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8" r:id="rId2"/>
    <p:sldId id="259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60" r:id="rId12"/>
    <p:sldId id="303" r:id="rId13"/>
    <p:sldId id="291" r:id="rId14"/>
    <p:sldId id="292" r:id="rId15"/>
    <p:sldId id="293" r:id="rId16"/>
    <p:sldId id="294" r:id="rId17"/>
    <p:sldId id="304" r:id="rId18"/>
    <p:sldId id="305" r:id="rId19"/>
    <p:sldId id="306" r:id="rId20"/>
    <p:sldId id="262" r:id="rId21"/>
    <p:sldId id="296" r:id="rId22"/>
    <p:sldId id="301" r:id="rId23"/>
    <p:sldId id="307" r:id="rId24"/>
    <p:sldId id="308" r:id="rId25"/>
    <p:sldId id="265" r:id="rId26"/>
    <p:sldId id="266" r:id="rId27"/>
    <p:sldId id="267" r:id="rId28"/>
    <p:sldId id="268" r:id="rId29"/>
    <p:sldId id="309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279" r:id="rId41"/>
    <p:sldId id="281" r:id="rId42"/>
    <p:sldId id="282" r:id="rId43"/>
    <p:sldId id="280" r:id="rId44"/>
    <p:sldId id="310" r:id="rId45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0" autoAdjust="0"/>
    <p:restoredTop sz="90929"/>
  </p:normalViewPr>
  <p:slideViewPr>
    <p:cSldViewPr>
      <p:cViewPr>
        <p:scale>
          <a:sx n="66" d="100"/>
          <a:sy n="66" d="100"/>
        </p:scale>
        <p:origin x="-2021" y="-5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567D6D61-69A6-4806-870B-B77BB0D438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145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77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530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1450" y="8847138"/>
            <a:ext cx="30448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48" tIns="46674" rIns="93348" bIns="4667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EB323532-EAAB-4E56-9300-00FCC2FAE8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1FAD5-552F-41D2-ACA6-B0EB982D8475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5325"/>
            <a:ext cx="4635500" cy="3476625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AEDF7-2872-47EE-8A56-CFA56821E382}" type="slidenum">
              <a:rPr lang="en-US"/>
              <a:pPr/>
              <a:t>10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1A233A-B756-40A6-A2AB-EA60392421AE}" type="slidenum">
              <a:rPr lang="en-US"/>
              <a:pPr/>
              <a:t>11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5325"/>
            <a:ext cx="4640262" cy="34798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66A60-8A93-4A3A-98CC-02E69E687DE9}" type="slidenum">
              <a:rPr lang="en-US"/>
              <a:pPr/>
              <a:t>12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0341B0-91A0-4F1F-9890-B8C778058EB6}" type="slidenum">
              <a:rPr lang="en-US"/>
              <a:pPr/>
              <a:t>13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B3D94-A82B-4880-A90B-F72A532037E3}" type="slidenum">
              <a:rPr lang="en-US"/>
              <a:pPr/>
              <a:t>14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FF7C3-CE11-4ADB-A45A-E62040A1E0DC}" type="slidenum">
              <a:rPr lang="en-US"/>
              <a:pPr/>
              <a:t>15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CA3A4A-EC5D-4F19-9E74-379492506B15}" type="slidenum">
              <a:rPr lang="en-US"/>
              <a:pPr/>
              <a:t>16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C8C6A-383C-41F6-BB59-870BF910BFA3}" type="slidenum">
              <a:rPr lang="en-US"/>
              <a:pPr/>
              <a:t>17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A672B-1297-4E07-8109-C7245663E97C}" type="slidenum">
              <a:rPr lang="en-US"/>
              <a:pPr/>
              <a:t>18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6913"/>
            <a:ext cx="4635500" cy="3476625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AB7CB-5D8E-4A80-98A2-20A9F92ED256}" type="slidenum">
              <a:rPr lang="en-US"/>
              <a:pPr/>
              <a:t>19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6913"/>
            <a:ext cx="4635500" cy="3476625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DA0C1-133D-4ACF-99A1-97A3FF0C2672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5325"/>
            <a:ext cx="4635500" cy="3476625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AD60B-9B50-4ADB-8386-C9F40CE1B7C4}" type="slidenum">
              <a:rPr lang="en-US"/>
              <a:pPr/>
              <a:t>20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5325"/>
            <a:ext cx="4640262" cy="34798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2C81E-53D1-4EE5-9FEA-C4D7045C8EC3}" type="slidenum">
              <a:rPr lang="en-US"/>
              <a:pPr/>
              <a:t>21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5325"/>
            <a:ext cx="4640262" cy="34798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9297B3-1265-4BDB-A80A-88DD9589B523}" type="slidenum">
              <a:rPr lang="en-US"/>
              <a:pPr/>
              <a:t>22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6913"/>
            <a:ext cx="4635500" cy="3476625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2AA55-0658-45EA-AE2F-785A59D8081D}" type="slidenum">
              <a:rPr lang="en-US"/>
              <a:pPr/>
              <a:t>23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2C3B2-3BE1-4CC1-BB83-6ECFDBF90512}" type="slidenum">
              <a:rPr lang="en-US"/>
              <a:pPr/>
              <a:t>24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0D46C-7484-4D6D-8D90-C4B3DBA139E2}" type="slidenum">
              <a:rPr lang="en-US"/>
              <a:pPr/>
              <a:t>25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AC42B2-F748-4704-837E-6F07117196F6}" type="slidenum">
              <a:rPr lang="en-US"/>
              <a:pPr/>
              <a:t>26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5430D-9DC4-47CA-B120-04197AA114F8}" type="slidenum">
              <a:rPr lang="en-US"/>
              <a:pPr/>
              <a:t>27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E223D0-B6D3-4ABF-82CA-575ECA345F94}" type="slidenum">
              <a:rPr lang="en-US"/>
              <a:pPr/>
              <a:t>28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00087-7BED-4A94-9A29-969F1E85152E}" type="slidenum">
              <a:rPr lang="en-US"/>
              <a:pPr/>
              <a:t>29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80FA1-1E96-4AC5-868F-190414C2BD77}" type="slidenum">
              <a:rPr lang="en-US"/>
              <a:pPr/>
              <a:t>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FA67BB-A428-458A-801F-8263A5C7500D}" type="slidenum">
              <a:rPr lang="en-US"/>
              <a:pPr/>
              <a:t>30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8ECA7-DC49-40B2-B2BB-9C5A5E1D69BF}" type="slidenum">
              <a:rPr lang="en-US"/>
              <a:pPr/>
              <a:t>31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47E7D-BCDF-48E6-8960-18E8F381E32C}" type="slidenum">
              <a:rPr lang="en-US"/>
              <a:pPr/>
              <a:t>32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5F7CE-02AC-470A-8BBA-F333431E6B0F}" type="slidenum">
              <a:rPr lang="en-US"/>
              <a:pPr/>
              <a:t>33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A6EE3-4152-4A81-95EE-4A8939BF1563}" type="slidenum">
              <a:rPr lang="en-US"/>
              <a:pPr/>
              <a:t>34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7E54AB-5238-434A-B306-86964B425D28}" type="slidenum">
              <a:rPr lang="en-US"/>
              <a:pPr/>
              <a:t>35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EEFB98-4CFF-46C5-A989-D47F1832DA32}" type="slidenum">
              <a:rPr lang="en-US"/>
              <a:pPr/>
              <a:t>36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0EC39-2399-4A54-ABAB-58E126262AC2}" type="slidenum">
              <a:rPr lang="en-US"/>
              <a:pPr/>
              <a:t>37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B431F-3743-4061-AB1D-B989DC84751A}" type="slidenum">
              <a:rPr lang="en-US"/>
              <a:pPr/>
              <a:t>38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8CCBD-BF1D-4659-832B-ECD38A185910}" type="slidenum">
              <a:rPr lang="en-US"/>
              <a:pPr/>
              <a:t>39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8AB4D6-3110-4299-A49B-8156C9D4EE52}" type="slidenum">
              <a:rPr lang="en-US"/>
              <a:pPr/>
              <a:t>4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B97BB-4D72-4CCF-8798-D1E267A6298E}" type="slidenum">
              <a:rPr lang="en-US"/>
              <a:pPr/>
              <a:t>40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BA1E9-F3E3-41B7-8592-B3B2C96CBAAC}" type="slidenum">
              <a:rPr lang="en-US"/>
              <a:pPr/>
              <a:t>41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6913"/>
            <a:ext cx="4632325" cy="347345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410" tIns="46204" rIns="92410" bIns="462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C12F7-DCAC-4E9B-8785-803FA02AE2C8}" type="slidenum">
              <a:rPr lang="en-US"/>
              <a:pPr/>
              <a:t>42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6913"/>
            <a:ext cx="4633912" cy="347503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68AAB6-9890-4BDA-B0D1-58BB4CF5E276}" type="slidenum">
              <a:rPr lang="en-US"/>
              <a:pPr/>
              <a:t>43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6913"/>
            <a:ext cx="4632325" cy="3473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15FFF9-3D5D-4EEF-A989-64AF628C6FB3}" type="slidenum">
              <a:rPr lang="en-US"/>
              <a:pPr/>
              <a:t>5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30EDB-A371-4F89-9EB8-C5DDC23D9EEB}" type="slidenum">
              <a:rPr lang="en-US"/>
              <a:pPr/>
              <a:t>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B0C548-5B81-4586-ABC0-2EC01CF445D5}" type="slidenum">
              <a:rPr lang="en-US"/>
              <a:pPr/>
              <a:t>7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839827-3D75-458E-BD77-944CD481D171}" type="slidenum">
              <a:rPr lang="en-US"/>
              <a:pPr/>
              <a:t>8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24D76-04FE-4E3A-8A45-6B242C399F15}" type="slidenum">
              <a:rPr lang="en-US"/>
              <a:pPr/>
              <a:t>9</a:t>
            </a:fld>
            <a:endParaRPr lang="en-US"/>
          </a:p>
        </p:txBody>
      </p:sp>
      <p:sp>
        <p:nvSpPr>
          <p:cNvPr id="727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5325"/>
            <a:ext cx="4640263" cy="3479800"/>
          </a:xfrm>
          <a:ln/>
        </p:spPr>
      </p:sp>
      <p:sp>
        <p:nvSpPr>
          <p:cNvPr id="72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35257-CF84-4139-B855-0415BC65E2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B07E6-F989-4F46-9EDB-AAE1984124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07B8C-F3AF-4C7E-BBA1-3488298D9D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D5AC9-35A7-4066-86CE-EE131E62D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967D9-395C-433E-8530-03F9E3EE8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2C26F-4790-424F-A658-2D6DB05AE7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39660-088B-4FB7-AACC-AA3AE173CF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4F629-4626-4B00-92A7-BE9AF0C12B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09366-5BF7-4D2B-A294-D35C7294B4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4ACD0-988C-4E00-8A85-0DE3CBB7B5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FEE97-E252-49C3-84F7-90122CA34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97CAE5-8A10-44BD-828C-41653E75E4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Click to edit Master title style</a:t>
            </a: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Click to edit Master text styles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Second level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Third level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Fourth level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Fifth level</a:t>
            </a: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sz="1400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8AAF836C-669B-4D41-8CB8-7169AB2EE3DF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1049" name="Rectangle 25"/>
          <p:cNvSpPr>
            <a:spLocks noChangeArrowheads="1"/>
          </p:cNvSpPr>
          <p:nvPr userDrawn="1"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endParaRPr lang="en-US" sz="1400"/>
          </a:p>
        </p:txBody>
      </p:sp>
      <p:sp>
        <p:nvSpPr>
          <p:cNvPr id="1050" name="Rectangle 26"/>
          <p:cNvSpPr>
            <a:spLocks noChangeArrowheads="1"/>
          </p:cNvSpPr>
          <p:nvPr userDrawn="1"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1400"/>
          </a:p>
        </p:txBody>
      </p:sp>
      <p:sp>
        <p:nvSpPr>
          <p:cNvPr id="1051" name="Rectangle 27"/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fld id="{139F285A-3AB2-4169-A567-EBDAD67562BE}" type="slidenum">
              <a:rPr lang="en-US" sz="1400"/>
              <a:pPr algn="r" eaLnBrk="0" hangingPunct="0"/>
              <a:t>‹#›</a:t>
            </a:fld>
            <a:endParaRPr lang="en-US" sz="1400"/>
          </a:p>
        </p:txBody>
      </p:sp>
      <p:sp>
        <p:nvSpPr>
          <p:cNvPr id="1052" name="AutoShape 28"/>
          <p:cNvSpPr>
            <a:spLocks noChangeArrowheads="1"/>
          </p:cNvSpPr>
          <p:nvPr userDrawn="1"/>
        </p:nvSpPr>
        <p:spPr bwMode="auto">
          <a:xfrm>
            <a:off x="0" y="3175"/>
            <a:ext cx="9124950" cy="6851650"/>
          </a:xfrm>
          <a:prstGeom prst="roundRect">
            <a:avLst>
              <a:gd name="adj" fmla="val 12486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279F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AutoShape 29"/>
          <p:cNvSpPr>
            <a:spLocks noChangeArrowheads="1"/>
          </p:cNvSpPr>
          <p:nvPr userDrawn="1"/>
        </p:nvSpPr>
        <p:spPr bwMode="auto">
          <a:xfrm>
            <a:off x="8035925" y="6654800"/>
            <a:ext cx="901700" cy="155575"/>
          </a:xfrm>
          <a:prstGeom prst="roundRect">
            <a:avLst>
              <a:gd name="adj" fmla="val 12486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 userDrawn="1"/>
        </p:nvSpPr>
        <p:spPr bwMode="auto">
          <a:xfrm>
            <a:off x="7978775" y="6627813"/>
            <a:ext cx="11525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800">
                <a:latin typeface="Arial" charset="0"/>
              </a:rPr>
              <a:t>HQDA,,ODCS G-1</a:t>
            </a:r>
          </a:p>
        </p:txBody>
      </p:sp>
      <p:pic>
        <p:nvPicPr>
          <p:cNvPr id="1055" name="Picture 31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7488" y="114300"/>
            <a:ext cx="998537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6" name="Picture 32"/>
          <p:cNvPicPr>
            <a:picLocks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13688" y="114300"/>
            <a:ext cx="998537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66800" y="609600"/>
            <a:ext cx="69072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Noncombatant Evacuation Operations (NEO)</a:t>
            </a:r>
          </a:p>
          <a:p>
            <a:pPr algn="ctr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and Repatriation Briefing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678113" y="6162675"/>
            <a:ext cx="378618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Taking Care of Families</a:t>
            </a:r>
          </a:p>
        </p:txBody>
      </p:sp>
      <p:graphicFrame>
        <p:nvGraphicFramePr>
          <p:cNvPr id="6148" name="Object 4"/>
          <p:cNvGraphicFramePr>
            <a:graphicFrameLocks/>
          </p:cNvGraphicFramePr>
          <p:nvPr/>
        </p:nvGraphicFramePr>
        <p:xfrm>
          <a:off x="0" y="1676400"/>
          <a:ext cx="9067800" cy="3983038"/>
        </p:xfrm>
        <a:graphic>
          <a:graphicData uri="http://schemas.openxmlformats.org/presentationml/2006/ole">
            <p:oleObj spid="_x0000_s6148" name="Clip" r:id="rId4" imgW="5376600" imgH="2368440" progId="">
              <p:embed/>
            </p:oleObj>
          </a:graphicData>
        </a:graphic>
      </p:graphicFrame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129088" y="2538413"/>
            <a:ext cx="1504950" cy="376237"/>
          </a:xfrm>
          <a:prstGeom prst="line">
            <a:avLst/>
          </a:prstGeom>
          <a:noFill/>
          <a:ln w="12700">
            <a:solidFill>
              <a:schemeClr val="hlink"/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5588000" y="2876550"/>
            <a:ext cx="61913" cy="5715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2514600" y="2571750"/>
            <a:ext cx="642938" cy="38100"/>
          </a:xfrm>
          <a:prstGeom prst="line">
            <a:avLst/>
          </a:prstGeom>
          <a:noFill/>
          <a:ln w="12700">
            <a:solidFill>
              <a:schemeClr val="hlink"/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2928938" y="2328863"/>
            <a:ext cx="1373187" cy="355600"/>
            <a:chOff x="1845" y="1467"/>
            <a:chExt cx="865" cy="224"/>
          </a:xfrm>
        </p:grpSpPr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1845" y="1467"/>
              <a:ext cx="842" cy="187"/>
            </a:xfrm>
            <a:custGeom>
              <a:avLst/>
              <a:gdLst/>
              <a:ahLst/>
              <a:cxnLst>
                <a:cxn ang="0">
                  <a:pos x="799" y="0"/>
                </a:cxn>
                <a:cxn ang="0">
                  <a:pos x="684" y="110"/>
                </a:cxn>
                <a:cxn ang="0">
                  <a:pos x="676" y="114"/>
                </a:cxn>
                <a:cxn ang="0">
                  <a:pos x="323" y="114"/>
                </a:cxn>
                <a:cxn ang="0">
                  <a:pos x="81" y="110"/>
                </a:cxn>
                <a:cxn ang="0">
                  <a:pos x="70" y="111"/>
                </a:cxn>
                <a:cxn ang="0">
                  <a:pos x="58" y="114"/>
                </a:cxn>
                <a:cxn ang="0">
                  <a:pos x="49" y="118"/>
                </a:cxn>
                <a:cxn ang="0">
                  <a:pos x="40" y="122"/>
                </a:cxn>
                <a:cxn ang="0">
                  <a:pos x="32" y="127"/>
                </a:cxn>
                <a:cxn ang="0">
                  <a:pos x="25" y="137"/>
                </a:cxn>
                <a:cxn ang="0">
                  <a:pos x="16" y="141"/>
                </a:cxn>
                <a:cxn ang="0">
                  <a:pos x="10" y="144"/>
                </a:cxn>
                <a:cxn ang="0">
                  <a:pos x="5" y="148"/>
                </a:cxn>
                <a:cxn ang="0">
                  <a:pos x="2" y="152"/>
                </a:cxn>
                <a:cxn ang="0">
                  <a:pos x="0" y="155"/>
                </a:cxn>
                <a:cxn ang="0">
                  <a:pos x="1" y="159"/>
                </a:cxn>
                <a:cxn ang="0">
                  <a:pos x="3" y="163"/>
                </a:cxn>
                <a:cxn ang="0">
                  <a:pos x="10" y="168"/>
                </a:cxn>
                <a:cxn ang="0">
                  <a:pos x="23" y="172"/>
                </a:cxn>
                <a:cxn ang="0">
                  <a:pos x="36" y="174"/>
                </a:cxn>
                <a:cxn ang="0">
                  <a:pos x="53" y="176"/>
                </a:cxn>
                <a:cxn ang="0">
                  <a:pos x="73" y="178"/>
                </a:cxn>
                <a:cxn ang="0">
                  <a:pos x="150" y="179"/>
                </a:cxn>
                <a:cxn ang="0">
                  <a:pos x="520" y="186"/>
                </a:cxn>
                <a:cxn ang="0">
                  <a:pos x="615" y="186"/>
                </a:cxn>
                <a:cxn ang="0">
                  <a:pos x="668" y="182"/>
                </a:cxn>
                <a:cxn ang="0">
                  <a:pos x="698" y="178"/>
                </a:cxn>
                <a:cxn ang="0">
                  <a:pos x="720" y="175"/>
                </a:cxn>
                <a:cxn ang="0">
                  <a:pos x="796" y="156"/>
                </a:cxn>
                <a:cxn ang="0">
                  <a:pos x="833" y="145"/>
                </a:cxn>
                <a:cxn ang="0">
                  <a:pos x="816" y="136"/>
                </a:cxn>
                <a:cxn ang="0">
                  <a:pos x="806" y="88"/>
                </a:cxn>
                <a:cxn ang="0">
                  <a:pos x="841" y="0"/>
                </a:cxn>
              </a:cxnLst>
              <a:rect l="0" t="0" r="r" b="b"/>
              <a:pathLst>
                <a:path w="842" h="187">
                  <a:moveTo>
                    <a:pt x="841" y="0"/>
                  </a:moveTo>
                  <a:lnTo>
                    <a:pt x="799" y="0"/>
                  </a:lnTo>
                  <a:lnTo>
                    <a:pt x="688" y="107"/>
                  </a:lnTo>
                  <a:lnTo>
                    <a:pt x="684" y="110"/>
                  </a:lnTo>
                  <a:lnTo>
                    <a:pt x="680" y="113"/>
                  </a:lnTo>
                  <a:lnTo>
                    <a:pt x="676" y="114"/>
                  </a:lnTo>
                  <a:lnTo>
                    <a:pt x="461" y="115"/>
                  </a:lnTo>
                  <a:lnTo>
                    <a:pt x="323" y="114"/>
                  </a:lnTo>
                  <a:lnTo>
                    <a:pt x="86" y="110"/>
                  </a:lnTo>
                  <a:lnTo>
                    <a:pt x="81" y="110"/>
                  </a:lnTo>
                  <a:lnTo>
                    <a:pt x="76" y="110"/>
                  </a:lnTo>
                  <a:lnTo>
                    <a:pt x="70" y="111"/>
                  </a:lnTo>
                  <a:lnTo>
                    <a:pt x="64" y="112"/>
                  </a:lnTo>
                  <a:lnTo>
                    <a:pt x="58" y="114"/>
                  </a:lnTo>
                  <a:lnTo>
                    <a:pt x="53" y="116"/>
                  </a:lnTo>
                  <a:lnTo>
                    <a:pt x="49" y="118"/>
                  </a:lnTo>
                  <a:lnTo>
                    <a:pt x="44" y="120"/>
                  </a:lnTo>
                  <a:lnTo>
                    <a:pt x="40" y="122"/>
                  </a:lnTo>
                  <a:lnTo>
                    <a:pt x="36" y="124"/>
                  </a:lnTo>
                  <a:lnTo>
                    <a:pt x="32" y="127"/>
                  </a:lnTo>
                  <a:lnTo>
                    <a:pt x="27" y="132"/>
                  </a:lnTo>
                  <a:lnTo>
                    <a:pt x="25" y="137"/>
                  </a:lnTo>
                  <a:lnTo>
                    <a:pt x="22" y="139"/>
                  </a:lnTo>
                  <a:lnTo>
                    <a:pt x="16" y="141"/>
                  </a:lnTo>
                  <a:lnTo>
                    <a:pt x="12" y="143"/>
                  </a:lnTo>
                  <a:lnTo>
                    <a:pt x="10" y="144"/>
                  </a:lnTo>
                  <a:lnTo>
                    <a:pt x="8" y="146"/>
                  </a:lnTo>
                  <a:lnTo>
                    <a:pt x="5" y="148"/>
                  </a:lnTo>
                  <a:lnTo>
                    <a:pt x="3" y="150"/>
                  </a:lnTo>
                  <a:lnTo>
                    <a:pt x="2" y="152"/>
                  </a:lnTo>
                  <a:lnTo>
                    <a:pt x="1" y="153"/>
                  </a:lnTo>
                  <a:lnTo>
                    <a:pt x="0" y="155"/>
                  </a:lnTo>
                  <a:lnTo>
                    <a:pt x="0" y="156"/>
                  </a:lnTo>
                  <a:lnTo>
                    <a:pt x="1" y="159"/>
                  </a:lnTo>
                  <a:lnTo>
                    <a:pt x="2" y="161"/>
                  </a:lnTo>
                  <a:lnTo>
                    <a:pt x="3" y="163"/>
                  </a:lnTo>
                  <a:lnTo>
                    <a:pt x="6" y="165"/>
                  </a:lnTo>
                  <a:lnTo>
                    <a:pt x="10" y="168"/>
                  </a:lnTo>
                  <a:lnTo>
                    <a:pt x="16" y="170"/>
                  </a:lnTo>
                  <a:lnTo>
                    <a:pt x="23" y="172"/>
                  </a:lnTo>
                  <a:lnTo>
                    <a:pt x="28" y="173"/>
                  </a:lnTo>
                  <a:lnTo>
                    <a:pt x="36" y="174"/>
                  </a:lnTo>
                  <a:lnTo>
                    <a:pt x="44" y="175"/>
                  </a:lnTo>
                  <a:lnTo>
                    <a:pt x="53" y="176"/>
                  </a:lnTo>
                  <a:lnTo>
                    <a:pt x="65" y="177"/>
                  </a:lnTo>
                  <a:lnTo>
                    <a:pt x="73" y="178"/>
                  </a:lnTo>
                  <a:lnTo>
                    <a:pt x="94" y="178"/>
                  </a:lnTo>
                  <a:lnTo>
                    <a:pt x="150" y="179"/>
                  </a:lnTo>
                  <a:lnTo>
                    <a:pt x="271" y="180"/>
                  </a:lnTo>
                  <a:lnTo>
                    <a:pt x="520" y="186"/>
                  </a:lnTo>
                  <a:lnTo>
                    <a:pt x="532" y="186"/>
                  </a:lnTo>
                  <a:lnTo>
                    <a:pt x="615" y="186"/>
                  </a:lnTo>
                  <a:lnTo>
                    <a:pt x="635" y="185"/>
                  </a:lnTo>
                  <a:lnTo>
                    <a:pt x="668" y="182"/>
                  </a:lnTo>
                  <a:lnTo>
                    <a:pt x="687" y="180"/>
                  </a:lnTo>
                  <a:lnTo>
                    <a:pt x="698" y="178"/>
                  </a:lnTo>
                  <a:lnTo>
                    <a:pt x="710" y="177"/>
                  </a:lnTo>
                  <a:lnTo>
                    <a:pt x="720" y="175"/>
                  </a:lnTo>
                  <a:lnTo>
                    <a:pt x="734" y="172"/>
                  </a:lnTo>
                  <a:lnTo>
                    <a:pt x="796" y="156"/>
                  </a:lnTo>
                  <a:lnTo>
                    <a:pt x="811" y="152"/>
                  </a:lnTo>
                  <a:lnTo>
                    <a:pt x="833" y="145"/>
                  </a:lnTo>
                  <a:lnTo>
                    <a:pt x="833" y="140"/>
                  </a:lnTo>
                  <a:lnTo>
                    <a:pt x="816" y="136"/>
                  </a:lnTo>
                  <a:lnTo>
                    <a:pt x="793" y="124"/>
                  </a:lnTo>
                  <a:lnTo>
                    <a:pt x="806" y="88"/>
                  </a:lnTo>
                  <a:lnTo>
                    <a:pt x="819" y="54"/>
                  </a:lnTo>
                  <a:lnTo>
                    <a:pt x="841" y="0"/>
                  </a:lnTo>
                </a:path>
              </a:pathLst>
            </a:custGeom>
            <a:solidFill>
              <a:srgbClr val="BFBFB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1914" y="1592"/>
              <a:ext cx="17" cy="3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1" y="23"/>
                </a:cxn>
                <a:cxn ang="0">
                  <a:pos x="1" y="26"/>
                </a:cxn>
                <a:cxn ang="0">
                  <a:pos x="2" y="30"/>
                </a:cxn>
                <a:cxn ang="0">
                  <a:pos x="16" y="30"/>
                </a:cxn>
                <a:cxn ang="0">
                  <a:pos x="14" y="27"/>
                </a:cxn>
                <a:cxn ang="0">
                  <a:pos x="14" y="23"/>
                </a:cxn>
                <a:cxn ang="0">
                  <a:pos x="13" y="8"/>
                </a:cxn>
                <a:cxn ang="0">
                  <a:pos x="13" y="5"/>
                </a:cxn>
                <a:cxn ang="0">
                  <a:pos x="14" y="3"/>
                </a:cxn>
                <a:cxn ang="0">
                  <a:pos x="16" y="1"/>
                </a:cxn>
                <a:cxn ang="0">
                  <a:pos x="16" y="0"/>
                </a:cxn>
              </a:cxnLst>
              <a:rect l="0" t="0" r="r" b="b"/>
              <a:pathLst>
                <a:path w="17" h="31">
                  <a:moveTo>
                    <a:pt x="16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23"/>
                  </a:lnTo>
                  <a:lnTo>
                    <a:pt x="1" y="26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4" y="27"/>
                  </a:lnTo>
                  <a:lnTo>
                    <a:pt x="14" y="23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14" y="3"/>
                  </a:lnTo>
                  <a:lnTo>
                    <a:pt x="16" y="1"/>
                  </a:lnTo>
                  <a:lnTo>
                    <a:pt x="16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2083" y="1593"/>
              <a:ext cx="17" cy="3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0" y="8"/>
                </a:cxn>
                <a:cxn ang="0">
                  <a:pos x="1" y="23"/>
                </a:cxn>
                <a:cxn ang="0">
                  <a:pos x="1" y="27"/>
                </a:cxn>
                <a:cxn ang="0">
                  <a:pos x="2" y="30"/>
                </a:cxn>
                <a:cxn ang="0">
                  <a:pos x="16" y="30"/>
                </a:cxn>
                <a:cxn ang="0">
                  <a:pos x="16" y="27"/>
                </a:cxn>
                <a:cxn ang="0">
                  <a:pos x="14" y="23"/>
                </a:cxn>
                <a:cxn ang="0">
                  <a:pos x="14" y="8"/>
                </a:cxn>
                <a:cxn ang="0">
                  <a:pos x="14" y="5"/>
                </a:cxn>
                <a:cxn ang="0">
                  <a:pos x="14" y="2"/>
                </a:cxn>
                <a:cxn ang="0">
                  <a:pos x="16" y="1"/>
                </a:cxn>
                <a:cxn ang="0">
                  <a:pos x="16" y="0"/>
                </a:cxn>
              </a:cxnLst>
              <a:rect l="0" t="0" r="r" b="b"/>
              <a:pathLst>
                <a:path w="17" h="31">
                  <a:moveTo>
                    <a:pt x="16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23"/>
                  </a:lnTo>
                  <a:lnTo>
                    <a:pt x="1" y="27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6" y="27"/>
                  </a:lnTo>
                  <a:lnTo>
                    <a:pt x="14" y="23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16" y="1"/>
                  </a:lnTo>
                  <a:lnTo>
                    <a:pt x="16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2372" y="1594"/>
              <a:ext cx="17" cy="2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0" y="24"/>
                </a:cxn>
                <a:cxn ang="0">
                  <a:pos x="0" y="27"/>
                </a:cxn>
                <a:cxn ang="0">
                  <a:pos x="16" y="27"/>
                </a:cxn>
                <a:cxn ang="0">
                  <a:pos x="14" y="24"/>
                </a:cxn>
                <a:cxn ang="0">
                  <a:pos x="14" y="9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6" y="1"/>
                </a:cxn>
                <a:cxn ang="0">
                  <a:pos x="16" y="0"/>
                </a:cxn>
              </a:cxnLst>
              <a:rect l="0" t="0" r="r" b="b"/>
              <a:pathLst>
                <a:path w="17" h="28">
                  <a:moveTo>
                    <a:pt x="16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16" y="27"/>
                  </a:lnTo>
                  <a:lnTo>
                    <a:pt x="14" y="24"/>
                  </a:lnTo>
                  <a:lnTo>
                    <a:pt x="14" y="9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6" y="1"/>
                  </a:lnTo>
                  <a:lnTo>
                    <a:pt x="16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2522" y="1596"/>
              <a:ext cx="17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5" y="1"/>
                </a:cxn>
                <a:cxn ang="0">
                  <a:pos x="15" y="3"/>
                </a:cxn>
                <a:cxn ang="0">
                  <a:pos x="16" y="5"/>
                </a:cxn>
                <a:cxn ang="0">
                  <a:pos x="16" y="8"/>
                </a:cxn>
                <a:cxn ang="0">
                  <a:pos x="15" y="23"/>
                </a:cxn>
                <a:cxn ang="0">
                  <a:pos x="15" y="27"/>
                </a:cxn>
                <a:cxn ang="0">
                  <a:pos x="1" y="27"/>
                </a:cxn>
                <a:cxn ang="0">
                  <a:pos x="1" y="24"/>
                </a:cxn>
                <a:cxn ang="0">
                  <a:pos x="1" y="9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7" h="28">
                  <a:moveTo>
                    <a:pt x="0" y="0"/>
                  </a:moveTo>
                  <a:lnTo>
                    <a:pt x="14" y="0"/>
                  </a:lnTo>
                  <a:lnTo>
                    <a:pt x="15" y="1"/>
                  </a:lnTo>
                  <a:lnTo>
                    <a:pt x="15" y="3"/>
                  </a:lnTo>
                  <a:lnTo>
                    <a:pt x="16" y="5"/>
                  </a:lnTo>
                  <a:lnTo>
                    <a:pt x="16" y="8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" y="27"/>
                  </a:lnTo>
                  <a:lnTo>
                    <a:pt x="1" y="24"/>
                  </a:lnTo>
                  <a:lnTo>
                    <a:pt x="1" y="9"/>
                  </a:lnTo>
                  <a:lnTo>
                    <a:pt x="1" y="5"/>
                  </a:lnTo>
                  <a:lnTo>
                    <a:pt x="1" y="3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2400" y="1607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2409" y="1607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2418" y="1607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2428" y="1607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2436" y="1607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2445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2456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1948" y="1599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1957" y="1599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1967" y="1599"/>
              <a:ext cx="3" cy="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1977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1987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1997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2006" y="1600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2016" y="1600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2026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2036" y="1600"/>
              <a:ext cx="2" cy="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2046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2056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2065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2074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2112" y="1602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2121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2131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2141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2150" y="1602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auto">
            <a:xfrm>
              <a:off x="2170" y="1604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Oval 41"/>
            <p:cNvSpPr>
              <a:spLocks noChangeArrowheads="1"/>
            </p:cNvSpPr>
            <p:nvPr/>
          </p:nvSpPr>
          <p:spPr bwMode="auto">
            <a:xfrm>
              <a:off x="2188" y="1604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auto">
            <a:xfrm>
              <a:off x="2197" y="1604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Oval 43"/>
            <p:cNvSpPr>
              <a:spLocks noChangeArrowheads="1"/>
            </p:cNvSpPr>
            <p:nvPr/>
          </p:nvSpPr>
          <p:spPr bwMode="auto">
            <a:xfrm>
              <a:off x="2206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Oval 44"/>
            <p:cNvSpPr>
              <a:spLocks noChangeArrowheads="1"/>
            </p:cNvSpPr>
            <p:nvPr/>
          </p:nvSpPr>
          <p:spPr bwMode="auto">
            <a:xfrm>
              <a:off x="2215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Oval 45"/>
            <p:cNvSpPr>
              <a:spLocks noChangeArrowheads="1"/>
            </p:cNvSpPr>
            <p:nvPr/>
          </p:nvSpPr>
          <p:spPr bwMode="auto">
            <a:xfrm>
              <a:off x="2224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Oval 46"/>
            <p:cNvSpPr>
              <a:spLocks noChangeArrowheads="1"/>
            </p:cNvSpPr>
            <p:nvPr/>
          </p:nvSpPr>
          <p:spPr bwMode="auto">
            <a:xfrm>
              <a:off x="2233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Oval 47"/>
            <p:cNvSpPr>
              <a:spLocks noChangeArrowheads="1"/>
            </p:cNvSpPr>
            <p:nvPr/>
          </p:nvSpPr>
          <p:spPr bwMode="auto">
            <a:xfrm>
              <a:off x="2465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2" name="Oval 48"/>
            <p:cNvSpPr>
              <a:spLocks noChangeArrowheads="1"/>
            </p:cNvSpPr>
            <p:nvPr/>
          </p:nvSpPr>
          <p:spPr bwMode="auto">
            <a:xfrm>
              <a:off x="2474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Oval 49"/>
            <p:cNvSpPr>
              <a:spLocks noChangeArrowheads="1"/>
            </p:cNvSpPr>
            <p:nvPr/>
          </p:nvSpPr>
          <p:spPr bwMode="auto">
            <a:xfrm>
              <a:off x="2483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Oval 50"/>
            <p:cNvSpPr>
              <a:spLocks noChangeArrowheads="1"/>
            </p:cNvSpPr>
            <p:nvPr/>
          </p:nvSpPr>
          <p:spPr bwMode="auto">
            <a:xfrm>
              <a:off x="2492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Oval 51"/>
            <p:cNvSpPr>
              <a:spLocks noChangeArrowheads="1"/>
            </p:cNvSpPr>
            <p:nvPr/>
          </p:nvSpPr>
          <p:spPr bwMode="auto">
            <a:xfrm>
              <a:off x="2502" y="1608"/>
              <a:ext cx="2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Oval 52"/>
            <p:cNvSpPr>
              <a:spLocks noChangeArrowheads="1"/>
            </p:cNvSpPr>
            <p:nvPr/>
          </p:nvSpPr>
          <p:spPr bwMode="auto">
            <a:xfrm>
              <a:off x="2510" y="1609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Freeform 53"/>
            <p:cNvSpPr>
              <a:spLocks/>
            </p:cNvSpPr>
            <p:nvPr/>
          </p:nvSpPr>
          <p:spPr bwMode="auto">
            <a:xfrm>
              <a:off x="1845" y="1536"/>
              <a:ext cx="817" cy="102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747" y="60"/>
                </a:cxn>
                <a:cxn ang="0">
                  <a:pos x="740" y="66"/>
                </a:cxn>
                <a:cxn ang="0">
                  <a:pos x="739" y="67"/>
                </a:cxn>
                <a:cxn ang="0">
                  <a:pos x="737" y="69"/>
                </a:cxn>
                <a:cxn ang="0">
                  <a:pos x="734" y="70"/>
                </a:cxn>
                <a:cxn ang="0">
                  <a:pos x="732" y="71"/>
                </a:cxn>
                <a:cxn ang="0">
                  <a:pos x="729" y="73"/>
                </a:cxn>
                <a:cxn ang="0">
                  <a:pos x="725" y="74"/>
                </a:cxn>
                <a:cxn ang="0">
                  <a:pos x="722" y="75"/>
                </a:cxn>
                <a:cxn ang="0">
                  <a:pos x="718" y="76"/>
                </a:cxn>
                <a:cxn ang="0">
                  <a:pos x="712" y="76"/>
                </a:cxn>
                <a:cxn ang="0">
                  <a:pos x="705" y="77"/>
                </a:cxn>
                <a:cxn ang="0">
                  <a:pos x="73" y="73"/>
                </a:cxn>
                <a:cxn ang="0">
                  <a:pos x="60" y="73"/>
                </a:cxn>
                <a:cxn ang="0">
                  <a:pos x="42" y="72"/>
                </a:cxn>
                <a:cxn ang="0">
                  <a:pos x="21" y="70"/>
                </a:cxn>
                <a:cxn ang="0">
                  <a:pos x="17" y="72"/>
                </a:cxn>
                <a:cxn ang="0">
                  <a:pos x="14" y="73"/>
                </a:cxn>
                <a:cxn ang="0">
                  <a:pos x="11" y="75"/>
                </a:cxn>
                <a:cxn ang="0">
                  <a:pos x="8" y="77"/>
                </a:cxn>
                <a:cxn ang="0">
                  <a:pos x="5" y="79"/>
                </a:cxn>
                <a:cxn ang="0">
                  <a:pos x="3" y="81"/>
                </a:cxn>
                <a:cxn ang="0">
                  <a:pos x="1" y="84"/>
                </a:cxn>
                <a:cxn ang="0">
                  <a:pos x="1" y="85"/>
                </a:cxn>
                <a:cxn ang="0">
                  <a:pos x="0" y="88"/>
                </a:cxn>
                <a:cxn ang="0">
                  <a:pos x="1" y="90"/>
                </a:cxn>
                <a:cxn ang="0">
                  <a:pos x="2" y="92"/>
                </a:cxn>
                <a:cxn ang="0">
                  <a:pos x="4" y="94"/>
                </a:cxn>
                <a:cxn ang="0">
                  <a:pos x="8" y="97"/>
                </a:cxn>
                <a:cxn ang="0">
                  <a:pos x="10" y="98"/>
                </a:cxn>
                <a:cxn ang="0">
                  <a:pos x="14" y="99"/>
                </a:cxn>
                <a:cxn ang="0">
                  <a:pos x="18" y="101"/>
                </a:cxn>
                <a:cxn ang="0">
                  <a:pos x="19" y="98"/>
                </a:cxn>
                <a:cxn ang="0">
                  <a:pos x="21" y="95"/>
                </a:cxn>
                <a:cxn ang="0">
                  <a:pos x="23" y="92"/>
                </a:cxn>
                <a:cxn ang="0">
                  <a:pos x="25" y="91"/>
                </a:cxn>
                <a:cxn ang="0">
                  <a:pos x="27" y="89"/>
                </a:cxn>
                <a:cxn ang="0">
                  <a:pos x="30" y="86"/>
                </a:cxn>
                <a:cxn ang="0">
                  <a:pos x="33" y="85"/>
                </a:cxn>
                <a:cxn ang="0">
                  <a:pos x="37" y="83"/>
                </a:cxn>
                <a:cxn ang="0">
                  <a:pos x="40" y="81"/>
                </a:cxn>
                <a:cxn ang="0">
                  <a:pos x="44" y="80"/>
                </a:cxn>
                <a:cxn ang="0">
                  <a:pos x="49" y="78"/>
                </a:cxn>
                <a:cxn ang="0">
                  <a:pos x="54" y="78"/>
                </a:cxn>
                <a:cxn ang="0">
                  <a:pos x="66" y="78"/>
                </a:cxn>
                <a:cxn ang="0">
                  <a:pos x="73" y="79"/>
                </a:cxn>
                <a:cxn ang="0">
                  <a:pos x="81" y="79"/>
                </a:cxn>
                <a:cxn ang="0">
                  <a:pos x="706" y="84"/>
                </a:cxn>
                <a:cxn ang="0">
                  <a:pos x="712" y="84"/>
                </a:cxn>
                <a:cxn ang="0">
                  <a:pos x="719" y="83"/>
                </a:cxn>
                <a:cxn ang="0">
                  <a:pos x="725" y="83"/>
                </a:cxn>
                <a:cxn ang="0">
                  <a:pos x="729" y="83"/>
                </a:cxn>
                <a:cxn ang="0">
                  <a:pos x="733" y="82"/>
                </a:cxn>
                <a:cxn ang="0">
                  <a:pos x="738" y="81"/>
                </a:cxn>
                <a:cxn ang="0">
                  <a:pos x="742" y="81"/>
                </a:cxn>
                <a:cxn ang="0">
                  <a:pos x="746" y="79"/>
                </a:cxn>
                <a:cxn ang="0">
                  <a:pos x="805" y="26"/>
                </a:cxn>
                <a:cxn ang="0">
                  <a:pos x="816" y="0"/>
                </a:cxn>
              </a:cxnLst>
              <a:rect l="0" t="0" r="r" b="b"/>
              <a:pathLst>
                <a:path w="817" h="102">
                  <a:moveTo>
                    <a:pt x="816" y="0"/>
                  </a:moveTo>
                  <a:lnTo>
                    <a:pt x="747" y="60"/>
                  </a:lnTo>
                  <a:lnTo>
                    <a:pt x="740" y="66"/>
                  </a:lnTo>
                  <a:lnTo>
                    <a:pt x="739" y="67"/>
                  </a:lnTo>
                  <a:lnTo>
                    <a:pt x="737" y="69"/>
                  </a:lnTo>
                  <a:lnTo>
                    <a:pt x="734" y="70"/>
                  </a:lnTo>
                  <a:lnTo>
                    <a:pt x="732" y="71"/>
                  </a:lnTo>
                  <a:lnTo>
                    <a:pt x="729" y="73"/>
                  </a:lnTo>
                  <a:lnTo>
                    <a:pt x="725" y="74"/>
                  </a:lnTo>
                  <a:lnTo>
                    <a:pt x="722" y="75"/>
                  </a:lnTo>
                  <a:lnTo>
                    <a:pt x="718" y="76"/>
                  </a:lnTo>
                  <a:lnTo>
                    <a:pt x="712" y="76"/>
                  </a:lnTo>
                  <a:lnTo>
                    <a:pt x="705" y="77"/>
                  </a:lnTo>
                  <a:lnTo>
                    <a:pt x="73" y="73"/>
                  </a:lnTo>
                  <a:lnTo>
                    <a:pt x="60" y="73"/>
                  </a:lnTo>
                  <a:lnTo>
                    <a:pt x="42" y="72"/>
                  </a:lnTo>
                  <a:lnTo>
                    <a:pt x="21" y="70"/>
                  </a:lnTo>
                  <a:lnTo>
                    <a:pt x="17" y="72"/>
                  </a:lnTo>
                  <a:lnTo>
                    <a:pt x="14" y="73"/>
                  </a:lnTo>
                  <a:lnTo>
                    <a:pt x="11" y="75"/>
                  </a:lnTo>
                  <a:lnTo>
                    <a:pt x="8" y="77"/>
                  </a:lnTo>
                  <a:lnTo>
                    <a:pt x="5" y="79"/>
                  </a:lnTo>
                  <a:lnTo>
                    <a:pt x="3" y="81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0" y="88"/>
                  </a:lnTo>
                  <a:lnTo>
                    <a:pt x="1" y="90"/>
                  </a:lnTo>
                  <a:lnTo>
                    <a:pt x="2" y="92"/>
                  </a:lnTo>
                  <a:lnTo>
                    <a:pt x="4" y="94"/>
                  </a:lnTo>
                  <a:lnTo>
                    <a:pt x="8" y="97"/>
                  </a:lnTo>
                  <a:lnTo>
                    <a:pt x="10" y="98"/>
                  </a:lnTo>
                  <a:lnTo>
                    <a:pt x="14" y="99"/>
                  </a:lnTo>
                  <a:lnTo>
                    <a:pt x="18" y="101"/>
                  </a:lnTo>
                  <a:lnTo>
                    <a:pt x="19" y="98"/>
                  </a:lnTo>
                  <a:lnTo>
                    <a:pt x="21" y="95"/>
                  </a:lnTo>
                  <a:lnTo>
                    <a:pt x="23" y="92"/>
                  </a:lnTo>
                  <a:lnTo>
                    <a:pt x="25" y="91"/>
                  </a:lnTo>
                  <a:lnTo>
                    <a:pt x="27" y="89"/>
                  </a:lnTo>
                  <a:lnTo>
                    <a:pt x="30" y="86"/>
                  </a:lnTo>
                  <a:lnTo>
                    <a:pt x="33" y="85"/>
                  </a:lnTo>
                  <a:lnTo>
                    <a:pt x="37" y="83"/>
                  </a:lnTo>
                  <a:lnTo>
                    <a:pt x="40" y="81"/>
                  </a:lnTo>
                  <a:lnTo>
                    <a:pt x="44" y="80"/>
                  </a:lnTo>
                  <a:lnTo>
                    <a:pt x="49" y="78"/>
                  </a:lnTo>
                  <a:lnTo>
                    <a:pt x="54" y="78"/>
                  </a:lnTo>
                  <a:lnTo>
                    <a:pt x="66" y="78"/>
                  </a:lnTo>
                  <a:lnTo>
                    <a:pt x="73" y="79"/>
                  </a:lnTo>
                  <a:lnTo>
                    <a:pt x="81" y="79"/>
                  </a:lnTo>
                  <a:lnTo>
                    <a:pt x="706" y="84"/>
                  </a:lnTo>
                  <a:lnTo>
                    <a:pt x="712" y="84"/>
                  </a:lnTo>
                  <a:lnTo>
                    <a:pt x="719" y="83"/>
                  </a:lnTo>
                  <a:lnTo>
                    <a:pt x="725" y="83"/>
                  </a:lnTo>
                  <a:lnTo>
                    <a:pt x="729" y="83"/>
                  </a:lnTo>
                  <a:lnTo>
                    <a:pt x="733" y="82"/>
                  </a:lnTo>
                  <a:lnTo>
                    <a:pt x="738" y="81"/>
                  </a:lnTo>
                  <a:lnTo>
                    <a:pt x="742" y="81"/>
                  </a:lnTo>
                  <a:lnTo>
                    <a:pt x="746" y="79"/>
                  </a:lnTo>
                  <a:lnTo>
                    <a:pt x="805" y="26"/>
                  </a:lnTo>
                  <a:lnTo>
                    <a:pt x="8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54"/>
            <p:cNvSpPr>
              <a:spLocks/>
            </p:cNvSpPr>
            <p:nvPr/>
          </p:nvSpPr>
          <p:spPr bwMode="auto">
            <a:xfrm>
              <a:off x="1882" y="1600"/>
              <a:ext cx="17" cy="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16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55"/>
            <p:cNvSpPr>
              <a:spLocks/>
            </p:cNvSpPr>
            <p:nvPr/>
          </p:nvSpPr>
          <p:spPr bwMode="auto">
            <a:xfrm>
              <a:off x="1877" y="1600"/>
              <a:ext cx="17" cy="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16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56"/>
            <p:cNvSpPr>
              <a:spLocks/>
            </p:cNvSpPr>
            <p:nvPr/>
          </p:nvSpPr>
          <p:spPr bwMode="auto">
            <a:xfrm>
              <a:off x="1870" y="1600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Arc 57"/>
            <p:cNvSpPr>
              <a:spLocks/>
            </p:cNvSpPr>
            <p:nvPr/>
          </p:nvSpPr>
          <p:spPr bwMode="auto">
            <a:xfrm>
              <a:off x="2684" y="1607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BFBFB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Freeform 58"/>
            <p:cNvSpPr>
              <a:spLocks/>
            </p:cNvSpPr>
            <p:nvPr/>
          </p:nvSpPr>
          <p:spPr bwMode="auto">
            <a:xfrm>
              <a:off x="2195" y="1615"/>
              <a:ext cx="87" cy="17"/>
            </a:xfrm>
            <a:custGeom>
              <a:avLst/>
              <a:gdLst/>
              <a:ahLst/>
              <a:cxnLst>
                <a:cxn ang="0">
                  <a:pos x="86" y="3"/>
                </a:cxn>
                <a:cxn ang="0">
                  <a:pos x="63" y="6"/>
                </a:cxn>
                <a:cxn ang="0">
                  <a:pos x="51" y="4"/>
                </a:cxn>
                <a:cxn ang="0">
                  <a:pos x="39" y="3"/>
                </a:cxn>
                <a:cxn ang="0">
                  <a:pos x="32" y="2"/>
                </a:cxn>
                <a:cxn ang="0">
                  <a:pos x="24" y="1"/>
                </a:cxn>
                <a:cxn ang="0">
                  <a:pos x="18" y="0"/>
                </a:cxn>
                <a:cxn ang="0">
                  <a:pos x="13" y="1"/>
                </a:cxn>
                <a:cxn ang="0">
                  <a:pos x="9" y="1"/>
                </a:cxn>
                <a:cxn ang="0">
                  <a:pos x="5" y="3"/>
                </a:cxn>
                <a:cxn ang="0">
                  <a:pos x="2" y="4"/>
                </a:cxn>
                <a:cxn ang="0">
                  <a:pos x="0" y="9"/>
                </a:cxn>
                <a:cxn ang="0">
                  <a:pos x="4" y="14"/>
                </a:cxn>
                <a:cxn ang="0">
                  <a:pos x="41" y="16"/>
                </a:cxn>
                <a:cxn ang="0">
                  <a:pos x="50" y="14"/>
                </a:cxn>
                <a:cxn ang="0">
                  <a:pos x="58" y="13"/>
                </a:cxn>
                <a:cxn ang="0">
                  <a:pos x="71" y="9"/>
                </a:cxn>
                <a:cxn ang="0">
                  <a:pos x="86" y="3"/>
                </a:cxn>
              </a:cxnLst>
              <a:rect l="0" t="0" r="r" b="b"/>
              <a:pathLst>
                <a:path w="87" h="17">
                  <a:moveTo>
                    <a:pt x="86" y="3"/>
                  </a:moveTo>
                  <a:lnTo>
                    <a:pt x="63" y="6"/>
                  </a:lnTo>
                  <a:lnTo>
                    <a:pt x="51" y="4"/>
                  </a:lnTo>
                  <a:lnTo>
                    <a:pt x="39" y="3"/>
                  </a:lnTo>
                  <a:lnTo>
                    <a:pt x="32" y="2"/>
                  </a:lnTo>
                  <a:lnTo>
                    <a:pt x="24" y="1"/>
                  </a:lnTo>
                  <a:lnTo>
                    <a:pt x="18" y="0"/>
                  </a:lnTo>
                  <a:lnTo>
                    <a:pt x="13" y="1"/>
                  </a:lnTo>
                  <a:lnTo>
                    <a:pt x="9" y="1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9"/>
                  </a:lnTo>
                  <a:lnTo>
                    <a:pt x="4" y="14"/>
                  </a:lnTo>
                  <a:lnTo>
                    <a:pt x="41" y="16"/>
                  </a:lnTo>
                  <a:lnTo>
                    <a:pt x="50" y="14"/>
                  </a:lnTo>
                  <a:lnTo>
                    <a:pt x="58" y="13"/>
                  </a:lnTo>
                  <a:lnTo>
                    <a:pt x="71" y="9"/>
                  </a:lnTo>
                  <a:lnTo>
                    <a:pt x="86" y="3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59"/>
            <p:cNvSpPr>
              <a:spLocks/>
            </p:cNvSpPr>
            <p:nvPr/>
          </p:nvSpPr>
          <p:spPr bwMode="auto">
            <a:xfrm>
              <a:off x="2118" y="1614"/>
              <a:ext cx="272" cy="42"/>
            </a:xfrm>
            <a:custGeom>
              <a:avLst/>
              <a:gdLst/>
              <a:ahLst/>
              <a:cxnLst>
                <a:cxn ang="0">
                  <a:pos x="202" y="6"/>
                </a:cxn>
                <a:cxn ang="0">
                  <a:pos x="214" y="8"/>
                </a:cxn>
                <a:cxn ang="0">
                  <a:pos x="222" y="12"/>
                </a:cxn>
                <a:cxn ang="0">
                  <a:pos x="233" y="14"/>
                </a:cxn>
                <a:cxn ang="0">
                  <a:pos x="245" y="16"/>
                </a:cxn>
                <a:cxn ang="0">
                  <a:pos x="255" y="20"/>
                </a:cxn>
                <a:cxn ang="0">
                  <a:pos x="264" y="22"/>
                </a:cxn>
                <a:cxn ang="0">
                  <a:pos x="267" y="24"/>
                </a:cxn>
                <a:cxn ang="0">
                  <a:pos x="270" y="27"/>
                </a:cxn>
                <a:cxn ang="0">
                  <a:pos x="271" y="29"/>
                </a:cxn>
                <a:cxn ang="0">
                  <a:pos x="271" y="31"/>
                </a:cxn>
                <a:cxn ang="0">
                  <a:pos x="268" y="34"/>
                </a:cxn>
                <a:cxn ang="0">
                  <a:pos x="265" y="35"/>
                </a:cxn>
                <a:cxn ang="0">
                  <a:pos x="259" y="36"/>
                </a:cxn>
                <a:cxn ang="0">
                  <a:pos x="254" y="37"/>
                </a:cxn>
                <a:cxn ang="0">
                  <a:pos x="245" y="38"/>
                </a:cxn>
                <a:cxn ang="0">
                  <a:pos x="233" y="39"/>
                </a:cxn>
                <a:cxn ang="0">
                  <a:pos x="226" y="40"/>
                </a:cxn>
                <a:cxn ang="0">
                  <a:pos x="196" y="41"/>
                </a:cxn>
                <a:cxn ang="0">
                  <a:pos x="175" y="41"/>
                </a:cxn>
                <a:cxn ang="0">
                  <a:pos x="143" y="41"/>
                </a:cxn>
                <a:cxn ang="0">
                  <a:pos x="116" y="41"/>
                </a:cxn>
                <a:cxn ang="0">
                  <a:pos x="53" y="41"/>
                </a:cxn>
                <a:cxn ang="0">
                  <a:pos x="35" y="39"/>
                </a:cxn>
                <a:cxn ang="0">
                  <a:pos x="28" y="38"/>
                </a:cxn>
                <a:cxn ang="0">
                  <a:pos x="20" y="37"/>
                </a:cxn>
                <a:cxn ang="0">
                  <a:pos x="13" y="34"/>
                </a:cxn>
                <a:cxn ang="0">
                  <a:pos x="6" y="30"/>
                </a:cxn>
                <a:cxn ang="0">
                  <a:pos x="1" y="27"/>
                </a:cxn>
                <a:cxn ang="0">
                  <a:pos x="0" y="21"/>
                </a:cxn>
                <a:cxn ang="0">
                  <a:pos x="1" y="20"/>
                </a:cxn>
                <a:cxn ang="0">
                  <a:pos x="4" y="16"/>
                </a:cxn>
                <a:cxn ang="0">
                  <a:pos x="11" y="12"/>
                </a:cxn>
                <a:cxn ang="0">
                  <a:pos x="17" y="10"/>
                </a:cxn>
                <a:cxn ang="0">
                  <a:pos x="24" y="7"/>
                </a:cxn>
                <a:cxn ang="0">
                  <a:pos x="33" y="5"/>
                </a:cxn>
                <a:cxn ang="0">
                  <a:pos x="42" y="4"/>
                </a:cxn>
                <a:cxn ang="0">
                  <a:pos x="47" y="5"/>
                </a:cxn>
                <a:cxn ang="0">
                  <a:pos x="51" y="3"/>
                </a:cxn>
                <a:cxn ang="0">
                  <a:pos x="59" y="1"/>
                </a:cxn>
                <a:cxn ang="0">
                  <a:pos x="69" y="0"/>
                </a:cxn>
                <a:cxn ang="0">
                  <a:pos x="82" y="0"/>
                </a:cxn>
                <a:cxn ang="0">
                  <a:pos x="99" y="1"/>
                </a:cxn>
                <a:cxn ang="0">
                  <a:pos x="202" y="6"/>
                </a:cxn>
              </a:cxnLst>
              <a:rect l="0" t="0" r="r" b="b"/>
              <a:pathLst>
                <a:path w="272" h="42">
                  <a:moveTo>
                    <a:pt x="202" y="6"/>
                  </a:moveTo>
                  <a:lnTo>
                    <a:pt x="214" y="8"/>
                  </a:lnTo>
                  <a:lnTo>
                    <a:pt x="222" y="12"/>
                  </a:lnTo>
                  <a:lnTo>
                    <a:pt x="233" y="14"/>
                  </a:lnTo>
                  <a:lnTo>
                    <a:pt x="245" y="16"/>
                  </a:lnTo>
                  <a:lnTo>
                    <a:pt x="255" y="20"/>
                  </a:lnTo>
                  <a:lnTo>
                    <a:pt x="264" y="22"/>
                  </a:lnTo>
                  <a:lnTo>
                    <a:pt x="267" y="24"/>
                  </a:lnTo>
                  <a:lnTo>
                    <a:pt x="270" y="27"/>
                  </a:lnTo>
                  <a:lnTo>
                    <a:pt x="271" y="29"/>
                  </a:lnTo>
                  <a:lnTo>
                    <a:pt x="271" y="31"/>
                  </a:lnTo>
                  <a:lnTo>
                    <a:pt x="268" y="34"/>
                  </a:lnTo>
                  <a:lnTo>
                    <a:pt x="265" y="35"/>
                  </a:lnTo>
                  <a:lnTo>
                    <a:pt x="259" y="36"/>
                  </a:lnTo>
                  <a:lnTo>
                    <a:pt x="254" y="37"/>
                  </a:lnTo>
                  <a:lnTo>
                    <a:pt x="245" y="38"/>
                  </a:lnTo>
                  <a:lnTo>
                    <a:pt x="233" y="39"/>
                  </a:lnTo>
                  <a:lnTo>
                    <a:pt x="226" y="40"/>
                  </a:lnTo>
                  <a:lnTo>
                    <a:pt x="196" y="41"/>
                  </a:lnTo>
                  <a:lnTo>
                    <a:pt x="175" y="41"/>
                  </a:lnTo>
                  <a:lnTo>
                    <a:pt x="143" y="41"/>
                  </a:lnTo>
                  <a:lnTo>
                    <a:pt x="116" y="41"/>
                  </a:lnTo>
                  <a:lnTo>
                    <a:pt x="53" y="41"/>
                  </a:lnTo>
                  <a:lnTo>
                    <a:pt x="35" y="39"/>
                  </a:lnTo>
                  <a:lnTo>
                    <a:pt x="28" y="38"/>
                  </a:lnTo>
                  <a:lnTo>
                    <a:pt x="20" y="37"/>
                  </a:lnTo>
                  <a:lnTo>
                    <a:pt x="13" y="34"/>
                  </a:lnTo>
                  <a:lnTo>
                    <a:pt x="6" y="30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1" y="20"/>
                  </a:lnTo>
                  <a:lnTo>
                    <a:pt x="4" y="16"/>
                  </a:lnTo>
                  <a:lnTo>
                    <a:pt x="11" y="12"/>
                  </a:lnTo>
                  <a:lnTo>
                    <a:pt x="17" y="10"/>
                  </a:lnTo>
                  <a:lnTo>
                    <a:pt x="24" y="7"/>
                  </a:lnTo>
                  <a:lnTo>
                    <a:pt x="33" y="5"/>
                  </a:lnTo>
                  <a:lnTo>
                    <a:pt x="42" y="4"/>
                  </a:lnTo>
                  <a:lnTo>
                    <a:pt x="47" y="5"/>
                  </a:lnTo>
                  <a:lnTo>
                    <a:pt x="51" y="3"/>
                  </a:lnTo>
                  <a:lnTo>
                    <a:pt x="59" y="1"/>
                  </a:lnTo>
                  <a:lnTo>
                    <a:pt x="69" y="0"/>
                  </a:lnTo>
                  <a:lnTo>
                    <a:pt x="82" y="0"/>
                  </a:lnTo>
                  <a:lnTo>
                    <a:pt x="99" y="1"/>
                  </a:lnTo>
                  <a:lnTo>
                    <a:pt x="202" y="6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60"/>
            <p:cNvSpPr>
              <a:spLocks/>
            </p:cNvSpPr>
            <p:nvPr/>
          </p:nvSpPr>
          <p:spPr bwMode="auto">
            <a:xfrm>
              <a:off x="2118" y="1620"/>
              <a:ext cx="272" cy="36"/>
            </a:xfrm>
            <a:custGeom>
              <a:avLst/>
              <a:gdLst/>
              <a:ahLst/>
              <a:cxnLst>
                <a:cxn ang="0">
                  <a:pos x="204" y="0"/>
                </a:cxn>
                <a:cxn ang="0">
                  <a:pos x="201" y="3"/>
                </a:cxn>
                <a:cxn ang="0">
                  <a:pos x="200" y="8"/>
                </a:cxn>
                <a:cxn ang="0">
                  <a:pos x="200" y="10"/>
                </a:cxn>
                <a:cxn ang="0">
                  <a:pos x="201" y="15"/>
                </a:cxn>
                <a:cxn ang="0">
                  <a:pos x="204" y="19"/>
                </a:cxn>
                <a:cxn ang="0">
                  <a:pos x="207" y="21"/>
                </a:cxn>
                <a:cxn ang="0">
                  <a:pos x="210" y="24"/>
                </a:cxn>
                <a:cxn ang="0">
                  <a:pos x="218" y="24"/>
                </a:cxn>
                <a:cxn ang="0">
                  <a:pos x="226" y="25"/>
                </a:cxn>
                <a:cxn ang="0">
                  <a:pos x="234" y="25"/>
                </a:cxn>
                <a:cxn ang="0">
                  <a:pos x="239" y="24"/>
                </a:cxn>
                <a:cxn ang="0">
                  <a:pos x="250" y="23"/>
                </a:cxn>
                <a:cxn ang="0">
                  <a:pos x="256" y="22"/>
                </a:cxn>
                <a:cxn ang="0">
                  <a:pos x="263" y="21"/>
                </a:cxn>
                <a:cxn ang="0">
                  <a:pos x="270" y="21"/>
                </a:cxn>
                <a:cxn ang="0">
                  <a:pos x="271" y="22"/>
                </a:cxn>
                <a:cxn ang="0">
                  <a:pos x="271" y="24"/>
                </a:cxn>
                <a:cxn ang="0">
                  <a:pos x="271" y="26"/>
                </a:cxn>
                <a:cxn ang="0">
                  <a:pos x="271" y="26"/>
                </a:cxn>
                <a:cxn ang="0">
                  <a:pos x="269" y="28"/>
                </a:cxn>
                <a:cxn ang="0">
                  <a:pos x="266" y="29"/>
                </a:cxn>
                <a:cxn ang="0">
                  <a:pos x="260" y="30"/>
                </a:cxn>
                <a:cxn ang="0">
                  <a:pos x="254" y="31"/>
                </a:cxn>
                <a:cxn ang="0">
                  <a:pos x="247" y="32"/>
                </a:cxn>
                <a:cxn ang="0">
                  <a:pos x="235" y="33"/>
                </a:cxn>
                <a:cxn ang="0">
                  <a:pos x="225" y="34"/>
                </a:cxn>
                <a:cxn ang="0">
                  <a:pos x="178" y="34"/>
                </a:cxn>
                <a:cxn ang="0">
                  <a:pos x="141" y="35"/>
                </a:cxn>
                <a:cxn ang="0">
                  <a:pos x="115" y="34"/>
                </a:cxn>
                <a:cxn ang="0">
                  <a:pos x="54" y="34"/>
                </a:cxn>
                <a:cxn ang="0">
                  <a:pos x="38" y="33"/>
                </a:cxn>
                <a:cxn ang="0">
                  <a:pos x="32" y="32"/>
                </a:cxn>
                <a:cxn ang="0">
                  <a:pos x="25" y="32"/>
                </a:cxn>
                <a:cxn ang="0">
                  <a:pos x="19" y="30"/>
                </a:cxn>
                <a:cxn ang="0">
                  <a:pos x="13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0" y="20"/>
                </a:cxn>
                <a:cxn ang="0">
                  <a:pos x="0" y="17"/>
                </a:cxn>
                <a:cxn ang="0">
                  <a:pos x="1" y="15"/>
                </a:cxn>
                <a:cxn ang="0">
                  <a:pos x="5" y="11"/>
                </a:cxn>
                <a:cxn ang="0">
                  <a:pos x="7" y="14"/>
                </a:cxn>
                <a:cxn ang="0">
                  <a:pos x="12" y="17"/>
                </a:cxn>
                <a:cxn ang="0">
                  <a:pos x="16" y="18"/>
                </a:cxn>
                <a:cxn ang="0">
                  <a:pos x="20" y="19"/>
                </a:cxn>
                <a:cxn ang="0">
                  <a:pos x="30" y="19"/>
                </a:cxn>
                <a:cxn ang="0">
                  <a:pos x="39" y="20"/>
                </a:cxn>
                <a:cxn ang="0">
                  <a:pos x="116" y="13"/>
                </a:cxn>
                <a:cxn ang="0">
                  <a:pos x="124" y="12"/>
                </a:cxn>
                <a:cxn ang="0">
                  <a:pos x="137" y="11"/>
                </a:cxn>
                <a:cxn ang="0">
                  <a:pos x="150" y="8"/>
                </a:cxn>
                <a:cxn ang="0">
                  <a:pos x="155" y="5"/>
                </a:cxn>
                <a:cxn ang="0">
                  <a:pos x="162" y="3"/>
                </a:cxn>
                <a:cxn ang="0">
                  <a:pos x="178" y="2"/>
                </a:cxn>
                <a:cxn ang="0">
                  <a:pos x="191" y="1"/>
                </a:cxn>
                <a:cxn ang="0">
                  <a:pos x="204" y="0"/>
                </a:cxn>
              </a:cxnLst>
              <a:rect l="0" t="0" r="r" b="b"/>
              <a:pathLst>
                <a:path w="272" h="36">
                  <a:moveTo>
                    <a:pt x="204" y="0"/>
                  </a:moveTo>
                  <a:lnTo>
                    <a:pt x="201" y="3"/>
                  </a:lnTo>
                  <a:lnTo>
                    <a:pt x="200" y="8"/>
                  </a:lnTo>
                  <a:lnTo>
                    <a:pt x="200" y="10"/>
                  </a:lnTo>
                  <a:lnTo>
                    <a:pt x="201" y="15"/>
                  </a:lnTo>
                  <a:lnTo>
                    <a:pt x="204" y="19"/>
                  </a:lnTo>
                  <a:lnTo>
                    <a:pt x="207" y="21"/>
                  </a:lnTo>
                  <a:lnTo>
                    <a:pt x="210" y="24"/>
                  </a:lnTo>
                  <a:lnTo>
                    <a:pt x="218" y="24"/>
                  </a:lnTo>
                  <a:lnTo>
                    <a:pt x="226" y="25"/>
                  </a:lnTo>
                  <a:lnTo>
                    <a:pt x="234" y="25"/>
                  </a:lnTo>
                  <a:lnTo>
                    <a:pt x="239" y="24"/>
                  </a:lnTo>
                  <a:lnTo>
                    <a:pt x="250" y="23"/>
                  </a:lnTo>
                  <a:lnTo>
                    <a:pt x="256" y="22"/>
                  </a:lnTo>
                  <a:lnTo>
                    <a:pt x="263" y="21"/>
                  </a:lnTo>
                  <a:lnTo>
                    <a:pt x="270" y="21"/>
                  </a:lnTo>
                  <a:lnTo>
                    <a:pt x="271" y="22"/>
                  </a:lnTo>
                  <a:lnTo>
                    <a:pt x="271" y="24"/>
                  </a:lnTo>
                  <a:lnTo>
                    <a:pt x="271" y="26"/>
                  </a:lnTo>
                  <a:lnTo>
                    <a:pt x="271" y="26"/>
                  </a:lnTo>
                  <a:lnTo>
                    <a:pt x="269" y="28"/>
                  </a:lnTo>
                  <a:lnTo>
                    <a:pt x="266" y="29"/>
                  </a:lnTo>
                  <a:lnTo>
                    <a:pt x="260" y="30"/>
                  </a:lnTo>
                  <a:lnTo>
                    <a:pt x="254" y="31"/>
                  </a:lnTo>
                  <a:lnTo>
                    <a:pt x="247" y="32"/>
                  </a:lnTo>
                  <a:lnTo>
                    <a:pt x="235" y="33"/>
                  </a:lnTo>
                  <a:lnTo>
                    <a:pt x="225" y="34"/>
                  </a:lnTo>
                  <a:lnTo>
                    <a:pt x="178" y="34"/>
                  </a:lnTo>
                  <a:lnTo>
                    <a:pt x="141" y="35"/>
                  </a:lnTo>
                  <a:lnTo>
                    <a:pt x="115" y="34"/>
                  </a:lnTo>
                  <a:lnTo>
                    <a:pt x="54" y="34"/>
                  </a:lnTo>
                  <a:lnTo>
                    <a:pt x="38" y="33"/>
                  </a:lnTo>
                  <a:lnTo>
                    <a:pt x="32" y="32"/>
                  </a:lnTo>
                  <a:lnTo>
                    <a:pt x="25" y="32"/>
                  </a:lnTo>
                  <a:lnTo>
                    <a:pt x="19" y="30"/>
                  </a:lnTo>
                  <a:lnTo>
                    <a:pt x="13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1" y="15"/>
                  </a:lnTo>
                  <a:lnTo>
                    <a:pt x="5" y="11"/>
                  </a:lnTo>
                  <a:lnTo>
                    <a:pt x="7" y="14"/>
                  </a:lnTo>
                  <a:lnTo>
                    <a:pt x="12" y="17"/>
                  </a:lnTo>
                  <a:lnTo>
                    <a:pt x="16" y="18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9" y="20"/>
                  </a:lnTo>
                  <a:lnTo>
                    <a:pt x="116" y="13"/>
                  </a:lnTo>
                  <a:lnTo>
                    <a:pt x="124" y="12"/>
                  </a:lnTo>
                  <a:lnTo>
                    <a:pt x="137" y="11"/>
                  </a:lnTo>
                  <a:lnTo>
                    <a:pt x="150" y="8"/>
                  </a:lnTo>
                  <a:lnTo>
                    <a:pt x="155" y="5"/>
                  </a:lnTo>
                  <a:lnTo>
                    <a:pt x="162" y="3"/>
                  </a:lnTo>
                  <a:lnTo>
                    <a:pt x="178" y="2"/>
                  </a:lnTo>
                  <a:lnTo>
                    <a:pt x="191" y="1"/>
                  </a:lnTo>
                  <a:lnTo>
                    <a:pt x="204" y="0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61"/>
            <p:cNvSpPr>
              <a:spLocks/>
            </p:cNvSpPr>
            <p:nvPr/>
          </p:nvSpPr>
          <p:spPr bwMode="auto">
            <a:xfrm>
              <a:off x="2221" y="1662"/>
              <a:ext cx="17" cy="17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14" y="2"/>
                </a:cxn>
                <a:cxn ang="0">
                  <a:pos x="14" y="4"/>
                </a:cxn>
                <a:cxn ang="0">
                  <a:pos x="16" y="5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14" y="13"/>
                </a:cxn>
                <a:cxn ang="0">
                  <a:pos x="0" y="16"/>
                </a:cxn>
                <a:cxn ang="0">
                  <a:pos x="1" y="0"/>
                </a:cxn>
                <a:cxn ang="0">
                  <a:pos x="9" y="1"/>
                </a:cxn>
              </a:cxnLst>
              <a:rect l="0" t="0" r="r" b="b"/>
              <a:pathLst>
                <a:path w="17" h="17">
                  <a:moveTo>
                    <a:pt x="9" y="1"/>
                  </a:moveTo>
                  <a:lnTo>
                    <a:pt x="14" y="2"/>
                  </a:lnTo>
                  <a:lnTo>
                    <a:pt x="14" y="4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4" y="13"/>
                  </a:lnTo>
                  <a:lnTo>
                    <a:pt x="0" y="16"/>
                  </a:lnTo>
                  <a:lnTo>
                    <a:pt x="1" y="0"/>
                  </a:lnTo>
                  <a:lnTo>
                    <a:pt x="9" y="1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62"/>
            <p:cNvSpPr>
              <a:spLocks/>
            </p:cNvSpPr>
            <p:nvPr/>
          </p:nvSpPr>
          <p:spPr bwMode="auto">
            <a:xfrm>
              <a:off x="2222" y="1667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63"/>
            <p:cNvSpPr>
              <a:spLocks/>
            </p:cNvSpPr>
            <p:nvPr/>
          </p:nvSpPr>
          <p:spPr bwMode="auto">
            <a:xfrm>
              <a:off x="2221" y="1674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" y="10"/>
                </a:cxn>
                <a:cxn ang="0">
                  <a:pos x="1" y="10"/>
                </a:cxn>
                <a:cxn ang="0">
                  <a:pos x="0" y="16"/>
                </a:cxn>
                <a:cxn ang="0">
                  <a:pos x="14" y="5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1" y="10"/>
                  </a:lnTo>
                  <a:lnTo>
                    <a:pt x="1" y="10"/>
                  </a:lnTo>
                  <a:lnTo>
                    <a:pt x="0" y="16"/>
                  </a:lnTo>
                  <a:lnTo>
                    <a:pt x="14" y="5"/>
                  </a:lnTo>
                  <a:lnTo>
                    <a:pt x="16" y="0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64"/>
            <p:cNvSpPr>
              <a:spLocks/>
            </p:cNvSpPr>
            <p:nvPr/>
          </p:nvSpPr>
          <p:spPr bwMode="auto">
            <a:xfrm>
              <a:off x="2156" y="1663"/>
              <a:ext cx="61" cy="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8"/>
                </a:cxn>
                <a:cxn ang="0">
                  <a:pos x="60" y="12"/>
                </a:cxn>
                <a:cxn ang="0">
                  <a:pos x="60" y="13"/>
                </a:cxn>
                <a:cxn ang="0">
                  <a:pos x="59" y="15"/>
                </a:cxn>
                <a:cxn ang="0">
                  <a:pos x="52" y="17"/>
                </a:cxn>
                <a:cxn ang="0">
                  <a:pos x="47" y="18"/>
                </a:cxn>
                <a:cxn ang="0">
                  <a:pos x="43" y="18"/>
                </a:cxn>
                <a:cxn ang="0">
                  <a:pos x="31" y="19"/>
                </a:cxn>
                <a:cxn ang="0">
                  <a:pos x="20" y="19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0" y="4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0" y="0"/>
                </a:cxn>
              </a:cxnLst>
              <a:rect l="0" t="0" r="r" b="b"/>
              <a:pathLst>
                <a:path w="61" h="20">
                  <a:moveTo>
                    <a:pt x="60" y="0"/>
                  </a:moveTo>
                  <a:lnTo>
                    <a:pt x="60" y="8"/>
                  </a:lnTo>
                  <a:lnTo>
                    <a:pt x="60" y="12"/>
                  </a:lnTo>
                  <a:lnTo>
                    <a:pt x="60" y="13"/>
                  </a:lnTo>
                  <a:lnTo>
                    <a:pt x="59" y="15"/>
                  </a:lnTo>
                  <a:lnTo>
                    <a:pt x="52" y="17"/>
                  </a:lnTo>
                  <a:lnTo>
                    <a:pt x="47" y="18"/>
                  </a:lnTo>
                  <a:lnTo>
                    <a:pt x="43" y="18"/>
                  </a:lnTo>
                  <a:lnTo>
                    <a:pt x="31" y="19"/>
                  </a:lnTo>
                  <a:lnTo>
                    <a:pt x="20" y="19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0" y="9"/>
                  </a:lnTo>
                  <a:lnTo>
                    <a:pt x="0" y="4"/>
                  </a:lnTo>
                  <a:lnTo>
                    <a:pt x="0" y="3"/>
                  </a:lnTo>
                  <a:lnTo>
                    <a:pt x="20" y="4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0" y="0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Freeform 65"/>
            <p:cNvSpPr>
              <a:spLocks/>
            </p:cNvSpPr>
            <p:nvPr/>
          </p:nvSpPr>
          <p:spPr bwMode="auto">
            <a:xfrm>
              <a:off x="2156" y="1667"/>
              <a:ext cx="61" cy="17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8" y="3"/>
                </a:cxn>
                <a:cxn ang="0">
                  <a:pos x="9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4" y="9"/>
                </a:cxn>
                <a:cxn ang="0">
                  <a:pos x="18" y="10"/>
                </a:cxn>
                <a:cxn ang="0">
                  <a:pos x="21" y="11"/>
                </a:cxn>
                <a:cxn ang="0">
                  <a:pos x="27" y="12"/>
                </a:cxn>
                <a:cxn ang="0">
                  <a:pos x="33" y="12"/>
                </a:cxn>
                <a:cxn ang="0">
                  <a:pos x="46" y="11"/>
                </a:cxn>
                <a:cxn ang="0">
                  <a:pos x="60" y="10"/>
                </a:cxn>
                <a:cxn ang="0">
                  <a:pos x="59" y="12"/>
                </a:cxn>
                <a:cxn ang="0">
                  <a:pos x="54" y="12"/>
                </a:cxn>
                <a:cxn ang="0">
                  <a:pos x="49" y="14"/>
                </a:cxn>
                <a:cxn ang="0">
                  <a:pos x="45" y="14"/>
                </a:cxn>
                <a:cxn ang="0">
                  <a:pos x="40" y="14"/>
                </a:cxn>
                <a:cxn ang="0">
                  <a:pos x="34" y="16"/>
                </a:cxn>
                <a:cxn ang="0">
                  <a:pos x="27" y="16"/>
                </a:cxn>
                <a:cxn ang="0">
                  <a:pos x="20" y="16"/>
                </a:cxn>
                <a:cxn ang="0">
                  <a:pos x="15" y="16"/>
                </a:cxn>
                <a:cxn ang="0">
                  <a:pos x="10" y="14"/>
                </a:cxn>
                <a:cxn ang="0">
                  <a:pos x="7" y="14"/>
                </a:cxn>
                <a:cxn ang="0">
                  <a:pos x="4" y="13"/>
                </a:cxn>
                <a:cxn ang="0">
                  <a:pos x="1" y="12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1" h="17">
                  <a:moveTo>
                    <a:pt x="6" y="1"/>
                  </a:moveTo>
                  <a:lnTo>
                    <a:pt x="8" y="3"/>
                  </a:lnTo>
                  <a:lnTo>
                    <a:pt x="9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4" y="9"/>
                  </a:lnTo>
                  <a:lnTo>
                    <a:pt x="18" y="10"/>
                  </a:lnTo>
                  <a:lnTo>
                    <a:pt x="21" y="11"/>
                  </a:lnTo>
                  <a:lnTo>
                    <a:pt x="27" y="12"/>
                  </a:lnTo>
                  <a:lnTo>
                    <a:pt x="33" y="12"/>
                  </a:lnTo>
                  <a:lnTo>
                    <a:pt x="46" y="11"/>
                  </a:lnTo>
                  <a:lnTo>
                    <a:pt x="60" y="10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49" y="14"/>
                  </a:lnTo>
                  <a:lnTo>
                    <a:pt x="45" y="14"/>
                  </a:lnTo>
                  <a:lnTo>
                    <a:pt x="40" y="14"/>
                  </a:lnTo>
                  <a:lnTo>
                    <a:pt x="34" y="16"/>
                  </a:lnTo>
                  <a:lnTo>
                    <a:pt x="27" y="16"/>
                  </a:lnTo>
                  <a:lnTo>
                    <a:pt x="20" y="16"/>
                  </a:lnTo>
                  <a:lnTo>
                    <a:pt x="15" y="16"/>
                  </a:lnTo>
                  <a:lnTo>
                    <a:pt x="10" y="14"/>
                  </a:lnTo>
                  <a:lnTo>
                    <a:pt x="7" y="14"/>
                  </a:lnTo>
                  <a:lnTo>
                    <a:pt x="4" y="13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0"/>
                  </a:lnTo>
                  <a:lnTo>
                    <a:pt x="6" y="1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Freeform 66"/>
            <p:cNvSpPr>
              <a:spLocks/>
            </p:cNvSpPr>
            <p:nvPr/>
          </p:nvSpPr>
          <p:spPr bwMode="auto">
            <a:xfrm>
              <a:off x="2228" y="1633"/>
              <a:ext cx="17" cy="20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3"/>
                </a:cxn>
                <a:cxn ang="0">
                  <a:pos x="1" y="0"/>
                </a:cxn>
                <a:cxn ang="0">
                  <a:pos x="0" y="19"/>
                </a:cxn>
                <a:cxn ang="0">
                  <a:pos x="14" y="14"/>
                </a:cxn>
                <a:cxn ang="0">
                  <a:pos x="16" y="11"/>
                </a:cxn>
                <a:cxn ang="0">
                  <a:pos x="16" y="9"/>
                </a:cxn>
                <a:cxn ang="0">
                  <a:pos x="16" y="7"/>
                </a:cxn>
                <a:cxn ang="0">
                  <a:pos x="14" y="4"/>
                </a:cxn>
              </a:cxnLst>
              <a:rect l="0" t="0" r="r" b="b"/>
              <a:pathLst>
                <a:path w="17" h="20">
                  <a:moveTo>
                    <a:pt x="14" y="4"/>
                  </a:moveTo>
                  <a:lnTo>
                    <a:pt x="14" y="3"/>
                  </a:lnTo>
                  <a:lnTo>
                    <a:pt x="1" y="0"/>
                  </a:lnTo>
                  <a:lnTo>
                    <a:pt x="0" y="19"/>
                  </a:lnTo>
                  <a:lnTo>
                    <a:pt x="14" y="14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6" y="7"/>
                  </a:lnTo>
                  <a:lnTo>
                    <a:pt x="14" y="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Freeform 67"/>
            <p:cNvSpPr>
              <a:spLocks/>
            </p:cNvSpPr>
            <p:nvPr/>
          </p:nvSpPr>
          <p:spPr bwMode="auto">
            <a:xfrm>
              <a:off x="2229" y="1638"/>
              <a:ext cx="17" cy="17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6" y="1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1" y="12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6" y="10"/>
                </a:cxn>
                <a:cxn ang="0">
                  <a:pos x="16" y="7"/>
                </a:cxn>
                <a:cxn ang="0">
                  <a:pos x="16" y="3"/>
                </a:cxn>
              </a:cxnLst>
              <a:rect l="0" t="0" r="r" b="b"/>
              <a:pathLst>
                <a:path w="17" h="17">
                  <a:moveTo>
                    <a:pt x="16" y="3"/>
                  </a:moveTo>
                  <a:lnTo>
                    <a:pt x="16" y="1"/>
                  </a:lnTo>
                  <a:lnTo>
                    <a:pt x="0" y="0"/>
                  </a:lnTo>
                  <a:lnTo>
                    <a:pt x="0" y="8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16" y="12"/>
                  </a:lnTo>
                  <a:lnTo>
                    <a:pt x="16" y="10"/>
                  </a:lnTo>
                  <a:lnTo>
                    <a:pt x="16" y="7"/>
                  </a:lnTo>
                  <a:lnTo>
                    <a:pt x="16" y="3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Freeform 68"/>
            <p:cNvSpPr>
              <a:spLocks/>
            </p:cNvSpPr>
            <p:nvPr/>
          </p:nvSpPr>
          <p:spPr bwMode="auto">
            <a:xfrm>
              <a:off x="2229" y="1639"/>
              <a:ext cx="17" cy="1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8"/>
                </a:cxn>
                <a:cxn ang="0">
                  <a:pos x="16" y="8"/>
                </a:cxn>
              </a:cxnLst>
              <a:rect l="0" t="0" r="r" b="b"/>
              <a:pathLst>
                <a:path w="17" h="17">
                  <a:moveTo>
                    <a:pt x="16" y="8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8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Freeform 69"/>
            <p:cNvSpPr>
              <a:spLocks/>
            </p:cNvSpPr>
            <p:nvPr/>
          </p:nvSpPr>
          <p:spPr bwMode="auto">
            <a:xfrm>
              <a:off x="2228" y="1651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" y="0"/>
                </a:cxn>
                <a:cxn ang="0">
                  <a:pos x="0" y="16"/>
                </a:cxn>
                <a:cxn ang="0">
                  <a:pos x="14" y="0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1" y="0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16" y="0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70"/>
            <p:cNvSpPr>
              <a:spLocks/>
            </p:cNvSpPr>
            <p:nvPr/>
          </p:nvSpPr>
          <p:spPr bwMode="auto">
            <a:xfrm>
              <a:off x="2147" y="1622"/>
              <a:ext cx="75" cy="40"/>
            </a:xfrm>
            <a:custGeom>
              <a:avLst/>
              <a:gdLst/>
              <a:ahLst/>
              <a:cxnLst>
                <a:cxn ang="0">
                  <a:pos x="72" y="4"/>
                </a:cxn>
                <a:cxn ang="0">
                  <a:pos x="68" y="4"/>
                </a:cxn>
                <a:cxn ang="0">
                  <a:pos x="62" y="2"/>
                </a:cxn>
                <a:cxn ang="0">
                  <a:pos x="57" y="1"/>
                </a:cxn>
                <a:cxn ang="0">
                  <a:pos x="52" y="0"/>
                </a:cxn>
                <a:cxn ang="0">
                  <a:pos x="41" y="0"/>
                </a:cxn>
                <a:cxn ang="0">
                  <a:pos x="28" y="0"/>
                </a:cxn>
                <a:cxn ang="0">
                  <a:pos x="15" y="0"/>
                </a:cxn>
                <a:cxn ang="0">
                  <a:pos x="10" y="0"/>
                </a:cxn>
                <a:cxn ang="0">
                  <a:pos x="6" y="1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1" y="19"/>
                </a:cxn>
                <a:cxn ang="0">
                  <a:pos x="1" y="32"/>
                </a:cxn>
                <a:cxn ang="0">
                  <a:pos x="2" y="34"/>
                </a:cxn>
                <a:cxn ang="0">
                  <a:pos x="2" y="35"/>
                </a:cxn>
                <a:cxn ang="0">
                  <a:pos x="4" y="36"/>
                </a:cxn>
                <a:cxn ang="0">
                  <a:pos x="5" y="37"/>
                </a:cxn>
                <a:cxn ang="0">
                  <a:pos x="9" y="37"/>
                </a:cxn>
                <a:cxn ang="0">
                  <a:pos x="16" y="38"/>
                </a:cxn>
                <a:cxn ang="0">
                  <a:pos x="22" y="39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45" y="39"/>
                </a:cxn>
                <a:cxn ang="0">
                  <a:pos x="50" y="38"/>
                </a:cxn>
                <a:cxn ang="0">
                  <a:pos x="54" y="37"/>
                </a:cxn>
                <a:cxn ang="0">
                  <a:pos x="58" y="37"/>
                </a:cxn>
                <a:cxn ang="0">
                  <a:pos x="63" y="35"/>
                </a:cxn>
                <a:cxn ang="0">
                  <a:pos x="69" y="35"/>
                </a:cxn>
                <a:cxn ang="0">
                  <a:pos x="72" y="34"/>
                </a:cxn>
                <a:cxn ang="0">
                  <a:pos x="73" y="31"/>
                </a:cxn>
                <a:cxn ang="0">
                  <a:pos x="74" y="27"/>
                </a:cxn>
                <a:cxn ang="0">
                  <a:pos x="74" y="22"/>
                </a:cxn>
                <a:cxn ang="0">
                  <a:pos x="74" y="16"/>
                </a:cxn>
                <a:cxn ang="0">
                  <a:pos x="74" y="11"/>
                </a:cxn>
                <a:cxn ang="0">
                  <a:pos x="72" y="4"/>
                </a:cxn>
              </a:cxnLst>
              <a:rect l="0" t="0" r="r" b="b"/>
              <a:pathLst>
                <a:path w="75" h="40">
                  <a:moveTo>
                    <a:pt x="72" y="4"/>
                  </a:moveTo>
                  <a:lnTo>
                    <a:pt x="68" y="4"/>
                  </a:lnTo>
                  <a:lnTo>
                    <a:pt x="62" y="2"/>
                  </a:lnTo>
                  <a:lnTo>
                    <a:pt x="57" y="1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0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9"/>
                  </a:lnTo>
                  <a:lnTo>
                    <a:pt x="1" y="32"/>
                  </a:lnTo>
                  <a:lnTo>
                    <a:pt x="2" y="34"/>
                  </a:lnTo>
                  <a:lnTo>
                    <a:pt x="2" y="35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9" y="37"/>
                  </a:lnTo>
                  <a:lnTo>
                    <a:pt x="16" y="38"/>
                  </a:lnTo>
                  <a:lnTo>
                    <a:pt x="22" y="39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5" y="39"/>
                  </a:lnTo>
                  <a:lnTo>
                    <a:pt x="50" y="38"/>
                  </a:lnTo>
                  <a:lnTo>
                    <a:pt x="54" y="37"/>
                  </a:lnTo>
                  <a:lnTo>
                    <a:pt x="58" y="37"/>
                  </a:lnTo>
                  <a:lnTo>
                    <a:pt x="63" y="35"/>
                  </a:lnTo>
                  <a:lnTo>
                    <a:pt x="69" y="35"/>
                  </a:lnTo>
                  <a:lnTo>
                    <a:pt x="72" y="34"/>
                  </a:lnTo>
                  <a:lnTo>
                    <a:pt x="73" y="31"/>
                  </a:lnTo>
                  <a:lnTo>
                    <a:pt x="74" y="27"/>
                  </a:lnTo>
                  <a:lnTo>
                    <a:pt x="74" y="22"/>
                  </a:lnTo>
                  <a:lnTo>
                    <a:pt x="74" y="16"/>
                  </a:lnTo>
                  <a:lnTo>
                    <a:pt x="74" y="11"/>
                  </a:lnTo>
                  <a:lnTo>
                    <a:pt x="72" y="4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Freeform 71"/>
            <p:cNvSpPr>
              <a:spLocks/>
            </p:cNvSpPr>
            <p:nvPr/>
          </p:nvSpPr>
          <p:spPr bwMode="auto">
            <a:xfrm>
              <a:off x="2147" y="1629"/>
              <a:ext cx="73" cy="33"/>
            </a:xfrm>
            <a:custGeom>
              <a:avLst/>
              <a:gdLst/>
              <a:ahLst/>
              <a:cxnLst>
                <a:cxn ang="0">
                  <a:pos x="72" y="27"/>
                </a:cxn>
                <a:cxn ang="0">
                  <a:pos x="69" y="27"/>
                </a:cxn>
                <a:cxn ang="0">
                  <a:pos x="64" y="28"/>
                </a:cxn>
                <a:cxn ang="0">
                  <a:pos x="58" y="28"/>
                </a:cxn>
                <a:cxn ang="0">
                  <a:pos x="52" y="29"/>
                </a:cxn>
                <a:cxn ang="0">
                  <a:pos x="45" y="29"/>
                </a:cxn>
                <a:cxn ang="0">
                  <a:pos x="35" y="29"/>
                </a:cxn>
                <a:cxn ang="0">
                  <a:pos x="28" y="29"/>
                </a:cxn>
                <a:cxn ang="0">
                  <a:pos x="22" y="29"/>
                </a:cxn>
                <a:cxn ang="0">
                  <a:pos x="19" y="29"/>
                </a:cxn>
                <a:cxn ang="0">
                  <a:pos x="16" y="28"/>
                </a:cxn>
                <a:cxn ang="0">
                  <a:pos x="13" y="27"/>
                </a:cxn>
                <a:cxn ang="0">
                  <a:pos x="11" y="25"/>
                </a:cxn>
                <a:cxn ang="0">
                  <a:pos x="9" y="22"/>
                </a:cxn>
                <a:cxn ang="0">
                  <a:pos x="7" y="20"/>
                </a:cxn>
                <a:cxn ang="0">
                  <a:pos x="5" y="17"/>
                </a:cxn>
                <a:cxn ang="0">
                  <a:pos x="4" y="14"/>
                </a:cxn>
                <a:cxn ang="0">
                  <a:pos x="2" y="11"/>
                </a:cxn>
                <a:cxn ang="0">
                  <a:pos x="2" y="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26"/>
                </a:cxn>
                <a:cxn ang="0">
                  <a:pos x="2" y="28"/>
                </a:cxn>
                <a:cxn ang="0">
                  <a:pos x="2" y="29"/>
                </a:cxn>
                <a:cxn ang="0">
                  <a:pos x="4" y="29"/>
                </a:cxn>
                <a:cxn ang="0">
                  <a:pos x="6" y="30"/>
                </a:cxn>
                <a:cxn ang="0">
                  <a:pos x="9" y="30"/>
                </a:cxn>
                <a:cxn ang="0">
                  <a:pos x="24" y="32"/>
                </a:cxn>
                <a:cxn ang="0">
                  <a:pos x="33" y="32"/>
                </a:cxn>
                <a:cxn ang="0">
                  <a:pos x="38" y="32"/>
                </a:cxn>
                <a:cxn ang="0">
                  <a:pos x="45" y="32"/>
                </a:cxn>
                <a:cxn ang="0">
                  <a:pos x="49" y="31"/>
                </a:cxn>
                <a:cxn ang="0">
                  <a:pos x="54" y="30"/>
                </a:cxn>
                <a:cxn ang="0">
                  <a:pos x="58" y="30"/>
                </a:cxn>
                <a:cxn ang="0">
                  <a:pos x="62" y="29"/>
                </a:cxn>
                <a:cxn ang="0">
                  <a:pos x="68" y="28"/>
                </a:cxn>
                <a:cxn ang="0">
                  <a:pos x="72" y="27"/>
                </a:cxn>
              </a:cxnLst>
              <a:rect l="0" t="0" r="r" b="b"/>
              <a:pathLst>
                <a:path w="73" h="33">
                  <a:moveTo>
                    <a:pt x="72" y="27"/>
                  </a:moveTo>
                  <a:lnTo>
                    <a:pt x="69" y="27"/>
                  </a:lnTo>
                  <a:lnTo>
                    <a:pt x="64" y="28"/>
                  </a:lnTo>
                  <a:lnTo>
                    <a:pt x="58" y="28"/>
                  </a:lnTo>
                  <a:lnTo>
                    <a:pt x="52" y="29"/>
                  </a:lnTo>
                  <a:lnTo>
                    <a:pt x="45" y="29"/>
                  </a:lnTo>
                  <a:lnTo>
                    <a:pt x="35" y="29"/>
                  </a:lnTo>
                  <a:lnTo>
                    <a:pt x="28" y="29"/>
                  </a:lnTo>
                  <a:lnTo>
                    <a:pt x="22" y="29"/>
                  </a:lnTo>
                  <a:lnTo>
                    <a:pt x="19" y="29"/>
                  </a:lnTo>
                  <a:lnTo>
                    <a:pt x="16" y="28"/>
                  </a:lnTo>
                  <a:lnTo>
                    <a:pt x="13" y="27"/>
                  </a:lnTo>
                  <a:lnTo>
                    <a:pt x="11" y="25"/>
                  </a:lnTo>
                  <a:lnTo>
                    <a:pt x="9" y="22"/>
                  </a:lnTo>
                  <a:lnTo>
                    <a:pt x="7" y="20"/>
                  </a:lnTo>
                  <a:lnTo>
                    <a:pt x="5" y="17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26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4" y="29"/>
                  </a:lnTo>
                  <a:lnTo>
                    <a:pt x="6" y="30"/>
                  </a:lnTo>
                  <a:lnTo>
                    <a:pt x="9" y="30"/>
                  </a:lnTo>
                  <a:lnTo>
                    <a:pt x="24" y="32"/>
                  </a:lnTo>
                  <a:lnTo>
                    <a:pt x="33" y="32"/>
                  </a:lnTo>
                  <a:lnTo>
                    <a:pt x="38" y="32"/>
                  </a:lnTo>
                  <a:lnTo>
                    <a:pt x="45" y="32"/>
                  </a:lnTo>
                  <a:lnTo>
                    <a:pt x="49" y="31"/>
                  </a:lnTo>
                  <a:lnTo>
                    <a:pt x="54" y="30"/>
                  </a:lnTo>
                  <a:lnTo>
                    <a:pt x="58" y="30"/>
                  </a:lnTo>
                  <a:lnTo>
                    <a:pt x="62" y="29"/>
                  </a:lnTo>
                  <a:lnTo>
                    <a:pt x="68" y="28"/>
                  </a:lnTo>
                  <a:lnTo>
                    <a:pt x="72" y="27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72"/>
            <p:cNvSpPr>
              <a:spLocks noChangeShapeType="1"/>
            </p:cNvSpPr>
            <p:nvPr/>
          </p:nvSpPr>
          <p:spPr bwMode="auto">
            <a:xfrm>
              <a:off x="2166" y="1623"/>
              <a:ext cx="0" cy="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7" name="Line 73"/>
            <p:cNvSpPr>
              <a:spLocks noChangeShapeType="1"/>
            </p:cNvSpPr>
            <p:nvPr/>
          </p:nvSpPr>
          <p:spPr bwMode="auto">
            <a:xfrm>
              <a:off x="2144" y="1624"/>
              <a:ext cx="2" cy="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8" name="Line 74"/>
            <p:cNvSpPr>
              <a:spLocks noChangeShapeType="1"/>
            </p:cNvSpPr>
            <p:nvPr/>
          </p:nvSpPr>
          <p:spPr bwMode="auto">
            <a:xfrm>
              <a:off x="2186" y="1623"/>
              <a:ext cx="0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9" name="Freeform 75"/>
            <p:cNvSpPr>
              <a:spLocks/>
            </p:cNvSpPr>
            <p:nvPr/>
          </p:nvSpPr>
          <p:spPr bwMode="auto">
            <a:xfrm>
              <a:off x="2528" y="1467"/>
              <a:ext cx="159" cy="124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18" y="0"/>
                </a:cxn>
                <a:cxn ang="0">
                  <a:pos x="11" y="106"/>
                </a:cxn>
                <a:cxn ang="0">
                  <a:pos x="7" y="109"/>
                </a:cxn>
                <a:cxn ang="0">
                  <a:pos x="4" y="111"/>
                </a:cxn>
                <a:cxn ang="0">
                  <a:pos x="0" y="112"/>
                </a:cxn>
                <a:cxn ang="0">
                  <a:pos x="15" y="113"/>
                </a:cxn>
                <a:cxn ang="0">
                  <a:pos x="34" y="115"/>
                </a:cxn>
                <a:cxn ang="0">
                  <a:pos x="58" y="117"/>
                </a:cxn>
                <a:cxn ang="0">
                  <a:pos x="87" y="120"/>
                </a:cxn>
                <a:cxn ang="0">
                  <a:pos x="112" y="123"/>
                </a:cxn>
                <a:cxn ang="0">
                  <a:pos x="158" y="0"/>
                </a:cxn>
              </a:cxnLst>
              <a:rect l="0" t="0" r="r" b="b"/>
              <a:pathLst>
                <a:path w="159" h="124">
                  <a:moveTo>
                    <a:pt x="158" y="0"/>
                  </a:moveTo>
                  <a:lnTo>
                    <a:pt x="118" y="0"/>
                  </a:lnTo>
                  <a:lnTo>
                    <a:pt x="11" y="106"/>
                  </a:lnTo>
                  <a:lnTo>
                    <a:pt x="7" y="109"/>
                  </a:lnTo>
                  <a:lnTo>
                    <a:pt x="4" y="111"/>
                  </a:lnTo>
                  <a:lnTo>
                    <a:pt x="0" y="112"/>
                  </a:lnTo>
                  <a:lnTo>
                    <a:pt x="15" y="113"/>
                  </a:lnTo>
                  <a:lnTo>
                    <a:pt x="34" y="115"/>
                  </a:lnTo>
                  <a:lnTo>
                    <a:pt x="58" y="117"/>
                  </a:lnTo>
                  <a:lnTo>
                    <a:pt x="87" y="120"/>
                  </a:lnTo>
                  <a:lnTo>
                    <a:pt x="112" y="123"/>
                  </a:lnTo>
                  <a:lnTo>
                    <a:pt x="158" y="0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Freeform 76"/>
            <p:cNvSpPr>
              <a:spLocks/>
            </p:cNvSpPr>
            <p:nvPr/>
          </p:nvSpPr>
          <p:spPr bwMode="auto">
            <a:xfrm>
              <a:off x="2568" y="1616"/>
              <a:ext cx="73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2" y="5"/>
                </a:cxn>
                <a:cxn ang="0">
                  <a:pos x="12" y="10"/>
                </a:cxn>
                <a:cxn ang="0">
                  <a:pos x="11" y="14"/>
                </a:cxn>
                <a:cxn ang="0">
                  <a:pos x="10" y="17"/>
                </a:cxn>
                <a:cxn ang="0">
                  <a:pos x="7" y="20"/>
                </a:cxn>
                <a:cxn ang="0">
                  <a:pos x="5" y="23"/>
                </a:cxn>
                <a:cxn ang="0">
                  <a:pos x="3" y="24"/>
                </a:cxn>
                <a:cxn ang="0">
                  <a:pos x="0" y="26"/>
                </a:cxn>
                <a:cxn ang="0">
                  <a:pos x="13" y="24"/>
                </a:cxn>
                <a:cxn ang="0">
                  <a:pos x="25" y="21"/>
                </a:cxn>
                <a:cxn ang="0">
                  <a:pos x="46" y="16"/>
                </a:cxn>
                <a:cxn ang="0">
                  <a:pos x="59" y="14"/>
                </a:cxn>
                <a:cxn ang="0">
                  <a:pos x="64" y="11"/>
                </a:cxn>
                <a:cxn ang="0">
                  <a:pos x="66" y="10"/>
                </a:cxn>
                <a:cxn ang="0">
                  <a:pos x="68" y="7"/>
                </a:cxn>
                <a:cxn ang="0">
                  <a:pos x="70" y="7"/>
                </a:cxn>
                <a:cxn ang="0">
                  <a:pos x="72" y="3"/>
                </a:cxn>
                <a:cxn ang="0">
                  <a:pos x="63" y="3"/>
                </a:cxn>
                <a:cxn ang="0">
                  <a:pos x="44" y="4"/>
                </a:cxn>
                <a:cxn ang="0">
                  <a:pos x="34" y="4"/>
                </a:cxn>
                <a:cxn ang="0">
                  <a:pos x="25" y="4"/>
                </a:cxn>
                <a:cxn ang="0">
                  <a:pos x="20" y="5"/>
                </a:cxn>
                <a:cxn ang="0">
                  <a:pos x="18" y="4"/>
                </a:cxn>
                <a:cxn ang="0">
                  <a:pos x="17" y="3"/>
                </a:cxn>
                <a:cxn ang="0">
                  <a:pos x="15" y="3"/>
                </a:cxn>
                <a:cxn ang="0">
                  <a:pos x="13" y="2"/>
                </a:cxn>
                <a:cxn ang="0">
                  <a:pos x="11" y="0"/>
                </a:cxn>
              </a:cxnLst>
              <a:rect l="0" t="0" r="r" b="b"/>
              <a:pathLst>
                <a:path w="73" h="27">
                  <a:moveTo>
                    <a:pt x="11" y="0"/>
                  </a:moveTo>
                  <a:lnTo>
                    <a:pt x="12" y="5"/>
                  </a:lnTo>
                  <a:lnTo>
                    <a:pt x="12" y="10"/>
                  </a:lnTo>
                  <a:lnTo>
                    <a:pt x="11" y="14"/>
                  </a:lnTo>
                  <a:lnTo>
                    <a:pt x="10" y="17"/>
                  </a:lnTo>
                  <a:lnTo>
                    <a:pt x="7" y="20"/>
                  </a:lnTo>
                  <a:lnTo>
                    <a:pt x="5" y="23"/>
                  </a:lnTo>
                  <a:lnTo>
                    <a:pt x="3" y="24"/>
                  </a:lnTo>
                  <a:lnTo>
                    <a:pt x="0" y="26"/>
                  </a:lnTo>
                  <a:lnTo>
                    <a:pt x="13" y="24"/>
                  </a:lnTo>
                  <a:lnTo>
                    <a:pt x="25" y="21"/>
                  </a:lnTo>
                  <a:lnTo>
                    <a:pt x="46" y="16"/>
                  </a:lnTo>
                  <a:lnTo>
                    <a:pt x="59" y="14"/>
                  </a:lnTo>
                  <a:lnTo>
                    <a:pt x="64" y="11"/>
                  </a:lnTo>
                  <a:lnTo>
                    <a:pt x="66" y="10"/>
                  </a:lnTo>
                  <a:lnTo>
                    <a:pt x="68" y="7"/>
                  </a:lnTo>
                  <a:lnTo>
                    <a:pt x="70" y="7"/>
                  </a:lnTo>
                  <a:lnTo>
                    <a:pt x="72" y="3"/>
                  </a:lnTo>
                  <a:lnTo>
                    <a:pt x="63" y="3"/>
                  </a:lnTo>
                  <a:lnTo>
                    <a:pt x="44" y="4"/>
                  </a:lnTo>
                  <a:lnTo>
                    <a:pt x="34" y="4"/>
                  </a:lnTo>
                  <a:lnTo>
                    <a:pt x="25" y="4"/>
                  </a:lnTo>
                  <a:lnTo>
                    <a:pt x="20" y="5"/>
                  </a:lnTo>
                  <a:lnTo>
                    <a:pt x="18" y="4"/>
                  </a:lnTo>
                  <a:lnTo>
                    <a:pt x="17" y="3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1" y="0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77"/>
            <p:cNvSpPr>
              <a:spLocks/>
            </p:cNvSpPr>
            <p:nvPr/>
          </p:nvSpPr>
          <p:spPr bwMode="auto">
            <a:xfrm>
              <a:off x="2580" y="1584"/>
              <a:ext cx="130" cy="30"/>
            </a:xfrm>
            <a:custGeom>
              <a:avLst/>
              <a:gdLst/>
              <a:ahLst/>
              <a:cxnLst>
                <a:cxn ang="0">
                  <a:pos x="129" y="2"/>
                </a:cxn>
                <a:cxn ang="0">
                  <a:pos x="116" y="0"/>
                </a:cxn>
                <a:cxn ang="0">
                  <a:pos x="104" y="0"/>
                </a:cxn>
                <a:cxn ang="0">
                  <a:pos x="58" y="11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3" y="27"/>
                </a:cxn>
                <a:cxn ang="0">
                  <a:pos x="6" y="28"/>
                </a:cxn>
                <a:cxn ang="0">
                  <a:pos x="9" y="29"/>
                </a:cxn>
                <a:cxn ang="0">
                  <a:pos x="13" y="29"/>
                </a:cxn>
                <a:cxn ang="0">
                  <a:pos x="35" y="29"/>
                </a:cxn>
                <a:cxn ang="0">
                  <a:pos x="53" y="28"/>
                </a:cxn>
                <a:cxn ang="0">
                  <a:pos x="65" y="27"/>
                </a:cxn>
                <a:cxn ang="0">
                  <a:pos x="129" y="2"/>
                </a:cxn>
              </a:cxnLst>
              <a:rect l="0" t="0" r="r" b="b"/>
              <a:pathLst>
                <a:path w="130" h="30">
                  <a:moveTo>
                    <a:pt x="129" y="2"/>
                  </a:moveTo>
                  <a:lnTo>
                    <a:pt x="116" y="0"/>
                  </a:lnTo>
                  <a:lnTo>
                    <a:pt x="104" y="0"/>
                  </a:lnTo>
                  <a:lnTo>
                    <a:pt x="58" y="11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3" y="27"/>
                  </a:lnTo>
                  <a:lnTo>
                    <a:pt x="6" y="28"/>
                  </a:lnTo>
                  <a:lnTo>
                    <a:pt x="9" y="29"/>
                  </a:lnTo>
                  <a:lnTo>
                    <a:pt x="13" y="29"/>
                  </a:lnTo>
                  <a:lnTo>
                    <a:pt x="35" y="29"/>
                  </a:lnTo>
                  <a:lnTo>
                    <a:pt x="53" y="28"/>
                  </a:lnTo>
                  <a:lnTo>
                    <a:pt x="65" y="27"/>
                  </a:lnTo>
                  <a:lnTo>
                    <a:pt x="129" y="2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Freeform 78"/>
            <p:cNvSpPr>
              <a:spLocks/>
            </p:cNvSpPr>
            <p:nvPr/>
          </p:nvSpPr>
          <p:spPr bwMode="auto">
            <a:xfrm>
              <a:off x="2218" y="1547"/>
              <a:ext cx="181" cy="69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179" y="0"/>
                </a:cxn>
                <a:cxn ang="0">
                  <a:pos x="148" y="0"/>
                </a:cxn>
                <a:cxn ang="0">
                  <a:pos x="101" y="22"/>
                </a:cxn>
                <a:cxn ang="0">
                  <a:pos x="68" y="37"/>
                </a:cxn>
                <a:cxn ang="0">
                  <a:pos x="35" y="49"/>
                </a:cxn>
                <a:cxn ang="0">
                  <a:pos x="0" y="60"/>
                </a:cxn>
                <a:cxn ang="0">
                  <a:pos x="8" y="63"/>
                </a:cxn>
                <a:cxn ang="0">
                  <a:pos x="21" y="64"/>
                </a:cxn>
                <a:cxn ang="0">
                  <a:pos x="31" y="66"/>
                </a:cxn>
                <a:cxn ang="0">
                  <a:pos x="51" y="68"/>
                </a:cxn>
                <a:cxn ang="0">
                  <a:pos x="68" y="67"/>
                </a:cxn>
                <a:cxn ang="0">
                  <a:pos x="91" y="64"/>
                </a:cxn>
                <a:cxn ang="0">
                  <a:pos x="105" y="64"/>
                </a:cxn>
                <a:cxn ang="0">
                  <a:pos x="109" y="58"/>
                </a:cxn>
                <a:cxn ang="0">
                  <a:pos x="180" y="0"/>
                </a:cxn>
              </a:cxnLst>
              <a:rect l="0" t="0" r="r" b="b"/>
              <a:pathLst>
                <a:path w="181" h="69">
                  <a:moveTo>
                    <a:pt x="180" y="0"/>
                  </a:moveTo>
                  <a:lnTo>
                    <a:pt x="179" y="0"/>
                  </a:lnTo>
                  <a:lnTo>
                    <a:pt x="148" y="0"/>
                  </a:lnTo>
                  <a:lnTo>
                    <a:pt x="101" y="22"/>
                  </a:lnTo>
                  <a:lnTo>
                    <a:pt x="68" y="37"/>
                  </a:lnTo>
                  <a:lnTo>
                    <a:pt x="35" y="49"/>
                  </a:lnTo>
                  <a:lnTo>
                    <a:pt x="0" y="60"/>
                  </a:lnTo>
                  <a:lnTo>
                    <a:pt x="8" y="63"/>
                  </a:lnTo>
                  <a:lnTo>
                    <a:pt x="21" y="64"/>
                  </a:lnTo>
                  <a:lnTo>
                    <a:pt x="31" y="66"/>
                  </a:lnTo>
                  <a:lnTo>
                    <a:pt x="51" y="68"/>
                  </a:lnTo>
                  <a:lnTo>
                    <a:pt x="68" y="67"/>
                  </a:lnTo>
                  <a:lnTo>
                    <a:pt x="91" y="64"/>
                  </a:lnTo>
                  <a:lnTo>
                    <a:pt x="105" y="64"/>
                  </a:lnTo>
                  <a:lnTo>
                    <a:pt x="109" y="58"/>
                  </a:lnTo>
                  <a:lnTo>
                    <a:pt x="180" y="0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Freeform 79"/>
            <p:cNvSpPr>
              <a:spLocks/>
            </p:cNvSpPr>
            <p:nvPr/>
          </p:nvSpPr>
          <p:spPr bwMode="auto">
            <a:xfrm>
              <a:off x="2288" y="1604"/>
              <a:ext cx="64" cy="1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48" y="0"/>
                </a:cxn>
                <a:cxn ang="0">
                  <a:pos x="44" y="0"/>
                </a:cxn>
                <a:cxn ang="0">
                  <a:pos x="37" y="0"/>
                </a:cxn>
                <a:cxn ang="0">
                  <a:pos x="32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7" y="0"/>
                </a:cxn>
                <a:cxn ang="0">
                  <a:pos x="35" y="0"/>
                </a:cxn>
                <a:cxn ang="0">
                  <a:pos x="41" y="0"/>
                </a:cxn>
                <a:cxn ang="0">
                  <a:pos x="49" y="0"/>
                </a:cxn>
                <a:cxn ang="0">
                  <a:pos x="55" y="0"/>
                </a:cxn>
                <a:cxn ang="0">
                  <a:pos x="63" y="0"/>
                </a:cxn>
              </a:cxnLst>
              <a:rect l="0" t="0" r="r" b="b"/>
              <a:pathLst>
                <a:path w="64" h="1">
                  <a:moveTo>
                    <a:pt x="63" y="0"/>
                  </a:moveTo>
                  <a:lnTo>
                    <a:pt x="48" y="0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9" y="0"/>
                  </a:lnTo>
                  <a:lnTo>
                    <a:pt x="55" y="0"/>
                  </a:lnTo>
                  <a:lnTo>
                    <a:pt x="63" y="0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Freeform 80"/>
            <p:cNvSpPr>
              <a:spLocks/>
            </p:cNvSpPr>
            <p:nvPr/>
          </p:nvSpPr>
          <p:spPr bwMode="auto">
            <a:xfrm>
              <a:off x="2287" y="1604"/>
              <a:ext cx="48" cy="1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1" y="0"/>
                </a:cxn>
                <a:cxn ang="0">
                  <a:pos x="36" y="0"/>
                </a:cxn>
                <a:cxn ang="0">
                  <a:pos x="31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39" y="0"/>
                </a:cxn>
                <a:cxn ang="0">
                  <a:pos x="42" y="0"/>
                </a:cxn>
                <a:cxn ang="0">
                  <a:pos x="47" y="0"/>
                </a:cxn>
              </a:cxnLst>
              <a:rect l="0" t="0" r="r" b="b"/>
              <a:pathLst>
                <a:path w="48" h="1">
                  <a:moveTo>
                    <a:pt x="47" y="0"/>
                  </a:moveTo>
                  <a:lnTo>
                    <a:pt x="41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7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7" y="0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Freeform 81"/>
            <p:cNvSpPr>
              <a:spLocks/>
            </p:cNvSpPr>
            <p:nvPr/>
          </p:nvSpPr>
          <p:spPr bwMode="auto">
            <a:xfrm>
              <a:off x="2322" y="1587"/>
              <a:ext cx="49" cy="1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4" y="0"/>
                </a:cxn>
                <a:cxn ang="0">
                  <a:pos x="18" y="0"/>
                </a:cxn>
                <a:cxn ang="0">
                  <a:pos x="13" y="0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7" y="0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7" y="0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41" y="0"/>
                </a:cxn>
                <a:cxn ang="0">
                  <a:pos x="33" y="0"/>
                </a:cxn>
              </a:cxnLst>
              <a:rect l="0" t="0" r="r" b="b"/>
              <a:pathLst>
                <a:path w="49" h="1">
                  <a:moveTo>
                    <a:pt x="33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8" y="0"/>
                  </a:lnTo>
                  <a:lnTo>
                    <a:pt x="41" y="0"/>
                  </a:lnTo>
                  <a:lnTo>
                    <a:pt x="33" y="0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Freeform 82"/>
            <p:cNvSpPr>
              <a:spLocks/>
            </p:cNvSpPr>
            <p:nvPr/>
          </p:nvSpPr>
          <p:spPr bwMode="auto">
            <a:xfrm>
              <a:off x="2322" y="1587"/>
              <a:ext cx="31" cy="1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5" y="0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30" y="0"/>
                </a:cxn>
              </a:cxnLst>
              <a:rect l="0" t="0" r="r" b="b"/>
              <a:pathLst>
                <a:path w="31" h="1">
                  <a:moveTo>
                    <a:pt x="30" y="0"/>
                  </a:moveTo>
                  <a:lnTo>
                    <a:pt x="22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30" y="0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27" name="Line 83"/>
          <p:cNvSpPr>
            <a:spLocks noChangeShapeType="1"/>
          </p:cNvSpPr>
          <p:nvPr/>
        </p:nvSpPr>
        <p:spPr bwMode="auto">
          <a:xfrm flipH="1" flipV="1">
            <a:off x="1681163" y="2390775"/>
            <a:ext cx="809625" cy="21431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8" name="Line 84"/>
          <p:cNvSpPr>
            <a:spLocks noChangeShapeType="1"/>
          </p:cNvSpPr>
          <p:nvPr/>
        </p:nvSpPr>
        <p:spPr bwMode="auto">
          <a:xfrm flipH="1" flipV="1">
            <a:off x="2028825" y="2338388"/>
            <a:ext cx="447675" cy="25241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29" name="Line 85"/>
          <p:cNvSpPr>
            <a:spLocks noChangeShapeType="1"/>
          </p:cNvSpPr>
          <p:nvPr/>
        </p:nvSpPr>
        <p:spPr bwMode="auto">
          <a:xfrm flipH="1" flipV="1">
            <a:off x="2514600" y="2328863"/>
            <a:ext cx="9525" cy="25241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30" name="Line 86"/>
          <p:cNvSpPr>
            <a:spLocks noChangeShapeType="1"/>
          </p:cNvSpPr>
          <p:nvPr/>
        </p:nvSpPr>
        <p:spPr bwMode="auto">
          <a:xfrm flipH="1" flipV="1">
            <a:off x="2300288" y="2324100"/>
            <a:ext cx="180975" cy="2667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31" name="Line 87"/>
          <p:cNvSpPr>
            <a:spLocks noChangeShapeType="1"/>
          </p:cNvSpPr>
          <p:nvPr/>
        </p:nvSpPr>
        <p:spPr bwMode="auto">
          <a:xfrm flipH="1" flipV="1">
            <a:off x="1724025" y="2528888"/>
            <a:ext cx="747713" cy="76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32" name="Line 88"/>
          <p:cNvSpPr>
            <a:spLocks noChangeShapeType="1"/>
          </p:cNvSpPr>
          <p:nvPr/>
        </p:nvSpPr>
        <p:spPr bwMode="auto">
          <a:xfrm flipH="1">
            <a:off x="1966913" y="2619375"/>
            <a:ext cx="519112" cy="10001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33" name="Oval 89"/>
          <p:cNvSpPr>
            <a:spLocks noChangeArrowheads="1"/>
          </p:cNvSpPr>
          <p:nvPr/>
        </p:nvSpPr>
        <p:spPr bwMode="auto">
          <a:xfrm>
            <a:off x="2473325" y="2587625"/>
            <a:ext cx="63500" cy="4445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831975" y="400050"/>
            <a:ext cx="51847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The Situation Deteriorates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300038" y="1217613"/>
            <a:ext cx="8582025" cy="5307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Post informs department via Operations Center and cable of deteriorating 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situation.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-  EAC meets to discus/recommend further drawdowns (e.g., change 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   Authorized to Ordered Departure).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-  Post cables drawdown recommendation and proposed change to Travel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   Warning Department.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-  Post submits updated F-77 Report if necessary.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Regional Bureau prepares memo and cable for Under Secretary for Management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approval.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Under Secretary for Management decides.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Regional Bureau informs other agencies represented at Post of change of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Evacuation Order.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Crisis Management chairs Washington Liaison Group (WLG) meeting.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Consular Affairs amends Travel Warning and Consular Information Sheet.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52575" y="395288"/>
            <a:ext cx="59467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 of Evacuation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03275" y="1485900"/>
            <a:ext cx="7967663" cy="4965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Categories of Evacuees</a:t>
            </a:r>
          </a:p>
          <a:p>
            <a:pPr eaLnBrk="0" hangingPunct="0"/>
            <a:r>
              <a:rPr lang="en-US" sz="2000"/>
              <a:t>    -  Command-sponsored Family Members (Eligible)</a:t>
            </a:r>
          </a:p>
          <a:p>
            <a:pPr eaLnBrk="0" hangingPunct="0"/>
            <a:r>
              <a:rPr lang="en-US" sz="2000"/>
              <a:t>    -  Official USG Personnel</a:t>
            </a:r>
          </a:p>
          <a:p>
            <a:pPr eaLnBrk="0" hangingPunct="0"/>
            <a:r>
              <a:rPr lang="en-US" sz="2000"/>
              <a:t>        --  DoS, DoD, other govt/Embassy staff, Marine Security Guard (MSG)</a:t>
            </a:r>
          </a:p>
          <a:p>
            <a:pPr eaLnBrk="0" hangingPunct="0"/>
            <a:r>
              <a:rPr lang="en-US" sz="2000"/>
              <a:t>        --  Essential and Non-Essential</a:t>
            </a:r>
          </a:p>
          <a:p>
            <a:pPr eaLnBrk="0" hangingPunct="0"/>
            <a:r>
              <a:rPr lang="en-US" sz="2000"/>
              <a:t>     -  Private American Citizens</a:t>
            </a:r>
          </a:p>
          <a:p>
            <a:pPr eaLnBrk="0" hangingPunct="0"/>
            <a:r>
              <a:rPr lang="en-US" sz="2000"/>
              <a:t>     -  Third Country Nationals (TCNs) </a:t>
            </a:r>
          </a:p>
          <a:p>
            <a:pPr eaLnBrk="0" hangingPunct="0">
              <a:buFontTx/>
              <a:buChar char="•"/>
            </a:pPr>
            <a:r>
              <a:rPr lang="en-US" sz="2000"/>
              <a:t>  Types of drawdowns</a:t>
            </a:r>
          </a:p>
          <a:p>
            <a:pPr eaLnBrk="0" hangingPunct="0"/>
            <a:r>
              <a:rPr lang="en-US" sz="2000"/>
              <a:t>    -  Authorized/Voluntary</a:t>
            </a:r>
          </a:p>
          <a:p>
            <a:pPr eaLnBrk="0" hangingPunct="0"/>
            <a:r>
              <a:rPr lang="en-US" sz="2000"/>
              <a:t>        --  Eligible Family Members may depart</a:t>
            </a:r>
          </a:p>
          <a:p>
            <a:pPr eaLnBrk="0" hangingPunct="0"/>
            <a:r>
              <a:rPr lang="en-US" sz="2000"/>
              <a:t>    -  Ordered/Directed</a:t>
            </a:r>
          </a:p>
          <a:p>
            <a:pPr eaLnBrk="0" hangingPunct="0"/>
            <a:r>
              <a:rPr lang="en-US" sz="2000"/>
              <a:t>        --  Eligible Family Members must depart</a:t>
            </a:r>
          </a:p>
          <a:p>
            <a:pPr eaLnBrk="0" hangingPunct="0"/>
            <a:r>
              <a:rPr lang="en-US" sz="2000"/>
              <a:t>        --  Non-essential employees must depart</a:t>
            </a:r>
          </a:p>
          <a:p>
            <a:pPr eaLnBrk="0" hangingPunct="0"/>
            <a:r>
              <a:rPr lang="en-US" sz="2000"/>
              <a:t>        --  Minimal staff remains </a:t>
            </a:r>
          </a:p>
          <a:p>
            <a:pPr eaLnBrk="0" hangingPunct="0"/>
            <a:r>
              <a:rPr lang="en-US" sz="2000"/>
              <a:t>  Both Authorized and Ordered Departures are typically approved for </a:t>
            </a:r>
          </a:p>
          <a:p>
            <a:pPr eaLnBrk="0" hangingPunct="0"/>
            <a:r>
              <a:rPr lang="en-US" sz="2000"/>
              <a:t>    30-day increments up to a maximum of 180 days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123950" y="395288"/>
            <a:ext cx="678497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Military Support in the Evacuation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Process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533400" y="1981200"/>
            <a:ext cx="7902575" cy="435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800"/>
              <a:t>  Swift insertion of a force</a:t>
            </a:r>
          </a:p>
          <a:p>
            <a:pPr eaLnBrk="0" hangingPunct="0"/>
            <a:endParaRPr lang="en-US" sz="2800"/>
          </a:p>
          <a:p>
            <a:pPr eaLnBrk="0" hangingPunct="0">
              <a:buFontTx/>
              <a:buChar char="•"/>
            </a:pPr>
            <a:r>
              <a:rPr lang="en-US" sz="2800"/>
              <a:t>  Secure area</a:t>
            </a:r>
          </a:p>
          <a:p>
            <a:pPr eaLnBrk="0" hangingPunct="0"/>
            <a:endParaRPr lang="en-US" sz="2800"/>
          </a:p>
          <a:p>
            <a:pPr eaLnBrk="0" hangingPunct="0">
              <a:buFontTx/>
              <a:buChar char="•"/>
            </a:pPr>
            <a:r>
              <a:rPr lang="en-US" sz="2800"/>
              <a:t>  Establish evacuation control center (ECC)</a:t>
            </a:r>
          </a:p>
          <a:p>
            <a:pPr eaLnBrk="0" hangingPunct="0"/>
            <a:endParaRPr lang="en-US" sz="2800"/>
          </a:p>
          <a:p>
            <a:pPr eaLnBrk="0" hangingPunct="0">
              <a:buFontTx/>
              <a:buChar char="•"/>
            </a:pPr>
            <a:r>
              <a:rPr lang="en-US" sz="2800"/>
              <a:t>  Execute the evacuation</a:t>
            </a:r>
          </a:p>
          <a:p>
            <a:pPr eaLnBrk="0" hangingPunct="0"/>
            <a:endParaRPr lang="en-US" sz="2800"/>
          </a:p>
          <a:p>
            <a:pPr eaLnBrk="0" hangingPunct="0">
              <a:buFontTx/>
              <a:buChar char="•"/>
            </a:pPr>
            <a:r>
              <a:rPr lang="en-US" sz="2800"/>
              <a:t>  Planned withdrawal upon completion of the mission</a:t>
            </a:r>
          </a:p>
          <a:p>
            <a:pPr eaLnBrk="0" hangingPunct="0"/>
            <a:r>
              <a:rPr lang="en-US" sz="2800"/>
              <a:t>   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492375" y="395288"/>
            <a:ext cx="4067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Leaving the Country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609600" y="1752600"/>
            <a:ext cx="8250238" cy="331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/>
              <a:t>  </a:t>
            </a:r>
          </a:p>
          <a:p>
            <a:pPr eaLnBrk="0" hangingPunct="0">
              <a:buFontTx/>
              <a:buChar char="•"/>
            </a:pPr>
            <a:r>
              <a:rPr lang="en-US" sz="2000"/>
              <a:t>  </a:t>
            </a:r>
            <a:r>
              <a:rPr lang="en-US"/>
              <a:t>Transportation Options in order of preference:</a:t>
            </a:r>
          </a:p>
          <a:p>
            <a:pPr eaLnBrk="0" hangingPunct="0"/>
            <a:r>
              <a:rPr lang="en-US"/>
              <a:t>    -  Depends on type of  “Environment” -- Permissive, Uncertain </a:t>
            </a:r>
          </a:p>
          <a:p>
            <a:pPr eaLnBrk="0" hangingPunct="0"/>
            <a:r>
              <a:rPr lang="en-US"/>
              <a:t>        or Non-permissive</a:t>
            </a:r>
          </a:p>
          <a:p>
            <a:pPr eaLnBrk="0" hangingPunct="0"/>
            <a:r>
              <a:rPr lang="en-US"/>
              <a:t>        --  Scheduled Commercial Air</a:t>
            </a:r>
          </a:p>
          <a:p>
            <a:pPr eaLnBrk="0" hangingPunct="0"/>
            <a:r>
              <a:rPr lang="en-US"/>
              <a:t>        --  Commercial Charters</a:t>
            </a:r>
          </a:p>
          <a:p>
            <a:pPr eaLnBrk="0" hangingPunct="0"/>
            <a:r>
              <a:rPr lang="en-US"/>
              <a:t>        --  Other Commercial Carriers (Including Ships)</a:t>
            </a:r>
          </a:p>
          <a:p>
            <a:pPr eaLnBrk="0" hangingPunct="0"/>
            <a:r>
              <a:rPr lang="en-US"/>
              <a:t>        --  Overland</a:t>
            </a:r>
          </a:p>
          <a:p>
            <a:pPr eaLnBrk="0" hangingPunct="0"/>
            <a:r>
              <a:rPr lang="en-US"/>
              <a:t>        --  MILAIR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1274763" y="584200"/>
            <a:ext cx="65944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Termination of Evacuation Status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266700" y="1576388"/>
            <a:ext cx="8429625" cy="466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Post Actions</a:t>
            </a:r>
          </a:p>
          <a:p>
            <a:pPr eaLnBrk="0" hangingPunct="0"/>
            <a:r>
              <a:rPr lang="en-US" sz="2000"/>
              <a:t>    -  EAC recommends termination of evacuation and changes to Travel Warning</a:t>
            </a:r>
          </a:p>
          <a:p>
            <a:pPr eaLnBrk="0" hangingPunct="0"/>
            <a:r>
              <a:rPr lang="en-US" sz="2000"/>
              <a:t>       and Consular Information Sheet.</a:t>
            </a:r>
          </a:p>
          <a:p>
            <a:pPr eaLnBrk="0" hangingPunct="0"/>
            <a:r>
              <a:rPr lang="en-US" sz="2000"/>
              <a:t>    -  Post Updates F-77 Report and Emergency Action Plan as needed.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Regional Bureau Actions</a:t>
            </a:r>
          </a:p>
          <a:p>
            <a:pPr eaLnBrk="0" hangingPunct="0"/>
            <a:r>
              <a:rPr lang="en-US" sz="2000"/>
              <a:t>    -  Bureau prepares memo and cable for Under Secretary for Management </a:t>
            </a:r>
          </a:p>
          <a:p>
            <a:pPr eaLnBrk="0" hangingPunct="0"/>
            <a:r>
              <a:rPr lang="en-US" sz="2000"/>
              <a:t>       approval.</a:t>
            </a:r>
          </a:p>
          <a:p>
            <a:pPr eaLnBrk="0" hangingPunct="0"/>
            <a:r>
              <a:rPr lang="en-US" sz="2000"/>
              <a:t>    -  Under Secretary makes a decision.</a:t>
            </a:r>
          </a:p>
          <a:p>
            <a:pPr eaLnBrk="0" hangingPunct="0"/>
            <a:r>
              <a:rPr lang="en-US" sz="2000"/>
              <a:t>    -  Bureau notifies other agencies represented at Post.</a:t>
            </a:r>
          </a:p>
          <a:p>
            <a:pPr eaLnBrk="0" hangingPunct="0"/>
            <a:r>
              <a:rPr lang="en-US" sz="2000"/>
              <a:t>    -  Bureau prepares new Travel Orders for evacuees (if needed).</a:t>
            </a:r>
          </a:p>
          <a:p>
            <a:pPr eaLnBrk="0" hangingPunct="0"/>
            <a:r>
              <a:rPr lang="en-US" sz="2000"/>
              <a:t>    -  Bureau considers need for additional/TDY staffing if necessary.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Consular Affairs Actions</a:t>
            </a:r>
          </a:p>
          <a:p>
            <a:pPr eaLnBrk="0" hangingPunct="0"/>
            <a:r>
              <a:rPr lang="en-US" sz="2000"/>
              <a:t>    -  Consular Affairs changes Travel Warning and Consular Information Sheet.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24125" y="685800"/>
            <a:ext cx="40925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Secretary of Defense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900113" y="2759075"/>
            <a:ext cx="7546975" cy="1370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/>
              <a:t>      Authorizes the use of DoD assets to support</a:t>
            </a:r>
          </a:p>
          <a:p>
            <a:pPr eaLnBrk="0" hangingPunct="0"/>
            <a:r>
              <a:rPr lang="en-US" sz="2800"/>
              <a:t>the evacuation of U.S. citizens and other designated</a:t>
            </a:r>
          </a:p>
          <a:p>
            <a:pPr eaLnBrk="0" hangingPunct="0"/>
            <a:r>
              <a:rPr lang="en-US" sz="2800"/>
              <a:t>persons from a foreign country.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255713" y="506413"/>
            <a:ext cx="617537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Role of Geographic Combatant 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Commander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457200" y="2362200"/>
            <a:ext cx="8280400" cy="374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Supports DoS in the planning and conduct of NEOs</a:t>
            </a:r>
          </a:p>
          <a:p>
            <a:pPr eaLnBrk="0" hangingPunct="0">
              <a:buFontTx/>
              <a:buChar char="•"/>
            </a:pPr>
            <a:r>
              <a:rPr lang="en-US"/>
              <a:t>  Develops and maintains the contingency plans</a:t>
            </a:r>
          </a:p>
          <a:p>
            <a:pPr eaLnBrk="0" hangingPunct="0">
              <a:buFontTx/>
              <a:buChar char="•"/>
            </a:pPr>
            <a:r>
              <a:rPr lang="en-US"/>
              <a:t>  Coordinates and integrates these plans with the Ambassador</a:t>
            </a:r>
          </a:p>
          <a:p>
            <a:pPr eaLnBrk="0" hangingPunct="0">
              <a:buFontTx/>
              <a:buChar char="•"/>
            </a:pPr>
            <a:r>
              <a:rPr lang="en-US"/>
              <a:t>  May create joint task force (JTF) and assign commander (CJTF)</a:t>
            </a:r>
          </a:p>
          <a:p>
            <a:pPr eaLnBrk="0" hangingPunct="0">
              <a:buFontTx/>
              <a:buChar char="•"/>
            </a:pPr>
            <a:r>
              <a:rPr lang="en-US"/>
              <a:t>  Determines force sequencing into and out of the area of </a:t>
            </a:r>
          </a:p>
          <a:p>
            <a:pPr eaLnBrk="0" hangingPunct="0"/>
            <a:r>
              <a:rPr lang="en-US"/>
              <a:t>     responsibility (AOR) or joint operations area (JOA)</a:t>
            </a:r>
          </a:p>
          <a:p>
            <a:pPr eaLnBrk="0" hangingPunct="0">
              <a:buFontTx/>
              <a:buChar char="•"/>
            </a:pPr>
            <a:r>
              <a:rPr lang="en-US"/>
              <a:t>  Evaluates host nation (HN) and multinational forces and</a:t>
            </a:r>
          </a:p>
          <a:p>
            <a:pPr eaLnBrk="0" hangingPunct="0"/>
            <a:r>
              <a:rPr lang="en-US"/>
              <a:t>     capabilities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 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684463" y="228600"/>
            <a:ext cx="362267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Current Guidance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524000" y="1981200"/>
            <a:ext cx="6199188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Executive order 12656</a:t>
            </a:r>
          </a:p>
          <a:p>
            <a:pPr eaLnBrk="0" hangingPunct="0">
              <a:buFontTx/>
              <a:buChar char="•"/>
            </a:pPr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DoS and DoD Joint Agreement</a:t>
            </a:r>
          </a:p>
          <a:p>
            <a:pPr eaLnBrk="0" hangingPunct="0">
              <a:buFontTx/>
              <a:buChar char="•"/>
            </a:pPr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DoD Directive 3025.14</a:t>
            </a:r>
          </a:p>
          <a:p>
            <a:pPr eaLnBrk="0" hangingPunct="0">
              <a:buFontTx/>
              <a:buChar char="•"/>
            </a:pPr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Joint Federal Travel Regulation (JFTR)</a:t>
            </a:r>
          </a:p>
          <a:p>
            <a:pPr eaLnBrk="0" hangingPunct="0">
              <a:buFontTx/>
              <a:buChar char="•"/>
            </a:pPr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Joint Travel Regulation (JTR)</a:t>
            </a:r>
          </a:p>
          <a:p>
            <a:pPr eaLnBrk="0" hangingPunct="0">
              <a:buFontTx/>
              <a:buChar char="•"/>
            </a:pPr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Joint Plan for DoD Noncombatant Repatriation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498" name="Object 2"/>
          <p:cNvGraphicFramePr>
            <a:graphicFrameLocks/>
          </p:cNvGraphicFramePr>
          <p:nvPr/>
        </p:nvGraphicFramePr>
        <p:xfrm>
          <a:off x="0" y="1449388"/>
          <a:ext cx="9067800" cy="3983037"/>
        </p:xfrm>
        <a:graphic>
          <a:graphicData uri="http://schemas.openxmlformats.org/presentationml/2006/ole">
            <p:oleObj spid="_x0000_s106498" name="Clip" r:id="rId4" imgW="5376600" imgH="2368440" progId="">
              <p:embed/>
            </p:oleObj>
          </a:graphicData>
        </a:graphic>
      </p:graphicFrame>
      <p:sp>
        <p:nvSpPr>
          <p:cNvPr id="106499" name="Line 3"/>
          <p:cNvSpPr>
            <a:spLocks noChangeShapeType="1"/>
          </p:cNvSpPr>
          <p:nvPr/>
        </p:nvSpPr>
        <p:spPr bwMode="auto">
          <a:xfrm>
            <a:off x="4129088" y="2538413"/>
            <a:ext cx="1504950" cy="376237"/>
          </a:xfrm>
          <a:prstGeom prst="line">
            <a:avLst/>
          </a:prstGeom>
          <a:noFill/>
          <a:ln w="12700">
            <a:solidFill>
              <a:schemeClr val="hlink"/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0" name="Oval 4"/>
          <p:cNvSpPr>
            <a:spLocks noChangeArrowheads="1"/>
          </p:cNvSpPr>
          <p:nvPr/>
        </p:nvSpPr>
        <p:spPr bwMode="auto">
          <a:xfrm>
            <a:off x="5588000" y="2876550"/>
            <a:ext cx="61913" cy="5715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 flipV="1">
            <a:off x="2514600" y="2571750"/>
            <a:ext cx="642938" cy="38100"/>
          </a:xfrm>
          <a:prstGeom prst="line">
            <a:avLst/>
          </a:prstGeom>
          <a:noFill/>
          <a:ln w="12700">
            <a:solidFill>
              <a:schemeClr val="hlink"/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6502" name="Group 6"/>
          <p:cNvGrpSpPr>
            <a:grpSpLocks/>
          </p:cNvGrpSpPr>
          <p:nvPr/>
        </p:nvGrpSpPr>
        <p:grpSpPr bwMode="auto">
          <a:xfrm>
            <a:off x="2928938" y="2328863"/>
            <a:ext cx="1373187" cy="355600"/>
            <a:chOff x="1845" y="1467"/>
            <a:chExt cx="865" cy="224"/>
          </a:xfrm>
        </p:grpSpPr>
        <p:sp>
          <p:nvSpPr>
            <p:cNvPr id="106503" name="Freeform 7"/>
            <p:cNvSpPr>
              <a:spLocks/>
            </p:cNvSpPr>
            <p:nvPr/>
          </p:nvSpPr>
          <p:spPr bwMode="auto">
            <a:xfrm>
              <a:off x="1845" y="1467"/>
              <a:ext cx="842" cy="187"/>
            </a:xfrm>
            <a:custGeom>
              <a:avLst/>
              <a:gdLst/>
              <a:ahLst/>
              <a:cxnLst>
                <a:cxn ang="0">
                  <a:pos x="799" y="0"/>
                </a:cxn>
                <a:cxn ang="0">
                  <a:pos x="684" y="110"/>
                </a:cxn>
                <a:cxn ang="0">
                  <a:pos x="676" y="114"/>
                </a:cxn>
                <a:cxn ang="0">
                  <a:pos x="323" y="114"/>
                </a:cxn>
                <a:cxn ang="0">
                  <a:pos x="81" y="110"/>
                </a:cxn>
                <a:cxn ang="0">
                  <a:pos x="70" y="111"/>
                </a:cxn>
                <a:cxn ang="0">
                  <a:pos x="58" y="114"/>
                </a:cxn>
                <a:cxn ang="0">
                  <a:pos x="49" y="118"/>
                </a:cxn>
                <a:cxn ang="0">
                  <a:pos x="40" y="122"/>
                </a:cxn>
                <a:cxn ang="0">
                  <a:pos x="32" y="127"/>
                </a:cxn>
                <a:cxn ang="0">
                  <a:pos x="25" y="137"/>
                </a:cxn>
                <a:cxn ang="0">
                  <a:pos x="16" y="141"/>
                </a:cxn>
                <a:cxn ang="0">
                  <a:pos x="10" y="144"/>
                </a:cxn>
                <a:cxn ang="0">
                  <a:pos x="5" y="148"/>
                </a:cxn>
                <a:cxn ang="0">
                  <a:pos x="2" y="152"/>
                </a:cxn>
                <a:cxn ang="0">
                  <a:pos x="0" y="155"/>
                </a:cxn>
                <a:cxn ang="0">
                  <a:pos x="1" y="159"/>
                </a:cxn>
                <a:cxn ang="0">
                  <a:pos x="3" y="163"/>
                </a:cxn>
                <a:cxn ang="0">
                  <a:pos x="10" y="168"/>
                </a:cxn>
                <a:cxn ang="0">
                  <a:pos x="23" y="172"/>
                </a:cxn>
                <a:cxn ang="0">
                  <a:pos x="36" y="174"/>
                </a:cxn>
                <a:cxn ang="0">
                  <a:pos x="53" y="176"/>
                </a:cxn>
                <a:cxn ang="0">
                  <a:pos x="73" y="178"/>
                </a:cxn>
                <a:cxn ang="0">
                  <a:pos x="150" y="179"/>
                </a:cxn>
                <a:cxn ang="0">
                  <a:pos x="520" y="186"/>
                </a:cxn>
                <a:cxn ang="0">
                  <a:pos x="615" y="186"/>
                </a:cxn>
                <a:cxn ang="0">
                  <a:pos x="668" y="182"/>
                </a:cxn>
                <a:cxn ang="0">
                  <a:pos x="698" y="178"/>
                </a:cxn>
                <a:cxn ang="0">
                  <a:pos x="720" y="175"/>
                </a:cxn>
                <a:cxn ang="0">
                  <a:pos x="796" y="156"/>
                </a:cxn>
                <a:cxn ang="0">
                  <a:pos x="833" y="145"/>
                </a:cxn>
                <a:cxn ang="0">
                  <a:pos x="816" y="136"/>
                </a:cxn>
                <a:cxn ang="0">
                  <a:pos x="806" y="88"/>
                </a:cxn>
                <a:cxn ang="0">
                  <a:pos x="841" y="0"/>
                </a:cxn>
              </a:cxnLst>
              <a:rect l="0" t="0" r="r" b="b"/>
              <a:pathLst>
                <a:path w="842" h="187">
                  <a:moveTo>
                    <a:pt x="841" y="0"/>
                  </a:moveTo>
                  <a:lnTo>
                    <a:pt x="799" y="0"/>
                  </a:lnTo>
                  <a:lnTo>
                    <a:pt x="688" y="107"/>
                  </a:lnTo>
                  <a:lnTo>
                    <a:pt x="684" y="110"/>
                  </a:lnTo>
                  <a:lnTo>
                    <a:pt x="680" y="113"/>
                  </a:lnTo>
                  <a:lnTo>
                    <a:pt x="676" y="114"/>
                  </a:lnTo>
                  <a:lnTo>
                    <a:pt x="461" y="115"/>
                  </a:lnTo>
                  <a:lnTo>
                    <a:pt x="323" y="114"/>
                  </a:lnTo>
                  <a:lnTo>
                    <a:pt x="86" y="110"/>
                  </a:lnTo>
                  <a:lnTo>
                    <a:pt x="81" y="110"/>
                  </a:lnTo>
                  <a:lnTo>
                    <a:pt x="76" y="110"/>
                  </a:lnTo>
                  <a:lnTo>
                    <a:pt x="70" y="111"/>
                  </a:lnTo>
                  <a:lnTo>
                    <a:pt x="64" y="112"/>
                  </a:lnTo>
                  <a:lnTo>
                    <a:pt x="58" y="114"/>
                  </a:lnTo>
                  <a:lnTo>
                    <a:pt x="53" y="116"/>
                  </a:lnTo>
                  <a:lnTo>
                    <a:pt x="49" y="118"/>
                  </a:lnTo>
                  <a:lnTo>
                    <a:pt x="44" y="120"/>
                  </a:lnTo>
                  <a:lnTo>
                    <a:pt x="40" y="122"/>
                  </a:lnTo>
                  <a:lnTo>
                    <a:pt x="36" y="124"/>
                  </a:lnTo>
                  <a:lnTo>
                    <a:pt x="32" y="127"/>
                  </a:lnTo>
                  <a:lnTo>
                    <a:pt x="27" y="132"/>
                  </a:lnTo>
                  <a:lnTo>
                    <a:pt x="25" y="137"/>
                  </a:lnTo>
                  <a:lnTo>
                    <a:pt x="22" y="139"/>
                  </a:lnTo>
                  <a:lnTo>
                    <a:pt x="16" y="141"/>
                  </a:lnTo>
                  <a:lnTo>
                    <a:pt x="12" y="143"/>
                  </a:lnTo>
                  <a:lnTo>
                    <a:pt x="10" y="144"/>
                  </a:lnTo>
                  <a:lnTo>
                    <a:pt x="8" y="146"/>
                  </a:lnTo>
                  <a:lnTo>
                    <a:pt x="5" y="148"/>
                  </a:lnTo>
                  <a:lnTo>
                    <a:pt x="3" y="150"/>
                  </a:lnTo>
                  <a:lnTo>
                    <a:pt x="2" y="152"/>
                  </a:lnTo>
                  <a:lnTo>
                    <a:pt x="1" y="153"/>
                  </a:lnTo>
                  <a:lnTo>
                    <a:pt x="0" y="155"/>
                  </a:lnTo>
                  <a:lnTo>
                    <a:pt x="0" y="156"/>
                  </a:lnTo>
                  <a:lnTo>
                    <a:pt x="1" y="159"/>
                  </a:lnTo>
                  <a:lnTo>
                    <a:pt x="2" y="161"/>
                  </a:lnTo>
                  <a:lnTo>
                    <a:pt x="3" y="163"/>
                  </a:lnTo>
                  <a:lnTo>
                    <a:pt x="6" y="165"/>
                  </a:lnTo>
                  <a:lnTo>
                    <a:pt x="10" y="168"/>
                  </a:lnTo>
                  <a:lnTo>
                    <a:pt x="16" y="170"/>
                  </a:lnTo>
                  <a:lnTo>
                    <a:pt x="23" y="172"/>
                  </a:lnTo>
                  <a:lnTo>
                    <a:pt x="28" y="173"/>
                  </a:lnTo>
                  <a:lnTo>
                    <a:pt x="36" y="174"/>
                  </a:lnTo>
                  <a:lnTo>
                    <a:pt x="44" y="175"/>
                  </a:lnTo>
                  <a:lnTo>
                    <a:pt x="53" y="176"/>
                  </a:lnTo>
                  <a:lnTo>
                    <a:pt x="65" y="177"/>
                  </a:lnTo>
                  <a:lnTo>
                    <a:pt x="73" y="178"/>
                  </a:lnTo>
                  <a:lnTo>
                    <a:pt x="94" y="178"/>
                  </a:lnTo>
                  <a:lnTo>
                    <a:pt x="150" y="179"/>
                  </a:lnTo>
                  <a:lnTo>
                    <a:pt x="271" y="180"/>
                  </a:lnTo>
                  <a:lnTo>
                    <a:pt x="520" y="186"/>
                  </a:lnTo>
                  <a:lnTo>
                    <a:pt x="532" y="186"/>
                  </a:lnTo>
                  <a:lnTo>
                    <a:pt x="615" y="186"/>
                  </a:lnTo>
                  <a:lnTo>
                    <a:pt x="635" y="185"/>
                  </a:lnTo>
                  <a:lnTo>
                    <a:pt x="668" y="182"/>
                  </a:lnTo>
                  <a:lnTo>
                    <a:pt x="687" y="180"/>
                  </a:lnTo>
                  <a:lnTo>
                    <a:pt x="698" y="178"/>
                  </a:lnTo>
                  <a:lnTo>
                    <a:pt x="710" y="177"/>
                  </a:lnTo>
                  <a:lnTo>
                    <a:pt x="720" y="175"/>
                  </a:lnTo>
                  <a:lnTo>
                    <a:pt x="734" y="172"/>
                  </a:lnTo>
                  <a:lnTo>
                    <a:pt x="796" y="156"/>
                  </a:lnTo>
                  <a:lnTo>
                    <a:pt x="811" y="152"/>
                  </a:lnTo>
                  <a:lnTo>
                    <a:pt x="833" y="145"/>
                  </a:lnTo>
                  <a:lnTo>
                    <a:pt x="833" y="140"/>
                  </a:lnTo>
                  <a:lnTo>
                    <a:pt x="816" y="136"/>
                  </a:lnTo>
                  <a:lnTo>
                    <a:pt x="793" y="124"/>
                  </a:lnTo>
                  <a:lnTo>
                    <a:pt x="806" y="88"/>
                  </a:lnTo>
                  <a:lnTo>
                    <a:pt x="819" y="54"/>
                  </a:lnTo>
                  <a:lnTo>
                    <a:pt x="841" y="0"/>
                  </a:lnTo>
                </a:path>
              </a:pathLst>
            </a:custGeom>
            <a:solidFill>
              <a:srgbClr val="BFBFB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04" name="Freeform 8"/>
            <p:cNvSpPr>
              <a:spLocks/>
            </p:cNvSpPr>
            <p:nvPr/>
          </p:nvSpPr>
          <p:spPr bwMode="auto">
            <a:xfrm>
              <a:off x="1914" y="1592"/>
              <a:ext cx="17" cy="3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1" y="23"/>
                </a:cxn>
                <a:cxn ang="0">
                  <a:pos x="1" y="26"/>
                </a:cxn>
                <a:cxn ang="0">
                  <a:pos x="2" y="30"/>
                </a:cxn>
                <a:cxn ang="0">
                  <a:pos x="16" y="30"/>
                </a:cxn>
                <a:cxn ang="0">
                  <a:pos x="14" y="27"/>
                </a:cxn>
                <a:cxn ang="0">
                  <a:pos x="14" y="23"/>
                </a:cxn>
                <a:cxn ang="0">
                  <a:pos x="13" y="8"/>
                </a:cxn>
                <a:cxn ang="0">
                  <a:pos x="13" y="5"/>
                </a:cxn>
                <a:cxn ang="0">
                  <a:pos x="14" y="3"/>
                </a:cxn>
                <a:cxn ang="0">
                  <a:pos x="16" y="1"/>
                </a:cxn>
                <a:cxn ang="0">
                  <a:pos x="16" y="0"/>
                </a:cxn>
              </a:cxnLst>
              <a:rect l="0" t="0" r="r" b="b"/>
              <a:pathLst>
                <a:path w="17" h="31">
                  <a:moveTo>
                    <a:pt x="16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23"/>
                  </a:lnTo>
                  <a:lnTo>
                    <a:pt x="1" y="26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4" y="27"/>
                  </a:lnTo>
                  <a:lnTo>
                    <a:pt x="14" y="23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14" y="3"/>
                  </a:lnTo>
                  <a:lnTo>
                    <a:pt x="16" y="1"/>
                  </a:lnTo>
                  <a:lnTo>
                    <a:pt x="16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05" name="Freeform 9"/>
            <p:cNvSpPr>
              <a:spLocks/>
            </p:cNvSpPr>
            <p:nvPr/>
          </p:nvSpPr>
          <p:spPr bwMode="auto">
            <a:xfrm>
              <a:off x="2083" y="1593"/>
              <a:ext cx="17" cy="3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0" y="8"/>
                </a:cxn>
                <a:cxn ang="0">
                  <a:pos x="1" y="23"/>
                </a:cxn>
                <a:cxn ang="0">
                  <a:pos x="1" y="27"/>
                </a:cxn>
                <a:cxn ang="0">
                  <a:pos x="2" y="30"/>
                </a:cxn>
                <a:cxn ang="0">
                  <a:pos x="16" y="30"/>
                </a:cxn>
                <a:cxn ang="0">
                  <a:pos x="16" y="27"/>
                </a:cxn>
                <a:cxn ang="0">
                  <a:pos x="14" y="23"/>
                </a:cxn>
                <a:cxn ang="0">
                  <a:pos x="14" y="8"/>
                </a:cxn>
                <a:cxn ang="0">
                  <a:pos x="14" y="5"/>
                </a:cxn>
                <a:cxn ang="0">
                  <a:pos x="14" y="2"/>
                </a:cxn>
                <a:cxn ang="0">
                  <a:pos x="16" y="1"/>
                </a:cxn>
                <a:cxn ang="0">
                  <a:pos x="16" y="0"/>
                </a:cxn>
              </a:cxnLst>
              <a:rect l="0" t="0" r="r" b="b"/>
              <a:pathLst>
                <a:path w="17" h="31">
                  <a:moveTo>
                    <a:pt x="16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23"/>
                  </a:lnTo>
                  <a:lnTo>
                    <a:pt x="1" y="27"/>
                  </a:lnTo>
                  <a:lnTo>
                    <a:pt x="2" y="30"/>
                  </a:lnTo>
                  <a:lnTo>
                    <a:pt x="16" y="30"/>
                  </a:lnTo>
                  <a:lnTo>
                    <a:pt x="16" y="27"/>
                  </a:lnTo>
                  <a:lnTo>
                    <a:pt x="14" y="23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16" y="1"/>
                  </a:lnTo>
                  <a:lnTo>
                    <a:pt x="16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06" name="Freeform 10"/>
            <p:cNvSpPr>
              <a:spLocks/>
            </p:cNvSpPr>
            <p:nvPr/>
          </p:nvSpPr>
          <p:spPr bwMode="auto">
            <a:xfrm>
              <a:off x="2372" y="1594"/>
              <a:ext cx="17" cy="2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0" y="24"/>
                </a:cxn>
                <a:cxn ang="0">
                  <a:pos x="0" y="27"/>
                </a:cxn>
                <a:cxn ang="0">
                  <a:pos x="16" y="27"/>
                </a:cxn>
                <a:cxn ang="0">
                  <a:pos x="14" y="24"/>
                </a:cxn>
                <a:cxn ang="0">
                  <a:pos x="14" y="9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6" y="1"/>
                </a:cxn>
                <a:cxn ang="0">
                  <a:pos x="16" y="0"/>
                </a:cxn>
              </a:cxnLst>
              <a:rect l="0" t="0" r="r" b="b"/>
              <a:pathLst>
                <a:path w="17" h="28">
                  <a:moveTo>
                    <a:pt x="16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16" y="27"/>
                  </a:lnTo>
                  <a:lnTo>
                    <a:pt x="14" y="24"/>
                  </a:lnTo>
                  <a:lnTo>
                    <a:pt x="14" y="9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6" y="1"/>
                  </a:lnTo>
                  <a:lnTo>
                    <a:pt x="16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07" name="Freeform 11"/>
            <p:cNvSpPr>
              <a:spLocks/>
            </p:cNvSpPr>
            <p:nvPr/>
          </p:nvSpPr>
          <p:spPr bwMode="auto">
            <a:xfrm>
              <a:off x="2522" y="1596"/>
              <a:ext cx="17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5" y="1"/>
                </a:cxn>
                <a:cxn ang="0">
                  <a:pos x="15" y="3"/>
                </a:cxn>
                <a:cxn ang="0">
                  <a:pos x="16" y="5"/>
                </a:cxn>
                <a:cxn ang="0">
                  <a:pos x="16" y="8"/>
                </a:cxn>
                <a:cxn ang="0">
                  <a:pos x="15" y="23"/>
                </a:cxn>
                <a:cxn ang="0">
                  <a:pos x="15" y="27"/>
                </a:cxn>
                <a:cxn ang="0">
                  <a:pos x="1" y="27"/>
                </a:cxn>
                <a:cxn ang="0">
                  <a:pos x="1" y="24"/>
                </a:cxn>
                <a:cxn ang="0">
                  <a:pos x="1" y="9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7" h="28">
                  <a:moveTo>
                    <a:pt x="0" y="0"/>
                  </a:moveTo>
                  <a:lnTo>
                    <a:pt x="14" y="0"/>
                  </a:lnTo>
                  <a:lnTo>
                    <a:pt x="15" y="1"/>
                  </a:lnTo>
                  <a:lnTo>
                    <a:pt x="15" y="3"/>
                  </a:lnTo>
                  <a:lnTo>
                    <a:pt x="16" y="5"/>
                  </a:lnTo>
                  <a:lnTo>
                    <a:pt x="16" y="8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" y="27"/>
                  </a:lnTo>
                  <a:lnTo>
                    <a:pt x="1" y="24"/>
                  </a:lnTo>
                  <a:lnTo>
                    <a:pt x="1" y="9"/>
                  </a:lnTo>
                  <a:lnTo>
                    <a:pt x="1" y="5"/>
                  </a:lnTo>
                  <a:lnTo>
                    <a:pt x="1" y="3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solidFill>
              <a:srgbClr val="BFBFB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08" name="Oval 12"/>
            <p:cNvSpPr>
              <a:spLocks noChangeArrowheads="1"/>
            </p:cNvSpPr>
            <p:nvPr/>
          </p:nvSpPr>
          <p:spPr bwMode="auto">
            <a:xfrm>
              <a:off x="2400" y="1607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09" name="Oval 13"/>
            <p:cNvSpPr>
              <a:spLocks noChangeArrowheads="1"/>
            </p:cNvSpPr>
            <p:nvPr/>
          </p:nvSpPr>
          <p:spPr bwMode="auto">
            <a:xfrm>
              <a:off x="2409" y="1607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0" name="Oval 14"/>
            <p:cNvSpPr>
              <a:spLocks noChangeArrowheads="1"/>
            </p:cNvSpPr>
            <p:nvPr/>
          </p:nvSpPr>
          <p:spPr bwMode="auto">
            <a:xfrm>
              <a:off x="2418" y="1607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1" name="Oval 15"/>
            <p:cNvSpPr>
              <a:spLocks noChangeArrowheads="1"/>
            </p:cNvSpPr>
            <p:nvPr/>
          </p:nvSpPr>
          <p:spPr bwMode="auto">
            <a:xfrm>
              <a:off x="2428" y="1607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2" name="Oval 16"/>
            <p:cNvSpPr>
              <a:spLocks noChangeArrowheads="1"/>
            </p:cNvSpPr>
            <p:nvPr/>
          </p:nvSpPr>
          <p:spPr bwMode="auto">
            <a:xfrm>
              <a:off x="2436" y="1607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3" name="Oval 17"/>
            <p:cNvSpPr>
              <a:spLocks noChangeArrowheads="1"/>
            </p:cNvSpPr>
            <p:nvPr/>
          </p:nvSpPr>
          <p:spPr bwMode="auto">
            <a:xfrm>
              <a:off x="2445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4" name="Oval 18"/>
            <p:cNvSpPr>
              <a:spLocks noChangeArrowheads="1"/>
            </p:cNvSpPr>
            <p:nvPr/>
          </p:nvSpPr>
          <p:spPr bwMode="auto">
            <a:xfrm>
              <a:off x="2456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5" name="Oval 19"/>
            <p:cNvSpPr>
              <a:spLocks noChangeArrowheads="1"/>
            </p:cNvSpPr>
            <p:nvPr/>
          </p:nvSpPr>
          <p:spPr bwMode="auto">
            <a:xfrm>
              <a:off x="1948" y="1599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6" name="Oval 20"/>
            <p:cNvSpPr>
              <a:spLocks noChangeArrowheads="1"/>
            </p:cNvSpPr>
            <p:nvPr/>
          </p:nvSpPr>
          <p:spPr bwMode="auto">
            <a:xfrm>
              <a:off x="1957" y="1599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7" name="Oval 21"/>
            <p:cNvSpPr>
              <a:spLocks noChangeArrowheads="1"/>
            </p:cNvSpPr>
            <p:nvPr/>
          </p:nvSpPr>
          <p:spPr bwMode="auto">
            <a:xfrm>
              <a:off x="1967" y="1599"/>
              <a:ext cx="3" cy="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8" name="Oval 22"/>
            <p:cNvSpPr>
              <a:spLocks noChangeArrowheads="1"/>
            </p:cNvSpPr>
            <p:nvPr/>
          </p:nvSpPr>
          <p:spPr bwMode="auto">
            <a:xfrm>
              <a:off x="1977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9" name="Oval 23"/>
            <p:cNvSpPr>
              <a:spLocks noChangeArrowheads="1"/>
            </p:cNvSpPr>
            <p:nvPr/>
          </p:nvSpPr>
          <p:spPr bwMode="auto">
            <a:xfrm>
              <a:off x="1987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0" name="Oval 24"/>
            <p:cNvSpPr>
              <a:spLocks noChangeArrowheads="1"/>
            </p:cNvSpPr>
            <p:nvPr/>
          </p:nvSpPr>
          <p:spPr bwMode="auto">
            <a:xfrm>
              <a:off x="1997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1" name="Oval 25"/>
            <p:cNvSpPr>
              <a:spLocks noChangeArrowheads="1"/>
            </p:cNvSpPr>
            <p:nvPr/>
          </p:nvSpPr>
          <p:spPr bwMode="auto">
            <a:xfrm>
              <a:off x="2006" y="1600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2" name="Oval 26"/>
            <p:cNvSpPr>
              <a:spLocks noChangeArrowheads="1"/>
            </p:cNvSpPr>
            <p:nvPr/>
          </p:nvSpPr>
          <p:spPr bwMode="auto">
            <a:xfrm>
              <a:off x="2016" y="1600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3" name="Oval 27"/>
            <p:cNvSpPr>
              <a:spLocks noChangeArrowheads="1"/>
            </p:cNvSpPr>
            <p:nvPr/>
          </p:nvSpPr>
          <p:spPr bwMode="auto">
            <a:xfrm>
              <a:off x="2026" y="1600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4" name="Oval 28"/>
            <p:cNvSpPr>
              <a:spLocks noChangeArrowheads="1"/>
            </p:cNvSpPr>
            <p:nvPr/>
          </p:nvSpPr>
          <p:spPr bwMode="auto">
            <a:xfrm>
              <a:off x="2036" y="1600"/>
              <a:ext cx="2" cy="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5" name="Oval 29"/>
            <p:cNvSpPr>
              <a:spLocks noChangeArrowheads="1"/>
            </p:cNvSpPr>
            <p:nvPr/>
          </p:nvSpPr>
          <p:spPr bwMode="auto">
            <a:xfrm>
              <a:off x="2046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6" name="Oval 30"/>
            <p:cNvSpPr>
              <a:spLocks noChangeArrowheads="1"/>
            </p:cNvSpPr>
            <p:nvPr/>
          </p:nvSpPr>
          <p:spPr bwMode="auto">
            <a:xfrm>
              <a:off x="2056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7" name="Oval 31"/>
            <p:cNvSpPr>
              <a:spLocks noChangeArrowheads="1"/>
            </p:cNvSpPr>
            <p:nvPr/>
          </p:nvSpPr>
          <p:spPr bwMode="auto">
            <a:xfrm>
              <a:off x="2065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8" name="Oval 32"/>
            <p:cNvSpPr>
              <a:spLocks noChangeArrowheads="1"/>
            </p:cNvSpPr>
            <p:nvPr/>
          </p:nvSpPr>
          <p:spPr bwMode="auto">
            <a:xfrm>
              <a:off x="2074" y="1601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9" name="Oval 33"/>
            <p:cNvSpPr>
              <a:spLocks noChangeArrowheads="1"/>
            </p:cNvSpPr>
            <p:nvPr/>
          </p:nvSpPr>
          <p:spPr bwMode="auto">
            <a:xfrm>
              <a:off x="2112" y="1602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0" name="Oval 34"/>
            <p:cNvSpPr>
              <a:spLocks noChangeArrowheads="1"/>
            </p:cNvSpPr>
            <p:nvPr/>
          </p:nvSpPr>
          <p:spPr bwMode="auto">
            <a:xfrm>
              <a:off x="2121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1" name="Oval 35"/>
            <p:cNvSpPr>
              <a:spLocks noChangeArrowheads="1"/>
            </p:cNvSpPr>
            <p:nvPr/>
          </p:nvSpPr>
          <p:spPr bwMode="auto">
            <a:xfrm>
              <a:off x="2131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2" name="Oval 36"/>
            <p:cNvSpPr>
              <a:spLocks noChangeArrowheads="1"/>
            </p:cNvSpPr>
            <p:nvPr/>
          </p:nvSpPr>
          <p:spPr bwMode="auto">
            <a:xfrm>
              <a:off x="2141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3" name="Oval 37"/>
            <p:cNvSpPr>
              <a:spLocks noChangeArrowheads="1"/>
            </p:cNvSpPr>
            <p:nvPr/>
          </p:nvSpPr>
          <p:spPr bwMode="auto">
            <a:xfrm>
              <a:off x="2150" y="1602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4" name="Oval 38"/>
            <p:cNvSpPr>
              <a:spLocks noChangeArrowheads="1"/>
            </p:cNvSpPr>
            <p:nvPr/>
          </p:nvSpPr>
          <p:spPr bwMode="auto">
            <a:xfrm>
              <a:off x="2170" y="1604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5" name="Oval 39"/>
            <p:cNvSpPr>
              <a:spLocks noChangeArrowheads="1"/>
            </p:cNvSpPr>
            <p:nvPr/>
          </p:nvSpPr>
          <p:spPr bwMode="auto">
            <a:xfrm>
              <a:off x="2188" y="1604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6" name="Oval 40"/>
            <p:cNvSpPr>
              <a:spLocks noChangeArrowheads="1"/>
            </p:cNvSpPr>
            <p:nvPr/>
          </p:nvSpPr>
          <p:spPr bwMode="auto">
            <a:xfrm>
              <a:off x="2197" y="1604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7" name="Oval 41"/>
            <p:cNvSpPr>
              <a:spLocks noChangeArrowheads="1"/>
            </p:cNvSpPr>
            <p:nvPr/>
          </p:nvSpPr>
          <p:spPr bwMode="auto">
            <a:xfrm>
              <a:off x="2206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8" name="Oval 42"/>
            <p:cNvSpPr>
              <a:spLocks noChangeArrowheads="1"/>
            </p:cNvSpPr>
            <p:nvPr/>
          </p:nvSpPr>
          <p:spPr bwMode="auto">
            <a:xfrm>
              <a:off x="2215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39" name="Oval 43"/>
            <p:cNvSpPr>
              <a:spLocks noChangeArrowheads="1"/>
            </p:cNvSpPr>
            <p:nvPr/>
          </p:nvSpPr>
          <p:spPr bwMode="auto">
            <a:xfrm>
              <a:off x="2224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0" name="Oval 44"/>
            <p:cNvSpPr>
              <a:spLocks noChangeArrowheads="1"/>
            </p:cNvSpPr>
            <p:nvPr/>
          </p:nvSpPr>
          <p:spPr bwMode="auto">
            <a:xfrm>
              <a:off x="2233" y="1602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1" name="Oval 45"/>
            <p:cNvSpPr>
              <a:spLocks noChangeArrowheads="1"/>
            </p:cNvSpPr>
            <p:nvPr/>
          </p:nvSpPr>
          <p:spPr bwMode="auto">
            <a:xfrm>
              <a:off x="2465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2" name="Oval 46"/>
            <p:cNvSpPr>
              <a:spLocks noChangeArrowheads="1"/>
            </p:cNvSpPr>
            <p:nvPr/>
          </p:nvSpPr>
          <p:spPr bwMode="auto">
            <a:xfrm>
              <a:off x="2474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3" name="Oval 47"/>
            <p:cNvSpPr>
              <a:spLocks noChangeArrowheads="1"/>
            </p:cNvSpPr>
            <p:nvPr/>
          </p:nvSpPr>
          <p:spPr bwMode="auto">
            <a:xfrm>
              <a:off x="2483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4" name="Oval 48"/>
            <p:cNvSpPr>
              <a:spLocks noChangeArrowheads="1"/>
            </p:cNvSpPr>
            <p:nvPr/>
          </p:nvSpPr>
          <p:spPr bwMode="auto">
            <a:xfrm>
              <a:off x="2492" y="1608"/>
              <a:ext cx="3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5" name="Oval 49"/>
            <p:cNvSpPr>
              <a:spLocks noChangeArrowheads="1"/>
            </p:cNvSpPr>
            <p:nvPr/>
          </p:nvSpPr>
          <p:spPr bwMode="auto">
            <a:xfrm>
              <a:off x="2502" y="1608"/>
              <a:ext cx="2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6" name="Oval 50"/>
            <p:cNvSpPr>
              <a:spLocks noChangeArrowheads="1"/>
            </p:cNvSpPr>
            <p:nvPr/>
          </p:nvSpPr>
          <p:spPr bwMode="auto">
            <a:xfrm>
              <a:off x="2510" y="1609"/>
              <a:ext cx="4" cy="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47" name="Freeform 51"/>
            <p:cNvSpPr>
              <a:spLocks/>
            </p:cNvSpPr>
            <p:nvPr/>
          </p:nvSpPr>
          <p:spPr bwMode="auto">
            <a:xfrm>
              <a:off x="1845" y="1536"/>
              <a:ext cx="817" cy="102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747" y="60"/>
                </a:cxn>
                <a:cxn ang="0">
                  <a:pos x="740" y="66"/>
                </a:cxn>
                <a:cxn ang="0">
                  <a:pos x="739" y="67"/>
                </a:cxn>
                <a:cxn ang="0">
                  <a:pos x="737" y="69"/>
                </a:cxn>
                <a:cxn ang="0">
                  <a:pos x="734" y="70"/>
                </a:cxn>
                <a:cxn ang="0">
                  <a:pos x="732" y="71"/>
                </a:cxn>
                <a:cxn ang="0">
                  <a:pos x="729" y="73"/>
                </a:cxn>
                <a:cxn ang="0">
                  <a:pos x="725" y="74"/>
                </a:cxn>
                <a:cxn ang="0">
                  <a:pos x="722" y="75"/>
                </a:cxn>
                <a:cxn ang="0">
                  <a:pos x="718" y="76"/>
                </a:cxn>
                <a:cxn ang="0">
                  <a:pos x="712" y="76"/>
                </a:cxn>
                <a:cxn ang="0">
                  <a:pos x="705" y="77"/>
                </a:cxn>
                <a:cxn ang="0">
                  <a:pos x="73" y="73"/>
                </a:cxn>
                <a:cxn ang="0">
                  <a:pos x="60" y="73"/>
                </a:cxn>
                <a:cxn ang="0">
                  <a:pos x="42" y="72"/>
                </a:cxn>
                <a:cxn ang="0">
                  <a:pos x="21" y="70"/>
                </a:cxn>
                <a:cxn ang="0">
                  <a:pos x="17" y="72"/>
                </a:cxn>
                <a:cxn ang="0">
                  <a:pos x="14" y="73"/>
                </a:cxn>
                <a:cxn ang="0">
                  <a:pos x="11" y="75"/>
                </a:cxn>
                <a:cxn ang="0">
                  <a:pos x="8" y="77"/>
                </a:cxn>
                <a:cxn ang="0">
                  <a:pos x="5" y="79"/>
                </a:cxn>
                <a:cxn ang="0">
                  <a:pos x="3" y="81"/>
                </a:cxn>
                <a:cxn ang="0">
                  <a:pos x="1" y="84"/>
                </a:cxn>
                <a:cxn ang="0">
                  <a:pos x="1" y="85"/>
                </a:cxn>
                <a:cxn ang="0">
                  <a:pos x="0" y="88"/>
                </a:cxn>
                <a:cxn ang="0">
                  <a:pos x="1" y="90"/>
                </a:cxn>
                <a:cxn ang="0">
                  <a:pos x="2" y="92"/>
                </a:cxn>
                <a:cxn ang="0">
                  <a:pos x="4" y="94"/>
                </a:cxn>
                <a:cxn ang="0">
                  <a:pos x="8" y="97"/>
                </a:cxn>
                <a:cxn ang="0">
                  <a:pos x="10" y="98"/>
                </a:cxn>
                <a:cxn ang="0">
                  <a:pos x="14" y="99"/>
                </a:cxn>
                <a:cxn ang="0">
                  <a:pos x="18" y="101"/>
                </a:cxn>
                <a:cxn ang="0">
                  <a:pos x="19" y="98"/>
                </a:cxn>
                <a:cxn ang="0">
                  <a:pos x="21" y="95"/>
                </a:cxn>
                <a:cxn ang="0">
                  <a:pos x="23" y="92"/>
                </a:cxn>
                <a:cxn ang="0">
                  <a:pos x="25" y="91"/>
                </a:cxn>
                <a:cxn ang="0">
                  <a:pos x="27" y="89"/>
                </a:cxn>
                <a:cxn ang="0">
                  <a:pos x="30" y="86"/>
                </a:cxn>
                <a:cxn ang="0">
                  <a:pos x="33" y="85"/>
                </a:cxn>
                <a:cxn ang="0">
                  <a:pos x="37" y="83"/>
                </a:cxn>
                <a:cxn ang="0">
                  <a:pos x="40" y="81"/>
                </a:cxn>
                <a:cxn ang="0">
                  <a:pos x="44" y="80"/>
                </a:cxn>
                <a:cxn ang="0">
                  <a:pos x="49" y="78"/>
                </a:cxn>
                <a:cxn ang="0">
                  <a:pos x="54" y="78"/>
                </a:cxn>
                <a:cxn ang="0">
                  <a:pos x="66" y="78"/>
                </a:cxn>
                <a:cxn ang="0">
                  <a:pos x="73" y="79"/>
                </a:cxn>
                <a:cxn ang="0">
                  <a:pos x="81" y="79"/>
                </a:cxn>
                <a:cxn ang="0">
                  <a:pos x="706" y="84"/>
                </a:cxn>
                <a:cxn ang="0">
                  <a:pos x="712" y="84"/>
                </a:cxn>
                <a:cxn ang="0">
                  <a:pos x="719" y="83"/>
                </a:cxn>
                <a:cxn ang="0">
                  <a:pos x="725" y="83"/>
                </a:cxn>
                <a:cxn ang="0">
                  <a:pos x="729" y="83"/>
                </a:cxn>
                <a:cxn ang="0">
                  <a:pos x="733" y="82"/>
                </a:cxn>
                <a:cxn ang="0">
                  <a:pos x="738" y="81"/>
                </a:cxn>
                <a:cxn ang="0">
                  <a:pos x="742" y="81"/>
                </a:cxn>
                <a:cxn ang="0">
                  <a:pos x="746" y="79"/>
                </a:cxn>
                <a:cxn ang="0">
                  <a:pos x="805" y="26"/>
                </a:cxn>
                <a:cxn ang="0">
                  <a:pos x="816" y="0"/>
                </a:cxn>
              </a:cxnLst>
              <a:rect l="0" t="0" r="r" b="b"/>
              <a:pathLst>
                <a:path w="817" h="102">
                  <a:moveTo>
                    <a:pt x="816" y="0"/>
                  </a:moveTo>
                  <a:lnTo>
                    <a:pt x="747" y="60"/>
                  </a:lnTo>
                  <a:lnTo>
                    <a:pt x="740" y="66"/>
                  </a:lnTo>
                  <a:lnTo>
                    <a:pt x="739" y="67"/>
                  </a:lnTo>
                  <a:lnTo>
                    <a:pt x="737" y="69"/>
                  </a:lnTo>
                  <a:lnTo>
                    <a:pt x="734" y="70"/>
                  </a:lnTo>
                  <a:lnTo>
                    <a:pt x="732" y="71"/>
                  </a:lnTo>
                  <a:lnTo>
                    <a:pt x="729" y="73"/>
                  </a:lnTo>
                  <a:lnTo>
                    <a:pt x="725" y="74"/>
                  </a:lnTo>
                  <a:lnTo>
                    <a:pt x="722" y="75"/>
                  </a:lnTo>
                  <a:lnTo>
                    <a:pt x="718" y="76"/>
                  </a:lnTo>
                  <a:lnTo>
                    <a:pt x="712" y="76"/>
                  </a:lnTo>
                  <a:lnTo>
                    <a:pt x="705" y="77"/>
                  </a:lnTo>
                  <a:lnTo>
                    <a:pt x="73" y="73"/>
                  </a:lnTo>
                  <a:lnTo>
                    <a:pt x="60" y="73"/>
                  </a:lnTo>
                  <a:lnTo>
                    <a:pt x="42" y="72"/>
                  </a:lnTo>
                  <a:lnTo>
                    <a:pt x="21" y="70"/>
                  </a:lnTo>
                  <a:lnTo>
                    <a:pt x="17" y="72"/>
                  </a:lnTo>
                  <a:lnTo>
                    <a:pt x="14" y="73"/>
                  </a:lnTo>
                  <a:lnTo>
                    <a:pt x="11" y="75"/>
                  </a:lnTo>
                  <a:lnTo>
                    <a:pt x="8" y="77"/>
                  </a:lnTo>
                  <a:lnTo>
                    <a:pt x="5" y="79"/>
                  </a:lnTo>
                  <a:lnTo>
                    <a:pt x="3" y="81"/>
                  </a:lnTo>
                  <a:lnTo>
                    <a:pt x="1" y="84"/>
                  </a:lnTo>
                  <a:lnTo>
                    <a:pt x="1" y="85"/>
                  </a:lnTo>
                  <a:lnTo>
                    <a:pt x="0" y="88"/>
                  </a:lnTo>
                  <a:lnTo>
                    <a:pt x="1" y="90"/>
                  </a:lnTo>
                  <a:lnTo>
                    <a:pt x="2" y="92"/>
                  </a:lnTo>
                  <a:lnTo>
                    <a:pt x="4" y="94"/>
                  </a:lnTo>
                  <a:lnTo>
                    <a:pt x="8" y="97"/>
                  </a:lnTo>
                  <a:lnTo>
                    <a:pt x="10" y="98"/>
                  </a:lnTo>
                  <a:lnTo>
                    <a:pt x="14" y="99"/>
                  </a:lnTo>
                  <a:lnTo>
                    <a:pt x="18" y="101"/>
                  </a:lnTo>
                  <a:lnTo>
                    <a:pt x="19" y="98"/>
                  </a:lnTo>
                  <a:lnTo>
                    <a:pt x="21" y="95"/>
                  </a:lnTo>
                  <a:lnTo>
                    <a:pt x="23" y="92"/>
                  </a:lnTo>
                  <a:lnTo>
                    <a:pt x="25" y="91"/>
                  </a:lnTo>
                  <a:lnTo>
                    <a:pt x="27" y="89"/>
                  </a:lnTo>
                  <a:lnTo>
                    <a:pt x="30" y="86"/>
                  </a:lnTo>
                  <a:lnTo>
                    <a:pt x="33" y="85"/>
                  </a:lnTo>
                  <a:lnTo>
                    <a:pt x="37" y="83"/>
                  </a:lnTo>
                  <a:lnTo>
                    <a:pt x="40" y="81"/>
                  </a:lnTo>
                  <a:lnTo>
                    <a:pt x="44" y="80"/>
                  </a:lnTo>
                  <a:lnTo>
                    <a:pt x="49" y="78"/>
                  </a:lnTo>
                  <a:lnTo>
                    <a:pt x="54" y="78"/>
                  </a:lnTo>
                  <a:lnTo>
                    <a:pt x="66" y="78"/>
                  </a:lnTo>
                  <a:lnTo>
                    <a:pt x="73" y="79"/>
                  </a:lnTo>
                  <a:lnTo>
                    <a:pt x="81" y="79"/>
                  </a:lnTo>
                  <a:lnTo>
                    <a:pt x="706" y="84"/>
                  </a:lnTo>
                  <a:lnTo>
                    <a:pt x="712" y="84"/>
                  </a:lnTo>
                  <a:lnTo>
                    <a:pt x="719" y="83"/>
                  </a:lnTo>
                  <a:lnTo>
                    <a:pt x="725" y="83"/>
                  </a:lnTo>
                  <a:lnTo>
                    <a:pt x="729" y="83"/>
                  </a:lnTo>
                  <a:lnTo>
                    <a:pt x="733" y="82"/>
                  </a:lnTo>
                  <a:lnTo>
                    <a:pt x="738" y="81"/>
                  </a:lnTo>
                  <a:lnTo>
                    <a:pt x="742" y="81"/>
                  </a:lnTo>
                  <a:lnTo>
                    <a:pt x="746" y="79"/>
                  </a:lnTo>
                  <a:lnTo>
                    <a:pt x="805" y="26"/>
                  </a:lnTo>
                  <a:lnTo>
                    <a:pt x="8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48" name="Freeform 52"/>
            <p:cNvSpPr>
              <a:spLocks/>
            </p:cNvSpPr>
            <p:nvPr/>
          </p:nvSpPr>
          <p:spPr bwMode="auto">
            <a:xfrm>
              <a:off x="1882" y="1600"/>
              <a:ext cx="17" cy="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16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49" name="Freeform 53"/>
            <p:cNvSpPr>
              <a:spLocks/>
            </p:cNvSpPr>
            <p:nvPr/>
          </p:nvSpPr>
          <p:spPr bwMode="auto">
            <a:xfrm>
              <a:off x="1877" y="1600"/>
              <a:ext cx="17" cy="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16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0" name="Freeform 54"/>
            <p:cNvSpPr>
              <a:spLocks/>
            </p:cNvSpPr>
            <p:nvPr/>
          </p:nvSpPr>
          <p:spPr bwMode="auto">
            <a:xfrm>
              <a:off x="1870" y="1600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1" name="Arc 55"/>
            <p:cNvSpPr>
              <a:spLocks/>
            </p:cNvSpPr>
            <p:nvPr/>
          </p:nvSpPr>
          <p:spPr bwMode="auto">
            <a:xfrm>
              <a:off x="2684" y="1607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BFBFB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52" name="Freeform 56"/>
            <p:cNvSpPr>
              <a:spLocks/>
            </p:cNvSpPr>
            <p:nvPr/>
          </p:nvSpPr>
          <p:spPr bwMode="auto">
            <a:xfrm>
              <a:off x="2195" y="1615"/>
              <a:ext cx="87" cy="17"/>
            </a:xfrm>
            <a:custGeom>
              <a:avLst/>
              <a:gdLst/>
              <a:ahLst/>
              <a:cxnLst>
                <a:cxn ang="0">
                  <a:pos x="86" y="3"/>
                </a:cxn>
                <a:cxn ang="0">
                  <a:pos x="63" y="6"/>
                </a:cxn>
                <a:cxn ang="0">
                  <a:pos x="51" y="4"/>
                </a:cxn>
                <a:cxn ang="0">
                  <a:pos x="39" y="3"/>
                </a:cxn>
                <a:cxn ang="0">
                  <a:pos x="32" y="2"/>
                </a:cxn>
                <a:cxn ang="0">
                  <a:pos x="24" y="1"/>
                </a:cxn>
                <a:cxn ang="0">
                  <a:pos x="18" y="0"/>
                </a:cxn>
                <a:cxn ang="0">
                  <a:pos x="13" y="1"/>
                </a:cxn>
                <a:cxn ang="0">
                  <a:pos x="9" y="1"/>
                </a:cxn>
                <a:cxn ang="0">
                  <a:pos x="5" y="3"/>
                </a:cxn>
                <a:cxn ang="0">
                  <a:pos x="2" y="4"/>
                </a:cxn>
                <a:cxn ang="0">
                  <a:pos x="0" y="9"/>
                </a:cxn>
                <a:cxn ang="0">
                  <a:pos x="4" y="14"/>
                </a:cxn>
                <a:cxn ang="0">
                  <a:pos x="41" y="16"/>
                </a:cxn>
                <a:cxn ang="0">
                  <a:pos x="50" y="14"/>
                </a:cxn>
                <a:cxn ang="0">
                  <a:pos x="58" y="13"/>
                </a:cxn>
                <a:cxn ang="0">
                  <a:pos x="71" y="9"/>
                </a:cxn>
                <a:cxn ang="0">
                  <a:pos x="86" y="3"/>
                </a:cxn>
              </a:cxnLst>
              <a:rect l="0" t="0" r="r" b="b"/>
              <a:pathLst>
                <a:path w="87" h="17">
                  <a:moveTo>
                    <a:pt x="86" y="3"/>
                  </a:moveTo>
                  <a:lnTo>
                    <a:pt x="63" y="6"/>
                  </a:lnTo>
                  <a:lnTo>
                    <a:pt x="51" y="4"/>
                  </a:lnTo>
                  <a:lnTo>
                    <a:pt x="39" y="3"/>
                  </a:lnTo>
                  <a:lnTo>
                    <a:pt x="32" y="2"/>
                  </a:lnTo>
                  <a:lnTo>
                    <a:pt x="24" y="1"/>
                  </a:lnTo>
                  <a:lnTo>
                    <a:pt x="18" y="0"/>
                  </a:lnTo>
                  <a:lnTo>
                    <a:pt x="13" y="1"/>
                  </a:lnTo>
                  <a:lnTo>
                    <a:pt x="9" y="1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9"/>
                  </a:lnTo>
                  <a:lnTo>
                    <a:pt x="4" y="14"/>
                  </a:lnTo>
                  <a:lnTo>
                    <a:pt x="41" y="16"/>
                  </a:lnTo>
                  <a:lnTo>
                    <a:pt x="50" y="14"/>
                  </a:lnTo>
                  <a:lnTo>
                    <a:pt x="58" y="13"/>
                  </a:lnTo>
                  <a:lnTo>
                    <a:pt x="71" y="9"/>
                  </a:lnTo>
                  <a:lnTo>
                    <a:pt x="86" y="3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3" name="Freeform 57"/>
            <p:cNvSpPr>
              <a:spLocks/>
            </p:cNvSpPr>
            <p:nvPr/>
          </p:nvSpPr>
          <p:spPr bwMode="auto">
            <a:xfrm>
              <a:off x="2118" y="1614"/>
              <a:ext cx="272" cy="42"/>
            </a:xfrm>
            <a:custGeom>
              <a:avLst/>
              <a:gdLst/>
              <a:ahLst/>
              <a:cxnLst>
                <a:cxn ang="0">
                  <a:pos x="202" y="6"/>
                </a:cxn>
                <a:cxn ang="0">
                  <a:pos x="214" y="8"/>
                </a:cxn>
                <a:cxn ang="0">
                  <a:pos x="222" y="12"/>
                </a:cxn>
                <a:cxn ang="0">
                  <a:pos x="233" y="14"/>
                </a:cxn>
                <a:cxn ang="0">
                  <a:pos x="245" y="16"/>
                </a:cxn>
                <a:cxn ang="0">
                  <a:pos x="255" y="20"/>
                </a:cxn>
                <a:cxn ang="0">
                  <a:pos x="264" y="22"/>
                </a:cxn>
                <a:cxn ang="0">
                  <a:pos x="267" y="24"/>
                </a:cxn>
                <a:cxn ang="0">
                  <a:pos x="270" y="27"/>
                </a:cxn>
                <a:cxn ang="0">
                  <a:pos x="271" y="29"/>
                </a:cxn>
                <a:cxn ang="0">
                  <a:pos x="271" y="31"/>
                </a:cxn>
                <a:cxn ang="0">
                  <a:pos x="268" y="34"/>
                </a:cxn>
                <a:cxn ang="0">
                  <a:pos x="265" y="35"/>
                </a:cxn>
                <a:cxn ang="0">
                  <a:pos x="259" y="36"/>
                </a:cxn>
                <a:cxn ang="0">
                  <a:pos x="254" y="37"/>
                </a:cxn>
                <a:cxn ang="0">
                  <a:pos x="245" y="38"/>
                </a:cxn>
                <a:cxn ang="0">
                  <a:pos x="233" y="39"/>
                </a:cxn>
                <a:cxn ang="0">
                  <a:pos x="226" y="40"/>
                </a:cxn>
                <a:cxn ang="0">
                  <a:pos x="196" y="41"/>
                </a:cxn>
                <a:cxn ang="0">
                  <a:pos x="175" y="41"/>
                </a:cxn>
                <a:cxn ang="0">
                  <a:pos x="143" y="41"/>
                </a:cxn>
                <a:cxn ang="0">
                  <a:pos x="116" y="41"/>
                </a:cxn>
                <a:cxn ang="0">
                  <a:pos x="53" y="41"/>
                </a:cxn>
                <a:cxn ang="0">
                  <a:pos x="35" y="39"/>
                </a:cxn>
                <a:cxn ang="0">
                  <a:pos x="28" y="38"/>
                </a:cxn>
                <a:cxn ang="0">
                  <a:pos x="20" y="37"/>
                </a:cxn>
                <a:cxn ang="0">
                  <a:pos x="13" y="34"/>
                </a:cxn>
                <a:cxn ang="0">
                  <a:pos x="6" y="30"/>
                </a:cxn>
                <a:cxn ang="0">
                  <a:pos x="1" y="27"/>
                </a:cxn>
                <a:cxn ang="0">
                  <a:pos x="0" y="21"/>
                </a:cxn>
                <a:cxn ang="0">
                  <a:pos x="1" y="20"/>
                </a:cxn>
                <a:cxn ang="0">
                  <a:pos x="4" y="16"/>
                </a:cxn>
                <a:cxn ang="0">
                  <a:pos x="11" y="12"/>
                </a:cxn>
                <a:cxn ang="0">
                  <a:pos x="17" y="10"/>
                </a:cxn>
                <a:cxn ang="0">
                  <a:pos x="24" y="7"/>
                </a:cxn>
                <a:cxn ang="0">
                  <a:pos x="33" y="5"/>
                </a:cxn>
                <a:cxn ang="0">
                  <a:pos x="42" y="4"/>
                </a:cxn>
                <a:cxn ang="0">
                  <a:pos x="47" y="5"/>
                </a:cxn>
                <a:cxn ang="0">
                  <a:pos x="51" y="3"/>
                </a:cxn>
                <a:cxn ang="0">
                  <a:pos x="59" y="1"/>
                </a:cxn>
                <a:cxn ang="0">
                  <a:pos x="69" y="0"/>
                </a:cxn>
                <a:cxn ang="0">
                  <a:pos x="82" y="0"/>
                </a:cxn>
                <a:cxn ang="0">
                  <a:pos x="99" y="1"/>
                </a:cxn>
                <a:cxn ang="0">
                  <a:pos x="202" y="6"/>
                </a:cxn>
              </a:cxnLst>
              <a:rect l="0" t="0" r="r" b="b"/>
              <a:pathLst>
                <a:path w="272" h="42">
                  <a:moveTo>
                    <a:pt x="202" y="6"/>
                  </a:moveTo>
                  <a:lnTo>
                    <a:pt x="214" y="8"/>
                  </a:lnTo>
                  <a:lnTo>
                    <a:pt x="222" y="12"/>
                  </a:lnTo>
                  <a:lnTo>
                    <a:pt x="233" y="14"/>
                  </a:lnTo>
                  <a:lnTo>
                    <a:pt x="245" y="16"/>
                  </a:lnTo>
                  <a:lnTo>
                    <a:pt x="255" y="20"/>
                  </a:lnTo>
                  <a:lnTo>
                    <a:pt x="264" y="22"/>
                  </a:lnTo>
                  <a:lnTo>
                    <a:pt x="267" y="24"/>
                  </a:lnTo>
                  <a:lnTo>
                    <a:pt x="270" y="27"/>
                  </a:lnTo>
                  <a:lnTo>
                    <a:pt x="271" y="29"/>
                  </a:lnTo>
                  <a:lnTo>
                    <a:pt x="271" y="31"/>
                  </a:lnTo>
                  <a:lnTo>
                    <a:pt x="268" y="34"/>
                  </a:lnTo>
                  <a:lnTo>
                    <a:pt x="265" y="35"/>
                  </a:lnTo>
                  <a:lnTo>
                    <a:pt x="259" y="36"/>
                  </a:lnTo>
                  <a:lnTo>
                    <a:pt x="254" y="37"/>
                  </a:lnTo>
                  <a:lnTo>
                    <a:pt x="245" y="38"/>
                  </a:lnTo>
                  <a:lnTo>
                    <a:pt x="233" y="39"/>
                  </a:lnTo>
                  <a:lnTo>
                    <a:pt x="226" y="40"/>
                  </a:lnTo>
                  <a:lnTo>
                    <a:pt x="196" y="41"/>
                  </a:lnTo>
                  <a:lnTo>
                    <a:pt x="175" y="41"/>
                  </a:lnTo>
                  <a:lnTo>
                    <a:pt x="143" y="41"/>
                  </a:lnTo>
                  <a:lnTo>
                    <a:pt x="116" y="41"/>
                  </a:lnTo>
                  <a:lnTo>
                    <a:pt x="53" y="41"/>
                  </a:lnTo>
                  <a:lnTo>
                    <a:pt x="35" y="39"/>
                  </a:lnTo>
                  <a:lnTo>
                    <a:pt x="28" y="38"/>
                  </a:lnTo>
                  <a:lnTo>
                    <a:pt x="20" y="37"/>
                  </a:lnTo>
                  <a:lnTo>
                    <a:pt x="13" y="34"/>
                  </a:lnTo>
                  <a:lnTo>
                    <a:pt x="6" y="30"/>
                  </a:lnTo>
                  <a:lnTo>
                    <a:pt x="1" y="27"/>
                  </a:lnTo>
                  <a:lnTo>
                    <a:pt x="0" y="21"/>
                  </a:lnTo>
                  <a:lnTo>
                    <a:pt x="1" y="20"/>
                  </a:lnTo>
                  <a:lnTo>
                    <a:pt x="4" y="16"/>
                  </a:lnTo>
                  <a:lnTo>
                    <a:pt x="11" y="12"/>
                  </a:lnTo>
                  <a:lnTo>
                    <a:pt x="17" y="10"/>
                  </a:lnTo>
                  <a:lnTo>
                    <a:pt x="24" y="7"/>
                  </a:lnTo>
                  <a:lnTo>
                    <a:pt x="33" y="5"/>
                  </a:lnTo>
                  <a:lnTo>
                    <a:pt x="42" y="4"/>
                  </a:lnTo>
                  <a:lnTo>
                    <a:pt x="47" y="5"/>
                  </a:lnTo>
                  <a:lnTo>
                    <a:pt x="51" y="3"/>
                  </a:lnTo>
                  <a:lnTo>
                    <a:pt x="59" y="1"/>
                  </a:lnTo>
                  <a:lnTo>
                    <a:pt x="69" y="0"/>
                  </a:lnTo>
                  <a:lnTo>
                    <a:pt x="82" y="0"/>
                  </a:lnTo>
                  <a:lnTo>
                    <a:pt x="99" y="1"/>
                  </a:lnTo>
                  <a:lnTo>
                    <a:pt x="202" y="6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4" name="Freeform 58"/>
            <p:cNvSpPr>
              <a:spLocks/>
            </p:cNvSpPr>
            <p:nvPr/>
          </p:nvSpPr>
          <p:spPr bwMode="auto">
            <a:xfrm>
              <a:off x="2118" y="1620"/>
              <a:ext cx="272" cy="36"/>
            </a:xfrm>
            <a:custGeom>
              <a:avLst/>
              <a:gdLst/>
              <a:ahLst/>
              <a:cxnLst>
                <a:cxn ang="0">
                  <a:pos x="204" y="0"/>
                </a:cxn>
                <a:cxn ang="0">
                  <a:pos x="201" y="3"/>
                </a:cxn>
                <a:cxn ang="0">
                  <a:pos x="200" y="8"/>
                </a:cxn>
                <a:cxn ang="0">
                  <a:pos x="200" y="10"/>
                </a:cxn>
                <a:cxn ang="0">
                  <a:pos x="201" y="15"/>
                </a:cxn>
                <a:cxn ang="0">
                  <a:pos x="204" y="19"/>
                </a:cxn>
                <a:cxn ang="0">
                  <a:pos x="207" y="21"/>
                </a:cxn>
                <a:cxn ang="0">
                  <a:pos x="210" y="24"/>
                </a:cxn>
                <a:cxn ang="0">
                  <a:pos x="218" y="24"/>
                </a:cxn>
                <a:cxn ang="0">
                  <a:pos x="226" y="25"/>
                </a:cxn>
                <a:cxn ang="0">
                  <a:pos x="234" y="25"/>
                </a:cxn>
                <a:cxn ang="0">
                  <a:pos x="239" y="24"/>
                </a:cxn>
                <a:cxn ang="0">
                  <a:pos x="250" y="23"/>
                </a:cxn>
                <a:cxn ang="0">
                  <a:pos x="256" y="22"/>
                </a:cxn>
                <a:cxn ang="0">
                  <a:pos x="263" y="21"/>
                </a:cxn>
                <a:cxn ang="0">
                  <a:pos x="270" y="21"/>
                </a:cxn>
                <a:cxn ang="0">
                  <a:pos x="271" y="22"/>
                </a:cxn>
                <a:cxn ang="0">
                  <a:pos x="271" y="24"/>
                </a:cxn>
                <a:cxn ang="0">
                  <a:pos x="271" y="26"/>
                </a:cxn>
                <a:cxn ang="0">
                  <a:pos x="271" y="26"/>
                </a:cxn>
                <a:cxn ang="0">
                  <a:pos x="269" y="28"/>
                </a:cxn>
                <a:cxn ang="0">
                  <a:pos x="266" y="29"/>
                </a:cxn>
                <a:cxn ang="0">
                  <a:pos x="260" y="30"/>
                </a:cxn>
                <a:cxn ang="0">
                  <a:pos x="254" y="31"/>
                </a:cxn>
                <a:cxn ang="0">
                  <a:pos x="247" y="32"/>
                </a:cxn>
                <a:cxn ang="0">
                  <a:pos x="235" y="33"/>
                </a:cxn>
                <a:cxn ang="0">
                  <a:pos x="225" y="34"/>
                </a:cxn>
                <a:cxn ang="0">
                  <a:pos x="178" y="34"/>
                </a:cxn>
                <a:cxn ang="0">
                  <a:pos x="141" y="35"/>
                </a:cxn>
                <a:cxn ang="0">
                  <a:pos x="115" y="34"/>
                </a:cxn>
                <a:cxn ang="0">
                  <a:pos x="54" y="34"/>
                </a:cxn>
                <a:cxn ang="0">
                  <a:pos x="38" y="33"/>
                </a:cxn>
                <a:cxn ang="0">
                  <a:pos x="32" y="32"/>
                </a:cxn>
                <a:cxn ang="0">
                  <a:pos x="25" y="32"/>
                </a:cxn>
                <a:cxn ang="0">
                  <a:pos x="19" y="30"/>
                </a:cxn>
                <a:cxn ang="0">
                  <a:pos x="13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0" y="20"/>
                </a:cxn>
                <a:cxn ang="0">
                  <a:pos x="0" y="17"/>
                </a:cxn>
                <a:cxn ang="0">
                  <a:pos x="1" y="15"/>
                </a:cxn>
                <a:cxn ang="0">
                  <a:pos x="5" y="11"/>
                </a:cxn>
                <a:cxn ang="0">
                  <a:pos x="7" y="14"/>
                </a:cxn>
                <a:cxn ang="0">
                  <a:pos x="12" y="17"/>
                </a:cxn>
                <a:cxn ang="0">
                  <a:pos x="16" y="18"/>
                </a:cxn>
                <a:cxn ang="0">
                  <a:pos x="20" y="19"/>
                </a:cxn>
                <a:cxn ang="0">
                  <a:pos x="30" y="19"/>
                </a:cxn>
                <a:cxn ang="0">
                  <a:pos x="39" y="20"/>
                </a:cxn>
                <a:cxn ang="0">
                  <a:pos x="116" y="13"/>
                </a:cxn>
                <a:cxn ang="0">
                  <a:pos x="124" y="12"/>
                </a:cxn>
                <a:cxn ang="0">
                  <a:pos x="137" y="11"/>
                </a:cxn>
                <a:cxn ang="0">
                  <a:pos x="150" y="8"/>
                </a:cxn>
                <a:cxn ang="0">
                  <a:pos x="155" y="5"/>
                </a:cxn>
                <a:cxn ang="0">
                  <a:pos x="162" y="3"/>
                </a:cxn>
                <a:cxn ang="0">
                  <a:pos x="178" y="2"/>
                </a:cxn>
                <a:cxn ang="0">
                  <a:pos x="191" y="1"/>
                </a:cxn>
                <a:cxn ang="0">
                  <a:pos x="204" y="0"/>
                </a:cxn>
              </a:cxnLst>
              <a:rect l="0" t="0" r="r" b="b"/>
              <a:pathLst>
                <a:path w="272" h="36">
                  <a:moveTo>
                    <a:pt x="204" y="0"/>
                  </a:moveTo>
                  <a:lnTo>
                    <a:pt x="201" y="3"/>
                  </a:lnTo>
                  <a:lnTo>
                    <a:pt x="200" y="8"/>
                  </a:lnTo>
                  <a:lnTo>
                    <a:pt x="200" y="10"/>
                  </a:lnTo>
                  <a:lnTo>
                    <a:pt x="201" y="15"/>
                  </a:lnTo>
                  <a:lnTo>
                    <a:pt x="204" y="19"/>
                  </a:lnTo>
                  <a:lnTo>
                    <a:pt x="207" y="21"/>
                  </a:lnTo>
                  <a:lnTo>
                    <a:pt x="210" y="24"/>
                  </a:lnTo>
                  <a:lnTo>
                    <a:pt x="218" y="24"/>
                  </a:lnTo>
                  <a:lnTo>
                    <a:pt x="226" y="25"/>
                  </a:lnTo>
                  <a:lnTo>
                    <a:pt x="234" y="25"/>
                  </a:lnTo>
                  <a:lnTo>
                    <a:pt x="239" y="24"/>
                  </a:lnTo>
                  <a:lnTo>
                    <a:pt x="250" y="23"/>
                  </a:lnTo>
                  <a:lnTo>
                    <a:pt x="256" y="22"/>
                  </a:lnTo>
                  <a:lnTo>
                    <a:pt x="263" y="21"/>
                  </a:lnTo>
                  <a:lnTo>
                    <a:pt x="270" y="21"/>
                  </a:lnTo>
                  <a:lnTo>
                    <a:pt x="271" y="22"/>
                  </a:lnTo>
                  <a:lnTo>
                    <a:pt x="271" y="24"/>
                  </a:lnTo>
                  <a:lnTo>
                    <a:pt x="271" y="26"/>
                  </a:lnTo>
                  <a:lnTo>
                    <a:pt x="271" y="26"/>
                  </a:lnTo>
                  <a:lnTo>
                    <a:pt x="269" y="28"/>
                  </a:lnTo>
                  <a:lnTo>
                    <a:pt x="266" y="29"/>
                  </a:lnTo>
                  <a:lnTo>
                    <a:pt x="260" y="30"/>
                  </a:lnTo>
                  <a:lnTo>
                    <a:pt x="254" y="31"/>
                  </a:lnTo>
                  <a:lnTo>
                    <a:pt x="247" y="32"/>
                  </a:lnTo>
                  <a:lnTo>
                    <a:pt x="235" y="33"/>
                  </a:lnTo>
                  <a:lnTo>
                    <a:pt x="225" y="34"/>
                  </a:lnTo>
                  <a:lnTo>
                    <a:pt x="178" y="34"/>
                  </a:lnTo>
                  <a:lnTo>
                    <a:pt x="141" y="35"/>
                  </a:lnTo>
                  <a:lnTo>
                    <a:pt x="115" y="34"/>
                  </a:lnTo>
                  <a:lnTo>
                    <a:pt x="54" y="34"/>
                  </a:lnTo>
                  <a:lnTo>
                    <a:pt x="38" y="33"/>
                  </a:lnTo>
                  <a:lnTo>
                    <a:pt x="32" y="32"/>
                  </a:lnTo>
                  <a:lnTo>
                    <a:pt x="25" y="32"/>
                  </a:lnTo>
                  <a:lnTo>
                    <a:pt x="19" y="30"/>
                  </a:lnTo>
                  <a:lnTo>
                    <a:pt x="13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1" y="15"/>
                  </a:lnTo>
                  <a:lnTo>
                    <a:pt x="5" y="11"/>
                  </a:lnTo>
                  <a:lnTo>
                    <a:pt x="7" y="14"/>
                  </a:lnTo>
                  <a:lnTo>
                    <a:pt x="12" y="17"/>
                  </a:lnTo>
                  <a:lnTo>
                    <a:pt x="16" y="18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9" y="20"/>
                  </a:lnTo>
                  <a:lnTo>
                    <a:pt x="116" y="13"/>
                  </a:lnTo>
                  <a:lnTo>
                    <a:pt x="124" y="12"/>
                  </a:lnTo>
                  <a:lnTo>
                    <a:pt x="137" y="11"/>
                  </a:lnTo>
                  <a:lnTo>
                    <a:pt x="150" y="8"/>
                  </a:lnTo>
                  <a:lnTo>
                    <a:pt x="155" y="5"/>
                  </a:lnTo>
                  <a:lnTo>
                    <a:pt x="162" y="3"/>
                  </a:lnTo>
                  <a:lnTo>
                    <a:pt x="178" y="2"/>
                  </a:lnTo>
                  <a:lnTo>
                    <a:pt x="191" y="1"/>
                  </a:lnTo>
                  <a:lnTo>
                    <a:pt x="204" y="0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5" name="Freeform 59"/>
            <p:cNvSpPr>
              <a:spLocks/>
            </p:cNvSpPr>
            <p:nvPr/>
          </p:nvSpPr>
          <p:spPr bwMode="auto">
            <a:xfrm>
              <a:off x="2221" y="1662"/>
              <a:ext cx="17" cy="17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14" y="2"/>
                </a:cxn>
                <a:cxn ang="0">
                  <a:pos x="14" y="4"/>
                </a:cxn>
                <a:cxn ang="0">
                  <a:pos x="16" y="5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14" y="13"/>
                </a:cxn>
                <a:cxn ang="0">
                  <a:pos x="0" y="16"/>
                </a:cxn>
                <a:cxn ang="0">
                  <a:pos x="1" y="0"/>
                </a:cxn>
                <a:cxn ang="0">
                  <a:pos x="9" y="1"/>
                </a:cxn>
              </a:cxnLst>
              <a:rect l="0" t="0" r="r" b="b"/>
              <a:pathLst>
                <a:path w="17" h="17">
                  <a:moveTo>
                    <a:pt x="9" y="1"/>
                  </a:moveTo>
                  <a:lnTo>
                    <a:pt x="14" y="2"/>
                  </a:lnTo>
                  <a:lnTo>
                    <a:pt x="14" y="4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14" y="13"/>
                  </a:lnTo>
                  <a:lnTo>
                    <a:pt x="0" y="16"/>
                  </a:lnTo>
                  <a:lnTo>
                    <a:pt x="1" y="0"/>
                  </a:lnTo>
                  <a:lnTo>
                    <a:pt x="9" y="1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6" name="Freeform 60"/>
            <p:cNvSpPr>
              <a:spLocks/>
            </p:cNvSpPr>
            <p:nvPr/>
          </p:nvSpPr>
          <p:spPr bwMode="auto">
            <a:xfrm>
              <a:off x="2222" y="1667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0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7" name="Freeform 61"/>
            <p:cNvSpPr>
              <a:spLocks/>
            </p:cNvSpPr>
            <p:nvPr/>
          </p:nvSpPr>
          <p:spPr bwMode="auto">
            <a:xfrm>
              <a:off x="2221" y="1674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" y="10"/>
                </a:cxn>
                <a:cxn ang="0">
                  <a:pos x="1" y="10"/>
                </a:cxn>
                <a:cxn ang="0">
                  <a:pos x="0" y="16"/>
                </a:cxn>
                <a:cxn ang="0">
                  <a:pos x="14" y="5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1" y="10"/>
                  </a:lnTo>
                  <a:lnTo>
                    <a:pt x="1" y="10"/>
                  </a:lnTo>
                  <a:lnTo>
                    <a:pt x="0" y="16"/>
                  </a:lnTo>
                  <a:lnTo>
                    <a:pt x="14" y="5"/>
                  </a:lnTo>
                  <a:lnTo>
                    <a:pt x="16" y="0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8" name="Freeform 62"/>
            <p:cNvSpPr>
              <a:spLocks/>
            </p:cNvSpPr>
            <p:nvPr/>
          </p:nvSpPr>
          <p:spPr bwMode="auto">
            <a:xfrm>
              <a:off x="2156" y="1663"/>
              <a:ext cx="61" cy="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8"/>
                </a:cxn>
                <a:cxn ang="0">
                  <a:pos x="60" y="12"/>
                </a:cxn>
                <a:cxn ang="0">
                  <a:pos x="60" y="13"/>
                </a:cxn>
                <a:cxn ang="0">
                  <a:pos x="59" y="15"/>
                </a:cxn>
                <a:cxn ang="0">
                  <a:pos x="52" y="17"/>
                </a:cxn>
                <a:cxn ang="0">
                  <a:pos x="47" y="18"/>
                </a:cxn>
                <a:cxn ang="0">
                  <a:pos x="43" y="18"/>
                </a:cxn>
                <a:cxn ang="0">
                  <a:pos x="31" y="19"/>
                </a:cxn>
                <a:cxn ang="0">
                  <a:pos x="20" y="19"/>
                </a:cxn>
                <a:cxn ang="0">
                  <a:pos x="10" y="18"/>
                </a:cxn>
                <a:cxn ang="0">
                  <a:pos x="6" y="18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0" y="4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0" y="0"/>
                </a:cxn>
              </a:cxnLst>
              <a:rect l="0" t="0" r="r" b="b"/>
              <a:pathLst>
                <a:path w="61" h="20">
                  <a:moveTo>
                    <a:pt x="60" y="0"/>
                  </a:moveTo>
                  <a:lnTo>
                    <a:pt x="60" y="8"/>
                  </a:lnTo>
                  <a:lnTo>
                    <a:pt x="60" y="12"/>
                  </a:lnTo>
                  <a:lnTo>
                    <a:pt x="60" y="13"/>
                  </a:lnTo>
                  <a:lnTo>
                    <a:pt x="59" y="15"/>
                  </a:lnTo>
                  <a:lnTo>
                    <a:pt x="52" y="17"/>
                  </a:lnTo>
                  <a:lnTo>
                    <a:pt x="47" y="18"/>
                  </a:lnTo>
                  <a:lnTo>
                    <a:pt x="43" y="18"/>
                  </a:lnTo>
                  <a:lnTo>
                    <a:pt x="31" y="19"/>
                  </a:lnTo>
                  <a:lnTo>
                    <a:pt x="20" y="19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0" y="9"/>
                  </a:lnTo>
                  <a:lnTo>
                    <a:pt x="0" y="4"/>
                  </a:lnTo>
                  <a:lnTo>
                    <a:pt x="0" y="3"/>
                  </a:lnTo>
                  <a:lnTo>
                    <a:pt x="20" y="4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0" y="0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9" name="Freeform 63"/>
            <p:cNvSpPr>
              <a:spLocks/>
            </p:cNvSpPr>
            <p:nvPr/>
          </p:nvSpPr>
          <p:spPr bwMode="auto">
            <a:xfrm>
              <a:off x="2156" y="1667"/>
              <a:ext cx="61" cy="17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8" y="3"/>
                </a:cxn>
                <a:cxn ang="0">
                  <a:pos x="9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4" y="9"/>
                </a:cxn>
                <a:cxn ang="0">
                  <a:pos x="18" y="10"/>
                </a:cxn>
                <a:cxn ang="0">
                  <a:pos x="21" y="11"/>
                </a:cxn>
                <a:cxn ang="0">
                  <a:pos x="27" y="12"/>
                </a:cxn>
                <a:cxn ang="0">
                  <a:pos x="33" y="12"/>
                </a:cxn>
                <a:cxn ang="0">
                  <a:pos x="46" y="11"/>
                </a:cxn>
                <a:cxn ang="0">
                  <a:pos x="60" y="10"/>
                </a:cxn>
                <a:cxn ang="0">
                  <a:pos x="59" y="12"/>
                </a:cxn>
                <a:cxn ang="0">
                  <a:pos x="54" y="12"/>
                </a:cxn>
                <a:cxn ang="0">
                  <a:pos x="49" y="14"/>
                </a:cxn>
                <a:cxn ang="0">
                  <a:pos x="45" y="14"/>
                </a:cxn>
                <a:cxn ang="0">
                  <a:pos x="40" y="14"/>
                </a:cxn>
                <a:cxn ang="0">
                  <a:pos x="34" y="16"/>
                </a:cxn>
                <a:cxn ang="0">
                  <a:pos x="27" y="16"/>
                </a:cxn>
                <a:cxn ang="0">
                  <a:pos x="20" y="16"/>
                </a:cxn>
                <a:cxn ang="0">
                  <a:pos x="15" y="16"/>
                </a:cxn>
                <a:cxn ang="0">
                  <a:pos x="10" y="14"/>
                </a:cxn>
                <a:cxn ang="0">
                  <a:pos x="7" y="14"/>
                </a:cxn>
                <a:cxn ang="0">
                  <a:pos x="4" y="13"/>
                </a:cxn>
                <a:cxn ang="0">
                  <a:pos x="1" y="12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1" h="17">
                  <a:moveTo>
                    <a:pt x="6" y="1"/>
                  </a:moveTo>
                  <a:lnTo>
                    <a:pt x="8" y="3"/>
                  </a:lnTo>
                  <a:lnTo>
                    <a:pt x="9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4" y="9"/>
                  </a:lnTo>
                  <a:lnTo>
                    <a:pt x="18" y="10"/>
                  </a:lnTo>
                  <a:lnTo>
                    <a:pt x="21" y="11"/>
                  </a:lnTo>
                  <a:lnTo>
                    <a:pt x="27" y="12"/>
                  </a:lnTo>
                  <a:lnTo>
                    <a:pt x="33" y="12"/>
                  </a:lnTo>
                  <a:lnTo>
                    <a:pt x="46" y="11"/>
                  </a:lnTo>
                  <a:lnTo>
                    <a:pt x="60" y="10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49" y="14"/>
                  </a:lnTo>
                  <a:lnTo>
                    <a:pt x="45" y="14"/>
                  </a:lnTo>
                  <a:lnTo>
                    <a:pt x="40" y="14"/>
                  </a:lnTo>
                  <a:lnTo>
                    <a:pt x="34" y="16"/>
                  </a:lnTo>
                  <a:lnTo>
                    <a:pt x="27" y="16"/>
                  </a:lnTo>
                  <a:lnTo>
                    <a:pt x="20" y="16"/>
                  </a:lnTo>
                  <a:lnTo>
                    <a:pt x="15" y="16"/>
                  </a:lnTo>
                  <a:lnTo>
                    <a:pt x="10" y="14"/>
                  </a:lnTo>
                  <a:lnTo>
                    <a:pt x="7" y="14"/>
                  </a:lnTo>
                  <a:lnTo>
                    <a:pt x="4" y="13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0"/>
                  </a:lnTo>
                  <a:lnTo>
                    <a:pt x="6" y="1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60" name="Freeform 64"/>
            <p:cNvSpPr>
              <a:spLocks/>
            </p:cNvSpPr>
            <p:nvPr/>
          </p:nvSpPr>
          <p:spPr bwMode="auto">
            <a:xfrm>
              <a:off x="2228" y="1633"/>
              <a:ext cx="17" cy="20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3"/>
                </a:cxn>
                <a:cxn ang="0">
                  <a:pos x="1" y="0"/>
                </a:cxn>
                <a:cxn ang="0">
                  <a:pos x="0" y="19"/>
                </a:cxn>
                <a:cxn ang="0">
                  <a:pos x="14" y="14"/>
                </a:cxn>
                <a:cxn ang="0">
                  <a:pos x="16" y="11"/>
                </a:cxn>
                <a:cxn ang="0">
                  <a:pos x="16" y="9"/>
                </a:cxn>
                <a:cxn ang="0">
                  <a:pos x="16" y="7"/>
                </a:cxn>
                <a:cxn ang="0">
                  <a:pos x="14" y="4"/>
                </a:cxn>
              </a:cxnLst>
              <a:rect l="0" t="0" r="r" b="b"/>
              <a:pathLst>
                <a:path w="17" h="20">
                  <a:moveTo>
                    <a:pt x="14" y="4"/>
                  </a:moveTo>
                  <a:lnTo>
                    <a:pt x="14" y="3"/>
                  </a:lnTo>
                  <a:lnTo>
                    <a:pt x="1" y="0"/>
                  </a:lnTo>
                  <a:lnTo>
                    <a:pt x="0" y="19"/>
                  </a:lnTo>
                  <a:lnTo>
                    <a:pt x="14" y="14"/>
                  </a:lnTo>
                  <a:lnTo>
                    <a:pt x="16" y="11"/>
                  </a:lnTo>
                  <a:lnTo>
                    <a:pt x="16" y="9"/>
                  </a:lnTo>
                  <a:lnTo>
                    <a:pt x="16" y="7"/>
                  </a:lnTo>
                  <a:lnTo>
                    <a:pt x="14" y="4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61" name="Freeform 65"/>
            <p:cNvSpPr>
              <a:spLocks/>
            </p:cNvSpPr>
            <p:nvPr/>
          </p:nvSpPr>
          <p:spPr bwMode="auto">
            <a:xfrm>
              <a:off x="2229" y="1638"/>
              <a:ext cx="17" cy="17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6" y="1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1" y="12"/>
                </a:cxn>
                <a:cxn ang="0">
                  <a:pos x="0" y="16"/>
                </a:cxn>
                <a:cxn ang="0">
                  <a:pos x="16" y="12"/>
                </a:cxn>
                <a:cxn ang="0">
                  <a:pos x="16" y="10"/>
                </a:cxn>
                <a:cxn ang="0">
                  <a:pos x="16" y="7"/>
                </a:cxn>
                <a:cxn ang="0">
                  <a:pos x="16" y="3"/>
                </a:cxn>
              </a:cxnLst>
              <a:rect l="0" t="0" r="r" b="b"/>
              <a:pathLst>
                <a:path w="17" h="17">
                  <a:moveTo>
                    <a:pt x="16" y="3"/>
                  </a:moveTo>
                  <a:lnTo>
                    <a:pt x="16" y="1"/>
                  </a:lnTo>
                  <a:lnTo>
                    <a:pt x="0" y="0"/>
                  </a:lnTo>
                  <a:lnTo>
                    <a:pt x="0" y="8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16" y="12"/>
                  </a:lnTo>
                  <a:lnTo>
                    <a:pt x="16" y="10"/>
                  </a:lnTo>
                  <a:lnTo>
                    <a:pt x="16" y="7"/>
                  </a:lnTo>
                  <a:lnTo>
                    <a:pt x="16" y="3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62" name="Freeform 66"/>
            <p:cNvSpPr>
              <a:spLocks/>
            </p:cNvSpPr>
            <p:nvPr/>
          </p:nvSpPr>
          <p:spPr bwMode="auto">
            <a:xfrm>
              <a:off x="2229" y="1639"/>
              <a:ext cx="17" cy="17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8"/>
                </a:cxn>
                <a:cxn ang="0">
                  <a:pos x="16" y="8"/>
                </a:cxn>
              </a:cxnLst>
              <a:rect l="0" t="0" r="r" b="b"/>
              <a:pathLst>
                <a:path w="17" h="17">
                  <a:moveTo>
                    <a:pt x="16" y="8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8"/>
                  </a:lnTo>
                </a:path>
              </a:pathLst>
            </a:custGeom>
            <a:solidFill>
              <a:srgbClr val="FFFF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63" name="Freeform 67"/>
            <p:cNvSpPr>
              <a:spLocks/>
            </p:cNvSpPr>
            <p:nvPr/>
          </p:nvSpPr>
          <p:spPr bwMode="auto">
            <a:xfrm>
              <a:off x="2228" y="1651"/>
              <a:ext cx="17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" y="0"/>
                </a:cxn>
                <a:cxn ang="0">
                  <a:pos x="0" y="16"/>
                </a:cxn>
                <a:cxn ang="0">
                  <a:pos x="14" y="0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1" y="0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16" y="0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64" name="Freeform 68"/>
            <p:cNvSpPr>
              <a:spLocks/>
            </p:cNvSpPr>
            <p:nvPr/>
          </p:nvSpPr>
          <p:spPr bwMode="auto">
            <a:xfrm>
              <a:off x="2147" y="1622"/>
              <a:ext cx="75" cy="40"/>
            </a:xfrm>
            <a:custGeom>
              <a:avLst/>
              <a:gdLst/>
              <a:ahLst/>
              <a:cxnLst>
                <a:cxn ang="0">
                  <a:pos x="72" y="4"/>
                </a:cxn>
                <a:cxn ang="0">
                  <a:pos x="68" y="4"/>
                </a:cxn>
                <a:cxn ang="0">
                  <a:pos x="62" y="2"/>
                </a:cxn>
                <a:cxn ang="0">
                  <a:pos x="57" y="1"/>
                </a:cxn>
                <a:cxn ang="0">
                  <a:pos x="52" y="0"/>
                </a:cxn>
                <a:cxn ang="0">
                  <a:pos x="41" y="0"/>
                </a:cxn>
                <a:cxn ang="0">
                  <a:pos x="28" y="0"/>
                </a:cxn>
                <a:cxn ang="0">
                  <a:pos x="15" y="0"/>
                </a:cxn>
                <a:cxn ang="0">
                  <a:pos x="10" y="0"/>
                </a:cxn>
                <a:cxn ang="0">
                  <a:pos x="6" y="1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1" y="19"/>
                </a:cxn>
                <a:cxn ang="0">
                  <a:pos x="1" y="32"/>
                </a:cxn>
                <a:cxn ang="0">
                  <a:pos x="2" y="34"/>
                </a:cxn>
                <a:cxn ang="0">
                  <a:pos x="2" y="35"/>
                </a:cxn>
                <a:cxn ang="0">
                  <a:pos x="4" y="36"/>
                </a:cxn>
                <a:cxn ang="0">
                  <a:pos x="5" y="37"/>
                </a:cxn>
                <a:cxn ang="0">
                  <a:pos x="9" y="37"/>
                </a:cxn>
                <a:cxn ang="0">
                  <a:pos x="16" y="38"/>
                </a:cxn>
                <a:cxn ang="0">
                  <a:pos x="22" y="39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45" y="39"/>
                </a:cxn>
                <a:cxn ang="0">
                  <a:pos x="50" y="38"/>
                </a:cxn>
                <a:cxn ang="0">
                  <a:pos x="54" y="37"/>
                </a:cxn>
                <a:cxn ang="0">
                  <a:pos x="58" y="37"/>
                </a:cxn>
                <a:cxn ang="0">
                  <a:pos x="63" y="35"/>
                </a:cxn>
                <a:cxn ang="0">
                  <a:pos x="69" y="35"/>
                </a:cxn>
                <a:cxn ang="0">
                  <a:pos x="72" y="34"/>
                </a:cxn>
                <a:cxn ang="0">
                  <a:pos x="73" y="31"/>
                </a:cxn>
                <a:cxn ang="0">
                  <a:pos x="74" y="27"/>
                </a:cxn>
                <a:cxn ang="0">
                  <a:pos x="74" y="22"/>
                </a:cxn>
                <a:cxn ang="0">
                  <a:pos x="74" y="16"/>
                </a:cxn>
                <a:cxn ang="0">
                  <a:pos x="74" y="11"/>
                </a:cxn>
                <a:cxn ang="0">
                  <a:pos x="72" y="4"/>
                </a:cxn>
              </a:cxnLst>
              <a:rect l="0" t="0" r="r" b="b"/>
              <a:pathLst>
                <a:path w="75" h="40">
                  <a:moveTo>
                    <a:pt x="72" y="4"/>
                  </a:moveTo>
                  <a:lnTo>
                    <a:pt x="68" y="4"/>
                  </a:lnTo>
                  <a:lnTo>
                    <a:pt x="62" y="2"/>
                  </a:lnTo>
                  <a:lnTo>
                    <a:pt x="57" y="1"/>
                  </a:lnTo>
                  <a:lnTo>
                    <a:pt x="52" y="0"/>
                  </a:lnTo>
                  <a:lnTo>
                    <a:pt x="41" y="0"/>
                  </a:lnTo>
                  <a:lnTo>
                    <a:pt x="28" y="0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9"/>
                  </a:lnTo>
                  <a:lnTo>
                    <a:pt x="1" y="32"/>
                  </a:lnTo>
                  <a:lnTo>
                    <a:pt x="2" y="34"/>
                  </a:lnTo>
                  <a:lnTo>
                    <a:pt x="2" y="35"/>
                  </a:lnTo>
                  <a:lnTo>
                    <a:pt x="4" y="36"/>
                  </a:lnTo>
                  <a:lnTo>
                    <a:pt x="5" y="37"/>
                  </a:lnTo>
                  <a:lnTo>
                    <a:pt x="9" y="37"/>
                  </a:lnTo>
                  <a:lnTo>
                    <a:pt x="16" y="38"/>
                  </a:lnTo>
                  <a:lnTo>
                    <a:pt x="22" y="39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5" y="39"/>
                  </a:lnTo>
                  <a:lnTo>
                    <a:pt x="50" y="38"/>
                  </a:lnTo>
                  <a:lnTo>
                    <a:pt x="54" y="37"/>
                  </a:lnTo>
                  <a:lnTo>
                    <a:pt x="58" y="37"/>
                  </a:lnTo>
                  <a:lnTo>
                    <a:pt x="63" y="35"/>
                  </a:lnTo>
                  <a:lnTo>
                    <a:pt x="69" y="35"/>
                  </a:lnTo>
                  <a:lnTo>
                    <a:pt x="72" y="34"/>
                  </a:lnTo>
                  <a:lnTo>
                    <a:pt x="73" y="31"/>
                  </a:lnTo>
                  <a:lnTo>
                    <a:pt x="74" y="27"/>
                  </a:lnTo>
                  <a:lnTo>
                    <a:pt x="74" y="22"/>
                  </a:lnTo>
                  <a:lnTo>
                    <a:pt x="74" y="16"/>
                  </a:lnTo>
                  <a:lnTo>
                    <a:pt x="74" y="11"/>
                  </a:lnTo>
                  <a:lnTo>
                    <a:pt x="72" y="4"/>
                  </a:lnTo>
                </a:path>
              </a:pathLst>
            </a:custGeom>
            <a:solidFill>
              <a:srgbClr val="C0C0C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65" name="Freeform 69"/>
            <p:cNvSpPr>
              <a:spLocks/>
            </p:cNvSpPr>
            <p:nvPr/>
          </p:nvSpPr>
          <p:spPr bwMode="auto">
            <a:xfrm>
              <a:off x="2147" y="1629"/>
              <a:ext cx="73" cy="33"/>
            </a:xfrm>
            <a:custGeom>
              <a:avLst/>
              <a:gdLst/>
              <a:ahLst/>
              <a:cxnLst>
                <a:cxn ang="0">
                  <a:pos x="72" y="27"/>
                </a:cxn>
                <a:cxn ang="0">
                  <a:pos x="69" y="27"/>
                </a:cxn>
                <a:cxn ang="0">
                  <a:pos x="64" y="28"/>
                </a:cxn>
                <a:cxn ang="0">
                  <a:pos x="58" y="28"/>
                </a:cxn>
                <a:cxn ang="0">
                  <a:pos x="52" y="29"/>
                </a:cxn>
                <a:cxn ang="0">
                  <a:pos x="45" y="29"/>
                </a:cxn>
                <a:cxn ang="0">
                  <a:pos x="35" y="29"/>
                </a:cxn>
                <a:cxn ang="0">
                  <a:pos x="28" y="29"/>
                </a:cxn>
                <a:cxn ang="0">
                  <a:pos x="22" y="29"/>
                </a:cxn>
                <a:cxn ang="0">
                  <a:pos x="19" y="29"/>
                </a:cxn>
                <a:cxn ang="0">
                  <a:pos x="16" y="28"/>
                </a:cxn>
                <a:cxn ang="0">
                  <a:pos x="13" y="27"/>
                </a:cxn>
                <a:cxn ang="0">
                  <a:pos x="11" y="25"/>
                </a:cxn>
                <a:cxn ang="0">
                  <a:pos x="9" y="22"/>
                </a:cxn>
                <a:cxn ang="0">
                  <a:pos x="7" y="20"/>
                </a:cxn>
                <a:cxn ang="0">
                  <a:pos x="5" y="17"/>
                </a:cxn>
                <a:cxn ang="0">
                  <a:pos x="4" y="14"/>
                </a:cxn>
                <a:cxn ang="0">
                  <a:pos x="2" y="11"/>
                </a:cxn>
                <a:cxn ang="0">
                  <a:pos x="2" y="9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" y="26"/>
                </a:cxn>
                <a:cxn ang="0">
                  <a:pos x="2" y="28"/>
                </a:cxn>
                <a:cxn ang="0">
                  <a:pos x="2" y="29"/>
                </a:cxn>
                <a:cxn ang="0">
                  <a:pos x="4" y="29"/>
                </a:cxn>
                <a:cxn ang="0">
                  <a:pos x="6" y="30"/>
                </a:cxn>
                <a:cxn ang="0">
                  <a:pos x="9" y="30"/>
                </a:cxn>
                <a:cxn ang="0">
                  <a:pos x="24" y="32"/>
                </a:cxn>
                <a:cxn ang="0">
                  <a:pos x="33" y="32"/>
                </a:cxn>
                <a:cxn ang="0">
                  <a:pos x="38" y="32"/>
                </a:cxn>
                <a:cxn ang="0">
                  <a:pos x="45" y="32"/>
                </a:cxn>
                <a:cxn ang="0">
                  <a:pos x="49" y="31"/>
                </a:cxn>
                <a:cxn ang="0">
                  <a:pos x="54" y="30"/>
                </a:cxn>
                <a:cxn ang="0">
                  <a:pos x="58" y="30"/>
                </a:cxn>
                <a:cxn ang="0">
                  <a:pos x="62" y="29"/>
                </a:cxn>
                <a:cxn ang="0">
                  <a:pos x="68" y="28"/>
                </a:cxn>
                <a:cxn ang="0">
                  <a:pos x="72" y="27"/>
                </a:cxn>
              </a:cxnLst>
              <a:rect l="0" t="0" r="r" b="b"/>
              <a:pathLst>
                <a:path w="73" h="33">
                  <a:moveTo>
                    <a:pt x="72" y="27"/>
                  </a:moveTo>
                  <a:lnTo>
                    <a:pt x="69" y="27"/>
                  </a:lnTo>
                  <a:lnTo>
                    <a:pt x="64" y="28"/>
                  </a:lnTo>
                  <a:lnTo>
                    <a:pt x="58" y="28"/>
                  </a:lnTo>
                  <a:lnTo>
                    <a:pt x="52" y="29"/>
                  </a:lnTo>
                  <a:lnTo>
                    <a:pt x="45" y="29"/>
                  </a:lnTo>
                  <a:lnTo>
                    <a:pt x="35" y="29"/>
                  </a:lnTo>
                  <a:lnTo>
                    <a:pt x="28" y="29"/>
                  </a:lnTo>
                  <a:lnTo>
                    <a:pt x="22" y="29"/>
                  </a:lnTo>
                  <a:lnTo>
                    <a:pt x="19" y="29"/>
                  </a:lnTo>
                  <a:lnTo>
                    <a:pt x="16" y="28"/>
                  </a:lnTo>
                  <a:lnTo>
                    <a:pt x="13" y="27"/>
                  </a:lnTo>
                  <a:lnTo>
                    <a:pt x="11" y="25"/>
                  </a:lnTo>
                  <a:lnTo>
                    <a:pt x="9" y="22"/>
                  </a:lnTo>
                  <a:lnTo>
                    <a:pt x="7" y="20"/>
                  </a:lnTo>
                  <a:lnTo>
                    <a:pt x="5" y="17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9"/>
                  </a:lnTo>
                  <a:lnTo>
                    <a:pt x="1" y="6"/>
                  </a:lnTo>
                  <a:lnTo>
                    <a:pt x="0" y="0"/>
                  </a:lnTo>
                  <a:lnTo>
                    <a:pt x="1" y="26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4" y="29"/>
                  </a:lnTo>
                  <a:lnTo>
                    <a:pt x="6" y="30"/>
                  </a:lnTo>
                  <a:lnTo>
                    <a:pt x="9" y="30"/>
                  </a:lnTo>
                  <a:lnTo>
                    <a:pt x="24" y="32"/>
                  </a:lnTo>
                  <a:lnTo>
                    <a:pt x="33" y="32"/>
                  </a:lnTo>
                  <a:lnTo>
                    <a:pt x="38" y="32"/>
                  </a:lnTo>
                  <a:lnTo>
                    <a:pt x="45" y="32"/>
                  </a:lnTo>
                  <a:lnTo>
                    <a:pt x="49" y="31"/>
                  </a:lnTo>
                  <a:lnTo>
                    <a:pt x="54" y="30"/>
                  </a:lnTo>
                  <a:lnTo>
                    <a:pt x="58" y="30"/>
                  </a:lnTo>
                  <a:lnTo>
                    <a:pt x="62" y="29"/>
                  </a:lnTo>
                  <a:lnTo>
                    <a:pt x="68" y="28"/>
                  </a:lnTo>
                  <a:lnTo>
                    <a:pt x="72" y="27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66" name="Line 70"/>
            <p:cNvSpPr>
              <a:spLocks noChangeShapeType="1"/>
            </p:cNvSpPr>
            <p:nvPr/>
          </p:nvSpPr>
          <p:spPr bwMode="auto">
            <a:xfrm>
              <a:off x="2166" y="1623"/>
              <a:ext cx="0" cy="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7" name="Line 71"/>
            <p:cNvSpPr>
              <a:spLocks noChangeShapeType="1"/>
            </p:cNvSpPr>
            <p:nvPr/>
          </p:nvSpPr>
          <p:spPr bwMode="auto">
            <a:xfrm>
              <a:off x="2144" y="1624"/>
              <a:ext cx="2" cy="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8" name="Line 72"/>
            <p:cNvSpPr>
              <a:spLocks noChangeShapeType="1"/>
            </p:cNvSpPr>
            <p:nvPr/>
          </p:nvSpPr>
          <p:spPr bwMode="auto">
            <a:xfrm>
              <a:off x="2186" y="1623"/>
              <a:ext cx="0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9" name="Freeform 73"/>
            <p:cNvSpPr>
              <a:spLocks/>
            </p:cNvSpPr>
            <p:nvPr/>
          </p:nvSpPr>
          <p:spPr bwMode="auto">
            <a:xfrm>
              <a:off x="2528" y="1467"/>
              <a:ext cx="159" cy="124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18" y="0"/>
                </a:cxn>
                <a:cxn ang="0">
                  <a:pos x="11" y="106"/>
                </a:cxn>
                <a:cxn ang="0">
                  <a:pos x="7" y="109"/>
                </a:cxn>
                <a:cxn ang="0">
                  <a:pos x="4" y="111"/>
                </a:cxn>
                <a:cxn ang="0">
                  <a:pos x="0" y="112"/>
                </a:cxn>
                <a:cxn ang="0">
                  <a:pos x="15" y="113"/>
                </a:cxn>
                <a:cxn ang="0">
                  <a:pos x="34" y="115"/>
                </a:cxn>
                <a:cxn ang="0">
                  <a:pos x="58" y="117"/>
                </a:cxn>
                <a:cxn ang="0">
                  <a:pos x="87" y="120"/>
                </a:cxn>
                <a:cxn ang="0">
                  <a:pos x="112" y="123"/>
                </a:cxn>
                <a:cxn ang="0">
                  <a:pos x="158" y="0"/>
                </a:cxn>
              </a:cxnLst>
              <a:rect l="0" t="0" r="r" b="b"/>
              <a:pathLst>
                <a:path w="159" h="124">
                  <a:moveTo>
                    <a:pt x="158" y="0"/>
                  </a:moveTo>
                  <a:lnTo>
                    <a:pt x="118" y="0"/>
                  </a:lnTo>
                  <a:lnTo>
                    <a:pt x="11" y="106"/>
                  </a:lnTo>
                  <a:lnTo>
                    <a:pt x="7" y="109"/>
                  </a:lnTo>
                  <a:lnTo>
                    <a:pt x="4" y="111"/>
                  </a:lnTo>
                  <a:lnTo>
                    <a:pt x="0" y="112"/>
                  </a:lnTo>
                  <a:lnTo>
                    <a:pt x="15" y="113"/>
                  </a:lnTo>
                  <a:lnTo>
                    <a:pt x="34" y="115"/>
                  </a:lnTo>
                  <a:lnTo>
                    <a:pt x="58" y="117"/>
                  </a:lnTo>
                  <a:lnTo>
                    <a:pt x="87" y="120"/>
                  </a:lnTo>
                  <a:lnTo>
                    <a:pt x="112" y="123"/>
                  </a:lnTo>
                  <a:lnTo>
                    <a:pt x="158" y="0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70" name="Freeform 74"/>
            <p:cNvSpPr>
              <a:spLocks/>
            </p:cNvSpPr>
            <p:nvPr/>
          </p:nvSpPr>
          <p:spPr bwMode="auto">
            <a:xfrm>
              <a:off x="2568" y="1616"/>
              <a:ext cx="73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2" y="5"/>
                </a:cxn>
                <a:cxn ang="0">
                  <a:pos x="12" y="10"/>
                </a:cxn>
                <a:cxn ang="0">
                  <a:pos x="11" y="14"/>
                </a:cxn>
                <a:cxn ang="0">
                  <a:pos x="10" y="17"/>
                </a:cxn>
                <a:cxn ang="0">
                  <a:pos x="7" y="20"/>
                </a:cxn>
                <a:cxn ang="0">
                  <a:pos x="5" y="23"/>
                </a:cxn>
                <a:cxn ang="0">
                  <a:pos x="3" y="24"/>
                </a:cxn>
                <a:cxn ang="0">
                  <a:pos x="0" y="26"/>
                </a:cxn>
                <a:cxn ang="0">
                  <a:pos x="13" y="24"/>
                </a:cxn>
                <a:cxn ang="0">
                  <a:pos x="25" y="21"/>
                </a:cxn>
                <a:cxn ang="0">
                  <a:pos x="46" y="16"/>
                </a:cxn>
                <a:cxn ang="0">
                  <a:pos x="59" y="14"/>
                </a:cxn>
                <a:cxn ang="0">
                  <a:pos x="64" y="11"/>
                </a:cxn>
                <a:cxn ang="0">
                  <a:pos x="66" y="10"/>
                </a:cxn>
                <a:cxn ang="0">
                  <a:pos x="68" y="7"/>
                </a:cxn>
                <a:cxn ang="0">
                  <a:pos x="70" y="7"/>
                </a:cxn>
                <a:cxn ang="0">
                  <a:pos x="72" y="3"/>
                </a:cxn>
                <a:cxn ang="0">
                  <a:pos x="63" y="3"/>
                </a:cxn>
                <a:cxn ang="0">
                  <a:pos x="44" y="4"/>
                </a:cxn>
                <a:cxn ang="0">
                  <a:pos x="34" y="4"/>
                </a:cxn>
                <a:cxn ang="0">
                  <a:pos x="25" y="4"/>
                </a:cxn>
                <a:cxn ang="0">
                  <a:pos x="20" y="5"/>
                </a:cxn>
                <a:cxn ang="0">
                  <a:pos x="18" y="4"/>
                </a:cxn>
                <a:cxn ang="0">
                  <a:pos x="17" y="3"/>
                </a:cxn>
                <a:cxn ang="0">
                  <a:pos x="15" y="3"/>
                </a:cxn>
                <a:cxn ang="0">
                  <a:pos x="13" y="2"/>
                </a:cxn>
                <a:cxn ang="0">
                  <a:pos x="11" y="0"/>
                </a:cxn>
              </a:cxnLst>
              <a:rect l="0" t="0" r="r" b="b"/>
              <a:pathLst>
                <a:path w="73" h="27">
                  <a:moveTo>
                    <a:pt x="11" y="0"/>
                  </a:moveTo>
                  <a:lnTo>
                    <a:pt x="12" y="5"/>
                  </a:lnTo>
                  <a:lnTo>
                    <a:pt x="12" y="10"/>
                  </a:lnTo>
                  <a:lnTo>
                    <a:pt x="11" y="14"/>
                  </a:lnTo>
                  <a:lnTo>
                    <a:pt x="10" y="17"/>
                  </a:lnTo>
                  <a:lnTo>
                    <a:pt x="7" y="20"/>
                  </a:lnTo>
                  <a:lnTo>
                    <a:pt x="5" y="23"/>
                  </a:lnTo>
                  <a:lnTo>
                    <a:pt x="3" y="24"/>
                  </a:lnTo>
                  <a:lnTo>
                    <a:pt x="0" y="26"/>
                  </a:lnTo>
                  <a:lnTo>
                    <a:pt x="13" y="24"/>
                  </a:lnTo>
                  <a:lnTo>
                    <a:pt x="25" y="21"/>
                  </a:lnTo>
                  <a:lnTo>
                    <a:pt x="46" y="16"/>
                  </a:lnTo>
                  <a:lnTo>
                    <a:pt x="59" y="14"/>
                  </a:lnTo>
                  <a:lnTo>
                    <a:pt x="64" y="11"/>
                  </a:lnTo>
                  <a:lnTo>
                    <a:pt x="66" y="10"/>
                  </a:lnTo>
                  <a:lnTo>
                    <a:pt x="68" y="7"/>
                  </a:lnTo>
                  <a:lnTo>
                    <a:pt x="70" y="7"/>
                  </a:lnTo>
                  <a:lnTo>
                    <a:pt x="72" y="3"/>
                  </a:lnTo>
                  <a:lnTo>
                    <a:pt x="63" y="3"/>
                  </a:lnTo>
                  <a:lnTo>
                    <a:pt x="44" y="4"/>
                  </a:lnTo>
                  <a:lnTo>
                    <a:pt x="34" y="4"/>
                  </a:lnTo>
                  <a:lnTo>
                    <a:pt x="25" y="4"/>
                  </a:lnTo>
                  <a:lnTo>
                    <a:pt x="20" y="5"/>
                  </a:lnTo>
                  <a:lnTo>
                    <a:pt x="18" y="4"/>
                  </a:lnTo>
                  <a:lnTo>
                    <a:pt x="17" y="3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1" y="0"/>
                  </a:lnTo>
                </a:path>
              </a:pathLst>
            </a:custGeom>
            <a:solidFill>
              <a:srgbClr val="5F5F5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71" name="Freeform 75"/>
            <p:cNvSpPr>
              <a:spLocks/>
            </p:cNvSpPr>
            <p:nvPr/>
          </p:nvSpPr>
          <p:spPr bwMode="auto">
            <a:xfrm>
              <a:off x="2580" y="1584"/>
              <a:ext cx="130" cy="30"/>
            </a:xfrm>
            <a:custGeom>
              <a:avLst/>
              <a:gdLst/>
              <a:ahLst/>
              <a:cxnLst>
                <a:cxn ang="0">
                  <a:pos x="129" y="2"/>
                </a:cxn>
                <a:cxn ang="0">
                  <a:pos x="116" y="0"/>
                </a:cxn>
                <a:cxn ang="0">
                  <a:pos x="104" y="0"/>
                </a:cxn>
                <a:cxn ang="0">
                  <a:pos x="58" y="11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3" y="27"/>
                </a:cxn>
                <a:cxn ang="0">
                  <a:pos x="6" y="28"/>
                </a:cxn>
                <a:cxn ang="0">
                  <a:pos x="9" y="29"/>
                </a:cxn>
                <a:cxn ang="0">
                  <a:pos x="13" y="29"/>
                </a:cxn>
                <a:cxn ang="0">
                  <a:pos x="35" y="29"/>
                </a:cxn>
                <a:cxn ang="0">
                  <a:pos x="53" y="28"/>
                </a:cxn>
                <a:cxn ang="0">
                  <a:pos x="65" y="27"/>
                </a:cxn>
                <a:cxn ang="0">
                  <a:pos x="129" y="2"/>
                </a:cxn>
              </a:cxnLst>
              <a:rect l="0" t="0" r="r" b="b"/>
              <a:pathLst>
                <a:path w="130" h="30">
                  <a:moveTo>
                    <a:pt x="129" y="2"/>
                  </a:moveTo>
                  <a:lnTo>
                    <a:pt x="116" y="0"/>
                  </a:lnTo>
                  <a:lnTo>
                    <a:pt x="104" y="0"/>
                  </a:lnTo>
                  <a:lnTo>
                    <a:pt x="58" y="11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3" y="27"/>
                  </a:lnTo>
                  <a:lnTo>
                    <a:pt x="6" y="28"/>
                  </a:lnTo>
                  <a:lnTo>
                    <a:pt x="9" y="29"/>
                  </a:lnTo>
                  <a:lnTo>
                    <a:pt x="13" y="29"/>
                  </a:lnTo>
                  <a:lnTo>
                    <a:pt x="35" y="29"/>
                  </a:lnTo>
                  <a:lnTo>
                    <a:pt x="53" y="28"/>
                  </a:lnTo>
                  <a:lnTo>
                    <a:pt x="65" y="27"/>
                  </a:lnTo>
                  <a:lnTo>
                    <a:pt x="129" y="2"/>
                  </a:lnTo>
                </a:path>
              </a:pathLst>
            </a:custGeom>
            <a:solidFill>
              <a:srgbClr val="80808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72" name="Freeform 76"/>
            <p:cNvSpPr>
              <a:spLocks/>
            </p:cNvSpPr>
            <p:nvPr/>
          </p:nvSpPr>
          <p:spPr bwMode="auto">
            <a:xfrm>
              <a:off x="2218" y="1547"/>
              <a:ext cx="181" cy="69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179" y="0"/>
                </a:cxn>
                <a:cxn ang="0">
                  <a:pos x="148" y="0"/>
                </a:cxn>
                <a:cxn ang="0">
                  <a:pos x="101" y="22"/>
                </a:cxn>
                <a:cxn ang="0">
                  <a:pos x="68" y="37"/>
                </a:cxn>
                <a:cxn ang="0">
                  <a:pos x="35" y="49"/>
                </a:cxn>
                <a:cxn ang="0">
                  <a:pos x="0" y="60"/>
                </a:cxn>
                <a:cxn ang="0">
                  <a:pos x="8" y="63"/>
                </a:cxn>
                <a:cxn ang="0">
                  <a:pos x="21" y="64"/>
                </a:cxn>
                <a:cxn ang="0">
                  <a:pos x="31" y="66"/>
                </a:cxn>
                <a:cxn ang="0">
                  <a:pos x="51" y="68"/>
                </a:cxn>
                <a:cxn ang="0">
                  <a:pos x="68" y="67"/>
                </a:cxn>
                <a:cxn ang="0">
                  <a:pos x="91" y="64"/>
                </a:cxn>
                <a:cxn ang="0">
                  <a:pos x="105" y="64"/>
                </a:cxn>
                <a:cxn ang="0">
                  <a:pos x="109" y="58"/>
                </a:cxn>
                <a:cxn ang="0">
                  <a:pos x="180" y="0"/>
                </a:cxn>
              </a:cxnLst>
              <a:rect l="0" t="0" r="r" b="b"/>
              <a:pathLst>
                <a:path w="181" h="69">
                  <a:moveTo>
                    <a:pt x="180" y="0"/>
                  </a:moveTo>
                  <a:lnTo>
                    <a:pt x="179" y="0"/>
                  </a:lnTo>
                  <a:lnTo>
                    <a:pt x="148" y="0"/>
                  </a:lnTo>
                  <a:lnTo>
                    <a:pt x="101" y="22"/>
                  </a:lnTo>
                  <a:lnTo>
                    <a:pt x="68" y="37"/>
                  </a:lnTo>
                  <a:lnTo>
                    <a:pt x="35" y="49"/>
                  </a:lnTo>
                  <a:lnTo>
                    <a:pt x="0" y="60"/>
                  </a:lnTo>
                  <a:lnTo>
                    <a:pt x="8" y="63"/>
                  </a:lnTo>
                  <a:lnTo>
                    <a:pt x="21" y="64"/>
                  </a:lnTo>
                  <a:lnTo>
                    <a:pt x="31" y="66"/>
                  </a:lnTo>
                  <a:lnTo>
                    <a:pt x="51" y="68"/>
                  </a:lnTo>
                  <a:lnTo>
                    <a:pt x="68" y="67"/>
                  </a:lnTo>
                  <a:lnTo>
                    <a:pt x="91" y="64"/>
                  </a:lnTo>
                  <a:lnTo>
                    <a:pt x="105" y="64"/>
                  </a:lnTo>
                  <a:lnTo>
                    <a:pt x="109" y="58"/>
                  </a:lnTo>
                  <a:lnTo>
                    <a:pt x="180" y="0"/>
                  </a:lnTo>
                </a:path>
              </a:pathLst>
            </a:custGeom>
            <a:solidFill>
              <a:srgbClr val="7F7F7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73" name="Freeform 77"/>
            <p:cNvSpPr>
              <a:spLocks/>
            </p:cNvSpPr>
            <p:nvPr/>
          </p:nvSpPr>
          <p:spPr bwMode="auto">
            <a:xfrm>
              <a:off x="2288" y="1604"/>
              <a:ext cx="64" cy="1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48" y="0"/>
                </a:cxn>
                <a:cxn ang="0">
                  <a:pos x="44" y="0"/>
                </a:cxn>
                <a:cxn ang="0">
                  <a:pos x="37" y="0"/>
                </a:cxn>
                <a:cxn ang="0">
                  <a:pos x="32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7" y="0"/>
                </a:cxn>
                <a:cxn ang="0">
                  <a:pos x="35" y="0"/>
                </a:cxn>
                <a:cxn ang="0">
                  <a:pos x="41" y="0"/>
                </a:cxn>
                <a:cxn ang="0">
                  <a:pos x="49" y="0"/>
                </a:cxn>
                <a:cxn ang="0">
                  <a:pos x="55" y="0"/>
                </a:cxn>
                <a:cxn ang="0">
                  <a:pos x="63" y="0"/>
                </a:cxn>
              </a:cxnLst>
              <a:rect l="0" t="0" r="r" b="b"/>
              <a:pathLst>
                <a:path w="64" h="1">
                  <a:moveTo>
                    <a:pt x="63" y="0"/>
                  </a:moveTo>
                  <a:lnTo>
                    <a:pt x="48" y="0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9" y="0"/>
                  </a:lnTo>
                  <a:lnTo>
                    <a:pt x="55" y="0"/>
                  </a:lnTo>
                  <a:lnTo>
                    <a:pt x="63" y="0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74" name="Freeform 78"/>
            <p:cNvSpPr>
              <a:spLocks/>
            </p:cNvSpPr>
            <p:nvPr/>
          </p:nvSpPr>
          <p:spPr bwMode="auto">
            <a:xfrm>
              <a:off x="2287" y="1604"/>
              <a:ext cx="48" cy="1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1" y="0"/>
                </a:cxn>
                <a:cxn ang="0">
                  <a:pos x="36" y="0"/>
                </a:cxn>
                <a:cxn ang="0">
                  <a:pos x="31" y="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39" y="0"/>
                </a:cxn>
                <a:cxn ang="0">
                  <a:pos x="42" y="0"/>
                </a:cxn>
                <a:cxn ang="0">
                  <a:pos x="47" y="0"/>
                </a:cxn>
              </a:cxnLst>
              <a:rect l="0" t="0" r="r" b="b"/>
              <a:pathLst>
                <a:path w="48" h="1">
                  <a:moveTo>
                    <a:pt x="47" y="0"/>
                  </a:moveTo>
                  <a:lnTo>
                    <a:pt x="41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7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7" y="0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75" name="Freeform 79"/>
            <p:cNvSpPr>
              <a:spLocks/>
            </p:cNvSpPr>
            <p:nvPr/>
          </p:nvSpPr>
          <p:spPr bwMode="auto">
            <a:xfrm>
              <a:off x="2322" y="1587"/>
              <a:ext cx="49" cy="1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4" y="0"/>
                </a:cxn>
                <a:cxn ang="0">
                  <a:pos x="18" y="0"/>
                </a:cxn>
                <a:cxn ang="0">
                  <a:pos x="13" y="0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7" y="0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7" y="0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41" y="0"/>
                </a:cxn>
                <a:cxn ang="0">
                  <a:pos x="33" y="0"/>
                </a:cxn>
              </a:cxnLst>
              <a:rect l="0" t="0" r="r" b="b"/>
              <a:pathLst>
                <a:path w="49" h="1">
                  <a:moveTo>
                    <a:pt x="33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7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8" y="0"/>
                  </a:lnTo>
                  <a:lnTo>
                    <a:pt x="41" y="0"/>
                  </a:lnTo>
                  <a:lnTo>
                    <a:pt x="33" y="0"/>
                  </a:lnTo>
                </a:path>
              </a:pathLst>
            </a:custGeom>
            <a:solidFill>
              <a:srgbClr val="9F9F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76" name="Freeform 80"/>
            <p:cNvSpPr>
              <a:spLocks/>
            </p:cNvSpPr>
            <p:nvPr/>
          </p:nvSpPr>
          <p:spPr bwMode="auto">
            <a:xfrm>
              <a:off x="2322" y="1587"/>
              <a:ext cx="31" cy="1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5" y="0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30" y="0"/>
                </a:cxn>
              </a:cxnLst>
              <a:rect l="0" t="0" r="r" b="b"/>
              <a:pathLst>
                <a:path w="31" h="1">
                  <a:moveTo>
                    <a:pt x="30" y="0"/>
                  </a:moveTo>
                  <a:lnTo>
                    <a:pt x="22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30" y="0"/>
                  </a:lnTo>
                </a:path>
              </a:pathLst>
            </a:custGeom>
            <a:solidFill>
              <a:srgbClr val="3F3F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77" name="Line 81"/>
          <p:cNvSpPr>
            <a:spLocks noChangeShapeType="1"/>
          </p:cNvSpPr>
          <p:nvPr/>
        </p:nvSpPr>
        <p:spPr bwMode="auto">
          <a:xfrm flipH="1" flipV="1">
            <a:off x="1681163" y="2390775"/>
            <a:ext cx="809625" cy="21431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78" name="Line 82"/>
          <p:cNvSpPr>
            <a:spLocks noChangeShapeType="1"/>
          </p:cNvSpPr>
          <p:nvPr/>
        </p:nvSpPr>
        <p:spPr bwMode="auto">
          <a:xfrm flipH="1" flipV="1">
            <a:off x="2028825" y="2338388"/>
            <a:ext cx="447675" cy="25241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79" name="Line 83"/>
          <p:cNvSpPr>
            <a:spLocks noChangeShapeType="1"/>
          </p:cNvSpPr>
          <p:nvPr/>
        </p:nvSpPr>
        <p:spPr bwMode="auto">
          <a:xfrm flipH="1" flipV="1">
            <a:off x="2514600" y="2328863"/>
            <a:ext cx="9525" cy="252412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80" name="Line 84"/>
          <p:cNvSpPr>
            <a:spLocks noChangeShapeType="1"/>
          </p:cNvSpPr>
          <p:nvPr/>
        </p:nvSpPr>
        <p:spPr bwMode="auto">
          <a:xfrm flipH="1" flipV="1">
            <a:off x="2300288" y="2324100"/>
            <a:ext cx="180975" cy="2667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81" name="Line 85"/>
          <p:cNvSpPr>
            <a:spLocks noChangeShapeType="1"/>
          </p:cNvSpPr>
          <p:nvPr/>
        </p:nvSpPr>
        <p:spPr bwMode="auto">
          <a:xfrm flipH="1" flipV="1">
            <a:off x="1724025" y="2528888"/>
            <a:ext cx="747713" cy="76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82" name="Line 86"/>
          <p:cNvSpPr>
            <a:spLocks noChangeShapeType="1"/>
          </p:cNvSpPr>
          <p:nvPr/>
        </p:nvSpPr>
        <p:spPr bwMode="auto">
          <a:xfrm flipH="1">
            <a:off x="1966913" y="2619375"/>
            <a:ext cx="519112" cy="10001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83" name="Oval 87"/>
          <p:cNvSpPr>
            <a:spLocks noChangeArrowheads="1"/>
          </p:cNvSpPr>
          <p:nvPr/>
        </p:nvSpPr>
        <p:spPr bwMode="auto">
          <a:xfrm>
            <a:off x="2473325" y="2587625"/>
            <a:ext cx="63500" cy="44450"/>
          </a:xfrm>
          <a:prstGeom prst="ellipse">
            <a:avLst/>
          </a:prstGeom>
          <a:solidFill>
            <a:srgbClr val="FAFD00"/>
          </a:solidFill>
          <a:ln w="12700">
            <a:solidFill>
              <a:srgbClr val="FAF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584" name="Rectangle 88"/>
          <p:cNvSpPr>
            <a:spLocks noChangeArrowheads="1"/>
          </p:cNvSpPr>
          <p:nvPr/>
        </p:nvSpPr>
        <p:spPr bwMode="auto">
          <a:xfrm>
            <a:off x="1936750" y="125413"/>
            <a:ext cx="5251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Repatriation Operations</a:t>
            </a:r>
          </a:p>
          <a:p>
            <a:pPr algn="ctr" eaLnBrk="0" hangingPunct="0"/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Briefing</a:t>
            </a:r>
          </a:p>
        </p:txBody>
      </p:sp>
      <p:sp>
        <p:nvSpPr>
          <p:cNvPr id="106585" name="Rectangle 89"/>
          <p:cNvSpPr>
            <a:spLocks noChangeArrowheads="1"/>
          </p:cNvSpPr>
          <p:nvPr/>
        </p:nvSpPr>
        <p:spPr bwMode="auto">
          <a:xfrm>
            <a:off x="2235200" y="5875338"/>
            <a:ext cx="4305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Taking Care of Families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217863" y="1081088"/>
            <a:ext cx="254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Repatriation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762000" y="2422525"/>
            <a:ext cx="73310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The procedure whereby American citizens are officially </a:t>
            </a:r>
          </a:p>
          <a:p>
            <a:pPr eaLnBrk="0" hangingPunct="0"/>
            <a:r>
              <a:rPr lang="en-US"/>
              <a:t>processed back into the United States subsequent to their </a:t>
            </a:r>
          </a:p>
          <a:p>
            <a:pPr eaLnBrk="0" hangingPunct="0"/>
            <a:r>
              <a:rPr lang="en-US"/>
              <a:t>evacuation from overseas.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From the DoD perspective, repatriation operations go </a:t>
            </a:r>
          </a:p>
          <a:p>
            <a:pPr eaLnBrk="0" hangingPunct="0"/>
            <a:r>
              <a:rPr lang="en-US"/>
              <a:t>well beyond border clearance procedures.  It’s taking </a:t>
            </a:r>
          </a:p>
          <a:p>
            <a:pPr eaLnBrk="0" hangingPunct="0"/>
            <a:r>
              <a:rPr lang="en-US"/>
              <a:t>complete care of our DoD military and civilian family </a:t>
            </a:r>
          </a:p>
          <a:p>
            <a:pPr eaLnBrk="0" hangingPunct="0"/>
            <a:r>
              <a:rPr lang="en-US"/>
              <a:t>members while in safehaven status.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58888" y="561975"/>
            <a:ext cx="6638925" cy="106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Noncombatant Evacuation Operations</a:t>
            </a:r>
          </a:p>
          <a:p>
            <a:pPr algn="ctr" eaLnBrk="0" hangingPunct="0"/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(NEO)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69925" y="2455863"/>
            <a:ext cx="7821613" cy="2651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just" eaLnBrk="0" hangingPunct="0"/>
            <a:r>
              <a:rPr lang="en-US" sz="2800"/>
              <a:t>     Operations directed by the Department of State, the Department of Defense or other appropriate authority whereby noncombatants are evacuated from a foreign country when their lives are endangered by war, civil unrest or natural disaster to safehavens typically in the Continental United States.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09800" y="457200"/>
            <a:ext cx="441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Repatriation Overview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62000" y="1219200"/>
            <a:ext cx="739775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Repatriation is the final link in the evacuation process.</a:t>
            </a:r>
          </a:p>
          <a:p>
            <a:pPr eaLnBrk="0" hangingPunct="0">
              <a:buFontTx/>
              <a:buChar char="•"/>
            </a:pPr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All returnees must be officially processed back into the </a:t>
            </a:r>
          </a:p>
          <a:p>
            <a:pPr eaLnBrk="0" hangingPunct="0"/>
            <a:r>
              <a:rPr lang="en-US" sz="2000"/>
              <a:t>       United States.</a:t>
            </a:r>
          </a:p>
          <a:p>
            <a:pPr eaLnBrk="0" hangingPunct="0"/>
            <a:r>
              <a:rPr lang="en-US" sz="2000"/>
              <a:t>  </a:t>
            </a:r>
          </a:p>
          <a:p>
            <a:pPr eaLnBrk="0" hangingPunct="0">
              <a:buFontTx/>
              <a:buChar char="•"/>
            </a:pPr>
            <a:r>
              <a:rPr lang="en-US" sz="2000"/>
              <a:t>  Army DCS, G-1 is responsible for the execution of Joint Plan </a:t>
            </a:r>
          </a:p>
          <a:p>
            <a:pPr eaLnBrk="0" hangingPunct="0"/>
            <a:r>
              <a:rPr lang="en-US" sz="2000"/>
              <a:t>       for DoD Noncombatant Repatriation.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The installation/base commander at each established Repatriation </a:t>
            </a:r>
          </a:p>
          <a:p>
            <a:pPr eaLnBrk="0" hangingPunct="0"/>
            <a:r>
              <a:rPr lang="en-US" sz="2000"/>
              <a:t>      center is responsible for their own operation.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Repatriation Centers are designated to process not only DoD </a:t>
            </a:r>
          </a:p>
          <a:p>
            <a:pPr eaLnBrk="0" hangingPunct="0"/>
            <a:r>
              <a:rPr lang="en-US" sz="2000"/>
              <a:t>      military and civilian family members, but private U.S. citizens and </a:t>
            </a:r>
          </a:p>
          <a:p>
            <a:pPr eaLnBrk="0" hangingPunct="0"/>
            <a:r>
              <a:rPr lang="en-US" sz="2000"/>
              <a:t>      third country nationals. 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All returnees get the same Red Carpet treatment.</a:t>
            </a:r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828800" y="304800"/>
            <a:ext cx="5334000" cy="173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 of the Army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Deputy Chief of Staff , G-1</a:t>
            </a:r>
          </a:p>
          <a:p>
            <a:pPr algn="ctr" eaLnBrk="0" hangingPunct="0"/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609600" y="1676400"/>
            <a:ext cx="7766050" cy="4660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Provides primary interface/liaison with OASD, OJCS, USTRANSCOM, </a:t>
            </a:r>
          </a:p>
          <a:p>
            <a:pPr eaLnBrk="0" hangingPunct="0"/>
            <a:r>
              <a:rPr lang="en-US" sz="2000"/>
              <a:t>the combatant commander, State Department and other Federal, State  </a:t>
            </a:r>
          </a:p>
          <a:p>
            <a:pPr eaLnBrk="0" hangingPunct="0"/>
            <a:r>
              <a:rPr lang="en-US" sz="2000"/>
              <a:t>and local agencies regarding the evacuation and repatriation operations </a:t>
            </a:r>
          </a:p>
          <a:p>
            <a:pPr eaLnBrk="0" hangingPunct="0"/>
            <a:r>
              <a:rPr lang="en-US" sz="2000"/>
              <a:t>of DoD and designated alien noncombatants. </a:t>
            </a:r>
          </a:p>
          <a:p>
            <a:pPr eaLnBrk="0" hangingPunct="0">
              <a:buFontTx/>
              <a:buChar char="•"/>
            </a:pPr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Coordinates and conducts repatriation operations. 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Establishes the Joint Reception Coordination Center (JRCC) and is</a:t>
            </a:r>
          </a:p>
          <a:p>
            <a:pPr eaLnBrk="0" hangingPunct="0"/>
            <a:r>
              <a:rPr lang="en-US" sz="2000"/>
              <a:t>responsible for its operation as required.  The JRCC will coordinate</a:t>
            </a:r>
          </a:p>
          <a:p>
            <a:pPr eaLnBrk="0" hangingPunct="0"/>
            <a:r>
              <a:rPr lang="en-US" sz="2000"/>
              <a:t>and provide guidance during the repatriation effort.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Assures DoD NEO information pertinent to repatriation is provided</a:t>
            </a:r>
          </a:p>
          <a:p>
            <a:pPr eaLnBrk="0" hangingPunct="0"/>
            <a:r>
              <a:rPr lang="en-US" sz="2000"/>
              <a:t>to all defense agencies.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Provides the Army member to the Washington Liaison Group (WLG).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1752600" y="228600"/>
            <a:ext cx="5719763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spAutoFit/>
          </a:bodyPr>
          <a:lstStyle/>
          <a:p>
            <a:pPr algn="ctr" defTabSz="587375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DoD Noncombatant Evacuation</a:t>
            </a:r>
          </a:p>
          <a:p>
            <a:pPr algn="ctr" defTabSz="587375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and Repatriation Operations</a:t>
            </a:r>
          </a:p>
          <a:p>
            <a:pPr algn="ctr" defTabSz="587375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Organization and Chain of Command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2951163" y="1795463"/>
            <a:ext cx="2557462" cy="1055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609600" y="2971800"/>
            <a:ext cx="2109788" cy="622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311150" y="3816350"/>
            <a:ext cx="2249488" cy="8366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2781300" y="3830638"/>
            <a:ext cx="1865313" cy="6302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152400" y="5010150"/>
            <a:ext cx="2286000" cy="1143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4830763" y="3575050"/>
            <a:ext cx="4078287" cy="7810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4327525" y="6326188"/>
            <a:ext cx="2697163" cy="438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Line 10"/>
          <p:cNvSpPr>
            <a:spLocks noChangeShapeType="1"/>
          </p:cNvSpPr>
          <p:nvPr/>
        </p:nvSpPr>
        <p:spPr bwMode="auto">
          <a:xfrm flipH="1">
            <a:off x="3943350" y="3252788"/>
            <a:ext cx="4763" cy="566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Line 11"/>
          <p:cNvSpPr>
            <a:spLocks noChangeShapeType="1"/>
          </p:cNvSpPr>
          <p:nvPr/>
        </p:nvSpPr>
        <p:spPr bwMode="auto">
          <a:xfrm flipH="1">
            <a:off x="6380163" y="4362450"/>
            <a:ext cx="1587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Line 12"/>
          <p:cNvSpPr>
            <a:spLocks noChangeShapeType="1"/>
          </p:cNvSpPr>
          <p:nvPr/>
        </p:nvSpPr>
        <p:spPr bwMode="auto">
          <a:xfrm>
            <a:off x="6172200" y="4551363"/>
            <a:ext cx="0" cy="255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Line 13"/>
          <p:cNvSpPr>
            <a:spLocks noChangeShapeType="1"/>
          </p:cNvSpPr>
          <p:nvPr/>
        </p:nvSpPr>
        <p:spPr bwMode="auto">
          <a:xfrm>
            <a:off x="3962400" y="4551363"/>
            <a:ext cx="0" cy="255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Line 14"/>
          <p:cNvSpPr>
            <a:spLocks noChangeShapeType="1"/>
          </p:cNvSpPr>
          <p:nvPr/>
        </p:nvSpPr>
        <p:spPr bwMode="auto">
          <a:xfrm flipV="1">
            <a:off x="2752725" y="3246438"/>
            <a:ext cx="119538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9" name="Line 15"/>
          <p:cNvSpPr>
            <a:spLocks noChangeShapeType="1"/>
          </p:cNvSpPr>
          <p:nvPr/>
        </p:nvSpPr>
        <p:spPr bwMode="auto">
          <a:xfrm>
            <a:off x="3957638" y="3376613"/>
            <a:ext cx="2990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20" name="Line 16"/>
          <p:cNvSpPr>
            <a:spLocks noChangeShapeType="1"/>
          </p:cNvSpPr>
          <p:nvPr/>
        </p:nvSpPr>
        <p:spPr bwMode="auto">
          <a:xfrm>
            <a:off x="6948488" y="3376613"/>
            <a:ext cx="0" cy="1920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21" name="Line 17"/>
          <p:cNvSpPr>
            <a:spLocks noChangeShapeType="1"/>
          </p:cNvSpPr>
          <p:nvPr/>
        </p:nvSpPr>
        <p:spPr bwMode="auto">
          <a:xfrm>
            <a:off x="2566988" y="4146550"/>
            <a:ext cx="2079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22" name="Line 18"/>
          <p:cNvSpPr>
            <a:spLocks noChangeShapeType="1"/>
          </p:cNvSpPr>
          <p:nvPr/>
        </p:nvSpPr>
        <p:spPr bwMode="auto">
          <a:xfrm flipV="1">
            <a:off x="4652963" y="4143375"/>
            <a:ext cx="176212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3924300" y="1684338"/>
            <a:ext cx="485775" cy="222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Rectangle 20"/>
          <p:cNvSpPr>
            <a:spLocks noChangeArrowheads="1"/>
          </p:cNvSpPr>
          <p:nvPr/>
        </p:nvSpPr>
        <p:spPr bwMode="auto">
          <a:xfrm>
            <a:off x="3929063" y="16859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NSC</a:t>
            </a:r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909638" y="2951163"/>
            <a:ext cx="13652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CHAIRMAN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JCS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(NEO SUPPORT)</a:t>
            </a:r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422275" y="3852863"/>
            <a:ext cx="1924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UNIFIED COMMANDER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(CINC)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FUNCTIONAL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i.e. USTRANSCOM etc.</a:t>
            </a:r>
          </a:p>
        </p:txBody>
      </p:sp>
      <p:sp>
        <p:nvSpPr>
          <p:cNvPr id="98327" name="Rectangle 23"/>
          <p:cNvSpPr>
            <a:spLocks noChangeArrowheads="1"/>
          </p:cNvSpPr>
          <p:nvPr/>
        </p:nvSpPr>
        <p:spPr bwMode="auto">
          <a:xfrm>
            <a:off x="2786063" y="3862388"/>
            <a:ext cx="19240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UNIFIED COMMANDER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(CINC)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GEOGRAPHICAL AREA</a:t>
            </a:r>
          </a:p>
        </p:txBody>
      </p:sp>
      <p:sp>
        <p:nvSpPr>
          <p:cNvPr id="98328" name="Rectangle 24"/>
          <p:cNvSpPr>
            <a:spLocks noChangeArrowheads="1"/>
          </p:cNvSpPr>
          <p:nvPr/>
        </p:nvSpPr>
        <p:spPr bwMode="auto">
          <a:xfrm>
            <a:off x="304800" y="5010150"/>
            <a:ext cx="19812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1100" b="1">
                <a:solidFill>
                  <a:srgbClr val="00279F"/>
                </a:solidFill>
              </a:rPr>
              <a:t>SUPPORTING SERVICE COMPONENT</a:t>
            </a:r>
          </a:p>
          <a:p>
            <a:pPr algn="ctr" eaLnBrk="0" hangingPunct="0"/>
            <a:r>
              <a:rPr lang="en-US" sz="1100" b="1">
                <a:solidFill>
                  <a:srgbClr val="00279F"/>
                </a:solidFill>
              </a:rPr>
              <a:t>JOINT TASK FORCE</a:t>
            </a:r>
          </a:p>
          <a:p>
            <a:pPr algn="ctr" eaLnBrk="0" hangingPunct="0"/>
            <a:r>
              <a:rPr lang="en-US" sz="1100" b="1">
                <a:solidFill>
                  <a:srgbClr val="00279F"/>
                </a:solidFill>
              </a:rPr>
              <a:t>(EXECUTION OF NEO OPERATIONS)</a:t>
            </a:r>
          </a:p>
        </p:txBody>
      </p:sp>
      <p:sp>
        <p:nvSpPr>
          <p:cNvPr id="98329" name="Rectangle 25"/>
          <p:cNvSpPr>
            <a:spLocks noChangeArrowheads="1"/>
          </p:cNvSpPr>
          <p:nvPr/>
        </p:nvSpPr>
        <p:spPr bwMode="auto">
          <a:xfrm>
            <a:off x="4832350" y="3654425"/>
            <a:ext cx="40830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DEFENSE DEPARTMENT EXECUTIVE AGENT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FOR REPATRIATION PLANS AND OPERATIONS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(DEPUTY CHIEF OF STAFF FOR PERSONNEL, ARMY)</a:t>
            </a:r>
          </a:p>
        </p:txBody>
      </p:sp>
      <p:grpSp>
        <p:nvGrpSpPr>
          <p:cNvPr id="98330" name="Group 26"/>
          <p:cNvGrpSpPr>
            <a:grpSpLocks/>
          </p:cNvGrpSpPr>
          <p:nvPr/>
        </p:nvGrpSpPr>
        <p:grpSpPr bwMode="auto">
          <a:xfrm>
            <a:off x="2971800" y="4794250"/>
            <a:ext cx="2011363" cy="1208088"/>
            <a:chOff x="1872" y="3020"/>
            <a:chExt cx="1267" cy="761"/>
          </a:xfrm>
        </p:grpSpPr>
        <p:sp>
          <p:nvSpPr>
            <p:cNvPr id="98331" name="Rectangle 27"/>
            <p:cNvSpPr>
              <a:spLocks noChangeArrowheads="1"/>
            </p:cNvSpPr>
            <p:nvPr/>
          </p:nvSpPr>
          <p:spPr bwMode="auto">
            <a:xfrm>
              <a:off x="1872" y="3020"/>
              <a:ext cx="1263" cy="76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hlink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2" name="Rectangle 28"/>
            <p:cNvSpPr>
              <a:spLocks noChangeArrowheads="1"/>
            </p:cNvSpPr>
            <p:nvPr/>
          </p:nvSpPr>
          <p:spPr bwMode="auto">
            <a:xfrm>
              <a:off x="1924" y="3040"/>
              <a:ext cx="1215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FORCES COMMAND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(DCSPIM)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EXECUTE REPATRIATION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OPERATIONS IN CONUS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AND US TERRITORIES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OTHER THAN IN THE 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PACIFIC AND PR</a:t>
              </a:r>
            </a:p>
          </p:txBody>
        </p:sp>
      </p:grpSp>
      <p:grpSp>
        <p:nvGrpSpPr>
          <p:cNvPr id="98333" name="Group 29"/>
          <p:cNvGrpSpPr>
            <a:grpSpLocks/>
          </p:cNvGrpSpPr>
          <p:nvPr/>
        </p:nvGrpSpPr>
        <p:grpSpPr bwMode="auto">
          <a:xfrm>
            <a:off x="5083175" y="4794250"/>
            <a:ext cx="2009775" cy="1208088"/>
            <a:chOff x="3202" y="3020"/>
            <a:chExt cx="1266" cy="761"/>
          </a:xfrm>
        </p:grpSpPr>
        <p:sp>
          <p:nvSpPr>
            <p:cNvPr id="98334" name="Rectangle 30"/>
            <p:cNvSpPr>
              <a:spLocks noChangeArrowheads="1"/>
            </p:cNvSpPr>
            <p:nvPr/>
          </p:nvSpPr>
          <p:spPr bwMode="auto">
            <a:xfrm>
              <a:off x="3206" y="3020"/>
              <a:ext cx="1262" cy="76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hlink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5" name="Rectangle 31"/>
            <p:cNvSpPr>
              <a:spLocks noChangeArrowheads="1"/>
            </p:cNvSpPr>
            <p:nvPr/>
          </p:nvSpPr>
          <p:spPr bwMode="auto">
            <a:xfrm>
              <a:off x="3202" y="3040"/>
              <a:ext cx="1214" cy="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CINCPAC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(J-1)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EXECUTE REPATRIATION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OPERATIONS IN HAWAII,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ALASKA, AND US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TERRITORIES</a:t>
              </a:r>
            </a:p>
            <a:p>
              <a:pPr algn="ctr" eaLnBrk="0" hangingPunct="0"/>
              <a:r>
                <a:rPr lang="en-US" sz="1000" b="1">
                  <a:solidFill>
                    <a:srgbClr val="00279F"/>
                  </a:solidFill>
                </a:rPr>
                <a:t>IN THE PACIFIC</a:t>
              </a:r>
            </a:p>
          </p:txBody>
        </p:sp>
      </p:grp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4491038" y="6359525"/>
            <a:ext cx="2439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SUPPORT MILITARY SERVICE</a:t>
            </a:r>
          </a:p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BASES/INSTALLATIONS</a:t>
            </a:r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>
            <a:off x="4121150" y="6065838"/>
            <a:ext cx="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38" name="Line 34"/>
          <p:cNvSpPr>
            <a:spLocks noChangeShapeType="1"/>
          </p:cNvSpPr>
          <p:nvPr/>
        </p:nvSpPr>
        <p:spPr bwMode="auto">
          <a:xfrm flipV="1">
            <a:off x="4114800" y="6191250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39" name="Line 35"/>
          <p:cNvSpPr>
            <a:spLocks noChangeShapeType="1"/>
          </p:cNvSpPr>
          <p:nvPr/>
        </p:nvSpPr>
        <p:spPr bwMode="auto">
          <a:xfrm>
            <a:off x="5791200" y="6192838"/>
            <a:ext cx="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40" name="Line 36"/>
          <p:cNvSpPr>
            <a:spLocks noChangeShapeType="1"/>
          </p:cNvSpPr>
          <p:nvPr/>
        </p:nvSpPr>
        <p:spPr bwMode="auto">
          <a:xfrm flipV="1">
            <a:off x="6019800" y="6065838"/>
            <a:ext cx="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417513" y="6308725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200" b="1">
                <a:solidFill>
                  <a:srgbClr val="00279F"/>
                </a:solidFill>
              </a:rPr>
              <a:t>1/  RESPONSIBLE FOR NEO</a:t>
            </a:r>
          </a:p>
          <a:p>
            <a:pPr eaLnBrk="0" hangingPunct="0"/>
            <a:r>
              <a:rPr lang="en-US" sz="1200" b="1">
                <a:solidFill>
                  <a:srgbClr val="00279F"/>
                </a:solidFill>
              </a:rPr>
              <a:t>2/  RESPONSIBLE FOR REPATRIATION</a:t>
            </a:r>
          </a:p>
        </p:txBody>
      </p:sp>
      <p:sp>
        <p:nvSpPr>
          <p:cNvPr id="98342" name="Rectangle 38"/>
          <p:cNvSpPr>
            <a:spLocks noChangeArrowheads="1"/>
          </p:cNvSpPr>
          <p:nvPr/>
        </p:nvSpPr>
        <p:spPr bwMode="auto">
          <a:xfrm>
            <a:off x="2743200" y="3635375"/>
            <a:ext cx="303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1/</a:t>
            </a:r>
          </a:p>
        </p:txBody>
      </p:sp>
      <p:sp>
        <p:nvSpPr>
          <p:cNvPr id="98343" name="Rectangle 39"/>
          <p:cNvSpPr>
            <a:spLocks noChangeArrowheads="1"/>
          </p:cNvSpPr>
          <p:nvPr/>
        </p:nvSpPr>
        <p:spPr bwMode="auto">
          <a:xfrm>
            <a:off x="4848225" y="3378200"/>
            <a:ext cx="303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2/</a:t>
            </a: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4349750" y="2444750"/>
            <a:ext cx="939800" cy="234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45" name="Rectangle 41"/>
          <p:cNvSpPr>
            <a:spLocks noChangeArrowheads="1"/>
          </p:cNvSpPr>
          <p:nvPr/>
        </p:nvSpPr>
        <p:spPr bwMode="auto">
          <a:xfrm>
            <a:off x="4303713" y="2447925"/>
            <a:ext cx="1019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SEC STATE</a:t>
            </a:r>
          </a:p>
        </p:txBody>
      </p:sp>
      <p:sp>
        <p:nvSpPr>
          <p:cNvPr id="98346" name="Rectangle 42"/>
          <p:cNvSpPr>
            <a:spLocks noChangeArrowheads="1"/>
          </p:cNvSpPr>
          <p:nvPr/>
        </p:nvSpPr>
        <p:spPr bwMode="auto">
          <a:xfrm>
            <a:off x="3532188" y="1971675"/>
            <a:ext cx="1273175" cy="207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PRESIDENT</a:t>
            </a:r>
          </a:p>
        </p:txBody>
      </p:sp>
      <p:sp>
        <p:nvSpPr>
          <p:cNvPr id="98347" name="Rectangle 43"/>
          <p:cNvSpPr>
            <a:spLocks noChangeArrowheads="1"/>
          </p:cNvSpPr>
          <p:nvPr/>
        </p:nvSpPr>
        <p:spPr bwMode="auto">
          <a:xfrm>
            <a:off x="3165475" y="2444750"/>
            <a:ext cx="887413" cy="2460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48" name="Rectangle 44"/>
          <p:cNvSpPr>
            <a:spLocks noChangeArrowheads="1"/>
          </p:cNvSpPr>
          <p:nvPr/>
        </p:nvSpPr>
        <p:spPr bwMode="auto">
          <a:xfrm>
            <a:off x="3195638" y="2447925"/>
            <a:ext cx="823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279F"/>
                </a:solidFill>
              </a:rPr>
              <a:t>SEC DEF</a:t>
            </a:r>
          </a:p>
        </p:txBody>
      </p:sp>
      <p:sp>
        <p:nvSpPr>
          <p:cNvPr id="98349" name="Line 45"/>
          <p:cNvSpPr>
            <a:spLocks noChangeShapeType="1"/>
          </p:cNvSpPr>
          <p:nvPr/>
        </p:nvSpPr>
        <p:spPr bwMode="auto">
          <a:xfrm>
            <a:off x="3735388" y="2189163"/>
            <a:ext cx="0" cy="24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50" name="Line 46"/>
          <p:cNvSpPr>
            <a:spLocks noChangeShapeType="1"/>
          </p:cNvSpPr>
          <p:nvPr/>
        </p:nvSpPr>
        <p:spPr bwMode="auto">
          <a:xfrm>
            <a:off x="4629150" y="2193925"/>
            <a:ext cx="0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51" name="Line 47"/>
          <p:cNvSpPr>
            <a:spLocks noChangeShapeType="1"/>
          </p:cNvSpPr>
          <p:nvPr/>
        </p:nvSpPr>
        <p:spPr bwMode="auto">
          <a:xfrm>
            <a:off x="4056063" y="2570163"/>
            <a:ext cx="2984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52" name="Line 48"/>
          <p:cNvSpPr>
            <a:spLocks noChangeShapeType="1"/>
          </p:cNvSpPr>
          <p:nvPr/>
        </p:nvSpPr>
        <p:spPr bwMode="auto">
          <a:xfrm flipV="1">
            <a:off x="3733800" y="2700338"/>
            <a:ext cx="4763" cy="547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53" name="Line 49"/>
          <p:cNvSpPr>
            <a:spLocks noChangeShapeType="1"/>
          </p:cNvSpPr>
          <p:nvPr/>
        </p:nvSpPr>
        <p:spPr bwMode="auto">
          <a:xfrm>
            <a:off x="8001000" y="4572000"/>
            <a:ext cx="0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54" name="Rectangle 50"/>
          <p:cNvSpPr>
            <a:spLocks noChangeArrowheads="1"/>
          </p:cNvSpPr>
          <p:nvPr/>
        </p:nvSpPr>
        <p:spPr bwMode="auto">
          <a:xfrm>
            <a:off x="7197725" y="4800600"/>
            <a:ext cx="1622425" cy="12080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000"/>
          </a:p>
          <a:p>
            <a:pPr algn="ctr" eaLnBrk="0" hangingPunct="0"/>
            <a:r>
              <a:rPr lang="en-US" sz="1000" b="1">
                <a:solidFill>
                  <a:srgbClr val="000099"/>
                </a:solidFill>
              </a:rPr>
              <a:t>CINCSOUTH</a:t>
            </a:r>
          </a:p>
          <a:p>
            <a:pPr algn="ctr" eaLnBrk="0" hangingPunct="0"/>
            <a:r>
              <a:rPr lang="en-US" sz="1000" b="1">
                <a:solidFill>
                  <a:srgbClr val="000099"/>
                </a:solidFill>
              </a:rPr>
              <a:t>(J-1)</a:t>
            </a:r>
          </a:p>
          <a:p>
            <a:pPr algn="ctr" eaLnBrk="0" hangingPunct="0"/>
            <a:r>
              <a:rPr lang="en-US" sz="1000" b="1">
                <a:solidFill>
                  <a:srgbClr val="000099"/>
                </a:solidFill>
              </a:rPr>
              <a:t>EXECUTE REPATRIATION</a:t>
            </a:r>
          </a:p>
          <a:p>
            <a:pPr algn="ctr" eaLnBrk="0" hangingPunct="0"/>
            <a:r>
              <a:rPr lang="en-US" sz="1000" b="1">
                <a:solidFill>
                  <a:srgbClr val="000099"/>
                </a:solidFill>
              </a:rPr>
              <a:t>OPERATIONS IN</a:t>
            </a:r>
          </a:p>
          <a:p>
            <a:pPr algn="ctr" eaLnBrk="0" hangingPunct="0"/>
            <a:r>
              <a:rPr lang="en-US" sz="1000" b="1">
                <a:solidFill>
                  <a:srgbClr val="000099"/>
                </a:solidFill>
              </a:rPr>
              <a:t>PUERTO RICO</a:t>
            </a:r>
            <a:endParaRPr lang="en-US" sz="1000" b="1">
              <a:solidFill>
                <a:srgbClr val="0033CC"/>
              </a:solidFill>
            </a:endParaRPr>
          </a:p>
          <a:p>
            <a:pPr algn="ctr" eaLnBrk="0" hangingPunct="0"/>
            <a:endParaRPr lang="en-US" sz="1000"/>
          </a:p>
          <a:p>
            <a:pPr algn="ctr" eaLnBrk="0" hangingPunct="0"/>
            <a:endParaRPr lang="en-US" sz="1000"/>
          </a:p>
          <a:p>
            <a:pPr algn="ctr" eaLnBrk="0" hangingPunct="0"/>
            <a:endParaRPr lang="en-US" sz="1000"/>
          </a:p>
        </p:txBody>
      </p:sp>
      <p:sp>
        <p:nvSpPr>
          <p:cNvPr id="98355" name="Line 51"/>
          <p:cNvSpPr>
            <a:spLocks noChangeShapeType="1"/>
          </p:cNvSpPr>
          <p:nvPr/>
        </p:nvSpPr>
        <p:spPr bwMode="auto">
          <a:xfrm>
            <a:off x="3962400" y="455295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8356" name="AutoShape 52"/>
          <p:cNvCxnSpPr>
            <a:cxnSpLocks noChangeShapeType="1"/>
            <a:stCxn id="98327" idx="2"/>
            <a:endCxn id="98328" idx="0"/>
          </p:cNvCxnSpPr>
          <p:nvPr/>
        </p:nvCxnSpPr>
        <p:spPr bwMode="auto">
          <a:xfrm rot="5400000">
            <a:off x="2267744" y="3529806"/>
            <a:ext cx="508000" cy="24526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98357" name="Line 53"/>
          <p:cNvSpPr>
            <a:spLocks noChangeShapeType="1"/>
          </p:cNvSpPr>
          <p:nvPr/>
        </p:nvSpPr>
        <p:spPr bwMode="auto">
          <a:xfrm>
            <a:off x="8210550" y="6057900"/>
            <a:ext cx="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594" name="Object 2"/>
          <p:cNvGraphicFramePr>
            <a:graphicFrameLocks/>
          </p:cNvGraphicFramePr>
          <p:nvPr/>
        </p:nvGraphicFramePr>
        <p:xfrm>
          <a:off x="990600" y="2286000"/>
          <a:ext cx="6643688" cy="4389438"/>
        </p:xfrm>
        <a:graphic>
          <a:graphicData uri="http://schemas.openxmlformats.org/presentationml/2006/ole">
            <p:oleObj spid="_x0000_s110594" name="Clip" r:id="rId4" imgW="6643440" imgH="4389120" progId="">
              <p:embed/>
            </p:oleObj>
          </a:graphicData>
        </a:graphic>
      </p:graphicFrame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1441450" y="392113"/>
            <a:ext cx="6324600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Primary  DoD and Potential State Run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Repatriation Sites in U.S.</a:t>
            </a:r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 flipH="1" flipV="1">
            <a:off x="1811338" y="3533775"/>
            <a:ext cx="446087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685800" y="3175000"/>
            <a:ext cx="12239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1000" b="1"/>
              <a:t>Travis  AFB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1000" b="1"/>
              <a:t>California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2159000" y="3641725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8191500" y="6643688"/>
            <a:ext cx="9525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/>
              <a:t>As of:  JUN  99</a:t>
            </a:r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1579563" y="2200275"/>
            <a:ext cx="688975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533400" y="1879600"/>
            <a:ext cx="12858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MCChord    AFB   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SEATAC IAP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Washington</a:t>
            </a:r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2209800" y="5080000"/>
            <a:ext cx="122872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5000"/>
              </a:spcBef>
            </a:pPr>
            <a:r>
              <a:rPr lang="en-US" sz="1000" b="1"/>
              <a:t>Elmendorf   AFB</a:t>
            </a:r>
          </a:p>
          <a:p>
            <a:pPr algn="ctr" eaLnBrk="0" hangingPunct="0">
              <a:lnSpc>
                <a:spcPct val="80000"/>
              </a:lnSpc>
              <a:spcBef>
                <a:spcPct val="35000"/>
              </a:spcBef>
            </a:pPr>
            <a:r>
              <a:rPr lang="en-US" sz="1000" b="1"/>
              <a:t>Anchorage IAP Alaska</a:t>
            </a:r>
          </a:p>
        </p:txBody>
      </p:sp>
      <p:sp>
        <p:nvSpPr>
          <p:cNvPr id="110603" name="Arc 11"/>
          <p:cNvSpPr>
            <a:spLocks/>
          </p:cNvSpPr>
          <p:nvPr/>
        </p:nvSpPr>
        <p:spPr bwMode="auto">
          <a:xfrm>
            <a:off x="1981200" y="5259388"/>
            <a:ext cx="317500" cy="176212"/>
          </a:xfrm>
          <a:custGeom>
            <a:avLst/>
            <a:gdLst>
              <a:gd name="G0" fmla="+- 0 0 0"/>
              <a:gd name="G1" fmla="+- 0 0 0"/>
              <a:gd name="G2" fmla="+- 21600 0 0"/>
              <a:gd name="T0" fmla="*/ 9124 w 9124"/>
              <a:gd name="T1" fmla="*/ 19578 h 21600"/>
              <a:gd name="T2" fmla="*/ 0 w 9124"/>
              <a:gd name="T3" fmla="*/ 21600 h 21600"/>
              <a:gd name="T4" fmla="*/ 0 w 912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4" h="21600" fill="none" extrusionOk="0">
                <a:moveTo>
                  <a:pt x="9124" y="19578"/>
                </a:moveTo>
                <a:cubicBezTo>
                  <a:pt x="6266" y="20909"/>
                  <a:pt x="3152" y="21599"/>
                  <a:pt x="0" y="21600"/>
                </a:cubicBezTo>
              </a:path>
              <a:path w="9124" h="21600" stroke="0" extrusionOk="0">
                <a:moveTo>
                  <a:pt x="9124" y="19578"/>
                </a:moveTo>
                <a:cubicBezTo>
                  <a:pt x="6266" y="20909"/>
                  <a:pt x="3152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2684463" y="6323013"/>
            <a:ext cx="993775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Hickam AFB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Honolulu IAP   Hawaii</a:t>
            </a:r>
          </a:p>
        </p:txBody>
      </p: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4724400" y="5867400"/>
            <a:ext cx="1143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Lackland AFB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San Antonio IAP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 Texas</a:t>
            </a:r>
          </a:p>
        </p:txBody>
      </p:sp>
      <p:sp>
        <p:nvSpPr>
          <p:cNvPr id="110606" name="Line 14"/>
          <p:cNvSpPr>
            <a:spLocks noChangeShapeType="1"/>
          </p:cNvSpPr>
          <p:nvPr/>
        </p:nvSpPr>
        <p:spPr bwMode="auto">
          <a:xfrm flipH="1">
            <a:off x="5867400" y="5562600"/>
            <a:ext cx="285750" cy="461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 flipV="1">
            <a:off x="1749425" y="4291013"/>
            <a:ext cx="498475" cy="227012"/>
          </a:xfrm>
          <a:prstGeom prst="line">
            <a:avLst/>
          </a:prstGeom>
          <a:noFill/>
          <a:ln w="9525">
            <a:noFill/>
            <a:round/>
            <a:headEnd type="stealth" w="med" len="lg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8" name="Line 16"/>
          <p:cNvSpPr>
            <a:spLocks noChangeShapeType="1"/>
          </p:cNvSpPr>
          <p:nvPr/>
        </p:nvSpPr>
        <p:spPr bwMode="auto">
          <a:xfrm>
            <a:off x="3354388" y="4725988"/>
            <a:ext cx="396875" cy="633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1676400" y="51816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10" name="Rectangle 18"/>
          <p:cNvSpPr>
            <a:spLocks noChangeArrowheads="1"/>
          </p:cNvSpPr>
          <p:nvPr/>
        </p:nvSpPr>
        <p:spPr bwMode="auto">
          <a:xfrm>
            <a:off x="6307138" y="440531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11" name="Rectangle 19"/>
          <p:cNvSpPr>
            <a:spLocks noChangeArrowheads="1"/>
          </p:cNvSpPr>
          <p:nvPr/>
        </p:nvSpPr>
        <p:spPr bwMode="auto">
          <a:xfrm>
            <a:off x="3094038" y="5683250"/>
            <a:ext cx="296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12" name="Rectangle 20"/>
          <p:cNvSpPr>
            <a:spLocks noChangeArrowheads="1"/>
          </p:cNvSpPr>
          <p:nvPr/>
        </p:nvSpPr>
        <p:spPr bwMode="auto">
          <a:xfrm>
            <a:off x="2217738" y="236855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13" name="Rectangle 21"/>
          <p:cNvSpPr>
            <a:spLocks noChangeArrowheads="1"/>
          </p:cNvSpPr>
          <p:nvPr/>
        </p:nvSpPr>
        <p:spPr bwMode="auto">
          <a:xfrm>
            <a:off x="6835775" y="36195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14" name="Rectangle 22"/>
          <p:cNvSpPr>
            <a:spLocks noChangeArrowheads="1"/>
          </p:cNvSpPr>
          <p:nvPr/>
        </p:nvSpPr>
        <p:spPr bwMode="auto">
          <a:xfrm>
            <a:off x="3352800" y="5384800"/>
            <a:ext cx="135731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Davis  MonthanAFB  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Tuscon IAP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 Arizona</a:t>
            </a:r>
          </a:p>
        </p:txBody>
      </p:sp>
      <p:sp>
        <p:nvSpPr>
          <p:cNvPr id="110615" name="Rectangle 23"/>
          <p:cNvSpPr>
            <a:spLocks noChangeArrowheads="1"/>
          </p:cNvSpPr>
          <p:nvPr/>
        </p:nvSpPr>
        <p:spPr bwMode="auto">
          <a:xfrm>
            <a:off x="6477000" y="5156200"/>
            <a:ext cx="16764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Charleston AFB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Charleston IAP 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South Carolina</a:t>
            </a:r>
          </a:p>
        </p:txBody>
      </p:sp>
      <p:sp>
        <p:nvSpPr>
          <p:cNvPr id="110616" name="Rectangle 24"/>
          <p:cNvSpPr>
            <a:spLocks noChangeArrowheads="1"/>
          </p:cNvSpPr>
          <p:nvPr/>
        </p:nvSpPr>
        <p:spPr bwMode="auto">
          <a:xfrm>
            <a:off x="7467600" y="4013200"/>
            <a:ext cx="893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 b="1"/>
              <a:t>Dover AFB Delaware</a:t>
            </a:r>
          </a:p>
        </p:txBody>
      </p:sp>
      <p:sp>
        <p:nvSpPr>
          <p:cNvPr id="110617" name="Rectangle 25"/>
          <p:cNvSpPr>
            <a:spLocks noChangeArrowheads="1"/>
          </p:cNvSpPr>
          <p:nvPr/>
        </p:nvSpPr>
        <p:spPr bwMode="auto">
          <a:xfrm>
            <a:off x="7010400" y="4572000"/>
            <a:ext cx="21336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Naval StationNorfolk &amp; 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NAS Oceana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Norfolk IAP</a:t>
            </a:r>
          </a:p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00" b="1"/>
              <a:t> Virginia</a:t>
            </a:r>
          </a:p>
        </p:txBody>
      </p:sp>
      <p:sp>
        <p:nvSpPr>
          <p:cNvPr id="110618" name="Rectangle 26"/>
          <p:cNvSpPr>
            <a:spLocks noChangeArrowheads="1"/>
          </p:cNvSpPr>
          <p:nvPr/>
        </p:nvSpPr>
        <p:spPr bwMode="auto">
          <a:xfrm>
            <a:off x="6716713" y="2195513"/>
            <a:ext cx="1166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000" b="1"/>
              <a:t>McGuire  AFB   New Jersey</a:t>
            </a:r>
          </a:p>
        </p:txBody>
      </p:sp>
      <p:sp>
        <p:nvSpPr>
          <p:cNvPr id="110619" name="Rectangle 27"/>
          <p:cNvSpPr>
            <a:spLocks noChangeArrowheads="1"/>
          </p:cNvSpPr>
          <p:nvPr/>
        </p:nvSpPr>
        <p:spPr bwMode="auto">
          <a:xfrm>
            <a:off x="6657975" y="3532188"/>
            <a:ext cx="31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20" name="Rectangle 28"/>
          <p:cNvSpPr>
            <a:spLocks noChangeArrowheads="1"/>
          </p:cNvSpPr>
          <p:nvPr/>
        </p:nvSpPr>
        <p:spPr bwMode="auto">
          <a:xfrm>
            <a:off x="6324600" y="3810000"/>
            <a:ext cx="296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21" name="Rectangle 29"/>
          <p:cNvSpPr>
            <a:spLocks noChangeArrowheads="1"/>
          </p:cNvSpPr>
          <p:nvPr/>
        </p:nvSpPr>
        <p:spPr bwMode="auto">
          <a:xfrm>
            <a:off x="6835775" y="3357563"/>
            <a:ext cx="34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auto">
          <a:xfrm>
            <a:off x="4322763" y="4926013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23" name="Line 31"/>
          <p:cNvSpPr>
            <a:spLocks noChangeShapeType="1"/>
          </p:cNvSpPr>
          <p:nvPr/>
        </p:nvSpPr>
        <p:spPr bwMode="auto">
          <a:xfrm>
            <a:off x="6632575" y="4727575"/>
            <a:ext cx="301625" cy="377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4" name="Rectangle 32"/>
          <p:cNvSpPr>
            <a:spLocks noChangeArrowheads="1"/>
          </p:cNvSpPr>
          <p:nvPr/>
        </p:nvSpPr>
        <p:spPr bwMode="auto">
          <a:xfrm>
            <a:off x="457200" y="4038600"/>
            <a:ext cx="13208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000" b="1"/>
          </a:p>
          <a:p>
            <a:pPr algn="ctr" eaLnBrk="0" hangingPunct="0">
              <a:spcBef>
                <a:spcPct val="50000"/>
              </a:spcBef>
            </a:pPr>
            <a:r>
              <a:rPr lang="en-US" sz="1000" b="1"/>
              <a:t>NAS North Island and San Diego Naval Base San Diego IAP California</a:t>
            </a:r>
          </a:p>
        </p:txBody>
      </p:sp>
      <p:sp>
        <p:nvSpPr>
          <p:cNvPr id="110625" name="Rectangle 33"/>
          <p:cNvSpPr>
            <a:spLocks noChangeArrowheads="1"/>
          </p:cNvSpPr>
          <p:nvPr/>
        </p:nvSpPr>
        <p:spPr bwMode="auto">
          <a:xfrm>
            <a:off x="2333625" y="42291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26" name="Line 34"/>
          <p:cNvSpPr>
            <a:spLocks noChangeShapeType="1"/>
          </p:cNvSpPr>
          <p:nvPr/>
        </p:nvSpPr>
        <p:spPr bwMode="auto">
          <a:xfrm flipH="1">
            <a:off x="1679575" y="4464050"/>
            <a:ext cx="6540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7" name="Arc 35"/>
          <p:cNvSpPr>
            <a:spLocks/>
          </p:cNvSpPr>
          <p:nvPr/>
        </p:nvSpPr>
        <p:spPr bwMode="auto">
          <a:xfrm>
            <a:off x="2868613" y="5862638"/>
            <a:ext cx="349250" cy="4064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347 h 21600"/>
              <a:gd name="T2" fmla="*/ 21501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0" y="21347"/>
                </a:moveTo>
                <a:cubicBezTo>
                  <a:pt x="138" y="9555"/>
                  <a:pt x="9708" y="53"/>
                  <a:pt x="21501" y="0"/>
                </a:cubicBezTo>
              </a:path>
              <a:path w="21599" h="21600" stroke="0" extrusionOk="0">
                <a:moveTo>
                  <a:pt x="0" y="21347"/>
                </a:moveTo>
                <a:cubicBezTo>
                  <a:pt x="138" y="9555"/>
                  <a:pt x="9708" y="53"/>
                  <a:pt x="21501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28" name="Rectangle 36"/>
          <p:cNvSpPr>
            <a:spLocks noChangeArrowheads="1"/>
          </p:cNvSpPr>
          <p:nvPr/>
        </p:nvSpPr>
        <p:spPr bwMode="auto">
          <a:xfrm>
            <a:off x="5943600" y="2590800"/>
            <a:ext cx="113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Andrews AFB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BWI IAP Maryland</a:t>
            </a:r>
          </a:p>
        </p:txBody>
      </p:sp>
      <p:sp>
        <p:nvSpPr>
          <p:cNvPr id="110629" name="Line 37"/>
          <p:cNvSpPr>
            <a:spLocks noChangeShapeType="1"/>
          </p:cNvSpPr>
          <p:nvPr/>
        </p:nvSpPr>
        <p:spPr bwMode="auto">
          <a:xfrm>
            <a:off x="7069138" y="2665413"/>
            <a:ext cx="17462" cy="763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0" name="Arc 38"/>
          <p:cNvSpPr>
            <a:spLocks/>
          </p:cNvSpPr>
          <p:nvPr/>
        </p:nvSpPr>
        <p:spPr bwMode="auto">
          <a:xfrm>
            <a:off x="6786563" y="4041775"/>
            <a:ext cx="1068387" cy="685800"/>
          </a:xfrm>
          <a:custGeom>
            <a:avLst/>
            <a:gdLst>
              <a:gd name="G0" fmla="+- 191 0 0"/>
              <a:gd name="G1" fmla="+- 21600 0 0"/>
              <a:gd name="G2" fmla="+- 21600 0 0"/>
              <a:gd name="T0" fmla="*/ 0 w 21472"/>
              <a:gd name="T1" fmla="*/ 1 h 21600"/>
              <a:gd name="T2" fmla="*/ 21472 w 21472"/>
              <a:gd name="T3" fmla="*/ 17900 h 21600"/>
              <a:gd name="T4" fmla="*/ 191 w 2147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72" h="21600" fill="none" extrusionOk="0">
                <a:moveTo>
                  <a:pt x="-1" y="0"/>
                </a:moveTo>
                <a:cubicBezTo>
                  <a:pt x="63" y="0"/>
                  <a:pt x="127" y="-1"/>
                  <a:pt x="191" y="0"/>
                </a:cubicBezTo>
                <a:cubicBezTo>
                  <a:pt x="10692" y="0"/>
                  <a:pt x="19672" y="7553"/>
                  <a:pt x="21471" y="17900"/>
                </a:cubicBezTo>
              </a:path>
              <a:path w="21472" h="21600" stroke="0" extrusionOk="0">
                <a:moveTo>
                  <a:pt x="-1" y="0"/>
                </a:moveTo>
                <a:cubicBezTo>
                  <a:pt x="63" y="0"/>
                  <a:pt x="127" y="-1"/>
                  <a:pt x="191" y="0"/>
                </a:cubicBezTo>
                <a:cubicBezTo>
                  <a:pt x="10692" y="0"/>
                  <a:pt x="19672" y="7553"/>
                  <a:pt x="21471" y="17900"/>
                </a:cubicBezTo>
                <a:lnTo>
                  <a:pt x="191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1" name="Line 39"/>
          <p:cNvSpPr>
            <a:spLocks noChangeShapeType="1"/>
          </p:cNvSpPr>
          <p:nvPr/>
        </p:nvSpPr>
        <p:spPr bwMode="auto">
          <a:xfrm>
            <a:off x="6484938" y="3013075"/>
            <a:ext cx="288925" cy="519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2" name="Arc 40"/>
          <p:cNvSpPr>
            <a:spLocks/>
          </p:cNvSpPr>
          <p:nvPr/>
        </p:nvSpPr>
        <p:spPr bwMode="auto">
          <a:xfrm>
            <a:off x="7188200" y="3886200"/>
            <a:ext cx="354013" cy="174625"/>
          </a:xfrm>
          <a:custGeom>
            <a:avLst/>
            <a:gdLst>
              <a:gd name="G0" fmla="+- 97 0 0"/>
              <a:gd name="G1" fmla="+- 21600 0 0"/>
              <a:gd name="G2" fmla="+- 21600 0 0"/>
              <a:gd name="T0" fmla="*/ 0 w 21697"/>
              <a:gd name="T1" fmla="*/ 0 h 21600"/>
              <a:gd name="T2" fmla="*/ 21697 w 21697"/>
              <a:gd name="T3" fmla="*/ 21600 h 21600"/>
              <a:gd name="T4" fmla="*/ 97 w 2169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97" h="21600" fill="none" extrusionOk="0">
                <a:moveTo>
                  <a:pt x="0" y="0"/>
                </a:moveTo>
                <a:cubicBezTo>
                  <a:pt x="32" y="0"/>
                  <a:pt x="64" y="-1"/>
                  <a:pt x="97" y="0"/>
                </a:cubicBezTo>
                <a:cubicBezTo>
                  <a:pt x="12026" y="0"/>
                  <a:pt x="21697" y="9670"/>
                  <a:pt x="21697" y="21600"/>
                </a:cubicBezTo>
              </a:path>
              <a:path w="21697" h="21600" stroke="0" extrusionOk="0">
                <a:moveTo>
                  <a:pt x="0" y="0"/>
                </a:moveTo>
                <a:cubicBezTo>
                  <a:pt x="32" y="0"/>
                  <a:pt x="64" y="-1"/>
                  <a:pt x="97" y="0"/>
                </a:cubicBezTo>
                <a:cubicBezTo>
                  <a:pt x="12026" y="0"/>
                  <a:pt x="21697" y="9670"/>
                  <a:pt x="21697" y="21600"/>
                </a:cubicBezTo>
                <a:lnTo>
                  <a:pt x="97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3" name="Line 41"/>
          <p:cNvSpPr>
            <a:spLocks noChangeShapeType="1"/>
          </p:cNvSpPr>
          <p:nvPr/>
        </p:nvSpPr>
        <p:spPr bwMode="auto">
          <a:xfrm>
            <a:off x="4800600" y="53340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34" name="Rectangle 42"/>
          <p:cNvSpPr>
            <a:spLocks noChangeArrowheads="1"/>
          </p:cNvSpPr>
          <p:nvPr/>
        </p:nvSpPr>
        <p:spPr bwMode="auto">
          <a:xfrm>
            <a:off x="5638800" y="6019800"/>
            <a:ext cx="112236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Macdill AFB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Tampa IAP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Florida</a:t>
            </a:r>
          </a:p>
        </p:txBody>
      </p:sp>
      <p:sp>
        <p:nvSpPr>
          <p:cNvPr id="110635" name="Line 43"/>
          <p:cNvSpPr>
            <a:spLocks noChangeShapeType="1"/>
          </p:cNvSpPr>
          <p:nvPr/>
        </p:nvSpPr>
        <p:spPr bwMode="auto">
          <a:xfrm flipH="1" flipV="1">
            <a:off x="5724525" y="5800725"/>
            <a:ext cx="53975" cy="285750"/>
          </a:xfrm>
          <a:prstGeom prst="line">
            <a:avLst/>
          </a:prstGeom>
          <a:noFill/>
          <a:ln w="9525">
            <a:noFill/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36" name="Rectangle 44"/>
          <p:cNvSpPr>
            <a:spLocks noChangeArrowheads="1"/>
          </p:cNvSpPr>
          <p:nvPr/>
        </p:nvSpPr>
        <p:spPr bwMode="auto">
          <a:xfrm>
            <a:off x="5894388" y="5235575"/>
            <a:ext cx="346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37" name="Rectangle 45"/>
          <p:cNvSpPr>
            <a:spLocks noChangeArrowheads="1"/>
          </p:cNvSpPr>
          <p:nvPr/>
        </p:nvSpPr>
        <p:spPr bwMode="auto">
          <a:xfrm>
            <a:off x="5562600" y="48768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38" name="Rectangle 46"/>
          <p:cNvSpPr>
            <a:spLocks noChangeArrowheads="1"/>
          </p:cNvSpPr>
          <p:nvPr/>
        </p:nvSpPr>
        <p:spPr bwMode="auto">
          <a:xfrm>
            <a:off x="6705600" y="31242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39" name="Rectangle 47"/>
          <p:cNvSpPr>
            <a:spLocks noChangeArrowheads="1"/>
          </p:cNvSpPr>
          <p:nvPr/>
        </p:nvSpPr>
        <p:spPr bwMode="auto">
          <a:xfrm>
            <a:off x="6400800" y="35560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40" name="Rectangle 48"/>
          <p:cNvSpPr>
            <a:spLocks noChangeArrowheads="1"/>
          </p:cNvSpPr>
          <p:nvPr/>
        </p:nvSpPr>
        <p:spPr bwMode="auto">
          <a:xfrm>
            <a:off x="5883275" y="4862513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SzPct val="105000"/>
              <a:buFont typeface="Wingdings" pitchFamily="2" charset="2"/>
              <a:buChar char="µ"/>
            </a:pPr>
            <a:r>
              <a:rPr lang="en-US"/>
              <a:t>  </a:t>
            </a:r>
          </a:p>
        </p:txBody>
      </p:sp>
      <p:sp>
        <p:nvSpPr>
          <p:cNvPr id="110641" name="Rectangle 49"/>
          <p:cNvSpPr>
            <a:spLocks noChangeArrowheads="1"/>
          </p:cNvSpPr>
          <p:nvPr/>
        </p:nvSpPr>
        <p:spPr bwMode="auto">
          <a:xfrm>
            <a:off x="6629400" y="5867400"/>
            <a:ext cx="130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000" b="1"/>
              <a:t>Mayport Naval Base</a:t>
            </a:r>
          </a:p>
          <a:p>
            <a:pPr algn="ctr" eaLnBrk="0" hangingPunct="0"/>
            <a:r>
              <a:rPr lang="en-US" sz="1000" b="1"/>
              <a:t>Jacksonville IAP</a:t>
            </a:r>
          </a:p>
          <a:p>
            <a:pPr algn="ctr" eaLnBrk="0" hangingPunct="0"/>
            <a:r>
              <a:rPr lang="en-US" sz="1000" b="1"/>
              <a:t>Florida</a:t>
            </a:r>
          </a:p>
        </p:txBody>
      </p:sp>
      <p:sp>
        <p:nvSpPr>
          <p:cNvPr id="110642" name="Line 50"/>
          <p:cNvSpPr>
            <a:spLocks noChangeShapeType="1"/>
          </p:cNvSpPr>
          <p:nvPr/>
        </p:nvSpPr>
        <p:spPr bwMode="auto">
          <a:xfrm flipH="1" flipV="1">
            <a:off x="6249988" y="5113338"/>
            <a:ext cx="530225" cy="752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0643" name="Group 51"/>
          <p:cNvGrpSpPr>
            <a:grpSpLocks/>
          </p:cNvGrpSpPr>
          <p:nvPr/>
        </p:nvGrpSpPr>
        <p:grpSpPr bwMode="auto">
          <a:xfrm>
            <a:off x="4876800" y="6324600"/>
            <a:ext cx="320675" cy="382588"/>
            <a:chOff x="3072" y="3984"/>
            <a:chExt cx="202" cy="241"/>
          </a:xfrm>
        </p:grpSpPr>
        <p:grpSp>
          <p:nvGrpSpPr>
            <p:cNvPr id="110644" name="Group 52"/>
            <p:cNvGrpSpPr>
              <a:grpSpLocks/>
            </p:cNvGrpSpPr>
            <p:nvPr/>
          </p:nvGrpSpPr>
          <p:grpSpPr bwMode="auto">
            <a:xfrm>
              <a:off x="3072" y="4004"/>
              <a:ext cx="202" cy="221"/>
              <a:chOff x="3072" y="4004"/>
              <a:chExt cx="202" cy="221"/>
            </a:xfrm>
          </p:grpSpPr>
          <p:grpSp>
            <p:nvGrpSpPr>
              <p:cNvPr id="110645" name="Group 53"/>
              <p:cNvGrpSpPr>
                <a:grpSpLocks/>
              </p:cNvGrpSpPr>
              <p:nvPr/>
            </p:nvGrpSpPr>
            <p:grpSpPr bwMode="auto">
              <a:xfrm>
                <a:off x="3072" y="4014"/>
                <a:ext cx="16" cy="74"/>
                <a:chOff x="3072" y="4014"/>
                <a:chExt cx="16" cy="74"/>
              </a:xfrm>
            </p:grpSpPr>
            <p:sp>
              <p:nvSpPr>
                <p:cNvPr id="110646" name="Freeform 54"/>
                <p:cNvSpPr>
                  <a:spLocks/>
                </p:cNvSpPr>
                <p:nvPr/>
              </p:nvSpPr>
              <p:spPr bwMode="auto">
                <a:xfrm>
                  <a:off x="3072" y="4035"/>
                  <a:ext cx="9" cy="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0"/>
                    </a:cxn>
                    <a:cxn ang="0">
                      <a:pos x="8" y="52"/>
                    </a:cxn>
                    <a:cxn ang="0">
                      <a:pos x="0" y="5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" h="53">
                      <a:moveTo>
                        <a:pt x="0" y="0"/>
                      </a:moveTo>
                      <a:lnTo>
                        <a:pt x="8" y="0"/>
                      </a:lnTo>
                      <a:lnTo>
                        <a:pt x="8" y="52"/>
                      </a:lnTo>
                      <a:lnTo>
                        <a:pt x="0" y="5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47" name="Freeform 55"/>
                <p:cNvSpPr>
                  <a:spLocks/>
                </p:cNvSpPr>
                <p:nvPr/>
              </p:nvSpPr>
              <p:spPr bwMode="auto">
                <a:xfrm>
                  <a:off x="3079" y="4014"/>
                  <a:ext cx="9" cy="74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21"/>
                    </a:cxn>
                    <a:cxn ang="0">
                      <a:pos x="0" y="73"/>
                    </a:cxn>
                    <a:cxn ang="0">
                      <a:pos x="8" y="51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9" h="74">
                      <a:moveTo>
                        <a:pt x="8" y="0"/>
                      </a:moveTo>
                      <a:lnTo>
                        <a:pt x="0" y="21"/>
                      </a:lnTo>
                      <a:lnTo>
                        <a:pt x="0" y="73"/>
                      </a:lnTo>
                      <a:lnTo>
                        <a:pt x="8" y="51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0648" name="Group 56"/>
              <p:cNvGrpSpPr>
                <a:grpSpLocks/>
              </p:cNvGrpSpPr>
              <p:nvPr/>
            </p:nvGrpSpPr>
            <p:grpSpPr bwMode="auto">
              <a:xfrm>
                <a:off x="3093" y="4004"/>
                <a:ext cx="31" cy="66"/>
                <a:chOff x="3093" y="4004"/>
                <a:chExt cx="31" cy="66"/>
              </a:xfrm>
            </p:grpSpPr>
            <p:sp>
              <p:nvSpPr>
                <p:cNvPr id="110649" name="Freeform 57"/>
                <p:cNvSpPr>
                  <a:spLocks/>
                </p:cNvSpPr>
                <p:nvPr/>
              </p:nvSpPr>
              <p:spPr bwMode="auto">
                <a:xfrm>
                  <a:off x="3093" y="4004"/>
                  <a:ext cx="12" cy="6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10"/>
                    </a:cxn>
                    <a:cxn ang="0">
                      <a:pos x="11" y="62"/>
                    </a:cxn>
                    <a:cxn ang="0">
                      <a:pos x="0" y="5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" h="63">
                      <a:moveTo>
                        <a:pt x="0" y="0"/>
                      </a:moveTo>
                      <a:lnTo>
                        <a:pt x="11" y="10"/>
                      </a:lnTo>
                      <a:lnTo>
                        <a:pt x="11" y="62"/>
                      </a:lnTo>
                      <a:lnTo>
                        <a:pt x="0" y="5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919191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50" name="Freeform 58"/>
                <p:cNvSpPr>
                  <a:spLocks/>
                </p:cNvSpPr>
                <p:nvPr/>
              </p:nvSpPr>
              <p:spPr bwMode="auto">
                <a:xfrm>
                  <a:off x="3104" y="4014"/>
                  <a:ext cx="15" cy="5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3"/>
                    </a:cxn>
                    <a:cxn ang="0">
                      <a:pos x="14" y="55"/>
                    </a:cxn>
                    <a:cxn ang="0">
                      <a:pos x="0" y="5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" h="56">
                      <a:moveTo>
                        <a:pt x="0" y="0"/>
                      </a:moveTo>
                      <a:lnTo>
                        <a:pt x="14" y="3"/>
                      </a:lnTo>
                      <a:lnTo>
                        <a:pt x="14" y="55"/>
                      </a:lnTo>
                      <a:lnTo>
                        <a:pt x="0" y="5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51" name="Freeform 59"/>
                <p:cNvSpPr>
                  <a:spLocks/>
                </p:cNvSpPr>
                <p:nvPr/>
              </p:nvSpPr>
              <p:spPr bwMode="auto">
                <a:xfrm>
                  <a:off x="3118" y="4005"/>
                  <a:ext cx="6" cy="64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2"/>
                    </a:cxn>
                    <a:cxn ang="0">
                      <a:pos x="0" y="63"/>
                    </a:cxn>
                    <a:cxn ang="0">
                      <a:pos x="5" y="51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6" h="64">
                      <a:moveTo>
                        <a:pt x="5" y="0"/>
                      </a:moveTo>
                      <a:lnTo>
                        <a:pt x="0" y="12"/>
                      </a:lnTo>
                      <a:lnTo>
                        <a:pt x="0" y="63"/>
                      </a:lnTo>
                      <a:lnTo>
                        <a:pt x="5" y="5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0652" name="Group 60"/>
              <p:cNvGrpSpPr>
                <a:grpSpLocks/>
              </p:cNvGrpSpPr>
              <p:nvPr/>
            </p:nvGrpSpPr>
            <p:grpSpPr bwMode="auto">
              <a:xfrm>
                <a:off x="3121" y="4022"/>
                <a:ext cx="44" cy="77"/>
                <a:chOff x="3121" y="4022"/>
                <a:chExt cx="44" cy="77"/>
              </a:xfrm>
            </p:grpSpPr>
            <p:sp>
              <p:nvSpPr>
                <p:cNvPr id="110653" name="Freeform 61"/>
                <p:cNvSpPr>
                  <a:spLocks/>
                </p:cNvSpPr>
                <p:nvPr/>
              </p:nvSpPr>
              <p:spPr bwMode="auto">
                <a:xfrm>
                  <a:off x="3121" y="4022"/>
                  <a:ext cx="18" cy="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" y="24"/>
                    </a:cxn>
                    <a:cxn ang="0">
                      <a:pos x="17" y="76"/>
                    </a:cxn>
                    <a:cxn ang="0">
                      <a:pos x="0" y="5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77">
                      <a:moveTo>
                        <a:pt x="0" y="0"/>
                      </a:moveTo>
                      <a:lnTo>
                        <a:pt x="17" y="24"/>
                      </a:lnTo>
                      <a:lnTo>
                        <a:pt x="17" y="76"/>
                      </a:lnTo>
                      <a:lnTo>
                        <a:pt x="0" y="5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919191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54" name="Freeform 62"/>
                <p:cNvSpPr>
                  <a:spLocks/>
                </p:cNvSpPr>
                <p:nvPr/>
              </p:nvSpPr>
              <p:spPr bwMode="auto">
                <a:xfrm>
                  <a:off x="3138" y="4041"/>
                  <a:ext cx="27" cy="58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57"/>
                    </a:cxn>
                    <a:cxn ang="0">
                      <a:pos x="14" y="53"/>
                    </a:cxn>
                    <a:cxn ang="0">
                      <a:pos x="26" y="52"/>
                    </a:cxn>
                    <a:cxn ang="0">
                      <a:pos x="26" y="0"/>
                    </a:cxn>
                    <a:cxn ang="0">
                      <a:pos x="14" y="1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27" h="58">
                      <a:moveTo>
                        <a:pt x="0" y="5"/>
                      </a:moveTo>
                      <a:lnTo>
                        <a:pt x="0" y="57"/>
                      </a:lnTo>
                      <a:lnTo>
                        <a:pt x="14" y="53"/>
                      </a:lnTo>
                      <a:lnTo>
                        <a:pt x="26" y="52"/>
                      </a:lnTo>
                      <a:lnTo>
                        <a:pt x="26" y="0"/>
                      </a:lnTo>
                      <a:lnTo>
                        <a:pt x="14" y="1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0655" name="Group 63"/>
              <p:cNvGrpSpPr>
                <a:grpSpLocks/>
              </p:cNvGrpSpPr>
              <p:nvPr/>
            </p:nvGrpSpPr>
            <p:grpSpPr bwMode="auto">
              <a:xfrm>
                <a:off x="3165" y="4045"/>
                <a:ext cx="35" cy="65"/>
                <a:chOff x="3165" y="4045"/>
                <a:chExt cx="35" cy="65"/>
              </a:xfrm>
            </p:grpSpPr>
            <p:sp>
              <p:nvSpPr>
                <p:cNvPr id="110656" name="Freeform 64"/>
                <p:cNvSpPr>
                  <a:spLocks/>
                </p:cNvSpPr>
                <p:nvPr/>
              </p:nvSpPr>
              <p:spPr bwMode="auto">
                <a:xfrm>
                  <a:off x="3165" y="4056"/>
                  <a:ext cx="10" cy="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" y="1"/>
                    </a:cxn>
                    <a:cxn ang="0">
                      <a:pos x="9" y="52"/>
                    </a:cxn>
                    <a:cxn ang="0">
                      <a:pos x="0" y="5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" h="53">
                      <a:moveTo>
                        <a:pt x="0" y="0"/>
                      </a:moveTo>
                      <a:lnTo>
                        <a:pt x="9" y="1"/>
                      </a:lnTo>
                      <a:lnTo>
                        <a:pt x="9" y="52"/>
                      </a:lnTo>
                      <a:lnTo>
                        <a:pt x="0" y="5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57" name="Freeform 65"/>
                <p:cNvSpPr>
                  <a:spLocks/>
                </p:cNvSpPr>
                <p:nvPr/>
              </p:nvSpPr>
              <p:spPr bwMode="auto">
                <a:xfrm>
                  <a:off x="3174" y="4053"/>
                  <a:ext cx="7" cy="57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6" y="0"/>
                    </a:cxn>
                    <a:cxn ang="0">
                      <a:pos x="6" y="51"/>
                    </a:cxn>
                    <a:cxn ang="0">
                      <a:pos x="0" y="56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7" h="57">
                      <a:moveTo>
                        <a:pt x="0" y="5"/>
                      </a:moveTo>
                      <a:lnTo>
                        <a:pt x="6" y="0"/>
                      </a:lnTo>
                      <a:lnTo>
                        <a:pt x="6" y="51"/>
                      </a:lnTo>
                      <a:lnTo>
                        <a:pt x="0" y="56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58" name="Freeform 66"/>
                <p:cNvSpPr>
                  <a:spLocks/>
                </p:cNvSpPr>
                <p:nvPr/>
              </p:nvSpPr>
              <p:spPr bwMode="auto">
                <a:xfrm>
                  <a:off x="3179" y="4053"/>
                  <a:ext cx="13" cy="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" y="0"/>
                    </a:cxn>
                    <a:cxn ang="0">
                      <a:pos x="12" y="52"/>
                    </a:cxn>
                    <a:cxn ang="0">
                      <a:pos x="0" y="5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" h="53">
                      <a:moveTo>
                        <a:pt x="0" y="0"/>
                      </a:moveTo>
                      <a:lnTo>
                        <a:pt x="12" y="0"/>
                      </a:lnTo>
                      <a:lnTo>
                        <a:pt x="12" y="52"/>
                      </a:lnTo>
                      <a:lnTo>
                        <a:pt x="0" y="5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59" name="Freeform 67"/>
                <p:cNvSpPr>
                  <a:spLocks/>
                </p:cNvSpPr>
                <p:nvPr/>
              </p:nvSpPr>
              <p:spPr bwMode="auto">
                <a:xfrm>
                  <a:off x="3191" y="4045"/>
                  <a:ext cx="9" cy="61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8" y="0"/>
                    </a:cxn>
                    <a:cxn ang="0">
                      <a:pos x="8" y="51"/>
                    </a:cxn>
                    <a:cxn ang="0">
                      <a:pos x="0" y="6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9" h="61">
                      <a:moveTo>
                        <a:pt x="0" y="9"/>
                      </a:moveTo>
                      <a:lnTo>
                        <a:pt x="8" y="0"/>
                      </a:lnTo>
                      <a:lnTo>
                        <a:pt x="8" y="51"/>
                      </a:lnTo>
                      <a:lnTo>
                        <a:pt x="0" y="60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0660" name="Group 68"/>
              <p:cNvGrpSpPr>
                <a:grpSpLocks/>
              </p:cNvGrpSpPr>
              <p:nvPr/>
            </p:nvGrpSpPr>
            <p:grpSpPr bwMode="auto">
              <a:xfrm>
                <a:off x="3194" y="4060"/>
                <a:ext cx="33" cy="75"/>
                <a:chOff x="3194" y="4060"/>
                <a:chExt cx="33" cy="75"/>
              </a:xfrm>
            </p:grpSpPr>
            <p:sp>
              <p:nvSpPr>
                <p:cNvPr id="110661" name="Freeform 69"/>
                <p:cNvSpPr>
                  <a:spLocks/>
                </p:cNvSpPr>
                <p:nvPr/>
              </p:nvSpPr>
              <p:spPr bwMode="auto">
                <a:xfrm>
                  <a:off x="3194" y="4060"/>
                  <a:ext cx="6" cy="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8"/>
                    </a:cxn>
                    <a:cxn ang="0">
                      <a:pos x="5" y="60"/>
                    </a:cxn>
                    <a:cxn ang="0">
                      <a:pos x="0" y="5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61">
                      <a:moveTo>
                        <a:pt x="0" y="0"/>
                      </a:moveTo>
                      <a:lnTo>
                        <a:pt x="5" y="8"/>
                      </a:lnTo>
                      <a:lnTo>
                        <a:pt x="5" y="60"/>
                      </a:lnTo>
                      <a:lnTo>
                        <a:pt x="0" y="5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62" name="Freeform 70"/>
                <p:cNvSpPr>
                  <a:spLocks/>
                </p:cNvSpPr>
                <p:nvPr/>
              </p:nvSpPr>
              <p:spPr bwMode="auto">
                <a:xfrm>
                  <a:off x="3196" y="4067"/>
                  <a:ext cx="7" cy="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2"/>
                    </a:cxn>
                    <a:cxn ang="0">
                      <a:pos x="6" y="54"/>
                    </a:cxn>
                    <a:cxn ang="0">
                      <a:pos x="0" y="5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" h="55">
                      <a:moveTo>
                        <a:pt x="0" y="0"/>
                      </a:moveTo>
                      <a:lnTo>
                        <a:pt x="6" y="2"/>
                      </a:lnTo>
                      <a:lnTo>
                        <a:pt x="6" y="54"/>
                      </a:lnTo>
                      <a:lnTo>
                        <a:pt x="0" y="5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63" name="Freeform 71"/>
                <p:cNvSpPr>
                  <a:spLocks/>
                </p:cNvSpPr>
                <p:nvPr/>
              </p:nvSpPr>
              <p:spPr bwMode="auto">
                <a:xfrm>
                  <a:off x="3202" y="4069"/>
                  <a:ext cx="8" cy="6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13"/>
                    </a:cxn>
                    <a:cxn ang="0">
                      <a:pos x="7" y="65"/>
                    </a:cxn>
                    <a:cxn ang="0">
                      <a:pos x="0" y="5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" h="66">
                      <a:moveTo>
                        <a:pt x="0" y="0"/>
                      </a:moveTo>
                      <a:lnTo>
                        <a:pt x="7" y="13"/>
                      </a:lnTo>
                      <a:lnTo>
                        <a:pt x="7" y="65"/>
                      </a:lnTo>
                      <a:lnTo>
                        <a:pt x="0" y="5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919191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64" name="Freeform 72"/>
                <p:cNvSpPr>
                  <a:spLocks/>
                </p:cNvSpPr>
                <p:nvPr/>
              </p:nvSpPr>
              <p:spPr bwMode="auto">
                <a:xfrm>
                  <a:off x="3208" y="4077"/>
                  <a:ext cx="19" cy="58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8" y="0"/>
                    </a:cxn>
                    <a:cxn ang="0">
                      <a:pos x="18" y="51"/>
                    </a:cxn>
                    <a:cxn ang="0">
                      <a:pos x="0" y="5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9" h="58">
                      <a:moveTo>
                        <a:pt x="0" y="5"/>
                      </a:moveTo>
                      <a:lnTo>
                        <a:pt x="18" y="0"/>
                      </a:lnTo>
                      <a:lnTo>
                        <a:pt x="18" y="51"/>
                      </a:lnTo>
                      <a:lnTo>
                        <a:pt x="0" y="57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0665" name="Group 73"/>
              <p:cNvGrpSpPr>
                <a:grpSpLocks/>
              </p:cNvGrpSpPr>
              <p:nvPr/>
            </p:nvGrpSpPr>
            <p:grpSpPr bwMode="auto">
              <a:xfrm>
                <a:off x="3175" y="4068"/>
                <a:ext cx="15" cy="65"/>
                <a:chOff x="3175" y="4068"/>
                <a:chExt cx="15" cy="65"/>
              </a:xfrm>
            </p:grpSpPr>
            <p:sp>
              <p:nvSpPr>
                <p:cNvPr id="110666" name="Freeform 74"/>
                <p:cNvSpPr>
                  <a:spLocks/>
                </p:cNvSpPr>
                <p:nvPr/>
              </p:nvSpPr>
              <p:spPr bwMode="auto">
                <a:xfrm>
                  <a:off x="3178" y="4077"/>
                  <a:ext cx="12" cy="56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1" y="0"/>
                    </a:cxn>
                    <a:cxn ang="0">
                      <a:pos x="11" y="52"/>
                    </a:cxn>
                    <a:cxn ang="0">
                      <a:pos x="0" y="55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12" h="56">
                      <a:moveTo>
                        <a:pt x="0" y="4"/>
                      </a:moveTo>
                      <a:lnTo>
                        <a:pt x="11" y="0"/>
                      </a:lnTo>
                      <a:lnTo>
                        <a:pt x="11" y="52"/>
                      </a:lnTo>
                      <a:lnTo>
                        <a:pt x="0" y="55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67" name="Freeform 75"/>
                <p:cNvSpPr>
                  <a:spLocks/>
                </p:cNvSpPr>
                <p:nvPr/>
              </p:nvSpPr>
              <p:spPr bwMode="auto">
                <a:xfrm>
                  <a:off x="3175" y="4068"/>
                  <a:ext cx="6" cy="6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12"/>
                    </a:cxn>
                    <a:cxn ang="0">
                      <a:pos x="5" y="63"/>
                    </a:cxn>
                    <a:cxn ang="0">
                      <a:pos x="0" y="5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64">
                      <a:moveTo>
                        <a:pt x="0" y="0"/>
                      </a:moveTo>
                      <a:lnTo>
                        <a:pt x="5" y="12"/>
                      </a:lnTo>
                      <a:lnTo>
                        <a:pt x="5" y="63"/>
                      </a:lnTo>
                      <a:lnTo>
                        <a:pt x="0" y="5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919191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0668" name="Group 76"/>
              <p:cNvGrpSpPr>
                <a:grpSpLocks/>
              </p:cNvGrpSpPr>
              <p:nvPr/>
            </p:nvGrpSpPr>
            <p:grpSpPr bwMode="auto">
              <a:xfrm>
                <a:off x="3191" y="4088"/>
                <a:ext cx="10" cy="60"/>
                <a:chOff x="3191" y="4088"/>
                <a:chExt cx="10" cy="60"/>
              </a:xfrm>
            </p:grpSpPr>
            <p:sp>
              <p:nvSpPr>
                <p:cNvPr id="110669" name="Freeform 77"/>
                <p:cNvSpPr>
                  <a:spLocks/>
                </p:cNvSpPr>
                <p:nvPr/>
              </p:nvSpPr>
              <p:spPr bwMode="auto">
                <a:xfrm>
                  <a:off x="3191" y="4088"/>
                  <a:ext cx="6" cy="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8"/>
                    </a:cxn>
                    <a:cxn ang="0">
                      <a:pos x="5" y="59"/>
                    </a:cxn>
                    <a:cxn ang="0">
                      <a:pos x="0" y="5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60">
                      <a:moveTo>
                        <a:pt x="0" y="0"/>
                      </a:moveTo>
                      <a:lnTo>
                        <a:pt x="5" y="8"/>
                      </a:lnTo>
                      <a:lnTo>
                        <a:pt x="5" y="59"/>
                      </a:lnTo>
                      <a:lnTo>
                        <a:pt x="0" y="5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70" name="Freeform 78"/>
                <p:cNvSpPr>
                  <a:spLocks/>
                </p:cNvSpPr>
                <p:nvPr/>
              </p:nvSpPr>
              <p:spPr bwMode="auto">
                <a:xfrm>
                  <a:off x="3194" y="4094"/>
                  <a:ext cx="7" cy="54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6" y="0"/>
                    </a:cxn>
                    <a:cxn ang="0">
                      <a:pos x="6" y="51"/>
                    </a:cxn>
                    <a:cxn ang="0">
                      <a:pos x="0" y="53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7" h="54">
                      <a:moveTo>
                        <a:pt x="0" y="2"/>
                      </a:moveTo>
                      <a:lnTo>
                        <a:pt x="6" y="0"/>
                      </a:lnTo>
                      <a:lnTo>
                        <a:pt x="6" y="51"/>
                      </a:lnTo>
                      <a:lnTo>
                        <a:pt x="0" y="53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0671" name="Group 79"/>
              <p:cNvGrpSpPr>
                <a:grpSpLocks/>
              </p:cNvGrpSpPr>
              <p:nvPr/>
            </p:nvGrpSpPr>
            <p:grpSpPr bwMode="auto">
              <a:xfrm>
                <a:off x="3214" y="4120"/>
                <a:ext cx="60" cy="105"/>
                <a:chOff x="3214" y="4120"/>
                <a:chExt cx="60" cy="105"/>
              </a:xfrm>
            </p:grpSpPr>
            <p:sp>
              <p:nvSpPr>
                <p:cNvPr id="110672" name="Freeform 80"/>
                <p:cNvSpPr>
                  <a:spLocks/>
                </p:cNvSpPr>
                <p:nvPr/>
              </p:nvSpPr>
              <p:spPr bwMode="auto">
                <a:xfrm>
                  <a:off x="3214" y="4120"/>
                  <a:ext cx="9" cy="9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" y="15"/>
                    </a:cxn>
                    <a:cxn ang="0">
                      <a:pos x="8" y="44"/>
                    </a:cxn>
                    <a:cxn ang="0">
                      <a:pos x="8" y="97"/>
                    </a:cxn>
                    <a:cxn ang="0">
                      <a:pos x="7" y="68"/>
                    </a:cxn>
                    <a:cxn ang="0">
                      <a:pos x="0" y="5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" h="98">
                      <a:moveTo>
                        <a:pt x="0" y="0"/>
                      </a:moveTo>
                      <a:lnTo>
                        <a:pt x="7" y="15"/>
                      </a:lnTo>
                      <a:lnTo>
                        <a:pt x="8" y="44"/>
                      </a:lnTo>
                      <a:lnTo>
                        <a:pt x="8" y="97"/>
                      </a:lnTo>
                      <a:lnTo>
                        <a:pt x="7" y="68"/>
                      </a:lnTo>
                      <a:lnTo>
                        <a:pt x="0" y="5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73" name="Freeform 81"/>
                <p:cNvSpPr>
                  <a:spLocks/>
                </p:cNvSpPr>
                <p:nvPr/>
              </p:nvSpPr>
              <p:spPr bwMode="auto">
                <a:xfrm>
                  <a:off x="3222" y="4164"/>
                  <a:ext cx="14" cy="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3" y="8"/>
                    </a:cxn>
                    <a:cxn ang="0">
                      <a:pos x="13" y="60"/>
                    </a:cxn>
                    <a:cxn ang="0">
                      <a:pos x="0" y="5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4" h="61">
                      <a:moveTo>
                        <a:pt x="0" y="0"/>
                      </a:moveTo>
                      <a:lnTo>
                        <a:pt x="13" y="8"/>
                      </a:lnTo>
                      <a:lnTo>
                        <a:pt x="13" y="60"/>
                      </a:lnTo>
                      <a:lnTo>
                        <a:pt x="0" y="5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919191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74" name="Freeform 82"/>
                <p:cNvSpPr>
                  <a:spLocks/>
                </p:cNvSpPr>
                <p:nvPr/>
              </p:nvSpPr>
              <p:spPr bwMode="auto">
                <a:xfrm>
                  <a:off x="3235" y="4156"/>
                  <a:ext cx="8" cy="69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68"/>
                    </a:cxn>
                    <a:cxn ang="0">
                      <a:pos x="7" y="51"/>
                    </a:cxn>
                    <a:cxn ang="0">
                      <a:pos x="7" y="0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8" h="69">
                      <a:moveTo>
                        <a:pt x="0" y="16"/>
                      </a:moveTo>
                      <a:lnTo>
                        <a:pt x="0" y="68"/>
                      </a:lnTo>
                      <a:lnTo>
                        <a:pt x="7" y="51"/>
                      </a:lnTo>
                      <a:lnTo>
                        <a:pt x="7" y="0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75" name="Freeform 83"/>
                <p:cNvSpPr>
                  <a:spLocks/>
                </p:cNvSpPr>
                <p:nvPr/>
              </p:nvSpPr>
              <p:spPr bwMode="auto">
                <a:xfrm>
                  <a:off x="3242" y="4151"/>
                  <a:ext cx="19" cy="57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18" y="0"/>
                    </a:cxn>
                    <a:cxn ang="0">
                      <a:pos x="18" y="52"/>
                    </a:cxn>
                    <a:cxn ang="0">
                      <a:pos x="0" y="56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19" h="57">
                      <a:moveTo>
                        <a:pt x="0" y="4"/>
                      </a:moveTo>
                      <a:lnTo>
                        <a:pt x="18" y="0"/>
                      </a:lnTo>
                      <a:lnTo>
                        <a:pt x="18" y="52"/>
                      </a:lnTo>
                      <a:lnTo>
                        <a:pt x="0" y="56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76" name="Freeform 84"/>
                <p:cNvSpPr>
                  <a:spLocks/>
                </p:cNvSpPr>
                <p:nvPr/>
              </p:nvSpPr>
              <p:spPr bwMode="auto">
                <a:xfrm>
                  <a:off x="3259" y="4133"/>
                  <a:ext cx="15" cy="72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0" y="18"/>
                    </a:cxn>
                    <a:cxn ang="0">
                      <a:pos x="0" y="71"/>
                    </a:cxn>
                    <a:cxn ang="0">
                      <a:pos x="14" y="52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15" h="72">
                      <a:moveTo>
                        <a:pt x="14" y="0"/>
                      </a:moveTo>
                      <a:lnTo>
                        <a:pt x="0" y="18"/>
                      </a:lnTo>
                      <a:lnTo>
                        <a:pt x="0" y="71"/>
                      </a:lnTo>
                      <a:lnTo>
                        <a:pt x="14" y="52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0677" name="Group 85"/>
            <p:cNvGrpSpPr>
              <a:grpSpLocks/>
            </p:cNvGrpSpPr>
            <p:nvPr/>
          </p:nvGrpSpPr>
          <p:grpSpPr bwMode="auto">
            <a:xfrm>
              <a:off x="3072" y="3984"/>
              <a:ext cx="202" cy="190"/>
              <a:chOff x="3072" y="3984"/>
              <a:chExt cx="202" cy="190"/>
            </a:xfrm>
          </p:grpSpPr>
          <p:grpSp>
            <p:nvGrpSpPr>
              <p:cNvPr id="110678" name="Group 86"/>
              <p:cNvGrpSpPr>
                <a:grpSpLocks/>
              </p:cNvGrpSpPr>
              <p:nvPr/>
            </p:nvGrpSpPr>
            <p:grpSpPr bwMode="auto">
              <a:xfrm>
                <a:off x="3072" y="3984"/>
                <a:ext cx="202" cy="190"/>
                <a:chOff x="3072" y="3984"/>
                <a:chExt cx="202" cy="190"/>
              </a:xfrm>
            </p:grpSpPr>
            <p:sp>
              <p:nvSpPr>
                <p:cNvPr id="110679" name="Freeform 87"/>
                <p:cNvSpPr>
                  <a:spLocks/>
                </p:cNvSpPr>
                <p:nvPr/>
              </p:nvSpPr>
              <p:spPr bwMode="auto">
                <a:xfrm>
                  <a:off x="3072" y="4008"/>
                  <a:ext cx="16" cy="28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0" y="19"/>
                    </a:cxn>
                    <a:cxn ang="0">
                      <a:pos x="8" y="0"/>
                    </a:cxn>
                    <a:cxn ang="0">
                      <a:pos x="15" y="6"/>
                    </a:cxn>
                    <a:cxn ang="0">
                      <a:pos x="8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6" h="28">
                      <a:moveTo>
                        <a:pt x="0" y="27"/>
                      </a:moveTo>
                      <a:lnTo>
                        <a:pt x="0" y="19"/>
                      </a:lnTo>
                      <a:lnTo>
                        <a:pt x="8" y="0"/>
                      </a:lnTo>
                      <a:lnTo>
                        <a:pt x="15" y="6"/>
                      </a:lnTo>
                      <a:lnTo>
                        <a:pt x="8" y="27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80" name="Freeform 88"/>
                <p:cNvSpPr>
                  <a:spLocks/>
                </p:cNvSpPr>
                <p:nvPr/>
              </p:nvSpPr>
              <p:spPr bwMode="auto">
                <a:xfrm>
                  <a:off x="3094" y="3984"/>
                  <a:ext cx="30" cy="36"/>
                </a:xfrm>
                <a:custGeom>
                  <a:avLst/>
                  <a:gdLst/>
                  <a:ahLst/>
                  <a:cxnLst>
                    <a:cxn ang="0">
                      <a:pos x="6" y="4"/>
                    </a:cxn>
                    <a:cxn ang="0">
                      <a:pos x="0" y="20"/>
                    </a:cxn>
                    <a:cxn ang="0">
                      <a:pos x="11" y="31"/>
                    </a:cxn>
                    <a:cxn ang="0">
                      <a:pos x="24" y="35"/>
                    </a:cxn>
                    <a:cxn ang="0">
                      <a:pos x="29" y="21"/>
                    </a:cxn>
                    <a:cxn ang="0">
                      <a:pos x="26" y="0"/>
                    </a:cxn>
                    <a:cxn ang="0">
                      <a:pos x="6" y="4"/>
                    </a:cxn>
                  </a:cxnLst>
                  <a:rect l="0" t="0" r="r" b="b"/>
                  <a:pathLst>
                    <a:path w="30" h="36">
                      <a:moveTo>
                        <a:pt x="6" y="4"/>
                      </a:moveTo>
                      <a:lnTo>
                        <a:pt x="0" y="20"/>
                      </a:lnTo>
                      <a:lnTo>
                        <a:pt x="11" y="31"/>
                      </a:lnTo>
                      <a:lnTo>
                        <a:pt x="24" y="35"/>
                      </a:lnTo>
                      <a:lnTo>
                        <a:pt x="29" y="21"/>
                      </a:lnTo>
                      <a:lnTo>
                        <a:pt x="26" y="0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81" name="Freeform 89"/>
                <p:cNvSpPr>
                  <a:spLocks/>
                </p:cNvSpPr>
                <p:nvPr/>
              </p:nvSpPr>
              <p:spPr bwMode="auto">
                <a:xfrm>
                  <a:off x="3121" y="4008"/>
                  <a:ext cx="44" cy="40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29" y="0"/>
                    </a:cxn>
                    <a:cxn ang="0">
                      <a:pos x="35" y="17"/>
                    </a:cxn>
                    <a:cxn ang="0">
                      <a:pos x="40" y="20"/>
                    </a:cxn>
                    <a:cxn ang="0">
                      <a:pos x="43" y="34"/>
                    </a:cxn>
                    <a:cxn ang="0">
                      <a:pos x="28" y="36"/>
                    </a:cxn>
                    <a:cxn ang="0">
                      <a:pos x="18" y="39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44" h="40">
                      <a:moveTo>
                        <a:pt x="0" y="14"/>
                      </a:moveTo>
                      <a:lnTo>
                        <a:pt x="29" y="0"/>
                      </a:lnTo>
                      <a:lnTo>
                        <a:pt x="35" y="17"/>
                      </a:lnTo>
                      <a:lnTo>
                        <a:pt x="40" y="20"/>
                      </a:lnTo>
                      <a:lnTo>
                        <a:pt x="43" y="34"/>
                      </a:lnTo>
                      <a:lnTo>
                        <a:pt x="28" y="36"/>
                      </a:lnTo>
                      <a:lnTo>
                        <a:pt x="18" y="39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82" name="Freeform 90"/>
                <p:cNvSpPr>
                  <a:spLocks/>
                </p:cNvSpPr>
                <p:nvPr/>
              </p:nvSpPr>
              <p:spPr bwMode="auto">
                <a:xfrm>
                  <a:off x="3165" y="4037"/>
                  <a:ext cx="36" cy="22"/>
                </a:xfrm>
                <a:custGeom>
                  <a:avLst/>
                  <a:gdLst/>
                  <a:ahLst/>
                  <a:cxnLst>
                    <a:cxn ang="0">
                      <a:pos x="5" y="1"/>
                    </a:cxn>
                    <a:cxn ang="0">
                      <a:pos x="0" y="19"/>
                    </a:cxn>
                    <a:cxn ang="0">
                      <a:pos x="9" y="21"/>
                    </a:cxn>
                    <a:cxn ang="0">
                      <a:pos x="15" y="16"/>
                    </a:cxn>
                    <a:cxn ang="0">
                      <a:pos x="25" y="17"/>
                    </a:cxn>
                    <a:cxn ang="0">
                      <a:pos x="35" y="9"/>
                    </a:cxn>
                    <a:cxn ang="0">
                      <a:pos x="29" y="6"/>
                    </a:cxn>
                    <a:cxn ang="0">
                      <a:pos x="24" y="0"/>
                    </a:cxn>
                    <a:cxn ang="0">
                      <a:pos x="5" y="1"/>
                    </a:cxn>
                  </a:cxnLst>
                  <a:rect l="0" t="0" r="r" b="b"/>
                  <a:pathLst>
                    <a:path w="36" h="22">
                      <a:moveTo>
                        <a:pt x="5" y="1"/>
                      </a:moveTo>
                      <a:lnTo>
                        <a:pt x="0" y="19"/>
                      </a:lnTo>
                      <a:lnTo>
                        <a:pt x="9" y="21"/>
                      </a:lnTo>
                      <a:lnTo>
                        <a:pt x="15" y="16"/>
                      </a:lnTo>
                      <a:lnTo>
                        <a:pt x="25" y="17"/>
                      </a:lnTo>
                      <a:lnTo>
                        <a:pt x="35" y="9"/>
                      </a:lnTo>
                      <a:lnTo>
                        <a:pt x="29" y="6"/>
                      </a:lnTo>
                      <a:lnTo>
                        <a:pt x="24" y="0"/>
                      </a:lnTo>
                      <a:lnTo>
                        <a:pt x="5" y="1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83" name="Freeform 91"/>
                <p:cNvSpPr>
                  <a:spLocks/>
                </p:cNvSpPr>
                <p:nvPr/>
              </p:nvSpPr>
              <p:spPr bwMode="auto">
                <a:xfrm>
                  <a:off x="3175" y="4066"/>
                  <a:ext cx="16" cy="16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0" y="1"/>
                    </a:cxn>
                    <a:cxn ang="0">
                      <a:pos x="2" y="15"/>
                    </a:cxn>
                    <a:cxn ang="0">
                      <a:pos x="15" y="12"/>
                    </a:cxn>
                    <a:cxn ang="0">
                      <a:pos x="13" y="0"/>
                    </a:cxn>
                  </a:cxnLst>
                  <a:rect l="0" t="0" r="r" b="b"/>
                  <a:pathLst>
                    <a:path w="16" h="16">
                      <a:moveTo>
                        <a:pt x="13" y="0"/>
                      </a:moveTo>
                      <a:lnTo>
                        <a:pt x="0" y="1"/>
                      </a:lnTo>
                      <a:lnTo>
                        <a:pt x="2" y="15"/>
                      </a:lnTo>
                      <a:lnTo>
                        <a:pt x="15" y="12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84" name="Freeform 92"/>
                <p:cNvSpPr>
                  <a:spLocks/>
                </p:cNvSpPr>
                <p:nvPr/>
              </p:nvSpPr>
              <p:spPr bwMode="auto">
                <a:xfrm>
                  <a:off x="3191" y="4082"/>
                  <a:ext cx="10" cy="16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9" y="0"/>
                    </a:cxn>
                    <a:cxn ang="0">
                      <a:pos x="9" y="13"/>
                    </a:cxn>
                    <a:cxn ang="0">
                      <a:pos x="3" y="15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10" h="16">
                      <a:moveTo>
                        <a:pt x="0" y="5"/>
                      </a:moveTo>
                      <a:lnTo>
                        <a:pt x="9" y="0"/>
                      </a:lnTo>
                      <a:lnTo>
                        <a:pt x="9" y="13"/>
                      </a:lnTo>
                      <a:lnTo>
                        <a:pt x="3" y="1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85" name="Freeform 93"/>
                <p:cNvSpPr>
                  <a:spLocks/>
                </p:cNvSpPr>
                <p:nvPr/>
              </p:nvSpPr>
              <p:spPr bwMode="auto">
                <a:xfrm>
                  <a:off x="3214" y="4089"/>
                  <a:ext cx="60" cy="85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0" y="32"/>
                    </a:cxn>
                    <a:cxn ang="0">
                      <a:pos x="7" y="48"/>
                    </a:cxn>
                    <a:cxn ang="0">
                      <a:pos x="7" y="76"/>
                    </a:cxn>
                    <a:cxn ang="0">
                      <a:pos x="21" y="84"/>
                    </a:cxn>
                    <a:cxn ang="0">
                      <a:pos x="28" y="67"/>
                    </a:cxn>
                    <a:cxn ang="0">
                      <a:pos x="46" y="63"/>
                    </a:cxn>
                    <a:cxn ang="0">
                      <a:pos x="59" y="45"/>
                    </a:cxn>
                    <a:cxn ang="0">
                      <a:pos x="45" y="17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60" h="85">
                      <a:moveTo>
                        <a:pt x="10" y="0"/>
                      </a:moveTo>
                      <a:lnTo>
                        <a:pt x="0" y="32"/>
                      </a:lnTo>
                      <a:lnTo>
                        <a:pt x="7" y="48"/>
                      </a:lnTo>
                      <a:lnTo>
                        <a:pt x="7" y="76"/>
                      </a:lnTo>
                      <a:lnTo>
                        <a:pt x="21" y="84"/>
                      </a:lnTo>
                      <a:lnTo>
                        <a:pt x="28" y="67"/>
                      </a:lnTo>
                      <a:lnTo>
                        <a:pt x="46" y="63"/>
                      </a:lnTo>
                      <a:lnTo>
                        <a:pt x="59" y="45"/>
                      </a:lnTo>
                      <a:lnTo>
                        <a:pt x="45" y="17"/>
                      </a:lnTo>
                      <a:lnTo>
                        <a:pt x="10" y="0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0686" name="Freeform 94"/>
              <p:cNvSpPr>
                <a:spLocks/>
              </p:cNvSpPr>
              <p:nvPr/>
            </p:nvSpPr>
            <p:spPr bwMode="auto">
              <a:xfrm>
                <a:off x="3194" y="4050"/>
                <a:ext cx="33" cy="3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10"/>
                  </a:cxn>
                  <a:cxn ang="0">
                    <a:pos x="2" y="17"/>
                  </a:cxn>
                  <a:cxn ang="0">
                    <a:pos x="8" y="20"/>
                  </a:cxn>
                  <a:cxn ang="0">
                    <a:pos x="15" y="33"/>
                  </a:cxn>
                  <a:cxn ang="0">
                    <a:pos x="32" y="28"/>
                  </a:cxn>
                  <a:cxn ang="0">
                    <a:pos x="32" y="14"/>
                  </a:cxn>
                  <a:cxn ang="0">
                    <a:pos x="20" y="2"/>
                  </a:cxn>
                  <a:cxn ang="0">
                    <a:pos x="7" y="0"/>
                  </a:cxn>
                </a:cxnLst>
                <a:rect l="0" t="0" r="r" b="b"/>
                <a:pathLst>
                  <a:path w="33" h="34">
                    <a:moveTo>
                      <a:pt x="7" y="0"/>
                    </a:moveTo>
                    <a:lnTo>
                      <a:pt x="0" y="10"/>
                    </a:lnTo>
                    <a:lnTo>
                      <a:pt x="2" y="17"/>
                    </a:lnTo>
                    <a:lnTo>
                      <a:pt x="8" y="20"/>
                    </a:lnTo>
                    <a:lnTo>
                      <a:pt x="15" y="33"/>
                    </a:lnTo>
                    <a:lnTo>
                      <a:pt x="32" y="28"/>
                    </a:lnTo>
                    <a:lnTo>
                      <a:pt x="32" y="14"/>
                    </a:lnTo>
                    <a:lnTo>
                      <a:pt x="20" y="2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0687" name="Rectangle 95"/>
          <p:cNvSpPr>
            <a:spLocks noChangeArrowheads="1"/>
          </p:cNvSpPr>
          <p:nvPr/>
        </p:nvSpPr>
        <p:spPr bwMode="auto">
          <a:xfrm>
            <a:off x="4800600" y="6248400"/>
            <a:ext cx="30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88" name="Rectangle 96"/>
          <p:cNvSpPr>
            <a:spLocks noChangeArrowheads="1"/>
          </p:cNvSpPr>
          <p:nvPr/>
        </p:nvSpPr>
        <p:spPr bwMode="auto">
          <a:xfrm>
            <a:off x="5334000" y="6613525"/>
            <a:ext cx="2079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000" b="1"/>
              <a:t>Naval Station Roosevelt Roads, PR</a:t>
            </a:r>
          </a:p>
        </p:txBody>
      </p:sp>
      <p:sp>
        <p:nvSpPr>
          <p:cNvPr id="110689" name="Line 97"/>
          <p:cNvSpPr>
            <a:spLocks noChangeShapeType="1"/>
          </p:cNvSpPr>
          <p:nvPr/>
        </p:nvSpPr>
        <p:spPr bwMode="auto">
          <a:xfrm flipH="1" flipV="1">
            <a:off x="5183188" y="6554788"/>
            <a:ext cx="225425" cy="149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0" name="Rectangle 98"/>
          <p:cNvSpPr>
            <a:spLocks noChangeArrowheads="1"/>
          </p:cNvSpPr>
          <p:nvPr/>
        </p:nvSpPr>
        <p:spPr bwMode="auto">
          <a:xfrm>
            <a:off x="4114800" y="4343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91" name="Rectangle 99"/>
          <p:cNvSpPr>
            <a:spLocks noChangeArrowheads="1"/>
          </p:cNvSpPr>
          <p:nvPr/>
        </p:nvSpPr>
        <p:spPr bwMode="auto">
          <a:xfrm>
            <a:off x="3598863" y="5927725"/>
            <a:ext cx="1190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000" b="1"/>
              <a:t>Dallas/Fort Worth</a:t>
            </a:r>
          </a:p>
          <a:p>
            <a:pPr algn="ctr" eaLnBrk="0" hangingPunct="0"/>
            <a:r>
              <a:rPr lang="en-US" sz="1000" b="1"/>
              <a:t>IAP</a:t>
            </a:r>
          </a:p>
          <a:p>
            <a:pPr algn="ctr" eaLnBrk="0" hangingPunct="0"/>
            <a:r>
              <a:rPr lang="en-US" sz="1000" b="1"/>
              <a:t>Texas</a:t>
            </a:r>
          </a:p>
        </p:txBody>
      </p:sp>
      <p:sp>
        <p:nvSpPr>
          <p:cNvPr id="110692" name="Line 100"/>
          <p:cNvSpPr>
            <a:spLocks noChangeShapeType="1"/>
          </p:cNvSpPr>
          <p:nvPr/>
        </p:nvSpPr>
        <p:spPr bwMode="auto">
          <a:xfrm flipV="1">
            <a:off x="4268788" y="4725988"/>
            <a:ext cx="73025" cy="1216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3" name="Rectangle 101"/>
          <p:cNvSpPr>
            <a:spLocks noChangeArrowheads="1"/>
          </p:cNvSpPr>
          <p:nvPr/>
        </p:nvSpPr>
        <p:spPr bwMode="auto">
          <a:xfrm>
            <a:off x="7467600" y="3200400"/>
            <a:ext cx="739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000" b="1"/>
              <a:t>JFK IAP</a:t>
            </a:r>
          </a:p>
          <a:p>
            <a:pPr algn="ctr" eaLnBrk="0" hangingPunct="0"/>
            <a:r>
              <a:rPr lang="en-US" sz="1000" b="1"/>
              <a:t>New York</a:t>
            </a:r>
          </a:p>
        </p:txBody>
      </p:sp>
      <p:sp>
        <p:nvSpPr>
          <p:cNvPr id="110694" name="Line 102"/>
          <p:cNvSpPr>
            <a:spLocks noChangeShapeType="1"/>
          </p:cNvSpPr>
          <p:nvPr/>
        </p:nvSpPr>
        <p:spPr bwMode="auto">
          <a:xfrm flipH="1" flipV="1">
            <a:off x="7086600" y="3352800"/>
            <a:ext cx="454025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5" name="Rectangle 103"/>
          <p:cNvSpPr>
            <a:spLocks noChangeArrowheads="1"/>
          </p:cNvSpPr>
          <p:nvPr/>
        </p:nvSpPr>
        <p:spPr bwMode="auto">
          <a:xfrm>
            <a:off x="6702425" y="4479925"/>
            <a:ext cx="773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000" b="1"/>
              <a:t>Dulles IAP</a:t>
            </a:r>
          </a:p>
          <a:p>
            <a:pPr algn="ctr" eaLnBrk="0" hangingPunct="0"/>
            <a:r>
              <a:rPr lang="en-US" sz="1000" b="1"/>
              <a:t>Virginia</a:t>
            </a:r>
          </a:p>
        </p:txBody>
      </p:sp>
      <p:sp>
        <p:nvSpPr>
          <p:cNvPr id="110696" name="Line 104"/>
          <p:cNvSpPr>
            <a:spLocks noChangeShapeType="1"/>
          </p:cNvSpPr>
          <p:nvPr/>
        </p:nvSpPr>
        <p:spPr bwMode="auto">
          <a:xfrm flipH="1" flipV="1">
            <a:off x="6630988" y="3811588"/>
            <a:ext cx="377825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7" name="Rectangle 105"/>
          <p:cNvSpPr>
            <a:spLocks noChangeArrowheads="1"/>
          </p:cNvSpPr>
          <p:nvPr/>
        </p:nvSpPr>
        <p:spPr bwMode="auto">
          <a:xfrm>
            <a:off x="3048000" y="4419600"/>
            <a:ext cx="30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µ"/>
            </a:pPr>
            <a:r>
              <a:rPr lang="en-US"/>
              <a:t> </a:t>
            </a:r>
          </a:p>
        </p:txBody>
      </p:sp>
      <p:sp>
        <p:nvSpPr>
          <p:cNvPr id="110698" name="Rectangle 106"/>
          <p:cNvSpPr>
            <a:spLocks noChangeArrowheads="1"/>
          </p:cNvSpPr>
          <p:nvPr/>
        </p:nvSpPr>
        <p:spPr bwMode="auto">
          <a:xfrm>
            <a:off x="4953000" y="5410200"/>
            <a:ext cx="1143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Patrick AFB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Tampa IAP</a:t>
            </a:r>
          </a:p>
          <a:p>
            <a:pPr algn="ctr" eaLnBrk="0" hangingPunct="0">
              <a:lnSpc>
                <a:spcPct val="80000"/>
              </a:lnSpc>
              <a:spcBef>
                <a:spcPct val="30000"/>
              </a:spcBef>
            </a:pPr>
            <a:r>
              <a:rPr lang="en-US" sz="1000" b="1"/>
              <a:t> Florida</a:t>
            </a:r>
          </a:p>
        </p:txBody>
      </p:sp>
      <p:sp>
        <p:nvSpPr>
          <p:cNvPr id="110699" name="Line 107"/>
          <p:cNvSpPr>
            <a:spLocks noChangeShapeType="1"/>
          </p:cNvSpPr>
          <p:nvPr/>
        </p:nvSpPr>
        <p:spPr bwMode="auto">
          <a:xfrm rot="3288365">
            <a:off x="5587207" y="5042694"/>
            <a:ext cx="49212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1246188" y="417513"/>
            <a:ext cx="674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Agencies Involved in Repatriation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1176338" y="1373188"/>
            <a:ext cx="555942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Department of State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Supported Theater Commander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Department of Health and Human Services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Immigration and Naturalization Service (INS)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U.S. Customs Service (Department of Treasury) 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U.S. Department of Agriculture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American Red Cross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Federal Bureau of Investigation (FBI)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Salvation Army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Department of Transportation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Federal Emergency Management Agency (FEMA)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Military Traffic Management Command (MTMC)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State and Local Government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United Services Organization (USO)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917700" y="250825"/>
            <a:ext cx="5340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	NEO Tracking System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(NTS)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41350" y="1931988"/>
            <a:ext cx="8183563" cy="405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Developed to provide the Joint Task Force (JTF) Commander and the </a:t>
            </a:r>
          </a:p>
          <a:p>
            <a:pPr eaLnBrk="0" hangingPunct="0"/>
            <a:r>
              <a:rPr lang="en-US" sz="2000"/>
              <a:t>    Warfighting geographic combatant commander a means of identifying and </a:t>
            </a:r>
          </a:p>
          <a:p>
            <a:pPr eaLnBrk="0" hangingPunct="0"/>
            <a:r>
              <a:rPr lang="en-US" sz="2000"/>
              <a:t>    tracking noncombatant evacuees.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NTS Provides a means to create and maintain an accurate evacuee data base.</a:t>
            </a:r>
          </a:p>
          <a:p>
            <a:pPr eaLnBrk="0" hangingPunct="0">
              <a:buFontTx/>
              <a:buChar char="•"/>
            </a:pPr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NTS uses the FedEx/UPS paradigm of bar-coding and allows the user to</a:t>
            </a:r>
          </a:p>
          <a:p>
            <a:pPr eaLnBrk="0" hangingPunct="0"/>
            <a:r>
              <a:rPr lang="en-US" sz="2000"/>
              <a:t>    record and track evacuees all the way through the evacuation pipeline</a:t>
            </a:r>
          </a:p>
          <a:p>
            <a:pPr eaLnBrk="0" hangingPunct="0"/>
            <a:r>
              <a:rPr lang="en-US" sz="2000"/>
              <a:t>    to repatriation.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NTS allows the Commander a consolidated view of reports on the </a:t>
            </a:r>
          </a:p>
          <a:p>
            <a:pPr eaLnBrk="0" hangingPunct="0"/>
            <a:r>
              <a:rPr lang="en-US" sz="2000"/>
              <a:t>    number of evacuees who have been assembled, relocated, evacuated and</a:t>
            </a:r>
          </a:p>
          <a:p>
            <a:pPr eaLnBrk="0" hangingPunct="0"/>
            <a:r>
              <a:rPr lang="en-US" sz="2000"/>
              <a:t>    safely arrived at the designated repatriation site.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044700" y="250825"/>
            <a:ext cx="5086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Automated Repatriation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Reporting System (ARRS)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5800" y="1905000"/>
            <a:ext cx="76596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en-US" sz="2000"/>
              <a:t>  The automated system developed to be used by all repatriation centers</a:t>
            </a:r>
          </a:p>
          <a:p>
            <a:pPr eaLnBrk="0" hangingPunct="0">
              <a:lnSpc>
                <a:spcPct val="80000"/>
              </a:lnSpc>
            </a:pPr>
            <a:r>
              <a:rPr lang="en-US" sz="2000"/>
              <a:t>     (military or civilian).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endParaRPr lang="en-US" sz="2000"/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en-US" sz="2000"/>
              <a:t>  Evacuees complete a personnel processing form that is entered into the </a:t>
            </a:r>
          </a:p>
          <a:p>
            <a:pPr eaLnBrk="0" hangingPunct="0">
              <a:lnSpc>
                <a:spcPct val="80000"/>
              </a:lnSpc>
            </a:pPr>
            <a:r>
              <a:rPr lang="en-US" sz="2000"/>
              <a:t>    Repatriation System once evacuee processing is completed.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endParaRPr lang="en-US" sz="2000"/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en-US" sz="2000"/>
              <a:t>  The evacuees’ personal data is transmitted via modem to a centralized </a:t>
            </a:r>
          </a:p>
          <a:p>
            <a:pPr eaLnBrk="0" hangingPunct="0">
              <a:lnSpc>
                <a:spcPct val="80000"/>
              </a:lnSpc>
            </a:pPr>
            <a:r>
              <a:rPr lang="en-US" sz="2000"/>
              <a:t>    data base in Monterey, California (Defense Manpower Data Center).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endParaRPr lang="en-US" sz="2000"/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en-US" sz="2000"/>
              <a:t>  The system provides evacuee information and an online query </a:t>
            </a:r>
          </a:p>
          <a:p>
            <a:pPr eaLnBrk="0" hangingPunct="0">
              <a:lnSpc>
                <a:spcPct val="80000"/>
              </a:lnSpc>
            </a:pPr>
            <a:r>
              <a:rPr lang="en-US" sz="2000"/>
              <a:t>     capability for DoD and other government agencies. 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endParaRPr lang="en-US" sz="2000"/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en-US" sz="2000"/>
              <a:t>  The Repatriation Centers will have the capability to generate their own </a:t>
            </a:r>
          </a:p>
          <a:p>
            <a:pPr eaLnBrk="0" hangingPunct="0">
              <a:lnSpc>
                <a:spcPct val="80000"/>
              </a:lnSpc>
            </a:pPr>
            <a:r>
              <a:rPr lang="en-US" sz="2000"/>
              <a:t>    reports on site.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endParaRPr lang="en-US" sz="2000"/>
          </a:p>
          <a:p>
            <a:pPr eaLnBrk="0" hangingPunct="0">
              <a:lnSpc>
                <a:spcPct val="80000"/>
              </a:lnSpc>
              <a:buFontTx/>
              <a:buChar char="•"/>
            </a:pPr>
            <a:r>
              <a:rPr lang="en-US" sz="2000"/>
              <a:t>  System will also be used for cost applications and summary reporting.</a:t>
            </a:r>
          </a:p>
          <a:p>
            <a:pPr eaLnBrk="0" hangingPunct="0">
              <a:lnSpc>
                <a:spcPct val="80000"/>
              </a:lnSpc>
              <a:buFontTx/>
              <a:buChar char="•"/>
            </a:pPr>
            <a:endParaRPr lang="en-US" sz="2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754188" y="458788"/>
            <a:ext cx="5594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Repatriation Center Services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for Family Members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1752600"/>
            <a:ext cx="73723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Personnel Assistance with Orders, ID cards, etc.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Medical Care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Counseling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Temporary Lodging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General Transportation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Legal Assistance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Financial Assistance (Receive Safehaven Entitlements)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Federal Civilian Employee Information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Public Affairs Assistance If Requested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Emergency Relief If Necessary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Veterinary Services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Family/Child Care</a:t>
            </a:r>
          </a:p>
          <a:p>
            <a:pPr eaLnBrk="0" hangingPunct="0">
              <a:lnSpc>
                <a:spcPct val="120000"/>
              </a:lnSpc>
              <a:buFontTx/>
              <a:buChar char="•"/>
            </a:pPr>
            <a:r>
              <a:rPr lang="en-US" sz="2000"/>
              <a:t>  Information on Family Support Center Throughout the United States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222500" y="252413"/>
            <a:ext cx="4554538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Joint Service Processing</a:t>
            </a:r>
          </a:p>
          <a:p>
            <a:pPr algn="ctr" eaLnBrk="0" hangingPunct="0"/>
            <a:r>
              <a:rPr lang="en-US" sz="3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Support Teams</a:t>
            </a:r>
          </a:p>
          <a:p>
            <a:pPr algn="ctr" eaLnBrk="0" hangingPunct="0"/>
            <a:r>
              <a:rPr lang="en-US" sz="3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(JSPSTs)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93725" y="1998663"/>
            <a:ext cx="8004175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100"/>
              <a:t>  During Repatriation Operations, a JSPST will be established at the </a:t>
            </a:r>
          </a:p>
          <a:p>
            <a:pPr eaLnBrk="0" hangingPunct="0">
              <a:lnSpc>
                <a:spcPct val="85000"/>
              </a:lnSpc>
            </a:pPr>
            <a:r>
              <a:rPr lang="en-US" sz="2100"/>
              <a:t>    Repatriation Site.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endParaRPr lang="en-US" sz="2100"/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100"/>
              <a:t>  JSPST will become operational at the direction of the Commander, </a:t>
            </a:r>
          </a:p>
          <a:p>
            <a:pPr eaLnBrk="0" hangingPunct="0">
              <a:lnSpc>
                <a:spcPct val="85000"/>
              </a:lnSpc>
            </a:pPr>
            <a:r>
              <a:rPr lang="en-US" sz="2100"/>
              <a:t>    FORSCOM, PACOM or SOUTHCOM.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endParaRPr lang="en-US" sz="2100"/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100"/>
              <a:t>  JSPST will meet and assist all DoD and non-DoD evacuees arriving at </a:t>
            </a:r>
          </a:p>
          <a:p>
            <a:pPr eaLnBrk="0" hangingPunct="0">
              <a:lnSpc>
                <a:spcPct val="85000"/>
              </a:lnSpc>
            </a:pPr>
            <a:r>
              <a:rPr lang="en-US" sz="2100"/>
              <a:t>    the Repatriation Center.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endParaRPr lang="en-US" sz="2100"/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100"/>
              <a:t>  Maintain close coordination with local representatives. 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endParaRPr lang="en-US" sz="2100"/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100"/>
              <a:t>  Solicit volunteers to act as sponsors for each evacuee and family.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endParaRPr lang="en-US" sz="2100"/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100"/>
              <a:t>  Ensure there is a completed DD Form 2585 (Repatriation Processing </a:t>
            </a:r>
          </a:p>
          <a:p>
            <a:pPr eaLnBrk="0" hangingPunct="0">
              <a:lnSpc>
                <a:spcPct val="85000"/>
              </a:lnSpc>
            </a:pPr>
            <a:r>
              <a:rPr lang="en-US" sz="2100"/>
              <a:t>    Center Processing Sheet) for every family/individual evacuee.</a:t>
            </a:r>
          </a:p>
          <a:p>
            <a:pPr eaLnBrk="0" hangingPunct="0">
              <a:lnSpc>
                <a:spcPct val="85000"/>
              </a:lnSpc>
            </a:pPr>
            <a:endParaRPr lang="en-US" sz="21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168400" y="2811463"/>
            <a:ext cx="68421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Evacuation Compensation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2105025" y="568325"/>
            <a:ext cx="44735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NEO Policy Objectives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06375" y="1966913"/>
            <a:ext cx="8640763" cy="337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To protect U.S. citizens including, if necessary and feasible, their</a:t>
            </a:r>
          </a:p>
          <a:p>
            <a:pPr eaLnBrk="0" hangingPunct="0"/>
            <a:r>
              <a:rPr lang="en-US"/>
              <a:t>evacuation to and welfare in relatively stable areas.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To reduce to a minimum the number of U.S. citizens subject to the </a:t>
            </a:r>
          </a:p>
          <a:p>
            <a:pPr eaLnBrk="0" hangingPunct="0"/>
            <a:r>
              <a:rPr lang="en-US"/>
              <a:t>risk of death, injury or capture as hostages.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To reduce to a minimum the number of U.S. citizens in probable or</a:t>
            </a:r>
          </a:p>
          <a:p>
            <a:pPr eaLnBrk="0" hangingPunct="0"/>
            <a:r>
              <a:rPr lang="en-US"/>
              <a:t>actual combat areas in order not to impair the combat effectiveness</a:t>
            </a:r>
          </a:p>
          <a:p>
            <a:pPr eaLnBrk="0" hangingPunct="0"/>
            <a:r>
              <a:rPr lang="en-US"/>
              <a:t>of U.S. and allied military commanders.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82863" y="612775"/>
            <a:ext cx="367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Evacuation Travel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2346325"/>
            <a:ext cx="76962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Command sponsored Dependents and Student Dependents</a:t>
            </a:r>
          </a:p>
          <a:p>
            <a:pPr eaLnBrk="0" hangingPunct="0"/>
            <a:r>
              <a:rPr lang="en-US" sz="2000"/>
              <a:t>     -  At member’s duty station</a:t>
            </a:r>
          </a:p>
          <a:p>
            <a:pPr eaLnBrk="0" hangingPunct="0"/>
            <a:r>
              <a:rPr lang="en-US" sz="2000"/>
              <a:t>     -  Evacuation of another location where dependents are residing</a:t>
            </a:r>
          </a:p>
          <a:p>
            <a:pPr eaLnBrk="0" hangingPunct="0"/>
            <a:r>
              <a:rPr lang="en-US" sz="2000"/>
              <a:t>     -  Dependents enroute to member’s OCONUS assignment</a:t>
            </a:r>
          </a:p>
          <a:p>
            <a:pPr eaLnBrk="0" hangingPunct="0">
              <a:buFontTx/>
              <a:buChar char="•"/>
            </a:pPr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Noncommand Sponsored Dependents</a:t>
            </a:r>
          </a:p>
          <a:p>
            <a:pPr eaLnBrk="0" hangingPunct="0"/>
            <a:r>
              <a:rPr lang="en-US" sz="2000"/>
              <a:t>      -  Only for those at member’s permanent OCONUS duty location   </a:t>
            </a:r>
          </a:p>
          <a:p>
            <a:pPr eaLnBrk="0" hangingPunct="0"/>
            <a:r>
              <a:rPr lang="en-US" sz="2000"/>
              <a:t>      -  Transportation only</a:t>
            </a:r>
          </a:p>
          <a:p>
            <a:pPr eaLnBrk="0" hangingPunct="0">
              <a:buFontTx/>
              <a:buChar char="•"/>
            </a:pPr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Includes Associated Transient Per Diem Contingent on Authorized Departure Status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11513" y="585788"/>
            <a:ext cx="238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Safe Haven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143000" y="2117725"/>
            <a:ext cx="70897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 b="1"/>
              <a:t>  OCONUS/CONUS</a:t>
            </a:r>
            <a:endParaRPr lang="en-US" sz="2000"/>
          </a:p>
          <a:p>
            <a:pPr lvl="1" eaLnBrk="0" hangingPunct="0"/>
            <a:r>
              <a:rPr lang="en-US" sz="2000"/>
              <a:t>  -  Original Safe haven (OCONUS) selected by DoS</a:t>
            </a:r>
          </a:p>
          <a:p>
            <a:pPr lvl="1" eaLnBrk="0" hangingPunct="0"/>
            <a:r>
              <a:rPr lang="en-US" sz="2000"/>
              <a:t>  -  Original CONUS Safe haven locations selected by evacuees</a:t>
            </a:r>
          </a:p>
          <a:p>
            <a:pPr lvl="1" eaLnBrk="0" hangingPunct="0"/>
            <a:r>
              <a:rPr lang="en-US" sz="2000"/>
              <a:t>  -  Alternate safe haven locations</a:t>
            </a:r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 b="1"/>
              <a:t>  Per Diem up to 180 days</a:t>
            </a:r>
            <a:endParaRPr lang="en-US" sz="2000"/>
          </a:p>
          <a:p>
            <a:pPr lvl="1" eaLnBrk="0" hangingPunct="0"/>
            <a:r>
              <a:rPr lang="en-US" sz="2000"/>
              <a:t>  -  Allowances at Safe haven</a:t>
            </a:r>
          </a:p>
          <a:p>
            <a:pPr lvl="1" eaLnBrk="0" hangingPunct="0"/>
            <a:r>
              <a:rPr lang="en-US" sz="2000"/>
              <a:t>  -  Termination of allowances</a:t>
            </a:r>
          </a:p>
          <a:p>
            <a:pPr lvl="1" eaLnBrk="0" hangingPunct="0"/>
            <a:r>
              <a:rPr lang="en-US" sz="2000"/>
              <a:t>  -  Waiver procedures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978150" y="511175"/>
            <a:ext cx="347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Military Families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7931150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000"/>
              <a:t>  JFTR authorized per diem to evacuees moved to a Safe haven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or designated location.</a:t>
            </a:r>
          </a:p>
          <a:p>
            <a:pPr eaLnBrk="0" hangingPunct="0">
              <a:lnSpc>
                <a:spcPct val="85000"/>
              </a:lnSpc>
            </a:pPr>
            <a:endParaRPr lang="en-US" sz="2000"/>
          </a:p>
          <a:p>
            <a:pPr eaLnBrk="0" hangingPunct="0">
              <a:lnSpc>
                <a:spcPct val="85000"/>
              </a:lnSpc>
            </a:pPr>
            <a:r>
              <a:rPr lang="en-US" sz="2000"/>
              <a:t>      -    Per diem consists of a lodging allowance and meals and incidental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        expenses (M&amp;IE); at the local rate.</a:t>
            </a:r>
          </a:p>
          <a:p>
            <a:pPr eaLnBrk="0" hangingPunct="0">
              <a:lnSpc>
                <a:spcPct val="85000"/>
              </a:lnSpc>
            </a:pPr>
            <a:endParaRPr lang="en-US" sz="2000"/>
          </a:p>
          <a:p>
            <a:pPr eaLnBrk="0" hangingPunct="0">
              <a:lnSpc>
                <a:spcPct val="85000"/>
              </a:lnSpc>
            </a:pPr>
            <a:r>
              <a:rPr lang="en-US" sz="2000"/>
              <a:t>      -    To receive a lodging allowance, family must reside in commercial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        rental accommodations.</a:t>
            </a:r>
          </a:p>
          <a:p>
            <a:pPr eaLnBrk="0" hangingPunct="0">
              <a:lnSpc>
                <a:spcPct val="85000"/>
              </a:lnSpc>
            </a:pPr>
            <a:endParaRPr lang="en-US" sz="2000"/>
          </a:p>
          <a:p>
            <a:pPr eaLnBrk="0" hangingPunct="0">
              <a:lnSpc>
                <a:spcPct val="85000"/>
              </a:lnSpc>
            </a:pPr>
            <a:r>
              <a:rPr lang="en-US" sz="2000"/>
              <a:t>      -     Families staying with friends or relatives are eligible to receive a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        lodging allowance only when they lease space from a friend/relative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        per a bona fide, written, executed contract.</a:t>
            </a:r>
          </a:p>
          <a:p>
            <a:pPr eaLnBrk="0" hangingPunct="0">
              <a:lnSpc>
                <a:spcPct val="85000"/>
              </a:lnSpc>
            </a:pPr>
            <a:endParaRPr lang="en-US" sz="2000"/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000"/>
              <a:t>  Transportation expenses/travel per diem are authorized from the time the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family departs the evacuation site until they reach their CONUS Safe haven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location (includes time spent processing through a Repatriation site).</a:t>
            </a:r>
          </a:p>
          <a:p>
            <a:pPr eaLnBrk="0" hangingPunct="0">
              <a:lnSpc>
                <a:spcPct val="85000"/>
              </a:lnSpc>
            </a:pPr>
            <a:endParaRPr lang="en-US" sz="2000"/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lang="en-US" sz="2000"/>
              <a:t>  Reimbursement for transportation and travel is limited to allowable travel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/>
              <a:t>time (excludes personal travel time).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832100" y="511175"/>
            <a:ext cx="347345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Military Families</a:t>
            </a:r>
          </a:p>
          <a:p>
            <a:pPr algn="ctr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Continued</a:t>
            </a:r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174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Entitlements: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7924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First 30 days, family members 12 years and older receive 100% </a:t>
            </a:r>
          </a:p>
          <a:p>
            <a:pPr eaLnBrk="0" hangingPunct="0"/>
            <a:r>
              <a:rPr lang="en-US" sz="2000"/>
              <a:t>    of local area per diem rate.  Family members under 12 years of age </a:t>
            </a:r>
          </a:p>
          <a:p>
            <a:pPr eaLnBrk="0" hangingPunct="0"/>
            <a:r>
              <a:rPr lang="en-US" sz="2000"/>
              <a:t>    receive no more than 50% of the per diem rate.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Beginning on the 31st day, not to exceed 150 additional days, rate</a:t>
            </a:r>
          </a:p>
          <a:p>
            <a:pPr eaLnBrk="0" hangingPunct="0"/>
            <a:r>
              <a:rPr lang="en-US" sz="2000"/>
              <a:t>    for family members 12 years and older will not exceed 60% of the per </a:t>
            </a:r>
          </a:p>
          <a:p>
            <a:pPr eaLnBrk="0" hangingPunct="0"/>
            <a:r>
              <a:rPr lang="en-US" sz="2000"/>
              <a:t>    diem rate.  Family members under 12 years of age will receive 30% </a:t>
            </a:r>
          </a:p>
          <a:p>
            <a:pPr eaLnBrk="0" hangingPunct="0"/>
            <a:r>
              <a:rPr lang="en-US" sz="2000"/>
              <a:t>    of the per diem rate.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Local travel in and around the Safe haven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38200" y="5029200"/>
            <a:ext cx="7975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$10 per day for first evacuated dependent without family</a:t>
            </a:r>
          </a:p>
          <a:p>
            <a:pPr eaLnBrk="0" hangingPunct="0">
              <a:buFontTx/>
              <a:buChar char="•"/>
            </a:pPr>
            <a:r>
              <a:rPr lang="en-US" sz="2000"/>
              <a:t>  $15 per day for first evacuated dependent with 1additional family member</a:t>
            </a:r>
          </a:p>
          <a:p>
            <a:pPr eaLnBrk="0" hangingPunct="0">
              <a:buFontTx/>
              <a:buChar char="•"/>
            </a:pPr>
            <a:r>
              <a:rPr lang="en-US" sz="2000"/>
              <a:t>  $20 per day for first evacuated dependent with 2 or more additional family</a:t>
            </a:r>
          </a:p>
          <a:p>
            <a:pPr eaLnBrk="0" hangingPunct="0"/>
            <a:r>
              <a:rPr lang="en-US" sz="2000"/>
              <a:t>    members.  No receipt required.   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832100" y="511175"/>
            <a:ext cx="347345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Military Families</a:t>
            </a:r>
          </a:p>
          <a:p>
            <a:pPr algn="ctr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Continued</a:t>
            </a:r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2270125"/>
            <a:ext cx="772001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   If the reduced per diem allowance is inadequate, families may apply </a:t>
            </a:r>
          </a:p>
          <a:p>
            <a:pPr eaLnBrk="0" hangingPunct="0"/>
            <a:r>
              <a:rPr lang="en-US" sz="2000"/>
              <a:t>    for increased allowance through the per diem committee.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  Dependents may draw up to two months advance military pay when</a:t>
            </a:r>
          </a:p>
          <a:p>
            <a:pPr eaLnBrk="0" hangingPunct="0"/>
            <a:r>
              <a:rPr lang="en-US" sz="2000"/>
              <a:t>    authorized by the sponsor (repayment begins within the next pay period</a:t>
            </a:r>
          </a:p>
          <a:p>
            <a:pPr eaLnBrk="0" hangingPunct="0"/>
            <a:r>
              <a:rPr lang="en-US" sz="2000"/>
              <a:t>    and must be paid before the sponsor’s separation/retirement.)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  Families may ship up to 350 lbs of unaccompanied baggage per adult</a:t>
            </a:r>
          </a:p>
          <a:p>
            <a:pPr eaLnBrk="0" hangingPunct="0"/>
            <a:r>
              <a:rPr lang="en-US" sz="2000"/>
              <a:t>    and 175 lbs per child under 12 years of age up to a total of 1,000 lbs.</a:t>
            </a:r>
          </a:p>
          <a:p>
            <a:pPr eaLnBrk="0" hangingPunct="0"/>
            <a:r>
              <a:rPr lang="en-US" sz="2000"/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087563" y="355600"/>
            <a:ext cx="48323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DoD Civilian Employees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and their Families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539875" y="47910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28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3915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   JTR authorized per diem to evacuees moved to a Safe haven or designated </a:t>
            </a:r>
          </a:p>
          <a:p>
            <a:pPr eaLnBrk="0" hangingPunct="0"/>
            <a:r>
              <a:rPr lang="en-US" sz="2000"/>
              <a:t>    location.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 Transportation expenses and travel per diem are authorized.  Reimbursement</a:t>
            </a:r>
          </a:p>
          <a:p>
            <a:pPr eaLnBrk="0" hangingPunct="0"/>
            <a:r>
              <a:rPr lang="en-US" sz="2000"/>
              <a:t>    is limited to allowable travel time (excludes personal travel time).</a:t>
            </a:r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      -  Family members 12 years and above each receive up to 100% of the per</a:t>
            </a:r>
          </a:p>
          <a:p>
            <a:pPr eaLnBrk="0" hangingPunct="0"/>
            <a:r>
              <a:rPr lang="en-US" sz="2000"/>
              <a:t>     diem rate.</a:t>
            </a:r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      -  Children under 12 years each receive up to 50% of the local per diem rate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Subsistence expense allowable (SSA) is based on a standard CONUS rate</a:t>
            </a:r>
          </a:p>
          <a:p>
            <a:pPr eaLnBrk="0" hangingPunct="0"/>
            <a:r>
              <a:rPr lang="en-US" sz="2000"/>
              <a:t>    of $80 per day.  Begins the day the family reaches its authorized</a:t>
            </a:r>
          </a:p>
          <a:p>
            <a:pPr eaLnBrk="0" hangingPunct="0"/>
            <a:r>
              <a:rPr lang="en-US" sz="2000"/>
              <a:t>    Safe haven location and ends at the end of 180 days or if the evacuation </a:t>
            </a:r>
          </a:p>
          <a:p>
            <a:pPr eaLnBrk="0" hangingPunct="0"/>
            <a:r>
              <a:rPr lang="en-US" sz="2000"/>
              <a:t>    status changes.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270125" y="293688"/>
            <a:ext cx="4832350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DoD Civilian Employees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and their Families</a:t>
            </a:r>
          </a:p>
          <a:p>
            <a:pPr algn="ctr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Continued</a:t>
            </a:r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85800" y="2117725"/>
            <a:ext cx="80200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/>
              <a:t>Safe haven Evacuation Allowance (SEA) schedule: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 1st 15 days after arrival in Safe haven - $80 per day per family member </a:t>
            </a:r>
          </a:p>
          <a:p>
            <a:pPr eaLnBrk="0" hangingPunct="0"/>
            <a:r>
              <a:rPr lang="en-US" sz="2000"/>
              <a:t>    (no receipts required).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 Day 16-180, family may choose one of the following options:</a:t>
            </a:r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    -  Commercial rate.  Requires receipts for commercial lodging for the first </a:t>
            </a:r>
          </a:p>
          <a:p>
            <a:pPr eaLnBrk="0" hangingPunct="0"/>
            <a:r>
              <a:rPr lang="en-US" sz="2000"/>
              <a:t>     evacuee up to $48 plus an additional flat rate of $32 a day for meals.  </a:t>
            </a:r>
          </a:p>
          <a:p>
            <a:pPr eaLnBrk="0" hangingPunct="0"/>
            <a:r>
              <a:rPr lang="en-US" sz="2000"/>
              <a:t>     Each additional evacuee is entitled to a flat rate of $16 per day.</a:t>
            </a:r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    -  Non commercial rate.  No receipts required.  For the first evacuee, a flat </a:t>
            </a:r>
          </a:p>
          <a:p>
            <a:pPr eaLnBrk="0" hangingPunct="0"/>
            <a:r>
              <a:rPr lang="en-US" sz="2000"/>
              <a:t>     rate of $40 per day is authorized to cover sea expenses.  Each additional </a:t>
            </a:r>
          </a:p>
          <a:p>
            <a:pPr eaLnBrk="0" hangingPunct="0"/>
            <a:r>
              <a:rPr lang="en-US" sz="2000"/>
              <a:t>     evacuee is entitled to $8 per day.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166938" y="334963"/>
            <a:ext cx="4832350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DoD Civilian Employees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and their Families</a:t>
            </a:r>
          </a:p>
          <a:p>
            <a:pPr algn="ctr" eaLnBrk="0" hangingPunct="0"/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Continued</a:t>
            </a:r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914400" y="2667000"/>
            <a:ext cx="76263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   Families may ship up to 350 lbs of unaccompanied baggage per adult</a:t>
            </a:r>
          </a:p>
          <a:p>
            <a:pPr eaLnBrk="0" hangingPunct="0"/>
            <a:r>
              <a:rPr lang="en-US" sz="2000"/>
              <a:t>    and 175 lbs per child under 12 years.  Total not to exceed 5,000 lbs.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 Families are financially responsible for the movement of pets.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   30 days advance civilian pay when authorized.  Authorization must</a:t>
            </a:r>
          </a:p>
          <a:p>
            <a:pPr eaLnBrk="0" hangingPunct="0"/>
            <a:r>
              <a:rPr lang="en-US" sz="2000"/>
              <a:t>    include the sponsor’s payroll fund cite, and payment must be taken </a:t>
            </a:r>
          </a:p>
          <a:p>
            <a:pPr eaLnBrk="0" hangingPunct="0"/>
            <a:r>
              <a:rPr lang="en-US" sz="2000"/>
              <a:t>    within the first 30 days of the evacuation.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978150" y="442913"/>
            <a:ext cx="2838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Return Travel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833563" y="2039938"/>
            <a:ext cx="5992812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 b="1"/>
              <a:t>  Command sponsored dependents</a:t>
            </a:r>
            <a:endParaRPr lang="en-US" sz="2000"/>
          </a:p>
          <a:p>
            <a:pPr eaLnBrk="0" hangingPunct="0"/>
            <a:r>
              <a:rPr lang="en-US" sz="2000"/>
              <a:t>  -  Transportation to member’s permanent duty station</a:t>
            </a:r>
          </a:p>
          <a:p>
            <a:pPr eaLnBrk="0" hangingPunct="0"/>
            <a:r>
              <a:rPr lang="en-US" sz="2000"/>
              <a:t>  -  60 day requirement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 b="1"/>
              <a:t>  Non-command sponsored dependents</a:t>
            </a:r>
            <a:endParaRPr lang="en-US" sz="2000"/>
          </a:p>
          <a:p>
            <a:pPr eaLnBrk="0" hangingPunct="0"/>
            <a:r>
              <a:rPr lang="en-US" sz="2000"/>
              <a:t>  -  Transportation only</a:t>
            </a:r>
          </a:p>
          <a:p>
            <a:pPr eaLnBrk="0" hangingPunct="0"/>
            <a:r>
              <a:rPr lang="en-US" sz="2000"/>
              <a:t>  -  Has to be authorized and approved by the ASD(FMP)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 b="1"/>
              <a:t>  Per Diem While Traveling</a:t>
            </a:r>
            <a:endParaRPr lang="en-US" sz="2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333750" y="523875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366838" y="2039938"/>
            <a:ext cx="66738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 b="1"/>
              <a:t>  Allowances Don’t Make Up For Hardship</a:t>
            </a:r>
            <a:endParaRPr lang="en-US" sz="2000"/>
          </a:p>
          <a:p>
            <a:pPr eaLnBrk="0" hangingPunct="0"/>
            <a:r>
              <a:rPr lang="en-US" sz="2000"/>
              <a:t>  -  Family separation</a:t>
            </a:r>
          </a:p>
          <a:p>
            <a:pPr eaLnBrk="0" hangingPunct="0"/>
            <a:r>
              <a:rPr lang="en-US" sz="2000"/>
              <a:t>  -  Transient living</a:t>
            </a:r>
          </a:p>
          <a:p>
            <a:pPr eaLnBrk="0" hangingPunct="0"/>
            <a:r>
              <a:rPr lang="en-US" sz="2000"/>
              <a:t>  -  Disruption in family life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 b="1"/>
              <a:t>  Compensation Does Work To</a:t>
            </a:r>
            <a:endParaRPr lang="en-US" sz="2000"/>
          </a:p>
          <a:p>
            <a:pPr eaLnBrk="0" hangingPunct="0"/>
            <a:r>
              <a:rPr lang="en-US" sz="2000"/>
              <a:t>  -  Help ease financial burden</a:t>
            </a:r>
          </a:p>
          <a:p>
            <a:pPr eaLnBrk="0" hangingPunct="0"/>
            <a:r>
              <a:rPr lang="en-US" sz="2000"/>
              <a:t>  -  Provide a degree of security for the member and their family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2024063" y="355600"/>
            <a:ext cx="5170487" cy="1550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National Command Structure</a:t>
            </a:r>
          </a:p>
          <a:p>
            <a:pPr algn="ctr" eaLnBrk="0" hangingPunct="0"/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Agency Roles</a:t>
            </a:r>
          </a:p>
          <a:p>
            <a:pPr algn="ctr" eaLnBrk="0" hangingPunct="0"/>
            <a:endParaRPr lang="en-US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295400" y="1981200"/>
            <a:ext cx="7173913" cy="4835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</a:t>
            </a:r>
            <a:r>
              <a:rPr lang="en-US" b="1"/>
              <a:t>PRESIDENT and SECDEF</a:t>
            </a:r>
            <a:r>
              <a:rPr lang="en-US"/>
              <a:t>	</a:t>
            </a:r>
          </a:p>
          <a:p>
            <a:pPr eaLnBrk="0" hangingPunct="0"/>
            <a:r>
              <a:rPr lang="en-US"/>
              <a:t>     -- authorize all multinational operations</a:t>
            </a:r>
          </a:p>
          <a:p>
            <a:pPr eaLnBrk="0" hangingPunct="0">
              <a:buFontTx/>
              <a:buChar char="•"/>
            </a:pPr>
            <a:r>
              <a:rPr lang="en-US"/>
              <a:t>  </a:t>
            </a:r>
            <a:r>
              <a:rPr lang="en-US" b="1"/>
              <a:t>National Security Council (NSC)</a:t>
            </a:r>
            <a:endParaRPr lang="en-US"/>
          </a:p>
          <a:p>
            <a:pPr eaLnBrk="0" hangingPunct="0"/>
            <a:r>
              <a:rPr lang="en-US"/>
              <a:t>     -- advises on national security preparedness policy</a:t>
            </a:r>
          </a:p>
          <a:p>
            <a:pPr eaLnBrk="0" hangingPunct="0">
              <a:buFontTx/>
              <a:buChar char="•"/>
            </a:pPr>
            <a:r>
              <a:rPr lang="en-US"/>
              <a:t>  </a:t>
            </a:r>
            <a:r>
              <a:rPr lang="en-US" b="1"/>
              <a:t>Department of State (DoS)</a:t>
            </a:r>
            <a:endParaRPr lang="en-US"/>
          </a:p>
          <a:p>
            <a:pPr eaLnBrk="0" hangingPunct="0"/>
            <a:r>
              <a:rPr lang="en-US"/>
              <a:t>     -- directs the evacuation</a:t>
            </a:r>
          </a:p>
          <a:p>
            <a:pPr eaLnBrk="0" hangingPunct="0">
              <a:buFontTx/>
              <a:buChar char="•"/>
            </a:pPr>
            <a:r>
              <a:rPr lang="en-US"/>
              <a:t>  </a:t>
            </a:r>
            <a:r>
              <a:rPr lang="en-US" b="1"/>
              <a:t>Department of Defense (DoD)</a:t>
            </a:r>
            <a:endParaRPr lang="en-US"/>
          </a:p>
          <a:p>
            <a:pPr eaLnBrk="0" hangingPunct="0"/>
            <a:r>
              <a:rPr lang="en-US"/>
              <a:t>     -- supports DoS</a:t>
            </a:r>
          </a:p>
          <a:p>
            <a:pPr eaLnBrk="0" hangingPunct="0">
              <a:buFontTx/>
              <a:buChar char="•"/>
            </a:pPr>
            <a:r>
              <a:rPr lang="en-US"/>
              <a:t>  </a:t>
            </a:r>
            <a:r>
              <a:rPr lang="en-US" b="1"/>
              <a:t>Department of Health &amp; Human Services (DHHS)</a:t>
            </a:r>
            <a:endParaRPr lang="en-US"/>
          </a:p>
          <a:p>
            <a:pPr eaLnBrk="0" hangingPunct="0"/>
            <a:r>
              <a:rPr lang="en-US"/>
              <a:t>    -- assigned lead by Executive Order for repatriation of </a:t>
            </a:r>
          </a:p>
          <a:p>
            <a:pPr eaLnBrk="0" hangingPunct="0"/>
            <a:r>
              <a:rPr lang="en-US"/>
              <a:t>        U.S. citizens from evacuation overseas</a:t>
            </a:r>
          </a:p>
          <a:p>
            <a:pPr eaLnBrk="0" hangingPunct="0">
              <a:buFontTx/>
              <a:buChar char="•"/>
            </a:pPr>
            <a:endParaRPr lang="en-US"/>
          </a:p>
          <a:p>
            <a:pPr eaLnBrk="0" hangingPunct="0">
              <a:buFontTx/>
              <a:buChar char="•"/>
            </a:pP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438400" y="381000"/>
            <a:ext cx="4235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Family Support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Follow-on Assistance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973138" y="1787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>
              <a:latin typeface="Arial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762000" y="2667000"/>
            <a:ext cx="77343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1800"/>
              <a:t>   ARRIVE AT SELECTED FINAL DESTINATION</a:t>
            </a:r>
          </a:p>
          <a:p>
            <a:pPr eaLnBrk="0" hangingPunct="0"/>
            <a:endParaRPr lang="en-US" sz="1800"/>
          </a:p>
          <a:p>
            <a:pPr eaLnBrk="0" hangingPunct="0">
              <a:buFontTx/>
              <a:buChar char="•"/>
            </a:pPr>
            <a:r>
              <a:rPr lang="en-US" sz="1800"/>
              <a:t>   LOCAL SPONSORS WILL BE IDENTIFIED AND MAKE REGULAR</a:t>
            </a:r>
          </a:p>
          <a:p>
            <a:pPr eaLnBrk="0" hangingPunct="0"/>
            <a:r>
              <a:rPr lang="en-US" sz="1800"/>
              <a:t>CONTACT WITH THE FAMILIES</a:t>
            </a:r>
          </a:p>
          <a:p>
            <a:pPr eaLnBrk="0" hangingPunct="0"/>
            <a:r>
              <a:rPr lang="en-US" sz="1800"/>
              <a:t>  </a:t>
            </a:r>
          </a:p>
          <a:p>
            <a:pPr eaLnBrk="0" hangingPunct="0">
              <a:buFontTx/>
              <a:buChar char="•"/>
            </a:pPr>
            <a:r>
              <a:rPr lang="en-US" sz="1800"/>
              <a:t>   REPATRIATION CENTER OR SERVICES CONTACT NEAREST FAMILY</a:t>
            </a:r>
          </a:p>
          <a:p>
            <a:pPr eaLnBrk="0" hangingPunct="0"/>
            <a:r>
              <a:rPr lang="en-US" sz="1800"/>
              <a:t>CENTER OR THE NATIONAL GUARD STATE PROGRAM COORDINATOR</a:t>
            </a:r>
          </a:p>
          <a:p>
            <a:pPr eaLnBrk="0" hangingPunct="0"/>
            <a:r>
              <a:rPr lang="en-US" sz="1800"/>
              <a:t>AT THE SAFE HAVEN DESTINATION TO REQUEST ASSISTANCE FOR </a:t>
            </a:r>
          </a:p>
          <a:p>
            <a:pPr eaLnBrk="0" hangingPunct="0"/>
            <a:r>
              <a:rPr lang="en-US" sz="1800"/>
              <a:t>THE FAMILY</a:t>
            </a:r>
          </a:p>
          <a:p>
            <a:pPr eaLnBrk="0" hangingPunct="0"/>
            <a:endParaRPr lang="en-US" sz="1800"/>
          </a:p>
          <a:p>
            <a:pPr eaLnBrk="0" hangingPunct="0"/>
            <a:r>
              <a:rPr lang="en-US" sz="1800"/>
              <a:t> 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087563" y="-50800"/>
            <a:ext cx="502285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Drawdown/Evacuation of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U.S. Diplomatic Posts</a:t>
            </a:r>
            <a:endParaRPr lang="en-US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Since 1988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7700963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Average of one Authorized or Ordered Departure every five weeks.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Two thirds of the posts were rated as low or medium threat just prior to 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drawdown or evacuation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  <a:p>
            <a:pPr eaLnBrk="0" hangingPunct="0">
              <a:lnSpc>
                <a:spcPct val="90000"/>
              </a:lnSpc>
            </a:pPr>
            <a:r>
              <a:rPr lang="en-US" sz="2000"/>
              <a:t>  Evacuations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          2002					17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          2001					14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              2000					  9</a:t>
            </a:r>
          </a:p>
          <a:p>
            <a:pPr lvl="1" eaLnBrk="0" hangingPunct="0">
              <a:lnSpc>
                <a:spcPct val="90000"/>
              </a:lnSpc>
            </a:pPr>
            <a:r>
              <a:rPr lang="en-US" sz="2000"/>
              <a:t>	1999					12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	1998					26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sz="2000"/>
              <a:t>  Evacuation breakout by category as of  3 December 2002: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	Authorized Departure (only)		98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	Ordered Departure (only)			61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	Authorized, then Ordered Departure	32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	Post Closure				15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	Private American Citizens Only		  5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	Military Assisted	Evacuations		20</a:t>
            </a:r>
          </a:p>
          <a:p>
            <a:pPr eaLnBrk="0" hangingPunct="0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2087563" y="-50800"/>
            <a:ext cx="50228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Drawdown/Evacuation of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U.S. Diplomatic Posts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Since 1988 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Continued</a:t>
            </a:r>
            <a:endParaRPr lang="en-US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sz="2000"/>
              <a:t>  Evacuations by Region:</a:t>
            </a:r>
            <a:endParaRPr lang="en-US" sz="1800"/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AF	Africa (Sub-Saharan countries)					63</a:t>
            </a:r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NEA	Near East (Middle Eastern countries - includes North African		40</a:t>
            </a:r>
          </a:p>
          <a:p>
            <a:pPr eaLnBrk="0" hangingPunct="0">
              <a:lnSpc>
                <a:spcPct val="85000"/>
              </a:lnSpc>
            </a:pPr>
            <a:r>
              <a:rPr lang="en-US" sz="1800"/>
              <a:t>	Muslim countries, e.g., Egypt, Libya, Tunisia, etc.)	</a:t>
            </a:r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EUR	Europe (All West and East European countries)				22</a:t>
            </a:r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SA	South Asia (India, Pakistan, Sri Lanka - essentially the Sub-Continent)	26</a:t>
            </a:r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WHA	Western Hemisphere (Caribbean Basin, all of Latin America and  		17</a:t>
            </a:r>
          </a:p>
          <a:p>
            <a:pPr eaLnBrk="0" hangingPunct="0">
              <a:lnSpc>
                <a:spcPct val="85000"/>
              </a:lnSpc>
            </a:pPr>
            <a:r>
              <a:rPr lang="en-US" sz="1800"/>
              <a:t>	 Canada)</a:t>
            </a:r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EAP	 East Asia and Pacific (Korea, Japan, China, Singapore, Indonesia, 		17</a:t>
            </a:r>
          </a:p>
          <a:p>
            <a:pPr eaLnBrk="0" hangingPunct="0">
              <a:lnSpc>
                <a:spcPct val="85000"/>
              </a:lnSpc>
            </a:pPr>
            <a:r>
              <a:rPr lang="en-US" sz="1800"/>
              <a:t>	Australia, New Zealand and Pacific Island Nations)</a:t>
            </a:r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S/NIS	Newly Independent States (Countries of the former Soviet Union)	</a:t>
            </a:r>
            <a:r>
              <a:rPr lang="en-US" sz="1800" u="sng"/>
              <a:t>	  9</a:t>
            </a:r>
            <a:endParaRPr lang="en-US" sz="1800"/>
          </a:p>
          <a:p>
            <a:pPr eaLnBrk="0" hangingPunct="0">
              <a:lnSpc>
                <a:spcPct val="85000"/>
              </a:lnSpc>
            </a:pPr>
            <a:endParaRPr lang="en-US" sz="1800"/>
          </a:p>
          <a:p>
            <a:pPr eaLnBrk="0" hangingPunct="0">
              <a:lnSpc>
                <a:spcPct val="85000"/>
              </a:lnSpc>
            </a:pPr>
            <a:r>
              <a:rPr lang="en-US" sz="1800"/>
              <a:t>							TOTAL:	              194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514600" y="304800"/>
            <a:ext cx="40068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Family Support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Telephone Numbers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for Evacuees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04800" y="2463800"/>
            <a:ext cx="8729663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600"/>
              <a:t>Joint Reception Coordination Center		1-888-852-4880</a:t>
            </a:r>
          </a:p>
          <a:p>
            <a:pPr eaLnBrk="0" hangingPunct="0"/>
            <a:endParaRPr lang="en-US" sz="2600"/>
          </a:p>
          <a:p>
            <a:pPr eaLnBrk="0" hangingPunct="0"/>
            <a:r>
              <a:rPr lang="en-US" sz="2600"/>
              <a:t>Army (FORSCOM Family Support)		1-800-851-7607</a:t>
            </a:r>
          </a:p>
          <a:p>
            <a:pPr eaLnBrk="0" hangingPunct="0"/>
            <a:endParaRPr lang="en-US" sz="2600"/>
          </a:p>
          <a:p>
            <a:pPr eaLnBrk="0" hangingPunct="0"/>
            <a:r>
              <a:rPr lang="en-US" sz="2600"/>
              <a:t>Navy (Bureau of Naval Personnel)		1-888-227-3032</a:t>
            </a:r>
          </a:p>
          <a:p>
            <a:pPr eaLnBrk="0" hangingPunct="0"/>
            <a:endParaRPr lang="en-US" sz="2600"/>
          </a:p>
          <a:p>
            <a:pPr eaLnBrk="0" hangingPunct="0"/>
            <a:r>
              <a:rPr lang="en-US" sz="2600"/>
              <a:t>Air Force (Air Force Personnel Center)		1-800-435-9941</a:t>
            </a:r>
          </a:p>
          <a:p>
            <a:pPr eaLnBrk="0" hangingPunct="0"/>
            <a:endParaRPr lang="en-US" sz="2600"/>
          </a:p>
          <a:p>
            <a:pPr eaLnBrk="0" hangingPunct="0"/>
            <a:r>
              <a:rPr lang="en-US" sz="2600"/>
              <a:t>Marine Corps (Quantico Marine Corps Base)	1-800-336-4663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998663" y="355600"/>
            <a:ext cx="52228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Operational Environments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90513" y="1814513"/>
            <a:ext cx="8740775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Permissive:  No apparent physical threat to potential evacuees; host </a:t>
            </a:r>
          </a:p>
          <a:p>
            <a:pPr eaLnBrk="0" hangingPunct="0"/>
            <a:r>
              <a:rPr lang="en-US"/>
              <a:t>government will not oppose either their orderly departure or U.S.</a:t>
            </a:r>
          </a:p>
          <a:p>
            <a:pPr eaLnBrk="0" hangingPunct="0"/>
            <a:r>
              <a:rPr lang="en-US"/>
              <a:t>military assistance.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Uncertain:  The degree of danger is uncertain; the host government</a:t>
            </a:r>
          </a:p>
          <a:p>
            <a:pPr eaLnBrk="0" hangingPunct="0"/>
            <a:r>
              <a:rPr lang="en-US"/>
              <a:t>may or may not be in control and cannot ensure the evacuees’ safety.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Hostile:  Host government or other forces are expected to oppose </a:t>
            </a:r>
          </a:p>
          <a:p>
            <a:pPr eaLnBrk="0" hangingPunct="0"/>
            <a:r>
              <a:rPr lang="en-US"/>
              <a:t>evacuation and/or U.S. military assistance.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Natural Disaster:  Earthquakes, volcanoes, etc..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797050" y="395288"/>
            <a:ext cx="54387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Role of Department of State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990600" y="2362200"/>
            <a:ext cx="6919913" cy="294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</a:t>
            </a:r>
            <a:r>
              <a:rPr lang="en-US" sz="2000" u="sng"/>
              <a:t>Declares the evacuation</a:t>
            </a:r>
            <a:r>
              <a:rPr lang="en-US" sz="2000"/>
              <a:t>   (Authorized or Ordered Departure)</a:t>
            </a:r>
          </a:p>
          <a:p>
            <a:pPr eaLnBrk="0" hangingPunct="0"/>
            <a:endParaRPr lang="en-US" sz="2000"/>
          </a:p>
          <a:p>
            <a:pPr eaLnBrk="0" hangingPunct="0">
              <a:lnSpc>
                <a:spcPct val="110000"/>
              </a:lnSpc>
              <a:buFontTx/>
              <a:buChar char="•"/>
            </a:pPr>
            <a:r>
              <a:rPr lang="en-US" sz="2000"/>
              <a:t>  </a:t>
            </a:r>
            <a:r>
              <a:rPr lang="en-US" sz="2000" u="sng"/>
              <a:t>Authorizing agents</a:t>
            </a:r>
            <a:r>
              <a:rPr lang="en-US" sz="2000"/>
              <a:t>:</a:t>
            </a:r>
          </a:p>
          <a:p>
            <a:pPr eaLnBrk="0" hangingPunct="0">
              <a:lnSpc>
                <a:spcPct val="110000"/>
              </a:lnSpc>
            </a:pPr>
            <a:r>
              <a:rPr lang="en-US" sz="2000"/>
              <a:t>    -  Under Secretary for Management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/>
              <a:t>    -  U.S. Ambassador in country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/>
              <a:t>            Coordinates evacuation plans with the Geographic CINC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/>
              <a:t>            Vested with the responsibility for executing the evacuation</a:t>
            </a:r>
          </a:p>
          <a:p>
            <a:pPr eaLnBrk="0" hangingPunct="0"/>
            <a:r>
              <a:rPr lang="en-US" sz="2000"/>
              <a:t> </a:t>
            </a:r>
          </a:p>
          <a:p>
            <a:pPr eaLnBrk="0" hangingPunct="0"/>
            <a:r>
              <a:rPr lang="en-US" sz="2000"/>
              <a:t> 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985963" y="152400"/>
            <a:ext cx="5019675" cy="173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Steps to Protect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and</a:t>
            </a: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Evacuate Noncombatants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2362200" y="2286000"/>
            <a:ext cx="5197475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Travel Advisory/Warning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Drawdown--reduce presence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Standfast--stay in place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Authorized Departure--voluntary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Ordered Departure--mandated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Stop Movement--TDY/PCS suspended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405063" y="184150"/>
            <a:ext cx="4333875" cy="1247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Onset of a Crisis</a:t>
            </a:r>
            <a:endParaRPr lang="en-US" sz="36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Embassy/Post Actions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052513" y="1631950"/>
            <a:ext cx="7512050" cy="4965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/>
              <a:t>  Post reports onset of crisis via call to State Department Operations</a:t>
            </a:r>
          </a:p>
          <a:p>
            <a:pPr eaLnBrk="0" hangingPunct="0"/>
            <a:r>
              <a:rPr lang="en-US" sz="2000"/>
              <a:t> Center and cable.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Emergency Action Committee (EAC) meets to review Post </a:t>
            </a:r>
          </a:p>
          <a:p>
            <a:pPr eaLnBrk="0" hangingPunct="0"/>
            <a:r>
              <a:rPr lang="en-US" sz="2000"/>
              <a:t>Emergency Action Plan (EAP) and to make recommendations </a:t>
            </a:r>
          </a:p>
          <a:p>
            <a:pPr eaLnBrk="0" hangingPunct="0"/>
            <a:r>
              <a:rPr lang="en-US" sz="2000"/>
              <a:t>regarding security situation at Post.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EAC recommends Travel Warning or change to Consular Information</a:t>
            </a:r>
          </a:p>
          <a:p>
            <a:pPr eaLnBrk="0" hangingPunct="0"/>
            <a:r>
              <a:rPr lang="en-US" sz="2000"/>
              <a:t>Sheet.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Post reviews current F-77 Report (number of potential evacuees) and</a:t>
            </a:r>
          </a:p>
          <a:p>
            <a:pPr eaLnBrk="0" hangingPunct="0"/>
            <a:r>
              <a:rPr lang="en-US" sz="2000"/>
              <a:t>updates report as needed.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Post activates the Warden System.</a:t>
            </a:r>
          </a:p>
          <a:p>
            <a:pPr eaLnBrk="0" hangingPunct="0"/>
            <a:endParaRPr lang="en-US" sz="2000"/>
          </a:p>
          <a:p>
            <a:pPr eaLnBrk="0" hangingPunct="0">
              <a:buFontTx/>
              <a:buChar char="•"/>
            </a:pPr>
            <a:r>
              <a:rPr lang="en-US" sz="2000"/>
              <a:t>  EAC begins coordination/NEO planning with regional CINC.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598613" y="533400"/>
            <a:ext cx="5641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Establish Effective Tripwires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04800" y="1905000"/>
            <a:ext cx="8435975" cy="374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/>
              <a:t>  Post submits analysis of current situation, recommendation for </a:t>
            </a:r>
          </a:p>
          <a:p>
            <a:pPr eaLnBrk="0" hangingPunct="0"/>
            <a:r>
              <a:rPr lang="en-US"/>
              <a:t>drawdown, and list of events/changes (tripwires) which may lead to</a:t>
            </a:r>
          </a:p>
          <a:p>
            <a:pPr eaLnBrk="0" hangingPunct="0"/>
            <a:r>
              <a:rPr lang="en-US"/>
              <a:t> further drawdowns.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Regional Bureau and Department of State in Washington reviews</a:t>
            </a:r>
          </a:p>
          <a:p>
            <a:pPr eaLnBrk="0" hangingPunct="0"/>
            <a:r>
              <a:rPr lang="en-US"/>
              <a:t>tripwires.</a:t>
            </a:r>
          </a:p>
          <a:p>
            <a:pPr eaLnBrk="0" hangingPunct="0"/>
            <a:endParaRPr lang="en-US"/>
          </a:p>
          <a:p>
            <a:pPr eaLnBrk="0" hangingPunct="0">
              <a:buFontTx/>
              <a:buChar char="•"/>
            </a:pPr>
            <a:r>
              <a:rPr lang="en-US"/>
              <a:t>  Regional Bureau may ask Post to clarify or change tripwires</a:t>
            </a:r>
          </a:p>
          <a:p>
            <a:pPr eaLnBrk="0" hangingPunct="0"/>
            <a:r>
              <a:rPr lang="en-US"/>
              <a:t>to make them more realistic.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3239</Words>
  <Application>Microsoft Office PowerPoint</Application>
  <PresentationFormat>On-screen Show (4:3)</PresentationFormat>
  <Paragraphs>689</Paragraphs>
  <Slides>44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Default Design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Company>HQDA US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SchultzWikulLJ</dc:creator>
  <cp:lastModifiedBy>Curtis.McMahan</cp:lastModifiedBy>
  <cp:revision>15</cp:revision>
  <dcterms:created xsi:type="dcterms:W3CDTF">2002-12-02T20:18:51Z</dcterms:created>
  <dcterms:modified xsi:type="dcterms:W3CDTF">2014-03-12T14:05:08Z</dcterms:modified>
</cp:coreProperties>
</file>