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12"/>
  </p:notesMasterIdLst>
  <p:handoutMasterIdLst>
    <p:handoutMasterId r:id="rId13"/>
  </p:handoutMasterIdLst>
  <p:sldIdLst>
    <p:sldId id="257" r:id="rId5"/>
    <p:sldId id="301" r:id="rId6"/>
    <p:sldId id="306" r:id="rId7"/>
    <p:sldId id="307" r:id="rId8"/>
    <p:sldId id="305" r:id="rId9"/>
    <p:sldId id="291" r:id="rId10"/>
    <p:sldId id="29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176" autoAdjust="0"/>
    <p:restoredTop sz="94129" autoAdjust="0"/>
  </p:normalViewPr>
  <p:slideViewPr>
    <p:cSldViewPr snapToGrid="0">
      <p:cViewPr varScale="1">
        <p:scale>
          <a:sx n="66" d="100"/>
          <a:sy n="66" d="100"/>
        </p:scale>
        <p:origin x="864" y="72"/>
      </p:cViewPr>
      <p:guideLst>
        <p:guide orient="horz" pos="2160"/>
        <p:guide pos="2880"/>
      </p:guideLst>
    </p:cSldViewPr>
  </p:slideViewPr>
  <p:notesTextViewPr>
    <p:cViewPr>
      <p:scale>
        <a:sx n="3" d="2"/>
        <a:sy n="3" d="2"/>
      </p:scale>
      <p:origin x="0" y="-12864"/>
    </p:cViewPr>
  </p:notesTextViewPr>
  <p:sorterViewPr>
    <p:cViewPr>
      <p:scale>
        <a:sx n="200" d="100"/>
        <a:sy n="200" d="100"/>
      </p:scale>
      <p:origin x="0" y="0"/>
    </p:cViewPr>
  </p:sorterViewPr>
  <p:notesViewPr>
    <p:cSldViewPr snapToGrid="0">
      <p:cViewPr>
        <p:scale>
          <a:sx n="100" d="100"/>
          <a:sy n="100" d="100"/>
        </p:scale>
        <p:origin x="-180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858000" cy="457200"/>
          </a:xfrm>
          <a:prstGeom prst="rect">
            <a:avLst/>
          </a:prstGeom>
        </p:spPr>
        <p:txBody>
          <a:bodyPr vert="horz" lIns="91440" tIns="45720" rIns="91440" bIns="45720" rtlCol="0"/>
          <a:lstStyle>
            <a:lvl1pPr algn="l">
              <a:defRPr sz="1200"/>
            </a:lvl1pPr>
          </a:lstStyle>
          <a:p>
            <a:r>
              <a:rPr lang="en-US" dirty="0" smtClean="0"/>
              <a:t>9E-F59/950-F38 Dismounted Counter IED Tactics-Master Trainer</a:t>
            </a:r>
          </a:p>
          <a:p>
            <a:r>
              <a:rPr lang="en-US" dirty="0" smtClean="0"/>
              <a:t>071-FREBB012 Danger Areas (Vulnerable Points/ Vulnerable Areas)</a:t>
            </a:r>
            <a:endParaRPr lang="en-US" dirty="0"/>
          </a:p>
        </p:txBody>
      </p:sp>
      <p:sp>
        <p:nvSpPr>
          <p:cNvPr id="4" name="Footer Placeholder 3"/>
          <p:cNvSpPr>
            <a:spLocks noGrp="1"/>
          </p:cNvSpPr>
          <p:nvPr>
            <p:ph type="ftr" sz="quarter" idx="2"/>
          </p:nvPr>
        </p:nvSpPr>
        <p:spPr>
          <a:xfrm>
            <a:off x="0" y="8685213"/>
            <a:ext cx="6858000" cy="457200"/>
          </a:xfrm>
          <a:prstGeom prst="rect">
            <a:avLst/>
          </a:prstGeom>
        </p:spPr>
        <p:txBody>
          <a:bodyPr vert="horz" lIns="91440" tIns="45720" rIns="91440" bIns="45720" rtlCol="0" anchor="b"/>
          <a:lstStyle>
            <a:lvl1pPr algn="l">
              <a:defRPr sz="1200"/>
            </a:lvl1pPr>
          </a:lstStyle>
          <a:p>
            <a:pPr algn="ctr">
              <a:defRPr/>
            </a:pPr>
            <a:r>
              <a:rPr lang="en-US" dirty="0" smtClean="0">
                <a:solidFill>
                  <a:srgbClr val="00B050"/>
                </a:solidFill>
                <a:latin typeface="Arial" pitchFamily="34" charset="0"/>
                <a:cs typeface="Arial" pitchFamily="34" charset="0"/>
              </a:rPr>
              <a:t>UNCLASSIFIED/FOUO Information in this document may be EXEMPT FROM  MANDATORY DISCLOSURE under the Freedom of Information Act (FOIA) Exemption 7 (F)</a:t>
            </a:r>
            <a:endParaRPr lang="en-US"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3187359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16EC1-A561-418A-8724-D80622499487}" type="datetimeFigureOut">
              <a:rPr lang="en-US" smtClean="0"/>
              <a:pPr/>
              <a:t>7/28/2015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F5C20-1EFD-45A8-A119-FB21F9F76284}" type="slidenum">
              <a:rPr lang="en-US" smtClean="0"/>
              <a:pPr/>
              <a:t>‹#›</a:t>
            </a:fld>
            <a:endParaRPr lang="en-US" dirty="0"/>
          </a:p>
        </p:txBody>
      </p:sp>
    </p:spTree>
    <p:extLst>
      <p:ext uri="{BB962C8B-B14F-4D97-AF65-F5344CB8AC3E}">
        <p14:creationId xmlns:p14="http://schemas.microsoft.com/office/powerpoint/2010/main" val="274477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buFontTx/>
              <a:buChar cha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32943" marR="0" indent="-232943" algn="l" defTabSz="914400" rtl="0" eaLnBrk="0" fontAlgn="base" latinLnBrk="0" hangingPunct="0">
              <a:lnSpc>
                <a:spcPct val="100000"/>
              </a:lnSpc>
              <a:spcBef>
                <a:spcPct val="30000"/>
              </a:spcBef>
              <a:spcAft>
                <a:spcPct val="0"/>
              </a:spcAft>
              <a:buClrTx/>
              <a:buSzTx/>
              <a:buFontTx/>
              <a:buNone/>
              <a:tabLst/>
              <a:defRPr/>
            </a:pPr>
            <a:r>
              <a:rPr lang="en-US" sz="1200" b="0" u="none" dirty="0" smtClean="0"/>
              <a:t>1. Introduce yourself. Only needed for the first time you deliver instruction to these students. </a:t>
            </a:r>
          </a:p>
          <a:p>
            <a:r>
              <a:rPr lang="en-US" sz="1200" dirty="0" smtClean="0"/>
              <a:t>2.</a:t>
            </a:r>
            <a:r>
              <a:rPr lang="en-US" dirty="0" smtClean="0"/>
              <a:t> Present the following </a:t>
            </a:r>
            <a:r>
              <a:rPr lang="en-US" sz="1200" b="1" u="sng" kern="1200" baseline="0" dirty="0" smtClean="0">
                <a:solidFill>
                  <a:schemeClr val="tx1"/>
                </a:solidFill>
                <a:latin typeface="+mn-lt"/>
                <a:ea typeface="+mn-ea"/>
                <a:cs typeface="+mn-cs"/>
              </a:rPr>
              <a:t>Motivator:</a:t>
            </a:r>
            <a:r>
              <a:rPr lang="en-US" sz="1200" b="0" u="none" kern="1200" baseline="0" dirty="0" smtClean="0">
                <a:solidFill>
                  <a:schemeClr val="tx1"/>
                </a:solidFill>
                <a:latin typeface="+mn-lt"/>
                <a:ea typeface="+mn-ea"/>
                <a:cs typeface="+mn-cs"/>
              </a:rPr>
              <a:t>  </a:t>
            </a:r>
          </a:p>
          <a:p>
            <a:r>
              <a:rPr lang="en-US" b="0" i="1" dirty="0" smtClean="0"/>
              <a:t>“In order to execute a successful mission, leaders at all levels must fully understand each of the variables of Mission, Enemy, Terrain and Weather, Troops and Support Available, Time Available, Civil Considerations (METT-TC). Prior to developing a friendly course of action the leader must execute a detailed Mission Analysis. Armed with the information gathered in this analysis in regards to their mission, the enemy they face, the terrain the mission will be conducted upon, the troops and</a:t>
            </a:r>
          </a:p>
          <a:p>
            <a:r>
              <a:rPr lang="en-US" b="0" i="1" dirty="0" smtClean="0"/>
              <a:t>time available along with any civil considerations they must consider based on their given mission the leader will be able to determine a course of action that will result in success. </a:t>
            </a:r>
          </a:p>
          <a:p>
            <a:r>
              <a:rPr lang="en-US" b="0" i="1" u="none" dirty="0" smtClean="0"/>
              <a:t>    </a:t>
            </a:r>
            <a:r>
              <a:rPr lang="en-US" b="1" i="1" u="sng" dirty="0" smtClean="0"/>
              <a:t>Note: </a:t>
            </a:r>
            <a:r>
              <a:rPr lang="en-US" b="0" i="1" dirty="0" smtClean="0"/>
              <a:t>Use this statement or develop one of your own relating to the material”.</a:t>
            </a:r>
            <a:endParaRPr lang="en-US" b="0" i="1"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1</a:t>
            </a:fld>
            <a:endParaRPr lang="en-US" dirty="0"/>
          </a:p>
        </p:txBody>
      </p:sp>
    </p:spTree>
    <p:extLst>
      <p:ext uri="{BB962C8B-B14F-4D97-AF65-F5344CB8AC3E}">
        <p14:creationId xmlns:p14="http://schemas.microsoft.com/office/powerpoint/2010/main" val="1095294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r>
              <a:rPr lang="en-US" sz="1200" b="1" dirty="0" smtClean="0"/>
              <a:t>CHANGES</a:t>
            </a:r>
          </a:p>
          <a:p>
            <a:pPr marL="232943" indent="-232943"/>
            <a:r>
              <a:rPr lang="en-US" sz="1200" b="1" dirty="0" smtClean="0"/>
              <a:t>- Updated Action, Condition, STD. </a:t>
            </a:r>
          </a:p>
          <a:p>
            <a:pPr marL="232943" marR="0" indent="-232943" algn="l" defTabSz="914400" rtl="0" eaLnBrk="1" fontAlgn="auto" latinLnBrk="0" hangingPunct="1">
              <a:lnSpc>
                <a:spcPct val="100000"/>
              </a:lnSpc>
              <a:spcBef>
                <a:spcPts val="0"/>
              </a:spcBef>
              <a:spcAft>
                <a:spcPts val="0"/>
              </a:spcAft>
              <a:buClrTx/>
              <a:buSzTx/>
              <a:buFontTx/>
              <a:buChar char="-"/>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28600" indent="-228600">
              <a:buAutoNum type="arabicPeriod"/>
            </a:pPr>
            <a:r>
              <a:rPr lang="en-US" dirty="0" smtClean="0"/>
              <a:t>Let the students know that this is a four hour class that will be conducted mostly</a:t>
            </a:r>
            <a:r>
              <a:rPr lang="en-US" baseline="0" dirty="0" smtClean="0"/>
              <a:t> by students.</a:t>
            </a:r>
            <a:endParaRPr lang="en-US" dirty="0" smtClean="0"/>
          </a:p>
          <a:p>
            <a:pPr marL="228600" indent="-228600">
              <a:buAutoNum type="arabicPeriod"/>
            </a:pPr>
            <a:r>
              <a:rPr lang="en-US" dirty="0" smtClean="0"/>
              <a:t>Tell the students that at the end of this class they should</a:t>
            </a:r>
            <a:r>
              <a:rPr lang="en-US" baseline="0" dirty="0" smtClean="0"/>
              <a:t> be able to conduct a mission analysis including: Conducting a mission analysis IAW TLP and briefing a mission analysis including COA.</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2</a:t>
            </a:fld>
            <a:endParaRPr lang="en-US" dirty="0"/>
          </a:p>
        </p:txBody>
      </p:sp>
    </p:spTree>
    <p:extLst>
      <p:ext uri="{BB962C8B-B14F-4D97-AF65-F5344CB8AC3E}">
        <p14:creationId xmlns:p14="http://schemas.microsoft.com/office/powerpoint/2010/main" val="1986829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latin typeface="Arial" panose="020B0604020202020204" pitchFamily="34" charset="0"/>
                <a:cs typeface="Arial" panose="020B0604020202020204" pitchFamily="34" charset="0"/>
              </a:rPr>
              <a:t>Adjust</a:t>
            </a:r>
            <a:r>
              <a:rPr lang="en-US" b="0" baseline="0" dirty="0" smtClean="0">
                <a:latin typeface="Arial" panose="020B0604020202020204" pitchFamily="34" charset="0"/>
                <a:cs typeface="Arial" panose="020B0604020202020204" pitchFamily="34" charset="0"/>
              </a:rPr>
              <a:t>/modify PH 1, 2 and 3 times as necessary.</a:t>
            </a:r>
            <a:endParaRPr lang="en-US" b="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3</a:t>
            </a:fld>
            <a:endParaRPr lang="en-US" dirty="0"/>
          </a:p>
        </p:txBody>
      </p:sp>
    </p:spTree>
    <p:extLst>
      <p:ext uri="{BB962C8B-B14F-4D97-AF65-F5344CB8AC3E}">
        <p14:creationId xmlns:p14="http://schemas.microsoft.com/office/powerpoint/2010/main" val="935958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t>1. This is a 4 hour mission analysis PE conducted in the 1</a:t>
            </a:r>
            <a:r>
              <a:rPr lang="en-US" sz="1200" b="0" u="none" baseline="30000" dirty="0" smtClean="0"/>
              <a:t>st</a:t>
            </a:r>
            <a:r>
              <a:rPr lang="en-US" sz="1200" b="0" u="none" dirty="0" smtClean="0"/>
              <a:t> week </a:t>
            </a:r>
            <a:r>
              <a:rPr lang="en-US" sz="1200" b="0" u="none" baseline="0" dirty="0" smtClean="0"/>
              <a:t>in preparation for the 2d week STX.</a:t>
            </a:r>
            <a:endParaRPr lang="en-US" sz="1200" b="0" u="none" dirty="0" smtClean="0"/>
          </a:p>
          <a:p>
            <a:r>
              <a:rPr lang="en-US" b="0" u="none" dirty="0" smtClean="0">
                <a:latin typeface="Arial" panose="020B0604020202020204" pitchFamily="34" charset="0"/>
                <a:cs typeface="Arial" panose="020B0604020202020204" pitchFamily="34" charset="0"/>
              </a:rPr>
              <a:t>2. </a:t>
            </a:r>
            <a:r>
              <a:rPr lang="en-US" b="1" u="sng" dirty="0" smtClean="0">
                <a:latin typeface="Arial" panose="020B0604020202020204" pitchFamily="34" charset="0"/>
                <a:cs typeface="Arial" panose="020B0604020202020204" pitchFamily="34" charset="0"/>
              </a:rPr>
              <a:t>The following is an Excerpt from Annex C of the lesson plan. Procedures for the PE: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Admin notes: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instructor will provide the students with a pre-developed scenario that includes enough mission specific information for the students to execute a detailed mission analysis of a specific operation. One primary instructor per squad will serve as the single point of coordination for the student chain of command. The instructor will need to be able to field</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questions that would be asked of the Company Intelligence Support Team (CoIST), the Company Commander/current operations cell, or any other supporting agency. The instructor will also answer questions relating to adjacent unit activity, any support element (EOD, QRF, CASEVAC, etc.) and will be responsible for allocating any C-IED enablers if the squad requests them. This PE is executed in two phases. The first phase is the mission analysis and the development of a Course of Action (COA). The second phase is briefing the COA to the entire class and all of the instructors. Phase one will take approximately 2 hours with the second phase taking 30 minutes per squad for a total time of 3.5 hours and then a AAR will be conducted that relates what we learned during the exercise.</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 Instructors will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need to locate a piece of terrain that will support three squads conducting this exercise, have a central location for starting, and all are within walking distance of each other. 2 hours for the emplacement IEDs targeting coalition forces and an additional 1.5 hours for each group to explain their thought processes and reasoning for how they emplaced their IEDs is the planning requirement (total of 4.5 hours).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b. Purpose of the exercise: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purpose of this exercise is to ensure that the students understand the importance of a proper Mission Analysis prior to the development of a Course of</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Action.</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Material Requirements: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3x different Platoon sized C-IED mission scenarios with enough detail to execute mission  analysis.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3x Laptop Computers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1x Projector Screen</a:t>
            </a:r>
          </a:p>
          <a:p>
            <a:r>
              <a:rPr lang="pt-BR" sz="1200" b="0" i="0" u="none" strike="noStrike" kern="1200" baseline="0" dirty="0" smtClean="0">
                <a:solidFill>
                  <a:schemeClr val="tx1"/>
                </a:solidFill>
                <a:latin typeface="Arial" panose="020B0604020202020204" pitchFamily="34" charset="0"/>
                <a:ea typeface="+mn-ea"/>
                <a:cs typeface="Arial" panose="020B0604020202020204" pitchFamily="34" charset="0"/>
              </a:rPr>
              <a:t>    1x Proxima or similar projector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3x Overhead imagery of the area of operations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(1) This station will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require at least .25 hour for set up. At the beginning of the exercise the lead instructor will brief the students on the concept of the practical exercise and explain requirements. The instructors responsible for providing the squad with coordination will be identified. That instructor will then identify the leadership for the squad and issue them the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scenario ensuring that the students understand their mission and all of the additional information provided. The instructor will teach, coach and mentor the squad through the mission analysis process and answer their questions and requests for support. No other instructors will provide answers to the students, but will refer them back to the primary instructor to prevent any confusion of the information provided.</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(2) Upon receipt of the mission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leader will then be required to issue a warning order to his subordinates and task organize their efforts in the mission analysis process. The squad will C-3 then analyze the mission utilizing METT-TC. The leader will determine all of his specified and implied tasks along with his mission essential task and any constraints that apply to his mission. The squad will then analyze the enemy situation in an attempt to identify the enemy composition, disposition, strength, capabilities, strengths and weaknesses. The Instructor will coach the students to ensure that they are executing proper Intelligence Preparation of the Operational Environment (IPOE) following the 4 step process of defining the operational environment, describing the environmental effects, evaluating the threat and determining the enemy courses of action. At this point the students will execute an analysis of the time available utilizing the backwards planning process and ensuring that they account for times imposed by their higher headquarters, times associated with the execution of the operation and the projected actions of the enemy. Also considered in this process is the light data associated with the operational timeline and the impacts of this on both friendly and enemy forces. The students will analyze their available troops and special equipment in order to identify their options for various task organizations. The students will executed a detailed analysis of the terrain inside of their area of operations utilizing paying particular attention to identified vulnerable areas and vulnerable points that they will encounter along their routes. Finally the students must identify the civil considerations that must be considered based on the nature of their operation.</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(3) Once the students have thoroughly examined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different aspects of METT-TC and have a full understanding of how these variables will impact their mission as well as having developed a most probable course of action for the enemy in the area that they can plan against they will develop a friendly course of action. The instructor will work with the students to help them identify potential C-IED enablers that might or might not be able to assist them in the successful completion of their mission. Students will develop a course of action utilizing the laptop and provided imagery that they will be able to brief to the rest of the class. At a minimum the areas covered in the brief need to include the following:</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Review General Situation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Initial Threat Assessment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Give restated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Concept of the operation/ Scheme of maneuver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Actions on the Objective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f. Vulnerable Point 360 plan/2/4 man drill</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g. Recommended cordon locations on IED and 5 C's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h. Proposed Incident Control Point location (5 C's)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i. Task/Purpose for enablers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j. CASCVAC plan</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(4) Enabler employment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(Enablers stated in the scenario brief):</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 Other factors that would improve the plan (i.e. use of dogs, UAVs etc.)</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(5) Each squad will brief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their plan and then field questions from their fellow students and the instructors about different aspects of their plan. The focus of these questions will be directed towards the C-IED aspects of the mission.</a:t>
            </a: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4</a:t>
            </a:fld>
            <a:endParaRPr lang="en-US" dirty="0"/>
          </a:p>
        </p:txBody>
      </p:sp>
    </p:spTree>
    <p:extLst>
      <p:ext uri="{BB962C8B-B14F-4D97-AF65-F5344CB8AC3E}">
        <p14:creationId xmlns:p14="http://schemas.microsoft.com/office/powerpoint/2010/main" val="1828518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Ensure that students demonstrate how to conduct a mission analysis IAW the TLO.</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5</a:t>
            </a:fld>
            <a:endParaRPr lang="en-US" dirty="0"/>
          </a:p>
        </p:txBody>
      </p:sp>
    </p:spTree>
    <p:extLst>
      <p:ext uri="{BB962C8B-B14F-4D97-AF65-F5344CB8AC3E}">
        <p14:creationId xmlns:p14="http://schemas.microsoft.com/office/powerpoint/2010/main" val="4099892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endParaRPr lang="en-US" sz="1200" b="1" dirty="0" smtClean="0">
              <a:solidFill>
                <a:srgbClr val="FF0000"/>
              </a:solidFill>
              <a:latin typeface="Arial" charset="0"/>
              <a:cs typeface="Arial"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6</a:t>
            </a:fld>
            <a:endParaRPr lang="en-US" dirty="0"/>
          </a:p>
        </p:txBody>
      </p:sp>
    </p:spTree>
    <p:extLst>
      <p:ext uri="{BB962C8B-B14F-4D97-AF65-F5344CB8AC3E}">
        <p14:creationId xmlns:p14="http://schemas.microsoft.com/office/powerpoint/2010/main" val="543858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 Ask if anyone has any Questions and provide answer if necessary.</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7</a:t>
            </a:fld>
            <a:endParaRPr lang="en-US" dirty="0"/>
          </a:p>
        </p:txBody>
      </p:sp>
    </p:spTree>
    <p:extLst>
      <p:ext uri="{BB962C8B-B14F-4D97-AF65-F5344CB8AC3E}">
        <p14:creationId xmlns:p14="http://schemas.microsoft.com/office/powerpoint/2010/main" val="58429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896097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510621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6009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03700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90513"/>
            <a:ext cx="6807200" cy="639762"/>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19727765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0513"/>
            <a:ext cx="8229600" cy="58356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1959037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6490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4056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37354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3598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275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070285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25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0660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74630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35423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9410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3066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7710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442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8041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02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6651022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163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2859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4627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60047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1308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92484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84781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392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438340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37363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84756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256660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839011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568162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39"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40" cstate="print"/>
          <a:stretch>
            <a:fillRect/>
          </a:stretch>
        </p:blipFill>
        <p:spPr>
          <a:xfrm>
            <a:off x="8418220" y="274342"/>
            <a:ext cx="564060" cy="685800"/>
          </a:xfrm>
          <a:prstGeom prst="rect">
            <a:avLst/>
          </a:prstGeom>
        </p:spPr>
      </p:pic>
      <p:sp>
        <p:nvSpPr>
          <p:cNvPr id="9" name="TextBox 8"/>
          <p:cNvSpPr txBox="1"/>
          <p:nvPr userDrawn="1"/>
        </p:nvSpPr>
        <p:spPr>
          <a:xfrm>
            <a:off x="3523888" y="0"/>
            <a:ext cx="2090738" cy="307975"/>
          </a:xfrm>
          <a:prstGeom prst="rect">
            <a:avLst/>
          </a:prstGeom>
          <a:noFill/>
        </p:spPr>
        <p:txBody>
          <a:bodyPr wrap="none">
            <a:spAutoFit/>
          </a:bodyPr>
          <a:lstStyle/>
          <a:p>
            <a:pPr>
              <a:defRPr/>
            </a:pPr>
            <a:r>
              <a:rPr lang="en-US" sz="1400" b="0" dirty="0">
                <a:solidFill>
                  <a:srgbClr val="00B050"/>
                </a:solidFill>
                <a:latin typeface="Arial" pitchFamily="34" charset="0"/>
                <a:cs typeface="Arial" pitchFamily="34" charset="0"/>
              </a:rPr>
              <a:t>UNCLASSIFIED/FOUO</a:t>
            </a:r>
          </a:p>
        </p:txBody>
      </p:sp>
      <p:sp>
        <p:nvSpPr>
          <p:cNvPr id="10" name="TextBox 16"/>
          <p:cNvSpPr txBox="1">
            <a:spLocks noChangeArrowheads="1"/>
          </p:cNvSpPr>
          <p:nvPr userDrawn="1"/>
        </p:nvSpPr>
        <p:spPr bwMode="auto">
          <a:xfrm>
            <a:off x="10620" y="6519446"/>
            <a:ext cx="8167218" cy="338554"/>
          </a:xfrm>
          <a:prstGeom prst="rect">
            <a:avLst/>
          </a:prstGeom>
          <a:solidFill>
            <a:srgbClr val="00B050"/>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dirty="0" smtClean="0">
                <a:solidFill>
                  <a:schemeClr val="bg1"/>
                </a:solidFill>
                <a:latin typeface="Arial" pitchFamily="34" charset="0"/>
                <a:cs typeface="Arial" pitchFamily="34" charset="0"/>
              </a:rPr>
              <a:t>UNCLASSIFIED////FOR</a:t>
            </a:r>
            <a:r>
              <a:rPr lang="en-US" sz="800" baseline="0" dirty="0" smtClean="0">
                <a:solidFill>
                  <a:schemeClr val="bg1"/>
                </a:solidFill>
                <a:latin typeface="Arial" pitchFamily="34" charset="0"/>
                <a:cs typeface="Arial" pitchFamily="34" charset="0"/>
              </a:rPr>
              <a:t> OFFICAL USE ONLY   This document contains information that may be EXEMPT FROM MANDATORY DISCLOSURE under the Freedom of Information Act (FOIA) Exemption 7 (F</a:t>
            </a:r>
            <a:r>
              <a:rPr lang="en-US" sz="700" baseline="0" dirty="0" smtClean="0">
                <a:solidFill>
                  <a:schemeClr val="bg1"/>
                </a:solidFill>
                <a:latin typeface="Arial" pitchFamily="34" charset="0"/>
                <a:cs typeface="Arial" pitchFamily="34" charset="0"/>
              </a:rPr>
              <a:t>)</a:t>
            </a:r>
            <a:endParaRPr lang="en-US" sz="700"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429327360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2" r:id="rId35"/>
    <p:sldLayoutId id="2147483733" r:id="rId36"/>
    <p:sldLayoutId id="2147483734" r:id="rId37"/>
  </p:sldLayoutIdLst>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910157" y="2388517"/>
            <a:ext cx="7338095" cy="1402452"/>
          </a:xfrm>
          <a:solidFill>
            <a:schemeClr val="bg1"/>
          </a:solidFill>
        </p:spPr>
        <p:txBody>
          <a:bodyPr>
            <a:noAutofit/>
          </a:bodyPr>
          <a:lstStyle/>
          <a:p>
            <a:r>
              <a:rPr lang="en-US" sz="3200" dirty="0" smtClean="0"/>
              <a:t>Mission Analysis Back Brief</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3" name="Slide Number Placeholder 18"/>
          <p:cNvSpPr txBox="1">
            <a:spLocks/>
          </p:cNvSpPr>
          <p:nvPr/>
        </p:nvSpPr>
        <p:spPr bwMode="auto">
          <a:xfrm>
            <a:off x="7010400" y="6629400"/>
            <a:ext cx="2133600" cy="228600"/>
          </a:xfrm>
          <a:prstGeom prst="rect">
            <a:avLst/>
          </a:prstGeom>
          <a:noFill/>
          <a:ln w="9525">
            <a:noFill/>
            <a:miter lim="800000"/>
            <a:headEnd/>
            <a:tailEnd/>
          </a:ln>
        </p:spPr>
        <p:txBody>
          <a:bodyPr anchor="ctr"/>
          <a:lstStyle/>
          <a:p>
            <a:pPr algn="r"/>
            <a:fld id="{0E0A5611-4F33-4EE8-A293-ED136606550E}" type="slidenum">
              <a:rPr lang="en-US" sz="1200" b="0">
                <a:solidFill>
                  <a:schemeClr val="tx1"/>
                </a:solidFill>
                <a:latin typeface="Arial" pitchFamily="34" charset="0"/>
                <a:cs typeface="Arial" pitchFamily="34" charset="0"/>
              </a:rPr>
              <a:pPr algn="r"/>
              <a:t>2</a:t>
            </a:fld>
            <a:endParaRPr lang="en-US" sz="1200" b="0" dirty="0">
              <a:solidFill>
                <a:schemeClr val="tx1"/>
              </a:solidFill>
              <a:latin typeface="Arial" pitchFamily="34" charset="0"/>
              <a:cs typeface="Arial" pitchFamily="34" charset="0"/>
            </a:endParaRPr>
          </a:p>
        </p:txBody>
      </p:sp>
      <p:sp>
        <p:nvSpPr>
          <p:cNvPr id="5" name="Title 4"/>
          <p:cNvSpPr>
            <a:spLocks noGrp="1"/>
          </p:cNvSpPr>
          <p:nvPr>
            <p:ph type="title"/>
          </p:nvPr>
        </p:nvSpPr>
        <p:spPr/>
        <p:txBody>
          <a:bodyPr>
            <a:normAutofit/>
          </a:bodyPr>
          <a:lstStyle/>
          <a:p>
            <a:r>
              <a:rPr lang="en-US" sz="2800" dirty="0" smtClean="0"/>
              <a:t>Terminal Learning Objective</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3968888003"/>
              </p:ext>
            </p:extLst>
          </p:nvPr>
        </p:nvGraphicFramePr>
        <p:xfrm>
          <a:off x="533400" y="1248261"/>
          <a:ext cx="8001000" cy="5041900"/>
        </p:xfrm>
        <a:graphic>
          <a:graphicData uri="http://schemas.openxmlformats.org/drawingml/2006/table">
            <a:tbl>
              <a:tblPr firstRow="1" firstCol="1" bandRow="1">
                <a:tableStyleId>{5C22544A-7EE6-4342-B048-85BDC9FD1C3A}</a:tableStyleId>
              </a:tblPr>
              <a:tblGrid>
                <a:gridCol w="2038350"/>
                <a:gridCol w="5962650"/>
              </a:tblGrid>
              <a:tr h="599440">
                <a:tc>
                  <a:txBody>
                    <a:bodyPr/>
                    <a:lstStyle/>
                    <a:p>
                      <a:pPr marL="0" marR="0">
                        <a:lnSpc>
                          <a:spcPct val="115000"/>
                        </a:lnSpc>
                        <a:spcBef>
                          <a:spcPts val="0"/>
                        </a:spcBef>
                        <a:spcAft>
                          <a:spcPts val="0"/>
                        </a:spcAft>
                      </a:pPr>
                      <a:r>
                        <a:rPr lang="en-US" sz="2400" dirty="0">
                          <a:solidFill>
                            <a:schemeClr val="tx1"/>
                          </a:solidFill>
                          <a:effectLst/>
                          <a:latin typeface="+mj-lt"/>
                        </a:rPr>
                        <a:t>ACTION: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0" dirty="0" smtClean="0">
                          <a:solidFill>
                            <a:schemeClr val="tx1"/>
                          </a:solidFill>
                          <a:latin typeface="Arial" pitchFamily="34" charset="0"/>
                          <a:cs typeface="Arial" pitchFamily="34" charset="0"/>
                        </a:rPr>
                        <a:t>Conduct a mission 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0140">
                <a:tc>
                  <a:txBody>
                    <a:bodyPr/>
                    <a:lstStyle/>
                    <a:p>
                      <a:pPr marL="0" marR="0">
                        <a:lnSpc>
                          <a:spcPct val="115000"/>
                        </a:lnSpc>
                        <a:spcBef>
                          <a:spcPts val="0"/>
                        </a:spcBef>
                        <a:spcAft>
                          <a:spcPts val="0"/>
                        </a:spcAft>
                      </a:pPr>
                      <a:r>
                        <a:rPr lang="en-US" sz="2400" dirty="0">
                          <a:solidFill>
                            <a:schemeClr val="tx1"/>
                          </a:solidFill>
                          <a:effectLst/>
                          <a:latin typeface="+mj-lt"/>
                        </a:rPr>
                        <a:t>CONDITION: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latin typeface="Arial" pitchFamily="34" charset="0"/>
                          <a:cs typeface="Arial" pitchFamily="34" charset="0"/>
                        </a:rPr>
                        <a:t>In a training area that support three squads, given an OPORD, equipment, map and overlay, student resources, </a:t>
                      </a:r>
                      <a:r>
                        <a:rPr lang="en-US" sz="2000" baseline="0" dirty="0" smtClean="0">
                          <a:latin typeface="Arial" pitchFamily="34" charset="0"/>
                          <a:cs typeface="Arial" pitchFamily="34" charset="0"/>
                        </a:rPr>
                        <a:t>and current reference materials.</a:t>
                      </a:r>
                      <a:endParaRPr lang="en-US" sz="20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82233">
                <a:tc>
                  <a:txBody>
                    <a:bodyPr/>
                    <a:lstStyle/>
                    <a:p>
                      <a:pPr marL="0" marR="0">
                        <a:lnSpc>
                          <a:spcPct val="115000"/>
                        </a:lnSpc>
                        <a:spcBef>
                          <a:spcPts val="0"/>
                        </a:spcBef>
                        <a:spcAft>
                          <a:spcPts val="0"/>
                        </a:spcAft>
                      </a:pPr>
                      <a:r>
                        <a:rPr lang="en-US" sz="2400" dirty="0">
                          <a:solidFill>
                            <a:schemeClr val="tx1"/>
                          </a:solidFill>
                          <a:effectLst/>
                          <a:latin typeface="+mj-lt"/>
                        </a:rPr>
                        <a:t>STANDARD:</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i="0" u="none" strike="noStrike" kern="1200" baseline="0" dirty="0" smtClean="0">
                          <a:solidFill>
                            <a:schemeClr val="dk1"/>
                          </a:solidFill>
                          <a:latin typeface="Arial" panose="020B0604020202020204" pitchFamily="34" charset="0"/>
                          <a:ea typeface="+mn-ea"/>
                          <a:cs typeface="Arial" panose="020B0604020202020204" pitchFamily="34" charset="0"/>
                        </a:rPr>
                        <a:t>Conduct mission analysis IAW TLP, </a:t>
                      </a:r>
                      <a:r>
                        <a:rPr lang="en-US" sz="2000" b="0" i="0" u="none" strike="noStrike" kern="1200" baseline="0" dirty="0" smtClean="0">
                          <a:solidFill>
                            <a:schemeClr val="dk1"/>
                          </a:solidFill>
                          <a:latin typeface="Arial" panose="020B0604020202020204" pitchFamily="34" charset="0"/>
                          <a:ea typeface="+mn-ea"/>
                          <a:cs typeface="Arial" panose="020B0604020202020204" pitchFamily="34" charset="0"/>
                        </a:rPr>
                        <a:t>Ch. </a:t>
                      </a:r>
                      <a:r>
                        <a:rPr lang="en-US" sz="2000" b="0" i="0" u="none" strike="noStrike" kern="1200" baseline="0" dirty="0" smtClean="0">
                          <a:solidFill>
                            <a:schemeClr val="dk1"/>
                          </a:solidFill>
                          <a:latin typeface="Arial" panose="020B0604020202020204" pitchFamily="34" charset="0"/>
                          <a:ea typeface="+mn-ea"/>
                          <a:cs typeface="Arial" panose="020B0604020202020204" pitchFamily="34" charset="0"/>
                        </a:rPr>
                        <a:t>10, FM 6-0, ADRP 5-0 and the tactical planning class </a:t>
                      </a:r>
                      <a:r>
                        <a:rPr lang="en-US" sz="2000" b="0" dirty="0" smtClean="0">
                          <a:solidFill>
                            <a:schemeClr val="tx1"/>
                          </a:solidFill>
                          <a:latin typeface="Arial" pitchFamily="34" charset="0"/>
                          <a:cs typeface="Arial" pitchFamily="34" charset="0"/>
                        </a:rPr>
                        <a:t>and achieve 80%</a:t>
                      </a:r>
                      <a:r>
                        <a:rPr lang="en-US" sz="2000" b="0" baseline="0" dirty="0" smtClean="0">
                          <a:solidFill>
                            <a:schemeClr val="tx1"/>
                          </a:solidFill>
                          <a:latin typeface="Arial" pitchFamily="34" charset="0"/>
                          <a:cs typeface="Arial" pitchFamily="34" charset="0"/>
                        </a:rPr>
                        <a:t> or greater on examination rubrics.</a:t>
                      </a:r>
                      <a:r>
                        <a:rPr lang="en-US" sz="2000" b="0" i="0" u="none" strike="noStrike" kern="1200" baseline="0" dirty="0" smtClean="0">
                          <a:solidFill>
                            <a:schemeClr val="dk1"/>
                          </a:solidFill>
                          <a:latin typeface="Arial" panose="020B0604020202020204" pitchFamily="34" charset="0"/>
                          <a:ea typeface="+mn-ea"/>
                          <a:cs typeface="Arial" panose="020B0604020202020204" pitchFamily="34" charset="0"/>
                        </a:rPr>
                        <a:t> The conduct includes:</a:t>
                      </a:r>
                    </a:p>
                    <a:p>
                      <a:pPr marL="341313" indent="-109538">
                        <a:buAutoNum type="arabicPeriod"/>
                      </a:pPr>
                      <a:r>
                        <a:rPr lang="en-US" sz="2400" b="0" i="0" u="none" strike="noStrike" kern="1200" baseline="0" dirty="0" smtClean="0">
                          <a:solidFill>
                            <a:schemeClr val="dk1"/>
                          </a:solidFill>
                          <a:latin typeface="+mn-lt"/>
                          <a:ea typeface="+mn-ea"/>
                          <a:cs typeface="+mn-cs"/>
                        </a:rPr>
                        <a:t> Conduct mission analysis IAW TLP</a:t>
                      </a:r>
                    </a:p>
                    <a:p>
                      <a:pPr marL="342900" indent="-111125">
                        <a:buAutoNum type="arabicPeriod"/>
                      </a:pPr>
                      <a:r>
                        <a:rPr lang="en-US" sz="2400" b="0" i="0" u="none" strike="noStrike" kern="1200" baseline="0" dirty="0" smtClean="0">
                          <a:solidFill>
                            <a:schemeClr val="dk1"/>
                          </a:solidFill>
                          <a:latin typeface="+mn-lt"/>
                          <a:ea typeface="+mn-ea"/>
                          <a:cs typeface="+mn-cs"/>
                        </a:rPr>
                        <a:t> Brief a mission analysis including Course of Action (COA)</a:t>
                      </a:r>
                    </a:p>
                    <a:p>
                      <a:pPr marL="342900" indent="-111125">
                        <a:buAutoNum type="arabicPeriod"/>
                      </a:pPr>
                      <a:endParaRPr lang="en-US" sz="2000" b="1" i="0" u="none" strike="noStrike" kern="1200" baseline="0" dirty="0" smtClean="0">
                        <a:solidFill>
                          <a:schemeClr val="dk1"/>
                        </a:solidFill>
                        <a:latin typeface="+mn-lt"/>
                        <a:ea typeface="+mn-ea"/>
                        <a:cs typeface="+mn-cs"/>
                      </a:endParaRPr>
                    </a:p>
                    <a:p>
                      <a:pPr marL="0" indent="0">
                        <a:buNone/>
                      </a:pPr>
                      <a:r>
                        <a:rPr lang="en-US" sz="2000" b="1" baseline="0" dirty="0" smtClean="0">
                          <a:solidFill>
                            <a:schemeClr val="tx1"/>
                          </a:solidFill>
                          <a:latin typeface="Arial" pitchFamily="34" charset="0"/>
                          <a:cs typeface="Arial" pitchFamily="34" charset="0"/>
                        </a:rPr>
                        <a:t>                 Learning Domain: </a:t>
                      </a:r>
                      <a:r>
                        <a:rPr lang="en-US" sz="2000" b="0" baseline="0" dirty="0" smtClean="0">
                          <a:solidFill>
                            <a:schemeClr val="tx1"/>
                          </a:solidFill>
                          <a:latin typeface="Arial" pitchFamily="34" charset="0"/>
                          <a:cs typeface="Arial" pitchFamily="34" charset="0"/>
                        </a:rPr>
                        <a:t>Cognitive</a:t>
                      </a:r>
                    </a:p>
                    <a:p>
                      <a:r>
                        <a:rPr lang="en-US" sz="2000" b="1" baseline="0" dirty="0" smtClean="0">
                          <a:solidFill>
                            <a:schemeClr val="tx1"/>
                          </a:solidFill>
                          <a:latin typeface="Arial" pitchFamily="34" charset="0"/>
                          <a:cs typeface="Arial" pitchFamily="34" charset="0"/>
                        </a:rPr>
                        <a:t>                 Learning Level: </a:t>
                      </a:r>
                      <a:r>
                        <a:rPr lang="en-US" sz="2000" b="0" baseline="0" dirty="0" smtClean="0">
                          <a:solidFill>
                            <a:schemeClr val="tx1"/>
                          </a:solidFill>
                          <a:latin typeface="Arial" pitchFamily="34" charset="0"/>
                          <a:cs typeface="Arial" pitchFamily="34" charset="0"/>
                        </a:rPr>
                        <a:t>Application</a:t>
                      </a:r>
                      <a:endParaRPr lang="en-US" sz="20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3</a:t>
            </a:fld>
            <a:endParaRPr lang="en-US" dirty="0">
              <a:latin typeface="Arial" pitchFamily="34" charset="0"/>
              <a:cs typeface="Arial" pitchFamily="34" charset="0"/>
            </a:endParaRPr>
          </a:p>
        </p:txBody>
      </p:sp>
      <p:sp>
        <p:nvSpPr>
          <p:cNvPr id="5" name="TextBox 4"/>
          <p:cNvSpPr txBox="1"/>
          <p:nvPr/>
        </p:nvSpPr>
        <p:spPr>
          <a:xfrm>
            <a:off x="0" y="285204"/>
            <a:ext cx="9144000" cy="954107"/>
          </a:xfrm>
          <a:prstGeom prst="rect">
            <a:avLst/>
          </a:prstGeom>
          <a:noFill/>
        </p:spPr>
        <p:txBody>
          <a:bodyPr wrap="square" rtlCol="0">
            <a:spAutoFit/>
          </a:bodyPr>
          <a:lstStyle/>
          <a:p>
            <a:pPr algn="ctr"/>
            <a:r>
              <a:rPr lang="en-US" sz="2800" dirty="0" smtClean="0">
                <a:latin typeface="Arial" pitchFamily="34" charset="0"/>
                <a:cs typeface="Arial" pitchFamily="34" charset="0"/>
              </a:rPr>
              <a:t>Practical Exercise</a:t>
            </a:r>
          </a:p>
          <a:p>
            <a:pPr algn="ctr"/>
            <a:r>
              <a:rPr lang="en-US" sz="2800" dirty="0" smtClean="0">
                <a:latin typeface="Arial" pitchFamily="34" charset="0"/>
                <a:cs typeface="Arial" pitchFamily="34" charset="0"/>
              </a:rPr>
              <a:t>(</a:t>
            </a:r>
            <a:r>
              <a:rPr lang="en-US" sz="2800" dirty="0"/>
              <a:t>Mission Analysis Back Brief</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2" name="Rectangle 1"/>
          <p:cNvSpPr/>
          <p:nvPr/>
        </p:nvSpPr>
        <p:spPr>
          <a:xfrm>
            <a:off x="697065" y="1695813"/>
            <a:ext cx="7994119" cy="3785652"/>
          </a:xfrm>
          <a:prstGeom prst="rect">
            <a:avLst/>
          </a:prstGeom>
        </p:spPr>
        <p:txBody>
          <a:bodyPr wrap="square">
            <a:spAutoFit/>
          </a:bodyPr>
          <a:lstStyle/>
          <a:p>
            <a:r>
              <a:rPr lang="en-US" sz="2400" b="1" dirty="0" smtClean="0">
                <a:latin typeface="Arial" panose="020B0604020202020204" pitchFamily="34" charset="0"/>
                <a:cs typeface="Arial" panose="020B0604020202020204" pitchFamily="34" charset="0"/>
              </a:rPr>
              <a:t>This is a 4 hour PE and consist of three phases:</a:t>
            </a:r>
          </a:p>
          <a:p>
            <a:endParaRPr lang="en-US" sz="24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PH1. (2 </a:t>
            </a:r>
            <a:r>
              <a:rPr lang="en-US" sz="2400" b="1" dirty="0" smtClean="0">
                <a:latin typeface="Arial" panose="020B0604020202020204" pitchFamily="34" charset="0"/>
                <a:cs typeface="Arial" panose="020B0604020202020204" pitchFamily="34" charset="0"/>
              </a:rPr>
              <a:t>hrs.) </a:t>
            </a:r>
            <a:r>
              <a:rPr lang="en-US" sz="2400" dirty="0" smtClean="0">
                <a:latin typeface="Arial" panose="020B0604020202020204" pitchFamily="34" charset="0"/>
                <a:cs typeface="Arial" panose="020B0604020202020204" pitchFamily="34" charset="0"/>
              </a:rPr>
              <a:t>Students conduct mission </a:t>
            </a:r>
            <a:r>
              <a:rPr lang="en-US" sz="2400" dirty="0">
                <a:latin typeface="Arial" panose="020B0604020202020204" pitchFamily="34" charset="0"/>
                <a:cs typeface="Arial" panose="020B0604020202020204" pitchFamily="34" charset="0"/>
              </a:rPr>
              <a:t>analysis and </a:t>
            </a:r>
            <a:r>
              <a:rPr lang="en-US" sz="2400" dirty="0" smtClean="0">
                <a:latin typeface="Arial" panose="020B0604020202020204" pitchFamily="34" charset="0"/>
                <a:cs typeface="Arial" panose="020B0604020202020204" pitchFamily="34" charset="0"/>
              </a:rPr>
              <a:t>develop Course </a:t>
            </a:r>
            <a:r>
              <a:rPr lang="en-US" sz="2400" dirty="0">
                <a:latin typeface="Arial" panose="020B0604020202020204" pitchFamily="34" charset="0"/>
                <a:cs typeface="Arial" panose="020B0604020202020204" pitchFamily="34" charset="0"/>
              </a:rPr>
              <a:t>of </a:t>
            </a:r>
            <a:r>
              <a:rPr lang="en-US" sz="2400" dirty="0" smtClean="0">
                <a:latin typeface="Arial" panose="020B0604020202020204" pitchFamily="34" charset="0"/>
                <a:cs typeface="Arial" panose="020B0604020202020204" pitchFamily="34" charset="0"/>
              </a:rPr>
              <a:t>Actions </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COAs). </a:t>
            </a:r>
          </a:p>
          <a:p>
            <a:pPr marL="342900" indent="-342900">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PH 2. (1.5 </a:t>
            </a:r>
            <a:r>
              <a:rPr lang="en-US" sz="2400" b="1" dirty="0" smtClean="0">
                <a:latin typeface="Arial" panose="020B0604020202020204" pitchFamily="34" charset="0"/>
                <a:cs typeface="Arial" panose="020B0604020202020204" pitchFamily="34" charset="0"/>
              </a:rPr>
              <a:t>hr. </a:t>
            </a:r>
            <a:r>
              <a:rPr lang="en-US" sz="2400" b="1" dirty="0" smtClean="0">
                <a:latin typeface="Arial" panose="020B0604020202020204" pitchFamily="34" charset="0"/>
                <a:cs typeface="Arial" panose="020B0604020202020204" pitchFamily="34" charset="0"/>
              </a:rPr>
              <a:t>or 30 min x Sqd) </a:t>
            </a:r>
            <a:r>
              <a:rPr lang="en-US" sz="2400" dirty="0">
                <a:latin typeface="Arial" panose="020B0604020202020204" pitchFamily="34" charset="0"/>
                <a:cs typeface="Arial" panose="020B0604020202020204" pitchFamily="34" charset="0"/>
              </a:rPr>
              <a:t>Students </a:t>
            </a:r>
            <a:r>
              <a:rPr lang="en-US" sz="2400" dirty="0" smtClean="0">
                <a:latin typeface="Arial" panose="020B0604020202020204" pitchFamily="34" charset="0"/>
                <a:cs typeface="Arial" panose="020B0604020202020204" pitchFamily="34" charset="0"/>
              </a:rPr>
              <a:t>Brief </a:t>
            </a:r>
            <a:r>
              <a:rPr lang="en-US" sz="2400" dirty="0">
                <a:latin typeface="Arial" panose="020B0604020202020204" pitchFamily="34" charset="0"/>
                <a:cs typeface="Arial" panose="020B0604020202020204" pitchFamily="34" charset="0"/>
              </a:rPr>
              <a:t>the </a:t>
            </a:r>
            <a:r>
              <a:rPr lang="en-US" sz="2400" dirty="0" smtClean="0">
                <a:latin typeface="Arial" panose="020B0604020202020204" pitchFamily="34" charset="0"/>
                <a:cs typeface="Arial" panose="020B0604020202020204" pitchFamily="34" charset="0"/>
              </a:rPr>
              <a:t>mission analysis and COA </a:t>
            </a:r>
            <a:r>
              <a:rPr lang="en-US" sz="2400" dirty="0">
                <a:latin typeface="Arial" panose="020B0604020202020204" pitchFamily="34" charset="0"/>
                <a:cs typeface="Arial" panose="020B0604020202020204" pitchFamily="34" charset="0"/>
              </a:rPr>
              <a:t>to the </a:t>
            </a:r>
            <a:r>
              <a:rPr lang="en-US" sz="2400" dirty="0" smtClean="0">
                <a:latin typeface="Arial" panose="020B0604020202020204" pitchFamily="34" charset="0"/>
                <a:cs typeface="Arial" panose="020B0604020202020204" pitchFamily="34" charset="0"/>
              </a:rPr>
              <a:t>I/F and class. </a:t>
            </a:r>
          </a:p>
          <a:p>
            <a:pPr marL="342900" indent="-342900">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PH 3. AAR (30 min). </a:t>
            </a:r>
            <a:r>
              <a:rPr lang="en-US" sz="2400" dirty="0" smtClean="0">
                <a:latin typeface="Arial" panose="020B0604020202020204" pitchFamily="34" charset="0"/>
                <a:cs typeface="Arial" panose="020B0604020202020204" pitchFamily="34" charset="0"/>
              </a:rPr>
              <a:t>Students conduct an AAR</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5679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4</a:t>
            </a:fld>
            <a:endParaRPr lang="en-US" dirty="0">
              <a:latin typeface="Arial" pitchFamily="34" charset="0"/>
              <a:cs typeface="Arial" pitchFamily="34" charset="0"/>
            </a:endParaRPr>
          </a:p>
        </p:txBody>
      </p:sp>
      <p:sp>
        <p:nvSpPr>
          <p:cNvPr id="7" name="Rectangle 6"/>
          <p:cNvSpPr/>
          <p:nvPr/>
        </p:nvSpPr>
        <p:spPr>
          <a:xfrm>
            <a:off x="948135" y="2041832"/>
            <a:ext cx="7129065" cy="1077218"/>
          </a:xfrm>
          <a:prstGeom prst="rect">
            <a:avLst/>
          </a:prstGeom>
        </p:spPr>
        <p:txBody>
          <a:bodyPr wrap="square">
            <a:spAutoFit/>
          </a:bodyPr>
          <a:lstStyle/>
          <a:p>
            <a:pPr marL="457200" indent="0" algn="ctr"/>
            <a:r>
              <a:rPr lang="en-US" sz="3600" dirty="0"/>
              <a:t>Mission Analysis Back Brief </a:t>
            </a:r>
            <a:r>
              <a:rPr lang="en-US" sz="2800" dirty="0" smtClean="0">
                <a:solidFill>
                  <a:schemeClr val="dk1"/>
                </a:solidFill>
                <a:latin typeface="Arial" panose="020B0604020202020204" pitchFamily="34" charset="0"/>
                <a:cs typeface="Arial" panose="020B0604020202020204" pitchFamily="34" charset="0"/>
              </a:rPr>
              <a:t>Practical Exercise</a:t>
            </a:r>
          </a:p>
        </p:txBody>
      </p:sp>
      <p:sp>
        <p:nvSpPr>
          <p:cNvPr id="8" name="TextBox 7"/>
          <p:cNvSpPr txBox="1"/>
          <p:nvPr/>
        </p:nvSpPr>
        <p:spPr>
          <a:xfrm>
            <a:off x="308414" y="3640201"/>
            <a:ext cx="8527171" cy="1569660"/>
          </a:xfrm>
          <a:prstGeom prst="rect">
            <a:avLst/>
          </a:prstGeom>
          <a:solidFill>
            <a:srgbClr val="FFFF00"/>
          </a:solidFill>
          <a:ln>
            <a:solidFill>
              <a:schemeClr val="accent1"/>
            </a:solidFill>
          </a:ln>
        </p:spPr>
        <p:txBody>
          <a:bodyPr wrap="square" rtlCol="0">
            <a:spAutoFit/>
          </a:bodyPr>
          <a:lstStyle/>
          <a:p>
            <a:pPr algn="ctr"/>
            <a:r>
              <a:rPr lang="en-US" sz="2800" b="1" u="sng" dirty="0">
                <a:solidFill>
                  <a:srgbClr val="FF0000"/>
                </a:solidFill>
              </a:rPr>
              <a:t>THIS SLIDE IS FOR INSTRUCTOR/FACILITATOR EYES </a:t>
            </a:r>
            <a:r>
              <a:rPr lang="en-US" sz="2800" b="1" u="sng" dirty="0" smtClean="0">
                <a:solidFill>
                  <a:srgbClr val="FF0000"/>
                </a:solidFill>
              </a:rPr>
              <a:t>ONLY</a:t>
            </a:r>
          </a:p>
          <a:p>
            <a:pPr algn="ctr"/>
            <a:endParaRPr lang="en-US" sz="2800" b="1" u="sng" dirty="0">
              <a:solidFill>
                <a:srgbClr val="FF0000"/>
              </a:solidFill>
            </a:endParaRPr>
          </a:p>
          <a:p>
            <a:r>
              <a:rPr lang="en-US" dirty="0" smtClean="0">
                <a:solidFill>
                  <a:srgbClr val="FF0000"/>
                </a:solidFill>
              </a:rPr>
              <a:t> </a:t>
            </a:r>
            <a:r>
              <a:rPr lang="en-US" sz="2000" dirty="0" smtClean="0">
                <a:solidFill>
                  <a:srgbClr val="FF0000"/>
                </a:solidFill>
              </a:rPr>
              <a:t>Please </a:t>
            </a:r>
            <a:r>
              <a:rPr lang="en-US" sz="2000" dirty="0">
                <a:solidFill>
                  <a:srgbClr val="FF0000"/>
                </a:solidFill>
              </a:rPr>
              <a:t>review, modify, update as necessary the PE admin instructions </a:t>
            </a:r>
            <a:r>
              <a:rPr lang="en-US" sz="2000" dirty="0" smtClean="0">
                <a:solidFill>
                  <a:srgbClr val="FF0000"/>
                </a:solidFill>
              </a:rPr>
              <a:t>listed on note page of this slide.</a:t>
            </a:r>
          </a:p>
        </p:txBody>
      </p:sp>
    </p:spTree>
    <p:extLst>
      <p:ext uri="{BB962C8B-B14F-4D97-AF65-F5344CB8AC3E}">
        <p14:creationId xmlns:p14="http://schemas.microsoft.com/office/powerpoint/2010/main" val="642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5</a:t>
            </a:fld>
            <a:endParaRPr lang="en-US" dirty="0">
              <a:latin typeface="Arial" pitchFamily="34" charset="0"/>
              <a:cs typeface="Arial" pitchFamily="34" charset="0"/>
            </a:endParaRPr>
          </a:p>
        </p:txBody>
      </p:sp>
      <p:sp>
        <p:nvSpPr>
          <p:cNvPr id="5" name="TextBox 4"/>
          <p:cNvSpPr txBox="1"/>
          <p:nvPr/>
        </p:nvSpPr>
        <p:spPr>
          <a:xfrm>
            <a:off x="0" y="276498"/>
            <a:ext cx="91440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Check on Learning</a:t>
            </a:r>
            <a:endParaRPr lang="en-US" sz="2400" dirty="0">
              <a:latin typeface="Arial" pitchFamily="34" charset="0"/>
              <a:cs typeface="Arial" pitchFamily="34" charset="0"/>
            </a:endParaRPr>
          </a:p>
        </p:txBody>
      </p:sp>
      <p:sp>
        <p:nvSpPr>
          <p:cNvPr id="6" name="TextBox 5"/>
          <p:cNvSpPr txBox="1"/>
          <p:nvPr/>
        </p:nvSpPr>
        <p:spPr>
          <a:xfrm>
            <a:off x="743712" y="2903607"/>
            <a:ext cx="7839456" cy="769441"/>
          </a:xfrm>
          <a:prstGeom prst="rect">
            <a:avLst/>
          </a:prstGeom>
          <a:noFill/>
        </p:spPr>
        <p:txBody>
          <a:bodyPr wrap="square" rtlCol="0">
            <a:spAutoFit/>
          </a:bodyPr>
          <a:lstStyle/>
          <a:p>
            <a:r>
              <a:rPr lang="en-US" sz="2200" dirty="0" smtClean="0">
                <a:latin typeface="Arial" pitchFamily="34" charset="0"/>
                <a:cs typeface="Arial" pitchFamily="34" charset="0"/>
              </a:rPr>
              <a:t>Check on learning happens when the students brief the mission analysis and COA.</a:t>
            </a:r>
            <a:endParaRPr lang="en-US"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48492" y="265929"/>
            <a:ext cx="8229600" cy="661027"/>
          </a:xfrm>
        </p:spPr>
        <p:txBody>
          <a:bodyPr/>
          <a:lstStyle/>
          <a:p>
            <a:r>
              <a:rPr lang="en-US" dirty="0" smtClean="0"/>
              <a:t>Summary</a:t>
            </a:r>
            <a:endParaRPr lang="en-US" dirty="0"/>
          </a:p>
        </p:txBody>
      </p:sp>
      <p:sp>
        <p:nvSpPr>
          <p:cNvPr id="6" name="Content Placeholder 5"/>
          <p:cNvSpPr>
            <a:spLocks noGrp="1"/>
          </p:cNvSpPr>
          <p:nvPr>
            <p:ph idx="1"/>
          </p:nvPr>
        </p:nvSpPr>
        <p:spPr>
          <a:xfrm>
            <a:off x="326136" y="1607736"/>
            <a:ext cx="8686800" cy="5665037"/>
          </a:xfrm>
        </p:spPr>
        <p:txBody>
          <a:bodyPr/>
          <a:lstStyle/>
          <a:p>
            <a:pPr marL="0" indent="0">
              <a:buNone/>
            </a:pPr>
            <a:r>
              <a:rPr lang="en-US" sz="2400" b="1" dirty="0" smtClean="0"/>
              <a:t>Lesson: </a:t>
            </a:r>
            <a:r>
              <a:rPr lang="en-US" sz="2400" b="1" dirty="0"/>
              <a:t>Conduct a mission analysis</a:t>
            </a:r>
          </a:p>
          <a:p>
            <a:pPr marL="0" indent="0">
              <a:buNone/>
              <a:defRPr/>
            </a:pPr>
            <a:endParaRPr lang="en-US" sz="2400" b="1" dirty="0" smtClean="0"/>
          </a:p>
          <a:p>
            <a:pPr marL="0" indent="0">
              <a:buNone/>
              <a:defRPr/>
            </a:pPr>
            <a:r>
              <a:rPr lang="en-US" sz="2400" b="1" dirty="0" smtClean="0"/>
              <a:t>In this lesson, we covered: </a:t>
            </a:r>
            <a:r>
              <a:rPr lang="en-US" sz="2400" dirty="0" smtClean="0"/>
              <a:t>How to conduct a mission analysis to include:</a:t>
            </a:r>
          </a:p>
          <a:p>
            <a:pPr marL="341313" indent="-109538">
              <a:buAutoNum type="arabicPeriod"/>
            </a:pPr>
            <a:r>
              <a:rPr lang="en-US" sz="2400" dirty="0">
                <a:solidFill>
                  <a:schemeClr val="dk1"/>
                </a:solidFill>
              </a:rPr>
              <a:t> </a:t>
            </a:r>
            <a:r>
              <a:rPr lang="en-US" sz="2400" dirty="0" smtClean="0">
                <a:solidFill>
                  <a:schemeClr val="dk1"/>
                </a:solidFill>
              </a:rPr>
              <a:t>Conducting </a:t>
            </a:r>
            <a:r>
              <a:rPr lang="en-US" sz="2400" dirty="0">
                <a:solidFill>
                  <a:schemeClr val="dk1"/>
                </a:solidFill>
              </a:rPr>
              <a:t>mission analysis IAW TLP</a:t>
            </a:r>
          </a:p>
          <a:p>
            <a:pPr indent="-111125">
              <a:buAutoNum type="arabicPeriod"/>
            </a:pPr>
            <a:r>
              <a:rPr lang="en-US" sz="2400" dirty="0">
                <a:solidFill>
                  <a:schemeClr val="dk1"/>
                </a:solidFill>
              </a:rPr>
              <a:t> </a:t>
            </a:r>
            <a:r>
              <a:rPr lang="en-US" sz="2400" dirty="0" smtClean="0">
                <a:solidFill>
                  <a:schemeClr val="dk1"/>
                </a:solidFill>
              </a:rPr>
              <a:t>Briefing </a:t>
            </a:r>
            <a:r>
              <a:rPr lang="en-US" sz="2400" dirty="0">
                <a:solidFill>
                  <a:schemeClr val="dk1"/>
                </a:solidFill>
              </a:rPr>
              <a:t>a Course of Action (COA)</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6</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56878"/>
            <a:ext cx="8229600" cy="661027"/>
          </a:xfrm>
        </p:spPr>
        <p:txBody>
          <a:bodyPr/>
          <a:lstStyle/>
          <a:p>
            <a:r>
              <a:rPr lang="en-US" b="1" dirty="0" smtClean="0"/>
              <a:t>Questions</a:t>
            </a:r>
            <a:endParaRPr lang="en-US" b="1"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7</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 xmlns="c723011d-115e-4a46-8158-a207be1dccb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9B34BE-A66F-4F7D-9973-4A1BABCCCE6A}">
  <ds:schemaRefs>
    <ds:schemaRef ds:uri="http://schemas.microsoft.com/sharepoint/v3/contenttype/forms"/>
  </ds:schemaRefs>
</ds:datastoreItem>
</file>

<file path=customXml/itemProps2.xml><?xml version="1.0" encoding="utf-8"?>
<ds:datastoreItem xmlns:ds="http://schemas.openxmlformats.org/officeDocument/2006/customXml" ds:itemID="{58883A27-1891-49E1-ABD5-377E697BBACF}">
  <ds:schemaRefs>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 ds:uri="http://schemas.openxmlformats.org/package/2006/metadata/core-properties"/>
    <ds:schemaRef ds:uri="c723011d-115e-4a46-8158-a207be1dccbf"/>
    <ds:schemaRef ds:uri="http://schemas.microsoft.com/office/2006/metadata/properties"/>
  </ds:schemaRefs>
</ds:datastoreItem>
</file>

<file path=customXml/itemProps3.xml><?xml version="1.0" encoding="utf-8"?>
<ds:datastoreItem xmlns:ds="http://schemas.openxmlformats.org/officeDocument/2006/customXml" ds:itemID="{55361010-CA38-453A-9DA6-A7640AD5F0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1643</TotalTime>
  <Words>1708</Words>
  <Application>Microsoft Office PowerPoint</Application>
  <PresentationFormat>On-screen Show (4:3)</PresentationFormat>
  <Paragraphs>98</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2_Custom Design</vt:lpstr>
      <vt:lpstr>Mission Analysis Back Brief</vt:lpstr>
      <vt:lpstr>Terminal Learning Objective</vt:lpstr>
      <vt:lpstr>PowerPoint Presentation</vt:lpstr>
      <vt:lpstr>PowerPoint Presentation</vt:lpstr>
      <vt:lpstr>PowerPoint Presentation</vt:lpstr>
      <vt:lpstr>Summary</vt:lpstr>
      <vt:lpstr>Questions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Danger Areas (Vulnerable Points/ Vulnerable Areas)</dc:title>
  <dc:creator>Dismounted Counter IED Tactics - Master Trainer</dc:creator>
  <dc:description>FOUO with FOIA Exemption 7(F)</dc:description>
  <cp:lastModifiedBy>Turner, Richard D CTR US USA</cp:lastModifiedBy>
  <cp:revision>182</cp:revision>
  <dcterms:created xsi:type="dcterms:W3CDTF">2013-05-08T15:02:45Z</dcterms:created>
  <dcterms:modified xsi:type="dcterms:W3CDTF">2015-07-28T19:59:11Z</dcterms:modified>
  <cp:category>9E-F59/959-F38</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ies>
</file>