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6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  <p:sldMasterId id="2147483975" r:id="rId2"/>
    <p:sldMasterId id="2147483990" r:id="rId3"/>
    <p:sldMasterId id="2147484036" r:id="rId4"/>
    <p:sldMasterId id="2147484040" r:id="rId5"/>
    <p:sldMasterId id="2147484053" r:id="rId6"/>
    <p:sldMasterId id="2147484069" r:id="rId7"/>
  </p:sldMasterIdLst>
  <p:notesMasterIdLst>
    <p:notesMasterId r:id="rId10"/>
  </p:notesMasterIdLst>
  <p:handoutMasterIdLst>
    <p:handoutMasterId r:id="rId11"/>
  </p:handoutMasterIdLst>
  <p:sldIdLst>
    <p:sldId id="452" r:id="rId8"/>
    <p:sldId id="454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75"/>
    <a:srgbClr val="717171"/>
    <a:srgbClr val="008000"/>
    <a:srgbClr val="A5A5A5"/>
    <a:srgbClr val="696969"/>
    <a:srgbClr val="74B230"/>
    <a:srgbClr val="339933"/>
    <a:srgbClr val="00FFFF"/>
    <a:srgbClr val="0099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799" autoAdjust="0"/>
    <p:restoredTop sz="94514" autoAdjust="0"/>
  </p:normalViewPr>
  <p:slideViewPr>
    <p:cSldViewPr>
      <p:cViewPr varScale="1">
        <p:scale>
          <a:sx n="84" d="100"/>
          <a:sy n="84" d="100"/>
        </p:scale>
        <p:origin x="1877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0" y="2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92A4D-F1B9-4699-B64B-220AF82D28E8}" type="datetimeFigureOut">
              <a:rPr lang="en-US" smtClean="0"/>
              <a:pPr/>
              <a:t>4/8/2016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824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0" y="8829824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CAF431-DFFA-4547-A239-DA96E0F64F3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5614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008B6FB6-6811-4316-AD3B-A32E38CBE091}" type="datetimeFigureOut">
              <a:rPr lang="en-US" smtClean="0"/>
              <a:pPr/>
              <a:t>4/8/2016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9446135-53DE-4356-8540-21B07EFEE8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155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70088" y="300038"/>
            <a:ext cx="2967037" cy="2227262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5725" y="2527829"/>
            <a:ext cx="6858000" cy="6733419"/>
          </a:xfrm>
        </p:spPr>
        <p:txBody>
          <a:bodyPr>
            <a:norm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984C37-8BCD-4084-ADD0-A81D7BC29407}" type="slidenum">
              <a:rPr lang="en-US" smtClean="0">
                <a:latin typeface="Times New Roman" pitchFamily="18" charset="0"/>
              </a:rPr>
              <a:pPr>
                <a:defRPr/>
              </a:pPr>
              <a:t>1</a:t>
            </a:fld>
            <a:endParaRPr 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827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70088" y="300038"/>
            <a:ext cx="2967037" cy="2227262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5725" y="2527829"/>
            <a:ext cx="6858000" cy="6733419"/>
          </a:xfrm>
        </p:spPr>
        <p:txBody>
          <a:bodyPr>
            <a:norm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984C37-8BCD-4084-ADD0-A81D7BC29407}" type="slidenum">
              <a:rPr lang="en-US" smtClean="0">
                <a:latin typeface="Times New Roman" pitchFamily="18" charset="0"/>
              </a:rPr>
              <a:pPr>
                <a:defRPr/>
              </a:pPr>
              <a:t>2</a:t>
            </a:fld>
            <a:endParaRPr 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934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7.xml"/><Relationship Id="rId4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770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624AB-B582-4B4D-B50D-ADF09218798D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967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6BBECC-4DF2-4687-95EE-633D0D15A8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33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6BBECC-4DF2-4687-95EE-633D0D15A8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158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6BBECC-4DF2-4687-95EE-633D0D15A8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7579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6BBECC-4DF2-4687-95EE-633D0D15A8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868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6BBECC-4DF2-4687-95EE-633D0D15A8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209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6BBECC-4DF2-4687-95EE-633D0D15A8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5775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6BBECC-4DF2-4687-95EE-633D0D15A8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2234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6BBECC-4DF2-4687-95EE-633D0D15A8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0110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6BBECC-4DF2-4687-95EE-633D0D15A8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154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7500" y="173039"/>
            <a:ext cx="5773739" cy="579437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572467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6BBECC-4DF2-4687-95EE-633D0D15A8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0422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6096000" y="1066800"/>
            <a:ext cx="2590800" cy="184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0000"/>
                </a:solidFill>
                <a:latin typeface="Arial" charset="0"/>
              </a:rPr>
              <a:t>  Fort Benning, Home of the MCoE </a:t>
            </a:r>
            <a:endParaRPr lang="en-US" sz="12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788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78" y="274544"/>
            <a:ext cx="8229023" cy="1143000"/>
          </a:xfrm>
          <a:prstGeom prst="rect">
            <a:avLst/>
          </a:prstGeom>
        </p:spPr>
        <p:txBody>
          <a:bodyPr lIns="75820" tIns="37891" rIns="75820" bIns="37891" anchor="ctr">
            <a:normAutofit/>
          </a:bodyPr>
          <a:lstStyle>
            <a:lvl1pPr>
              <a:defRPr sz="4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06294" indent="-306294">
              <a:defRPr/>
            </a:lvl1pPr>
            <a:lvl2pPr marL="612588" indent="-306294">
              <a:defRPr sz="2400"/>
            </a:lvl2pPr>
            <a:lvl3pPr marL="918882" indent="-306294">
              <a:defRPr/>
            </a:lvl3pPr>
            <a:lvl4pPr marL="1236572" indent="-317691">
              <a:defRPr/>
            </a:lvl4pPr>
            <a:lvl5pPr marL="1542867" indent="-306294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010400" y="6629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71824"/>
            <a:fld id="{B640AA29-53E0-4F11-9C09-1771E08E6E0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71824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5522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est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685701" y="2131208"/>
            <a:ext cx="7772977" cy="1469371"/>
          </a:xfrm>
          <a:prstGeom prst="rect">
            <a:avLst/>
          </a:prstGeom>
        </p:spPr>
        <p:txBody>
          <a:bodyPr lIns="75811" tIns="37886" rIns="75811" bIns="37886" anchor="ctr"/>
          <a:lstStyle>
            <a:lvl1pPr>
              <a:defRPr sz="4400" b="1"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010400" y="6629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71824"/>
            <a:fld id="{B640AA29-53E0-4F11-9C09-1771E08E6E0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71824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5336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010400" y="6629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71824"/>
            <a:fld id="{B640AA29-53E0-4F11-9C09-1771E08E6E0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71824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2586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010400" y="6629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71824"/>
            <a:fld id="{B640AA29-53E0-4F11-9C09-1771E08E6E0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71824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8032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010400" y="6629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71824"/>
            <a:fld id="{B640AA29-53E0-4F11-9C09-1771E08E6E0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71824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7307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DECA97-AB45-49A4-871D-A12EC43AF7CD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76200">
            <a:solidFill>
              <a:srgbClr val="164592"/>
            </a:solidFill>
            <a:round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6096000" y="1066800"/>
            <a:ext cx="2590800" cy="184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0000"/>
                </a:solidFill>
                <a:latin typeface="Arial" charset="0"/>
              </a:rPr>
              <a:t>  Fort Benning, Home of the MCoE </a:t>
            </a:r>
            <a:endParaRPr lang="en-US" sz="12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" name="Picture 2" descr="C:\Users\Bryon.bonnell\Desktop\MCOE Logo- Drum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68240"/>
            <a:ext cx="914400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Users\joshua.hearn\Pictures\316CavBdeDUI.jpg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87833" y="149043"/>
            <a:ext cx="909233" cy="8063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843115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629400"/>
            <a:ext cx="2133600" cy="228600"/>
          </a:xfrm>
          <a:prstGeom prst="rect">
            <a:avLst/>
          </a:prstGeom>
        </p:spPr>
        <p:txBody>
          <a:bodyPr/>
          <a:lstStyle/>
          <a:p>
            <a:fld id="{A723408F-F802-47B8-92AC-4CCAA53EAE85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4322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629400"/>
            <a:ext cx="2133600" cy="228600"/>
          </a:xfrm>
          <a:prstGeom prst="rect">
            <a:avLst/>
          </a:prstGeom>
        </p:spPr>
        <p:txBody>
          <a:bodyPr/>
          <a:lstStyle/>
          <a:p>
            <a:fld id="{A723408F-F802-47B8-92AC-4CCAA53EAE85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52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lIns="91419" tIns="45710" rIns="91419" bIns="45710"/>
          <a:lstStyle>
            <a:lvl1pPr marL="0" indent="0" algn="ctr">
              <a:buNone/>
              <a:defRPr/>
            </a:lvl1pPr>
            <a:lvl2pPr marL="457092" indent="0" algn="ctr">
              <a:buNone/>
              <a:defRPr/>
            </a:lvl2pPr>
            <a:lvl3pPr marL="914186" indent="0" algn="ctr">
              <a:buNone/>
              <a:defRPr/>
            </a:lvl3pPr>
            <a:lvl4pPr marL="1371279" indent="0" algn="ctr">
              <a:buNone/>
              <a:defRPr/>
            </a:lvl4pPr>
            <a:lvl5pPr marL="1828373" indent="0" algn="ctr">
              <a:buNone/>
              <a:defRPr/>
            </a:lvl5pPr>
            <a:lvl6pPr marL="2285465" indent="0" algn="ctr">
              <a:buNone/>
              <a:defRPr/>
            </a:lvl6pPr>
            <a:lvl7pPr marL="2742559" indent="0" algn="ctr">
              <a:buNone/>
              <a:defRPr/>
            </a:lvl7pPr>
            <a:lvl8pPr marL="3199651" indent="0" algn="ctr">
              <a:buNone/>
              <a:defRPr/>
            </a:lvl8pPr>
            <a:lvl9pPr marL="3656744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770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1EFCD-7F35-486E-B73E-AD42BF1BAC4F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DECA97-AB45-49A4-871D-A12EC43AF7CD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6017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rest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685701" y="2131208"/>
            <a:ext cx="7772977" cy="1469371"/>
          </a:xfrm>
          <a:prstGeom prst="rect">
            <a:avLst/>
          </a:prstGeom>
        </p:spPr>
        <p:txBody>
          <a:bodyPr lIns="75811" tIns="37886" rIns="75811" bIns="37886" anchor="ctr"/>
          <a:lstStyle>
            <a:lvl1pPr>
              <a:defRPr sz="4400" b="1"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010400" y="6629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71824"/>
            <a:fld id="{B640AA29-53E0-4F11-9C09-1771E08E6E0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71824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8215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010400" y="6629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71824"/>
            <a:fld id="{B640AA29-53E0-4F11-9C09-1771E08E6E0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71824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5950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010400" y="6629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71824"/>
            <a:fld id="{B640AA29-53E0-4F11-9C09-1771E08E6E0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71824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0389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010400" y="6629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71824"/>
            <a:fld id="{B640AA29-53E0-4F11-9C09-1771E08E6E0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71824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9424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14400" y="19812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7096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770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E001B-0606-49EE-B5A6-6CABAE85C30D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83085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7500" y="173038"/>
            <a:ext cx="5773738" cy="579437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09829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7500" y="173038"/>
            <a:ext cx="5773738" cy="5794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8887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8653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770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E001B-0606-49EE-B5A6-6CABAE85C30D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rmy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8527" y="1"/>
            <a:ext cx="555008" cy="713097"/>
          </a:xfrm>
          <a:prstGeom prst="rect">
            <a:avLst/>
          </a:prstGeom>
        </p:spPr>
      </p:pic>
      <p:grpSp>
        <p:nvGrpSpPr>
          <p:cNvPr id="2" name="Group 13"/>
          <p:cNvGrpSpPr/>
          <p:nvPr userDrawn="1"/>
        </p:nvGrpSpPr>
        <p:grpSpPr>
          <a:xfrm>
            <a:off x="0" y="634998"/>
            <a:ext cx="9144000" cy="200055"/>
            <a:chOff x="0" y="1021687"/>
            <a:chExt cx="9144000" cy="200055"/>
          </a:xfrm>
        </p:grpSpPr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0" y="1143000"/>
              <a:ext cx="9144000" cy="0"/>
            </a:xfrm>
            <a:prstGeom prst="line">
              <a:avLst/>
            </a:prstGeom>
            <a:noFill/>
            <a:ln w="76200">
              <a:solidFill>
                <a:srgbClr val="16459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900" dirty="0">
                <a:solidFill>
                  <a:srgbClr val="000000"/>
                </a:solidFill>
                <a:latin typeface="Arial" charset="0"/>
                <a:cs typeface="Arial" pitchFamily="34" charset="0"/>
              </a:endParaRP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6858000" y="1021687"/>
              <a:ext cx="1981200" cy="20005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300" b="1" i="1" dirty="0">
                  <a:solidFill>
                    <a:srgbClr val="000000"/>
                  </a:solidFill>
                  <a:latin typeface="Arial" charset="0"/>
                  <a:cs typeface="Arial" pitchFamily="34" charset="0"/>
                </a:rPr>
                <a:t>  </a:t>
              </a:r>
              <a:r>
                <a:rPr lang="en-US" sz="900" b="1" i="1" dirty="0">
                  <a:solidFill>
                    <a:srgbClr val="000000"/>
                  </a:solidFill>
                  <a:latin typeface="Arial" charset="0"/>
                  <a:cs typeface="Arial" pitchFamily="34" charset="0"/>
                </a:rPr>
                <a:t>Fort Benning, Home of the MCoE </a:t>
              </a:r>
              <a:endParaRPr lang="en-US" sz="900" dirty="0">
                <a:solidFill>
                  <a:srgbClr val="000000"/>
                </a:solidFill>
                <a:latin typeface="Arial" charset="0"/>
                <a:cs typeface="Arial" pitchFamily="34" charset="0"/>
              </a:endParaRPr>
            </a:p>
          </p:txBody>
        </p:sp>
      </p:grpSp>
      <p:grpSp>
        <p:nvGrpSpPr>
          <p:cNvPr id="3" name="Group 16"/>
          <p:cNvGrpSpPr/>
          <p:nvPr userDrawn="1"/>
        </p:nvGrpSpPr>
        <p:grpSpPr>
          <a:xfrm>
            <a:off x="8293833" y="9160"/>
            <a:ext cx="787054" cy="681530"/>
            <a:chOff x="8818284" y="9526"/>
            <a:chExt cx="850046" cy="708823"/>
          </a:xfrm>
        </p:grpSpPr>
        <p:pic>
          <p:nvPicPr>
            <p:cNvPr id="18" name="Picture 17" descr="TRADOC Patch.pn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8818284" y="157485"/>
              <a:ext cx="591977" cy="560864"/>
            </a:xfrm>
            <a:prstGeom prst="rect">
              <a:avLst/>
            </a:prstGeom>
          </p:spPr>
        </p:pic>
        <p:pic>
          <p:nvPicPr>
            <p:cNvPr id="19" name="Picture 2" descr="C:\Users\Bryon.bonnell\Desktop\MCOE Logo- Drum.jpg"/>
            <p:cNvPicPr>
              <a:picLocks noChangeAspect="1" noChangeArrowheads="1"/>
            </p:cNvPicPr>
            <p:nvPr userDrawn="1"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052719" y="9526"/>
              <a:ext cx="615611" cy="594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" name="Text Box 14"/>
          <p:cNvSpPr txBox="1">
            <a:spLocks noChangeArrowheads="1"/>
          </p:cNvSpPr>
          <p:nvPr userDrawn="1"/>
        </p:nvSpPr>
        <p:spPr bwMode="auto">
          <a:xfrm>
            <a:off x="-16128" y="6669451"/>
            <a:ext cx="6721727" cy="236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7182" tIns="48591" rIns="97182" bIns="48591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Maneuver Center of Excellence - Team of Soldiers, Families, and Civilians from the Best Army in the World!</a:t>
            </a:r>
          </a:p>
        </p:txBody>
      </p:sp>
      <p:sp>
        <p:nvSpPr>
          <p:cNvPr id="21" name="Title Placeholder 14"/>
          <p:cNvSpPr>
            <a:spLocks noGrp="1"/>
          </p:cNvSpPr>
          <p:nvPr>
            <p:ph type="title"/>
          </p:nvPr>
        </p:nvSpPr>
        <p:spPr>
          <a:xfrm>
            <a:off x="409356" y="2549809"/>
            <a:ext cx="8229746" cy="11432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2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010400" y="6629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0AA29-53E0-4F11-9C09-1771E08E6E08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08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7500" y="173038"/>
            <a:ext cx="5773738" cy="5794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rmy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8527" y="1"/>
            <a:ext cx="555008" cy="713097"/>
          </a:xfrm>
          <a:prstGeom prst="rect">
            <a:avLst/>
          </a:prstGeom>
        </p:spPr>
      </p:pic>
      <p:grpSp>
        <p:nvGrpSpPr>
          <p:cNvPr id="2" name="Group 13"/>
          <p:cNvGrpSpPr/>
          <p:nvPr userDrawn="1"/>
        </p:nvGrpSpPr>
        <p:grpSpPr>
          <a:xfrm>
            <a:off x="0" y="634998"/>
            <a:ext cx="9144000" cy="200055"/>
            <a:chOff x="0" y="1021687"/>
            <a:chExt cx="9144000" cy="200055"/>
          </a:xfrm>
        </p:grpSpPr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0" y="1143000"/>
              <a:ext cx="9144000" cy="0"/>
            </a:xfrm>
            <a:prstGeom prst="line">
              <a:avLst/>
            </a:prstGeom>
            <a:noFill/>
            <a:ln w="76200">
              <a:solidFill>
                <a:srgbClr val="16459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900" dirty="0">
                <a:solidFill>
                  <a:srgbClr val="000000"/>
                </a:solidFill>
                <a:latin typeface="Arial" charset="0"/>
                <a:cs typeface="Arial" pitchFamily="34" charset="0"/>
              </a:endParaRP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6858000" y="1021687"/>
              <a:ext cx="1981200" cy="20005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300" b="1" i="1" dirty="0">
                  <a:solidFill>
                    <a:srgbClr val="000000"/>
                  </a:solidFill>
                  <a:latin typeface="Arial" charset="0"/>
                  <a:cs typeface="Arial" pitchFamily="34" charset="0"/>
                </a:rPr>
                <a:t>  </a:t>
              </a:r>
              <a:r>
                <a:rPr lang="en-US" sz="900" b="1" i="1" dirty="0">
                  <a:solidFill>
                    <a:srgbClr val="000000"/>
                  </a:solidFill>
                  <a:latin typeface="Arial" charset="0"/>
                  <a:cs typeface="Arial" pitchFamily="34" charset="0"/>
                </a:rPr>
                <a:t>Fort Benning, Home of the MCoE </a:t>
              </a:r>
              <a:endParaRPr lang="en-US" sz="900" dirty="0">
                <a:solidFill>
                  <a:srgbClr val="000000"/>
                </a:solidFill>
                <a:latin typeface="Arial" charset="0"/>
                <a:cs typeface="Arial" pitchFamily="34" charset="0"/>
              </a:endParaRPr>
            </a:p>
          </p:txBody>
        </p:sp>
      </p:grpSp>
      <p:grpSp>
        <p:nvGrpSpPr>
          <p:cNvPr id="3" name="Group 16"/>
          <p:cNvGrpSpPr/>
          <p:nvPr userDrawn="1"/>
        </p:nvGrpSpPr>
        <p:grpSpPr>
          <a:xfrm>
            <a:off x="8293833" y="9160"/>
            <a:ext cx="787054" cy="681530"/>
            <a:chOff x="8818284" y="9526"/>
            <a:chExt cx="850046" cy="708823"/>
          </a:xfrm>
        </p:grpSpPr>
        <p:pic>
          <p:nvPicPr>
            <p:cNvPr id="18" name="Picture 17" descr="TRADOC Patch.pn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8818284" y="157485"/>
              <a:ext cx="591977" cy="560864"/>
            </a:xfrm>
            <a:prstGeom prst="rect">
              <a:avLst/>
            </a:prstGeom>
          </p:spPr>
        </p:pic>
        <p:pic>
          <p:nvPicPr>
            <p:cNvPr id="19" name="Picture 2" descr="C:\Users\Bryon.bonnell\Desktop\MCOE Logo- Drum.jpg"/>
            <p:cNvPicPr>
              <a:picLocks noChangeAspect="1" noChangeArrowheads="1"/>
            </p:cNvPicPr>
            <p:nvPr userDrawn="1"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052719" y="9526"/>
              <a:ext cx="615611" cy="594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" name="Text Box 14"/>
          <p:cNvSpPr txBox="1">
            <a:spLocks noChangeArrowheads="1"/>
          </p:cNvSpPr>
          <p:nvPr userDrawn="1"/>
        </p:nvSpPr>
        <p:spPr bwMode="auto">
          <a:xfrm>
            <a:off x="-16128" y="6669451"/>
            <a:ext cx="6721727" cy="236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7182" tIns="48591" rIns="97182" bIns="48591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Maneuver Center of Excellence - Team of Soldiers, Families, and Civilians from the Best Army in the World!</a:t>
            </a:r>
          </a:p>
        </p:txBody>
      </p:sp>
      <p:sp>
        <p:nvSpPr>
          <p:cNvPr id="21" name="Title Placeholder 14"/>
          <p:cNvSpPr>
            <a:spLocks noGrp="1"/>
          </p:cNvSpPr>
          <p:nvPr>
            <p:ph type="title"/>
          </p:nvPr>
        </p:nvSpPr>
        <p:spPr>
          <a:xfrm>
            <a:off x="409356" y="2549809"/>
            <a:ext cx="8229746" cy="11432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2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010400" y="6629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0AA29-53E0-4F11-9C09-1771E08E6E08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770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624AB-B582-4B4D-B50D-ADF09218798D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353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EE08FB-F4A8-4F0C-8643-2CD266B0B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533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7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2.xml"/><Relationship Id="rId16" Type="http://schemas.openxmlformats.org/officeDocument/2006/relationships/theme" Target="../theme/theme6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5"/>
          <p:cNvGrpSpPr>
            <a:grpSpLocks/>
          </p:cNvGrpSpPr>
          <p:nvPr userDrawn="1"/>
        </p:nvGrpSpPr>
        <p:grpSpPr bwMode="auto">
          <a:xfrm>
            <a:off x="0" y="635000"/>
            <a:ext cx="9144000" cy="200025"/>
            <a:chOff x="0" y="1021687"/>
            <a:chExt cx="9144000" cy="200055"/>
          </a:xfrm>
        </p:grpSpPr>
        <p:sp>
          <p:nvSpPr>
            <p:cNvPr id="27" name="Line 8"/>
            <p:cNvSpPr>
              <a:spLocks noChangeShapeType="1"/>
            </p:cNvSpPr>
            <p:nvPr/>
          </p:nvSpPr>
          <p:spPr bwMode="auto">
            <a:xfrm>
              <a:off x="0" y="1142355"/>
              <a:ext cx="9144000" cy="0"/>
            </a:xfrm>
            <a:prstGeom prst="line">
              <a:avLst/>
            </a:prstGeom>
            <a:noFill/>
            <a:ln w="76200">
              <a:solidFill>
                <a:srgbClr val="16459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9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6858000" y="1021687"/>
              <a:ext cx="1981200" cy="20005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300" b="1" i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  </a:t>
              </a:r>
              <a:r>
                <a:rPr lang="en-US" sz="1300" b="1" i="1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       </a:t>
              </a:r>
              <a:r>
                <a:rPr lang="en-US" sz="900" b="1" i="1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Forge the Thunderbolt</a:t>
              </a:r>
              <a:endParaRPr lang="en-US" sz="9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3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010400" y="6629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B3959D-E9FB-4256-BB5C-E4506F38A56D}" type="slidenum">
              <a:rPr lang="en-US">
                <a:solidFill>
                  <a:srgbClr val="000000">
                    <a:tint val="75000"/>
                  </a:srgbClr>
                </a:solidFill>
                <a:latin typeface="Times New Roman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  <a:latin typeface="Times New Roman" pitchFamily="18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4089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Line 8"/>
          <p:cNvSpPr>
            <a:spLocks noChangeShapeType="1"/>
          </p:cNvSpPr>
          <p:nvPr/>
        </p:nvSpPr>
        <p:spPr bwMode="auto">
          <a:xfrm>
            <a:off x="0" y="755824"/>
            <a:ext cx="9144000" cy="0"/>
          </a:xfrm>
          <a:prstGeom prst="line">
            <a:avLst/>
          </a:prstGeom>
          <a:noFill/>
          <a:ln w="76200">
            <a:solidFill>
              <a:srgbClr val="164592"/>
            </a:solidFill>
            <a:round/>
            <a:headEnd/>
            <a:tailEnd/>
          </a:ln>
          <a:effectLst/>
        </p:spPr>
        <p:txBody>
          <a:bodyPr/>
          <a:lstStyle/>
          <a:p>
            <a:pPr algn="r" defTabSz="914186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9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030" name="Title Placeholder 14"/>
          <p:cNvSpPr>
            <a:spLocks noGrp="1"/>
          </p:cNvSpPr>
          <p:nvPr>
            <p:ph type="title"/>
          </p:nvPr>
        </p:nvSpPr>
        <p:spPr bwMode="auto">
          <a:xfrm>
            <a:off x="533400" y="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9" tIns="45710" rIns="91419" bIns="45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010400" y="6629400"/>
            <a:ext cx="2133600" cy="228600"/>
          </a:xfrm>
          <a:prstGeom prst="rect">
            <a:avLst/>
          </a:prstGeom>
        </p:spPr>
        <p:txBody>
          <a:bodyPr vert="horz" lIns="91419" tIns="45710" rIns="91419" bIns="45710" rtlCol="0" anchor="ctr"/>
          <a:lstStyle>
            <a:lvl1pPr algn="r" defTabSz="914186" fontAlgn="base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5BC6968-CE7E-46FE-A86F-8F8542A12FD6}" type="slidenum">
              <a:rPr lang="en-US" smtClean="0">
                <a:solidFill>
                  <a:srgbClr val="000000">
                    <a:tint val="75000"/>
                  </a:srgbClr>
                </a:solidFill>
                <a:latin typeface="Times New Roman" pitchFamily="18" charset="0"/>
                <a:cs typeface="Arial" charset="0"/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7086600" y="635000"/>
            <a:ext cx="1676400" cy="20005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 </a:t>
            </a:r>
            <a:r>
              <a:rPr lang="en-US" sz="13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  </a:t>
            </a:r>
            <a:r>
              <a:rPr lang="en-US" sz="9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Forge the Thunderbolt</a:t>
            </a:r>
            <a:endParaRPr lang="en-US" sz="9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092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186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279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373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819" indent="-342819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Arial" charset="0"/>
          <a:ea typeface="+mn-ea"/>
          <a:cs typeface="+mn-cs"/>
        </a:defRPr>
      </a:lvl1pPr>
      <a:lvl2pPr marL="742777" indent="-285683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charset="0"/>
        </a:defRPr>
      </a:lvl2pPr>
      <a:lvl3pPr marL="1142733" indent="-228546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Arial" charset="0"/>
        </a:defRPr>
      </a:lvl3pPr>
      <a:lvl4pPr marL="1599826" indent="-228546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Arial" charset="0"/>
        </a:defRPr>
      </a:lvl4pPr>
      <a:lvl5pPr marL="2056919" indent="-228546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charset="0"/>
        </a:defRPr>
      </a:lvl5pPr>
      <a:lvl6pPr marL="2514011" indent="-228546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105" indent="-228546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8198" indent="-228546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5290" indent="-228546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18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2" algn="l" defTabSz="91418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86" algn="l" defTabSz="91418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79" algn="l" defTabSz="91418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73" algn="l" defTabSz="91418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65" algn="l" defTabSz="91418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59" algn="l" defTabSz="91418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51" algn="l" defTabSz="91418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44" algn="l" defTabSz="91418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4" descr="Army logo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213" y="0"/>
            <a:ext cx="554037" cy="71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Line 8"/>
          <p:cNvSpPr>
            <a:spLocks noChangeShapeType="1"/>
          </p:cNvSpPr>
          <p:nvPr/>
        </p:nvSpPr>
        <p:spPr bwMode="auto">
          <a:xfrm>
            <a:off x="0" y="755821"/>
            <a:ext cx="9144000" cy="0"/>
          </a:xfrm>
          <a:prstGeom prst="line">
            <a:avLst/>
          </a:prstGeom>
          <a:noFill/>
          <a:ln w="76200">
            <a:solidFill>
              <a:srgbClr val="164592"/>
            </a:solidFill>
            <a:round/>
            <a:headEnd/>
            <a:tailEnd/>
          </a:ln>
          <a:effectLst/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900" dirty="0">
              <a:solidFill>
                <a:srgbClr val="000000"/>
              </a:solidFill>
              <a:latin typeface="Arial" charset="0"/>
              <a:cs typeface="Arial" pitchFamily="34" charset="0"/>
            </a:endParaRPr>
          </a:p>
        </p:txBody>
      </p:sp>
      <p:grpSp>
        <p:nvGrpSpPr>
          <p:cNvPr id="3" name="Group 28"/>
          <p:cNvGrpSpPr>
            <a:grpSpLocks/>
          </p:cNvGrpSpPr>
          <p:nvPr userDrawn="1"/>
        </p:nvGrpSpPr>
        <p:grpSpPr bwMode="auto">
          <a:xfrm>
            <a:off x="8293100" y="9525"/>
            <a:ext cx="787400" cy="681038"/>
            <a:chOff x="8818284" y="9526"/>
            <a:chExt cx="850046" cy="708823"/>
          </a:xfrm>
        </p:grpSpPr>
        <p:pic>
          <p:nvPicPr>
            <p:cNvPr id="1032" name="Picture 29" descr="TRADOC Patch.png"/>
            <p:cNvPicPr>
              <a:picLocks noChangeAspect="1"/>
            </p:cNvPicPr>
            <p:nvPr userDrawn="1"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8818284" y="157485"/>
              <a:ext cx="591977" cy="560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3" name="Picture 2" descr="C:\Users\Bryon.bonnell\Desktop\MCOE Logo- Drum.jpg"/>
            <p:cNvPicPr>
              <a:picLocks noChangeAspect="1" noChangeArrowheads="1"/>
            </p:cNvPicPr>
            <p:nvPr userDrawn="1"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052719" y="9526"/>
              <a:ext cx="615611" cy="594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2" name="Text Box 14"/>
          <p:cNvSpPr txBox="1">
            <a:spLocks noChangeArrowheads="1"/>
          </p:cNvSpPr>
          <p:nvPr userDrawn="1"/>
        </p:nvSpPr>
        <p:spPr bwMode="auto">
          <a:xfrm>
            <a:off x="-15875" y="6669088"/>
            <a:ext cx="6721475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7182" tIns="48591" rIns="97182" bIns="48591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Maneuver Center of Excellence - Team of Soldiers, Families, and Civilians from the Best Army in the World!</a:t>
            </a:r>
          </a:p>
        </p:txBody>
      </p:sp>
      <p:sp>
        <p:nvSpPr>
          <p:cNvPr id="1030" name="Title Placeholder 14"/>
          <p:cNvSpPr>
            <a:spLocks noGrp="1"/>
          </p:cNvSpPr>
          <p:nvPr>
            <p:ph type="title"/>
          </p:nvPr>
        </p:nvSpPr>
        <p:spPr bwMode="auto">
          <a:xfrm>
            <a:off x="533400" y="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010400" y="6629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9E3F93-1919-418B-A2F4-2B75ED4C25CA}" type="slidenum">
              <a:rPr lang="en-US">
                <a:solidFill>
                  <a:srgbClr val="000000">
                    <a:tint val="75000"/>
                  </a:srgbClr>
                </a:solidFill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  <a:latin typeface="Times New Roman" pitchFamily="18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6858000" y="635000"/>
            <a:ext cx="1981200" cy="200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 </a:t>
            </a:r>
            <a:r>
              <a:rPr lang="en-US" sz="13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      </a:t>
            </a:r>
            <a:r>
              <a:rPr lang="en-US" sz="9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Forge the Thunderbolt</a:t>
            </a:r>
            <a:endParaRPr lang="en-US" sz="9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3" r:id="rId2"/>
    <p:sldLayoutId id="2147483994" r:id="rId3"/>
    <p:sldLayoutId id="2147483995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Line 8"/>
          <p:cNvSpPr>
            <a:spLocks noChangeShapeType="1"/>
          </p:cNvSpPr>
          <p:nvPr/>
        </p:nvSpPr>
        <p:spPr bwMode="auto">
          <a:xfrm>
            <a:off x="0" y="755821"/>
            <a:ext cx="9144000" cy="0"/>
          </a:xfrm>
          <a:prstGeom prst="line">
            <a:avLst/>
          </a:prstGeom>
          <a:noFill/>
          <a:ln w="76200">
            <a:solidFill>
              <a:srgbClr val="164592"/>
            </a:solidFill>
            <a:round/>
            <a:headEnd/>
            <a:tailEnd/>
          </a:ln>
          <a:effectLst/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9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010400" y="6629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B3959D-E9FB-4256-BB5C-E4506F38A56D}" type="slidenum">
              <a:rPr lang="en-US">
                <a:solidFill>
                  <a:srgbClr val="000000">
                    <a:tint val="75000"/>
                  </a:srgbClr>
                </a:solidFill>
                <a:latin typeface="Times New Roman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6858000" y="635000"/>
            <a:ext cx="1981200" cy="200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 </a:t>
            </a:r>
            <a:r>
              <a:rPr lang="en-US" sz="13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      </a:t>
            </a:r>
            <a:r>
              <a:rPr lang="en-US" sz="9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Forge the Thunderbolt</a:t>
            </a:r>
            <a:endParaRPr lang="en-US" sz="9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599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7" r:id="rId1"/>
    <p:sldLayoutId id="2147484039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76200">
            <a:solidFill>
              <a:srgbClr val="164592"/>
            </a:solidFill>
            <a:round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8" name="Picture 7" descr="Armor School Insignia (2)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8168017" y="28906"/>
            <a:ext cx="928689" cy="990602"/>
          </a:xfrm>
          <a:prstGeom prst="rect">
            <a:avLst/>
          </a:prstGeom>
        </p:spPr>
      </p:pic>
      <p:grpSp>
        <p:nvGrpSpPr>
          <p:cNvPr id="10" name="Group 9"/>
          <p:cNvGrpSpPr/>
          <p:nvPr userDrawn="1"/>
        </p:nvGrpSpPr>
        <p:grpSpPr>
          <a:xfrm>
            <a:off x="76200" y="76200"/>
            <a:ext cx="947056" cy="914400"/>
            <a:chOff x="6172200" y="2590800"/>
            <a:chExt cx="1905000" cy="1810521"/>
          </a:xfrm>
        </p:grpSpPr>
        <p:sp>
          <p:nvSpPr>
            <p:cNvPr id="11" name="Oval 10"/>
            <p:cNvSpPr/>
            <p:nvPr/>
          </p:nvSpPr>
          <p:spPr>
            <a:xfrm>
              <a:off x="6212062" y="2628709"/>
              <a:ext cx="1833546" cy="1743797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 dirty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12" name="Picture 2" descr="C:\Users\Joslynn.Scarver\Desktop\#5 seal no bkgrd.png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6172200" y="2590800"/>
              <a:ext cx="1905000" cy="1810521"/>
            </a:xfrm>
            <a:prstGeom prst="rect">
              <a:avLst/>
            </a:prstGeom>
            <a:noFill/>
          </p:spPr>
        </p:pic>
      </p:grpSp>
      <p:sp>
        <p:nvSpPr>
          <p:cNvPr id="15" name="Rectangle 14"/>
          <p:cNvSpPr>
            <a:spLocks noChangeArrowheads="1"/>
          </p:cNvSpPr>
          <p:nvPr userDrawn="1"/>
        </p:nvSpPr>
        <p:spPr bwMode="auto">
          <a:xfrm>
            <a:off x="6648440" y="1019508"/>
            <a:ext cx="1981200" cy="200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 </a:t>
            </a:r>
            <a:r>
              <a:rPr lang="en-US" sz="13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      </a:t>
            </a:r>
            <a:r>
              <a:rPr lang="en-US" sz="9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Forge the Thunderbolt</a:t>
            </a:r>
            <a:endParaRPr lang="en-US" sz="9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902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42" r:id="rId2"/>
    <p:sldLayoutId id="2147484043" r:id="rId3"/>
    <p:sldLayoutId id="2147484044" r:id="rId4"/>
    <p:sldLayoutId id="2147484045" r:id="rId5"/>
    <p:sldLayoutId id="2147484046" r:id="rId6"/>
    <p:sldLayoutId id="2147484047" r:id="rId7"/>
    <p:sldLayoutId id="2147484048" r:id="rId8"/>
    <p:sldLayoutId id="2147484049" r:id="rId9"/>
    <p:sldLayoutId id="2147484050" r:id="rId10"/>
    <p:sldLayoutId id="214748405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587500" y="173038"/>
            <a:ext cx="57737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0" y="755821"/>
            <a:ext cx="9144000" cy="0"/>
          </a:xfrm>
          <a:prstGeom prst="line">
            <a:avLst/>
          </a:prstGeom>
          <a:noFill/>
          <a:ln w="76200">
            <a:solidFill>
              <a:srgbClr val="164592"/>
            </a:solidFill>
            <a:round/>
            <a:headEnd/>
            <a:tailEnd/>
          </a:ln>
          <a:effectLst/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9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6858000" y="635000"/>
            <a:ext cx="1981200" cy="200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 </a:t>
            </a:r>
            <a:r>
              <a:rPr lang="en-US" sz="13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      </a:t>
            </a:r>
            <a:r>
              <a:rPr lang="en-US" sz="9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Forge the Thunderbolt</a:t>
            </a:r>
            <a:endParaRPr lang="en-US" sz="9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371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4" r:id="rId1"/>
    <p:sldLayoutId id="2147484055" r:id="rId2"/>
    <p:sldLayoutId id="2147484056" r:id="rId3"/>
    <p:sldLayoutId id="2147484057" r:id="rId4"/>
    <p:sldLayoutId id="2147484058" r:id="rId5"/>
    <p:sldLayoutId id="2147484059" r:id="rId6"/>
    <p:sldLayoutId id="2147484060" r:id="rId7"/>
    <p:sldLayoutId id="2147484061" r:id="rId8"/>
    <p:sldLayoutId id="2147484062" r:id="rId9"/>
    <p:sldLayoutId id="2147484063" r:id="rId10"/>
    <p:sldLayoutId id="2147484064" r:id="rId11"/>
    <p:sldLayoutId id="2147484065" r:id="rId12"/>
    <p:sldLayoutId id="2147484066" r:id="rId13"/>
    <p:sldLayoutId id="2147484067" r:id="rId14"/>
    <p:sldLayoutId id="2147484068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Line 8"/>
          <p:cNvSpPr>
            <a:spLocks noChangeShapeType="1"/>
          </p:cNvSpPr>
          <p:nvPr/>
        </p:nvSpPr>
        <p:spPr bwMode="auto">
          <a:xfrm>
            <a:off x="0" y="755821"/>
            <a:ext cx="9144000" cy="0"/>
          </a:xfrm>
          <a:prstGeom prst="line">
            <a:avLst/>
          </a:prstGeom>
          <a:noFill/>
          <a:ln w="76200">
            <a:solidFill>
              <a:srgbClr val="164592"/>
            </a:solidFill>
            <a:round/>
            <a:headEnd/>
            <a:tailEnd/>
          </a:ln>
          <a:effectLst/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900" dirty="0">
              <a:solidFill>
                <a:srgbClr val="000000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 userDrawn="1"/>
        </p:nvSpPr>
        <p:spPr bwMode="auto">
          <a:xfrm>
            <a:off x="-15875" y="6669088"/>
            <a:ext cx="6721475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7182" tIns="48591" rIns="97182" bIns="48591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Maneuver Center of Excellence - Team of Soldiers, Families, and Civilians from the Best Army in the World!</a:t>
            </a:r>
          </a:p>
        </p:txBody>
      </p:sp>
      <p:sp>
        <p:nvSpPr>
          <p:cNvPr id="1030" name="Title Placeholder 14"/>
          <p:cNvSpPr>
            <a:spLocks noGrp="1"/>
          </p:cNvSpPr>
          <p:nvPr>
            <p:ph type="title"/>
          </p:nvPr>
        </p:nvSpPr>
        <p:spPr bwMode="auto">
          <a:xfrm>
            <a:off x="533400" y="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010400" y="6629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9E3F93-1919-418B-A2F4-2B75ED4C25CA}" type="slidenum">
              <a:rPr lang="en-US">
                <a:solidFill>
                  <a:srgbClr val="000000">
                    <a:tint val="75000"/>
                  </a:srgbClr>
                </a:solidFill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  <a:latin typeface="Times New Roman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6858000" y="635000"/>
            <a:ext cx="1981200" cy="200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 </a:t>
            </a:r>
            <a:r>
              <a:rPr lang="en-US" sz="13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      </a:t>
            </a:r>
            <a:r>
              <a:rPr lang="en-US" sz="9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Forge the Thunderbolt</a:t>
            </a:r>
            <a:endParaRPr lang="en-US" sz="9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460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0" r:id="rId1"/>
    <p:sldLayoutId id="2147484071" r:id="rId2"/>
    <p:sldLayoutId id="2147484072" r:id="rId3"/>
    <p:sldLayoutId id="2147484073" r:id="rId4"/>
    <p:sldLayoutId id="2147484074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12" y="129250"/>
            <a:ext cx="91440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800" b="1" dirty="0" smtClean="0">
                <a:latin typeface="Arial" pitchFamily="34" charset="0"/>
              </a:rPr>
              <a:t>Mounted Maneuver Leader Fundamentals </a:t>
            </a:r>
            <a:endParaRPr lang="en-US" sz="2800" b="1" dirty="0">
              <a:latin typeface="Arial" pitchFamily="34" charset="0"/>
            </a:endParaRPr>
          </a:p>
        </p:txBody>
      </p:sp>
      <p:sp>
        <p:nvSpPr>
          <p:cNvPr id="18" name="Line 8"/>
          <p:cNvSpPr>
            <a:spLocks noChangeShapeType="1"/>
          </p:cNvSpPr>
          <p:nvPr/>
        </p:nvSpPr>
        <p:spPr bwMode="auto">
          <a:xfrm>
            <a:off x="0" y="755821"/>
            <a:ext cx="91440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900" dirty="0">
              <a:solidFill>
                <a:srgbClr val="000000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077754"/>
            <a:ext cx="900112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Troop Leading </a:t>
            </a:r>
            <a:r>
              <a:rPr lang="en-US" sz="15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Procedures.  </a:t>
            </a:r>
            <a:r>
              <a:rPr lang="en-US" sz="15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Ability to issue clear and simple orders, both written and verbal, with graphics and an execution matrix for command and control.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Maneuver</a:t>
            </a:r>
            <a:r>
              <a:rPr lang="en-US" sz="15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15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Fire</a:t>
            </a:r>
            <a:r>
              <a:rPr lang="en-US" sz="15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15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Attaining mastery of </a:t>
            </a:r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weapon systems/platforms assigned to their unit and fully understand direct fire planning. </a:t>
            </a:r>
            <a:endParaRPr lang="en-US" sz="15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Move</a:t>
            </a:r>
            <a:r>
              <a:rPr lang="en-US" sz="15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Understanding </a:t>
            </a:r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elements of command and control that allow their formation to gain positional advantage. </a:t>
            </a:r>
            <a:r>
              <a:rPr lang="en-US" sz="15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Mastering </a:t>
            </a:r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actions on contact </a:t>
            </a:r>
            <a:r>
              <a:rPr lang="en-US" sz="15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enables units to act faster </a:t>
            </a:r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more decisively than their adversary.  </a:t>
            </a:r>
            <a:endParaRPr lang="en-US" sz="15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Employ </a:t>
            </a:r>
            <a:r>
              <a:rPr lang="en-US" sz="15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fires and enablers. </a:t>
            </a:r>
            <a:r>
              <a:rPr lang="en-US" sz="15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Understanding </a:t>
            </a:r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to effectively employ and integrate additional enablers as part of their maneuver to ensure that </a:t>
            </a:r>
            <a:r>
              <a:rPr lang="en-US" sz="15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initiative </a:t>
            </a:r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overmatch are maintained.  Enablers </a:t>
            </a:r>
            <a:r>
              <a:rPr lang="en-US" sz="15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</a:t>
            </a:r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focus on are fire support assets, Engineers, Unmanned Aerial Systems and Aviation at a minimum.  </a:t>
            </a:r>
            <a:endParaRPr lang="en-US" sz="15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Sustainment</a:t>
            </a:r>
            <a:r>
              <a:rPr lang="en-US" sz="15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 </a:t>
            </a:r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Armored Forces, sustainment is our lifeblood and maneuver leaders are responsible for synchronizing and integrating sustainment in their operations</a:t>
            </a:r>
            <a:r>
              <a:rPr lang="en-US" sz="15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Key </a:t>
            </a:r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areas of emphasis are fixing, fueling, arming, resupply and CASEVAC;  these functions should be trained with the same intensity as we have on the gunnery range.  </a:t>
            </a:r>
            <a:r>
              <a:rPr lang="en-US" sz="15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Junior Leaders should attend the Maneuver Leaders Maintenance Course.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Manage </a:t>
            </a:r>
            <a:r>
              <a:rPr lang="en-US" sz="15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tactical risk. </a:t>
            </a:r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Tactical risk are those actions that may preclude successful mission accomplishment</a:t>
            </a:r>
            <a:r>
              <a:rPr lang="en-US" sz="15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 Maneuver </a:t>
            </a:r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leaders </a:t>
            </a:r>
            <a:r>
              <a:rPr lang="en-US" sz="15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visualize</a:t>
            </a:r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5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assess, </a:t>
            </a:r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identify tactical risk and </a:t>
            </a:r>
            <a:r>
              <a:rPr lang="en-US" sz="15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are capable </a:t>
            </a:r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developing mitigation measures or identifying the risk to their next higher command for additional resources. 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3" descr="C:\Users\ian.eder\Desktop\Images\586px-TAS_DUI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24407" y="57747"/>
            <a:ext cx="583537" cy="596504"/>
          </a:xfrm>
          <a:prstGeom prst="rect">
            <a:avLst/>
          </a:prstGeom>
          <a:noFill/>
        </p:spPr>
      </p:pic>
      <p:pic>
        <p:nvPicPr>
          <p:cNvPr id="10" name="Picture 9" descr="Armor School Insignia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199" y="74204"/>
            <a:ext cx="542123" cy="578266"/>
          </a:xfrm>
          <a:prstGeom prst="rect">
            <a:avLst/>
          </a:prstGeom>
        </p:spPr>
      </p:pic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858000" y="662121"/>
            <a:ext cx="1981200" cy="200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 </a:t>
            </a:r>
            <a:r>
              <a:rPr lang="en-US" sz="13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      </a:t>
            </a:r>
            <a:r>
              <a:rPr lang="en-US" sz="9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Forge The Thunderbolt</a:t>
            </a:r>
            <a:endParaRPr lang="en-US" sz="9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3857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12" y="129250"/>
            <a:ext cx="91440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800" b="1" dirty="0" smtClean="0">
                <a:latin typeface="Arial" pitchFamily="34" charset="0"/>
              </a:rPr>
              <a:t>Fundamentals of Reconnaissance </a:t>
            </a:r>
          </a:p>
        </p:txBody>
      </p:sp>
      <p:sp>
        <p:nvSpPr>
          <p:cNvPr id="3" name="Rectangle 2"/>
          <p:cNvSpPr/>
          <p:nvPr/>
        </p:nvSpPr>
        <p:spPr>
          <a:xfrm>
            <a:off x="3312" y="1001554"/>
            <a:ext cx="900112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5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Ensure continuous </a:t>
            </a:r>
            <a:r>
              <a:rPr lang="en-US" sz="15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en-US" sz="15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econnaissance.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Continuous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reconnaissance provides commanders with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constant flow of information in close contact with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enemy and civilian populace to identify and seize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terrain, confirm or deny enemy composition,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disposition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, strength and courses of action, and provides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reaction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time and maneuver space for unpredicted enemy actions. </a:t>
            </a:r>
            <a:endParaRPr lang="en-US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 not </a:t>
            </a: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eep reconnaissance assets in reserve.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Continuous and focused collection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efforts require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efficient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mix and redundancy of reconnaissance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assets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Orient on the Reconnaissance objective.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Cavalry formations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, task organized to effectively accomplish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their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objectives, develop their scheme of maneuver to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maximize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their capability to collect the required information within assigned objectives.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Report </a:t>
            </a: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all information </a:t>
            </a:r>
            <a:r>
              <a:rPr lang="en-US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rapidly </a:t>
            </a: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accurately.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Quick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and accurate reports are required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the commander to make informed decisions on the proper application of his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forces.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Retain freedom of maneuver.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Tactical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mobility and maneuver fundamentally drive the success of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reconnaissance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tasks. </a:t>
            </a:r>
            <a:endParaRPr lang="en-US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5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Gain and maintain enemy contact.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Using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at least one of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eight forms of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contact, commanders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and staffs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plans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for and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integrate reconnaissance resources to gain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contact with the enemy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using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the smallest element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possible.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Develop the situation rapidly.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Cavalry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forces act instinctively and urgently to increase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the commander’s situational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understanding of the terrain, enemy, and civilian populace. 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0" y="755821"/>
            <a:ext cx="91440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900" dirty="0">
              <a:solidFill>
                <a:srgbClr val="000000"/>
              </a:solidFill>
              <a:latin typeface="Arial" charset="0"/>
              <a:cs typeface="Arial" pitchFamily="34" charset="0"/>
            </a:endParaRPr>
          </a:p>
        </p:txBody>
      </p:sp>
      <p:pic>
        <p:nvPicPr>
          <p:cNvPr id="12" name="Picture 11" descr="Armor School Insignia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199" y="74204"/>
            <a:ext cx="542123" cy="578266"/>
          </a:xfrm>
          <a:prstGeom prst="rect">
            <a:avLst/>
          </a:prstGeom>
        </p:spPr>
      </p:pic>
      <p:pic>
        <p:nvPicPr>
          <p:cNvPr id="15" name="Picture 3" descr="C:\Users\ian.eder\Desktop\Images\586px-TAS_DUI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24407" y="57747"/>
            <a:ext cx="583537" cy="596504"/>
          </a:xfrm>
          <a:prstGeom prst="rect">
            <a:avLst/>
          </a:prstGeom>
          <a:noFill/>
        </p:spPr>
      </p:pic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6858000" y="662121"/>
            <a:ext cx="1981200" cy="200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 </a:t>
            </a:r>
            <a:r>
              <a:rPr lang="en-US" sz="13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      </a:t>
            </a:r>
            <a:r>
              <a:rPr lang="en-US" sz="9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Forge The Thunderbolt</a:t>
            </a:r>
            <a:endParaRPr lang="en-US" sz="9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8541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5_Default Design">
  <a:themeElements>
    <a:clrScheme name="2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4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4_Default Design">
  <a:themeElements>
    <a:clrScheme name="2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4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6_Default Design">
  <a:themeElements>
    <a:clrScheme name="2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4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7_Default Design">
  <a:themeElements>
    <a:clrScheme name="2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4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>
            <a:alpha val="26000"/>
          </a:schemeClr>
        </a:solidFill>
      </a:spPr>
      <a:bodyPr wrap="square" rtlCol="0">
        <a:spAutoFit/>
      </a:bodyPr>
      <a:lstStyle>
        <a:defPPr marL="236538" indent="-236538">
          <a:spcAft>
            <a:spcPts val="600"/>
          </a:spcAft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6.xml><?xml version="1.0" encoding="utf-8"?>
<a:theme xmlns:a="http://schemas.openxmlformats.org/drawingml/2006/main" name="28_Default Design">
  <a:themeElements>
    <a:clrScheme name="2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4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29_Default Design">
  <a:themeElements>
    <a:clrScheme name="2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4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9979</TotalTime>
  <Words>484</Words>
  <Application>Microsoft Office PowerPoint</Application>
  <PresentationFormat>On-screen Show (4:3)</PresentationFormat>
  <Paragraphs>20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Arial</vt:lpstr>
      <vt:lpstr>Calibri</vt:lpstr>
      <vt:lpstr>Times New Roman</vt:lpstr>
      <vt:lpstr>25_Default Design</vt:lpstr>
      <vt:lpstr>24_Default Design</vt:lpstr>
      <vt:lpstr>26_Default Design</vt:lpstr>
      <vt:lpstr>27_Default Design</vt:lpstr>
      <vt:lpstr>9_Office Theme</vt:lpstr>
      <vt:lpstr>28_Default Design</vt:lpstr>
      <vt:lpstr>29_Default Design</vt:lpstr>
      <vt:lpstr>PowerPoint Presentation</vt:lpstr>
      <vt:lpstr>PowerPoint Presentation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jason.d.sanchez</dc:creator>
  <cp:lastModifiedBy>McMahan, Curtis S CTR USA TRADOC</cp:lastModifiedBy>
  <cp:revision>674</cp:revision>
  <cp:lastPrinted>2016-01-06T21:57:16Z</cp:lastPrinted>
  <dcterms:created xsi:type="dcterms:W3CDTF">2014-05-05T15:50:02Z</dcterms:created>
  <dcterms:modified xsi:type="dcterms:W3CDTF">2016-04-08T11:00:27Z</dcterms:modified>
</cp:coreProperties>
</file>