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44"/>
  </p:notesMasterIdLst>
  <p:handoutMasterIdLst>
    <p:handoutMasterId r:id="rId45"/>
  </p:handoutMasterIdLst>
  <p:sldIdLst>
    <p:sldId id="338" r:id="rId5"/>
    <p:sldId id="334" r:id="rId6"/>
    <p:sldId id="335" r:id="rId7"/>
    <p:sldId id="416" r:id="rId8"/>
    <p:sldId id="271" r:id="rId9"/>
    <p:sldId id="404" r:id="rId10"/>
    <p:sldId id="272" r:id="rId11"/>
    <p:sldId id="409" r:id="rId12"/>
    <p:sldId id="270" r:id="rId13"/>
    <p:sldId id="410" r:id="rId14"/>
    <p:sldId id="367" r:id="rId15"/>
    <p:sldId id="366" r:id="rId16"/>
    <p:sldId id="364" r:id="rId17"/>
    <p:sldId id="401" r:id="rId18"/>
    <p:sldId id="400" r:id="rId19"/>
    <p:sldId id="371" r:id="rId20"/>
    <p:sldId id="411" r:id="rId21"/>
    <p:sldId id="363" r:id="rId22"/>
    <p:sldId id="412" r:id="rId23"/>
    <p:sldId id="413" r:id="rId24"/>
    <p:sldId id="362" r:id="rId25"/>
    <p:sldId id="414" r:id="rId26"/>
    <p:sldId id="374" r:id="rId27"/>
    <p:sldId id="417" r:id="rId28"/>
    <p:sldId id="274" r:id="rId29"/>
    <p:sldId id="396" r:id="rId30"/>
    <p:sldId id="392" r:id="rId31"/>
    <p:sldId id="402" r:id="rId32"/>
    <p:sldId id="369" r:id="rId33"/>
    <p:sldId id="395" r:id="rId34"/>
    <p:sldId id="385" r:id="rId35"/>
    <p:sldId id="382" r:id="rId36"/>
    <p:sldId id="393" r:id="rId37"/>
    <p:sldId id="415" r:id="rId38"/>
    <p:sldId id="405" r:id="rId39"/>
    <p:sldId id="406" r:id="rId40"/>
    <p:sldId id="376" r:id="rId41"/>
    <p:sldId id="378" r:id="rId42"/>
    <p:sldId id="408" r:id="rId4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DDDDDD"/>
    <a:srgbClr val="6699FF"/>
    <a:srgbClr val="FF9966"/>
    <a:srgbClr val="996600"/>
    <a:srgbClr val="00CC99"/>
    <a:srgbClr val="0000CC"/>
    <a:srgbClr val="33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3" autoAdjust="0"/>
    <p:restoredTop sz="81867" autoAdjust="0"/>
  </p:normalViewPr>
  <p:slideViewPr>
    <p:cSldViewPr>
      <p:cViewPr>
        <p:scale>
          <a:sx n="80" d="100"/>
          <a:sy n="80" d="100"/>
        </p:scale>
        <p:origin x="-1526" y="-67"/>
      </p:cViewPr>
      <p:guideLst>
        <p:guide orient="horz" pos="2160"/>
        <p:guide pos="2880"/>
      </p:guideLst>
    </p:cSldViewPr>
  </p:slideViewPr>
  <p:notesTextViewPr>
    <p:cViewPr>
      <p:scale>
        <a:sx n="100" d="100"/>
        <a:sy n="100" d="100"/>
      </p:scale>
      <p:origin x="0" y="0"/>
    </p:cViewPr>
  </p:notesTextViewPr>
  <p:sorterViewPr>
    <p:cViewPr>
      <p:scale>
        <a:sx n="70" d="100"/>
        <a:sy n="70" d="100"/>
      </p:scale>
      <p:origin x="0" y="2352"/>
    </p:cViewPr>
  </p:sorterViewPr>
  <p:notesViewPr>
    <p:cSldViewPr>
      <p:cViewPr varScale="1">
        <p:scale>
          <a:sx n="74" d="100"/>
          <a:sy n="74" d="100"/>
        </p:scale>
        <p:origin x="-1963" y="-8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7DE351F-1D8B-4F1C-B1FF-833BC4664CDA}" type="datetimeFigureOut">
              <a:rPr lang="en-US" smtClean="0"/>
              <a:pPr/>
              <a:t>8/27/2014</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E0B1E023-0818-42A7-84EA-3C9A0B6B187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130" tIns="46066" rIns="92130" bIns="46066" numCol="1" anchor="t" anchorCtr="0" compatLnSpc="1">
            <a:prstTxWarp prst="textNoShape">
              <a:avLst/>
            </a:prstTxWarp>
          </a:bodyPr>
          <a:lstStyle>
            <a:lvl1pPr defTabSz="922338">
              <a:defRPr sz="120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2130" tIns="46066" rIns="92130" bIns="46066" numCol="1" anchor="t" anchorCtr="0" compatLnSpc="1">
            <a:prstTxWarp prst="textNoShape">
              <a:avLst/>
            </a:prstTxWarp>
          </a:bodyPr>
          <a:lstStyle>
            <a:lvl1pPr algn="r" defTabSz="922338">
              <a:defRPr sz="1200">
                <a:latin typeface="Arial" charset="0"/>
              </a:defRPr>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2130" tIns="46066" rIns="92130"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2130" tIns="46066" rIns="92130" bIns="46066" numCol="1" anchor="b" anchorCtr="0" compatLnSpc="1">
            <a:prstTxWarp prst="textNoShape">
              <a:avLst/>
            </a:prstTxWarp>
          </a:bodyPr>
          <a:lstStyle>
            <a:lvl1pPr defTabSz="922338">
              <a:defRPr sz="120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2130" tIns="46066" rIns="92130" bIns="46066" numCol="1" anchor="b" anchorCtr="0" compatLnSpc="1">
            <a:prstTxWarp prst="textNoShape">
              <a:avLst/>
            </a:prstTxWarp>
          </a:bodyPr>
          <a:lstStyle>
            <a:lvl1pPr algn="r" defTabSz="922338">
              <a:defRPr sz="1200">
                <a:latin typeface="Arial" charset="0"/>
              </a:defRPr>
            </a:lvl1pPr>
          </a:lstStyle>
          <a:p>
            <a:pPr>
              <a:defRPr/>
            </a:pPr>
            <a:fld id="{65F7C36E-6D94-4631-95B3-CDF17B3E28E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8B87457-85C0-4E36-9EB6-7C7E8F33BA4B}" type="slidenum">
              <a:rPr lang="en-US"/>
              <a:pPr/>
              <a:t>1</a:t>
            </a:fld>
            <a:endParaRPr lang="en-US" dirty="0"/>
          </a:p>
        </p:txBody>
      </p:sp>
      <p:sp>
        <p:nvSpPr>
          <p:cNvPr id="34819" name="Rectangle 2"/>
          <p:cNvSpPr>
            <a:spLocks noGrp="1" noRot="1" noChangeAspect="1" noChangeArrowheads="1" noTextEdit="1"/>
          </p:cNvSpPr>
          <p:nvPr>
            <p:ph type="sldImg"/>
          </p:nvPr>
        </p:nvSpPr>
        <p:spPr>
          <a:xfrm>
            <a:off x="989013" y="696913"/>
            <a:ext cx="4875212" cy="3657600"/>
          </a:xfrm>
          <a:ln/>
        </p:spPr>
      </p:sp>
      <p:sp>
        <p:nvSpPr>
          <p:cNvPr id="34820" name="Rectangle 3"/>
          <p:cNvSpPr>
            <a:spLocks noGrp="1" noChangeArrowheads="1"/>
          </p:cNvSpPr>
          <p:nvPr>
            <p:ph type="body" idx="1"/>
          </p:nvPr>
        </p:nvSpPr>
        <p:spPr>
          <a:xfrm>
            <a:off x="228595" y="4416424"/>
            <a:ext cx="6400800" cy="4754880"/>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Army Doctrinal Reference</a:t>
            </a:r>
            <a:r>
              <a:rPr lang="en-US" sz="1200" kern="1200" baseline="0" dirty="0" smtClean="0">
                <a:solidFill>
                  <a:schemeClr val="tx1"/>
                </a:solidFill>
                <a:latin typeface="Arial" charset="0"/>
                <a:ea typeface="+mn-ea"/>
                <a:cs typeface="+mn-cs"/>
              </a:rPr>
              <a:t> Publication </a:t>
            </a:r>
            <a:r>
              <a:rPr lang="en-US" sz="1200" kern="1200" dirty="0" smtClean="0">
                <a:solidFill>
                  <a:schemeClr val="tx1"/>
                </a:solidFill>
                <a:latin typeface="Arial" charset="0"/>
                <a:ea typeface="+mn-ea"/>
                <a:cs typeface="+mn-cs"/>
              </a:rPr>
              <a:t>(ADRP) 3-37 provides doctrinal guidance for commanders and staffs who are responsible for planning and executing protection in support of unified land operations. It describes protection as both an element of combat power and as a warfighting function. ADRP 3-37 corresponds with Army operations doctrine introduced in the ADRP 3-0 capstone manual.</a:t>
            </a:r>
            <a:endParaRPr lang="en-US" dirty="0" smtClean="0">
              <a:solidFill>
                <a:srgbClr val="FF0000"/>
              </a:solidFill>
            </a:endParaRPr>
          </a:p>
          <a:p>
            <a:pPr eaLnBrk="1" hangingPunct="1"/>
            <a:endParaRPr lang="en-US" dirty="0" smtClean="0">
              <a:solidFill>
                <a:srgbClr val="FF0000"/>
              </a:solidFill>
            </a:endParaRPr>
          </a:p>
          <a:p>
            <a:pPr eaLnBrk="1" hangingPunct="1"/>
            <a:endParaRPr lang="en-US" dirty="0" smtClean="0">
              <a:solidFill>
                <a:srgbClr val="FF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Chapters 2 through 5 elaborate on protection within the operations process—plan, prepare, execute, and assess.</a:t>
            </a:r>
          </a:p>
          <a:p>
            <a:endParaRPr lang="en-US" dirty="0" smtClean="0"/>
          </a:p>
          <a:p>
            <a:r>
              <a:rPr lang="en-US" dirty="0" smtClean="0"/>
              <a:t>Commanders and staffs synchronize, integrate, and organize capabilities and resources throughout the operations process to preserve combat power and the freedom of action and to mitigate the effects of threats and hazards. Protection safeguards the force, personnel (combatants and noncombatants), systems, and physical assets of the United States and unified action partners. Survivability refers to the capacity, fitness, or tendency to remain alive or in existence. For the military, survivability is about much more than mere survival—it is also about remaining effective.</a:t>
            </a:r>
            <a:endParaRPr lang="en-US" dirty="0"/>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696913"/>
            <a:ext cx="4875212" cy="3657600"/>
          </a:xfrm>
        </p:spPr>
      </p:sp>
      <p:sp>
        <p:nvSpPr>
          <p:cNvPr id="3" name="Notes Placeholder 2"/>
          <p:cNvSpPr>
            <a:spLocks noGrp="1"/>
          </p:cNvSpPr>
          <p:nvPr>
            <p:ph type="body" idx="1"/>
          </p:nvPr>
        </p:nvSpPr>
        <p:spPr>
          <a:xfrm>
            <a:off x="211181" y="4416425"/>
            <a:ext cx="6400800" cy="4754880"/>
          </a:xfrm>
        </p:spPr>
        <p:txBody>
          <a:bodyPr>
            <a:noAutofit/>
          </a:bodyPr>
          <a:lstStyle/>
          <a:p>
            <a:r>
              <a:rPr lang="en-US" sz="1100" dirty="0" smtClean="0"/>
              <a:t>The five principles of protection—comprehensive, integrated, layered, redundant, and enduring— represent or summarize the characteristics of successful protection integration and practice. These principles provide military professionals with a context for implementing protection efforts, developing protection strategies, and allocating resources. They are not a checklist and may not apply the same way in every situation.</a:t>
            </a:r>
          </a:p>
          <a:p>
            <a:r>
              <a:rPr lang="en-US" sz="1100" u="sng" dirty="0" smtClean="0"/>
              <a:t>Comprehensive </a:t>
            </a:r>
            <a:r>
              <a:rPr lang="en-US" sz="1100" dirty="0" smtClean="0"/>
              <a:t>–  </a:t>
            </a:r>
            <a:r>
              <a:rPr lang="en-US" sz="1100" kern="1200" baseline="0" dirty="0" smtClean="0">
                <a:solidFill>
                  <a:schemeClr val="tx1"/>
                </a:solidFill>
                <a:latin typeface="Arial" charset="0"/>
                <a:ea typeface="+mn-ea"/>
                <a:cs typeface="+mn-cs"/>
              </a:rPr>
              <a:t>Protection is an all-inclusive utilization of complementary and reinforcing protection tasks and systems available to commanders, incorporated into the plan, to preserve the force.</a:t>
            </a:r>
            <a:endParaRPr lang="en-US" sz="1100" dirty="0" smtClean="0"/>
          </a:p>
          <a:p>
            <a:r>
              <a:rPr lang="en-US" sz="1100" u="sng" dirty="0" smtClean="0"/>
              <a:t>Integrated </a:t>
            </a:r>
            <a:r>
              <a:rPr lang="en-US" sz="1100" dirty="0" smtClean="0"/>
              <a:t>–  </a:t>
            </a:r>
            <a:r>
              <a:rPr lang="en-US" sz="1100" kern="1200" baseline="0" dirty="0" smtClean="0">
                <a:solidFill>
                  <a:schemeClr val="tx1"/>
                </a:solidFill>
                <a:latin typeface="Arial" charset="0"/>
                <a:ea typeface="+mn-ea"/>
                <a:cs typeface="+mn-cs"/>
              </a:rPr>
              <a:t>Protection is integrated with other activities, systems, efforts, and capabilities associated with unified land operations to provide strength and structure to the overall effort.  Integration must occur vertically and horizontally with unified action partners throughout the operations process.</a:t>
            </a:r>
            <a:endParaRPr lang="en-US" sz="1100" dirty="0" smtClean="0"/>
          </a:p>
          <a:p>
            <a:r>
              <a:rPr lang="en-US" sz="1100" u="sng" dirty="0" smtClean="0"/>
              <a:t>Layered </a:t>
            </a:r>
            <a:r>
              <a:rPr lang="en-US" sz="1100" dirty="0" smtClean="0"/>
              <a:t>–  </a:t>
            </a:r>
            <a:r>
              <a:rPr lang="en-US" sz="1100" kern="1200" baseline="0" dirty="0" smtClean="0">
                <a:solidFill>
                  <a:schemeClr val="tx1"/>
                </a:solidFill>
                <a:latin typeface="Arial" charset="0"/>
                <a:ea typeface="+mn-ea"/>
                <a:cs typeface="+mn-cs"/>
              </a:rPr>
              <a:t>Protection capabilities are arranged using a layered approach to provide strength and depth. Layering reduces the destructive effect of a threat or hazard through the dispersion of energy or the culmination of the force.  </a:t>
            </a:r>
            <a:r>
              <a:rPr lang="en-US" sz="1100" dirty="0" smtClean="0"/>
              <a:t>Exclusion areas, barriers, sally ports, passwords, and identity badges are examples of layering tactics, techniques, and procedures (TTP) and resources for protection</a:t>
            </a:r>
          </a:p>
          <a:p>
            <a:r>
              <a:rPr lang="en-US" sz="1100" u="sng" dirty="0" smtClean="0"/>
              <a:t>Redundant </a:t>
            </a:r>
            <a:r>
              <a:rPr lang="en-US" sz="1100" dirty="0" smtClean="0"/>
              <a:t>–  </a:t>
            </a:r>
            <a:r>
              <a:rPr lang="en-US" sz="1100" kern="1200" baseline="0" dirty="0" smtClean="0">
                <a:solidFill>
                  <a:schemeClr val="tx1"/>
                </a:solidFill>
                <a:latin typeface="Arial" charset="0"/>
                <a:ea typeface="+mn-ea"/>
                <a:cs typeface="+mn-cs"/>
              </a:rPr>
              <a:t>Protection efforts are often redundant anywhere that a vulnerability or a critical point of failure is identified. Redundancy ensures that specific activities, systems, efforts, and capabilities that are critical for the success of the overall protection effort have a secondary or auxiliary effort of equal or greater capability.</a:t>
            </a:r>
            <a:r>
              <a:rPr lang="en-US" sz="1100" dirty="0" smtClean="0"/>
              <a:t>   Power generation systems, water purification systems, and patrol distribution patterns are often resourced for redundancy.</a:t>
            </a:r>
          </a:p>
          <a:p>
            <a:r>
              <a:rPr lang="en-US" sz="1100" u="sng" dirty="0" smtClean="0"/>
              <a:t>Enduring</a:t>
            </a:r>
            <a:r>
              <a:rPr lang="en-US" sz="1100" dirty="0" smtClean="0"/>
              <a:t> –  </a:t>
            </a:r>
            <a:r>
              <a:rPr lang="en-US" sz="1100" kern="1200" baseline="0" dirty="0" smtClean="0">
                <a:solidFill>
                  <a:schemeClr val="tx1"/>
                </a:solidFill>
                <a:latin typeface="Arial" charset="0"/>
                <a:ea typeface="+mn-ea"/>
                <a:cs typeface="+mn-cs"/>
              </a:rPr>
              <a:t>Protection capabilities are ongoing activities for maintaining the objectives of preserving combat power, populations, partners, essential equipment, resources, and critical infrastructure in every phase of an operation.  </a:t>
            </a:r>
            <a:r>
              <a:rPr lang="en-US" sz="1100" dirty="0" smtClean="0"/>
              <a:t>The enduring character of protection may affect freedom of action and resource allocation.</a:t>
            </a:r>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696913"/>
            <a:ext cx="4875212" cy="3657600"/>
          </a:xfrm>
        </p:spPr>
      </p:sp>
      <p:sp>
        <p:nvSpPr>
          <p:cNvPr id="3" name="Notes Placeholder 2"/>
          <p:cNvSpPr>
            <a:spLocks noGrp="1"/>
          </p:cNvSpPr>
          <p:nvPr>
            <p:ph type="body" idx="1"/>
          </p:nvPr>
        </p:nvSpPr>
        <p:spPr>
          <a:xfrm>
            <a:off x="224244" y="4416424"/>
            <a:ext cx="6400800" cy="4754880"/>
          </a:xfrm>
        </p:spPr>
        <p:txBody>
          <a:bodyPr>
            <a:normAutofit fontScale="92500" lnSpcReduction="20000"/>
          </a:bodyPr>
          <a:lstStyle/>
          <a:p>
            <a:r>
              <a:rPr lang="en-US" sz="1000" kern="1200" dirty="0" smtClean="0">
                <a:solidFill>
                  <a:schemeClr val="tx1"/>
                </a:solidFill>
                <a:latin typeface="Arial" charset="0"/>
                <a:ea typeface="+mn-ea"/>
                <a:cs typeface="+mn-cs"/>
              </a:rPr>
              <a:t>Protection can take many forms. Military operations recognize five broad forms of protection (deterrence, prevention, active security, passive defense, and mitigation) to help organize the protection element of combat power. </a:t>
            </a:r>
            <a:r>
              <a:rPr lang="en-US" sz="1000" dirty="0" smtClean="0"/>
              <a:t> </a:t>
            </a:r>
            <a:r>
              <a:rPr lang="en-US" sz="1000" kern="1200" dirty="0" smtClean="0">
                <a:solidFill>
                  <a:schemeClr val="tx1"/>
                </a:solidFill>
                <a:latin typeface="Arial" charset="0"/>
                <a:ea typeface="+mn-ea"/>
                <a:cs typeface="+mn-cs"/>
              </a:rPr>
              <a:t>These forms of protection support mission command and the leader’s visualization to provide a context within which all protection activities can be understood and further described. They are non-sequential, reflect the continuous nature of protection, and may serve as a method to conceptualize protection capabilities for conducting operations. Some military activities may support more than one form of protection at a time in an overlapping manner, reflecting the dual nature of protection as an element of combat power and as a warfighting function. Unlike maneuver, the forms of protection may orient on the terrain, the protected asset, and/or the enemy.</a:t>
            </a:r>
          </a:p>
          <a:p>
            <a:r>
              <a:rPr lang="en-US" sz="1000" u="sng" dirty="0" smtClean="0"/>
              <a:t>Deterrence</a:t>
            </a:r>
            <a:r>
              <a:rPr lang="en-US" sz="1000" dirty="0" smtClean="0"/>
              <a:t> - The posture of an individual, formation, or structure can have a deterrent effect on threat decisionmaking and result in protection. The presence of well-trained, equipped, disciplined troops can often deter confrontation or conflict and protect the success of an operation or organization. Well-armed vehicles and fortifications may also deter enemy action and provide some level of protection for occupants and inhabitants. Random AT measures help deter terrorist attacks by disrupting routine patterns and presenting the appearance of greater security.</a:t>
            </a:r>
          </a:p>
          <a:p>
            <a:r>
              <a:rPr lang="en-US" sz="1000" u="sng" dirty="0" smtClean="0"/>
              <a:t>Prevention</a:t>
            </a:r>
            <a:r>
              <a:rPr lang="en-US" sz="1000" dirty="0" smtClean="0"/>
              <a:t> - Prevention involves the ability to neutralize, forestall, or reduce the likelihood of an imminent attack before it occurs; it can be achieved through deliberate action or as an effect. When linked to effective action, information sharing can increase situational awareness and increase protection. AT, OPSEC, and information security programs rely on situational awareness and individual protective measures to reduce the likelihood of an accident or attack. Alert and warning systems can reduce the effectiveness of an attack or environmental event. Prevention does not typically represent an offensive, preemptive capability, but may employ other measures (information engagement, civil and public affairs, preventive medicine). </a:t>
            </a:r>
          </a:p>
          <a:p>
            <a:r>
              <a:rPr lang="en-US" sz="1000" u="sng" dirty="0" smtClean="0"/>
              <a:t>Active Security</a:t>
            </a:r>
            <a:r>
              <a:rPr lang="en-US" sz="1000" dirty="0" smtClean="0"/>
              <a:t> - Dynamic activities with the organic ability to detect, interdict, avert, disrupt, neutralize, or destroy threats and hazards while maintaining the freedom of action can provide protection to the overall operation or force. Aggressive patrolling, route security, or local security measures in the vicinity of critical assets and bases provide protection. Some air missile defense assets represent active security measures.</a:t>
            </a:r>
          </a:p>
          <a:p>
            <a:r>
              <a:rPr lang="en-US" sz="1000" u="sng" dirty="0" smtClean="0"/>
              <a:t>Passive Defense</a:t>
            </a:r>
            <a:r>
              <a:rPr lang="en-US" sz="1000" dirty="0" smtClean="0"/>
              <a:t> - Protection can be achieved from survivability positions, fortifications, and physical barriers that are designed to protect forces and material from identified threats and hazards. Some level of protection can also be derived from the geographic positioning of a formation or critical asset; this may often be the most expedient method of providing protection for some assets or resources. Bases, base clusters, tactical command posts, refuel-on-the-move positions, forward logistics elements, and detainee holding areas are all positioned after considering the protection potential of a particular location. The proximity to threats and hazards, exploitable terrain and water features, and infrastructures can contribute to combat power potential by influencing the protection potential of a specific area. The use of camouflage or smoke provides protection through passive means</a:t>
            </a:r>
          </a:p>
          <a:p>
            <a:r>
              <a:rPr lang="en-US" sz="1000" u="sng" dirty="0" smtClean="0"/>
              <a:t>Mitigation</a:t>
            </a:r>
            <a:r>
              <a:rPr lang="en-US" sz="1000" dirty="0" smtClean="0"/>
              <a:t> - </a:t>
            </a:r>
            <a:r>
              <a:rPr lang="en-US" sz="900" dirty="0" smtClean="0"/>
              <a:t>Mitigation is the activities and efforts that— Have the ability to minimize the effects or manage the consequence of attacks and designated emergencies on personnel, physical assets, or information.  Preserve the potential, capacity, or utility of a force or capability  Have a protective quality. </a:t>
            </a:r>
          </a:p>
          <a:p>
            <a:r>
              <a:rPr lang="en-US" sz="900" dirty="0" smtClean="0"/>
              <a:t>CBRN decontamination and PR, AT, and consequence management efforts may provide protection through mitigation and enable the restoration of essential capabilities.</a:t>
            </a:r>
            <a:endParaRPr lang="en-US" sz="1000" dirty="0"/>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696913"/>
            <a:ext cx="4875212" cy="3657600"/>
          </a:xfrm>
        </p:spPr>
      </p:sp>
      <p:sp>
        <p:nvSpPr>
          <p:cNvPr id="3" name="Notes Placeholder 2"/>
          <p:cNvSpPr>
            <a:spLocks noGrp="1"/>
          </p:cNvSpPr>
          <p:nvPr>
            <p:ph type="body" idx="1"/>
          </p:nvPr>
        </p:nvSpPr>
        <p:spPr>
          <a:xfrm>
            <a:off x="228595" y="4416424"/>
            <a:ext cx="6400800" cy="4754880"/>
          </a:xfrm>
        </p:spPr>
        <p:txBody>
          <a:bodyPr>
            <a:normAutofit/>
          </a:bodyPr>
          <a:lstStyle/>
          <a:p>
            <a:r>
              <a:rPr lang="en-US" sz="1200" dirty="0" smtClean="0"/>
              <a:t>Protection is an </a:t>
            </a:r>
            <a:r>
              <a:rPr lang="en-US" sz="1200" u="sng" dirty="0" smtClean="0"/>
              <a:t>element of combat power</a:t>
            </a:r>
            <a:r>
              <a:rPr lang="en-US" sz="1200" dirty="0" smtClean="0"/>
              <a:t> and a </a:t>
            </a:r>
            <a:r>
              <a:rPr lang="en-US" sz="1200" u="sng" dirty="0" smtClean="0"/>
              <a:t>warfighting function</a:t>
            </a:r>
            <a:r>
              <a:rPr lang="en-US" sz="1200" dirty="0" smtClean="0"/>
              <a:t>. As a contributor to overall combat power, protection represents relative potential; as a warfighting function, protection refers to fourteen specific tasks and systems.</a:t>
            </a:r>
          </a:p>
          <a:p>
            <a:endParaRPr lang="en-US" sz="1200" dirty="0" smtClean="0"/>
          </a:p>
          <a:p>
            <a:r>
              <a:rPr lang="en-US" sz="1200" dirty="0" smtClean="0"/>
              <a:t>Commanders and leaders typically describe or give guidance using the warfighting functions to identify specific tasks from which operations and missions can be developed. The protection warfighting function— </a:t>
            </a:r>
          </a:p>
          <a:p>
            <a:endParaRPr lang="en-US" sz="1200" dirty="0" smtClean="0"/>
          </a:p>
          <a:p>
            <a:r>
              <a:rPr lang="en-US" sz="1200" dirty="0" smtClean="0"/>
              <a:t>Serves to specifically focus the broad range of protection activities into quantifiable tasks and relevant systems for simplification, integration, and synchronization in the Army operations process. </a:t>
            </a:r>
          </a:p>
          <a:p>
            <a:endParaRPr lang="en-US" sz="1200" dirty="0" smtClean="0"/>
          </a:p>
          <a:p>
            <a:r>
              <a:rPr lang="en-US" sz="1200" dirty="0" smtClean="0"/>
              <a:t>Describes the fourteen specific tasks and systems that must be analyzed during planning, organized during preparation, monitored and evaluated during execution, and continually assessed to protect the force from threats and hazards. </a:t>
            </a:r>
          </a:p>
          <a:p>
            <a:endParaRPr lang="en-US" dirty="0"/>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9013" y="696913"/>
            <a:ext cx="4875212" cy="3657600"/>
          </a:xfrm>
        </p:spPr>
      </p:sp>
      <p:sp>
        <p:nvSpPr>
          <p:cNvPr id="3" name="Notes Placeholder 2"/>
          <p:cNvSpPr>
            <a:spLocks noGrp="1"/>
          </p:cNvSpPr>
          <p:nvPr>
            <p:ph type="body" idx="1"/>
          </p:nvPr>
        </p:nvSpPr>
        <p:spPr>
          <a:xfrm>
            <a:off x="215532" y="4416424"/>
            <a:ext cx="6400800" cy="4754880"/>
          </a:xfrm>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The protection warfighting function is the related tasks and systems that preserve the force so the commander can apply maximum combat power.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smtClean="0">
                <a:solidFill>
                  <a:schemeClr val="tx1"/>
                </a:solidFill>
                <a:latin typeface="Arial" charset="0"/>
                <a:ea typeface="+mn-ea"/>
                <a:cs typeface="+mn-cs"/>
              </a:rPr>
              <a:t>Preserving the force includes protecting </a:t>
            </a:r>
            <a:r>
              <a:rPr lang="en-US" b="1" kern="1200" dirty="0" smtClean="0">
                <a:solidFill>
                  <a:schemeClr val="tx1"/>
                </a:solidFill>
                <a:latin typeface="Arial" charset="0"/>
                <a:ea typeface="+mn-ea"/>
                <a:cs typeface="+mn-cs"/>
              </a:rPr>
              <a:t>personnel (combatants and noncombatants), physical assets, and information </a:t>
            </a:r>
            <a:r>
              <a:rPr lang="en-US" kern="1200" dirty="0" smtClean="0">
                <a:solidFill>
                  <a:schemeClr val="tx1"/>
                </a:solidFill>
                <a:latin typeface="Arial" charset="0"/>
                <a:ea typeface="+mn-ea"/>
                <a:cs typeface="+mn-cs"/>
              </a:rPr>
              <a:t>of the United States and multinational military and civilian partners.  The protection warfighting function facilitates the commander’s ability to </a:t>
            </a:r>
            <a:r>
              <a:rPr lang="en-US" b="1" kern="1200" dirty="0" smtClean="0">
                <a:solidFill>
                  <a:schemeClr val="tx1"/>
                </a:solidFill>
                <a:latin typeface="Arial" charset="0"/>
                <a:ea typeface="+mn-ea"/>
                <a:cs typeface="+mn-cs"/>
              </a:rPr>
              <a:t>maintain the force’s integrity and combat power.  </a:t>
            </a:r>
            <a:r>
              <a:rPr lang="en-US" kern="1200" dirty="0" smtClean="0">
                <a:solidFill>
                  <a:schemeClr val="tx1"/>
                </a:solidFill>
                <a:latin typeface="Arial" charset="0"/>
                <a:ea typeface="+mn-ea"/>
                <a:cs typeface="+mn-cs"/>
              </a:rPr>
              <a:t>Protection determines the degree to which potential threats can disrupt operations and </a:t>
            </a:r>
            <a:r>
              <a:rPr lang="en-US" b="1" kern="1200" dirty="0" smtClean="0">
                <a:solidFill>
                  <a:schemeClr val="tx1"/>
                </a:solidFill>
                <a:latin typeface="Arial" charset="0"/>
                <a:ea typeface="+mn-ea"/>
                <a:cs typeface="+mn-cs"/>
              </a:rPr>
              <a:t>counters or mitigates </a:t>
            </a:r>
            <a:r>
              <a:rPr lang="en-US" kern="1200" dirty="0" smtClean="0">
                <a:solidFill>
                  <a:schemeClr val="tx1"/>
                </a:solidFill>
                <a:latin typeface="Arial" charset="0"/>
                <a:ea typeface="+mn-ea"/>
                <a:cs typeface="+mn-cs"/>
              </a:rPr>
              <a:t>those threats. Emphasis on protection increases during preparation and continues throughout execution. Protection is a continuing activity; </a:t>
            </a:r>
            <a:r>
              <a:rPr lang="en-US" b="1" kern="1200" dirty="0" smtClean="0">
                <a:solidFill>
                  <a:schemeClr val="tx1"/>
                </a:solidFill>
                <a:latin typeface="Arial" charset="0"/>
                <a:ea typeface="+mn-ea"/>
                <a:cs typeface="+mn-cs"/>
              </a:rPr>
              <a:t>it integrates all protection capabilities </a:t>
            </a:r>
            <a:r>
              <a:rPr lang="en-US" kern="1200" dirty="0" smtClean="0">
                <a:solidFill>
                  <a:schemeClr val="tx1"/>
                </a:solidFill>
                <a:latin typeface="Arial" charset="0"/>
                <a:ea typeface="+mn-ea"/>
                <a:cs typeface="+mn-cs"/>
              </a:rPr>
              <a:t>to safeguard bases, secure routes, and protect forces.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2025" y="696913"/>
            <a:ext cx="4875213" cy="3657600"/>
          </a:xfrm>
        </p:spPr>
      </p:sp>
      <p:sp>
        <p:nvSpPr>
          <p:cNvPr id="3" name="Notes Placeholder 2"/>
          <p:cNvSpPr>
            <a:spLocks noGrp="1"/>
          </p:cNvSpPr>
          <p:nvPr>
            <p:ph type="body" idx="1"/>
          </p:nvPr>
        </p:nvSpPr>
        <p:spPr>
          <a:xfrm>
            <a:off x="215532" y="4416424"/>
            <a:ext cx="6400800" cy="4754880"/>
          </a:xfrm>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Well, ADRP 3-0 helped end the debate by describing</a:t>
            </a:r>
            <a:r>
              <a:rPr lang="en-US" b="0" baseline="0" dirty="0" smtClean="0"/>
              <a:t> what Protection specifically means as a WFF by outline 14 specific tasks and systems.  </a:t>
            </a:r>
            <a:r>
              <a:rPr lang="en-US" b="0" dirty="0" smtClean="0"/>
              <a:t>The protection warfighting function is the related tasks and systems that preserve the force so the commander can apply maximum combat power.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chart identifies the 14 tasks and systems, and assigns a staff proponent primarily responsible for that area.</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9013" y="696913"/>
            <a:ext cx="4875212" cy="3657600"/>
          </a:xfrm>
        </p:spPr>
      </p:sp>
      <p:sp>
        <p:nvSpPr>
          <p:cNvPr id="3" name="Notes Placeholder 2"/>
          <p:cNvSpPr>
            <a:spLocks noGrp="1"/>
          </p:cNvSpPr>
          <p:nvPr>
            <p:ph type="body" idx="1"/>
          </p:nvPr>
        </p:nvSpPr>
        <p:spPr>
          <a:xfrm>
            <a:off x="241658" y="4416424"/>
            <a:ext cx="6400800" cy="4754880"/>
          </a:xfrm>
        </p:spPr>
        <p:txBody>
          <a:bodyPr>
            <a:normAutofit/>
          </a:bodyPr>
          <a:lstStyle/>
          <a:p>
            <a:r>
              <a:rPr lang="en-US" dirty="0" smtClean="0"/>
              <a:t>As</a:t>
            </a:r>
            <a:r>
              <a:rPr lang="en-US" baseline="0" dirty="0" smtClean="0"/>
              <a:t> a continuing activity, Protection is integrated into the operations process through the 5-step Risk Management process.  This process ensures that threats and hazards are identified, assessed and that controls and risk decisions are implemented at the right time, place, and level.   Strong leadership and supervision are necessary to bring the discipline to the process that is necessary for nesting and continuity through all phases of the operations process, (plan, prepare, execute, and assess).</a:t>
            </a:r>
            <a:endParaRPr lang="en-US" dirty="0"/>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976313" y="696913"/>
            <a:ext cx="4875212" cy="3657600"/>
          </a:xfrm>
          <a:noFill/>
          <a:ln>
            <a:solidFill>
              <a:srgbClr val="000000"/>
            </a:solidFill>
            <a:miter lim="800000"/>
            <a:headEnd/>
            <a:tailEnd/>
          </a:ln>
        </p:spPr>
      </p:sp>
      <p:sp>
        <p:nvSpPr>
          <p:cNvPr id="4099" name="Notes Placeholder 2"/>
          <p:cNvSpPr>
            <a:spLocks noGrp="1"/>
          </p:cNvSpPr>
          <p:nvPr>
            <p:ph type="body" idx="1"/>
          </p:nvPr>
        </p:nvSpPr>
        <p:spPr bwMode="auto">
          <a:xfrm>
            <a:off x="224244" y="4416424"/>
            <a:ext cx="6400800" cy="4754880"/>
          </a:xfrm>
          <a:noFill/>
        </p:spPr>
        <p:txBody>
          <a:bodyPr wrap="square" numCol="1" anchor="t" anchorCtr="0" compatLnSpc="1">
            <a:prstTxWarp prst="textNoShape">
              <a:avLst/>
            </a:prstTxWarp>
            <a:normAutofit fontScale="92500" lnSpcReduction="20000"/>
          </a:bodyPr>
          <a:lstStyle/>
          <a:p>
            <a:pPr>
              <a:spcBef>
                <a:spcPct val="0"/>
              </a:spcBef>
            </a:pPr>
            <a:r>
              <a:rPr lang="en-US" u="none" dirty="0" smtClean="0"/>
              <a:t>This</a:t>
            </a:r>
            <a:r>
              <a:rPr lang="en-US" u="none" baseline="0" dirty="0" smtClean="0"/>
              <a:t> slide shows that a commander provides protection guidance to the staff who identify and assess threats and hazards leading to a list of critical assets (CAL).  The commander uses mission command and directs his staff via the operations process to integrate the various complimentary and reinforcing protection capabilities from all of the WFFs as he continues to make decisions to reduce vulnerability and allocate resources to the assets he wants defended (DAL).   This way the commander can focus on Protection at all times or he/she can conduct Protection as an economy of force activity at key times and locations.  </a:t>
            </a:r>
            <a:endParaRPr lang="en-US" u="none" dirty="0" smtClean="0"/>
          </a:p>
          <a:p>
            <a:pPr>
              <a:spcBef>
                <a:spcPct val="0"/>
              </a:spcBef>
            </a:pPr>
            <a:endParaRPr lang="en-US" u="sng" dirty="0" smtClean="0"/>
          </a:p>
          <a:p>
            <a:pPr>
              <a:spcBef>
                <a:spcPct val="0"/>
              </a:spcBef>
            </a:pPr>
            <a:r>
              <a:rPr lang="en-US" u="sng" dirty="0" smtClean="0"/>
              <a:t>Critical Asset List</a:t>
            </a:r>
            <a:r>
              <a:rPr lang="en-US" dirty="0" smtClean="0"/>
              <a:t>. </a:t>
            </a:r>
            <a:r>
              <a:rPr lang="en-US" b="1" dirty="0" smtClean="0"/>
              <a:t>The </a:t>
            </a:r>
            <a:r>
              <a:rPr lang="en-US" b="1" i="1" dirty="0" smtClean="0"/>
              <a:t>critical asset list (CAL)</a:t>
            </a:r>
            <a:r>
              <a:rPr lang="en-US" b="1" dirty="0" smtClean="0"/>
              <a:t> is a prioritized list of assets that should be protected; it is normally identified by the phase of an operation and approved by the commander.</a:t>
            </a:r>
            <a:r>
              <a:rPr lang="en-US" dirty="0" smtClean="0"/>
              <a:t> Once the threat, criticality, and vulnerability assessments are complete, the staff presents the prioritized list of critical assets to the commander for approval. Commanders typically operate in a resource-constrained environment and have a finite amount of combat power for protecting assets. Therefore, the protection cell determines which assets are critical for mission success and recommends protection priorities based on the available resources. The list will vary depending on the mission variables.</a:t>
            </a:r>
          </a:p>
          <a:p>
            <a:pPr>
              <a:spcBef>
                <a:spcPct val="0"/>
              </a:spcBef>
            </a:pPr>
            <a:endParaRPr lang="en-US" dirty="0" smtClean="0"/>
          </a:p>
          <a:p>
            <a:pPr>
              <a:spcBef>
                <a:spcPct val="0"/>
              </a:spcBef>
            </a:pPr>
            <a:r>
              <a:rPr lang="en-US" u="sng" dirty="0" smtClean="0"/>
              <a:t>Defended Asset List</a:t>
            </a:r>
            <a:r>
              <a:rPr lang="en-US" dirty="0" smtClean="0"/>
              <a:t>. </a:t>
            </a:r>
            <a:r>
              <a:rPr lang="en-US" b="1" dirty="0" smtClean="0"/>
              <a:t>The </a:t>
            </a:r>
            <a:r>
              <a:rPr lang="en-US" b="1" i="1" dirty="0" smtClean="0"/>
              <a:t>DAL</a:t>
            </a:r>
            <a:r>
              <a:rPr lang="en-US" b="1" dirty="0" smtClean="0"/>
              <a:t> is a listing of those assets from the CAL, prioritized by the commander, to be defended with the resources available.</a:t>
            </a:r>
            <a:r>
              <a:rPr lang="en-US" dirty="0" smtClean="0"/>
              <a:t> It represents what “can” be protected, by priority. This allows the commander to apply finite protection capabilities to the most valuable assets. The combat power applied may be a weapon system, electronic sensor, obstacle, or combination. The CAL and DAL are dynamic lists .Assessment permits the commander to shape protection measures and provides valuable information for refining future protection activities. Commanders stay alert to transitions in operations. Significant changes in the situation and environment often affect vulnerabilities to the force; such changes may require adjustments to CALs and DALs.</a:t>
            </a:r>
          </a:p>
          <a:p>
            <a:pPr>
              <a:spcBef>
                <a:spcPct val="0"/>
              </a:spcBef>
            </a:pPr>
            <a:r>
              <a:rPr lang="en-US" dirty="0" smtClean="0"/>
              <a:t>Commanders and units remain flexible while conducting protection operations. When the situation changes significantly, the protection plan must be adapted so that resources and opportunities are not wasted. Commanders should not hesitate to modify the protection plan if it fails to adequately protect critical assets.</a:t>
            </a:r>
          </a:p>
          <a:p>
            <a:pPr>
              <a:spcBef>
                <a:spcPct val="0"/>
              </a:spcBef>
            </a:pPr>
            <a:r>
              <a:rPr lang="en-US" dirty="0" smtClean="0"/>
              <a:t>The most important question when assessing the effectiveness of applied protection capabilities is whether the allocation of resources and combat power to protection tasks remain valid. The staff compares expectations to actual events to determine the overall effectiveness of the plan, and they recommend appropriate adjustments.</a:t>
            </a:r>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1B06E7-A83E-4DD4-B295-C5D9AA8CA2D4}" type="slidenum">
              <a:rPr lang="en-US"/>
              <a:pPr fontAlgn="base">
                <a:spcBef>
                  <a:spcPct val="0"/>
                </a:spcBef>
                <a:spcAft>
                  <a:spcPct val="0"/>
                </a:spcAft>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The scheme of protection describes how protection tasks support the commander’s intent and concept of operations, and it uses the commanders guidance to establish the priorities of support to units for each phase of the operations.  </a:t>
            </a:r>
          </a:p>
          <a:p>
            <a:endParaRPr lang="en-US" i="1" dirty="0" smtClean="0"/>
          </a:p>
          <a:p>
            <a:r>
              <a:rPr lang="en-US" dirty="0" smtClean="0"/>
              <a:t>The scheme of protection is developed after receiving guidance and considering the principles of protection in relation to the mission variables, the incorporation of efforts, and the tasks that comprise the protection warfighting function.</a:t>
            </a:r>
          </a:p>
          <a:p>
            <a:endParaRPr lang="en-US" dirty="0" smtClean="0"/>
          </a:p>
          <a:p>
            <a:r>
              <a:rPr lang="en-US" dirty="0" smtClean="0"/>
              <a:t> The scheme of protection is based on the mission variables, thus includes protection priorities by area, unit, activity, or resource. It addresses how protection is applied and derived during the conduct of operations.</a:t>
            </a:r>
          </a:p>
          <a:p>
            <a:endParaRPr lang="en-US" dirty="0"/>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B923465-0BA3-4C50-BCE7-CAD4891D51E8}" type="slidenum">
              <a:rPr lang="en-US"/>
              <a:pPr/>
              <a:t>2</a:t>
            </a:fld>
            <a:endParaRPr lang="en-US" dirty="0"/>
          </a:p>
        </p:txBody>
      </p:sp>
      <p:sp>
        <p:nvSpPr>
          <p:cNvPr id="35843" name="Rectangle 2"/>
          <p:cNvSpPr>
            <a:spLocks noGrp="1" noRot="1" noChangeAspect="1" noChangeArrowheads="1" noTextEdit="1"/>
          </p:cNvSpPr>
          <p:nvPr>
            <p:ph type="sldImg"/>
          </p:nvPr>
        </p:nvSpPr>
        <p:spPr>
          <a:xfrm>
            <a:off x="976313" y="696913"/>
            <a:ext cx="4875212" cy="3657600"/>
          </a:xfrm>
          <a:ln/>
        </p:spPr>
      </p:sp>
      <p:sp>
        <p:nvSpPr>
          <p:cNvPr id="35844" name="Rectangle 3"/>
          <p:cNvSpPr>
            <a:spLocks noGrp="1" noChangeArrowheads="1"/>
          </p:cNvSpPr>
          <p:nvPr>
            <p:ph type="body" idx="1"/>
          </p:nvPr>
        </p:nvSpPr>
        <p:spPr>
          <a:xfrm>
            <a:off x="215532" y="4416424"/>
            <a:ext cx="6400800" cy="4754880"/>
          </a:xfrm>
          <a:noFill/>
          <a:ln/>
        </p:spPr>
        <p:txBody>
          <a:bodyPr/>
          <a:lstStyle/>
          <a:p>
            <a:pPr>
              <a:buClr>
                <a:schemeClr val="tx1"/>
              </a:buClr>
            </a:pPr>
            <a:r>
              <a:rPr lang="en-US" dirty="0" smtClean="0"/>
              <a:t>Why is doctrine so important?</a:t>
            </a:r>
          </a:p>
          <a:p>
            <a:pPr>
              <a:buClr>
                <a:schemeClr val="tx1"/>
              </a:buClr>
            </a:pPr>
            <a:r>
              <a:rPr lang="en-US" dirty="0" smtClean="0"/>
              <a:t> ADRP 3-0 represents </a:t>
            </a:r>
            <a:r>
              <a:rPr lang="en-US" b="1" dirty="0" smtClean="0"/>
              <a:t>the intellectual underpinnings for how we shape our future</a:t>
            </a:r>
            <a:r>
              <a:rPr lang="en-US" dirty="0" smtClean="0"/>
              <a:t>; we need to couch this message in terms of future security environment.</a:t>
            </a:r>
          </a:p>
          <a:p>
            <a:pPr>
              <a:buClr>
                <a:schemeClr val="tx1"/>
              </a:buClr>
            </a:pPr>
            <a:r>
              <a:rPr lang="en-US" dirty="0" smtClean="0"/>
              <a:t> How does doctrine drive change?  We must emphasize doctrine as the driver for change.  </a:t>
            </a:r>
            <a:r>
              <a:rPr lang="en-US" b="1" dirty="0" smtClean="0"/>
              <a:t>You can’t cement change in the organization until you adapt the institutions.  That change begins with doctrine.</a:t>
            </a:r>
          </a:p>
          <a:p>
            <a:pPr>
              <a:buClr>
                <a:schemeClr val="tx1"/>
              </a:buClr>
            </a:pPr>
            <a:r>
              <a:rPr lang="en-US" b="1" dirty="0" smtClean="0"/>
              <a:t> It will then be reflected in changes in the other areas of organizations, training, materiel, leader development, personnel and possibly even facilitates. </a:t>
            </a:r>
          </a:p>
          <a:p>
            <a:pPr>
              <a:buClr>
                <a:schemeClr val="tx1"/>
              </a:buClr>
            </a:pPr>
            <a:r>
              <a:rPr lang="en-US" b="1" dirty="0" smtClean="0"/>
              <a:t> And in fact, it has already impacted training and organizations, as we have made changes in these areas already, changes that were made during the development of ADRP 3-0 and in concert with it. </a:t>
            </a:r>
            <a:endParaRPr lang="en-US" dirty="0"/>
          </a:p>
        </p:txBody>
      </p:sp>
      <p:sp>
        <p:nvSpPr>
          <p:cNvPr id="914437" name="Text Box 5" descr="213flag"/>
          <p:cNvSpPr txBox="1">
            <a:spLocks noChangeArrowheads="1"/>
          </p:cNvSpPr>
          <p:nvPr/>
        </p:nvSpPr>
        <p:spPr bwMode="auto">
          <a:xfrm>
            <a:off x="823085" y="4694238"/>
            <a:ext cx="5259975" cy="369332"/>
          </a:xfrm>
          <a:prstGeom prst="rect">
            <a:avLst/>
          </a:prstGeom>
          <a:noFill/>
          <a:ln w="28575" algn="ctr">
            <a:noFill/>
            <a:miter lim="800000"/>
            <a:headEnd/>
            <a:tailEnd/>
          </a:ln>
          <a:effectLst>
            <a:outerShdw dist="107763" dir="2700000" algn="ctr" rotWithShape="0">
              <a:schemeClr val="bg2">
                <a:alpha val="50000"/>
              </a:schemeClr>
            </a:outerShdw>
          </a:effectLst>
        </p:spPr>
        <p:txBody>
          <a:bodyPr>
            <a:spAutoFit/>
          </a:bodyPr>
          <a:lstStyle/>
          <a:p>
            <a:pPr>
              <a:spcBef>
                <a:spcPct val="50000"/>
              </a:spcBef>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protection cell develops and refines the protection running estimate. The protection estimate provides a picture to the command on the protection warfighting function. It is developed from information (including the facts, assumptions, constraints, limitations, risks, and issues) pertaining to the protection mission and the scheme of protection. It includes the essential tasks from a higher order.</a:t>
            </a:r>
          </a:p>
          <a:p>
            <a:r>
              <a:rPr lang="en-US" dirty="0" smtClean="0"/>
              <a:t>Integrating process data and continuing activities (assets available, civil considerations, threat and hazard assessments, criticality assessments, vulnerability assessments, capability assessments, MOEs, MOPs, essential elements of friendly information, CALs, DALs, protection priorities, risk decision points, supporting tasks) feed updates to the running estimate.</a:t>
            </a:r>
            <a:endParaRPr lang="en-US" dirty="0"/>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696913"/>
            <a:ext cx="4875212" cy="3657600"/>
          </a:xfrm>
        </p:spPr>
      </p:sp>
      <p:sp>
        <p:nvSpPr>
          <p:cNvPr id="3" name="Notes Placeholder 2"/>
          <p:cNvSpPr>
            <a:spLocks noGrp="1"/>
          </p:cNvSpPr>
          <p:nvPr>
            <p:ph type="body" idx="1"/>
          </p:nvPr>
        </p:nvSpPr>
        <p:spPr>
          <a:xfrm>
            <a:off x="224244" y="4416424"/>
            <a:ext cx="6400800" cy="4754880"/>
          </a:xfrm>
        </p:spPr>
        <p:txBody>
          <a:bodyPr>
            <a:normAutofit fontScale="92500" lnSpcReduction="20000"/>
          </a:bodyPr>
          <a:lstStyle/>
          <a:p>
            <a:r>
              <a:rPr lang="en-US" sz="1200" kern="1200" dirty="0" smtClean="0">
                <a:solidFill>
                  <a:schemeClr val="tx1"/>
                </a:solidFill>
                <a:latin typeface="Arial" charset="0"/>
                <a:ea typeface="+mn-ea"/>
                <a:cs typeface="+mn-cs"/>
              </a:rPr>
              <a:t>The protection cell is generally responsible for integrating or coordinating the tasks and systems that fall under the protection warfighting function. Protection cells help craft protection strategies that are reflected in the concept of protection included in the base order and appropriate annexes and appendixes. Some protection tasks, such as FHP and AMD, may also have representation in other operational cells at higher level organizations. At the theater army level, the protection cell may recommend that the commander tailor protective elements when required for the campaign or major operation. </a:t>
            </a:r>
          </a:p>
          <a:p>
            <a:r>
              <a:rPr lang="en-US" sz="1200" kern="1200" dirty="0" smtClean="0">
                <a:solidFill>
                  <a:schemeClr val="tx1"/>
                </a:solidFill>
                <a:latin typeface="Arial" charset="0"/>
                <a:ea typeface="+mn-ea"/>
                <a:cs typeface="+mn-cs"/>
              </a:rPr>
              <a:t>The protection cell advises commanders on the priorities for protection and coordinates the implementation and sustainment of protective measures to protect assets according to the commander’s priorities. During the planning process, the protection cell provides input to the commander’s MDMP by integrating the threat and hazard assessment with the commander’s EEFI, CAL, and DAL. While the planning cell develops plans, the protection cell attempts to minimize vulnerability based on the developing COA. The intent is to identify and recommend refinements to the COA that are necessary to reduce vulnerability and ensure mission success. The protection cell provides vulnerability mitigation measures to help reduce risks associated with a particular COA and conducts planning and oversight for full spectrum operations.</a:t>
            </a:r>
          </a:p>
          <a:p>
            <a:r>
              <a:rPr lang="en-US" u="sng" dirty="0" smtClean="0"/>
              <a:t>Roles and Responsibilities</a:t>
            </a:r>
            <a:r>
              <a:rPr lang="en-US" dirty="0" smtClean="0"/>
              <a:t>. The protection cell is generally responsible for integrating or coordinating the tasks and systems that fall under the protection warfighting function. Protection cells help craft protection strategies that are reflected in the concept of protection included in the base order and appropriate annexes and appendixes. Some protection tasks, such as FHP and AMD, may also have representation in other operational cells at higher level organizations. </a:t>
            </a:r>
          </a:p>
          <a:p>
            <a:pPr>
              <a:defRPr/>
            </a:pPr>
            <a:r>
              <a:rPr lang="en-US" u="sng" dirty="0" smtClean="0"/>
              <a:t>Chief of Protection</a:t>
            </a:r>
            <a:r>
              <a:rPr lang="en-US" dirty="0" smtClean="0"/>
              <a:t>. A chief of protection is assigned to the modular division, corps, and theater Army headquarters. At brigade and below, the commander normally designates a senior leader to this role. The AMD coordinator, engineer coordinator, provost marshal, or CBRN officer may be designated as a protection coordinator to support integration. Chiefs of protection and protection coordinators participate in various forums to facilitate the continuous integration of protection tasks and systems in the operations process. This typically occurs through protection working groups in a theater of operations and in force protection working groups and executive forums as part of the installation force protection program. </a:t>
            </a:r>
          </a:p>
          <a:p>
            <a:r>
              <a:rPr lang="en-US" dirty="0" smtClean="0"/>
              <a:t>The protection cell helps develop a concept of protection tailored to the type of operation the unit is conducting. </a:t>
            </a:r>
          </a:p>
          <a:p>
            <a:endParaRPr lang="en-US" sz="12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ea typeface="ＭＳ Ｐゴシック" pitchFamily="34" charset="-128"/>
              </a:rPr>
              <a:t>Listed here are examples of duties and responsibilities of the PWG.</a:t>
            </a:r>
          </a:p>
          <a:p>
            <a:endParaRPr lang="en-US" dirty="0" smtClean="0"/>
          </a:p>
          <a:p>
            <a:pPr>
              <a:lnSpc>
                <a:spcPct val="125000"/>
              </a:lnSpc>
              <a:buFontTx/>
              <a:buChar char="•"/>
              <a:tabLst>
                <a:tab pos="777875" algn="l"/>
              </a:tabLst>
            </a:pPr>
            <a:r>
              <a:rPr lang="en-US" sz="1200" b="1" dirty="0" smtClean="0">
                <a:latin typeface="Arial" charset="0"/>
                <a:cs typeface="Arial" charset="0"/>
              </a:rPr>
              <a:t> Determines likely threats and hazards from updated enemy TTPs</a:t>
            </a:r>
          </a:p>
          <a:p>
            <a:pPr>
              <a:lnSpc>
                <a:spcPct val="125000"/>
              </a:lnSpc>
              <a:buFontTx/>
              <a:buChar char="•"/>
              <a:tabLst>
                <a:tab pos="777875" algn="l"/>
              </a:tabLst>
            </a:pPr>
            <a:r>
              <a:rPr lang="en-US" sz="1200" b="1" dirty="0" smtClean="0">
                <a:latin typeface="Arial" charset="0"/>
                <a:cs typeface="Arial" charset="0"/>
              </a:rPr>
              <a:t> Determines vulnerabilities as assessed by the vulnerability assessment team</a:t>
            </a:r>
          </a:p>
          <a:p>
            <a:pPr>
              <a:lnSpc>
                <a:spcPct val="125000"/>
              </a:lnSpc>
              <a:buFontTx/>
              <a:buChar char="•"/>
              <a:tabLst>
                <a:tab pos="777875" algn="l"/>
              </a:tabLst>
            </a:pPr>
            <a:r>
              <a:rPr lang="en-US" sz="1200" b="1" dirty="0" smtClean="0">
                <a:latin typeface="Arial" charset="0"/>
                <a:cs typeface="Arial" charset="0"/>
              </a:rPr>
              <a:t> Determines critical assets</a:t>
            </a:r>
          </a:p>
          <a:p>
            <a:pPr>
              <a:lnSpc>
                <a:spcPct val="125000"/>
              </a:lnSpc>
              <a:buFontTx/>
              <a:buChar char="•"/>
              <a:tabLst>
                <a:tab pos="777875" algn="l"/>
              </a:tabLst>
            </a:pPr>
            <a:r>
              <a:rPr lang="en-US" sz="1200" b="1" dirty="0" smtClean="0">
                <a:latin typeface="Arial" charset="0"/>
                <a:cs typeface="Arial" charset="0"/>
              </a:rPr>
              <a:t> Establishes and recommends protection priorities</a:t>
            </a:r>
          </a:p>
          <a:p>
            <a:pPr>
              <a:lnSpc>
                <a:spcPct val="125000"/>
              </a:lnSpc>
              <a:buFontTx/>
              <a:buChar char="•"/>
              <a:tabLst>
                <a:tab pos="777875" algn="l"/>
              </a:tabLst>
            </a:pPr>
            <a:r>
              <a:rPr lang="en-US" sz="1200" b="1" dirty="0" smtClean="0">
                <a:latin typeface="Arial" charset="0"/>
                <a:cs typeface="Arial" charset="0"/>
              </a:rPr>
              <a:t> Reviews and coordinates unit protection measures</a:t>
            </a:r>
          </a:p>
          <a:p>
            <a:pPr>
              <a:lnSpc>
                <a:spcPct val="125000"/>
              </a:lnSpc>
              <a:buFontTx/>
              <a:buChar char="•"/>
              <a:tabLst>
                <a:tab pos="777875" algn="l"/>
              </a:tabLst>
            </a:pPr>
            <a:r>
              <a:rPr lang="en-US" sz="1200" b="1" dirty="0" smtClean="0">
                <a:latin typeface="Arial" charset="0"/>
                <a:cs typeface="Arial" charset="0"/>
              </a:rPr>
              <a:t> Recommends FPCON and random antiterrorism measures</a:t>
            </a:r>
          </a:p>
          <a:p>
            <a:pPr>
              <a:lnSpc>
                <a:spcPct val="125000"/>
              </a:lnSpc>
              <a:buFontTx/>
              <a:buChar char="•"/>
              <a:tabLst>
                <a:tab pos="777875" algn="l"/>
              </a:tabLst>
            </a:pPr>
            <a:r>
              <a:rPr lang="en-US" sz="1200" b="1" dirty="0" smtClean="0">
                <a:latin typeface="Arial" charset="0"/>
                <a:cs typeface="Arial" charset="0"/>
              </a:rPr>
              <a:t> Determines resources required and makes recommendations for funding and equipment fielding</a:t>
            </a:r>
          </a:p>
          <a:p>
            <a:pPr>
              <a:lnSpc>
                <a:spcPct val="125000"/>
              </a:lnSpc>
              <a:buFontTx/>
              <a:buChar char="•"/>
              <a:tabLst>
                <a:tab pos="777875" algn="l"/>
              </a:tabLst>
            </a:pPr>
            <a:r>
              <a:rPr lang="en-US" sz="1200" b="1" dirty="0" smtClean="0">
                <a:latin typeface="Arial" charset="0"/>
                <a:cs typeface="Arial" charset="0"/>
              </a:rPr>
              <a:t> Provides input and recommendations on protection-related training</a:t>
            </a:r>
          </a:p>
          <a:p>
            <a:pPr>
              <a:lnSpc>
                <a:spcPct val="125000"/>
              </a:lnSpc>
              <a:buFontTx/>
              <a:buChar char="•"/>
              <a:tabLst>
                <a:tab pos="777875" algn="l"/>
              </a:tabLst>
            </a:pPr>
            <a:r>
              <a:rPr lang="en-US" sz="1200" b="1" dirty="0" smtClean="0">
                <a:latin typeface="Arial" charset="0"/>
                <a:cs typeface="Arial" charset="0"/>
              </a:rPr>
              <a:t> Provides protection input to plans across all time / event horizons  </a:t>
            </a:r>
          </a:p>
          <a:p>
            <a:endParaRPr lang="en-US" dirty="0"/>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F2EDDD-2D44-4375-BC9E-EC7CCCF5AD68}" type="slidenum">
              <a:rPr lang="en-US"/>
              <a:pPr>
                <a:defRPr/>
              </a:pPr>
              <a:t>23</a:t>
            </a:fld>
            <a:endParaRPr lang="en-US" dirty="0"/>
          </a:p>
        </p:txBody>
      </p:sp>
      <p:sp>
        <p:nvSpPr>
          <p:cNvPr id="47107" name="Rectangle 2"/>
          <p:cNvSpPr>
            <a:spLocks noGrp="1" noRot="1" noChangeAspect="1" noChangeArrowheads="1" noTextEdit="1"/>
          </p:cNvSpPr>
          <p:nvPr>
            <p:ph type="sldImg"/>
          </p:nvPr>
        </p:nvSpPr>
        <p:spPr bwMode="auto">
          <a:xfrm>
            <a:off x="976313" y="696913"/>
            <a:ext cx="4875212" cy="3657600"/>
          </a:xfrm>
          <a:noFill/>
          <a:ln>
            <a:solidFill>
              <a:srgbClr val="000000"/>
            </a:solidFill>
            <a:miter lim="800000"/>
            <a:headEnd/>
            <a:tailEnd/>
          </a:ln>
        </p:spPr>
      </p:sp>
      <p:sp>
        <p:nvSpPr>
          <p:cNvPr id="47108" name="Rectangle 3"/>
          <p:cNvSpPr>
            <a:spLocks noGrp="1" noChangeArrowheads="1"/>
          </p:cNvSpPr>
          <p:nvPr>
            <p:ph type="body" idx="1"/>
          </p:nvPr>
        </p:nvSpPr>
        <p:spPr bwMode="auto">
          <a:xfrm>
            <a:off x="209003" y="4416424"/>
            <a:ext cx="6400800" cy="4754880"/>
          </a:xfrm>
          <a:noFill/>
        </p:spPr>
        <p:txBody>
          <a:bodyPr wrap="square" numCol="1" anchor="t" anchorCtr="0" compatLnSpc="1">
            <a:prstTxWarp prst="textNoShape">
              <a:avLst/>
            </a:prstTxWarp>
            <a:normAutofit/>
          </a:bodyPr>
          <a:lstStyle/>
          <a:p>
            <a:r>
              <a:rPr lang="en-US" dirty="0" smtClean="0"/>
              <a:t>Commanders at brigade and below echelons are not organized with dedicated protection staff cells, but they are still responsible for integrating the protection warfighting function into unified land operations. </a:t>
            </a:r>
          </a:p>
          <a:p>
            <a:r>
              <a:rPr lang="en-US" dirty="0" smtClean="0"/>
              <a:t>Protection integration at these echelons may require commanders to designate a staff lead (protection officer) who has the experience to integrate risk management and other integrating processes. These duties could be accomplished by the deputy brigade commander, executive officer, operations officer, or a sergeant major. Assistant operations officers and other staff members could be designated as protection coordinators to facilitate the integration of the fourteen protection tasks and systems into operations. </a:t>
            </a:r>
          </a:p>
          <a:p>
            <a:r>
              <a:rPr lang="en-US" dirty="0" smtClean="0"/>
              <a:t>In all cases, protection officers and coordinators work with higher and lower echelons to nest protection activities with complementary and reinforcing capabilities.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force is often most vulnerable to an enemy or adversary surprise attack during preparation. Preparation creates conditions that improve friendly force opportunities for success. It requires commander, staff, unit, and Soldier actions to ensure that the force is trained, equipped, and ready to execute operations. Preparation activities help commanders, staffs, and Soldiers understand a situation and their roles in upcoming operations. During the preparation phase, the protection focus is on deterring and preventing the enemy or adversaries from actions that would affect the combat power. The implementation of protection tasks with ongoing preparation activities helps prevent negative effects. Commanders ensure the integration of protection warfighting function tasks to safeguard bases, secure routes, and protect the force while it prepares for operations. Active defense measures help deny the initiative to the enemy or adversary, while the execution of passive defense measures prepares the force against the threat and hazard effects and accelerates the mitigation of those effects.</a:t>
            </a:r>
            <a:endParaRPr lang="en-US" dirty="0"/>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9013" y="696913"/>
            <a:ext cx="4875212" cy="3657600"/>
          </a:xfrm>
        </p:spPr>
      </p:sp>
      <p:sp>
        <p:nvSpPr>
          <p:cNvPr id="3" name="Notes Placeholder 2"/>
          <p:cNvSpPr>
            <a:spLocks noGrp="1"/>
          </p:cNvSpPr>
          <p:nvPr>
            <p:ph type="body" idx="1"/>
          </p:nvPr>
        </p:nvSpPr>
        <p:spPr>
          <a:xfrm>
            <a:off x="228595" y="4416424"/>
            <a:ext cx="6400800" cy="4754880"/>
          </a:xfrm>
        </p:spPr>
        <p:txBody>
          <a:bodyPr>
            <a:normAutofit/>
          </a:bodyPr>
          <a:lstStyle/>
          <a:p>
            <a:r>
              <a:rPr lang="en-US" sz="1200" i="1" kern="1200" dirty="0" smtClean="0">
                <a:solidFill>
                  <a:schemeClr val="tx1"/>
                </a:solidFill>
                <a:latin typeface="Arial" charset="0"/>
                <a:ea typeface="+mn-ea"/>
                <a:cs typeface="+mn-cs"/>
              </a:rPr>
              <a:t>Unified</a:t>
            </a:r>
            <a:r>
              <a:rPr lang="en-US" sz="1200" i="1" kern="1200" baseline="0" dirty="0" smtClean="0">
                <a:solidFill>
                  <a:schemeClr val="tx1"/>
                </a:solidFill>
                <a:latin typeface="Arial" charset="0"/>
                <a:ea typeface="+mn-ea"/>
                <a:cs typeface="+mn-cs"/>
              </a:rPr>
              <a:t> Land </a:t>
            </a:r>
            <a:r>
              <a:rPr lang="en-US" sz="1200" i="1" kern="1200" dirty="0" smtClean="0">
                <a:solidFill>
                  <a:schemeClr val="tx1"/>
                </a:solidFill>
                <a:latin typeface="Arial" charset="0"/>
                <a:ea typeface="+mn-ea"/>
                <a:cs typeface="+mn-cs"/>
              </a:rPr>
              <a:t>operations</a:t>
            </a:r>
            <a:r>
              <a:rPr lang="en-US" sz="1200" kern="1200" dirty="0" smtClean="0">
                <a:solidFill>
                  <a:schemeClr val="tx1"/>
                </a:solidFill>
                <a:latin typeface="Arial" charset="0"/>
                <a:ea typeface="+mn-ea"/>
                <a:cs typeface="+mn-cs"/>
              </a:rPr>
              <a:t> is the Army’s operational concept of combining offensive, defensive, and stability or civil support operations simultaneously as part of an interdependent joint force to seize, retain, and exploit the initiative, accepting prudent risk to create opportunity. They employ synchronized action—lethal and nonlethal—proportional to the mission and informed by a thorough understanding of all variables of the OE. </a:t>
            </a:r>
          </a:p>
          <a:p>
            <a:r>
              <a:rPr lang="en-US" sz="1200" kern="1200" dirty="0" smtClean="0">
                <a:solidFill>
                  <a:schemeClr val="tx1"/>
                </a:solidFill>
                <a:latin typeface="Arial" charset="0"/>
                <a:ea typeface="+mn-ea"/>
                <a:cs typeface="+mn-cs"/>
              </a:rPr>
              <a:t>Commanders use the mission variables to develop protection strategies that integrate all forms of protection to deter, prevent, secure, defend, and restore the force during unified land operations. Commanders evaluate the significance of each mission, the vulnerabilities inherent in infrastructure and the environment, and their ability to protect the force.</a:t>
            </a:r>
            <a:endParaRPr lang="en-US" dirty="0"/>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9013" y="696913"/>
            <a:ext cx="4875212" cy="3657600"/>
          </a:xfrm>
        </p:spPr>
      </p:sp>
      <p:sp>
        <p:nvSpPr>
          <p:cNvPr id="3" name="Notes Placeholder 2"/>
          <p:cNvSpPr>
            <a:spLocks noGrp="1"/>
          </p:cNvSpPr>
          <p:nvPr>
            <p:ph type="body" idx="1"/>
          </p:nvPr>
        </p:nvSpPr>
        <p:spPr>
          <a:xfrm>
            <a:off x="237307" y="4416424"/>
            <a:ext cx="6400800" cy="4754880"/>
          </a:xfrm>
        </p:spPr>
        <p:txBody>
          <a:bodyPr>
            <a:normAutofit fontScale="85000" lnSpcReduction="10000"/>
          </a:bodyPr>
          <a:lstStyle/>
          <a:p>
            <a:r>
              <a:rPr lang="en-US" sz="1200" kern="1200" dirty="0" smtClean="0">
                <a:solidFill>
                  <a:schemeClr val="tx1"/>
                </a:solidFill>
                <a:latin typeface="Arial" charset="0"/>
                <a:ea typeface="+mn-ea"/>
                <a:cs typeface="+mn-cs"/>
              </a:rPr>
              <a:t>Commanders and leaders use all aspects of military art and science to protect the force. </a:t>
            </a:r>
            <a:endParaRPr lang="en-US" dirty="0" smtClean="0"/>
          </a:p>
          <a:p>
            <a:r>
              <a:rPr lang="en-US" u="sng" dirty="0" smtClean="0"/>
              <a:t>Offensive Tasks</a:t>
            </a:r>
            <a:r>
              <a:rPr lang="en-US" dirty="0" smtClean="0"/>
              <a:t>. </a:t>
            </a:r>
            <a:r>
              <a:rPr lang="en-US" i="1" dirty="0" smtClean="0"/>
              <a:t>Offensive tasks</a:t>
            </a:r>
            <a:r>
              <a:rPr lang="en-US" dirty="0" smtClean="0"/>
              <a:t> are combat operations conducted to defeat and destroy enemy forces and seize terrain, resources, and population centers. Surprise, concentration, tempo, and audacity characterize the offense.  Protection can be derived through audacity or surprise or by increasing the tempo of offensive operations. </a:t>
            </a:r>
          </a:p>
          <a:p>
            <a:r>
              <a:rPr lang="en-US" u="sng" dirty="0" smtClean="0"/>
              <a:t>Protection in the Offense</a:t>
            </a:r>
            <a:r>
              <a:rPr lang="en-US" dirty="0" smtClean="0"/>
              <a:t>. Protection activities, tasks, and systems are applied and conducted to preserve combat power by reducing risk or mitigating vulnerability. Air and missile systems defend maneuver forces, critical infrastructure, and logistics bases. Although all commanders have some organic capability for air defense and warning, enhanced capabilities are often provided by higher-echelon commanders and air component organizations.</a:t>
            </a:r>
          </a:p>
          <a:p>
            <a:r>
              <a:rPr lang="en-US" u="sng" dirty="0" smtClean="0"/>
              <a:t>Defensive Tasks</a:t>
            </a:r>
            <a:r>
              <a:rPr lang="en-US" dirty="0" smtClean="0"/>
              <a:t>. </a:t>
            </a:r>
            <a:r>
              <a:rPr lang="en-US" i="1" dirty="0" smtClean="0"/>
              <a:t>Defensive tasks </a:t>
            </a:r>
            <a:r>
              <a:rPr lang="en-US" dirty="0" smtClean="0"/>
              <a:t>are combat operations conducted to defeat an enemy attack, gain time, economize forces, and develop conditions favorable for offensive or stability operations. Preparation, security, disruption, massed effects, and flexibility characterize the defense. </a:t>
            </a:r>
          </a:p>
          <a:p>
            <a:r>
              <a:rPr lang="en-US" u="sng" dirty="0" smtClean="0"/>
              <a:t>Protection in the Defense</a:t>
            </a:r>
            <a:r>
              <a:rPr lang="en-US" dirty="0" smtClean="0"/>
              <a:t>. No matter which defensive task is performed, the survivability of MC centers and key communications nodes in defensive tasks is critical to their success. Survivability and AT tasks and plans are essential during the defense and may require a deliberate and detailed approach to ensure that combat power is apportioned where it is most needed. Commanders may use decision support tools and analysis to assess critical assets and key vulnerabilities.</a:t>
            </a:r>
          </a:p>
          <a:p>
            <a:r>
              <a:rPr lang="en-US" u="sng" dirty="0" smtClean="0"/>
              <a:t>Stability Operations</a:t>
            </a:r>
            <a:r>
              <a:rPr lang="en-US" dirty="0" smtClean="0"/>
              <a:t>. </a:t>
            </a:r>
            <a:r>
              <a:rPr lang="en-US" i="1" dirty="0" smtClean="0"/>
              <a:t>Stability operations</a:t>
            </a:r>
            <a:r>
              <a:rPr lang="en-US" dirty="0" smtClean="0"/>
              <a:t> is an overarching term encompassing various military missions, tasks, and activities conducted outside the United States in coordination with other instruments of national power to maintain or reestablish a safe and secure environment and provide essential governmental services, emergency infrastructure reconstruction, and humanitarian relief. </a:t>
            </a:r>
          </a:p>
          <a:p>
            <a:r>
              <a:rPr lang="en-US" u="sng" dirty="0" smtClean="0"/>
              <a:t>Protection</a:t>
            </a:r>
            <a:r>
              <a:rPr lang="en-US" u="sng" baseline="0" dirty="0" smtClean="0"/>
              <a:t> Considerations</a:t>
            </a:r>
            <a:r>
              <a:rPr lang="en-US" baseline="0" dirty="0" smtClean="0"/>
              <a:t>. </a:t>
            </a:r>
            <a:r>
              <a:rPr lang="en-US" dirty="0" smtClean="0"/>
              <a:t>Like offensive and defensive operations, stability operations can derive some protection from the concept of operations alone, but the most sustainable protection success for the force is achieved by integrating the protection tasks and systems that comprise the protection warfighting function. </a:t>
            </a:r>
            <a:endParaRPr lang="en-US" baseline="0" dirty="0" smtClean="0"/>
          </a:p>
          <a:p>
            <a:r>
              <a:rPr lang="en-US" u="sng" baseline="0" dirty="0" smtClean="0"/>
              <a:t>Civil Support Operations</a:t>
            </a:r>
            <a:r>
              <a:rPr lang="en-US" baseline="0" dirty="0" smtClean="0"/>
              <a:t>. </a:t>
            </a:r>
            <a:r>
              <a:rPr lang="en-US" dirty="0" smtClean="0"/>
              <a:t>DOD </a:t>
            </a:r>
            <a:r>
              <a:rPr lang="en-US" i="1" dirty="0" smtClean="0"/>
              <a:t>civil support operations</a:t>
            </a:r>
            <a:r>
              <a:rPr lang="en-US" dirty="0" smtClean="0"/>
              <a:t> are divided into the three broad categories of domestic emergencies, support of designated law enforcement agencies, and other support activities </a:t>
            </a:r>
            <a:endParaRPr lang="en-US" baseline="0" dirty="0" smtClean="0"/>
          </a:p>
          <a:p>
            <a:r>
              <a:rPr lang="en-US" u="sng" baseline="0" dirty="0" smtClean="0"/>
              <a:t>Protection Considerations</a:t>
            </a:r>
            <a:r>
              <a:rPr lang="en-US" baseline="0" dirty="0" smtClean="0"/>
              <a:t>. </a:t>
            </a:r>
            <a:r>
              <a:rPr lang="en-US" dirty="0" smtClean="0"/>
              <a:t>Soldiers engaged in civil support operations may face threats from criminals, disease, the weather, or TIM. The tasks of safety, FHP (preventive medicine), AT, and CBRN defense are critical considerations for protecting deployed personnel and assets. An accurate, on-going assessment of risk and mitigation measures is vital to force protection.</a:t>
            </a:r>
            <a:endParaRPr lang="en-US" dirty="0"/>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976313" y="696913"/>
            <a:ext cx="4875212" cy="3657600"/>
          </a:xfrm>
          <a:ln/>
        </p:spPr>
      </p:sp>
      <p:sp>
        <p:nvSpPr>
          <p:cNvPr id="154627" name="Rectangle 3"/>
          <p:cNvSpPr>
            <a:spLocks noGrp="1" noChangeArrowheads="1"/>
          </p:cNvSpPr>
          <p:nvPr>
            <p:ph type="body" idx="1"/>
          </p:nvPr>
        </p:nvSpPr>
        <p:spPr>
          <a:xfrm>
            <a:off x="239485" y="4416425"/>
            <a:ext cx="6400800" cy="4754880"/>
          </a:xfrm>
          <a:noFill/>
          <a:ln/>
        </p:spPr>
        <p:txBody>
          <a:bodyPr>
            <a:normAutofit fontScale="92500" lnSpcReduction="20000"/>
          </a:bodyPr>
          <a:lstStyle/>
          <a:p>
            <a:r>
              <a:rPr lang="en-US" sz="1200" kern="1200" dirty="0" smtClean="0">
                <a:solidFill>
                  <a:schemeClr val="tx1"/>
                </a:solidFill>
                <a:latin typeface="Arial" charset="0"/>
                <a:ea typeface="+mn-ea"/>
                <a:cs typeface="+mn-cs"/>
              </a:rPr>
              <a:t>Brigade combat teams (BCTs), functional brigades, and support brigades perform protection tasks and functions directed by higher headquarters. Brigades incorporate their efforts into an established protection framework developed by the staff at higher headquarters. Among the Army’s modular support brigades, the MEB presents a capability that is ideally suited to perform protection tasks and functions for a division, corps, or multinational force. The MEB can be task-organized as needed to provide the protection requirements needed at division and corps levels. At these levels, the protection cell may recommend the task organization of units whose primary mission is protection. Task organization is the temporary reorganization of the force by using command and support relationships, including a recommended task organization for the MEB and other functional units as required. MEBs are designed to conduct MC activities for the following units that provide protection and other support to the force:</a:t>
            </a:r>
          </a:p>
          <a:p>
            <a:r>
              <a:rPr lang="en-US" sz="1200" kern="1200" dirty="0" smtClean="0">
                <a:solidFill>
                  <a:schemeClr val="tx1"/>
                </a:solidFill>
                <a:latin typeface="Arial" charset="0"/>
                <a:ea typeface="+mn-ea"/>
                <a:cs typeface="+mn-cs"/>
              </a:rPr>
              <a:t>Engineer.</a:t>
            </a:r>
          </a:p>
          <a:p>
            <a:r>
              <a:rPr lang="en-US" sz="1200" kern="1200" dirty="0" smtClean="0">
                <a:solidFill>
                  <a:schemeClr val="tx1"/>
                </a:solidFill>
                <a:latin typeface="Arial" charset="0"/>
                <a:ea typeface="+mn-ea"/>
                <a:cs typeface="+mn-cs"/>
              </a:rPr>
              <a:t>Military police.</a:t>
            </a:r>
          </a:p>
          <a:p>
            <a:r>
              <a:rPr lang="en-US" sz="1200" kern="1200" dirty="0" smtClean="0">
                <a:solidFill>
                  <a:schemeClr val="tx1"/>
                </a:solidFill>
                <a:latin typeface="Arial" charset="0"/>
                <a:ea typeface="+mn-ea"/>
                <a:cs typeface="+mn-cs"/>
              </a:rPr>
              <a:t>CBRN.</a:t>
            </a:r>
          </a:p>
          <a:p>
            <a:r>
              <a:rPr lang="en-US" sz="1200" kern="1200" dirty="0" smtClean="0">
                <a:solidFill>
                  <a:schemeClr val="tx1"/>
                </a:solidFill>
                <a:latin typeface="Arial" charset="0"/>
                <a:ea typeface="+mn-ea"/>
                <a:cs typeface="+mn-cs"/>
              </a:rPr>
              <a:t>CA.</a:t>
            </a:r>
          </a:p>
          <a:p>
            <a:r>
              <a:rPr lang="en-US" sz="1200" kern="1200" dirty="0" smtClean="0">
                <a:solidFill>
                  <a:schemeClr val="tx1"/>
                </a:solidFill>
                <a:latin typeface="Arial" charset="0"/>
                <a:ea typeface="+mn-ea"/>
                <a:cs typeface="+mn-cs"/>
              </a:rPr>
              <a:t>Air defense artillery.</a:t>
            </a:r>
          </a:p>
          <a:p>
            <a:r>
              <a:rPr lang="en-US" sz="1200" kern="1200" dirty="0" smtClean="0">
                <a:solidFill>
                  <a:schemeClr val="tx1"/>
                </a:solidFill>
                <a:latin typeface="Arial" charset="0"/>
                <a:ea typeface="+mn-ea"/>
                <a:cs typeface="+mn-cs"/>
              </a:rPr>
              <a:t>EOD.</a:t>
            </a:r>
          </a:p>
          <a:p>
            <a:r>
              <a:rPr lang="en-US" sz="1200" kern="1200" dirty="0" smtClean="0">
                <a:solidFill>
                  <a:schemeClr val="tx1"/>
                </a:solidFill>
                <a:latin typeface="Arial" charset="0"/>
                <a:ea typeface="+mn-ea"/>
                <a:cs typeface="+mn-cs"/>
              </a:rPr>
              <a:t>TCF. </a:t>
            </a:r>
          </a:p>
          <a:p>
            <a:r>
              <a:rPr lang="en-US" sz="1200" kern="1200" dirty="0" smtClean="0">
                <a:solidFill>
                  <a:schemeClr val="tx1"/>
                </a:solidFill>
                <a:latin typeface="Arial" charset="0"/>
                <a:ea typeface="+mn-ea"/>
                <a:cs typeface="+mn-cs"/>
              </a:rPr>
              <a:t>When protection requirements exceed the capabilities of the MEB, the protection cell can identify the need for a functional brigade headquarters. </a:t>
            </a:r>
          </a:p>
          <a:p>
            <a:r>
              <a:rPr lang="en-US" sz="1200" kern="1200" dirty="0" smtClean="0">
                <a:solidFill>
                  <a:schemeClr val="tx1"/>
                </a:solidFill>
                <a:latin typeface="Arial" charset="0"/>
                <a:ea typeface="+mn-ea"/>
                <a:cs typeface="+mn-cs"/>
              </a:rPr>
              <a:t>The protection cell translates protection guidance and capabilities and the results of analysis into protection strategies using various decision support and analytical tools and the principles of protection.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The use of protection principles in developing protection strategies provides coherence to the many diverse and overlapping protection activities and forms existing or occurring in the OE. Commanders at all levels allocate resources to support protection strategies based on an accurate and continual assessment of threats and hazards over time, but remain flexible enough to respond to variances and opportunities and to make adjustments.</a:t>
            </a:r>
          </a:p>
          <a:p>
            <a:endParaRPr lang="en-US"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F2EDDD-2D44-4375-BC9E-EC7CCCF5AD68}" type="slidenum">
              <a:rPr lang="en-US"/>
              <a:pPr>
                <a:defRPr/>
              </a:pPr>
              <a:t>28</a:t>
            </a:fld>
            <a:endParaRPr lang="en-US" dirty="0"/>
          </a:p>
        </p:txBody>
      </p:sp>
      <p:sp>
        <p:nvSpPr>
          <p:cNvPr id="47107" name="Rectangle 2"/>
          <p:cNvSpPr>
            <a:spLocks noGrp="1" noRot="1" noChangeAspect="1" noChangeArrowheads="1" noTextEdit="1"/>
          </p:cNvSpPr>
          <p:nvPr>
            <p:ph type="sldImg"/>
          </p:nvPr>
        </p:nvSpPr>
        <p:spPr bwMode="auto">
          <a:xfrm>
            <a:off x="989013" y="696913"/>
            <a:ext cx="4875212" cy="3657600"/>
          </a:xfrm>
          <a:noFill/>
          <a:ln>
            <a:solidFill>
              <a:srgbClr val="000000"/>
            </a:solidFill>
            <a:miter lim="800000"/>
            <a:headEnd/>
            <a:tailEnd/>
          </a:ln>
        </p:spPr>
      </p:sp>
      <p:sp>
        <p:nvSpPr>
          <p:cNvPr id="47108" name="Rectangle 3"/>
          <p:cNvSpPr>
            <a:spLocks noGrp="1" noChangeArrowheads="1"/>
          </p:cNvSpPr>
          <p:nvPr>
            <p:ph type="body" idx="1"/>
          </p:nvPr>
        </p:nvSpPr>
        <p:spPr bwMode="auto">
          <a:xfrm>
            <a:off x="235129" y="4416424"/>
            <a:ext cx="6400800" cy="4754880"/>
          </a:xfrm>
          <a:noFill/>
        </p:spPr>
        <p:txBody>
          <a:bodyPr wrap="square" numCol="1" anchor="t" anchorCtr="0" compatLnSpc="1">
            <a:prstTxWarp prst="textNoShape">
              <a:avLst/>
            </a:prstTxWarp>
            <a:normAutofit/>
          </a:bodyPr>
          <a:lstStyle/>
          <a:p>
            <a:r>
              <a:rPr lang="en-US" dirty="0" smtClean="0"/>
              <a:t>A </a:t>
            </a:r>
            <a:r>
              <a:rPr lang="en-US" b="1" dirty="0" smtClean="0"/>
              <a:t>Movement Corridor </a:t>
            </a:r>
            <a:r>
              <a:rPr lang="en-US" dirty="0" smtClean="0"/>
              <a:t>is defined as a </a:t>
            </a:r>
            <a:r>
              <a:rPr lang="en-US" sz="1200" kern="1200" baseline="0" dirty="0" smtClean="0">
                <a:solidFill>
                  <a:schemeClr val="tx1"/>
                </a:solidFill>
                <a:latin typeface="Arial" charset="0"/>
                <a:ea typeface="+mn-ea"/>
                <a:cs typeface="+mn-cs"/>
              </a:rPr>
              <a:t>designated area established to protect and enable ground movement along a route.</a:t>
            </a:r>
          </a:p>
          <a:p>
            <a:endParaRPr lang="en-US" dirty="0" smtClean="0"/>
          </a:p>
          <a:p>
            <a:r>
              <a:rPr lang="en-US" sz="1200" kern="1200" baseline="0" dirty="0" smtClean="0">
                <a:solidFill>
                  <a:schemeClr val="tx1"/>
                </a:solidFill>
                <a:latin typeface="Arial" charset="0"/>
                <a:ea typeface="+mn-ea"/>
                <a:cs typeface="+mn-cs"/>
              </a:rPr>
              <a:t>One example of an MEB establishing and conducting operations in a movement corridor.   In this example, the MEB AO and the BCT AO are connected by MSR BLACK. Based on METT-TC, the division needs to secure movement between the brigade AOs and has tasked the MEB to expand its existing AO to include an area that runs about 4 kilometers on each side of the MSR and establish a movement corridor. The MEB is required to conduct reconnaissance, clear, and secure the new area; support the sustainment brigade to establish the convoy support center (CSC) and conduct movement regulation and traffic control; and to maintain the MSR in its expanded AO. Due to the complexity of the requirement, the MEB has assigned the mission to an MP TF (shown with its headquarters in the CSC), but retained control of the movement corridor as part of its AO. The MEB has developed an initial ISR plan.  The TF MP conduct police engagement to leverage HN or multinational police assets to enhance security.  The brigade has also established traffic control points along the MSR, an air corridor, and air control points (ACPs) in conjunction with the division headquarters and the BCT to regulate ground traffic and control rotary wing and UAS traffic between the MEB and BCT airfields. The ACP near the CSC supports air traffic to and from the CSC and respond to the named area of interest (NAI) in the built up area. The MEB develops an initial fires plan for convoy and CSC security and defense with target reference points (TRPs).</a:t>
            </a: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9161B6-90EA-468C-83FB-EB4EB4249418}" type="slidenum">
              <a:rPr lang="en-US"/>
              <a:pPr>
                <a:defRPr/>
              </a:pPr>
              <a:t>29</a:t>
            </a:fld>
            <a:endParaRPr lang="en-US" dirty="0"/>
          </a:p>
        </p:txBody>
      </p:sp>
      <p:sp>
        <p:nvSpPr>
          <p:cNvPr id="49155" name="Rectangle 2"/>
          <p:cNvSpPr>
            <a:spLocks noGrp="1" noRot="1" noChangeAspect="1" noChangeArrowheads="1" noTextEdit="1"/>
          </p:cNvSpPr>
          <p:nvPr>
            <p:ph type="sldImg"/>
          </p:nvPr>
        </p:nvSpPr>
        <p:spPr bwMode="auto">
          <a:xfrm>
            <a:off x="976313" y="696913"/>
            <a:ext cx="4875212" cy="3657600"/>
          </a:xfrm>
          <a:noFill/>
          <a:ln>
            <a:solidFill>
              <a:srgbClr val="000000"/>
            </a:solidFill>
            <a:miter lim="800000"/>
            <a:headEnd/>
            <a:tailEnd/>
          </a:ln>
        </p:spPr>
      </p:sp>
      <p:sp>
        <p:nvSpPr>
          <p:cNvPr id="49156" name="Rectangle 3"/>
          <p:cNvSpPr>
            <a:spLocks noGrp="1" noChangeArrowheads="1"/>
          </p:cNvSpPr>
          <p:nvPr>
            <p:ph type="body" idx="1"/>
          </p:nvPr>
        </p:nvSpPr>
        <p:spPr bwMode="auto">
          <a:xfrm>
            <a:off x="213359" y="4416424"/>
            <a:ext cx="6400800" cy="4754880"/>
          </a:xfrm>
          <a:noFill/>
        </p:spPr>
        <p:txBody>
          <a:bodyPr wrap="square" numCol="1" anchor="t" anchorCtr="0" compatLnSpc="1">
            <a:prstTxWarp prst="textNoShape">
              <a:avLst/>
            </a:prstTxWarp>
            <a:normAutofit/>
          </a:bodyPr>
          <a:lstStyle/>
          <a:p>
            <a:r>
              <a:rPr lang="en-US" dirty="0" smtClean="0"/>
              <a:t>This slide shows a menu of protection measures or TTPs that might be used in an operational area to control or protect Movement of all kinds and as the Risk of catastrophic injury increases, a commander could choose to apply more protection in the form of these techniques and capabilities.  </a:t>
            </a:r>
          </a:p>
          <a:p>
            <a:r>
              <a:rPr lang="en-US" dirty="0" smtClean="0"/>
              <a:t>In Iraq, there were some commanders at Bn TF level doing some of these activities, like using pattern analysis and moving or conducting operations only during curfew.  Other commanders were conducting snap checkpoints in their area, and Brigades had access to continual UAV feeds that could some times be distributed.  However, there was NO Bde level headquarters continuously integrating these activities from TF AO to TF AO or between Bde AOs and LOC.  This was doable and the 2</a:t>
            </a:r>
            <a:r>
              <a:rPr lang="en-US" baseline="30000" dirty="0" smtClean="0"/>
              <a:t>nd</a:t>
            </a:r>
            <a:r>
              <a:rPr lang="en-US" dirty="0" smtClean="0"/>
              <a:t> and 3</a:t>
            </a:r>
            <a:r>
              <a:rPr lang="en-US" baseline="30000" dirty="0" smtClean="0"/>
              <a:t>rd</a:t>
            </a:r>
            <a:r>
              <a:rPr lang="en-US" dirty="0" smtClean="0"/>
              <a:t> order effects of losing our ability to protect and control movement even in a relatively small urban area negative and significant.  Perhaps the most dramatic effect was the feeling among Soldiers of “every man for yourself”.  Or what SLA Marshall called the problem of Combat Isolation.  This was never more evident then by observing 2 realities in country.  First was Soldiers trying with every creative ability they possessed to jury-rig or modify their vehicles to protection themselves and their commander’s reluctance to stop them.   Second, was dramatic Escalation of Force events and issues that stemmed from the “save yourself first” attitude and that manifested itself in the high number of civilians that were killed or wounded in EOF events.  Some say the Italians pulled out of the Coalition because American soldiers killed one of their agents on Route Irish after freeing their political correspondent from kidnappers.  Lastly, reports of Death Squads moving in broad daylight from one part of the city to another in groups of 3-5 vehicle movements and killing political opponents revealed our loss of movement control and had a chilling effect on the population.   What was needed here was an organizing and integrating HQ that implement many of the tasks and activities noted above in a coherent manner that would have utility in the movement-protection equation.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696913"/>
            <a:ext cx="4875212" cy="3657600"/>
          </a:xfrm>
        </p:spPr>
      </p:sp>
      <p:sp>
        <p:nvSpPr>
          <p:cNvPr id="3" name="Notes Placeholder 2"/>
          <p:cNvSpPr>
            <a:spLocks noGrp="1"/>
          </p:cNvSpPr>
          <p:nvPr>
            <p:ph type="body" idx="1"/>
          </p:nvPr>
        </p:nvSpPr>
        <p:spPr>
          <a:xfrm>
            <a:off x="241658" y="4416424"/>
            <a:ext cx="6400800" cy="4754880"/>
          </a:xfrm>
        </p:spPr>
        <p:txBody>
          <a:bodyPr>
            <a:normAutofit/>
          </a:bodyPr>
          <a:lstStyle/>
          <a:p>
            <a:r>
              <a:rPr lang="en-US" dirty="0" smtClean="0"/>
              <a:t>Joint Doctrine drives service component doctrine.</a:t>
            </a:r>
          </a:p>
          <a:p>
            <a:endParaRPr lang="en-US" dirty="0" smtClean="0"/>
          </a:p>
          <a:p>
            <a:r>
              <a:rPr lang="en-US" dirty="0" smtClean="0"/>
              <a:t>Army Capstone doctrine (ADRP 1 and ADRP 3-0) sets the overarching framework for</a:t>
            </a:r>
            <a:r>
              <a:rPr lang="en-US" baseline="0" dirty="0" smtClean="0"/>
              <a:t> planning and execution in a Unified Land Operation mission environment.</a:t>
            </a:r>
          </a:p>
          <a:p>
            <a:endParaRPr lang="en-US" baseline="0" dirty="0" smtClean="0"/>
          </a:p>
          <a:p>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696913"/>
            <a:ext cx="4875212" cy="3657600"/>
          </a:xfrm>
        </p:spPr>
      </p:sp>
      <p:sp>
        <p:nvSpPr>
          <p:cNvPr id="3" name="Notes Placeholder 2"/>
          <p:cNvSpPr>
            <a:spLocks noGrp="1"/>
          </p:cNvSpPr>
          <p:nvPr>
            <p:ph type="body" idx="1"/>
          </p:nvPr>
        </p:nvSpPr>
        <p:spPr>
          <a:xfrm>
            <a:off x="222066" y="4416424"/>
            <a:ext cx="6400800" cy="4754880"/>
          </a:xfrm>
        </p:spPr>
        <p:txBody>
          <a:bodyPr>
            <a:normAutofit fontScale="92500"/>
          </a:bodyPr>
          <a:lstStyle/>
          <a:p>
            <a:r>
              <a:rPr lang="en-US" sz="1200" kern="1200" dirty="0" smtClean="0">
                <a:solidFill>
                  <a:schemeClr val="tx1"/>
                </a:solidFill>
                <a:latin typeface="Arial" charset="0"/>
                <a:ea typeface="+mn-ea"/>
                <a:cs typeface="+mn-cs"/>
              </a:rPr>
              <a:t>Commanders drive the operations process through the application of </a:t>
            </a:r>
            <a:r>
              <a:rPr lang="en-US" sz="1200" i="1" kern="1200" dirty="0" smtClean="0">
                <a:solidFill>
                  <a:schemeClr val="tx1"/>
                </a:solidFill>
                <a:latin typeface="Arial" charset="0"/>
                <a:ea typeface="+mn-ea"/>
                <a:cs typeface="+mn-cs"/>
              </a:rPr>
              <a:t>mission command</a:t>
            </a:r>
            <a:r>
              <a:rPr lang="en-US" sz="1200" kern="1200" dirty="0" smtClean="0">
                <a:solidFill>
                  <a:schemeClr val="tx1"/>
                </a:solidFill>
                <a:latin typeface="Arial" charset="0"/>
                <a:ea typeface="+mn-ea"/>
                <a:cs typeface="+mn-cs"/>
              </a:rPr>
              <a:t>, which is the art and science of understanding, visualizing, describing, directing, leading, and assessing forces to impose the commander’s will on a hostile, thinking, and adaptive enemy. </a:t>
            </a:r>
          </a:p>
          <a:p>
            <a:r>
              <a:rPr lang="en-US" sz="1200" kern="1200" dirty="0" smtClean="0">
                <a:solidFill>
                  <a:schemeClr val="tx1"/>
                </a:solidFill>
                <a:latin typeface="Arial" charset="0"/>
                <a:ea typeface="+mn-ea"/>
                <a:cs typeface="+mn-cs"/>
              </a:rPr>
              <a:t>Mission command applies leadership to translate decisions into actions—by synchronizing forces and warfighting functions in time, space, and purpose—to accomplish missions. (ADRP 3-0) </a:t>
            </a:r>
          </a:p>
          <a:p>
            <a:r>
              <a:rPr lang="en-US" sz="1200" kern="1200" dirty="0" smtClean="0">
                <a:solidFill>
                  <a:schemeClr val="tx1"/>
                </a:solidFill>
                <a:latin typeface="Arial" charset="0"/>
                <a:ea typeface="+mn-ea"/>
                <a:cs typeface="+mn-cs"/>
              </a:rPr>
              <a:t>Commanders combine the military art and science to translate information and experience into superior decisions faster than the enemy. They also determine priorities, provide guidance, establish time horizons, create command climates, and accept risk in ways that are clear and help focus the staff and subordinate organizations. The commander’s inherent responsibility to protect and preserve the force, while seeking every opportunity to act decisively, makes it imperative to consider protection in the operations process.</a:t>
            </a:r>
            <a:endParaRPr lang="en-US" dirty="0" smtClean="0"/>
          </a:p>
          <a:p>
            <a:r>
              <a:rPr lang="en-US" dirty="0" smtClean="0"/>
              <a:t>Commanders understand and broadly visualize protection considerations and opportunities in relation to the mission and the OE in terms of the forms of protection. They discern hazards that are preventable and divide threats into those that may be deterred and those that may require the application of security or defensive measures to achieve protection. Commanders provide guidance on risk tolerance, CCIR, and asset or capability criticality to help focus the staff and subordinate leadership.</a:t>
            </a:r>
          </a:p>
          <a:p>
            <a:r>
              <a:rPr lang="en-US" dirty="0" smtClean="0"/>
              <a:t>A commander’s tolerance for risk may vary with the nature of the threat, operational theme, environmental conditions, or external factors. Leaders always protect all military personnel. All military resources have value, but all military assets are not linked to mission accomplishment in the same manner or at the same time. As the competition for protection assets increases, commanders must provide a clear intent and guidance on where, when, and how much risk they are willing to assume or tolerate. The RM process provides a context for risk assessment to support decisionmaking. Decision support tools and systems may be helpful within the assessment process to help commanders differentiate between important assets and mission-critical assets.</a:t>
            </a:r>
            <a:endParaRPr lang="en-US"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9013" y="696913"/>
            <a:ext cx="4875212" cy="3657600"/>
          </a:xfrm>
        </p:spPr>
      </p:sp>
      <p:sp>
        <p:nvSpPr>
          <p:cNvPr id="3" name="Notes Placeholder 2"/>
          <p:cNvSpPr>
            <a:spLocks noGrp="1"/>
          </p:cNvSpPr>
          <p:nvPr>
            <p:ph type="body" idx="1"/>
          </p:nvPr>
        </p:nvSpPr>
        <p:spPr>
          <a:xfrm>
            <a:off x="228595" y="4416424"/>
            <a:ext cx="6400800" cy="4480560"/>
          </a:xfrm>
        </p:spPr>
        <p:txBody>
          <a:bodyPr>
            <a:normAutofit/>
          </a:bodyPr>
          <a:lstStyle/>
          <a:p>
            <a:r>
              <a:rPr lang="en-US" sz="1200" kern="1200" dirty="0" smtClean="0">
                <a:solidFill>
                  <a:schemeClr val="tx1"/>
                </a:solidFill>
                <a:latin typeface="Arial" charset="0"/>
                <a:ea typeface="+mn-ea"/>
                <a:cs typeface="+mn-cs"/>
              </a:rPr>
              <a:t>The operations process is composed of several supporting topics that further illustrate the activities and tasks necessary to conduct Army operations. For example, the MDMP and orders production support planning, while activities such as reconnaissance and rehearsals support preparation. Decisionmaking characterizes execution and is necessary to direct the application of combat power and to synchronize activities. While assessment occurs continuously throughout the operations process to provide situational understanding, monitoring and evaluating additional assessments also occur specifically to planning, preparing, and executing operations.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While each protection task and system has its own operational consideration, each must be synchronized within a coherent protection strategy or concept to ensure synergistic protection efforts. For example, AMD without survivability is much less effective. Area security without AT, OPSEC, and physical security is also less effective. To ensure this synergy, the protection cell develops protection strategies around which MOP and MOE can be established. In this way, the success or failure of each individual protection effort can be monitored and evaluated.</a:t>
            </a:r>
          </a:p>
          <a:p>
            <a:endParaRPr lang="en-US" dirty="0"/>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7736DDB-92F4-4CDE-9F05-97FEC67AA004}" type="slidenum">
              <a:rPr lang="en-US"/>
              <a:pPr/>
              <a:t>32</a:t>
            </a:fld>
            <a:endParaRPr lang="en-US" dirty="0"/>
          </a:p>
        </p:txBody>
      </p:sp>
      <p:sp>
        <p:nvSpPr>
          <p:cNvPr id="162818" name="Rectangle 2"/>
          <p:cNvSpPr>
            <a:spLocks noGrp="1" noRot="1" noChangeAspect="1" noChangeArrowheads="1" noTextEdit="1"/>
          </p:cNvSpPr>
          <p:nvPr>
            <p:ph type="sldImg"/>
          </p:nvPr>
        </p:nvSpPr>
        <p:spPr>
          <a:xfrm>
            <a:off x="977900" y="696913"/>
            <a:ext cx="4876800" cy="3657600"/>
          </a:xfrm>
          <a:ln/>
        </p:spPr>
      </p:sp>
      <p:sp>
        <p:nvSpPr>
          <p:cNvPr id="162819" name="Rectangle 3"/>
          <p:cNvSpPr>
            <a:spLocks noGrp="1" noChangeArrowheads="1"/>
          </p:cNvSpPr>
          <p:nvPr>
            <p:ph type="body" idx="1"/>
          </p:nvPr>
        </p:nvSpPr>
        <p:spPr>
          <a:xfrm>
            <a:off x="211181" y="4416424"/>
            <a:ext cx="6400800" cy="4754880"/>
          </a:xfrm>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u="sng" dirty="0" smtClean="0"/>
              <a:t>Measure of Performance</a:t>
            </a:r>
            <a:r>
              <a:rPr lang="en-US" dirty="0" smtClean="0"/>
              <a:t>. </a:t>
            </a:r>
            <a:r>
              <a:rPr lang="en-US" sz="1200" kern="1200" dirty="0" smtClean="0">
                <a:solidFill>
                  <a:schemeClr val="tx1"/>
                </a:solidFill>
                <a:latin typeface="Arial" charset="0"/>
                <a:ea typeface="+mn-ea"/>
                <a:cs typeface="+mn-cs"/>
              </a:rPr>
              <a:t>A MOP helps determine whether a commander has applied enough, correct resources to an operation. A </a:t>
            </a:r>
            <a:r>
              <a:rPr lang="en-US" sz="1200" i="1" kern="1200" dirty="0" smtClean="0">
                <a:solidFill>
                  <a:schemeClr val="tx1"/>
                </a:solidFill>
                <a:latin typeface="Arial" charset="0"/>
                <a:ea typeface="+mn-ea"/>
                <a:cs typeface="+mn-cs"/>
              </a:rPr>
              <a:t>MOP </a:t>
            </a:r>
            <a:r>
              <a:rPr lang="en-US" sz="1200" kern="1200" dirty="0" smtClean="0">
                <a:solidFill>
                  <a:schemeClr val="tx1"/>
                </a:solidFill>
                <a:latin typeface="Arial" charset="0"/>
                <a:ea typeface="+mn-ea"/>
                <a:cs typeface="+mn-cs"/>
              </a:rPr>
              <a:t>is a criterion used to assess friendly actions and that is tied to measuring task accomplishment. (JP 3-0) This measure is friendly force-oriented. It measures task accomplishment; and in its simplest form, it answers whether a task was performed successfully. FM 7-15 provides a table with MOPs that can be used to develop standards for each task. Some specific MOPs may be altered for their relevance to the local situation or they may be omitted; however, all changes to established MOPs should be disseminated vertically and horizontally among headquarters and participants in an operation or activity.</a:t>
            </a:r>
          </a:p>
          <a:p>
            <a:r>
              <a:rPr lang="en-US" u="sng" dirty="0" smtClean="0"/>
              <a:t>Measure of Effectiveness</a:t>
            </a:r>
            <a:r>
              <a:rPr lang="en-US" dirty="0" smtClean="0"/>
              <a:t>. </a:t>
            </a:r>
            <a:r>
              <a:rPr lang="en-US" sz="1200" kern="1200" dirty="0" smtClean="0">
                <a:solidFill>
                  <a:schemeClr val="tx1"/>
                </a:solidFill>
                <a:latin typeface="Arial" charset="0"/>
                <a:ea typeface="+mn-ea"/>
                <a:cs typeface="+mn-cs"/>
              </a:rPr>
              <a:t>A MOE is useful in determining success and deciding whether a commander must maintain, adjust, or reallocate resources. An </a:t>
            </a:r>
            <a:r>
              <a:rPr lang="en-US" sz="1200" i="1" kern="1200" dirty="0" smtClean="0">
                <a:solidFill>
                  <a:schemeClr val="tx1"/>
                </a:solidFill>
                <a:latin typeface="Arial" charset="0"/>
                <a:ea typeface="+mn-ea"/>
                <a:cs typeface="+mn-cs"/>
              </a:rPr>
              <a:t>MOE</a:t>
            </a:r>
            <a:r>
              <a:rPr lang="en-US" sz="1200" kern="1200" dirty="0" smtClean="0">
                <a:solidFill>
                  <a:schemeClr val="tx1"/>
                </a:solidFill>
                <a:latin typeface="Arial" charset="0"/>
                <a:ea typeface="+mn-ea"/>
                <a:cs typeface="+mn-cs"/>
              </a:rPr>
              <a:t> is a criterion used to assess changes in system behavior, capability, or OE that is tied to measuring the attainment of an end state, achievement of an objective, or creation of an effect. (JP 3-0) It is oriented to mission accomplishment, focuses on the results or consequences of an action, and is used to assess changes in the OE. This is more often a subjective assessment as it tends to measure long-term results. As a result, an MOE may consist of a series of indicators that are used to judge success or failure.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Significant changes in some environmental conditions are subtle and only occur over a long period of time, yet protection activities must be continual. The enduring nature of protection could cause complacency or inattentiveness, requiring leaders to stay focused on determining, monitoring, and evaluating accurate protection indicators and warnings that maintain situational understanding and alert them to risk.</a:t>
            </a:r>
          </a:p>
          <a:p>
            <a:r>
              <a:rPr lang="en-US" sz="1200" kern="1200" dirty="0" smtClean="0">
                <a:solidFill>
                  <a:schemeClr val="tx1"/>
                </a:solidFill>
                <a:latin typeface="Arial" charset="0"/>
                <a:ea typeface="+mn-ea"/>
                <a:cs typeface="+mn-cs"/>
              </a:rPr>
              <a:t>Commanders monitor MOEs and evaluate variances and change indicators for cause and effect to forecast failure or identify a critical point of failure in an activity or operation. Based on this type of assessment, resources can be reassigned to mitigate the overall risk to the mission or to support or reinforce specific local security efforts. The goal is to anticipate the need for action before failure occurs, rather than react to an unplanned loss. </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0CA54D0-3981-4197-B3EE-302A0BA0CB73}" type="slidenum">
              <a:rPr lang="en-US"/>
              <a:pPr/>
              <a:t>33</a:t>
            </a:fld>
            <a:endParaRPr lang="en-US" dirty="0"/>
          </a:p>
        </p:txBody>
      </p:sp>
      <p:sp>
        <p:nvSpPr>
          <p:cNvPr id="63491" name="Rectangle 2"/>
          <p:cNvSpPr>
            <a:spLocks noGrp="1" noRot="1" noChangeAspect="1" noChangeArrowheads="1" noTextEdit="1"/>
          </p:cNvSpPr>
          <p:nvPr>
            <p:ph type="sldImg"/>
          </p:nvPr>
        </p:nvSpPr>
        <p:spPr>
          <a:xfrm>
            <a:off x="976313" y="696913"/>
            <a:ext cx="4875212" cy="3657600"/>
          </a:xfrm>
          <a:ln/>
        </p:spPr>
      </p:sp>
      <p:sp>
        <p:nvSpPr>
          <p:cNvPr id="63492" name="Rectangle 3"/>
          <p:cNvSpPr>
            <a:spLocks noGrp="1" noChangeArrowheads="1"/>
          </p:cNvSpPr>
          <p:nvPr>
            <p:ph type="body" idx="1"/>
          </p:nvPr>
        </p:nvSpPr>
        <p:spPr>
          <a:xfrm>
            <a:off x="215532" y="4416424"/>
            <a:ext cx="6400800" cy="4754880"/>
          </a:xfrm>
          <a:noFill/>
          <a:ln/>
        </p:spPr>
        <p:txBody>
          <a:bodyPr>
            <a:normAutofit/>
          </a:bodyPr>
          <a:lstStyle/>
          <a:p>
            <a:pPr marL="0" marR="0" indent="0" algn="l" defTabSz="914400" rtl="0" eaLnBrk="1" fontAlgn="base" latinLnBrk="0" hangingPunct="1">
              <a:lnSpc>
                <a:spcPct val="90000"/>
              </a:lnSpc>
              <a:spcBef>
                <a:spcPct val="30000"/>
              </a:spcBef>
              <a:spcAft>
                <a:spcPct val="0"/>
              </a:spcAft>
              <a:buClrTx/>
              <a:buSzTx/>
              <a:buFontTx/>
              <a:buNone/>
              <a:tabLst/>
              <a:defRPr/>
            </a:pPr>
            <a:r>
              <a:rPr lang="en-US" sz="1400" b="0" dirty="0" smtClean="0">
                <a:latin typeface="Arial" pitchFamily="34" charset="0"/>
                <a:cs typeface="Arial" pitchFamily="34" charset="0"/>
              </a:rPr>
              <a:t>As mentioned earlier, the</a:t>
            </a:r>
            <a:r>
              <a:rPr lang="en-US" sz="1400" b="0" baseline="0" dirty="0" smtClean="0">
                <a:latin typeface="Arial" pitchFamily="34" charset="0"/>
                <a:cs typeface="Arial" pitchFamily="34" charset="0"/>
              </a:rPr>
              <a:t> holistic approach to Protection has no direct antecedent in Army Doctrine.</a:t>
            </a:r>
            <a:endParaRPr lang="en-US" sz="1400" b="0" dirty="0" smtClean="0">
              <a:latin typeface="Arial" pitchFamily="34" charset="0"/>
              <a:cs typeface="Arial" pitchFamily="34" charset="0"/>
            </a:endParaRPr>
          </a:p>
          <a:p>
            <a:pPr eaLnBrk="1" hangingPunct="1">
              <a:lnSpc>
                <a:spcPct val="90000"/>
              </a:lnSpc>
            </a:pPr>
            <a:endParaRPr lang="en-US" sz="1400" b="0" dirty="0" smtClean="0">
              <a:latin typeface="Arial" pitchFamily="34" charset="0"/>
              <a:cs typeface="Arial" pitchFamily="34" charset="0"/>
            </a:endParaRPr>
          </a:p>
          <a:p>
            <a:pPr eaLnBrk="1" hangingPunct="1">
              <a:lnSpc>
                <a:spcPct val="90000"/>
              </a:lnSpc>
            </a:pPr>
            <a:r>
              <a:rPr lang="en-US" sz="1400" b="0" dirty="0" smtClean="0">
                <a:latin typeface="Arial" pitchFamily="34" charset="0"/>
                <a:cs typeface="Arial" pitchFamily="34" charset="0"/>
              </a:rPr>
              <a:t>To facilitate force-wide education on Protection, we have a designed a multi faceted approach to information</a:t>
            </a:r>
            <a:r>
              <a:rPr lang="en-US" sz="1400" b="0" baseline="0" dirty="0" smtClean="0">
                <a:latin typeface="Arial" pitchFamily="34" charset="0"/>
                <a:cs typeface="Arial" pitchFamily="34" charset="0"/>
              </a:rPr>
              <a:t> </a:t>
            </a:r>
            <a:r>
              <a:rPr lang="en-US" sz="1400" b="0" dirty="0" smtClean="0">
                <a:latin typeface="Arial" pitchFamily="34" charset="0"/>
                <a:cs typeface="Arial" pitchFamily="34" charset="0"/>
              </a:rPr>
              <a:t>distribution.</a:t>
            </a:r>
          </a:p>
          <a:p>
            <a:pPr eaLnBrk="1" hangingPunct="1">
              <a:lnSpc>
                <a:spcPct val="90000"/>
              </a:lnSpc>
            </a:pPr>
            <a:endParaRPr lang="en-US" sz="1400" b="0" dirty="0" smtClean="0">
              <a:latin typeface="Arial" pitchFamily="34" charset="0"/>
              <a:cs typeface="Arial" pitchFamily="34" charset="0"/>
            </a:endParaRPr>
          </a:p>
          <a:p>
            <a:pPr eaLnBrk="1" hangingPunct="1">
              <a:lnSpc>
                <a:spcPct val="90000"/>
              </a:lnSpc>
            </a:pPr>
            <a:r>
              <a:rPr lang="en-US" sz="1400" b="0" dirty="0" smtClean="0">
                <a:latin typeface="Arial" pitchFamily="34" charset="0"/>
                <a:cs typeface="Arial" pitchFamily="34" charset="0"/>
              </a:rPr>
              <a:t>The ADRP is accessible through public domain.  </a:t>
            </a:r>
          </a:p>
          <a:p>
            <a:pPr eaLnBrk="1" hangingPunct="1">
              <a:lnSpc>
                <a:spcPct val="90000"/>
              </a:lnSpc>
            </a:pPr>
            <a:endParaRPr lang="en-US" sz="1400" b="0" dirty="0" smtClean="0">
              <a:latin typeface="Arial" pitchFamily="34" charset="0"/>
              <a:cs typeface="Arial" pitchFamily="34" charset="0"/>
            </a:endParaRPr>
          </a:p>
          <a:p>
            <a:pPr eaLnBrk="1" hangingPunct="1">
              <a:lnSpc>
                <a:spcPct val="90000"/>
              </a:lnSpc>
            </a:pPr>
            <a:endParaRPr lang="en-US" sz="1400" b="0" dirty="0" smtClean="0">
              <a:latin typeface="Arial" pitchFamily="34" charset="0"/>
              <a:cs typeface="Arial" pitchFamily="34" charset="0"/>
            </a:endParaRPr>
          </a:p>
          <a:p>
            <a:pPr eaLnBrk="1" hangingPunct="1">
              <a:lnSpc>
                <a:spcPct val="90000"/>
              </a:lnSpc>
            </a:pPr>
            <a:endParaRPr lang="en-US" sz="1400" b="0" dirty="0" smtClean="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9013" y="696913"/>
            <a:ext cx="4875212" cy="3657600"/>
          </a:xfrm>
        </p:spPr>
      </p:sp>
      <p:sp>
        <p:nvSpPr>
          <p:cNvPr id="3" name="Notes Placeholder 2"/>
          <p:cNvSpPr>
            <a:spLocks noGrp="1"/>
          </p:cNvSpPr>
          <p:nvPr>
            <p:ph type="body" idx="1"/>
          </p:nvPr>
        </p:nvSpPr>
        <p:spPr>
          <a:xfrm>
            <a:off x="239485" y="4416424"/>
            <a:ext cx="6400800" cy="4754880"/>
          </a:xfrm>
        </p:spPr>
        <p:txBody>
          <a:bodyPr>
            <a:no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dirty="0" smtClean="0"/>
              <a:t>Operational Area Security</a:t>
            </a:r>
          </a:p>
          <a:p>
            <a:r>
              <a:rPr lang="en-US" sz="1000" dirty="0" smtClean="0"/>
              <a:t>Operational area security is a form of security operations conducted to protect friendly forces, installations, routes, and actions within an AO. Forces engaged in area security operations focus on the force, installation, route, area, or asset to be protected. Although vital to the success of military operations, area security is normally an economy-of-force mission, often designed to ensure the continued conduct of sustainment operations and to support decisive and shaping operations.</a:t>
            </a:r>
          </a:p>
          <a:p>
            <a:r>
              <a:rPr lang="en-US" sz="1000" dirty="0" smtClean="0"/>
              <a:t>Area security operations often focus on the following assets and activities:  </a:t>
            </a:r>
            <a:r>
              <a:rPr lang="en-US" sz="1000" u="sng" dirty="0" smtClean="0"/>
              <a:t>Base and base cluster defense</a:t>
            </a:r>
            <a:r>
              <a:rPr lang="en-US" sz="1000" dirty="0" smtClean="0"/>
              <a:t>; </a:t>
            </a:r>
            <a:r>
              <a:rPr lang="en-US" sz="1000" u="sng" dirty="0" smtClean="0"/>
              <a:t>Critical Asset  Security</a:t>
            </a:r>
            <a:r>
              <a:rPr lang="en-US" sz="1000" dirty="0" smtClean="0"/>
              <a:t>; </a:t>
            </a:r>
            <a:r>
              <a:rPr lang="en-US" sz="1000" u="sng" dirty="0" smtClean="0"/>
              <a:t>C2 Node protection</a:t>
            </a:r>
            <a:r>
              <a:rPr lang="en-US" sz="1000" dirty="0" smtClean="0"/>
              <a:t>; </a:t>
            </a:r>
            <a:r>
              <a:rPr lang="en-US" sz="1000" u="sng" dirty="0" smtClean="0"/>
              <a:t>High Risk Personnel (HRP) security</a:t>
            </a:r>
            <a:r>
              <a:rPr lang="en-US" sz="1000" dirty="0" smtClean="0"/>
              <a:t>; </a:t>
            </a:r>
            <a:r>
              <a:rPr lang="en-US" sz="1000" u="sng" dirty="0" smtClean="0"/>
              <a:t>Physical Security</a:t>
            </a:r>
            <a:r>
              <a:rPr lang="en-US" sz="1000" dirty="0" smtClean="0"/>
              <a:t>; </a:t>
            </a:r>
            <a:r>
              <a:rPr lang="en-US" sz="1000" u="sng" dirty="0" smtClean="0"/>
              <a:t>Response Force operations</a:t>
            </a:r>
            <a:r>
              <a:rPr lang="en-US" sz="1000" dirty="0" smtClean="0"/>
              <a:t>; </a:t>
            </a:r>
            <a:r>
              <a:rPr lang="en-US" sz="1000" u="sng" dirty="0" smtClean="0"/>
              <a:t>LOC security</a:t>
            </a:r>
            <a:r>
              <a:rPr lang="en-US" sz="1000" dirty="0" smtClean="0"/>
              <a:t>;  </a:t>
            </a:r>
            <a:r>
              <a:rPr lang="en-US" sz="1000" u="sng" dirty="0" smtClean="0"/>
              <a:t>checkpoints and combat outposts</a:t>
            </a:r>
            <a:r>
              <a:rPr lang="en-US" sz="1000" dirty="0" smtClean="0"/>
              <a:t>; </a:t>
            </a:r>
            <a:r>
              <a:rPr lang="en-US" sz="1000" u="sng" dirty="0" smtClean="0"/>
              <a:t>Convoy security</a:t>
            </a:r>
            <a:r>
              <a:rPr lang="en-US" sz="1000" dirty="0" smtClean="0"/>
              <a:t>; </a:t>
            </a:r>
            <a:r>
              <a:rPr lang="en-US" sz="1000" u="sng" dirty="0" smtClean="0"/>
              <a:t>Port areas and pier security</a:t>
            </a:r>
            <a:r>
              <a:rPr lang="en-US" sz="1000" dirty="0" smtClean="0"/>
              <a:t>; </a:t>
            </a:r>
            <a:r>
              <a:rPr lang="en-US" sz="1000" u="sng" dirty="0" smtClean="0"/>
              <a:t>Surveillance;</a:t>
            </a:r>
            <a:r>
              <a:rPr lang="en-US" sz="1000" dirty="0" smtClean="0"/>
              <a:t>; and </a:t>
            </a:r>
            <a:r>
              <a:rPr lang="en-US" sz="1000" u="sng" dirty="0" smtClean="0"/>
              <a:t>Area Damage Control</a:t>
            </a:r>
            <a:r>
              <a:rPr lang="en-US" sz="100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dirty="0" smtClean="0"/>
              <a:t>Employ Safety Techniques (</a:t>
            </a:r>
            <a:r>
              <a:rPr lang="en-US" sz="1000" b="1" dirty="0" err="1" smtClean="0"/>
              <a:t>incl</a:t>
            </a:r>
            <a:r>
              <a:rPr lang="en-US" sz="1000" b="1" dirty="0" smtClean="0"/>
              <a:t> Fratricide Avoidance)</a:t>
            </a:r>
          </a:p>
          <a:p>
            <a:r>
              <a:rPr lang="en-US" sz="1000" dirty="0" smtClean="0"/>
              <a:t>Safety has a full spectrum mission. Operational conditions often impose significant hazards to Soldiers through the increased probability of an accidental event. Integrating safety into the operations process through the protection warfighting function and the RM process provides an opportunity to identify and assess hazards to the force and develop risk reduction measures. The responsibility for safety starts with the commander and continues through the chain of command to individuals. </a:t>
            </a:r>
          </a:p>
          <a:p>
            <a:r>
              <a:rPr lang="en-US" sz="1000" i="1" dirty="0" smtClean="0"/>
              <a:t>Fratricide</a:t>
            </a:r>
            <a:r>
              <a:rPr lang="en-US" sz="1000" dirty="0" smtClean="0"/>
              <a:t> is the unintentional killing of friendly personnel by friendly firepower. Fratricide is accidental and is usually the end product of an error by a leader and/or Soldier. </a:t>
            </a:r>
          </a:p>
          <a:p>
            <a:r>
              <a:rPr lang="en-US" sz="1000" dirty="0" smtClean="0"/>
              <a:t>Fratricide avoidance is normally accomplished through a protection strategy that emphasizes prevention, centered on two fundamental areas—</a:t>
            </a:r>
            <a:r>
              <a:rPr lang="en-US" sz="1000" u="sng" dirty="0" smtClean="0"/>
              <a:t>situational awareness </a:t>
            </a:r>
            <a:r>
              <a:rPr lang="en-US" sz="1000" dirty="0" smtClean="0"/>
              <a:t>and </a:t>
            </a:r>
            <a:r>
              <a:rPr lang="en-US" sz="1000" u="sng" dirty="0" smtClean="0"/>
              <a:t>target identification</a:t>
            </a:r>
            <a:r>
              <a:rPr lang="en-US" sz="1000" dirty="0" smtClean="0"/>
              <a:t>. </a:t>
            </a:r>
          </a:p>
          <a:p>
            <a:r>
              <a:rPr lang="en-US" sz="1000" dirty="0" smtClean="0"/>
              <a:t>The potential for fratricide may increase with the fluid nature of the noncontiguous battlefield.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dirty="0" smtClean="0"/>
              <a:t>Operations Security (OPSEC)</a:t>
            </a:r>
          </a:p>
          <a:p>
            <a:r>
              <a:rPr lang="en-US" sz="1000" i="1" dirty="0" smtClean="0"/>
              <a:t>OPSEC</a:t>
            </a:r>
            <a:r>
              <a:rPr lang="en-US" sz="1000" dirty="0" smtClean="0"/>
              <a:t> is the process of identifying essential elements of friendly information (EEFI) and subsequently analyzing friendly actions attendant to military operations and other activities to: a. identify those actions that can be observed by adversary intelligence systems; b. determine indicators hostile intelligence systems might obtain that could be interpreted or pieced together to derive critical information in time to be useful to adversaries; and c. select and execute measures that eliminate or reduce to an acceptable level the vulnerabilities of friendly actions to adversary exploitation.  Overall objective of OPSEC is to </a:t>
            </a:r>
            <a:r>
              <a:rPr lang="en-US" sz="1000" u="sng" dirty="0" smtClean="0"/>
              <a:t>preserve essential secrecy</a:t>
            </a:r>
            <a:r>
              <a:rPr lang="en-US" sz="1000" dirty="0" smtClean="0"/>
              <a:t>.</a:t>
            </a:r>
          </a:p>
          <a:p>
            <a:endParaRPr lang="en-US" sz="1000" b="1" dirty="0" smtClean="0"/>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9013" y="696913"/>
            <a:ext cx="4875212" cy="3657600"/>
          </a:xfrm>
        </p:spPr>
      </p:sp>
      <p:sp>
        <p:nvSpPr>
          <p:cNvPr id="3" name="Notes Placeholder 2"/>
          <p:cNvSpPr>
            <a:spLocks noGrp="1"/>
          </p:cNvSpPr>
          <p:nvPr>
            <p:ph type="body" idx="1"/>
          </p:nvPr>
        </p:nvSpPr>
        <p:spPr>
          <a:xfrm>
            <a:off x="239485" y="4416424"/>
            <a:ext cx="6400800" cy="4754880"/>
          </a:xfrm>
        </p:spPr>
        <p:txBody>
          <a:bodyPr>
            <a:no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dirty="0" smtClean="0"/>
              <a:t>Intelligence Support</a:t>
            </a:r>
          </a:p>
          <a:p>
            <a:r>
              <a:rPr lang="en-US" sz="1000" kern="1200" baseline="0" dirty="0" smtClean="0">
                <a:solidFill>
                  <a:schemeClr val="tx1"/>
                </a:solidFill>
                <a:latin typeface="Arial" charset="0"/>
                <a:ea typeface="+mn-ea"/>
                <a:cs typeface="+mn-cs"/>
              </a:rPr>
              <a:t>This is an intelligence warfighting function task that supports the protection warfighting function. It includes providing intelligence that supports measures which the command takes to remain viable and functional by protecting itself from the effects of threat activities. It also provides intelligence that supports recovery from threat actions. It includes analyzing the threats, hazards, and other aspects of an operational environment and utilizing the intelligence preparation of the battlefield process to describe the operational environment and identify threats and hazards that may impact protection. Intelligence support develops and sustains an understanding of the enemy, terrain and weather, and civil considerations that affect the operational environment.</a:t>
            </a:r>
            <a:r>
              <a:rPr lang="en-US" sz="1000" dirty="0" smtClean="0"/>
              <a:t> </a:t>
            </a:r>
          </a:p>
          <a:p>
            <a:r>
              <a:rPr lang="en-US" sz="1000" b="1" dirty="0" smtClean="0"/>
              <a:t>Physical Security</a:t>
            </a:r>
          </a:p>
          <a:p>
            <a:r>
              <a:rPr lang="en-US" sz="1000" kern="1200" baseline="0" dirty="0" smtClean="0">
                <a:solidFill>
                  <a:schemeClr val="tx1"/>
                </a:solidFill>
                <a:latin typeface="Arial" charset="0"/>
                <a:ea typeface="+mn-ea"/>
                <a:cs typeface="+mn-cs"/>
              </a:rPr>
              <a:t>Physical security consists of physical measures that are designed to safeguard personnel; to prevent unauthorized access to equipment, installations, material, and documents; and to safeguard them against espionage, sabotage, damage, and theft. The Army employs physical security measures in depth to protect personnel, information, and critical resources in all locations and situations against various threats through effective security policies and procedures. This total system approach is based on the continuing analysis and employment of protective measures, including physical barriers, clear zones, lighting, access and key control, intrusion detection devices, defensive positions, and nonlethal capabilities.  The goal of physical security systems is to employ security in depth to preclude or reduce the potential for sabotage, theft, trespass, terrorism, espionage, or other criminal activity. To achieve this goal, each security system component has a function and related measures that provide an integrated capability</a:t>
            </a:r>
          </a:p>
          <a:p>
            <a:r>
              <a:rPr lang="en-US" sz="1000" kern="1200" baseline="0" dirty="0" smtClean="0">
                <a:solidFill>
                  <a:schemeClr val="tx1"/>
                </a:solidFill>
                <a:latin typeface="Arial" charset="0"/>
                <a:ea typeface="+mn-ea"/>
                <a:cs typeface="+mn-cs"/>
              </a:rPr>
              <a:t>For— </a:t>
            </a:r>
            <a:r>
              <a:rPr lang="en-US" sz="1000" b="1" kern="1200" baseline="0" dirty="0" smtClean="0">
                <a:solidFill>
                  <a:schemeClr val="tx1"/>
                </a:solidFill>
                <a:latin typeface="Arial" charset="0"/>
                <a:ea typeface="+mn-ea"/>
                <a:cs typeface="+mn-cs"/>
              </a:rPr>
              <a:t>Deterrence, Detection</a:t>
            </a:r>
            <a:r>
              <a:rPr lang="en-US" sz="1000" b="0" kern="1200" baseline="0" dirty="0" smtClean="0">
                <a:solidFill>
                  <a:schemeClr val="tx1"/>
                </a:solidFill>
                <a:latin typeface="Arial" charset="0"/>
                <a:ea typeface="+mn-ea"/>
                <a:cs typeface="+mn-cs"/>
              </a:rPr>
              <a:t>, </a:t>
            </a:r>
            <a:r>
              <a:rPr lang="en-US" sz="1000" b="1" kern="1200" baseline="0" dirty="0" smtClean="0">
                <a:solidFill>
                  <a:schemeClr val="tx1"/>
                </a:solidFill>
                <a:latin typeface="Arial" charset="0"/>
                <a:ea typeface="+mn-ea"/>
                <a:cs typeface="+mn-cs"/>
              </a:rPr>
              <a:t>Assessment, Delay and  Response. </a:t>
            </a:r>
          </a:p>
          <a:p>
            <a:r>
              <a:rPr lang="en-US" sz="1000" b="1" dirty="0" smtClean="0"/>
              <a:t>Antiterrorism</a:t>
            </a:r>
          </a:p>
          <a:p>
            <a:r>
              <a:rPr lang="en-US" sz="1000" dirty="0" smtClean="0"/>
              <a:t>AT is an integral part of Army efforts to defeat terrorism. Terrorists can target Army elements at any time, in any location. By effectively preventing and, if necessary, responding to terrorist attacks, commanders protect all activities and people so that Army missions can proceed unimpeded. AT is neither a discrete task nor the sole responsibility of a single branch; all bear responsibility. AT must be integrated into all Army operations and considered at all times..</a:t>
            </a:r>
          </a:p>
          <a:p>
            <a:r>
              <a:rPr lang="en-US" sz="1000" dirty="0" smtClean="0"/>
              <a:t>The FPCON system standardizes DOD identification, recommended preventive actions, and responses to terrorist threats against U.S. personnel and facilities. The five FPCON levels are—</a:t>
            </a:r>
            <a:r>
              <a:rPr lang="en-US" sz="1000" u="sng" dirty="0" smtClean="0"/>
              <a:t>NORMAL</a:t>
            </a:r>
            <a:r>
              <a:rPr lang="en-US" sz="1000" dirty="0" smtClean="0"/>
              <a:t>; </a:t>
            </a:r>
            <a:r>
              <a:rPr lang="en-US" sz="1000" u="sng" dirty="0" smtClean="0"/>
              <a:t>ALPHA</a:t>
            </a:r>
            <a:r>
              <a:rPr lang="en-US" sz="1000" dirty="0" smtClean="0"/>
              <a:t>; </a:t>
            </a:r>
            <a:r>
              <a:rPr lang="en-US" sz="1000" u="sng" dirty="0" smtClean="0"/>
              <a:t>BRAVO</a:t>
            </a:r>
            <a:r>
              <a:rPr lang="en-US" sz="1000" dirty="0" smtClean="0"/>
              <a:t>; </a:t>
            </a:r>
            <a:r>
              <a:rPr lang="en-US" sz="1000" u="sng" dirty="0" smtClean="0"/>
              <a:t>CHARLIE</a:t>
            </a:r>
            <a:r>
              <a:rPr lang="en-US" sz="1000" dirty="0" smtClean="0"/>
              <a:t>; and </a:t>
            </a:r>
            <a:r>
              <a:rPr lang="en-US" sz="1000" u="sng" dirty="0" smtClean="0"/>
              <a:t>DELTA</a:t>
            </a:r>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9013" y="696913"/>
            <a:ext cx="4875212" cy="3657600"/>
          </a:xfrm>
        </p:spPr>
      </p:sp>
      <p:sp>
        <p:nvSpPr>
          <p:cNvPr id="3" name="Notes Placeholder 2"/>
          <p:cNvSpPr>
            <a:spLocks noGrp="1"/>
          </p:cNvSpPr>
          <p:nvPr>
            <p:ph type="body" idx="1"/>
          </p:nvPr>
        </p:nvSpPr>
        <p:spPr>
          <a:xfrm>
            <a:off x="239485" y="4416424"/>
            <a:ext cx="6400800" cy="4754880"/>
          </a:xfrm>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dirty="0" smtClean="0"/>
              <a:t>Coordinate Law and Order</a:t>
            </a:r>
          </a:p>
          <a:p>
            <a:r>
              <a:rPr lang="en-US" sz="1000" kern="1200" baseline="0" dirty="0" smtClean="0">
                <a:solidFill>
                  <a:schemeClr val="tx1"/>
                </a:solidFill>
                <a:latin typeface="Arial" charset="0"/>
                <a:ea typeface="+mn-ea"/>
                <a:cs typeface="+mn-cs"/>
              </a:rPr>
              <a:t>Law and order operations encompass policing and the associated law enforcement activities to control and protect populations and resources and to facilitate the existence of a lawful and orderly environment. Law and order operations and the associated skills and capabilities inherent in that function provide the fundamental base on which all other military police functions are framed and conducted.</a:t>
            </a:r>
          </a:p>
          <a:p>
            <a:r>
              <a:rPr lang="en-US" sz="1000" kern="1200" baseline="0" dirty="0" smtClean="0">
                <a:solidFill>
                  <a:schemeClr val="tx1"/>
                </a:solidFill>
                <a:latin typeface="Arial" charset="0"/>
                <a:ea typeface="+mn-ea"/>
                <a:cs typeface="+mn-cs"/>
              </a:rPr>
              <a:t>Law and order operations are conducted across the range of military operations. As the operation transitions and the operational environment stabilizes, civil control efforts are implemented and the rule of law is established. The closer the operational environment moves toward stability and full implementation of host nation governance under the rule of law, the more general policing activities transition to law enforcement activities.  The ultimate goal is to maintain order while protecting personnel and assets</a:t>
            </a:r>
          </a:p>
          <a:p>
            <a:r>
              <a:rPr lang="en-US" sz="1000" b="1" dirty="0" smtClean="0"/>
              <a:t>Survivability</a:t>
            </a:r>
          </a:p>
          <a:p>
            <a:r>
              <a:rPr lang="en-US" sz="1000" dirty="0" smtClean="0"/>
              <a:t>Survivability includes all aspects of protecting personnel, weapons, and supplies while simultaneously deceiving the enemy. Survivability tactics include building a good defense; employing frequent movement; using concealment, deception, and camouflage; and constructing fighting and protective positions for both individuals and equipment. </a:t>
            </a:r>
          </a:p>
          <a:p>
            <a:r>
              <a:rPr lang="en-US" sz="1000" dirty="0" smtClean="0"/>
              <a:t>Survivability operations frequently enable other protection tasks and systems, including AMD, operational area security, AT, and CBRN operations. Survivability operations also provide support to the movement and maneuver  warfighting function by conducting mobility and  </a:t>
            </a:r>
            <a:r>
              <a:rPr lang="en-US" sz="1000" dirty="0" err="1" smtClean="0"/>
              <a:t>countermobility</a:t>
            </a:r>
            <a:r>
              <a:rPr lang="en-US" sz="1000" dirty="0" smtClean="0"/>
              <a:t> operations.</a:t>
            </a:r>
          </a:p>
          <a:p>
            <a:r>
              <a:rPr lang="en-US" sz="1000" dirty="0" smtClean="0"/>
              <a:t>Survivability consists of four areas :  </a:t>
            </a:r>
            <a:r>
              <a:rPr lang="en-US" sz="1000" u="sng" dirty="0" smtClean="0"/>
              <a:t>Mobility;</a:t>
            </a:r>
            <a:r>
              <a:rPr lang="en-US" sz="1000" dirty="0" smtClean="0"/>
              <a:t> </a:t>
            </a:r>
            <a:r>
              <a:rPr lang="en-US" sz="1000" u="sng" dirty="0" smtClean="0"/>
              <a:t>Situational Understanding</a:t>
            </a:r>
            <a:r>
              <a:rPr lang="en-US" sz="1000" dirty="0" smtClean="0"/>
              <a:t>; </a:t>
            </a:r>
            <a:r>
              <a:rPr lang="en-US" sz="1000" u="sng" dirty="0" smtClean="0"/>
              <a:t>Hardening</a:t>
            </a:r>
            <a:r>
              <a:rPr lang="en-US" sz="1000" dirty="0" smtClean="0"/>
              <a:t>; </a:t>
            </a:r>
            <a:r>
              <a:rPr lang="en-US" sz="1000" u="sng" dirty="0" smtClean="0"/>
              <a:t>Camouflage, Concealment and Deception</a:t>
            </a:r>
          </a:p>
          <a:p>
            <a:r>
              <a:rPr lang="en-US" sz="1000" b="1" dirty="0" smtClean="0"/>
              <a:t>Force Health Protection</a:t>
            </a:r>
          </a:p>
          <a:p>
            <a:r>
              <a:rPr lang="en-US" sz="1000" dirty="0" smtClean="0"/>
              <a:t>FHP includes measures taken by all to promote, improve, or conserve the behavioral and physical well-being of Soldiers. These measures enable a healthy and fit force, prevent injury and illness, and protect the force from health hazards.  It includes: </a:t>
            </a:r>
            <a:r>
              <a:rPr lang="en-US" sz="1000" u="sng" dirty="0" smtClean="0"/>
              <a:t>Preventive medicine</a:t>
            </a:r>
            <a:r>
              <a:rPr lang="en-US" sz="1000" dirty="0" smtClean="0"/>
              <a:t>, including medical surveillance and occupational and environmental health surveillance; </a:t>
            </a:r>
            <a:r>
              <a:rPr lang="en-US" sz="1000" u="sng" dirty="0" smtClean="0"/>
              <a:t>Veterinary services</a:t>
            </a:r>
            <a:r>
              <a:rPr lang="en-US" sz="1000" dirty="0" smtClean="0"/>
              <a:t>, including food safety and surety, animal care missions, and the prevention of </a:t>
            </a:r>
            <a:r>
              <a:rPr lang="en-US" sz="1000" dirty="0" err="1" smtClean="0"/>
              <a:t>zoonotic</a:t>
            </a:r>
            <a:r>
              <a:rPr lang="en-US" sz="1000" dirty="0" smtClean="0"/>
              <a:t> diseases transmissible to man; Combat and operational </a:t>
            </a:r>
            <a:r>
              <a:rPr lang="en-US" sz="1000" u="sng" dirty="0" smtClean="0"/>
              <a:t>stress control</a:t>
            </a:r>
            <a:r>
              <a:rPr lang="en-US" sz="1000" dirty="0" smtClean="0"/>
              <a:t>; </a:t>
            </a:r>
            <a:r>
              <a:rPr lang="en-US" sz="1000" u="sng" dirty="0" smtClean="0"/>
              <a:t>Laboratory services</a:t>
            </a:r>
            <a:r>
              <a:rPr lang="en-US" sz="1000" dirty="0" smtClean="0"/>
              <a:t>, including area medical laboratory (AML) support; and </a:t>
            </a:r>
            <a:r>
              <a:rPr lang="en-US" sz="1000" u="sng" dirty="0" smtClean="0"/>
              <a:t>Dental services</a:t>
            </a:r>
            <a:r>
              <a:rPr lang="en-US" sz="1000" dirty="0" smtClean="0"/>
              <a:t>, including preventive dentistry.</a:t>
            </a:r>
            <a:endParaRPr lang="en-US" sz="1000" dirty="0"/>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9013" y="696913"/>
            <a:ext cx="4875212" cy="3657600"/>
          </a:xfrm>
        </p:spPr>
      </p:sp>
      <p:sp>
        <p:nvSpPr>
          <p:cNvPr id="3" name="Notes Placeholder 2"/>
          <p:cNvSpPr>
            <a:spLocks noGrp="1"/>
          </p:cNvSpPr>
          <p:nvPr>
            <p:ph type="body" idx="1"/>
          </p:nvPr>
        </p:nvSpPr>
        <p:spPr>
          <a:xfrm>
            <a:off x="228595" y="4416424"/>
            <a:ext cx="6400800" cy="4754880"/>
          </a:xfrm>
        </p:spPr>
        <p:txBody>
          <a:bodyPr>
            <a:no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50" b="1" dirty="0" smtClean="0"/>
              <a:t>CBRN Operations</a:t>
            </a:r>
          </a:p>
          <a:p>
            <a:r>
              <a:rPr lang="en-US" sz="1050" dirty="0" smtClean="0"/>
              <a:t>CBRN operations are the employment of tactical capabilities that counter the entire range of CBRN threats and hazards through WMD proliferation prevention, WMD counterforce, CBRN defense, and CBRN consequence management activities in support of operational and strategic objectives to combat WMD and operate safely in CBRN environments. CBRN threats and hazards include WMD, improvised weapons and devices, and TIM and can potentially cause mass casualties and large-scale destruction. </a:t>
            </a:r>
          </a:p>
          <a:p>
            <a:r>
              <a:rPr lang="en-US" sz="1050" dirty="0" smtClean="0"/>
              <a:t>The CBRN and EOD elements of the protection cell plan and coordinate CBRNE operations. </a:t>
            </a:r>
          </a:p>
          <a:p>
            <a:r>
              <a:rPr lang="en-US" sz="1050" dirty="0" smtClean="0"/>
              <a:t>Conduct threat analysis and  Mission Oriented Protective Posture (MOPP) level</a:t>
            </a:r>
          </a:p>
          <a:p>
            <a:r>
              <a:rPr lang="en-US" sz="1050" b="1" dirty="0" smtClean="0"/>
              <a:t>Explosive Ordnance Disposal (EOD)</a:t>
            </a:r>
          </a:p>
          <a:p>
            <a:r>
              <a:rPr lang="en-US" sz="1050" dirty="0" smtClean="0"/>
              <a:t>The mission of EOD is to eliminate or reduce the effects of explosive ordnance (EO) hazards to protect combat power. </a:t>
            </a:r>
          </a:p>
          <a:p>
            <a:r>
              <a:rPr lang="en-US" sz="1050" dirty="0" smtClean="0"/>
              <a:t>EOD elements normally— </a:t>
            </a:r>
            <a:r>
              <a:rPr lang="en-US" sz="1050" u="sng" dirty="0" smtClean="0"/>
              <a:t>Identify EO/IEDs/captured enemy ammunition and threats</a:t>
            </a:r>
            <a:r>
              <a:rPr lang="en-US" sz="1050" dirty="0" smtClean="0"/>
              <a:t>; </a:t>
            </a:r>
            <a:r>
              <a:rPr lang="en-US" sz="1050" u="sng" dirty="0" smtClean="0"/>
              <a:t>Render-safe/dispose of EO/IEDs</a:t>
            </a:r>
            <a:r>
              <a:rPr lang="en-US" sz="1050" dirty="0" smtClean="0"/>
              <a:t>; </a:t>
            </a:r>
            <a:r>
              <a:rPr lang="en-US" sz="1050" u="sng" dirty="0" smtClean="0"/>
              <a:t>Perform technical intelligence</a:t>
            </a:r>
            <a:r>
              <a:rPr lang="en-US" sz="1050" dirty="0" smtClean="0"/>
              <a:t>; and </a:t>
            </a:r>
            <a:r>
              <a:rPr lang="en-US" sz="1050" u="sng" dirty="0" smtClean="0"/>
              <a:t>Perform postblast analysis</a:t>
            </a:r>
            <a:r>
              <a:rPr lang="en-US" sz="105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50" b="1" dirty="0" smtClean="0"/>
              <a:t>Air and Missile Defense (AMD)</a:t>
            </a:r>
          </a:p>
          <a:p>
            <a:r>
              <a:rPr lang="en-US" sz="1050" dirty="0" smtClean="0"/>
              <a:t>An air defense system protects the force from air and missile attacks and aerial surveillance. Additionally, maneuver and fires elements in the OE must be prepared to augment air defense systems using direct-fire weapons. </a:t>
            </a:r>
          </a:p>
          <a:p>
            <a:r>
              <a:rPr lang="en-US" sz="1050" dirty="0" smtClean="0"/>
              <a:t>The AMD task consists of active and passive measures that protect personnel and physical assets from an air or missile attack. Passive measures include camouflage, cover, concealment, hardening, and OPSEC. Active measures are taken to destroy, neutralize, or reduce the effectiveness of hostile air and missile threats.</a:t>
            </a:r>
          </a:p>
          <a:p>
            <a:r>
              <a:rPr lang="en-US" sz="1050" dirty="0" smtClean="0"/>
              <a:t>When designing AMD protective systems, protection planners use the six employment guidelines—mutual support, overlapping fires, balanced fires, weighted coverage, early engagement, and defense in depth—and additional considerations necessary to mass and mix AMD capabilities. </a:t>
            </a:r>
          </a:p>
          <a:p>
            <a:r>
              <a:rPr lang="en-US" sz="1050" dirty="0" smtClean="0"/>
              <a:t>Air Defense Warning System (ADW):  </a:t>
            </a:r>
            <a:r>
              <a:rPr lang="en-US" sz="1050" u="sng" dirty="0" smtClean="0"/>
              <a:t>RED</a:t>
            </a:r>
            <a:r>
              <a:rPr lang="en-US" sz="1050" dirty="0" smtClean="0"/>
              <a:t>; </a:t>
            </a:r>
            <a:r>
              <a:rPr lang="en-US" sz="1050" u="sng" dirty="0" smtClean="0"/>
              <a:t>YELLOW</a:t>
            </a:r>
            <a:r>
              <a:rPr lang="en-US" sz="1050" dirty="0" smtClean="0"/>
              <a:t>; and </a:t>
            </a:r>
            <a:r>
              <a:rPr lang="en-US" sz="1050" u="sng" dirty="0" smtClean="0"/>
              <a:t>WHITE</a:t>
            </a:r>
            <a:r>
              <a:rPr lang="en-US" sz="1050" dirty="0" smtClean="0"/>
              <a:t>.</a:t>
            </a:r>
          </a:p>
          <a:p>
            <a:r>
              <a:rPr lang="en-US" sz="1050" dirty="0" smtClean="0"/>
              <a:t>Weapon Control Status:  </a:t>
            </a:r>
            <a:r>
              <a:rPr lang="en-US" sz="1050" u="sng" dirty="0" smtClean="0"/>
              <a:t>FREE</a:t>
            </a:r>
            <a:r>
              <a:rPr lang="en-US" sz="1050" dirty="0" smtClean="0"/>
              <a:t>; </a:t>
            </a:r>
            <a:r>
              <a:rPr lang="en-US" sz="1050" u="sng" dirty="0" smtClean="0"/>
              <a:t>TIGHT</a:t>
            </a:r>
            <a:r>
              <a:rPr lang="en-US" sz="1050" dirty="0" smtClean="0"/>
              <a:t>; and </a:t>
            </a:r>
            <a:r>
              <a:rPr lang="en-US" sz="1050" u="sng" dirty="0" smtClean="0"/>
              <a:t>HOLD</a:t>
            </a:r>
          </a:p>
          <a:p>
            <a:endParaRPr lang="en-US" sz="1050" dirty="0"/>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9013" y="696913"/>
            <a:ext cx="4875212" cy="3657600"/>
          </a:xfrm>
        </p:spPr>
      </p:sp>
      <p:sp>
        <p:nvSpPr>
          <p:cNvPr id="3" name="Notes Placeholder 2"/>
          <p:cNvSpPr>
            <a:spLocks noGrp="1"/>
          </p:cNvSpPr>
          <p:nvPr>
            <p:ph type="body" idx="1"/>
          </p:nvPr>
        </p:nvSpPr>
        <p:spPr>
          <a:xfrm>
            <a:off x="228595" y="4416424"/>
            <a:ext cx="6400800" cy="4754880"/>
          </a:xfrm>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Personnel Recovery (PR)</a:t>
            </a:r>
          </a:p>
          <a:p>
            <a:r>
              <a:rPr lang="en-US" sz="1200" i="1" dirty="0" smtClean="0"/>
              <a:t>PR</a:t>
            </a:r>
            <a:r>
              <a:rPr lang="en-US" sz="1200" dirty="0" smtClean="0"/>
              <a:t> is the sum of military, diplomatic, and civil efforts to prepare for and execute the recovery and reintegration of isolated personnel. (JP 3-50) PR is the overarching term for operations that focuses on recovering isolated or missing personnel before becoming detained or captured and extracting those detained or captured personnel through coordinated and well-planned operations.</a:t>
            </a:r>
          </a:p>
          <a:p>
            <a:r>
              <a:rPr lang="en-US" sz="1200" dirty="0" smtClean="0"/>
              <a:t>PR is not a separate mission; it is incorporated into planning for all missions. </a:t>
            </a:r>
          </a:p>
          <a:p>
            <a:r>
              <a:rPr lang="en-US" sz="1200" dirty="0" smtClean="0"/>
              <a:t>Isolated Soldier Guidance (ISG) defines “</a:t>
            </a:r>
            <a:r>
              <a:rPr lang="en-US" sz="1200" u="sng" dirty="0" smtClean="0"/>
              <a:t>isolation</a:t>
            </a:r>
            <a:r>
              <a:rPr lang="en-US" sz="1200" dirty="0" smtClean="0"/>
              <a:t>”, and describes </a:t>
            </a:r>
            <a:r>
              <a:rPr lang="en-US" sz="1200" u="sng" dirty="0" smtClean="0"/>
              <a:t>where to go</a:t>
            </a:r>
            <a:r>
              <a:rPr lang="en-US" sz="1200" dirty="0" smtClean="0"/>
              <a:t>, </a:t>
            </a:r>
            <a:r>
              <a:rPr lang="en-US" sz="1200" u="sng" dirty="0" smtClean="0"/>
              <a:t>what to do</a:t>
            </a:r>
            <a:r>
              <a:rPr lang="en-US" sz="1200" dirty="0" smtClean="0"/>
              <a:t> and </a:t>
            </a:r>
            <a:r>
              <a:rPr lang="en-US" sz="1200" u="sng" dirty="0" smtClean="0"/>
              <a:t>signals</a:t>
            </a:r>
            <a:r>
              <a:rPr lang="en-US" sz="120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Internment and Resettlement (IR)</a:t>
            </a:r>
          </a:p>
          <a:p>
            <a:r>
              <a:rPr lang="en-US" sz="1200" kern="1200" baseline="0" dirty="0" smtClean="0">
                <a:solidFill>
                  <a:schemeClr val="tx1"/>
                </a:solidFill>
                <a:latin typeface="Arial" charset="0"/>
                <a:ea typeface="+mn-ea"/>
                <a:cs typeface="+mn-cs"/>
              </a:rPr>
              <a:t>Internment and resettlement operations are conducted by military police to shelter, sustain, guard,</a:t>
            </a:r>
          </a:p>
          <a:p>
            <a:r>
              <a:rPr lang="en-US" sz="1200" kern="1200" baseline="0" dirty="0" smtClean="0">
                <a:solidFill>
                  <a:schemeClr val="tx1"/>
                </a:solidFill>
                <a:latin typeface="Arial" charset="0"/>
                <a:ea typeface="+mn-ea"/>
                <a:cs typeface="+mn-cs"/>
              </a:rPr>
              <a:t>protect, and account for populations (detainees, dislocated civilians, and U.S. military prisoners) as a result of military or civil conflict and natural or man-made disasters or to facilitate criminal prosecution:</a:t>
            </a:r>
          </a:p>
          <a:p>
            <a:r>
              <a:rPr lang="en-US" sz="1200" kern="1200" baseline="0" dirty="0" smtClean="0">
                <a:solidFill>
                  <a:schemeClr val="tx1"/>
                </a:solidFill>
                <a:latin typeface="Arial" charset="0"/>
                <a:ea typeface="+mn-ea"/>
                <a:cs typeface="+mn-cs"/>
              </a:rPr>
              <a:t> </a:t>
            </a:r>
            <a:r>
              <a:rPr lang="en-US" sz="1200" b="1" kern="1200" baseline="0" dirty="0" smtClean="0">
                <a:solidFill>
                  <a:schemeClr val="tx1"/>
                </a:solidFill>
                <a:latin typeface="Arial" charset="0"/>
                <a:ea typeface="+mn-ea"/>
                <a:cs typeface="+mn-cs"/>
              </a:rPr>
              <a:t>Internment. </a:t>
            </a:r>
            <a:r>
              <a:rPr lang="en-US" sz="1200" b="0" kern="1200" baseline="0" dirty="0" smtClean="0">
                <a:solidFill>
                  <a:schemeClr val="tx1"/>
                </a:solidFill>
                <a:latin typeface="Arial" charset="0"/>
                <a:ea typeface="+mn-ea"/>
                <a:cs typeface="+mn-cs"/>
              </a:rPr>
              <a:t>Internment involves the detainment of a population or group that pose some level</a:t>
            </a:r>
          </a:p>
          <a:p>
            <a:r>
              <a:rPr lang="en-US" sz="1200" b="0" kern="1200" baseline="0" dirty="0" smtClean="0">
                <a:solidFill>
                  <a:schemeClr val="tx1"/>
                </a:solidFill>
                <a:latin typeface="Arial" charset="0"/>
                <a:ea typeface="+mn-ea"/>
                <a:cs typeface="+mn-cs"/>
              </a:rPr>
              <a:t>of threat to military operations.</a:t>
            </a:r>
          </a:p>
          <a:p>
            <a:r>
              <a:rPr lang="en-US" sz="1200" kern="1200" baseline="0" dirty="0" smtClean="0">
                <a:solidFill>
                  <a:schemeClr val="tx1"/>
                </a:solidFill>
                <a:latin typeface="Arial" charset="0"/>
                <a:ea typeface="+mn-ea"/>
                <a:cs typeface="+mn-cs"/>
              </a:rPr>
              <a:t> </a:t>
            </a:r>
            <a:r>
              <a:rPr lang="en-US" sz="1200" b="1" kern="1200" baseline="0" dirty="0" smtClean="0">
                <a:solidFill>
                  <a:schemeClr val="tx1"/>
                </a:solidFill>
                <a:latin typeface="Arial" charset="0"/>
                <a:ea typeface="+mn-ea"/>
                <a:cs typeface="+mn-cs"/>
              </a:rPr>
              <a:t>Resettlement. </a:t>
            </a:r>
            <a:r>
              <a:rPr lang="en-US" sz="1200" b="0" kern="1200" baseline="0" dirty="0" smtClean="0">
                <a:solidFill>
                  <a:schemeClr val="tx1"/>
                </a:solidFill>
                <a:latin typeface="Arial" charset="0"/>
                <a:ea typeface="+mn-ea"/>
                <a:cs typeface="+mn-cs"/>
              </a:rPr>
              <a:t>Resettlement involves the quartering of a population or group for their protection.</a:t>
            </a:r>
          </a:p>
          <a:p>
            <a:r>
              <a:rPr lang="en-US" sz="1200" kern="1200" baseline="0" dirty="0" smtClean="0">
                <a:solidFill>
                  <a:schemeClr val="tx1"/>
                </a:solidFill>
                <a:latin typeface="Arial" charset="0"/>
                <a:ea typeface="+mn-ea"/>
                <a:cs typeface="+mn-cs"/>
              </a:rPr>
              <a:t>These operations inherently control the movement and activities of their specific population for</a:t>
            </a:r>
          </a:p>
          <a:p>
            <a:r>
              <a:rPr lang="en-US" sz="1200" kern="1200" baseline="0" dirty="0" smtClean="0">
                <a:solidFill>
                  <a:schemeClr val="tx1"/>
                </a:solidFill>
                <a:latin typeface="Arial" charset="0"/>
                <a:ea typeface="+mn-ea"/>
                <a:cs typeface="+mn-cs"/>
              </a:rPr>
              <a:t>imperative reasons of security, safety, or intelligence gathering. The Army is the DOD executive agent for all detainee operations and for the long-term confinement of U.S. military prisoners.</a:t>
            </a:r>
            <a:endParaRPr lang="en-US" sz="1200" b="0" dirty="0" smtClean="0"/>
          </a:p>
          <a:p>
            <a:endParaRPr lang="en-US" dirty="0"/>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latin typeface="Arial" charset="0"/>
              </a:rPr>
              <a:t>These are the major changes in this manual. </a:t>
            </a:r>
          </a:p>
          <a:p>
            <a:pPr eaLnBrk="1" hangingPunct="1">
              <a:spcBef>
                <a:spcPct val="0"/>
              </a:spcBef>
              <a:buFontTx/>
              <a:buChar char="•"/>
            </a:pPr>
            <a:endParaRPr lang="en-US" dirty="0" smtClean="0">
              <a:latin typeface="Arial" charset="0"/>
            </a:endParaRPr>
          </a:p>
          <a:p>
            <a:pPr eaLnBrk="1" hangingPunct="1">
              <a:spcBef>
                <a:spcPct val="0"/>
              </a:spcBef>
            </a:pPr>
            <a:r>
              <a:rPr lang="en-US" dirty="0" smtClean="0">
                <a:latin typeface="Arial" charset="0"/>
              </a:rPr>
              <a:t> Changes reflect lessons learned over the past 12 years of sustained land combat</a:t>
            </a:r>
            <a:endParaRPr lang="en-US" dirty="0" smtClean="0">
              <a:cs typeface="Arial" pitchFamily="34" charset="0"/>
            </a:endParaRPr>
          </a:p>
          <a:p>
            <a:pPr>
              <a:buFont typeface="Arial" pitchFamily="34" charset="0"/>
              <a:buChar char="•"/>
            </a:pPr>
            <a:endParaRPr lang="en-US" dirty="0" smtClean="0">
              <a:cs typeface="Arial" pitchFamily="34" charset="0"/>
            </a:endParaRPr>
          </a:p>
          <a:p>
            <a:r>
              <a:rPr lang="en-US" dirty="0" smtClean="0">
                <a:latin typeface="Arial" charset="0"/>
              </a:rPr>
              <a:t> </a:t>
            </a:r>
            <a:endParaRPr lang="en-US" dirty="0" smtClean="0">
              <a:cs typeface="Arial" pitchFamily="34" charset="0"/>
            </a:endParaRPr>
          </a:p>
          <a:p>
            <a:pPr>
              <a:buFont typeface="Arial" pitchFamily="34" charset="0"/>
              <a:buChar char="•"/>
            </a:pPr>
            <a:endParaRPr lang="en-US" sz="900" dirty="0" smtClean="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200" b="0"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200" b="0"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200" b="0" i="0" u="none" strike="noStrike" kern="0" cap="none" spc="0" normalizeH="0" baseline="0" noProof="0" dirty="0" smtClean="0">
              <a:ln>
                <a:noFill/>
              </a:ln>
              <a:solidFill>
                <a:schemeClr val="tx1"/>
              </a:solidFill>
              <a:effectLst/>
              <a:uLnTx/>
              <a:uFillTx/>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6B45A79-F1FE-47AE-A583-DAE5214B7423}"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9013" y="696913"/>
            <a:ext cx="4875212" cy="3657600"/>
          </a:xfrm>
        </p:spPr>
      </p:sp>
      <p:sp>
        <p:nvSpPr>
          <p:cNvPr id="3" name="Notes Placeholder 2"/>
          <p:cNvSpPr>
            <a:spLocks noGrp="1"/>
          </p:cNvSpPr>
          <p:nvPr>
            <p:ph type="body" idx="1"/>
          </p:nvPr>
        </p:nvSpPr>
        <p:spPr>
          <a:xfrm>
            <a:off x="209003" y="4416424"/>
            <a:ext cx="6400800" cy="4754880"/>
          </a:xfrm>
        </p:spPr>
        <p:txBody>
          <a:bodyPr>
            <a:normAutofit/>
          </a:bodyPr>
          <a:lstStyle/>
          <a:p>
            <a:pPr marL="0" indent="0" eaLnBrk="1" hangingPunct="1">
              <a:spcBef>
                <a:spcPts val="0"/>
              </a:spcBef>
              <a:spcAft>
                <a:spcPts val="0"/>
              </a:spcAft>
              <a:buNone/>
            </a:pPr>
            <a:r>
              <a:rPr lang="en-US" sz="1200" dirty="0" smtClean="0">
                <a:effectLst/>
              </a:rPr>
              <a:t>As the Army </a:t>
            </a:r>
            <a:r>
              <a:rPr lang="en-US" sz="1200" u="sng" dirty="0" smtClean="0">
                <a:solidFill>
                  <a:srgbClr val="FF0000"/>
                </a:solidFill>
                <a:effectLst/>
              </a:rPr>
              <a:t>keystone manual </a:t>
            </a:r>
            <a:r>
              <a:rPr lang="en-US" sz="1200" u="sng" dirty="0" smtClean="0">
                <a:effectLst/>
              </a:rPr>
              <a:t>for protection</a:t>
            </a:r>
            <a:r>
              <a:rPr lang="en-US" sz="1200" dirty="0" smtClean="0">
                <a:effectLst/>
              </a:rPr>
              <a:t>, ADRP 3-37 will help commanders understand and visualize protection concepts and ideas and enable them to describe protection tasks and systems for integration into the operations process. ADRP 3-37 expands on the protection and combined arms terminology outlined in ADRP 3-0. </a:t>
            </a:r>
          </a:p>
          <a:p>
            <a:pPr marL="0" indent="0" eaLnBrk="1" hangingPunct="1">
              <a:spcBef>
                <a:spcPts val="0"/>
              </a:spcBef>
              <a:spcAft>
                <a:spcPts val="0"/>
              </a:spcAft>
              <a:buNone/>
            </a:pPr>
            <a:endParaRPr lang="en-US" sz="1200" dirty="0" smtClean="0">
              <a:effectLst/>
            </a:endParaRPr>
          </a:p>
          <a:p>
            <a:pPr marL="0" indent="0" eaLnBrk="1" hangingPunct="1">
              <a:spcBef>
                <a:spcPts val="0"/>
              </a:spcBef>
              <a:spcAft>
                <a:spcPts val="0"/>
              </a:spcAft>
              <a:buNone/>
            </a:pPr>
            <a:r>
              <a:rPr lang="en-US" sz="1200" dirty="0" smtClean="0">
                <a:effectLst/>
              </a:rPr>
              <a:t>It explains how protection can be achieved and applied through the combination and integration of </a:t>
            </a:r>
            <a:r>
              <a:rPr lang="en-US" sz="1200" u="sng" dirty="0" smtClean="0">
                <a:solidFill>
                  <a:srgbClr val="FF0000"/>
                </a:solidFill>
                <a:effectLst/>
              </a:rPr>
              <a:t>reinforcing</a:t>
            </a:r>
            <a:r>
              <a:rPr lang="en-US" sz="1200" dirty="0" smtClean="0">
                <a:solidFill>
                  <a:srgbClr val="FF0000"/>
                </a:solidFill>
                <a:effectLst/>
              </a:rPr>
              <a:t> and </a:t>
            </a:r>
            <a:r>
              <a:rPr lang="en-US" sz="1200" u="sng" dirty="0" smtClean="0">
                <a:solidFill>
                  <a:srgbClr val="FF0000"/>
                </a:solidFill>
                <a:effectLst/>
              </a:rPr>
              <a:t>complementary</a:t>
            </a:r>
            <a:r>
              <a:rPr lang="en-US" sz="1200" dirty="0" smtClean="0">
                <a:solidFill>
                  <a:srgbClr val="FF0000"/>
                </a:solidFill>
                <a:effectLst/>
              </a:rPr>
              <a:t> </a:t>
            </a:r>
            <a:r>
              <a:rPr lang="en-US" sz="1200" dirty="0" smtClean="0">
                <a:effectLst/>
              </a:rPr>
              <a:t>capabilities to preserve combat power or to protect personnel, physical assets, or information. </a:t>
            </a:r>
          </a:p>
          <a:p>
            <a:pPr marL="0" indent="0" eaLnBrk="1" hangingPunct="1">
              <a:spcBef>
                <a:spcPts val="0"/>
              </a:spcBef>
              <a:spcAft>
                <a:spcPts val="0"/>
              </a:spcAft>
              <a:buNone/>
            </a:pPr>
            <a:endParaRPr lang="en-US" sz="1200" dirty="0" smtClean="0">
              <a:effectLst/>
            </a:endParaRPr>
          </a:p>
          <a:p>
            <a:pPr marL="0" indent="0" eaLnBrk="1" hangingPunct="1">
              <a:spcBef>
                <a:spcPts val="0"/>
              </a:spcBef>
              <a:spcAft>
                <a:spcPts val="0"/>
              </a:spcAft>
              <a:buNone/>
            </a:pPr>
            <a:r>
              <a:rPr lang="en-US" sz="1200" dirty="0" smtClean="0">
                <a:effectLst/>
              </a:rPr>
              <a:t>This manual recognizes that </a:t>
            </a:r>
            <a:r>
              <a:rPr lang="en-US" sz="1200" u="sng" dirty="0" smtClean="0">
                <a:solidFill>
                  <a:srgbClr val="FF0000"/>
                </a:solidFill>
                <a:effectLst/>
              </a:rPr>
              <a:t>protection has no direct antecedent</a:t>
            </a:r>
            <a:r>
              <a:rPr lang="en-US" sz="1200" u="none" dirty="0" smtClean="0">
                <a:solidFill>
                  <a:srgbClr val="FF0000"/>
                </a:solidFill>
                <a:effectLst/>
              </a:rPr>
              <a:t> </a:t>
            </a:r>
            <a:r>
              <a:rPr lang="en-US" sz="1200" dirty="0" smtClean="0">
                <a:effectLst/>
              </a:rPr>
              <a:t>from the former battlefield operating systems, so protection is realized in many ways. Therefore, the text introduces the </a:t>
            </a:r>
            <a:r>
              <a:rPr lang="en-US" sz="1200" u="sng" dirty="0" smtClean="0">
                <a:solidFill>
                  <a:srgbClr val="FF0000"/>
                </a:solidFill>
                <a:effectLst/>
              </a:rPr>
              <a:t>five forms</a:t>
            </a:r>
            <a:r>
              <a:rPr lang="en-US" sz="1200" dirty="0" smtClean="0">
                <a:solidFill>
                  <a:srgbClr val="FF0000"/>
                </a:solidFill>
                <a:effectLst/>
              </a:rPr>
              <a:t> </a:t>
            </a:r>
            <a:r>
              <a:rPr lang="en-US" sz="1200" dirty="0" smtClean="0">
                <a:effectLst/>
              </a:rPr>
              <a:t>and </a:t>
            </a:r>
            <a:r>
              <a:rPr lang="en-US" sz="1200" u="sng" dirty="0" smtClean="0">
                <a:solidFill>
                  <a:srgbClr val="FF0000"/>
                </a:solidFill>
                <a:effectLst/>
              </a:rPr>
              <a:t>five principles</a:t>
            </a:r>
            <a:r>
              <a:rPr lang="en-US" sz="1200" dirty="0" smtClean="0">
                <a:solidFill>
                  <a:srgbClr val="FF0000"/>
                </a:solidFill>
                <a:effectLst/>
              </a:rPr>
              <a:t> </a:t>
            </a:r>
            <a:r>
              <a:rPr lang="en-US" sz="1200" dirty="0" smtClean="0">
                <a:effectLst/>
              </a:rPr>
              <a:t>of protection to provide a context for mission command and a framework for task assignment. </a:t>
            </a:r>
          </a:p>
          <a:p>
            <a:pPr marL="0" indent="0" eaLnBrk="1" hangingPunct="1">
              <a:spcBef>
                <a:spcPts val="0"/>
              </a:spcBef>
              <a:spcAft>
                <a:spcPts val="0"/>
              </a:spcAft>
              <a:buNone/>
            </a:pPr>
            <a:endParaRPr lang="en-US" sz="1200" dirty="0" smtClean="0">
              <a:effectLst/>
            </a:endParaRPr>
          </a:p>
          <a:p>
            <a:pPr marL="0" indent="0" eaLnBrk="1" hangingPunct="1">
              <a:spcBef>
                <a:spcPts val="0"/>
              </a:spcBef>
              <a:spcAft>
                <a:spcPts val="0"/>
              </a:spcAft>
              <a:buNone/>
            </a:pPr>
            <a:r>
              <a:rPr lang="en-US" sz="1200" dirty="0" smtClean="0">
                <a:effectLst/>
              </a:rPr>
              <a:t>ADRP 3-37 also introduces and explains the </a:t>
            </a:r>
            <a:r>
              <a:rPr lang="en-US" sz="1200" u="sng" dirty="0" smtClean="0">
                <a:solidFill>
                  <a:srgbClr val="FF0000"/>
                </a:solidFill>
                <a:effectLst/>
              </a:rPr>
              <a:t>fourteen Army tasks</a:t>
            </a:r>
            <a:r>
              <a:rPr lang="en-US" sz="1200" dirty="0" smtClean="0">
                <a:solidFill>
                  <a:srgbClr val="FF0000"/>
                </a:solidFill>
                <a:effectLst/>
              </a:rPr>
              <a:t> </a:t>
            </a:r>
            <a:r>
              <a:rPr lang="en-US" sz="1200" dirty="0" smtClean="0">
                <a:effectLst/>
              </a:rPr>
              <a:t>that comprise the protection warfighting function and describes how those tasks are realized and represented during unified land operations. This manual affirms the </a:t>
            </a:r>
            <a:r>
              <a:rPr lang="en-US" sz="1200" u="sng" dirty="0" smtClean="0">
                <a:solidFill>
                  <a:srgbClr val="FF0000"/>
                </a:solidFill>
                <a:effectLst/>
              </a:rPr>
              <a:t>risk management (RM) </a:t>
            </a:r>
            <a:r>
              <a:rPr lang="en-US" sz="1200" u="sng" dirty="0" smtClean="0">
                <a:effectLst/>
              </a:rPr>
              <a:t>process</a:t>
            </a:r>
            <a:r>
              <a:rPr lang="en-US" sz="1200" dirty="0" smtClean="0">
                <a:effectLst/>
              </a:rPr>
              <a:t> as the overarching process for integrating protection into Army operations and depicts a broad methodology for determining protection priorities from which specific decision support tools can nest. ADRP 3-37 provides guidance on how the protection cell within the division, corps, and Army headquarters is formed for protection planning, preparation, execution, and continuous assessment. </a:t>
            </a:r>
          </a:p>
          <a:p>
            <a:endParaRPr lang="en-US" dirty="0"/>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696913"/>
            <a:ext cx="4875212" cy="3657600"/>
          </a:xfrm>
        </p:spPr>
      </p:sp>
      <p:sp>
        <p:nvSpPr>
          <p:cNvPr id="3" name="Notes Placeholder 2"/>
          <p:cNvSpPr>
            <a:spLocks noGrp="1"/>
          </p:cNvSpPr>
          <p:nvPr>
            <p:ph type="body" idx="1"/>
          </p:nvPr>
        </p:nvSpPr>
        <p:spPr>
          <a:xfrm>
            <a:off x="228595" y="4416425"/>
            <a:ext cx="6400800" cy="4754880"/>
          </a:xfrm>
        </p:spPr>
        <p:txBody>
          <a:bodyPr>
            <a:normAutofit/>
          </a:bodyPr>
          <a:lstStyle/>
          <a:p>
            <a:r>
              <a:rPr lang="en-US" sz="1200" kern="1200" dirty="0" smtClean="0">
                <a:solidFill>
                  <a:schemeClr val="tx1"/>
                </a:solidFill>
                <a:latin typeface="Arial" pitchFamily="34" charset="0"/>
                <a:cs typeface="Arial" pitchFamily="34" charset="0"/>
              </a:rPr>
              <a:t>This chart lays out the underlying</a:t>
            </a:r>
            <a:r>
              <a:rPr lang="en-US" sz="1200" kern="1200" baseline="0" dirty="0" smtClean="0">
                <a:solidFill>
                  <a:schemeClr val="tx1"/>
                </a:solidFill>
                <a:latin typeface="Arial" pitchFamily="34" charset="0"/>
                <a:cs typeface="Arial" pitchFamily="34" charset="0"/>
              </a:rPr>
              <a:t> logic and central idea of ADP/ADRP 3-37</a:t>
            </a:r>
          </a:p>
          <a:p>
            <a:endParaRPr lang="en-US" dirty="0" smtClean="0">
              <a:latin typeface="Arial" pitchFamily="34" charset="0"/>
              <a:cs typeface="Arial" pitchFamily="34" charset="0"/>
            </a:endParaRPr>
          </a:p>
          <a:p>
            <a:r>
              <a:rPr lang="en-US" dirty="0" smtClean="0">
                <a:latin typeface="Arial" pitchFamily="34" charset="0"/>
                <a:cs typeface="Arial" pitchFamily="34" charset="0"/>
              </a:rPr>
              <a:t>Protection, using the five protection principles, is executed thru the operations process by commanders, staffs, leaders, and Soldier.  the Protection Warfighting Function is one  of the six elements of combat power for chapter 3 of ADRP 3-0</a:t>
            </a:r>
          </a:p>
          <a:p>
            <a:endParaRPr lang="en-US"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pitchFamily="34" charset="0"/>
                <a:cs typeface="Arial" pitchFamily="34" charset="0"/>
              </a:rPr>
              <a:t>Guided by the principles of Protection, commanders use the Protection warfighting function to integrate the other warfighting functions into a coherent whole. By itself, the Protection warfighting function will not secure an objective, and protect a force. Instead, it provides  a framework for protection to the other warfighting functions. Commanders use the protection warfighting function to help maintain Combat Power and accomplish missions.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1" dirty="0" smtClean="0">
                <a:latin typeface="Arial" pitchFamily="34" charset="0"/>
                <a:cs typeface="Arial" pitchFamily="34" charset="0"/>
              </a:rPr>
              <a:t>Together , integrated</a:t>
            </a:r>
            <a:r>
              <a:rPr lang="en-US" sz="1200" b="1" i="1" baseline="0" dirty="0" smtClean="0">
                <a:latin typeface="Arial" pitchFamily="34" charset="0"/>
                <a:cs typeface="Arial" pitchFamily="34" charset="0"/>
              </a:rPr>
              <a:t> and synchronized with combat power, </a:t>
            </a:r>
            <a:r>
              <a:rPr lang="en-US" sz="1200" b="1" i="1" dirty="0" smtClean="0">
                <a:latin typeface="Arial" pitchFamily="34" charset="0"/>
                <a:cs typeface="Arial" pitchFamily="34" charset="0"/>
              </a:rPr>
              <a:t>the protection and the warfighting function guide, integrate, and synchronize Army protection</a:t>
            </a:r>
            <a:r>
              <a:rPr lang="en-US" sz="1200" b="1" i="1" baseline="0" dirty="0" smtClean="0">
                <a:latin typeface="Arial" pitchFamily="34" charset="0"/>
                <a:cs typeface="Arial" pitchFamily="34" charset="0"/>
              </a:rPr>
              <a:t> tasks, systems, personnel and measures </a:t>
            </a:r>
            <a:r>
              <a:rPr lang="en-US" sz="1200" b="1" i="1" dirty="0" smtClean="0">
                <a:latin typeface="Arial" pitchFamily="34" charset="0"/>
                <a:cs typeface="Arial" pitchFamily="34" charset="0"/>
              </a:rPr>
              <a:t>throughout unified land operations. </a:t>
            </a:r>
            <a:endParaRPr lang="en-US" sz="1200"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696913"/>
            <a:ext cx="4875212" cy="3657600"/>
          </a:xfrm>
        </p:spPr>
      </p:sp>
      <p:sp>
        <p:nvSpPr>
          <p:cNvPr id="3" name="Notes Placeholder 2"/>
          <p:cNvSpPr>
            <a:spLocks noGrp="1"/>
          </p:cNvSpPr>
          <p:nvPr>
            <p:ph type="body" idx="1"/>
          </p:nvPr>
        </p:nvSpPr>
        <p:spPr>
          <a:xfrm>
            <a:off x="215532" y="4416424"/>
            <a:ext cx="6400800" cy="4754880"/>
          </a:xfrm>
        </p:spPr>
        <p:txBody>
          <a:bodyPr>
            <a:normAutofit/>
          </a:bodyPr>
          <a:lstStyle/>
          <a:p>
            <a:r>
              <a:rPr lang="en-US" sz="1200" b="0" i="0" kern="1200" baseline="0" dirty="0" smtClean="0">
                <a:solidFill>
                  <a:schemeClr val="tx1"/>
                </a:solidFill>
                <a:latin typeface="Arial" charset="0"/>
                <a:ea typeface="+mn-ea"/>
                <a:cs typeface="+mn-cs"/>
              </a:rPr>
              <a:t>Protection is the preservation of the effectiveness of mission-related military and nonmilitary personnel, equipment, facilities, information, and infrastructure deployed or located within or outside the boundaries of a given operational area. </a:t>
            </a:r>
          </a:p>
          <a:p>
            <a:endParaRPr lang="en-US" sz="1200" b="0" i="0" kern="1200" baseline="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ADRP 3-37 introduces and discusses the forms and principles of protection and the risk management (RM) process. The purpose of these protection constructs, methodologies, and processes is to help frame and organize protection activities for their integration into the operations process where they can facilitate decisionmaking.</a:t>
            </a:r>
          </a:p>
          <a:p>
            <a:endParaRPr lang="en-US" sz="1200" b="0" i="0" kern="1200" baseline="0" dirty="0" smtClean="0">
              <a:solidFill>
                <a:schemeClr val="tx1"/>
              </a:solidFill>
              <a:latin typeface="Arial" charset="0"/>
              <a:ea typeface="+mn-ea"/>
              <a:cs typeface="+mn-cs"/>
            </a:endParaRPr>
          </a:p>
          <a:p>
            <a:r>
              <a:rPr lang="en-US" sz="1200" b="0" i="0" kern="1200" baseline="0" dirty="0" smtClean="0">
                <a:solidFill>
                  <a:schemeClr val="tx1"/>
                </a:solidFill>
                <a:latin typeface="Arial" charset="0"/>
                <a:ea typeface="+mn-ea"/>
                <a:cs typeface="+mn-cs"/>
              </a:rPr>
              <a:t>Keep in mind as you read this definition that Protection is more than Survivability, Protection preserves “effectiveness” of an asset, not just its survivability, after all, after a threat or hazardous event has occurred, Army forces must still continue to operate and be successful.  </a:t>
            </a:r>
          </a:p>
          <a:p>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2025" y="696913"/>
            <a:ext cx="4875213" cy="3657600"/>
          </a:xfrm>
        </p:spPr>
      </p:sp>
      <p:sp>
        <p:nvSpPr>
          <p:cNvPr id="3" name="Notes Placeholder 2"/>
          <p:cNvSpPr>
            <a:spLocks noGrp="1"/>
          </p:cNvSpPr>
          <p:nvPr>
            <p:ph type="body" idx="1"/>
          </p:nvPr>
        </p:nvSpPr>
        <p:spPr>
          <a:xfrm>
            <a:off x="215532" y="4416424"/>
            <a:ext cx="6400800" cy="4754880"/>
          </a:xfrm>
        </p:spPr>
        <p:txBody>
          <a:bodyPr>
            <a:normAutofit/>
          </a:bodyPr>
          <a:lstStyle/>
          <a:p>
            <a:r>
              <a:rPr lang="en-US" dirty="0" smtClean="0"/>
              <a:t>The protection warfighting function, the Army Protection Program, and force protection are important aspects of protection that reinforce each other.</a:t>
            </a:r>
          </a:p>
          <a:p>
            <a:endParaRPr lang="en-US" dirty="0" smtClean="0"/>
          </a:p>
          <a:p>
            <a:r>
              <a:rPr lang="en-US" dirty="0" smtClean="0"/>
              <a:t>The protection warfighting function supports decisive action and unified land operations, whereas the Army Protection Program manages and executes the programs within the non-warfighting functional elements.  Additionally, the protection warfighting function focuses on preserving the force and protecting personnel (friendly combatants and noncombatants) and physical assets of the United States and unified action partners.  The complementary capabilities within the non-warfighting elements and the protection warfighting function assist in reinforcing protection throughout.</a:t>
            </a:r>
          </a:p>
          <a:p>
            <a:endParaRPr lang="en-US" dirty="0"/>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9013" y="696913"/>
            <a:ext cx="4875212" cy="3657600"/>
          </a:xfrm>
        </p:spPr>
      </p:sp>
      <p:sp>
        <p:nvSpPr>
          <p:cNvPr id="3" name="Notes Placeholder 2"/>
          <p:cNvSpPr>
            <a:spLocks noGrp="1"/>
          </p:cNvSpPr>
          <p:nvPr>
            <p:ph type="body" idx="1"/>
          </p:nvPr>
        </p:nvSpPr>
        <p:spPr>
          <a:xfrm>
            <a:off x="228595" y="4416424"/>
            <a:ext cx="6400800" cy="4754880"/>
          </a:xfrm>
        </p:spPr>
        <p:txBody>
          <a:bodyPr>
            <a:normAutofit/>
          </a:bodyPr>
          <a:lstStyle/>
          <a:p>
            <a:r>
              <a:rPr lang="en-US" dirty="0" smtClean="0"/>
              <a:t>ADRP</a:t>
            </a:r>
            <a:r>
              <a:rPr lang="en-US" baseline="0" dirty="0" smtClean="0"/>
              <a:t> 3-37, Protection, is organized into five chapters. </a:t>
            </a:r>
          </a:p>
          <a:p>
            <a:endParaRPr lang="en-US" baseline="0" dirty="0" smtClean="0"/>
          </a:p>
          <a:p>
            <a:r>
              <a:rPr lang="en-US" sz="1200" kern="1200" baseline="0" dirty="0" smtClean="0">
                <a:solidFill>
                  <a:schemeClr val="tx1"/>
                </a:solidFill>
                <a:latin typeface="Arial" charset="0"/>
                <a:ea typeface="+mn-ea"/>
                <a:cs typeface="+mn-cs"/>
              </a:rPr>
              <a:t>The chapters within this manual expound on the protection framework (chapter 1) and protection integration and synchronization throughout the operations process (chapters 2 through 5). Chapter 1 provides a common understanding of protection principles, protection nesting within unified land operations, the protection warfighting function, and the integration of the protection warfighting function tasks and systems.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65F7C36E-6D94-4631-95B3-CDF17B3E28E7}"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Rectangle 4"/>
          <p:cNvSpPr>
            <a:spLocks noChangeArrowheads="1"/>
          </p:cNvSpPr>
          <p:nvPr userDrawn="1"/>
        </p:nvSpPr>
        <p:spPr bwMode="auto">
          <a:xfrm>
            <a:off x="8686800" y="6513444"/>
            <a:ext cx="457200" cy="304800"/>
          </a:xfrm>
          <a:prstGeom prst="rect">
            <a:avLst/>
          </a:prstGeom>
          <a:noFill/>
          <a:ln w="9525">
            <a:noFill/>
            <a:miter lim="800000"/>
            <a:headEnd/>
            <a:tailEn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A1E91E5F-3F8C-4BD2-881F-343113809D23}" type="slidenum">
              <a:rPr kumimoji="0" lang="en-US" sz="1200" b="1" i="0" u="none" strike="noStrike" kern="0" cap="none" spc="0" normalizeH="0" baseline="0" noProof="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a:t>
            </a:fld>
            <a:endParaRPr kumimoji="0" lang="en-US" sz="1200" b="1" i="0" u="none" strike="noStrike" kern="0" cap="none" spc="0" normalizeH="0" baseline="0" noProof="0" dirty="0">
              <a:ln>
                <a:noFill/>
              </a:ln>
              <a:solidFill>
                <a:sysClr val="windowText" lastClr="000000"/>
              </a:solidFill>
              <a:effectLst/>
              <a:uLnTx/>
              <a:uFillTx/>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xfrm>
            <a:off x="6934200" y="6477000"/>
            <a:ext cx="2133600" cy="341312"/>
          </a:xfrm>
          <a:prstGeom prst="rect">
            <a:avLst/>
          </a:prstGeom>
          <a:ln/>
        </p:spPr>
        <p:txBody>
          <a:bodyPr/>
          <a:lstStyle>
            <a:lvl1pPr>
              <a:defRPr/>
            </a:lvl1pPr>
          </a:lstStyle>
          <a:p>
            <a:pPr>
              <a:defRPr/>
            </a:pPr>
            <a:r>
              <a:rPr lang="en-US" dirty="0" smtClean="0"/>
              <a:t>#</a:t>
            </a:r>
            <a:fld id="{88D787ED-3EE8-4FDE-AC62-3F1094BF4B7E}" type="slidenum">
              <a:rPr lang="en-US" smtClean="0"/>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xfrm>
            <a:off x="6934200" y="6477000"/>
            <a:ext cx="2133600" cy="341312"/>
          </a:xfrm>
          <a:prstGeom prst="rect">
            <a:avLst/>
          </a:prstGeom>
          <a:ln/>
        </p:spPr>
        <p:txBody>
          <a:bodyPr/>
          <a:lstStyle>
            <a:lvl1pPr>
              <a:defRPr/>
            </a:lvl1pPr>
          </a:lstStyle>
          <a:p>
            <a:pPr>
              <a:defRPr/>
            </a:pPr>
            <a:r>
              <a:rPr lang="en-US" dirty="0" smtClean="0"/>
              <a:t>#</a:t>
            </a:r>
            <a:fld id="{7B72F860-2F98-4D27-8BDD-832DE6DB3C63}" type="slidenum">
              <a:rPr lang="en-US" smtClean="0"/>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xfrm>
            <a:off x="6767513" y="6516688"/>
            <a:ext cx="2133600" cy="476250"/>
          </a:xfrm>
          <a:prstGeom prst="rect">
            <a:avLst/>
          </a:prstGeom>
          <a:ln/>
        </p:spPr>
        <p:txBody>
          <a:bodyPr/>
          <a:lstStyle>
            <a:lvl1pPr>
              <a:defRPr/>
            </a:lvl1pPr>
          </a:lstStyle>
          <a:p>
            <a:pPr>
              <a:defRPr/>
            </a:pPr>
            <a:r>
              <a:rPr lang="en-US" dirty="0" smtClean="0"/>
              <a:t>#</a:t>
            </a:r>
            <a:fld id="{AE638E97-BE36-490B-BF3A-94A48848BC82}"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xfrm>
            <a:off x="6934200" y="6477000"/>
            <a:ext cx="2133600" cy="341312"/>
          </a:xfrm>
          <a:prstGeom prst="rect">
            <a:avLst/>
          </a:prstGeom>
          <a:ln/>
        </p:spPr>
        <p:txBody>
          <a:bodyPr/>
          <a:lstStyle>
            <a:lvl1pPr>
              <a:defRPr/>
            </a:lvl1pPr>
          </a:lstStyle>
          <a:p>
            <a:pPr>
              <a:defRPr/>
            </a:pPr>
            <a:r>
              <a:rPr lang="en-US" dirty="0" smtClean="0"/>
              <a:t>#</a:t>
            </a:r>
            <a:fld id="{98C99E18-0528-4901-BE3F-571EBB658236}" type="slidenum">
              <a:rPr lang="en-US" smtClean="0"/>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6906659" y="6486871"/>
            <a:ext cx="2133600" cy="341312"/>
          </a:xfrm>
          <a:prstGeom prst="rect">
            <a:avLst/>
          </a:prstGeom>
        </p:spPr>
        <p:txBody>
          <a:bodyPr/>
          <a:lstStyle/>
          <a:p>
            <a:pPr>
              <a:defRPr/>
            </a:pPr>
            <a:r>
              <a:rPr lang="en-US" dirty="0" smtClean="0"/>
              <a:t>#</a:t>
            </a:r>
            <a:fld id="{BF294687-EAD8-4160-9F0F-CBCD53219AEC}" type="slidenum">
              <a:rPr lang="en-US" smtClean="0"/>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a:xfrm>
            <a:off x="6934200" y="6477000"/>
            <a:ext cx="2133600" cy="341312"/>
          </a:xfrm>
          <a:prstGeom prst="rect">
            <a:avLst/>
          </a:prstGeom>
          <a:ln/>
        </p:spPr>
        <p:txBody>
          <a:bodyPr/>
          <a:lstStyle>
            <a:lvl1pPr>
              <a:defRPr/>
            </a:lvl1pPr>
          </a:lstStyle>
          <a:p>
            <a:pPr>
              <a:defRPr/>
            </a:pPr>
            <a:fld id="{B847D7DA-6055-44CF-88F2-A8DC7C2C980B}" type="slidenum">
              <a:rPr lang="en-US" smtClean="0"/>
              <a:pPr>
                <a:defRPr/>
              </a:pPr>
              <a:t>‹#›</a:t>
            </a:fld>
            <a:r>
              <a:rPr lang="en-US" dirty="0" smtClean="0"/>
              <a:t>#</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1600200"/>
            <a:ext cx="348615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5850" y="1600200"/>
            <a:ext cx="348615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a:xfrm>
            <a:off x="6934200" y="6477000"/>
            <a:ext cx="2133600" cy="341312"/>
          </a:xfrm>
          <a:prstGeom prst="rect">
            <a:avLst/>
          </a:prstGeom>
          <a:ln/>
        </p:spPr>
        <p:txBody>
          <a:bodyPr/>
          <a:lstStyle>
            <a:lvl1pPr>
              <a:defRPr/>
            </a:lvl1pPr>
          </a:lstStyle>
          <a:p>
            <a:pPr>
              <a:defRPr/>
            </a:pPr>
            <a:r>
              <a:rPr lang="en-US" dirty="0" smtClean="0"/>
              <a:t>#</a:t>
            </a:r>
            <a:fld id="{2CCE5CE2-C891-43CA-97DD-CD2CB257A333}" type="slidenum">
              <a:rPr lang="en-US" smtClean="0"/>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sldNum" sz="quarter" idx="10"/>
          </p:nvPr>
        </p:nvSpPr>
        <p:spPr>
          <a:xfrm>
            <a:off x="6934200" y="6477000"/>
            <a:ext cx="2133600" cy="341312"/>
          </a:xfrm>
          <a:prstGeom prst="rect">
            <a:avLst/>
          </a:prstGeom>
          <a:ln/>
        </p:spPr>
        <p:txBody>
          <a:bodyPr/>
          <a:lstStyle>
            <a:lvl1pPr>
              <a:defRPr/>
            </a:lvl1pPr>
          </a:lstStyle>
          <a:p>
            <a:pPr>
              <a:defRPr/>
            </a:pPr>
            <a:r>
              <a:rPr lang="en-US" dirty="0" smtClean="0"/>
              <a:t>#</a:t>
            </a:r>
            <a:fld id="{370AAF9A-4362-462F-A3F3-FB10F68AB89B}" type="slidenum">
              <a:rPr lang="en-US" smtClean="0"/>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a:xfrm>
            <a:off x="6934200" y="6477000"/>
            <a:ext cx="2133600" cy="341312"/>
          </a:xfrm>
          <a:prstGeom prst="rect">
            <a:avLst/>
          </a:prstGeom>
          <a:ln/>
        </p:spPr>
        <p:txBody>
          <a:bodyPr/>
          <a:lstStyle>
            <a:lvl1pPr>
              <a:defRPr/>
            </a:lvl1pPr>
          </a:lstStyle>
          <a:p>
            <a:pPr>
              <a:defRPr/>
            </a:pPr>
            <a:r>
              <a:rPr lang="en-US" dirty="0" smtClean="0"/>
              <a:t>#</a:t>
            </a:r>
            <a:fld id="{EC77AAAD-A383-43D6-878D-1AEEA5B67BF0}" type="slidenum">
              <a:rPr lang="en-US" smtClean="0"/>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xfrm>
            <a:off x="6934200" y="6477000"/>
            <a:ext cx="2133600" cy="341312"/>
          </a:xfrm>
          <a:prstGeom prst="rect">
            <a:avLst/>
          </a:prstGeom>
          <a:ln/>
        </p:spPr>
        <p:txBody>
          <a:bodyPr/>
          <a:lstStyle>
            <a:lvl1pPr>
              <a:defRPr/>
            </a:lvl1pPr>
          </a:lstStyle>
          <a:p>
            <a:pPr>
              <a:defRPr/>
            </a:pPr>
            <a:r>
              <a:rPr lang="en-US" dirty="0" smtClean="0"/>
              <a:t>#</a:t>
            </a:r>
            <a:fld id="{E011A597-82B0-4F2F-8ED4-29B8B8E50A78}" type="slidenum">
              <a:rPr lang="en-US" smtClean="0"/>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xfrm>
            <a:off x="6934200" y="6477000"/>
            <a:ext cx="2133600" cy="341312"/>
          </a:xfrm>
          <a:prstGeom prst="rect">
            <a:avLst/>
          </a:prstGeom>
          <a:ln/>
        </p:spPr>
        <p:txBody>
          <a:bodyPr/>
          <a:lstStyle>
            <a:lvl1pPr>
              <a:defRPr/>
            </a:lvl1pPr>
          </a:lstStyle>
          <a:p>
            <a:pPr>
              <a:defRPr/>
            </a:pPr>
            <a:r>
              <a:rPr lang="en-US" dirty="0" smtClean="0"/>
              <a:t>#</a:t>
            </a:r>
            <a:fld id="{E7BB0F29-11DC-4CCE-BBBF-69E679A2B72F}" type="slidenum">
              <a:rPr lang="en-US" smtClean="0"/>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ChangeArrowheads="1"/>
          </p:cNvSpPr>
          <p:nvPr userDrawn="1"/>
        </p:nvSpPr>
        <p:spPr bwMode="auto">
          <a:xfrm>
            <a:off x="0" y="738188"/>
            <a:ext cx="9144000" cy="92075"/>
          </a:xfrm>
          <a:prstGeom prst="rect">
            <a:avLst/>
          </a:prstGeom>
          <a:gradFill rotWithShape="1">
            <a:gsLst>
              <a:gs pos="0">
                <a:srgbClr val="336600"/>
              </a:gs>
              <a:gs pos="50000">
                <a:schemeClr val="bg1"/>
              </a:gs>
              <a:gs pos="100000">
                <a:srgbClr val="336600"/>
              </a:gs>
            </a:gsLst>
            <a:lin ang="5400000" scaled="1"/>
          </a:gradFill>
          <a:ln w="9525" algn="ctr">
            <a:solidFill>
              <a:srgbClr val="333333"/>
            </a:solidFill>
            <a:miter lim="800000"/>
            <a:headEnd/>
            <a:tailEnd/>
          </a:ln>
          <a:effectLst/>
        </p:spPr>
        <p:txBody>
          <a:bodyPr anchor="ctr">
            <a:spAutoFit/>
          </a:bodyPr>
          <a:lstStyle/>
          <a:p>
            <a:pPr>
              <a:defRPr/>
            </a:pPr>
            <a:endParaRPr lang="en-US" dirty="0">
              <a:latin typeface="Arial" charset="0"/>
            </a:endParaRPr>
          </a:p>
        </p:txBody>
      </p:sp>
      <p:sp>
        <p:nvSpPr>
          <p:cNvPr id="15363" name="Rectangle 3"/>
          <p:cNvSpPr>
            <a:spLocks noChangeArrowheads="1"/>
          </p:cNvSpPr>
          <p:nvPr userDrawn="1"/>
        </p:nvSpPr>
        <p:spPr bwMode="auto">
          <a:xfrm>
            <a:off x="0" y="6765925"/>
            <a:ext cx="9144000" cy="92075"/>
          </a:xfrm>
          <a:prstGeom prst="rect">
            <a:avLst/>
          </a:prstGeom>
          <a:gradFill rotWithShape="1">
            <a:gsLst>
              <a:gs pos="0">
                <a:srgbClr val="336600"/>
              </a:gs>
              <a:gs pos="50000">
                <a:schemeClr val="bg1"/>
              </a:gs>
              <a:gs pos="100000">
                <a:srgbClr val="336600"/>
              </a:gs>
            </a:gsLst>
            <a:lin ang="5400000" scaled="1"/>
          </a:gradFill>
          <a:ln w="9525" algn="ctr">
            <a:solidFill>
              <a:srgbClr val="333333"/>
            </a:solidFill>
            <a:miter lim="800000"/>
            <a:headEnd/>
            <a:tailEnd/>
          </a:ln>
          <a:effectLst/>
        </p:spPr>
        <p:txBody>
          <a:bodyPr anchor="ctr">
            <a:spAutoFit/>
          </a:bodyPr>
          <a:lstStyle/>
          <a:p>
            <a:pPr>
              <a:defRPr/>
            </a:pPr>
            <a:endParaRPr lang="en-US" dirty="0">
              <a:latin typeface="Arial" charset="0"/>
            </a:endParaRPr>
          </a:p>
        </p:txBody>
      </p:sp>
      <p:sp>
        <p:nvSpPr>
          <p:cNvPr id="15364" name="Rectangle 4"/>
          <p:cNvSpPr>
            <a:spLocks noChangeArrowheads="1"/>
          </p:cNvSpPr>
          <p:nvPr userDrawn="1"/>
        </p:nvSpPr>
        <p:spPr bwMode="auto">
          <a:xfrm>
            <a:off x="0" y="0"/>
            <a:ext cx="9144000" cy="766763"/>
          </a:xfrm>
          <a:prstGeom prst="rect">
            <a:avLst/>
          </a:prstGeom>
          <a:gradFill rotWithShape="1">
            <a:gsLst>
              <a:gs pos="0">
                <a:srgbClr val="336600"/>
              </a:gs>
              <a:gs pos="50000">
                <a:schemeClr val="bg1"/>
              </a:gs>
              <a:gs pos="100000">
                <a:srgbClr val="336600"/>
              </a:gs>
            </a:gsLst>
            <a:lin ang="5400000" scaled="1"/>
          </a:gradFill>
          <a:ln w="9525" algn="ctr">
            <a:noFill/>
            <a:miter lim="800000"/>
            <a:headEnd/>
            <a:tailEnd/>
          </a:ln>
          <a:effectLst/>
        </p:spPr>
        <p:txBody>
          <a:bodyPr anchor="ctr">
            <a:spAutoFit/>
          </a:bodyPr>
          <a:lstStyle/>
          <a:p>
            <a:pPr>
              <a:defRPr/>
            </a:pPr>
            <a:endParaRPr lang="en-US" dirty="0">
              <a:latin typeface="Arial" charset="0"/>
            </a:endParaRPr>
          </a:p>
        </p:txBody>
      </p:sp>
      <p:sp>
        <p:nvSpPr>
          <p:cNvPr id="15365" name="Rectangle 5"/>
          <p:cNvSpPr>
            <a:spLocks noGrp="1" noChangeArrowheads="1"/>
          </p:cNvSpPr>
          <p:nvPr>
            <p:ph type="body" idx="1"/>
          </p:nvPr>
        </p:nvSpPr>
        <p:spPr bwMode="auto">
          <a:xfrm>
            <a:off x="1257300" y="1600200"/>
            <a:ext cx="7124700" cy="3810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86" name="Rectangle 26"/>
          <p:cNvSpPr>
            <a:spLocks noChangeArrowheads="1"/>
          </p:cNvSpPr>
          <p:nvPr userDrawn="1"/>
        </p:nvSpPr>
        <p:spPr bwMode="auto">
          <a:xfrm>
            <a:off x="-4763" y="-6350"/>
            <a:ext cx="9144001" cy="88900"/>
          </a:xfrm>
          <a:prstGeom prst="rect">
            <a:avLst/>
          </a:prstGeom>
          <a:gradFill rotWithShape="1">
            <a:gsLst>
              <a:gs pos="0">
                <a:srgbClr val="336600"/>
              </a:gs>
              <a:gs pos="50000">
                <a:schemeClr val="bg1"/>
              </a:gs>
              <a:gs pos="100000">
                <a:srgbClr val="336600"/>
              </a:gs>
            </a:gsLst>
            <a:lin ang="5400000" scaled="1"/>
          </a:gradFill>
          <a:ln w="9525" algn="ctr">
            <a:solidFill>
              <a:srgbClr val="333333"/>
            </a:solidFill>
            <a:miter lim="800000"/>
            <a:headEnd/>
            <a:tailEnd/>
          </a:ln>
          <a:effectLst/>
        </p:spPr>
        <p:txBody>
          <a:bodyPr wrap="none" anchor="ctr">
            <a:spAutoFit/>
          </a:bodyPr>
          <a:lstStyle/>
          <a:p>
            <a:pPr>
              <a:defRPr/>
            </a:pPr>
            <a:endParaRPr lang="en-US" dirty="0">
              <a:latin typeface="Arial" charset="0"/>
            </a:endParaRPr>
          </a:p>
        </p:txBody>
      </p:sp>
      <p:pic>
        <p:nvPicPr>
          <p:cNvPr id="27" name="Picture 26" descr="MANEUVER SUPPORT CENTER-SSI.png"/>
          <p:cNvPicPr>
            <a:picLocks noChangeAspect="1"/>
          </p:cNvPicPr>
          <p:nvPr userDrawn="1"/>
        </p:nvPicPr>
        <p:blipFill>
          <a:blip r:embed="rId14" cstate="print"/>
          <a:stretch>
            <a:fillRect/>
          </a:stretch>
        </p:blipFill>
        <p:spPr>
          <a:xfrm>
            <a:off x="8637100" y="82827"/>
            <a:ext cx="475627" cy="685800"/>
          </a:xfrm>
          <a:prstGeom prst="rect">
            <a:avLst/>
          </a:prstGeom>
        </p:spPr>
      </p:pic>
      <p:sp>
        <p:nvSpPr>
          <p:cNvPr id="18" name="Rectangle 4"/>
          <p:cNvSpPr>
            <a:spLocks noChangeArrowheads="1"/>
          </p:cNvSpPr>
          <p:nvPr userDrawn="1"/>
        </p:nvSpPr>
        <p:spPr bwMode="auto">
          <a:xfrm>
            <a:off x="8686800" y="6513444"/>
            <a:ext cx="457200" cy="304800"/>
          </a:xfrm>
          <a:prstGeom prst="rect">
            <a:avLst/>
          </a:prstGeom>
          <a:noFill/>
          <a:ln w="9525">
            <a:noFill/>
            <a:miter lim="800000"/>
            <a:headEnd/>
            <a:tailEn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A1E91E5F-3F8C-4BD2-881F-343113809D23}" type="slidenum">
              <a:rPr kumimoji="0" lang="en-US" sz="1200" b="1" i="0" u="none" strike="noStrike" kern="0" cap="none" spc="0" normalizeH="0" baseline="0" noProof="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a:t>
            </a:fld>
            <a:endParaRPr kumimoji="0" lang="en-US" sz="1200" b="1" i="0" u="none" strike="noStrike" kern="0" cap="none" spc="0" normalizeH="0" baseline="0" noProof="0" dirty="0">
              <a:ln>
                <a:noFill/>
              </a:ln>
              <a:solidFill>
                <a:sysClr val="windowText" lastClr="000000"/>
              </a:solidFill>
              <a:effectLst/>
              <a:uLnTx/>
              <a:uFillTx/>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75"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3" r:id="rId12"/>
  </p:sldLayoutIdLst>
  <p:transition/>
  <p:txStyles>
    <p:titleStyle>
      <a:lvl1pPr algn="ctr" rtl="0" eaLnBrk="0" fontAlgn="base" hangingPunct="0">
        <a:spcBef>
          <a:spcPct val="0"/>
        </a:spcBef>
        <a:spcAft>
          <a:spcPct val="0"/>
        </a:spcAft>
        <a:defRPr sz="2600">
          <a:solidFill>
            <a:srgbClr val="333333"/>
          </a:solidFill>
          <a:latin typeface="+mj-lt"/>
          <a:ea typeface="+mj-ea"/>
          <a:cs typeface="+mj-cs"/>
        </a:defRPr>
      </a:lvl1pPr>
      <a:lvl2pPr algn="ctr" rtl="0" eaLnBrk="0" fontAlgn="base" hangingPunct="0">
        <a:spcBef>
          <a:spcPct val="0"/>
        </a:spcBef>
        <a:spcAft>
          <a:spcPct val="0"/>
        </a:spcAft>
        <a:defRPr sz="2600">
          <a:solidFill>
            <a:srgbClr val="333333"/>
          </a:solidFill>
          <a:latin typeface="Verdana" pitchFamily="34" charset="0"/>
        </a:defRPr>
      </a:lvl2pPr>
      <a:lvl3pPr algn="ctr" rtl="0" eaLnBrk="0" fontAlgn="base" hangingPunct="0">
        <a:spcBef>
          <a:spcPct val="0"/>
        </a:spcBef>
        <a:spcAft>
          <a:spcPct val="0"/>
        </a:spcAft>
        <a:defRPr sz="2600">
          <a:solidFill>
            <a:srgbClr val="333333"/>
          </a:solidFill>
          <a:latin typeface="Verdana" pitchFamily="34" charset="0"/>
        </a:defRPr>
      </a:lvl3pPr>
      <a:lvl4pPr algn="ctr" rtl="0" eaLnBrk="0" fontAlgn="base" hangingPunct="0">
        <a:spcBef>
          <a:spcPct val="0"/>
        </a:spcBef>
        <a:spcAft>
          <a:spcPct val="0"/>
        </a:spcAft>
        <a:defRPr sz="2600">
          <a:solidFill>
            <a:srgbClr val="333333"/>
          </a:solidFill>
          <a:latin typeface="Verdana" pitchFamily="34" charset="0"/>
        </a:defRPr>
      </a:lvl4pPr>
      <a:lvl5pPr algn="ctr" rtl="0" eaLnBrk="0" fontAlgn="base" hangingPunct="0">
        <a:spcBef>
          <a:spcPct val="0"/>
        </a:spcBef>
        <a:spcAft>
          <a:spcPct val="0"/>
        </a:spcAft>
        <a:defRPr sz="2600">
          <a:solidFill>
            <a:srgbClr val="333333"/>
          </a:solidFill>
          <a:latin typeface="Verdana" pitchFamily="34" charset="0"/>
        </a:defRPr>
      </a:lvl5pPr>
      <a:lvl6pPr marL="457200" algn="ctr" rtl="0" fontAlgn="base">
        <a:spcBef>
          <a:spcPct val="0"/>
        </a:spcBef>
        <a:spcAft>
          <a:spcPct val="0"/>
        </a:spcAft>
        <a:defRPr sz="2600">
          <a:solidFill>
            <a:srgbClr val="333333"/>
          </a:solidFill>
          <a:latin typeface="Verdana" pitchFamily="34" charset="0"/>
        </a:defRPr>
      </a:lvl6pPr>
      <a:lvl7pPr marL="914400" algn="ctr" rtl="0" fontAlgn="base">
        <a:spcBef>
          <a:spcPct val="0"/>
        </a:spcBef>
        <a:spcAft>
          <a:spcPct val="0"/>
        </a:spcAft>
        <a:defRPr sz="2600">
          <a:solidFill>
            <a:srgbClr val="333333"/>
          </a:solidFill>
          <a:latin typeface="Verdana" pitchFamily="34" charset="0"/>
        </a:defRPr>
      </a:lvl7pPr>
      <a:lvl8pPr marL="1371600" algn="ctr" rtl="0" fontAlgn="base">
        <a:spcBef>
          <a:spcPct val="0"/>
        </a:spcBef>
        <a:spcAft>
          <a:spcPct val="0"/>
        </a:spcAft>
        <a:defRPr sz="2600">
          <a:solidFill>
            <a:srgbClr val="333333"/>
          </a:solidFill>
          <a:latin typeface="Verdana" pitchFamily="34" charset="0"/>
        </a:defRPr>
      </a:lvl8pPr>
      <a:lvl9pPr marL="1828800" algn="ctr" rtl="0" fontAlgn="base">
        <a:spcBef>
          <a:spcPct val="0"/>
        </a:spcBef>
        <a:spcAft>
          <a:spcPct val="0"/>
        </a:spcAft>
        <a:defRPr sz="2600">
          <a:solidFill>
            <a:srgbClr val="333333"/>
          </a:solidFill>
          <a:latin typeface="Verdana" pitchFamily="34" charset="0"/>
        </a:defRPr>
      </a:lvl9pPr>
    </p:titleStyle>
    <p:bodyStyle>
      <a:lvl1pPr marL="342900" indent="-342900" algn="l" rtl="0" eaLnBrk="0" fontAlgn="base" hangingPunct="0">
        <a:spcBef>
          <a:spcPct val="15000"/>
        </a:spcBef>
        <a:spcAft>
          <a:spcPct val="15000"/>
        </a:spcAft>
        <a:buSzPct val="75000"/>
        <a:buFont typeface="Wingdings" pitchFamily="2" charset="2"/>
        <a:buChar char="§"/>
        <a:defRPr sz="24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15000"/>
        </a:spcBef>
        <a:spcAft>
          <a:spcPct val="15000"/>
        </a:spcAft>
        <a:buChar char="–"/>
        <a:defRPr sz="20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15000"/>
        </a:spcBef>
        <a:spcAft>
          <a:spcPct val="15000"/>
        </a:spcAft>
        <a:buChar char="•"/>
        <a:defRPr>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15000"/>
        </a:spcBef>
        <a:spcAft>
          <a:spcPct val="15000"/>
        </a:spcAft>
        <a:buChar char="–"/>
        <a:defRPr sz="16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15000"/>
        </a:spcBef>
        <a:spcAft>
          <a:spcPct val="15000"/>
        </a:spcAft>
        <a:buChar char="»"/>
        <a:defRPr sz="1600">
          <a:solidFill>
            <a:schemeClr val="tx1"/>
          </a:solidFill>
          <a:effectLst>
            <a:outerShdw blurRad="38100" dist="38100" dir="2700000" algn="tl">
              <a:srgbClr val="C0C0C0"/>
            </a:outerShdw>
          </a:effectLst>
          <a:latin typeface="+mn-lt"/>
        </a:defRPr>
      </a:lvl5pPr>
      <a:lvl6pPr marL="2514600" indent="-228600" algn="l" rtl="0" fontAlgn="base">
        <a:spcBef>
          <a:spcPct val="15000"/>
        </a:spcBef>
        <a:spcAft>
          <a:spcPct val="15000"/>
        </a:spcAft>
        <a:buChar char="»"/>
        <a:defRPr sz="1600">
          <a:solidFill>
            <a:schemeClr val="tx1"/>
          </a:solidFill>
          <a:effectLst>
            <a:outerShdw blurRad="38100" dist="38100" dir="2700000" algn="tl">
              <a:srgbClr val="C0C0C0"/>
            </a:outerShdw>
          </a:effectLst>
          <a:latin typeface="+mn-lt"/>
        </a:defRPr>
      </a:lvl6pPr>
      <a:lvl7pPr marL="2971800" indent="-228600" algn="l" rtl="0" fontAlgn="base">
        <a:spcBef>
          <a:spcPct val="15000"/>
        </a:spcBef>
        <a:spcAft>
          <a:spcPct val="15000"/>
        </a:spcAft>
        <a:buChar char="»"/>
        <a:defRPr sz="1600">
          <a:solidFill>
            <a:schemeClr val="tx1"/>
          </a:solidFill>
          <a:effectLst>
            <a:outerShdw blurRad="38100" dist="38100" dir="2700000" algn="tl">
              <a:srgbClr val="C0C0C0"/>
            </a:outerShdw>
          </a:effectLst>
          <a:latin typeface="+mn-lt"/>
        </a:defRPr>
      </a:lvl7pPr>
      <a:lvl8pPr marL="3429000" indent="-228600" algn="l" rtl="0" fontAlgn="base">
        <a:spcBef>
          <a:spcPct val="15000"/>
        </a:spcBef>
        <a:spcAft>
          <a:spcPct val="15000"/>
        </a:spcAft>
        <a:buChar char="»"/>
        <a:defRPr sz="1600">
          <a:solidFill>
            <a:schemeClr val="tx1"/>
          </a:solidFill>
          <a:effectLst>
            <a:outerShdw blurRad="38100" dist="38100" dir="2700000" algn="tl">
              <a:srgbClr val="C0C0C0"/>
            </a:outerShdw>
          </a:effectLst>
          <a:latin typeface="+mn-lt"/>
        </a:defRPr>
      </a:lvl8pPr>
      <a:lvl9pPr marL="3886200" indent="-228600" algn="l" rtl="0" fontAlgn="base">
        <a:spcBef>
          <a:spcPct val="15000"/>
        </a:spcBef>
        <a:spcAft>
          <a:spcPct val="15000"/>
        </a:spcAft>
        <a:buChar char="»"/>
        <a:defRPr sz="16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7.png"/><Relationship Id="rId21" Type="http://schemas.openxmlformats.org/officeDocument/2006/relationships/image" Target="../media/image24.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7.png"/><Relationship Id="rId5" Type="http://schemas.openxmlformats.org/officeDocument/2006/relationships/image" Target="../media/image9.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4.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armypubs.army.mil/doctrine/ADRP_1.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milsuite.mil/book/community/spaces/cgsc/tactics_community/warfighting_functions" TargetMode="External"/><Relationship Id="rId4" Type="http://schemas.openxmlformats.org/officeDocument/2006/relationships/hyperlink" Target="https://atn.army.mi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7.tiff"/><Relationship Id="rId4" Type="http://schemas.openxmlformats.org/officeDocument/2006/relationships/image" Target="../media/image36.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flag_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750" y="0"/>
            <a:ext cx="9175750" cy="6858000"/>
          </a:xfrm>
          <a:prstGeom prst="rect">
            <a:avLst/>
          </a:prstGeom>
          <a:noFill/>
          <a:ln w="9525">
            <a:noFill/>
            <a:miter lim="800000"/>
            <a:headEnd/>
            <a:tailEnd/>
          </a:ln>
        </p:spPr>
      </p:pic>
      <p:sp>
        <p:nvSpPr>
          <p:cNvPr id="3076" name="Rectangle 4"/>
          <p:cNvSpPr>
            <a:spLocks noGrp="1" noChangeArrowheads="1"/>
          </p:cNvSpPr>
          <p:nvPr>
            <p:ph type="ctrTitle"/>
          </p:nvPr>
        </p:nvSpPr>
        <p:spPr>
          <a:xfrm>
            <a:off x="166688" y="812800"/>
            <a:ext cx="4960937" cy="1470025"/>
          </a:xfrm>
        </p:spPr>
        <p:txBody>
          <a:bodyPr/>
          <a:lstStyle/>
          <a:p>
            <a:pPr eaLnBrk="1" hangingPunct="1"/>
            <a:r>
              <a:rPr lang="en-US" sz="2800" dirty="0" smtClean="0"/>
              <a:t>U.S. Army Doctrinal</a:t>
            </a:r>
            <a:br>
              <a:rPr lang="en-US" sz="2800" dirty="0" smtClean="0"/>
            </a:br>
            <a:r>
              <a:rPr lang="en-US" sz="2800" dirty="0" smtClean="0"/>
              <a:t>Reference Publication </a:t>
            </a:r>
            <a:br>
              <a:rPr lang="en-US" sz="2800" dirty="0" smtClean="0"/>
            </a:br>
            <a:r>
              <a:rPr lang="en-US" sz="2800" dirty="0" smtClean="0"/>
              <a:t>3-37</a:t>
            </a:r>
            <a:br>
              <a:rPr lang="en-US" sz="2800" dirty="0" smtClean="0"/>
            </a:br>
            <a:r>
              <a:rPr lang="en-US" sz="2800" i="1" dirty="0" smtClean="0"/>
              <a:t>Protection</a:t>
            </a:r>
          </a:p>
        </p:txBody>
      </p:sp>
      <p:sp>
        <p:nvSpPr>
          <p:cNvPr id="3077" name="Rectangle 5"/>
          <p:cNvSpPr>
            <a:spLocks noChangeArrowheads="1"/>
          </p:cNvSpPr>
          <p:nvPr/>
        </p:nvSpPr>
        <p:spPr bwMode="auto">
          <a:xfrm>
            <a:off x="166688" y="4268788"/>
            <a:ext cx="4960937" cy="1470025"/>
          </a:xfrm>
          <a:prstGeom prst="rect">
            <a:avLst/>
          </a:prstGeom>
          <a:noFill/>
          <a:ln w="9525">
            <a:noFill/>
            <a:miter lim="800000"/>
            <a:headEnd/>
            <a:tailEnd/>
          </a:ln>
        </p:spPr>
        <p:txBody>
          <a:bodyPr anchor="ctr"/>
          <a:lstStyle/>
          <a:p>
            <a:pPr algn="ctr">
              <a:spcBef>
                <a:spcPct val="0"/>
              </a:spcBef>
            </a:pPr>
            <a:r>
              <a:rPr lang="en-US" sz="3600" b="1" dirty="0" smtClean="0"/>
              <a:t>Protecting</a:t>
            </a:r>
            <a:r>
              <a:rPr lang="en-US" sz="3600" b="1" dirty="0"/>
              <a:t/>
            </a:r>
            <a:br>
              <a:rPr lang="en-US" sz="3600" b="1" dirty="0"/>
            </a:br>
            <a:r>
              <a:rPr lang="en-US" sz="3600" b="1" dirty="0" smtClean="0"/>
              <a:t>the</a:t>
            </a:r>
            <a:r>
              <a:rPr lang="en-US" sz="3600" b="1" dirty="0"/>
              <a:t/>
            </a:r>
            <a:br>
              <a:rPr lang="en-US" sz="3600" b="1" dirty="0"/>
            </a:br>
            <a:r>
              <a:rPr lang="en-US" sz="3600" b="1" dirty="0" smtClean="0"/>
              <a:t>Force</a:t>
            </a:r>
            <a:endParaRPr lang="en-US" sz="3600" b="1" i="1" dirty="0"/>
          </a:p>
        </p:txBody>
      </p:sp>
      <p:pic>
        <p:nvPicPr>
          <p:cNvPr id="3078" name="Picture 6"/>
          <p:cNvPicPr>
            <a:picLocks noChangeAspect="1" noChangeArrowheads="1"/>
          </p:cNvPicPr>
          <p:nvPr/>
        </p:nvPicPr>
        <p:blipFill>
          <a:blip r:embed="rId4" cstate="print"/>
          <a:srcRect/>
          <a:stretch>
            <a:fillRect/>
          </a:stretch>
        </p:blipFill>
        <p:spPr bwMode="auto">
          <a:xfrm>
            <a:off x="2190750" y="2867025"/>
            <a:ext cx="912813" cy="1119188"/>
          </a:xfrm>
          <a:prstGeom prst="rect">
            <a:avLst/>
          </a:prstGeom>
          <a:noFill/>
          <a:ln w="9525">
            <a:noFill/>
            <a:miter lim="800000"/>
            <a:headEnd/>
            <a:tailEnd/>
          </a:ln>
        </p:spPr>
      </p:pic>
      <p:grpSp>
        <p:nvGrpSpPr>
          <p:cNvPr id="20" name="Group 19"/>
          <p:cNvGrpSpPr/>
          <p:nvPr/>
        </p:nvGrpSpPr>
        <p:grpSpPr>
          <a:xfrm>
            <a:off x="4777484" y="685800"/>
            <a:ext cx="4242816" cy="5486400"/>
            <a:chOff x="4777484" y="685800"/>
            <a:chExt cx="4242816" cy="5486400"/>
          </a:xfrm>
        </p:grpSpPr>
        <p:pic>
          <p:nvPicPr>
            <p:cNvPr id="15" name="Picture 14" descr="000002 Official FM (Offgreen) Printing Cover - Blank.jpg"/>
            <p:cNvPicPr/>
            <p:nvPr/>
          </p:nvPicPr>
          <p:blipFill>
            <a:blip r:embed="rId5" cstate="print"/>
            <a:stretch>
              <a:fillRect/>
            </a:stretch>
          </p:blipFill>
          <p:spPr>
            <a:xfrm>
              <a:off x="4777484" y="685800"/>
              <a:ext cx="4242816" cy="5486400"/>
            </a:xfrm>
            <a:prstGeom prst="rect">
              <a:avLst/>
            </a:prstGeom>
          </p:spPr>
        </p:pic>
        <p:sp>
          <p:nvSpPr>
            <p:cNvPr id="16" name="TextBox 15"/>
            <p:cNvSpPr txBox="1"/>
            <p:nvPr/>
          </p:nvSpPr>
          <p:spPr>
            <a:xfrm>
              <a:off x="7696200" y="1041075"/>
              <a:ext cx="1138453" cy="400110"/>
            </a:xfrm>
            <a:prstGeom prst="rect">
              <a:avLst/>
            </a:prstGeom>
            <a:noFill/>
          </p:spPr>
          <p:txBody>
            <a:bodyPr wrap="none" rtlCol="0">
              <a:spAutoFit/>
            </a:bodyPr>
            <a:lstStyle/>
            <a:p>
              <a:r>
                <a:rPr lang="en-US" sz="2000" b="1" dirty="0" smtClean="0"/>
                <a:t>FM 3-37</a:t>
              </a:r>
              <a:endParaRPr lang="en-US" sz="2000" b="1" dirty="0"/>
            </a:p>
          </p:txBody>
        </p:sp>
        <p:sp>
          <p:nvSpPr>
            <p:cNvPr id="17" name="TextBox 16"/>
            <p:cNvSpPr txBox="1"/>
            <p:nvPr/>
          </p:nvSpPr>
          <p:spPr>
            <a:xfrm>
              <a:off x="6463491" y="2209800"/>
              <a:ext cx="2371162" cy="492443"/>
            </a:xfrm>
            <a:prstGeom prst="rect">
              <a:avLst/>
            </a:prstGeom>
            <a:noFill/>
          </p:spPr>
          <p:txBody>
            <a:bodyPr wrap="none" rtlCol="0">
              <a:spAutoFit/>
            </a:bodyPr>
            <a:lstStyle/>
            <a:p>
              <a:r>
                <a:rPr lang="en-US" sz="2600" b="1" dirty="0" smtClean="0"/>
                <a:t>PROTECTION</a:t>
              </a:r>
              <a:endParaRPr lang="en-US" sz="2600" b="1" dirty="0"/>
            </a:p>
          </p:txBody>
        </p:sp>
        <p:sp>
          <p:nvSpPr>
            <p:cNvPr id="18" name="TextBox 17"/>
            <p:cNvSpPr txBox="1"/>
            <p:nvPr/>
          </p:nvSpPr>
          <p:spPr>
            <a:xfrm>
              <a:off x="6463491" y="4083226"/>
              <a:ext cx="2356735" cy="276999"/>
            </a:xfrm>
            <a:prstGeom prst="rect">
              <a:avLst/>
            </a:prstGeom>
            <a:noFill/>
          </p:spPr>
          <p:txBody>
            <a:bodyPr wrap="none" rtlCol="0">
              <a:spAutoFit/>
            </a:bodyPr>
            <a:lstStyle/>
            <a:p>
              <a:r>
                <a:rPr lang="en-US" sz="600" b="1" dirty="0" smtClean="0"/>
                <a:t>DISTRIBUTION RESTRICTION: Approved for public release;</a:t>
              </a:r>
            </a:p>
            <a:p>
              <a:r>
                <a:rPr lang="en-US" sz="600" b="1" dirty="0" smtClean="0"/>
                <a:t>Distribution is unlimited</a:t>
              </a:r>
              <a:endParaRPr lang="en-US" sz="600" b="1" dirty="0"/>
            </a:p>
          </p:txBody>
        </p:sp>
        <p:sp>
          <p:nvSpPr>
            <p:cNvPr id="19" name="TextBox 18"/>
            <p:cNvSpPr txBox="1"/>
            <p:nvPr/>
          </p:nvSpPr>
          <p:spPr>
            <a:xfrm>
              <a:off x="6463491" y="5181600"/>
              <a:ext cx="2218877" cy="430887"/>
            </a:xfrm>
            <a:prstGeom prst="rect">
              <a:avLst/>
            </a:prstGeom>
            <a:noFill/>
          </p:spPr>
          <p:txBody>
            <a:bodyPr wrap="none" rtlCol="0">
              <a:spAutoFit/>
            </a:bodyPr>
            <a:lstStyle/>
            <a:p>
              <a:r>
                <a:rPr lang="en-US" sz="1100" b="1" dirty="0" smtClean="0"/>
                <a:t>HEADQUARTERS</a:t>
              </a:r>
            </a:p>
            <a:p>
              <a:r>
                <a:rPr lang="en-US" sz="1100" b="1" dirty="0" smtClean="0"/>
                <a:t>DEPARTMENT OF THE ARMY </a:t>
              </a:r>
              <a:endParaRPr lang="en-US" sz="1100" b="1" dirty="0"/>
            </a:p>
          </p:txBody>
        </p:sp>
      </p:grpSp>
      <p:pic>
        <p:nvPicPr>
          <p:cNvPr id="13" name="Picture 2"/>
          <p:cNvPicPr>
            <a:picLocks noChangeAspect="1" noChangeArrowheads="1"/>
          </p:cNvPicPr>
          <p:nvPr/>
        </p:nvPicPr>
        <p:blipFill>
          <a:blip r:embed="rId6" cstate="print"/>
          <a:srcRect l="66375" t="10000" r="13375" b="21000"/>
          <a:stretch>
            <a:fillRect/>
          </a:stretch>
        </p:blipFill>
        <p:spPr bwMode="auto">
          <a:xfrm>
            <a:off x="4697898" y="685800"/>
            <a:ext cx="4293702"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348"/>
            <a:ext cx="8229600" cy="1143000"/>
          </a:xfrm>
        </p:spPr>
        <p:txBody>
          <a:bodyPr/>
          <a:lstStyle/>
          <a:p>
            <a:r>
              <a:rPr lang="en-US" sz="2800" b="1" dirty="0" smtClean="0">
                <a:latin typeface="+mn-lt"/>
              </a:rPr>
              <a:t>Protection within the Operations Process</a:t>
            </a:r>
            <a:endParaRPr lang="en-US" sz="2800" dirty="0">
              <a:latin typeface="+mn-lt"/>
            </a:endParaRPr>
          </a:p>
        </p:txBody>
      </p:sp>
      <p:pic>
        <p:nvPicPr>
          <p:cNvPr id="2050" name="Picture 2"/>
          <p:cNvPicPr>
            <a:picLocks noChangeAspect="1" noChangeArrowheads="1"/>
          </p:cNvPicPr>
          <p:nvPr/>
        </p:nvPicPr>
        <p:blipFill>
          <a:blip r:embed="rId3" cstate="print"/>
          <a:srcRect/>
          <a:stretch>
            <a:fillRect/>
          </a:stretch>
        </p:blipFill>
        <p:spPr bwMode="auto">
          <a:xfrm rot="5400000">
            <a:off x="1848090" y="-552688"/>
            <a:ext cx="5404263" cy="873034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Principles of Protection</a:t>
            </a:r>
          </a:p>
        </p:txBody>
      </p:sp>
      <p:grpSp>
        <p:nvGrpSpPr>
          <p:cNvPr id="61" name="Group 60"/>
          <p:cNvGrpSpPr/>
          <p:nvPr/>
        </p:nvGrpSpPr>
        <p:grpSpPr>
          <a:xfrm>
            <a:off x="1143000" y="1219200"/>
            <a:ext cx="6858000" cy="4114800"/>
            <a:chOff x="1143000" y="1828800"/>
            <a:chExt cx="6858000" cy="4114800"/>
          </a:xfrm>
        </p:grpSpPr>
        <p:grpSp>
          <p:nvGrpSpPr>
            <p:cNvPr id="57" name="Group 56"/>
            <p:cNvGrpSpPr/>
            <p:nvPr/>
          </p:nvGrpSpPr>
          <p:grpSpPr>
            <a:xfrm>
              <a:off x="1485900" y="2247900"/>
              <a:ext cx="6172200" cy="3276600"/>
              <a:chOff x="1447800" y="2240280"/>
              <a:chExt cx="6172200" cy="3276600"/>
            </a:xfrm>
          </p:grpSpPr>
          <p:grpSp>
            <p:nvGrpSpPr>
              <p:cNvPr id="50" name="Group 49"/>
              <p:cNvGrpSpPr/>
              <p:nvPr/>
            </p:nvGrpSpPr>
            <p:grpSpPr>
              <a:xfrm>
                <a:off x="3162300" y="3535680"/>
                <a:ext cx="2743200" cy="685800"/>
                <a:chOff x="3200400" y="3733800"/>
                <a:chExt cx="2743200" cy="685800"/>
              </a:xfrm>
            </p:grpSpPr>
            <p:sp>
              <p:nvSpPr>
                <p:cNvPr id="38" name="Rectangle 37"/>
                <p:cNvSpPr/>
                <p:nvPr/>
              </p:nvSpPr>
              <p:spPr>
                <a:xfrm>
                  <a:off x="3200400" y="37338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3888960" y="3845868"/>
                  <a:ext cx="1366080" cy="461665"/>
                </a:xfrm>
                <a:prstGeom prst="rect">
                  <a:avLst/>
                </a:prstGeom>
                <a:noFill/>
              </p:spPr>
              <p:txBody>
                <a:bodyPr wrap="none" rtlCol="0" anchor="ctr">
                  <a:spAutoFit/>
                </a:bodyPr>
                <a:lstStyle/>
                <a:p>
                  <a:pPr algn="ctr"/>
                  <a:r>
                    <a:rPr lang="en-US" sz="2400" b="1" dirty="0" smtClean="0"/>
                    <a:t>Layered</a:t>
                  </a:r>
                  <a:endParaRPr lang="en-US" sz="2400" b="1" dirty="0"/>
                </a:p>
              </p:txBody>
            </p:sp>
          </p:grpSp>
          <p:grpSp>
            <p:nvGrpSpPr>
              <p:cNvPr id="55" name="Group 54"/>
              <p:cNvGrpSpPr/>
              <p:nvPr/>
            </p:nvGrpSpPr>
            <p:grpSpPr>
              <a:xfrm>
                <a:off x="1447800" y="4831080"/>
                <a:ext cx="6172200" cy="685800"/>
                <a:chOff x="1447800" y="4648200"/>
                <a:chExt cx="6172200" cy="685800"/>
              </a:xfrm>
            </p:grpSpPr>
            <p:grpSp>
              <p:nvGrpSpPr>
                <p:cNvPr id="52" name="Group 51"/>
                <p:cNvGrpSpPr/>
                <p:nvPr/>
              </p:nvGrpSpPr>
              <p:grpSpPr>
                <a:xfrm>
                  <a:off x="4876800" y="4648200"/>
                  <a:ext cx="2743200" cy="685800"/>
                  <a:chOff x="6019800" y="5181600"/>
                  <a:chExt cx="2743200" cy="685800"/>
                </a:xfrm>
              </p:grpSpPr>
              <p:sp>
                <p:nvSpPr>
                  <p:cNvPr id="41" name="Rectangle 40"/>
                  <p:cNvSpPr/>
                  <p:nvPr/>
                </p:nvSpPr>
                <p:spPr>
                  <a:xfrm>
                    <a:off x="6019800" y="51816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6625004" y="5293668"/>
                    <a:ext cx="1532792" cy="461665"/>
                  </a:xfrm>
                  <a:prstGeom prst="rect">
                    <a:avLst/>
                  </a:prstGeom>
                  <a:noFill/>
                </p:spPr>
                <p:txBody>
                  <a:bodyPr wrap="none" rtlCol="0" anchor="ctr">
                    <a:spAutoFit/>
                  </a:bodyPr>
                  <a:lstStyle/>
                  <a:p>
                    <a:pPr algn="ctr"/>
                    <a:r>
                      <a:rPr lang="en-US" sz="2400" b="1" dirty="0" smtClean="0"/>
                      <a:t>Enduring</a:t>
                    </a:r>
                    <a:endParaRPr lang="en-US" sz="2400" b="1" dirty="0"/>
                  </a:p>
                </p:txBody>
              </p:sp>
            </p:grpSp>
            <p:grpSp>
              <p:nvGrpSpPr>
                <p:cNvPr id="51" name="Group 50"/>
                <p:cNvGrpSpPr/>
                <p:nvPr/>
              </p:nvGrpSpPr>
              <p:grpSpPr>
                <a:xfrm>
                  <a:off x="1447800" y="4648200"/>
                  <a:ext cx="2743200" cy="685800"/>
                  <a:chOff x="838200" y="5257800"/>
                  <a:chExt cx="2743200" cy="685800"/>
                </a:xfrm>
              </p:grpSpPr>
              <p:sp>
                <p:nvSpPr>
                  <p:cNvPr id="43" name="Rectangle 42"/>
                  <p:cNvSpPr/>
                  <p:nvPr/>
                </p:nvSpPr>
                <p:spPr>
                  <a:xfrm>
                    <a:off x="838200" y="52578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1314362" y="5369868"/>
                    <a:ext cx="1790876" cy="461665"/>
                  </a:xfrm>
                  <a:prstGeom prst="rect">
                    <a:avLst/>
                  </a:prstGeom>
                  <a:noFill/>
                </p:spPr>
                <p:txBody>
                  <a:bodyPr wrap="none" rtlCol="0" anchor="ctr">
                    <a:spAutoFit/>
                  </a:bodyPr>
                  <a:lstStyle/>
                  <a:p>
                    <a:pPr algn="ctr"/>
                    <a:r>
                      <a:rPr lang="en-US" sz="2400" b="1" dirty="0" smtClean="0"/>
                      <a:t>Redundant</a:t>
                    </a:r>
                    <a:endParaRPr lang="en-US" sz="2400" b="1" dirty="0"/>
                  </a:p>
                </p:txBody>
              </p:sp>
            </p:grpSp>
          </p:grpSp>
          <p:grpSp>
            <p:nvGrpSpPr>
              <p:cNvPr id="53" name="Group 52"/>
              <p:cNvGrpSpPr/>
              <p:nvPr/>
            </p:nvGrpSpPr>
            <p:grpSpPr>
              <a:xfrm>
                <a:off x="1447800" y="2240280"/>
                <a:ext cx="6172200" cy="685800"/>
                <a:chOff x="1447800" y="2286000"/>
                <a:chExt cx="6172200" cy="685800"/>
              </a:xfrm>
            </p:grpSpPr>
            <p:grpSp>
              <p:nvGrpSpPr>
                <p:cNvPr id="36" name="Group 35"/>
                <p:cNvGrpSpPr/>
                <p:nvPr/>
              </p:nvGrpSpPr>
              <p:grpSpPr>
                <a:xfrm>
                  <a:off x="1447800" y="2286000"/>
                  <a:ext cx="2743200" cy="685800"/>
                  <a:chOff x="2971800" y="1752600"/>
                  <a:chExt cx="2743200" cy="685800"/>
                </a:xfrm>
              </p:grpSpPr>
              <p:sp>
                <p:nvSpPr>
                  <p:cNvPr id="34" name="Rectangle 33"/>
                  <p:cNvSpPr/>
                  <p:nvPr/>
                </p:nvSpPr>
                <p:spPr>
                  <a:xfrm>
                    <a:off x="2971800" y="17526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3096107" y="1864668"/>
                    <a:ext cx="2494594" cy="461665"/>
                  </a:xfrm>
                  <a:prstGeom prst="rect">
                    <a:avLst/>
                  </a:prstGeom>
                  <a:noFill/>
                </p:spPr>
                <p:txBody>
                  <a:bodyPr wrap="none" rtlCol="0" anchor="ctr">
                    <a:spAutoFit/>
                  </a:bodyPr>
                  <a:lstStyle/>
                  <a:p>
                    <a:pPr algn="ctr"/>
                    <a:r>
                      <a:rPr lang="en-US" sz="2400" b="1" dirty="0" smtClean="0"/>
                      <a:t>Comprehensive</a:t>
                    </a:r>
                    <a:endParaRPr lang="en-US" sz="2400" b="1" dirty="0"/>
                  </a:p>
                </p:txBody>
              </p:sp>
            </p:grpSp>
            <p:grpSp>
              <p:nvGrpSpPr>
                <p:cNvPr id="49" name="Group 48"/>
                <p:cNvGrpSpPr/>
                <p:nvPr/>
              </p:nvGrpSpPr>
              <p:grpSpPr>
                <a:xfrm>
                  <a:off x="4876800" y="2286000"/>
                  <a:ext cx="2743200" cy="685800"/>
                  <a:chOff x="5943600" y="1828800"/>
                  <a:chExt cx="2743200" cy="685800"/>
                </a:xfrm>
              </p:grpSpPr>
              <p:sp>
                <p:nvSpPr>
                  <p:cNvPr id="46" name="Rectangle 45"/>
                  <p:cNvSpPr/>
                  <p:nvPr/>
                </p:nvSpPr>
                <p:spPr>
                  <a:xfrm>
                    <a:off x="5943600" y="18288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6479074" y="1940868"/>
                    <a:ext cx="1672253" cy="461665"/>
                  </a:xfrm>
                  <a:prstGeom prst="rect">
                    <a:avLst/>
                  </a:prstGeom>
                  <a:noFill/>
                </p:spPr>
                <p:txBody>
                  <a:bodyPr wrap="none" rtlCol="0" anchor="ctr">
                    <a:spAutoFit/>
                  </a:bodyPr>
                  <a:lstStyle/>
                  <a:p>
                    <a:pPr algn="ctr"/>
                    <a:r>
                      <a:rPr lang="en-US" sz="2400" b="1" dirty="0" smtClean="0"/>
                      <a:t>Integrated</a:t>
                    </a:r>
                    <a:endParaRPr lang="en-US" sz="2400" b="1" dirty="0"/>
                  </a:p>
                </p:txBody>
              </p:sp>
            </p:grpSp>
          </p:grpSp>
        </p:grpSp>
        <p:sp>
          <p:nvSpPr>
            <p:cNvPr id="59" name="Rectangle 58"/>
            <p:cNvSpPr/>
            <p:nvPr/>
          </p:nvSpPr>
          <p:spPr>
            <a:xfrm>
              <a:off x="1143000" y="1828800"/>
              <a:ext cx="6858000" cy="411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p:cNvSpPr txBox="1"/>
          <p:nvPr/>
        </p:nvSpPr>
        <p:spPr>
          <a:xfrm>
            <a:off x="533401" y="5467350"/>
            <a:ext cx="8077199" cy="1200329"/>
          </a:xfrm>
          <a:prstGeom prst="rect">
            <a:avLst/>
          </a:prstGeom>
          <a:noFill/>
        </p:spPr>
        <p:txBody>
          <a:bodyPr wrap="square" rtlCol="0">
            <a:spAutoFit/>
          </a:bodyPr>
          <a:lstStyle/>
          <a:p>
            <a:r>
              <a:rPr lang="en-US" dirty="0" smtClean="0"/>
              <a:t>These principles provide military professionals with a context for implementing protection efforts, developing protection strategies, and allocating resources. </a:t>
            </a:r>
          </a:p>
          <a:p>
            <a:endParaRPr lang="en-US" dirty="0" smtClean="0"/>
          </a:p>
          <a:p>
            <a:r>
              <a:rPr lang="en-US" dirty="0" smtClean="0"/>
              <a:t>They are not a checklist and may not apply the same way in every situation.</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Forms of Protection</a:t>
            </a:r>
          </a:p>
        </p:txBody>
      </p:sp>
      <p:grpSp>
        <p:nvGrpSpPr>
          <p:cNvPr id="36" name="Group 35"/>
          <p:cNvGrpSpPr/>
          <p:nvPr/>
        </p:nvGrpSpPr>
        <p:grpSpPr>
          <a:xfrm>
            <a:off x="1520193" y="948699"/>
            <a:ext cx="6080760" cy="4323131"/>
            <a:chOff x="1520193" y="948699"/>
            <a:chExt cx="6080760" cy="4323131"/>
          </a:xfrm>
        </p:grpSpPr>
        <p:grpSp>
          <p:nvGrpSpPr>
            <p:cNvPr id="13" name="Group 12"/>
            <p:cNvGrpSpPr/>
            <p:nvPr/>
          </p:nvGrpSpPr>
          <p:grpSpPr>
            <a:xfrm>
              <a:off x="3854413" y="2628147"/>
              <a:ext cx="1503360" cy="1274064"/>
              <a:chOff x="4484852" y="2209800"/>
              <a:chExt cx="1978105" cy="1676400"/>
            </a:xfrm>
          </p:grpSpPr>
          <p:sp>
            <p:nvSpPr>
              <p:cNvPr id="11" name="Oval 10"/>
              <p:cNvSpPr/>
              <p:nvPr/>
            </p:nvSpPr>
            <p:spPr>
              <a:xfrm>
                <a:off x="4495800" y="2209800"/>
                <a:ext cx="1905000" cy="1676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sp>
            <p:nvSpPr>
              <p:cNvPr id="12" name="TextBox 11"/>
              <p:cNvSpPr txBox="1"/>
              <p:nvPr/>
            </p:nvSpPr>
            <p:spPr>
              <a:xfrm>
                <a:off x="4484852" y="2760017"/>
                <a:ext cx="1978105" cy="538609"/>
              </a:xfrm>
              <a:prstGeom prst="rect">
                <a:avLst/>
              </a:prstGeom>
              <a:noFill/>
              <a:ln w="38100">
                <a:noFill/>
              </a:ln>
            </p:spPr>
            <p:txBody>
              <a:bodyPr wrap="none" rtlCol="0">
                <a:spAutoFit/>
              </a:bodyPr>
              <a:lstStyle/>
              <a:p>
                <a:pPr algn="ctr"/>
                <a:r>
                  <a:rPr lang="en-US" sz="2200" b="1" dirty="0" smtClean="0"/>
                  <a:t>Protection</a:t>
                </a:r>
                <a:endParaRPr lang="en-US" sz="2200" b="1" dirty="0"/>
              </a:p>
            </p:txBody>
          </p:sp>
        </p:grpSp>
        <p:grpSp>
          <p:nvGrpSpPr>
            <p:cNvPr id="34" name="Group 33"/>
            <p:cNvGrpSpPr/>
            <p:nvPr/>
          </p:nvGrpSpPr>
          <p:grpSpPr>
            <a:xfrm>
              <a:off x="3862733" y="948699"/>
              <a:ext cx="1447800" cy="1274064"/>
              <a:chOff x="3862733" y="948699"/>
              <a:chExt cx="1447800" cy="1274064"/>
            </a:xfrm>
          </p:grpSpPr>
          <p:sp>
            <p:nvSpPr>
              <p:cNvPr id="10" name="Oval 9"/>
              <p:cNvSpPr/>
              <p:nvPr/>
            </p:nvSpPr>
            <p:spPr>
              <a:xfrm>
                <a:off x="3862733" y="948699"/>
                <a:ext cx="1447800" cy="1274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sp>
            <p:nvSpPr>
              <p:cNvPr id="14" name="TextBox 13"/>
              <p:cNvSpPr txBox="1"/>
              <p:nvPr/>
            </p:nvSpPr>
            <p:spPr>
              <a:xfrm>
                <a:off x="3985289" y="1421994"/>
                <a:ext cx="1202688" cy="327474"/>
              </a:xfrm>
              <a:prstGeom prst="rect">
                <a:avLst/>
              </a:prstGeom>
              <a:noFill/>
            </p:spPr>
            <p:txBody>
              <a:bodyPr wrap="none" rtlCol="0">
                <a:spAutoFit/>
              </a:bodyPr>
              <a:lstStyle/>
              <a:p>
                <a:pPr algn="ctr"/>
                <a:r>
                  <a:rPr lang="en-US" sz="2200" dirty="0" smtClean="0"/>
                  <a:t>Deterrence</a:t>
                </a:r>
                <a:endParaRPr lang="en-US" sz="2200" dirty="0"/>
              </a:p>
            </p:txBody>
          </p:sp>
        </p:grpSp>
        <p:grpSp>
          <p:nvGrpSpPr>
            <p:cNvPr id="27" name="Group 26"/>
            <p:cNvGrpSpPr/>
            <p:nvPr/>
          </p:nvGrpSpPr>
          <p:grpSpPr>
            <a:xfrm>
              <a:off x="1520193" y="2028758"/>
              <a:ext cx="1447800" cy="1274064"/>
              <a:chOff x="990600" y="1828800"/>
              <a:chExt cx="1905000" cy="1676400"/>
            </a:xfrm>
          </p:grpSpPr>
          <p:sp>
            <p:nvSpPr>
              <p:cNvPr id="18" name="TextBox 17"/>
              <p:cNvSpPr txBox="1"/>
              <p:nvPr/>
            </p:nvSpPr>
            <p:spPr>
              <a:xfrm>
                <a:off x="1246435" y="2451557"/>
                <a:ext cx="1393331" cy="430887"/>
              </a:xfrm>
              <a:prstGeom prst="rect">
                <a:avLst/>
              </a:prstGeom>
              <a:noFill/>
            </p:spPr>
            <p:txBody>
              <a:bodyPr wrap="none" rtlCol="0">
                <a:spAutoFit/>
              </a:bodyPr>
              <a:lstStyle/>
              <a:p>
                <a:pPr algn="ctr"/>
                <a:r>
                  <a:rPr lang="en-US" sz="2200" dirty="0" smtClean="0"/>
                  <a:t>Mitigation</a:t>
                </a:r>
                <a:endParaRPr lang="en-US" sz="2200" dirty="0"/>
              </a:p>
            </p:txBody>
          </p:sp>
          <p:sp>
            <p:nvSpPr>
              <p:cNvPr id="19" name="Oval 18"/>
              <p:cNvSpPr/>
              <p:nvPr/>
            </p:nvSpPr>
            <p:spPr>
              <a:xfrm>
                <a:off x="990600" y="1828800"/>
                <a:ext cx="1905000" cy="1676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grpSp>
        <p:grpSp>
          <p:nvGrpSpPr>
            <p:cNvPr id="25" name="Group 24"/>
            <p:cNvGrpSpPr/>
            <p:nvPr/>
          </p:nvGrpSpPr>
          <p:grpSpPr>
            <a:xfrm>
              <a:off x="5252621" y="3997766"/>
              <a:ext cx="1447800" cy="1274064"/>
              <a:chOff x="1219200" y="4572000"/>
              <a:chExt cx="1905000" cy="1676400"/>
            </a:xfrm>
          </p:grpSpPr>
          <p:sp>
            <p:nvSpPr>
              <p:cNvPr id="16" name="TextBox 15"/>
              <p:cNvSpPr txBox="1"/>
              <p:nvPr/>
            </p:nvSpPr>
            <p:spPr>
              <a:xfrm>
                <a:off x="1569612" y="5025480"/>
                <a:ext cx="1204177" cy="769441"/>
              </a:xfrm>
              <a:prstGeom prst="rect">
                <a:avLst/>
              </a:prstGeom>
              <a:noFill/>
            </p:spPr>
            <p:txBody>
              <a:bodyPr wrap="none" rtlCol="0">
                <a:spAutoFit/>
              </a:bodyPr>
              <a:lstStyle/>
              <a:p>
                <a:pPr algn="ctr"/>
                <a:r>
                  <a:rPr lang="en-US" sz="2200" dirty="0" smtClean="0"/>
                  <a:t>Active</a:t>
                </a:r>
              </a:p>
              <a:p>
                <a:pPr algn="ctr"/>
                <a:r>
                  <a:rPr lang="en-US" sz="2200" dirty="0" smtClean="0"/>
                  <a:t>Security</a:t>
                </a:r>
                <a:endParaRPr lang="en-US" sz="2200" dirty="0"/>
              </a:p>
            </p:txBody>
          </p:sp>
          <p:sp>
            <p:nvSpPr>
              <p:cNvPr id="20" name="Oval 19"/>
              <p:cNvSpPr/>
              <p:nvPr/>
            </p:nvSpPr>
            <p:spPr>
              <a:xfrm>
                <a:off x="1219200" y="4572000"/>
                <a:ext cx="1905000" cy="1676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grpSp>
        <p:grpSp>
          <p:nvGrpSpPr>
            <p:cNvPr id="35" name="Group 34"/>
            <p:cNvGrpSpPr/>
            <p:nvPr/>
          </p:nvGrpSpPr>
          <p:grpSpPr>
            <a:xfrm>
              <a:off x="6153153" y="2028758"/>
              <a:ext cx="1447800" cy="1274064"/>
              <a:chOff x="6153153" y="2028758"/>
              <a:chExt cx="1447800" cy="1274064"/>
            </a:xfrm>
          </p:grpSpPr>
          <p:sp>
            <p:nvSpPr>
              <p:cNvPr id="17" name="TextBox 16"/>
              <p:cNvSpPr txBox="1"/>
              <p:nvPr/>
            </p:nvSpPr>
            <p:spPr>
              <a:xfrm>
                <a:off x="6293983" y="2502053"/>
                <a:ext cx="1166140" cy="327474"/>
              </a:xfrm>
              <a:prstGeom prst="rect">
                <a:avLst/>
              </a:prstGeom>
              <a:noFill/>
            </p:spPr>
            <p:txBody>
              <a:bodyPr wrap="none" rtlCol="0">
                <a:spAutoFit/>
              </a:bodyPr>
              <a:lstStyle/>
              <a:p>
                <a:pPr algn="ctr"/>
                <a:r>
                  <a:rPr lang="en-US" sz="2200" dirty="0" smtClean="0"/>
                  <a:t>Prevention</a:t>
                </a:r>
                <a:endParaRPr lang="en-US" sz="2200" dirty="0"/>
              </a:p>
            </p:txBody>
          </p:sp>
          <p:sp>
            <p:nvSpPr>
              <p:cNvPr id="21" name="Oval 20"/>
              <p:cNvSpPr/>
              <p:nvPr/>
            </p:nvSpPr>
            <p:spPr>
              <a:xfrm>
                <a:off x="6153153" y="2028758"/>
                <a:ext cx="1447800" cy="1274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grpSp>
        <p:grpSp>
          <p:nvGrpSpPr>
            <p:cNvPr id="26" name="Group 25"/>
            <p:cNvGrpSpPr/>
            <p:nvPr/>
          </p:nvGrpSpPr>
          <p:grpSpPr>
            <a:xfrm>
              <a:off x="2464159" y="3997766"/>
              <a:ext cx="1447800" cy="1274064"/>
              <a:chOff x="6096000" y="4953000"/>
              <a:chExt cx="1905000" cy="1676400"/>
            </a:xfrm>
          </p:grpSpPr>
          <p:sp>
            <p:nvSpPr>
              <p:cNvPr id="15" name="TextBox 14"/>
              <p:cNvSpPr txBox="1"/>
              <p:nvPr/>
            </p:nvSpPr>
            <p:spPr>
              <a:xfrm>
                <a:off x="6235188" y="5406480"/>
                <a:ext cx="1626626" cy="1012422"/>
              </a:xfrm>
              <a:prstGeom prst="rect">
                <a:avLst/>
              </a:prstGeom>
              <a:noFill/>
            </p:spPr>
            <p:txBody>
              <a:bodyPr wrap="none" rtlCol="0">
                <a:spAutoFit/>
              </a:bodyPr>
              <a:lstStyle/>
              <a:p>
                <a:pPr algn="ctr"/>
                <a:r>
                  <a:rPr lang="en-US" sz="2200" dirty="0" smtClean="0"/>
                  <a:t>Passive</a:t>
                </a:r>
              </a:p>
              <a:p>
                <a:pPr algn="ctr"/>
                <a:r>
                  <a:rPr lang="en-US" sz="2200" dirty="0" smtClean="0"/>
                  <a:t>Defense</a:t>
                </a:r>
                <a:endParaRPr lang="en-US" sz="2200" dirty="0"/>
              </a:p>
            </p:txBody>
          </p:sp>
          <p:sp>
            <p:nvSpPr>
              <p:cNvPr id="22" name="Oval 21"/>
              <p:cNvSpPr/>
              <p:nvPr/>
            </p:nvSpPr>
            <p:spPr>
              <a:xfrm>
                <a:off x="6096000" y="4953000"/>
                <a:ext cx="1905000" cy="1676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grpSp>
        <p:cxnSp>
          <p:nvCxnSpPr>
            <p:cNvPr id="29" name="Straight Connector 28"/>
            <p:cNvCxnSpPr>
              <a:stCxn id="22" idx="6"/>
              <a:endCxn id="20" idx="2"/>
            </p:cNvCxnSpPr>
            <p:nvPr/>
          </p:nvCxnSpPr>
          <p:spPr>
            <a:xfrm>
              <a:off x="3911959" y="4634798"/>
              <a:ext cx="1340663" cy="12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2" idx="0"/>
              <a:endCxn id="19" idx="5"/>
            </p:cNvCxnSpPr>
            <p:nvPr/>
          </p:nvCxnSpPr>
          <p:spPr>
            <a:xfrm rot="16200000" flipV="1">
              <a:off x="2531251" y="3340957"/>
              <a:ext cx="881526" cy="4320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 idx="0"/>
              <a:endCxn id="21" idx="3"/>
            </p:cNvCxnSpPr>
            <p:nvPr/>
          </p:nvCxnSpPr>
          <p:spPr>
            <a:xfrm rot="5400000" flipH="1" flipV="1">
              <a:off x="5730087" y="3362675"/>
              <a:ext cx="881526" cy="3886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9" idx="7"/>
              <a:endCxn id="10" idx="2"/>
            </p:cNvCxnSpPr>
            <p:nvPr/>
          </p:nvCxnSpPr>
          <p:spPr>
            <a:xfrm rot="5400000" flipH="1" flipV="1">
              <a:off x="2994546" y="1347153"/>
              <a:ext cx="629609" cy="11067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0" idx="6"/>
              <a:endCxn id="21" idx="1"/>
            </p:cNvCxnSpPr>
            <p:nvPr/>
          </p:nvCxnSpPr>
          <p:spPr>
            <a:xfrm>
              <a:off x="5310533" y="1585731"/>
              <a:ext cx="1054646" cy="6296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0" idx="4"/>
              <a:endCxn id="11" idx="0"/>
            </p:cNvCxnSpPr>
            <p:nvPr/>
          </p:nvCxnSpPr>
          <p:spPr>
            <a:xfrm rot="5400000">
              <a:off x="4383941" y="2425455"/>
              <a:ext cx="40538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1" idx="6"/>
              <a:endCxn id="21" idx="2"/>
            </p:cNvCxnSpPr>
            <p:nvPr/>
          </p:nvCxnSpPr>
          <p:spPr>
            <a:xfrm flipV="1">
              <a:off x="5310533" y="2665790"/>
              <a:ext cx="842620" cy="5993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1" idx="5"/>
              <a:endCxn id="20" idx="1"/>
            </p:cNvCxnSpPr>
            <p:nvPr/>
          </p:nvCxnSpPr>
          <p:spPr>
            <a:xfrm rot="16200000" flipH="1">
              <a:off x="5047218" y="3766919"/>
              <a:ext cx="468719" cy="3661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1" idx="3"/>
              <a:endCxn id="22" idx="7"/>
            </p:cNvCxnSpPr>
            <p:nvPr/>
          </p:nvCxnSpPr>
          <p:spPr>
            <a:xfrm rot="5400000">
              <a:off x="3652986" y="3762576"/>
              <a:ext cx="468719" cy="3748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2"/>
              <a:endCxn id="19" idx="6"/>
            </p:cNvCxnSpPr>
            <p:nvPr/>
          </p:nvCxnSpPr>
          <p:spPr>
            <a:xfrm rot="10800000">
              <a:off x="2967993" y="2665790"/>
              <a:ext cx="894740" cy="5993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1013461" y="5467350"/>
            <a:ext cx="7086599" cy="1200329"/>
          </a:xfrm>
          <a:prstGeom prst="rect">
            <a:avLst/>
          </a:prstGeom>
          <a:noFill/>
        </p:spPr>
        <p:txBody>
          <a:bodyPr wrap="square" rtlCol="0">
            <a:spAutoFit/>
          </a:bodyPr>
          <a:lstStyle/>
          <a:p>
            <a:pPr algn="ctr"/>
            <a:r>
              <a:rPr lang="en-US" i="1" dirty="0" smtClean="0"/>
              <a:t>Visualization           Non-sequential           Continuous</a:t>
            </a:r>
          </a:p>
          <a:p>
            <a:pPr algn="ctr"/>
            <a:endParaRPr lang="en-US" dirty="0" smtClean="0"/>
          </a:p>
          <a:p>
            <a:pPr algn="ctr"/>
            <a:r>
              <a:rPr lang="en-US" dirty="0" smtClean="0"/>
              <a:t>Unlike maneuver, the forms of protection may orient on the terrain, the protected asset, and/or the enemy.</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3"/>
          <p:cNvSpPr>
            <a:spLocks noChangeArrowheads="1"/>
          </p:cNvSpPr>
          <p:nvPr/>
        </p:nvSpPr>
        <p:spPr bwMode="auto">
          <a:xfrm>
            <a:off x="2057400" y="1706439"/>
            <a:ext cx="5029200" cy="4910137"/>
          </a:xfrm>
          <a:prstGeom prst="ellipse">
            <a:avLst/>
          </a:prstGeom>
          <a:solidFill>
            <a:srgbClr val="FFFFFF"/>
          </a:solidFill>
          <a:ln w="28575">
            <a:solidFill>
              <a:srgbClr val="000000"/>
            </a:solidFill>
            <a:round/>
            <a:headEnd/>
            <a:tailEnd/>
          </a:ln>
        </p:spPr>
        <p:txBody>
          <a:bodyPr/>
          <a:lstStyle/>
          <a:p>
            <a:endParaRPr lang="en-US" dirty="0"/>
          </a:p>
        </p:txBody>
      </p:sp>
      <p:sp>
        <p:nvSpPr>
          <p:cNvPr id="19459" name="Oval 4"/>
          <p:cNvSpPr>
            <a:spLocks noChangeArrowheads="1"/>
          </p:cNvSpPr>
          <p:nvPr/>
        </p:nvSpPr>
        <p:spPr bwMode="auto">
          <a:xfrm>
            <a:off x="4879975" y="2196976"/>
            <a:ext cx="1520825" cy="3754438"/>
          </a:xfrm>
          <a:prstGeom prst="ellipse">
            <a:avLst/>
          </a:prstGeom>
          <a:solidFill>
            <a:srgbClr val="FFFFFF"/>
          </a:solidFill>
          <a:ln w="28575">
            <a:solidFill>
              <a:srgbClr val="000000"/>
            </a:solidFill>
            <a:round/>
            <a:headEnd/>
            <a:tailEnd/>
          </a:ln>
        </p:spPr>
        <p:txBody>
          <a:bodyPr/>
          <a:lstStyle/>
          <a:p>
            <a:endParaRPr lang="en-US" dirty="0">
              <a:latin typeface="Calibri" pitchFamily="34" charset="0"/>
            </a:endParaRPr>
          </a:p>
        </p:txBody>
      </p:sp>
      <p:sp>
        <p:nvSpPr>
          <p:cNvPr id="19460" name="Text Box 5"/>
          <p:cNvSpPr txBox="1">
            <a:spLocks noChangeArrowheads="1"/>
          </p:cNvSpPr>
          <p:nvPr/>
        </p:nvSpPr>
        <p:spPr bwMode="auto">
          <a:xfrm>
            <a:off x="2901950" y="2252539"/>
            <a:ext cx="1746250" cy="3449637"/>
          </a:xfrm>
          <a:prstGeom prst="rect">
            <a:avLst/>
          </a:prstGeom>
          <a:noFill/>
          <a:ln w="9525">
            <a:noFill/>
            <a:miter lim="800000"/>
            <a:headEnd/>
            <a:tailEnd/>
          </a:ln>
        </p:spPr>
        <p:txBody>
          <a:bodyPr/>
          <a:lstStyle/>
          <a:p>
            <a:pPr algn="ctr">
              <a:spcAft>
                <a:spcPts val="600"/>
              </a:spcAft>
            </a:pPr>
            <a:r>
              <a:rPr lang="en-US" sz="1400" b="1" dirty="0"/>
              <a:t>Protection as an Element of Combat Power</a:t>
            </a:r>
          </a:p>
          <a:p>
            <a:pPr>
              <a:spcAft>
                <a:spcPts val="1000"/>
              </a:spcAft>
            </a:pPr>
            <a:r>
              <a:rPr lang="en-US" sz="1400" dirty="0"/>
              <a:t>Overall protection potential is achieved through the combined integration of the elements of combat power (protection, movement and maneuver, intelligence, fires, sustainment, and </a:t>
            </a:r>
            <a:r>
              <a:rPr lang="en-US" sz="1400" dirty="0" smtClean="0"/>
              <a:t>MC), </a:t>
            </a:r>
            <a:r>
              <a:rPr lang="en-US" sz="1400" dirty="0"/>
              <a:t>focused by leadership and information.</a:t>
            </a:r>
          </a:p>
        </p:txBody>
      </p:sp>
      <p:sp>
        <p:nvSpPr>
          <p:cNvPr id="19461" name="Text Box 6"/>
          <p:cNvSpPr txBox="1">
            <a:spLocks noChangeArrowheads="1"/>
          </p:cNvSpPr>
          <p:nvPr/>
        </p:nvSpPr>
        <p:spPr bwMode="auto">
          <a:xfrm>
            <a:off x="5040313" y="2582739"/>
            <a:ext cx="1268412" cy="2287587"/>
          </a:xfrm>
          <a:prstGeom prst="rect">
            <a:avLst/>
          </a:prstGeom>
          <a:noFill/>
          <a:ln w="9525">
            <a:noFill/>
            <a:miter lim="800000"/>
            <a:headEnd/>
            <a:tailEnd/>
          </a:ln>
        </p:spPr>
        <p:txBody>
          <a:bodyPr/>
          <a:lstStyle/>
          <a:p>
            <a:pPr algn="ctr">
              <a:spcAft>
                <a:spcPts val="600"/>
              </a:spcAft>
            </a:pPr>
            <a:r>
              <a:rPr lang="en-US" sz="1400" b="1" dirty="0"/>
              <a:t>Protection Warfighting Function</a:t>
            </a:r>
          </a:p>
          <a:p>
            <a:pPr>
              <a:spcAft>
                <a:spcPts val="1000"/>
              </a:spcAft>
            </a:pPr>
            <a:r>
              <a:rPr lang="en-US" sz="1400" dirty="0"/>
              <a:t>The protection warfighting function employs the </a:t>
            </a:r>
            <a:r>
              <a:rPr lang="en-US" sz="1400" dirty="0" smtClean="0"/>
              <a:t>fourteen </a:t>
            </a:r>
            <a:r>
              <a:rPr lang="en-US" sz="1400" dirty="0"/>
              <a:t>specific tasks and systems of protection.</a:t>
            </a:r>
          </a:p>
        </p:txBody>
      </p:sp>
      <p:cxnSp>
        <p:nvCxnSpPr>
          <p:cNvPr id="19462" name="Straight Connector 22"/>
          <p:cNvCxnSpPr>
            <a:cxnSpLocks noChangeShapeType="1"/>
          </p:cNvCxnSpPr>
          <p:nvPr/>
        </p:nvCxnSpPr>
        <p:spPr bwMode="auto">
          <a:xfrm rot="5400000" flipH="1" flipV="1">
            <a:off x="6172200" y="2196976"/>
            <a:ext cx="1981200" cy="1524000"/>
          </a:xfrm>
          <a:prstGeom prst="line">
            <a:avLst/>
          </a:prstGeom>
          <a:noFill/>
          <a:ln w="9525" algn="ctr">
            <a:solidFill>
              <a:schemeClr val="tx1"/>
            </a:solidFill>
            <a:round/>
            <a:headEnd/>
            <a:tailEnd/>
          </a:ln>
        </p:spPr>
      </p:cxnSp>
      <p:cxnSp>
        <p:nvCxnSpPr>
          <p:cNvPr id="19463" name="Straight Connector 24"/>
          <p:cNvCxnSpPr>
            <a:cxnSpLocks noChangeShapeType="1"/>
          </p:cNvCxnSpPr>
          <p:nvPr/>
        </p:nvCxnSpPr>
        <p:spPr bwMode="auto">
          <a:xfrm flipV="1">
            <a:off x="6400800" y="2425576"/>
            <a:ext cx="1676400" cy="1524000"/>
          </a:xfrm>
          <a:prstGeom prst="line">
            <a:avLst/>
          </a:prstGeom>
          <a:noFill/>
          <a:ln w="9525" algn="ctr">
            <a:solidFill>
              <a:schemeClr val="tx1"/>
            </a:solidFill>
            <a:round/>
            <a:headEnd/>
            <a:tailEnd/>
          </a:ln>
        </p:spPr>
      </p:cxnSp>
      <p:cxnSp>
        <p:nvCxnSpPr>
          <p:cNvPr id="19464" name="Straight Connector 26"/>
          <p:cNvCxnSpPr>
            <a:cxnSpLocks noChangeShapeType="1"/>
          </p:cNvCxnSpPr>
          <p:nvPr/>
        </p:nvCxnSpPr>
        <p:spPr bwMode="auto">
          <a:xfrm flipV="1">
            <a:off x="6400800" y="2882776"/>
            <a:ext cx="1752600" cy="1066800"/>
          </a:xfrm>
          <a:prstGeom prst="line">
            <a:avLst/>
          </a:prstGeom>
          <a:noFill/>
          <a:ln w="9525" algn="ctr">
            <a:solidFill>
              <a:schemeClr val="tx1"/>
            </a:solidFill>
            <a:round/>
            <a:headEnd/>
            <a:tailEnd/>
          </a:ln>
        </p:spPr>
      </p:cxnSp>
      <p:cxnSp>
        <p:nvCxnSpPr>
          <p:cNvPr id="19465" name="Straight Connector 28"/>
          <p:cNvCxnSpPr>
            <a:cxnSpLocks noChangeShapeType="1"/>
          </p:cNvCxnSpPr>
          <p:nvPr/>
        </p:nvCxnSpPr>
        <p:spPr bwMode="auto">
          <a:xfrm flipV="1">
            <a:off x="6400800" y="3263776"/>
            <a:ext cx="1828800" cy="685800"/>
          </a:xfrm>
          <a:prstGeom prst="line">
            <a:avLst/>
          </a:prstGeom>
          <a:noFill/>
          <a:ln w="9525" algn="ctr">
            <a:solidFill>
              <a:schemeClr val="tx1"/>
            </a:solidFill>
            <a:round/>
            <a:headEnd/>
            <a:tailEnd/>
          </a:ln>
        </p:spPr>
      </p:cxnSp>
      <p:cxnSp>
        <p:nvCxnSpPr>
          <p:cNvPr id="19466" name="Straight Connector 30"/>
          <p:cNvCxnSpPr>
            <a:cxnSpLocks noChangeShapeType="1"/>
          </p:cNvCxnSpPr>
          <p:nvPr/>
        </p:nvCxnSpPr>
        <p:spPr bwMode="auto">
          <a:xfrm flipV="1">
            <a:off x="6400800" y="3644776"/>
            <a:ext cx="1905000" cy="304800"/>
          </a:xfrm>
          <a:prstGeom prst="line">
            <a:avLst/>
          </a:prstGeom>
          <a:noFill/>
          <a:ln w="9525" algn="ctr">
            <a:solidFill>
              <a:schemeClr val="tx1"/>
            </a:solidFill>
            <a:round/>
            <a:headEnd/>
            <a:tailEnd/>
          </a:ln>
        </p:spPr>
      </p:cxnSp>
      <p:cxnSp>
        <p:nvCxnSpPr>
          <p:cNvPr id="19467" name="Straight Connector 32"/>
          <p:cNvCxnSpPr>
            <a:cxnSpLocks noChangeShapeType="1"/>
          </p:cNvCxnSpPr>
          <p:nvPr/>
        </p:nvCxnSpPr>
        <p:spPr bwMode="auto">
          <a:xfrm>
            <a:off x="6400800" y="3949576"/>
            <a:ext cx="2057400" cy="1588"/>
          </a:xfrm>
          <a:prstGeom prst="line">
            <a:avLst/>
          </a:prstGeom>
          <a:noFill/>
          <a:ln w="9525" algn="ctr">
            <a:solidFill>
              <a:schemeClr val="tx1"/>
            </a:solidFill>
            <a:round/>
            <a:headEnd/>
            <a:tailEnd/>
          </a:ln>
        </p:spPr>
      </p:cxnSp>
      <p:cxnSp>
        <p:nvCxnSpPr>
          <p:cNvPr id="19468" name="Straight Connector 34"/>
          <p:cNvCxnSpPr>
            <a:cxnSpLocks noChangeShapeType="1"/>
          </p:cNvCxnSpPr>
          <p:nvPr/>
        </p:nvCxnSpPr>
        <p:spPr bwMode="auto">
          <a:xfrm>
            <a:off x="6400800" y="3949576"/>
            <a:ext cx="1828800" cy="304800"/>
          </a:xfrm>
          <a:prstGeom prst="line">
            <a:avLst/>
          </a:prstGeom>
          <a:noFill/>
          <a:ln w="9525" algn="ctr">
            <a:solidFill>
              <a:schemeClr val="tx1"/>
            </a:solidFill>
            <a:round/>
            <a:headEnd/>
            <a:tailEnd/>
          </a:ln>
        </p:spPr>
      </p:cxnSp>
      <p:cxnSp>
        <p:nvCxnSpPr>
          <p:cNvPr id="19469" name="Straight Connector 36"/>
          <p:cNvCxnSpPr>
            <a:cxnSpLocks noChangeShapeType="1"/>
          </p:cNvCxnSpPr>
          <p:nvPr/>
        </p:nvCxnSpPr>
        <p:spPr bwMode="auto">
          <a:xfrm>
            <a:off x="6400800" y="3949576"/>
            <a:ext cx="1676400" cy="685800"/>
          </a:xfrm>
          <a:prstGeom prst="line">
            <a:avLst/>
          </a:prstGeom>
          <a:noFill/>
          <a:ln w="9525" algn="ctr">
            <a:solidFill>
              <a:schemeClr val="tx1"/>
            </a:solidFill>
            <a:round/>
            <a:headEnd/>
            <a:tailEnd/>
          </a:ln>
        </p:spPr>
      </p:cxnSp>
      <p:cxnSp>
        <p:nvCxnSpPr>
          <p:cNvPr id="19470" name="Straight Connector 38"/>
          <p:cNvCxnSpPr>
            <a:cxnSpLocks noChangeShapeType="1"/>
          </p:cNvCxnSpPr>
          <p:nvPr/>
        </p:nvCxnSpPr>
        <p:spPr bwMode="auto">
          <a:xfrm>
            <a:off x="6400800" y="3949576"/>
            <a:ext cx="1600200" cy="1219200"/>
          </a:xfrm>
          <a:prstGeom prst="line">
            <a:avLst/>
          </a:prstGeom>
          <a:noFill/>
          <a:ln w="9525" algn="ctr">
            <a:solidFill>
              <a:schemeClr val="tx1"/>
            </a:solidFill>
            <a:round/>
            <a:headEnd/>
            <a:tailEnd/>
          </a:ln>
        </p:spPr>
      </p:cxnSp>
      <p:cxnSp>
        <p:nvCxnSpPr>
          <p:cNvPr id="19471" name="Straight Connector 40"/>
          <p:cNvCxnSpPr>
            <a:cxnSpLocks noChangeShapeType="1"/>
          </p:cNvCxnSpPr>
          <p:nvPr/>
        </p:nvCxnSpPr>
        <p:spPr bwMode="auto">
          <a:xfrm rot="16200000" flipH="1">
            <a:off x="6353175" y="4149601"/>
            <a:ext cx="1657350" cy="1409700"/>
          </a:xfrm>
          <a:prstGeom prst="line">
            <a:avLst/>
          </a:prstGeom>
          <a:noFill/>
          <a:ln w="9525" algn="ctr">
            <a:solidFill>
              <a:schemeClr val="tx1"/>
            </a:solidFill>
            <a:round/>
            <a:headEnd/>
            <a:tailEnd/>
          </a:ln>
        </p:spPr>
      </p:cxnSp>
      <p:cxnSp>
        <p:nvCxnSpPr>
          <p:cNvPr id="19472" name="Straight Connector 42"/>
          <p:cNvCxnSpPr>
            <a:cxnSpLocks noChangeShapeType="1"/>
          </p:cNvCxnSpPr>
          <p:nvPr/>
        </p:nvCxnSpPr>
        <p:spPr bwMode="auto">
          <a:xfrm rot="16200000" flipH="1">
            <a:off x="5981700" y="4368676"/>
            <a:ext cx="1981200" cy="1143000"/>
          </a:xfrm>
          <a:prstGeom prst="line">
            <a:avLst/>
          </a:prstGeom>
          <a:noFill/>
          <a:ln w="9525" algn="ctr">
            <a:solidFill>
              <a:schemeClr val="tx1"/>
            </a:solidFill>
            <a:round/>
            <a:headEnd/>
            <a:tailEnd/>
          </a:ln>
        </p:spPr>
      </p:cxnSp>
      <p:sp>
        <p:nvSpPr>
          <p:cNvPr id="44" name="Left Brace 43"/>
          <p:cNvSpPr/>
          <p:nvPr/>
        </p:nvSpPr>
        <p:spPr bwMode="auto">
          <a:xfrm>
            <a:off x="640080" y="1815976"/>
            <a:ext cx="1524000" cy="4572000"/>
          </a:xfrm>
          <a:prstGeom prst="leftBrace">
            <a:avLst>
              <a:gd name="adj1" fmla="val 8333"/>
              <a:gd name="adj2" fmla="val 49683"/>
            </a:avLst>
          </a:prstGeom>
          <a:noFill/>
          <a:ln w="9525" cap="flat" cmpd="sng" algn="ctr">
            <a:solidFill>
              <a:schemeClr val="tx1"/>
            </a:solidFill>
            <a:prstDash val="solid"/>
            <a:round/>
            <a:headEnd type="none" w="med" len="med"/>
            <a:tailEnd type="none" w="med" len="med"/>
          </a:ln>
          <a:effectLst/>
        </p:spPr>
        <p:txBody>
          <a:bodyPr/>
          <a:lstStyle/>
          <a:p>
            <a:pPr algn="ctr">
              <a:defRPr/>
            </a:pPr>
            <a:endParaRPr lang="en-US" sz="2000" dirty="0">
              <a:latin typeface="Arial" charset="0"/>
            </a:endParaRPr>
          </a:p>
        </p:txBody>
      </p:sp>
      <p:sp>
        <p:nvSpPr>
          <p:cNvPr id="19474" name="TextBox 44"/>
          <p:cNvSpPr txBox="1">
            <a:spLocks noChangeArrowheads="1"/>
          </p:cNvSpPr>
          <p:nvPr/>
        </p:nvSpPr>
        <p:spPr bwMode="auto">
          <a:xfrm>
            <a:off x="7848600" y="1720726"/>
            <a:ext cx="304800" cy="369332"/>
          </a:xfrm>
          <a:prstGeom prst="rect">
            <a:avLst/>
          </a:prstGeom>
          <a:noFill/>
          <a:ln w="9525">
            <a:noFill/>
            <a:miter lim="800000"/>
            <a:headEnd/>
            <a:tailEnd/>
          </a:ln>
        </p:spPr>
        <p:txBody>
          <a:bodyPr>
            <a:spAutoFit/>
          </a:bodyPr>
          <a:lstStyle/>
          <a:p>
            <a:r>
              <a:rPr lang="en-US" dirty="0" smtClean="0">
                <a:latin typeface="Calibri" pitchFamily="34" charset="0"/>
              </a:rPr>
              <a:t>2</a:t>
            </a:r>
            <a:endParaRPr lang="en-US" dirty="0">
              <a:latin typeface="Calibri" pitchFamily="34" charset="0"/>
            </a:endParaRPr>
          </a:p>
        </p:txBody>
      </p:sp>
      <p:sp>
        <p:nvSpPr>
          <p:cNvPr id="19475" name="TextBox 45"/>
          <p:cNvSpPr txBox="1">
            <a:spLocks noChangeArrowheads="1"/>
          </p:cNvSpPr>
          <p:nvPr/>
        </p:nvSpPr>
        <p:spPr bwMode="auto">
          <a:xfrm>
            <a:off x="8077200" y="2120776"/>
            <a:ext cx="228600" cy="369332"/>
          </a:xfrm>
          <a:prstGeom prst="rect">
            <a:avLst/>
          </a:prstGeom>
          <a:noFill/>
          <a:ln w="9525">
            <a:noFill/>
            <a:miter lim="800000"/>
            <a:headEnd/>
            <a:tailEnd/>
          </a:ln>
        </p:spPr>
        <p:txBody>
          <a:bodyPr>
            <a:spAutoFit/>
          </a:bodyPr>
          <a:lstStyle/>
          <a:p>
            <a:r>
              <a:rPr lang="en-US" dirty="0" smtClean="0">
                <a:latin typeface="Calibri" pitchFamily="34" charset="0"/>
              </a:rPr>
              <a:t>3</a:t>
            </a:r>
            <a:endParaRPr lang="en-US" dirty="0">
              <a:latin typeface="Calibri" pitchFamily="34" charset="0"/>
            </a:endParaRPr>
          </a:p>
        </p:txBody>
      </p:sp>
      <p:sp>
        <p:nvSpPr>
          <p:cNvPr id="19476" name="TextBox 46"/>
          <p:cNvSpPr txBox="1">
            <a:spLocks noChangeArrowheads="1"/>
          </p:cNvSpPr>
          <p:nvPr/>
        </p:nvSpPr>
        <p:spPr bwMode="auto">
          <a:xfrm>
            <a:off x="8153400" y="2577976"/>
            <a:ext cx="304800" cy="369332"/>
          </a:xfrm>
          <a:prstGeom prst="rect">
            <a:avLst/>
          </a:prstGeom>
          <a:noFill/>
          <a:ln w="9525">
            <a:noFill/>
            <a:miter lim="800000"/>
            <a:headEnd/>
            <a:tailEnd/>
          </a:ln>
        </p:spPr>
        <p:txBody>
          <a:bodyPr>
            <a:spAutoFit/>
          </a:bodyPr>
          <a:lstStyle/>
          <a:p>
            <a:r>
              <a:rPr lang="en-US" dirty="0" smtClean="0">
                <a:latin typeface="Calibri" pitchFamily="34" charset="0"/>
              </a:rPr>
              <a:t>4</a:t>
            </a:r>
            <a:endParaRPr lang="en-US" dirty="0">
              <a:latin typeface="Calibri" pitchFamily="34" charset="0"/>
            </a:endParaRPr>
          </a:p>
        </p:txBody>
      </p:sp>
      <p:sp>
        <p:nvSpPr>
          <p:cNvPr id="19477" name="TextBox 47"/>
          <p:cNvSpPr txBox="1">
            <a:spLocks noChangeArrowheads="1"/>
          </p:cNvSpPr>
          <p:nvPr/>
        </p:nvSpPr>
        <p:spPr bwMode="auto">
          <a:xfrm>
            <a:off x="8229600" y="2958976"/>
            <a:ext cx="304800" cy="369332"/>
          </a:xfrm>
          <a:prstGeom prst="rect">
            <a:avLst/>
          </a:prstGeom>
          <a:noFill/>
          <a:ln w="9525">
            <a:noFill/>
            <a:miter lim="800000"/>
            <a:headEnd/>
            <a:tailEnd/>
          </a:ln>
        </p:spPr>
        <p:txBody>
          <a:bodyPr>
            <a:spAutoFit/>
          </a:bodyPr>
          <a:lstStyle/>
          <a:p>
            <a:r>
              <a:rPr lang="en-US" dirty="0" smtClean="0">
                <a:latin typeface="Calibri" pitchFamily="34" charset="0"/>
              </a:rPr>
              <a:t>5</a:t>
            </a:r>
            <a:endParaRPr lang="en-US" dirty="0">
              <a:latin typeface="Calibri" pitchFamily="34" charset="0"/>
            </a:endParaRPr>
          </a:p>
        </p:txBody>
      </p:sp>
      <p:sp>
        <p:nvSpPr>
          <p:cNvPr id="19478" name="TextBox 48"/>
          <p:cNvSpPr txBox="1">
            <a:spLocks noChangeArrowheads="1"/>
          </p:cNvSpPr>
          <p:nvPr/>
        </p:nvSpPr>
        <p:spPr bwMode="auto">
          <a:xfrm>
            <a:off x="8305800" y="3339976"/>
            <a:ext cx="304800" cy="369332"/>
          </a:xfrm>
          <a:prstGeom prst="rect">
            <a:avLst/>
          </a:prstGeom>
          <a:noFill/>
          <a:ln w="9525">
            <a:noFill/>
            <a:miter lim="800000"/>
            <a:headEnd/>
            <a:tailEnd/>
          </a:ln>
        </p:spPr>
        <p:txBody>
          <a:bodyPr>
            <a:spAutoFit/>
          </a:bodyPr>
          <a:lstStyle/>
          <a:p>
            <a:r>
              <a:rPr lang="en-US" dirty="0" smtClean="0">
                <a:latin typeface="Calibri" pitchFamily="34" charset="0"/>
              </a:rPr>
              <a:t>6</a:t>
            </a:r>
            <a:endParaRPr lang="en-US" dirty="0">
              <a:latin typeface="Calibri" pitchFamily="34" charset="0"/>
            </a:endParaRPr>
          </a:p>
        </p:txBody>
      </p:sp>
      <p:sp>
        <p:nvSpPr>
          <p:cNvPr id="19479" name="TextBox 49"/>
          <p:cNvSpPr txBox="1">
            <a:spLocks noChangeArrowheads="1"/>
          </p:cNvSpPr>
          <p:nvPr/>
        </p:nvSpPr>
        <p:spPr bwMode="auto">
          <a:xfrm>
            <a:off x="8458200" y="3720976"/>
            <a:ext cx="304800" cy="369332"/>
          </a:xfrm>
          <a:prstGeom prst="rect">
            <a:avLst/>
          </a:prstGeom>
          <a:noFill/>
          <a:ln w="9525">
            <a:noFill/>
            <a:miter lim="800000"/>
            <a:headEnd/>
            <a:tailEnd/>
          </a:ln>
        </p:spPr>
        <p:txBody>
          <a:bodyPr>
            <a:spAutoFit/>
          </a:bodyPr>
          <a:lstStyle/>
          <a:p>
            <a:r>
              <a:rPr lang="en-US" dirty="0" smtClean="0">
                <a:latin typeface="Calibri" pitchFamily="34" charset="0"/>
              </a:rPr>
              <a:t>7</a:t>
            </a:r>
            <a:endParaRPr lang="en-US" dirty="0">
              <a:latin typeface="Calibri" pitchFamily="34" charset="0"/>
            </a:endParaRPr>
          </a:p>
        </p:txBody>
      </p:sp>
      <p:sp>
        <p:nvSpPr>
          <p:cNvPr id="19480" name="TextBox 50"/>
          <p:cNvSpPr txBox="1">
            <a:spLocks noChangeArrowheads="1"/>
          </p:cNvSpPr>
          <p:nvPr/>
        </p:nvSpPr>
        <p:spPr bwMode="auto">
          <a:xfrm>
            <a:off x="8305800" y="4082926"/>
            <a:ext cx="304800" cy="369332"/>
          </a:xfrm>
          <a:prstGeom prst="rect">
            <a:avLst/>
          </a:prstGeom>
          <a:noFill/>
          <a:ln w="9525">
            <a:noFill/>
            <a:miter lim="800000"/>
            <a:headEnd/>
            <a:tailEnd/>
          </a:ln>
        </p:spPr>
        <p:txBody>
          <a:bodyPr>
            <a:spAutoFit/>
          </a:bodyPr>
          <a:lstStyle/>
          <a:p>
            <a:r>
              <a:rPr lang="en-US" dirty="0" smtClean="0">
                <a:latin typeface="Calibri" pitchFamily="34" charset="0"/>
              </a:rPr>
              <a:t>8</a:t>
            </a:r>
            <a:endParaRPr lang="en-US" dirty="0">
              <a:latin typeface="Calibri" pitchFamily="34" charset="0"/>
            </a:endParaRPr>
          </a:p>
        </p:txBody>
      </p:sp>
      <p:sp>
        <p:nvSpPr>
          <p:cNvPr id="19481" name="TextBox 51"/>
          <p:cNvSpPr txBox="1">
            <a:spLocks noChangeArrowheads="1"/>
          </p:cNvSpPr>
          <p:nvPr/>
        </p:nvSpPr>
        <p:spPr bwMode="auto">
          <a:xfrm>
            <a:off x="8077200" y="4406776"/>
            <a:ext cx="304800" cy="369332"/>
          </a:xfrm>
          <a:prstGeom prst="rect">
            <a:avLst/>
          </a:prstGeom>
          <a:noFill/>
          <a:ln w="9525">
            <a:noFill/>
            <a:miter lim="800000"/>
            <a:headEnd/>
            <a:tailEnd/>
          </a:ln>
        </p:spPr>
        <p:txBody>
          <a:bodyPr>
            <a:spAutoFit/>
          </a:bodyPr>
          <a:lstStyle/>
          <a:p>
            <a:r>
              <a:rPr lang="en-US" dirty="0" smtClean="0">
                <a:latin typeface="Calibri" pitchFamily="34" charset="0"/>
              </a:rPr>
              <a:t>9</a:t>
            </a:r>
            <a:endParaRPr lang="en-US" dirty="0">
              <a:latin typeface="Calibri" pitchFamily="34" charset="0"/>
            </a:endParaRPr>
          </a:p>
        </p:txBody>
      </p:sp>
      <p:sp>
        <p:nvSpPr>
          <p:cNvPr id="19482" name="TextBox 52"/>
          <p:cNvSpPr txBox="1">
            <a:spLocks noChangeArrowheads="1"/>
          </p:cNvSpPr>
          <p:nvPr/>
        </p:nvSpPr>
        <p:spPr bwMode="auto">
          <a:xfrm>
            <a:off x="8001000" y="4940176"/>
            <a:ext cx="457200" cy="369332"/>
          </a:xfrm>
          <a:prstGeom prst="rect">
            <a:avLst/>
          </a:prstGeom>
          <a:noFill/>
          <a:ln w="9525">
            <a:noFill/>
            <a:miter lim="800000"/>
            <a:headEnd/>
            <a:tailEnd/>
          </a:ln>
        </p:spPr>
        <p:txBody>
          <a:bodyPr wrap="square">
            <a:spAutoFit/>
          </a:bodyPr>
          <a:lstStyle/>
          <a:p>
            <a:r>
              <a:rPr lang="en-US" dirty="0" smtClean="0">
                <a:latin typeface="Calibri" pitchFamily="34" charset="0"/>
              </a:rPr>
              <a:t>10</a:t>
            </a:r>
            <a:endParaRPr lang="en-US" dirty="0">
              <a:latin typeface="Calibri" pitchFamily="34" charset="0"/>
            </a:endParaRPr>
          </a:p>
        </p:txBody>
      </p:sp>
      <p:sp>
        <p:nvSpPr>
          <p:cNvPr id="19483" name="TextBox 53"/>
          <p:cNvSpPr txBox="1">
            <a:spLocks noChangeArrowheads="1"/>
          </p:cNvSpPr>
          <p:nvPr/>
        </p:nvSpPr>
        <p:spPr bwMode="auto">
          <a:xfrm>
            <a:off x="7772400" y="5625976"/>
            <a:ext cx="533400" cy="369332"/>
          </a:xfrm>
          <a:prstGeom prst="rect">
            <a:avLst/>
          </a:prstGeom>
          <a:noFill/>
          <a:ln w="9525">
            <a:noFill/>
            <a:miter lim="800000"/>
            <a:headEnd/>
            <a:tailEnd/>
          </a:ln>
        </p:spPr>
        <p:txBody>
          <a:bodyPr wrap="square">
            <a:spAutoFit/>
          </a:bodyPr>
          <a:lstStyle/>
          <a:p>
            <a:r>
              <a:rPr lang="en-US" dirty="0" smtClean="0">
                <a:latin typeface="Calibri" pitchFamily="34" charset="0"/>
              </a:rPr>
              <a:t>11</a:t>
            </a:r>
            <a:endParaRPr lang="en-US" dirty="0">
              <a:latin typeface="Calibri" pitchFamily="34" charset="0"/>
            </a:endParaRPr>
          </a:p>
        </p:txBody>
      </p:sp>
      <p:sp>
        <p:nvSpPr>
          <p:cNvPr id="19484" name="TextBox 54"/>
          <p:cNvSpPr txBox="1">
            <a:spLocks noChangeArrowheads="1"/>
          </p:cNvSpPr>
          <p:nvPr/>
        </p:nvSpPr>
        <p:spPr bwMode="auto">
          <a:xfrm>
            <a:off x="7467600" y="6006976"/>
            <a:ext cx="533400" cy="369332"/>
          </a:xfrm>
          <a:prstGeom prst="rect">
            <a:avLst/>
          </a:prstGeom>
          <a:noFill/>
          <a:ln w="9525">
            <a:noFill/>
            <a:miter lim="800000"/>
            <a:headEnd/>
            <a:tailEnd/>
          </a:ln>
        </p:spPr>
        <p:txBody>
          <a:bodyPr>
            <a:spAutoFit/>
          </a:bodyPr>
          <a:lstStyle/>
          <a:p>
            <a:r>
              <a:rPr lang="en-US" dirty="0" smtClean="0">
                <a:latin typeface="Calibri" pitchFamily="34" charset="0"/>
              </a:rPr>
              <a:t>12</a:t>
            </a:r>
            <a:endParaRPr lang="en-US" dirty="0">
              <a:latin typeface="Calibri" pitchFamily="34" charset="0"/>
            </a:endParaRPr>
          </a:p>
        </p:txBody>
      </p:sp>
      <p:cxnSp>
        <p:nvCxnSpPr>
          <p:cNvPr id="19485" name="Straight Connector 58"/>
          <p:cNvCxnSpPr>
            <a:cxnSpLocks noChangeShapeType="1"/>
          </p:cNvCxnSpPr>
          <p:nvPr/>
        </p:nvCxnSpPr>
        <p:spPr bwMode="auto">
          <a:xfrm rot="16200000" flipH="1">
            <a:off x="5600700" y="4749676"/>
            <a:ext cx="2438400" cy="838200"/>
          </a:xfrm>
          <a:prstGeom prst="line">
            <a:avLst/>
          </a:prstGeom>
          <a:noFill/>
          <a:ln w="9525" algn="ctr">
            <a:solidFill>
              <a:schemeClr val="tx1"/>
            </a:solidFill>
            <a:round/>
            <a:headEnd/>
            <a:tailEnd/>
          </a:ln>
        </p:spPr>
      </p:cxnSp>
      <p:sp>
        <p:nvSpPr>
          <p:cNvPr id="19486" name="TextBox 59"/>
          <p:cNvSpPr txBox="1">
            <a:spLocks noChangeArrowheads="1"/>
          </p:cNvSpPr>
          <p:nvPr/>
        </p:nvSpPr>
        <p:spPr bwMode="auto">
          <a:xfrm>
            <a:off x="7086600" y="6311776"/>
            <a:ext cx="762000" cy="369332"/>
          </a:xfrm>
          <a:prstGeom prst="rect">
            <a:avLst/>
          </a:prstGeom>
          <a:noFill/>
          <a:ln w="9525">
            <a:noFill/>
            <a:miter lim="800000"/>
            <a:headEnd/>
            <a:tailEnd/>
          </a:ln>
        </p:spPr>
        <p:txBody>
          <a:bodyPr>
            <a:spAutoFit/>
          </a:bodyPr>
          <a:lstStyle/>
          <a:p>
            <a:r>
              <a:rPr lang="en-US" dirty="0" smtClean="0">
                <a:latin typeface="Calibri" pitchFamily="34" charset="0"/>
              </a:rPr>
              <a:t>13</a:t>
            </a:r>
            <a:endParaRPr lang="en-US" dirty="0">
              <a:latin typeface="Calibri" pitchFamily="34" charset="0"/>
            </a:endParaRPr>
          </a:p>
        </p:txBody>
      </p:sp>
      <p:sp>
        <p:nvSpPr>
          <p:cNvPr id="19487" name="TextBox 31"/>
          <p:cNvSpPr txBox="1">
            <a:spLocks noChangeArrowheads="1"/>
          </p:cNvSpPr>
          <p:nvPr/>
        </p:nvSpPr>
        <p:spPr bwMode="auto">
          <a:xfrm>
            <a:off x="3688080" y="937870"/>
            <a:ext cx="1752600" cy="523875"/>
          </a:xfrm>
          <a:prstGeom prst="rect">
            <a:avLst/>
          </a:prstGeom>
          <a:noFill/>
          <a:ln w="9525">
            <a:noFill/>
            <a:miter lim="800000"/>
            <a:headEnd/>
            <a:tailEnd/>
          </a:ln>
        </p:spPr>
        <p:txBody>
          <a:bodyPr wrap="square">
            <a:spAutoFit/>
          </a:bodyPr>
          <a:lstStyle/>
          <a:p>
            <a:pPr algn="ctr"/>
            <a:r>
              <a:rPr lang="en-US" sz="2800" b="1" dirty="0">
                <a:latin typeface="Calibri" pitchFamily="34" charset="0"/>
              </a:rPr>
              <a:t>Protection</a:t>
            </a:r>
          </a:p>
        </p:txBody>
      </p:sp>
      <p:sp>
        <p:nvSpPr>
          <p:cNvPr id="19488" name="TextBox 31"/>
          <p:cNvSpPr txBox="1">
            <a:spLocks noChangeArrowheads="1"/>
          </p:cNvSpPr>
          <p:nvPr/>
        </p:nvSpPr>
        <p:spPr bwMode="auto">
          <a:xfrm rot="5400000">
            <a:off x="6993732" y="4313907"/>
            <a:ext cx="3810000" cy="338137"/>
          </a:xfrm>
          <a:prstGeom prst="rect">
            <a:avLst/>
          </a:prstGeom>
          <a:noFill/>
          <a:ln w="9525">
            <a:noFill/>
            <a:miter lim="800000"/>
            <a:headEnd/>
            <a:tailEnd/>
          </a:ln>
        </p:spPr>
        <p:txBody>
          <a:bodyPr>
            <a:spAutoFit/>
          </a:bodyPr>
          <a:lstStyle/>
          <a:p>
            <a:r>
              <a:rPr lang="en-US" sz="1600" b="1" dirty="0"/>
              <a:t>Protection    Tasks   &amp;   Systems</a:t>
            </a:r>
          </a:p>
        </p:txBody>
      </p:sp>
      <p:sp>
        <p:nvSpPr>
          <p:cNvPr id="19489" name="TextBox 32"/>
          <p:cNvSpPr txBox="1">
            <a:spLocks noChangeArrowheads="1"/>
          </p:cNvSpPr>
          <p:nvPr/>
        </p:nvSpPr>
        <p:spPr bwMode="auto">
          <a:xfrm rot="-5400000">
            <a:off x="-1667351" y="3361407"/>
            <a:ext cx="4343400" cy="338138"/>
          </a:xfrm>
          <a:prstGeom prst="rect">
            <a:avLst/>
          </a:prstGeom>
          <a:noFill/>
          <a:ln w="9525">
            <a:noFill/>
            <a:miter lim="800000"/>
            <a:headEnd/>
            <a:tailEnd/>
          </a:ln>
        </p:spPr>
        <p:txBody>
          <a:bodyPr>
            <a:spAutoFit/>
          </a:bodyPr>
          <a:lstStyle/>
          <a:p>
            <a:r>
              <a:rPr lang="en-US" sz="1600" b="1" dirty="0"/>
              <a:t>Relative      Protection    Potential</a:t>
            </a:r>
          </a:p>
        </p:txBody>
      </p:sp>
      <p:sp>
        <p:nvSpPr>
          <p:cNvPr id="38" name="Rectangle 2"/>
          <p:cNvSpPr txBox="1">
            <a:spLocks noChangeArrowheads="1"/>
          </p:cNvSpPr>
          <p:nvPr/>
        </p:nvSpPr>
        <p:spPr bwMode="auto">
          <a:xfrm>
            <a:off x="457200" y="76200"/>
            <a:ext cx="8229600" cy="685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333333"/>
                </a:solidFill>
                <a:effectLst/>
                <a:uLnTx/>
                <a:uFillTx/>
                <a:latin typeface="+mn-lt"/>
                <a:ea typeface="+mj-ea"/>
                <a:cs typeface="+mj-cs"/>
              </a:rPr>
              <a:t>Art and Science of Protection</a:t>
            </a:r>
          </a:p>
        </p:txBody>
      </p:sp>
      <p:grpSp>
        <p:nvGrpSpPr>
          <p:cNvPr id="40" name="Group 39"/>
          <p:cNvGrpSpPr/>
          <p:nvPr/>
        </p:nvGrpSpPr>
        <p:grpSpPr>
          <a:xfrm>
            <a:off x="3653790" y="1354966"/>
            <a:ext cx="1821180" cy="838200"/>
            <a:chOff x="3665220" y="1343536"/>
            <a:chExt cx="1821180" cy="838200"/>
          </a:xfrm>
        </p:grpSpPr>
        <p:cxnSp>
          <p:nvCxnSpPr>
            <p:cNvPr id="35" name="Straight Arrow Connector 34"/>
            <p:cNvCxnSpPr/>
            <p:nvPr/>
          </p:nvCxnSpPr>
          <p:spPr>
            <a:xfrm>
              <a:off x="4572000" y="1343536"/>
              <a:ext cx="9144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3665220" y="1343536"/>
              <a:ext cx="9144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41" name="Straight Connector 22"/>
          <p:cNvCxnSpPr>
            <a:cxnSpLocks noChangeShapeType="1"/>
          </p:cNvCxnSpPr>
          <p:nvPr/>
        </p:nvCxnSpPr>
        <p:spPr bwMode="auto">
          <a:xfrm flipV="1">
            <a:off x="6400800" y="1752600"/>
            <a:ext cx="1143000" cy="2209800"/>
          </a:xfrm>
          <a:prstGeom prst="line">
            <a:avLst/>
          </a:prstGeom>
          <a:noFill/>
          <a:ln w="9525" algn="ctr">
            <a:solidFill>
              <a:schemeClr val="tx1"/>
            </a:solidFill>
            <a:round/>
            <a:headEnd/>
            <a:tailEnd/>
          </a:ln>
        </p:spPr>
      </p:cxnSp>
      <p:cxnSp>
        <p:nvCxnSpPr>
          <p:cNvPr id="43" name="Straight Connector 58"/>
          <p:cNvCxnSpPr>
            <a:cxnSpLocks noChangeShapeType="1"/>
          </p:cNvCxnSpPr>
          <p:nvPr/>
        </p:nvCxnSpPr>
        <p:spPr bwMode="auto">
          <a:xfrm>
            <a:off x="6429376" y="3962401"/>
            <a:ext cx="428624" cy="2438399"/>
          </a:xfrm>
          <a:prstGeom prst="line">
            <a:avLst/>
          </a:prstGeom>
          <a:noFill/>
          <a:ln w="9525" algn="ctr">
            <a:solidFill>
              <a:schemeClr val="tx1"/>
            </a:solidFill>
            <a:round/>
            <a:headEnd/>
            <a:tailEnd/>
          </a:ln>
        </p:spPr>
      </p:cxnSp>
      <p:sp>
        <p:nvSpPr>
          <p:cNvPr id="46" name="TextBox 59"/>
          <p:cNvSpPr txBox="1">
            <a:spLocks noChangeArrowheads="1"/>
          </p:cNvSpPr>
          <p:nvPr/>
        </p:nvSpPr>
        <p:spPr bwMode="auto">
          <a:xfrm>
            <a:off x="6629400" y="6359401"/>
            <a:ext cx="762000" cy="369332"/>
          </a:xfrm>
          <a:prstGeom prst="rect">
            <a:avLst/>
          </a:prstGeom>
          <a:noFill/>
          <a:ln w="9525">
            <a:noFill/>
            <a:miter lim="800000"/>
            <a:headEnd/>
            <a:tailEnd/>
          </a:ln>
        </p:spPr>
        <p:txBody>
          <a:bodyPr>
            <a:spAutoFit/>
          </a:bodyPr>
          <a:lstStyle/>
          <a:p>
            <a:r>
              <a:rPr lang="en-US" dirty="0" smtClean="0">
                <a:latin typeface="Calibri" pitchFamily="34" charset="0"/>
              </a:rPr>
              <a:t>14</a:t>
            </a:r>
            <a:endParaRPr lang="en-US" dirty="0">
              <a:latin typeface="Calibri" pitchFamily="34" charset="0"/>
            </a:endParaRPr>
          </a:p>
        </p:txBody>
      </p:sp>
      <p:sp>
        <p:nvSpPr>
          <p:cNvPr id="47" name="TextBox 44"/>
          <p:cNvSpPr txBox="1">
            <a:spLocks noChangeArrowheads="1"/>
          </p:cNvSpPr>
          <p:nvPr/>
        </p:nvSpPr>
        <p:spPr bwMode="auto">
          <a:xfrm>
            <a:off x="7467600" y="1447800"/>
            <a:ext cx="304800" cy="400050"/>
          </a:xfrm>
          <a:prstGeom prst="rect">
            <a:avLst/>
          </a:prstGeom>
          <a:noFill/>
          <a:ln w="9525">
            <a:noFill/>
            <a:miter lim="800000"/>
            <a:headEnd/>
            <a:tailEnd/>
          </a:ln>
        </p:spPr>
        <p:txBody>
          <a:bodyPr>
            <a:spAutoFit/>
          </a:bodyPr>
          <a:lstStyle/>
          <a:p>
            <a:r>
              <a:rPr lang="en-US" dirty="0">
                <a:latin typeface="Calibri" pitchFamily="34" charset="0"/>
              </a:rPr>
              <a:t>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Protection Integration</a:t>
            </a:r>
          </a:p>
        </p:txBody>
      </p:sp>
      <p:sp>
        <p:nvSpPr>
          <p:cNvPr id="3075" name="Rectangle 3"/>
          <p:cNvSpPr>
            <a:spLocks noGrp="1" noChangeArrowheads="1"/>
          </p:cNvSpPr>
          <p:nvPr>
            <p:ph type="body" idx="1"/>
          </p:nvPr>
        </p:nvSpPr>
        <p:spPr>
          <a:xfrm>
            <a:off x="304800" y="1005840"/>
            <a:ext cx="8458200" cy="1508760"/>
          </a:xfrm>
          <a:ln>
            <a:solidFill>
              <a:schemeClr val="tx1"/>
            </a:solidFill>
          </a:ln>
        </p:spPr>
        <p:txBody>
          <a:bodyPr lIns="91440" rIns="91440"/>
          <a:lstStyle/>
          <a:p>
            <a:pPr marL="0" indent="0" eaLnBrk="1" hangingPunct="1">
              <a:spcBef>
                <a:spcPts val="0"/>
              </a:spcBef>
              <a:spcAft>
                <a:spcPts val="0"/>
              </a:spcAft>
              <a:buNone/>
            </a:pPr>
            <a:r>
              <a:rPr lang="en-US" sz="1800" dirty="0" smtClean="0"/>
              <a:t>The force as a whole is often most vulnerable to surprise and enemy attack during preparation. As such, security is essential during preparation. In addition, commanders ensure integration of the various tasks of the protection warfighting function to safeguard bases, secure routes, and protect the force, while it prepares for operations. </a:t>
            </a:r>
            <a:r>
              <a:rPr lang="en-US" sz="1800" i="1" dirty="0" smtClean="0">
                <a:effectLst/>
              </a:rPr>
              <a:t>                  ADRP 5-0, Operations Process, Chapter 3</a:t>
            </a:r>
          </a:p>
        </p:txBody>
      </p:sp>
      <p:sp>
        <p:nvSpPr>
          <p:cNvPr id="4" name="Rectangle 3"/>
          <p:cNvSpPr txBox="1">
            <a:spLocks noChangeArrowheads="1"/>
          </p:cNvSpPr>
          <p:nvPr/>
        </p:nvSpPr>
        <p:spPr bwMode="auto">
          <a:xfrm>
            <a:off x="3212757" y="2590800"/>
            <a:ext cx="5904471"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000" b="1" dirty="0" smtClean="0"/>
              <a:t>The protection warfighting function is the related tasks and systems that preserve the force so the commander can apply maximum combat power. </a:t>
            </a:r>
          </a:p>
          <a:p>
            <a:endParaRPr lang="en-US" sz="2000" dirty="0" smtClean="0"/>
          </a:p>
          <a:p>
            <a:r>
              <a:rPr lang="en-US" sz="2000" u="sng" dirty="0" smtClean="0"/>
              <a:t>Protection Tasks and Systems Keys to Success</a:t>
            </a:r>
            <a:r>
              <a:rPr lang="en-US" sz="2000" dirty="0" smtClean="0"/>
              <a:t>:</a:t>
            </a:r>
          </a:p>
          <a:p>
            <a:pPr lvl="1">
              <a:buFont typeface="Arial" pitchFamily="34" charset="0"/>
              <a:buChar char="•"/>
            </a:pPr>
            <a:r>
              <a:rPr lang="en-US" sz="2000" dirty="0" smtClean="0"/>
              <a:t>  Integrate and Synchronize to Reduce Risk</a:t>
            </a:r>
          </a:p>
          <a:p>
            <a:pPr lvl="1">
              <a:buFont typeface="Arial" pitchFamily="34" charset="0"/>
              <a:buChar char="•"/>
            </a:pPr>
            <a:r>
              <a:rPr lang="en-US" sz="2000" dirty="0" smtClean="0"/>
              <a:t>  Mitigate Identified Vulnerabilities</a:t>
            </a:r>
          </a:p>
          <a:p>
            <a:pPr lvl="1">
              <a:buFont typeface="Arial" pitchFamily="34" charset="0"/>
              <a:buChar char="•"/>
            </a:pPr>
            <a:r>
              <a:rPr lang="en-US" sz="2000" dirty="0" smtClean="0"/>
              <a:t>  Act on Opportunity</a:t>
            </a:r>
          </a:p>
          <a:p>
            <a:endParaRPr lang="en-US" sz="2000" dirty="0" smtClean="0"/>
          </a:p>
          <a:p>
            <a:r>
              <a:rPr lang="en-US" sz="2000" i="1" dirty="0" smtClean="0"/>
              <a:t>Each task and its associated system are typically associated with a staff or staff proponent that performs specific duties.</a:t>
            </a:r>
          </a:p>
          <a:p>
            <a:endParaRPr lang="en-US" sz="2000" b="1" dirty="0" smtClean="0"/>
          </a:p>
          <a:p>
            <a:endParaRPr lang="en-US" sz="2000" b="1" dirty="0" smtClean="0"/>
          </a:p>
          <a:p>
            <a:endParaRPr lang="en-US" sz="2000" dirty="0" smtClean="0">
              <a:solidFill>
                <a:srgbClr val="FF0000"/>
              </a:solidFill>
            </a:endParaRPr>
          </a:p>
          <a:p>
            <a:endParaRPr lang="en-US" sz="2000" dirty="0" smtClean="0">
              <a:solidFill>
                <a:srgbClr val="FF0000"/>
              </a:solidFill>
            </a:endParaRPr>
          </a:p>
          <a:p>
            <a:endParaRPr lang="en-US" sz="2000" dirty="0" smtClean="0">
              <a:solidFill>
                <a:srgbClr val="FF0000"/>
              </a:solidFill>
            </a:endParaRPr>
          </a:p>
          <a:p>
            <a:endParaRPr lang="en-US" sz="2000" dirty="0" smtClean="0">
              <a:solidFill>
                <a:srgbClr val="FF0000"/>
              </a:solidFill>
            </a:endParaRPr>
          </a:p>
          <a:p>
            <a:endParaRPr lang="en-US" sz="2000" dirty="0" smtClean="0">
              <a:solidFill>
                <a:srgbClr val="FF0000"/>
              </a:solidFill>
            </a:endParaRPr>
          </a:p>
          <a:p>
            <a:r>
              <a:rPr lang="en-US" sz="2000" dirty="0" smtClean="0">
                <a:solidFill>
                  <a:srgbClr val="FF0000"/>
                </a:solidFill>
              </a:rPr>
              <a:t> </a:t>
            </a:r>
          </a:p>
        </p:txBody>
      </p:sp>
      <p:grpSp>
        <p:nvGrpSpPr>
          <p:cNvPr id="10" name="Group 9"/>
          <p:cNvGrpSpPr/>
          <p:nvPr/>
        </p:nvGrpSpPr>
        <p:grpSpPr>
          <a:xfrm>
            <a:off x="152400" y="2590800"/>
            <a:ext cx="2971800" cy="4145280"/>
            <a:chOff x="-2495444" y="838200"/>
            <a:chExt cx="4251960" cy="5897880"/>
          </a:xfrm>
        </p:grpSpPr>
        <p:sp>
          <p:nvSpPr>
            <p:cNvPr id="8" name="Rectangle 7"/>
            <p:cNvSpPr/>
            <p:nvPr/>
          </p:nvSpPr>
          <p:spPr>
            <a:xfrm>
              <a:off x="-2495444" y="838200"/>
              <a:ext cx="4251960" cy="589788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 Box 4"/>
            <p:cNvSpPr txBox="1">
              <a:spLocks noChangeArrowheads="1"/>
            </p:cNvSpPr>
            <p:nvPr/>
          </p:nvSpPr>
          <p:spPr bwMode="auto">
            <a:xfrm>
              <a:off x="-2376674" y="946617"/>
              <a:ext cx="4038599" cy="5517574"/>
            </a:xfrm>
            <a:prstGeom prst="rect">
              <a:avLst/>
            </a:prstGeom>
            <a:noFill/>
            <a:ln w="9525">
              <a:noFill/>
              <a:miter lim="800000"/>
              <a:headEnd/>
              <a:tailEnd/>
            </a:ln>
          </p:spPr>
          <p:txBody>
            <a:bodyPr wrap="square">
              <a:spAutoFit/>
            </a:bodyPr>
            <a:lstStyle/>
            <a:p>
              <a:pPr>
                <a:spcBef>
                  <a:spcPct val="50000"/>
                </a:spcBef>
                <a:buFontTx/>
                <a:buChar char="•"/>
              </a:pPr>
              <a:r>
                <a:rPr lang="en-US" sz="1200" dirty="0">
                  <a:latin typeface="+mn-lt"/>
                </a:rPr>
                <a:t> </a:t>
              </a:r>
              <a:r>
                <a:rPr lang="en-US" sz="1200" dirty="0" smtClean="0">
                  <a:latin typeface="+mn-lt"/>
                </a:rPr>
                <a:t> </a:t>
              </a:r>
              <a:r>
                <a:rPr lang="en-US" sz="1200" b="1" dirty="0" smtClean="0"/>
                <a:t>Operational Area Security</a:t>
              </a:r>
              <a:endParaRPr lang="en-US" sz="1200" dirty="0" smtClean="0">
                <a:latin typeface="+mn-lt"/>
              </a:endParaRPr>
            </a:p>
            <a:p>
              <a:pPr>
                <a:spcBef>
                  <a:spcPct val="50000"/>
                </a:spcBef>
                <a:buFontTx/>
                <a:buChar char="•"/>
              </a:pPr>
              <a:r>
                <a:rPr lang="en-US" sz="1200" b="1" dirty="0" smtClean="0">
                  <a:latin typeface="+mn-lt"/>
                </a:rPr>
                <a:t>  </a:t>
              </a:r>
              <a:r>
                <a:rPr lang="en-US" sz="1200" b="1" dirty="0" smtClean="0"/>
                <a:t>Safety (</a:t>
              </a:r>
              <a:r>
                <a:rPr lang="en-US" sz="1200" b="1" dirty="0" err="1" smtClean="0"/>
                <a:t>incl</a:t>
              </a:r>
              <a:r>
                <a:rPr lang="en-US" sz="1200" b="1" dirty="0" smtClean="0"/>
                <a:t> Fratricide Avoidance)</a:t>
              </a:r>
              <a:endParaRPr lang="en-US" sz="1200" b="1" dirty="0" smtClean="0">
                <a:latin typeface="+mn-lt"/>
              </a:endParaRPr>
            </a:p>
            <a:p>
              <a:pPr>
                <a:spcBef>
                  <a:spcPct val="50000"/>
                </a:spcBef>
                <a:buFontTx/>
                <a:buChar char="•"/>
              </a:pPr>
              <a:r>
                <a:rPr lang="en-US" sz="1200" b="1" dirty="0" smtClean="0">
                  <a:latin typeface="+mn-lt"/>
                </a:rPr>
                <a:t>  </a:t>
              </a:r>
              <a:r>
                <a:rPr lang="en-US" sz="1200" b="1" dirty="0" smtClean="0"/>
                <a:t>OPSEC</a:t>
              </a:r>
            </a:p>
            <a:p>
              <a:pPr>
                <a:spcBef>
                  <a:spcPct val="50000"/>
                </a:spcBef>
                <a:buFontTx/>
                <a:buChar char="•"/>
              </a:pPr>
              <a:r>
                <a:rPr lang="en-US" sz="1200" b="1" dirty="0" smtClean="0">
                  <a:latin typeface="+mn-lt"/>
                </a:rPr>
                <a:t>  Intelligence Support</a:t>
              </a:r>
            </a:p>
            <a:p>
              <a:pPr>
                <a:spcBef>
                  <a:spcPct val="50000"/>
                </a:spcBef>
                <a:buFontTx/>
                <a:buChar char="•"/>
              </a:pPr>
              <a:r>
                <a:rPr lang="en-US" sz="1200" b="1" dirty="0" smtClean="0">
                  <a:latin typeface="+mn-lt"/>
                </a:rPr>
                <a:t>  Physical Security</a:t>
              </a:r>
            </a:p>
            <a:p>
              <a:pPr>
                <a:spcBef>
                  <a:spcPct val="50000"/>
                </a:spcBef>
                <a:buFontTx/>
                <a:buChar char="•"/>
              </a:pPr>
              <a:r>
                <a:rPr lang="en-US" sz="1200" b="1" dirty="0" smtClean="0">
                  <a:latin typeface="+mn-lt"/>
                </a:rPr>
                <a:t>  </a:t>
              </a:r>
              <a:r>
                <a:rPr lang="en-US" sz="1200" b="1" dirty="0" smtClean="0"/>
                <a:t>Antiterrorism</a:t>
              </a:r>
            </a:p>
            <a:p>
              <a:pPr>
                <a:spcBef>
                  <a:spcPct val="50000"/>
                </a:spcBef>
                <a:buFontTx/>
                <a:buChar char="•"/>
              </a:pPr>
              <a:r>
                <a:rPr lang="en-US" sz="1200" b="1" dirty="0" smtClean="0">
                  <a:latin typeface="+mn-lt"/>
                </a:rPr>
                <a:t>  Law and Order</a:t>
              </a:r>
            </a:p>
            <a:p>
              <a:pPr>
                <a:spcBef>
                  <a:spcPct val="50000"/>
                </a:spcBef>
                <a:buFontTx/>
                <a:buChar char="•"/>
              </a:pPr>
              <a:r>
                <a:rPr lang="en-US" sz="1200" b="1" dirty="0" smtClean="0">
                  <a:latin typeface="+mn-lt"/>
                </a:rPr>
                <a:t>  </a:t>
              </a:r>
              <a:r>
                <a:rPr lang="en-US" sz="1200" b="1" dirty="0" smtClean="0"/>
                <a:t>Survivability Operations</a:t>
              </a:r>
              <a:endParaRPr lang="en-US" sz="1200" b="1" dirty="0" smtClean="0">
                <a:latin typeface="+mn-lt"/>
              </a:endParaRPr>
            </a:p>
            <a:p>
              <a:pPr>
                <a:spcBef>
                  <a:spcPct val="50000"/>
                </a:spcBef>
                <a:buFontTx/>
                <a:buChar char="•"/>
              </a:pPr>
              <a:r>
                <a:rPr lang="en-US" sz="1200" b="1" dirty="0" smtClean="0">
                  <a:latin typeface="+mn-lt"/>
                </a:rPr>
                <a:t>  </a:t>
              </a:r>
              <a:r>
                <a:rPr lang="en-US" sz="1200" b="1" dirty="0" smtClean="0"/>
                <a:t>Force Health Protection</a:t>
              </a:r>
            </a:p>
            <a:p>
              <a:pPr>
                <a:spcBef>
                  <a:spcPct val="50000"/>
                </a:spcBef>
                <a:buFontTx/>
                <a:buChar char="•"/>
              </a:pPr>
              <a:r>
                <a:rPr lang="en-US" sz="1200" b="1" dirty="0" smtClean="0">
                  <a:latin typeface="+mn-lt"/>
                </a:rPr>
                <a:t>  </a:t>
              </a:r>
              <a:r>
                <a:rPr lang="en-US" sz="1200" b="1" dirty="0" smtClean="0"/>
                <a:t>CBRN Operations</a:t>
              </a:r>
            </a:p>
            <a:p>
              <a:pPr>
                <a:spcBef>
                  <a:spcPct val="50000"/>
                </a:spcBef>
                <a:buFontTx/>
                <a:buChar char="•"/>
              </a:pPr>
              <a:r>
                <a:rPr lang="en-US" sz="1200" b="1" dirty="0" smtClean="0">
                  <a:latin typeface="+mn-lt"/>
                </a:rPr>
                <a:t>  Explosive Ordnance Disposal</a:t>
              </a:r>
            </a:p>
            <a:p>
              <a:pPr>
                <a:spcBef>
                  <a:spcPct val="50000"/>
                </a:spcBef>
                <a:buFontTx/>
                <a:buChar char="•"/>
              </a:pPr>
              <a:r>
                <a:rPr lang="en-US" sz="1200" b="1" dirty="0" smtClean="0">
                  <a:latin typeface="+mn-lt"/>
                </a:rPr>
                <a:t>  Air </a:t>
              </a:r>
              <a:r>
                <a:rPr lang="en-US" sz="1200" b="1" dirty="0">
                  <a:latin typeface="+mn-lt"/>
                </a:rPr>
                <a:t>&amp; Missile Defense</a:t>
              </a:r>
            </a:p>
            <a:p>
              <a:pPr>
                <a:spcBef>
                  <a:spcPct val="50000"/>
                </a:spcBef>
                <a:buFontTx/>
                <a:buChar char="•"/>
              </a:pPr>
              <a:r>
                <a:rPr lang="en-US" sz="1200" b="1" dirty="0">
                  <a:latin typeface="+mn-lt"/>
                </a:rPr>
                <a:t>  Personnel Recovery</a:t>
              </a:r>
            </a:p>
            <a:p>
              <a:pPr>
                <a:spcBef>
                  <a:spcPct val="50000"/>
                </a:spcBef>
                <a:buFontTx/>
                <a:buChar char="•"/>
              </a:pPr>
              <a:r>
                <a:rPr lang="en-US" sz="1200" b="1" dirty="0">
                  <a:latin typeface="+mn-lt"/>
                </a:rPr>
                <a:t>  </a:t>
              </a:r>
              <a:r>
                <a:rPr lang="en-US" sz="1200" b="1" dirty="0" smtClean="0">
                  <a:latin typeface="+mn-lt"/>
                </a:rPr>
                <a:t>Internment and Resettlement</a:t>
              </a:r>
              <a:endParaRPr lang="en-US" sz="1200" b="1" dirty="0">
                <a:latin typeface="+mn-lt"/>
              </a:endParaRP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Protection Tasks and Systems</a:t>
            </a:r>
          </a:p>
        </p:txBody>
      </p:sp>
      <p:sp>
        <p:nvSpPr>
          <p:cNvPr id="8" name="Rectangle 7"/>
          <p:cNvSpPr/>
          <p:nvPr/>
        </p:nvSpPr>
        <p:spPr>
          <a:xfrm>
            <a:off x="1771650" y="838200"/>
            <a:ext cx="5867400" cy="589788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 Box 4"/>
          <p:cNvSpPr txBox="1">
            <a:spLocks noChangeArrowheads="1"/>
          </p:cNvSpPr>
          <p:nvPr/>
        </p:nvSpPr>
        <p:spPr bwMode="auto">
          <a:xfrm>
            <a:off x="1771650" y="914400"/>
            <a:ext cx="5867400" cy="5770811"/>
          </a:xfrm>
          <a:prstGeom prst="rect">
            <a:avLst/>
          </a:prstGeom>
          <a:noFill/>
          <a:ln w="9525">
            <a:noFill/>
            <a:miter lim="800000"/>
            <a:headEnd/>
            <a:tailEnd/>
          </a:ln>
        </p:spPr>
        <p:txBody>
          <a:bodyPr wrap="square">
            <a:spAutoFit/>
          </a:bodyPr>
          <a:lstStyle/>
          <a:p>
            <a:pPr>
              <a:spcBef>
                <a:spcPct val="50000"/>
              </a:spcBef>
              <a:buFontTx/>
              <a:buChar char="•"/>
            </a:pPr>
            <a:r>
              <a:rPr lang="en-US" dirty="0">
                <a:latin typeface="+mn-lt"/>
              </a:rPr>
              <a:t> </a:t>
            </a:r>
            <a:r>
              <a:rPr lang="en-US" dirty="0" smtClean="0">
                <a:latin typeface="+mn-lt"/>
              </a:rPr>
              <a:t> </a:t>
            </a:r>
            <a:r>
              <a:rPr lang="en-US" b="1" dirty="0" smtClean="0"/>
              <a:t>Operational Area Security – MP (G3/S3)</a:t>
            </a:r>
            <a:endParaRPr lang="en-US" dirty="0" smtClean="0">
              <a:latin typeface="+mn-lt"/>
            </a:endParaRPr>
          </a:p>
          <a:p>
            <a:pPr>
              <a:spcBef>
                <a:spcPct val="50000"/>
              </a:spcBef>
              <a:buFontTx/>
              <a:buChar char="•"/>
            </a:pPr>
            <a:r>
              <a:rPr lang="en-US" b="1" dirty="0" smtClean="0">
                <a:latin typeface="+mn-lt"/>
              </a:rPr>
              <a:t>  </a:t>
            </a:r>
            <a:r>
              <a:rPr lang="en-US" b="1" dirty="0" smtClean="0"/>
              <a:t>Safety  – Aviation (G3/S3)</a:t>
            </a:r>
            <a:endParaRPr lang="en-US" b="1" dirty="0" smtClean="0">
              <a:latin typeface="+mn-lt"/>
            </a:endParaRPr>
          </a:p>
          <a:p>
            <a:pPr>
              <a:spcBef>
                <a:spcPct val="50000"/>
              </a:spcBef>
              <a:buFontTx/>
              <a:buChar char="•"/>
            </a:pPr>
            <a:r>
              <a:rPr lang="en-US" b="1" dirty="0" smtClean="0">
                <a:latin typeface="+mn-lt"/>
              </a:rPr>
              <a:t>  </a:t>
            </a:r>
            <a:r>
              <a:rPr lang="en-US" b="1" dirty="0" smtClean="0"/>
              <a:t>OPSEC – G3/S3</a:t>
            </a:r>
          </a:p>
          <a:p>
            <a:pPr>
              <a:spcBef>
                <a:spcPct val="50000"/>
              </a:spcBef>
              <a:buFontTx/>
              <a:buChar char="•"/>
            </a:pPr>
            <a:r>
              <a:rPr lang="en-US" b="1" dirty="0" smtClean="0">
                <a:latin typeface="+mn-lt"/>
              </a:rPr>
              <a:t>  Intelligence Support – G2/S2</a:t>
            </a:r>
          </a:p>
          <a:p>
            <a:pPr>
              <a:spcBef>
                <a:spcPct val="50000"/>
              </a:spcBef>
              <a:buFontTx/>
              <a:buChar char="•"/>
            </a:pPr>
            <a:r>
              <a:rPr lang="en-US" b="1" dirty="0" smtClean="0">
                <a:latin typeface="+mn-lt"/>
              </a:rPr>
              <a:t>  Physical Security – MP (G3/S3)</a:t>
            </a:r>
          </a:p>
          <a:p>
            <a:pPr>
              <a:spcBef>
                <a:spcPct val="50000"/>
              </a:spcBef>
              <a:buFontTx/>
              <a:buChar char="•"/>
            </a:pPr>
            <a:r>
              <a:rPr lang="en-US" b="1" dirty="0" smtClean="0">
                <a:latin typeface="+mn-lt"/>
              </a:rPr>
              <a:t>  </a:t>
            </a:r>
            <a:r>
              <a:rPr lang="en-US" b="1" dirty="0" smtClean="0"/>
              <a:t>Antiterrorism – MP (G3/S3)</a:t>
            </a:r>
          </a:p>
          <a:p>
            <a:pPr>
              <a:spcBef>
                <a:spcPct val="50000"/>
              </a:spcBef>
              <a:buFontTx/>
              <a:buChar char="•"/>
            </a:pPr>
            <a:r>
              <a:rPr lang="en-US" b="1" dirty="0" smtClean="0">
                <a:latin typeface="+mn-lt"/>
              </a:rPr>
              <a:t>  Law and Order – MP </a:t>
            </a:r>
            <a:r>
              <a:rPr lang="en-US" b="1" dirty="0" smtClean="0"/>
              <a:t>(G3/S3)</a:t>
            </a:r>
            <a:endParaRPr lang="en-US" b="1" dirty="0" smtClean="0">
              <a:latin typeface="+mn-lt"/>
            </a:endParaRPr>
          </a:p>
          <a:p>
            <a:pPr>
              <a:spcBef>
                <a:spcPct val="50000"/>
              </a:spcBef>
              <a:buFontTx/>
              <a:buChar char="•"/>
            </a:pPr>
            <a:r>
              <a:rPr lang="en-US" b="1" dirty="0" smtClean="0">
                <a:latin typeface="+mn-lt"/>
              </a:rPr>
              <a:t>  </a:t>
            </a:r>
            <a:r>
              <a:rPr lang="en-US" b="1" dirty="0" smtClean="0"/>
              <a:t>Survivability Operations - Engineer</a:t>
            </a:r>
            <a:endParaRPr lang="en-US" b="1" dirty="0" smtClean="0">
              <a:latin typeface="+mn-lt"/>
            </a:endParaRPr>
          </a:p>
          <a:p>
            <a:pPr>
              <a:spcBef>
                <a:spcPct val="50000"/>
              </a:spcBef>
              <a:buFontTx/>
              <a:buChar char="•"/>
            </a:pPr>
            <a:r>
              <a:rPr lang="en-US" b="1" dirty="0" smtClean="0">
                <a:latin typeface="+mn-lt"/>
              </a:rPr>
              <a:t>  </a:t>
            </a:r>
            <a:r>
              <a:rPr lang="en-US" b="1" dirty="0" smtClean="0"/>
              <a:t>Force Health Protection - Surgeon</a:t>
            </a:r>
          </a:p>
          <a:p>
            <a:pPr>
              <a:spcBef>
                <a:spcPct val="50000"/>
              </a:spcBef>
              <a:buFontTx/>
              <a:buChar char="•"/>
            </a:pPr>
            <a:r>
              <a:rPr lang="en-US" b="1" dirty="0" smtClean="0">
                <a:latin typeface="+mn-lt"/>
              </a:rPr>
              <a:t>  </a:t>
            </a:r>
            <a:r>
              <a:rPr lang="en-US" b="1" dirty="0" smtClean="0"/>
              <a:t>CBRN Operations - CBRN</a:t>
            </a:r>
          </a:p>
          <a:p>
            <a:pPr>
              <a:spcBef>
                <a:spcPct val="50000"/>
              </a:spcBef>
              <a:buFontTx/>
              <a:buChar char="•"/>
            </a:pPr>
            <a:r>
              <a:rPr lang="en-US" b="1" dirty="0" smtClean="0">
                <a:latin typeface="+mn-lt"/>
              </a:rPr>
              <a:t>  Explosive Ordnance Disposal - ORD</a:t>
            </a:r>
          </a:p>
          <a:p>
            <a:pPr>
              <a:spcBef>
                <a:spcPct val="50000"/>
              </a:spcBef>
              <a:buFontTx/>
              <a:buChar char="•"/>
            </a:pPr>
            <a:r>
              <a:rPr lang="en-US" b="1" dirty="0" smtClean="0">
                <a:latin typeface="+mn-lt"/>
              </a:rPr>
              <a:t>  Air </a:t>
            </a:r>
            <a:r>
              <a:rPr lang="en-US" b="1" dirty="0">
                <a:latin typeface="+mn-lt"/>
              </a:rPr>
              <a:t>&amp; Missile </a:t>
            </a:r>
            <a:r>
              <a:rPr lang="en-US" b="1" dirty="0" smtClean="0">
                <a:latin typeface="+mn-lt"/>
              </a:rPr>
              <a:t>Defense – Fire Support</a:t>
            </a:r>
            <a:endParaRPr lang="en-US" b="1" dirty="0">
              <a:latin typeface="+mn-lt"/>
            </a:endParaRPr>
          </a:p>
          <a:p>
            <a:pPr>
              <a:spcBef>
                <a:spcPct val="50000"/>
              </a:spcBef>
              <a:buFontTx/>
              <a:buChar char="•"/>
            </a:pPr>
            <a:r>
              <a:rPr lang="en-US" b="1" dirty="0">
                <a:latin typeface="+mn-lt"/>
              </a:rPr>
              <a:t>  Personnel </a:t>
            </a:r>
            <a:r>
              <a:rPr lang="en-US" b="1" dirty="0" smtClean="0">
                <a:latin typeface="+mn-lt"/>
              </a:rPr>
              <a:t>Recovery – G1/S1</a:t>
            </a:r>
            <a:endParaRPr lang="en-US" b="1" dirty="0">
              <a:latin typeface="+mn-lt"/>
            </a:endParaRPr>
          </a:p>
          <a:p>
            <a:pPr>
              <a:spcBef>
                <a:spcPct val="50000"/>
              </a:spcBef>
              <a:buFontTx/>
              <a:buChar char="•"/>
            </a:pPr>
            <a:r>
              <a:rPr lang="en-US" b="1" dirty="0">
                <a:latin typeface="+mn-lt"/>
              </a:rPr>
              <a:t>  </a:t>
            </a:r>
            <a:r>
              <a:rPr lang="en-US" b="1" dirty="0" smtClean="0">
                <a:latin typeface="+mn-lt"/>
              </a:rPr>
              <a:t>Internment and Resettlement – MP </a:t>
            </a:r>
            <a:r>
              <a:rPr lang="en-US" b="1" dirty="0" smtClean="0"/>
              <a:t>(G3/S3)</a:t>
            </a:r>
            <a:endParaRPr lang="en-US" b="1" dirty="0">
              <a:latin typeface="+mn-l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 y="990600"/>
            <a:ext cx="2209800" cy="3970318"/>
          </a:xfrm>
          <a:prstGeom prst="rect">
            <a:avLst/>
          </a:prstGeom>
          <a:noFill/>
          <a:ln w="19050">
            <a:solidFill>
              <a:schemeClr val="tx2">
                <a:lumMod val="60000"/>
                <a:lumOff val="40000"/>
              </a:schemeClr>
            </a:solidFill>
          </a:ln>
        </p:spPr>
        <p:txBody>
          <a:bodyPr wrap="square" rtlCol="0">
            <a:spAutoFit/>
          </a:bodyPr>
          <a:lstStyle/>
          <a:p>
            <a:r>
              <a:rPr lang="en-US" sz="1800" b="1" i="1" dirty="0" smtClean="0"/>
              <a:t>Risk Management  </a:t>
            </a:r>
            <a:r>
              <a:rPr lang="en-US" sz="1800" dirty="0" smtClean="0"/>
              <a:t>is the Army’s primary decisionmaking process for identifying hazards and controlling risks across the full spectrum of Army missions, functions, operations, and activities. </a:t>
            </a:r>
          </a:p>
          <a:p>
            <a:endParaRPr lang="en-US" sz="1800" dirty="0" smtClean="0"/>
          </a:p>
          <a:p>
            <a:r>
              <a:rPr lang="en-US" sz="1800" dirty="0" smtClean="0"/>
              <a:t>        ATP 5-19</a:t>
            </a:r>
            <a:endParaRPr lang="en-US" sz="1800" dirty="0"/>
          </a:p>
        </p:txBody>
      </p:sp>
      <p:sp>
        <p:nvSpPr>
          <p:cNvPr id="8" name="Rectangle 2"/>
          <p:cNvSpPr>
            <a:spLocks noGrp="1" noChangeArrowheads="1"/>
          </p:cNvSpPr>
          <p:nvPr>
            <p:ph type="title"/>
          </p:nvPr>
        </p:nvSpPr>
        <p:spPr bwMode="auto">
          <a:xfrm>
            <a:off x="4572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Protection Planning</a:t>
            </a:r>
          </a:p>
        </p:txBody>
      </p:sp>
      <p:sp>
        <p:nvSpPr>
          <p:cNvPr id="9" name="TextBox 8"/>
          <p:cNvSpPr txBox="1"/>
          <p:nvPr/>
        </p:nvSpPr>
        <p:spPr>
          <a:xfrm>
            <a:off x="3159664" y="1290935"/>
            <a:ext cx="5141152" cy="492443"/>
          </a:xfrm>
          <a:prstGeom prst="rect">
            <a:avLst/>
          </a:prstGeom>
          <a:noFill/>
        </p:spPr>
        <p:txBody>
          <a:bodyPr wrap="none" rtlCol="0">
            <a:spAutoFit/>
          </a:bodyPr>
          <a:lstStyle/>
          <a:p>
            <a:pPr algn="ctr"/>
            <a:r>
              <a:rPr lang="en-US" sz="2600" dirty="0" smtClean="0"/>
              <a:t>Integrating Process for Protection</a:t>
            </a:r>
            <a:endParaRPr lang="en-US" sz="2600" dirty="0"/>
          </a:p>
        </p:txBody>
      </p:sp>
      <p:grpSp>
        <p:nvGrpSpPr>
          <p:cNvPr id="40" name="Group 39"/>
          <p:cNvGrpSpPr/>
          <p:nvPr/>
        </p:nvGrpSpPr>
        <p:grpSpPr>
          <a:xfrm>
            <a:off x="2476500" y="1973580"/>
            <a:ext cx="6507480" cy="4495800"/>
            <a:chOff x="2476500" y="1973580"/>
            <a:chExt cx="6507480" cy="4495800"/>
          </a:xfrm>
        </p:grpSpPr>
        <p:grpSp>
          <p:nvGrpSpPr>
            <p:cNvPr id="14" name="Group 13"/>
            <p:cNvGrpSpPr/>
            <p:nvPr/>
          </p:nvGrpSpPr>
          <p:grpSpPr>
            <a:xfrm>
              <a:off x="2476500" y="1973580"/>
              <a:ext cx="6507480" cy="4495800"/>
              <a:chOff x="2743200" y="2133600"/>
              <a:chExt cx="6126480" cy="4495800"/>
            </a:xfrm>
          </p:grpSpPr>
          <p:sp>
            <p:nvSpPr>
              <p:cNvPr id="10" name="Rectangle 9"/>
              <p:cNvSpPr/>
              <p:nvPr/>
            </p:nvSpPr>
            <p:spPr>
              <a:xfrm>
                <a:off x="2743200" y="2133600"/>
                <a:ext cx="612648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V="1">
                <a:off x="2788920" y="2209800"/>
                <a:ext cx="6050280" cy="4396740"/>
              </a:xfrm>
              <a:prstGeom prst="line">
                <a:avLst/>
              </a:prstGeom>
              <a:ln w="635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4876800" y="2202180"/>
              <a:ext cx="1600200" cy="990600"/>
              <a:chOff x="4876800" y="2362200"/>
              <a:chExt cx="1600200" cy="990600"/>
            </a:xfrm>
          </p:grpSpPr>
          <p:sp>
            <p:nvSpPr>
              <p:cNvPr id="16" name="Oval 15"/>
              <p:cNvSpPr/>
              <p:nvPr/>
            </p:nvSpPr>
            <p:spPr>
              <a:xfrm>
                <a:off x="4876800" y="2362200"/>
                <a:ext cx="1600200" cy="990600"/>
              </a:xfrm>
              <a:prstGeom prst="ellipse">
                <a:avLst/>
              </a:prstGeom>
              <a:solidFill>
                <a:srgbClr val="FFFF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5135726" y="2534335"/>
                <a:ext cx="1082349" cy="646331"/>
              </a:xfrm>
              <a:prstGeom prst="rect">
                <a:avLst/>
              </a:prstGeom>
              <a:noFill/>
            </p:spPr>
            <p:txBody>
              <a:bodyPr wrap="none" rtlCol="0">
                <a:spAutoFit/>
              </a:bodyPr>
              <a:lstStyle/>
              <a:p>
                <a:pPr algn="ctr"/>
                <a:r>
                  <a:rPr lang="en-US" b="1" dirty="0" smtClean="0"/>
                  <a:t>Assess</a:t>
                </a:r>
              </a:p>
              <a:p>
                <a:pPr algn="ctr"/>
                <a:r>
                  <a:rPr lang="en-US" b="1" dirty="0" smtClean="0"/>
                  <a:t>Hazards</a:t>
                </a:r>
                <a:endParaRPr lang="en-US" b="1" dirty="0"/>
              </a:p>
            </p:txBody>
          </p:sp>
        </p:grpSp>
        <p:grpSp>
          <p:nvGrpSpPr>
            <p:cNvPr id="31" name="Group 30"/>
            <p:cNvGrpSpPr/>
            <p:nvPr/>
          </p:nvGrpSpPr>
          <p:grpSpPr>
            <a:xfrm>
              <a:off x="2667000" y="3497580"/>
              <a:ext cx="1752600" cy="1143000"/>
              <a:chOff x="2667000" y="3657600"/>
              <a:chExt cx="1752600" cy="1143000"/>
            </a:xfrm>
          </p:grpSpPr>
          <p:sp>
            <p:nvSpPr>
              <p:cNvPr id="22" name="16-Point Star 21"/>
              <p:cNvSpPr/>
              <p:nvPr/>
            </p:nvSpPr>
            <p:spPr>
              <a:xfrm>
                <a:off x="2667000" y="3657600"/>
                <a:ext cx="1752600" cy="1143000"/>
              </a:xfrm>
              <a:prstGeom prst="star16">
                <a:avLst/>
              </a:prstGeom>
              <a:solidFill>
                <a:srgbClr val="FF000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3002126" y="3905935"/>
                <a:ext cx="1082349" cy="646331"/>
              </a:xfrm>
              <a:prstGeom prst="rect">
                <a:avLst/>
              </a:prstGeom>
              <a:noFill/>
            </p:spPr>
            <p:txBody>
              <a:bodyPr wrap="none" rtlCol="0">
                <a:spAutoFit/>
              </a:bodyPr>
              <a:lstStyle/>
              <a:p>
                <a:pPr algn="ctr"/>
                <a:r>
                  <a:rPr lang="en-US" b="1" dirty="0" smtClean="0"/>
                  <a:t>Identify</a:t>
                </a:r>
              </a:p>
              <a:p>
                <a:pPr algn="ctr"/>
                <a:r>
                  <a:rPr lang="en-US" b="1" dirty="0" smtClean="0"/>
                  <a:t>Hazards</a:t>
                </a:r>
                <a:endParaRPr lang="en-US" b="1" dirty="0"/>
              </a:p>
            </p:txBody>
          </p:sp>
        </p:grpSp>
        <p:grpSp>
          <p:nvGrpSpPr>
            <p:cNvPr id="32" name="Group 31"/>
            <p:cNvGrpSpPr/>
            <p:nvPr/>
          </p:nvGrpSpPr>
          <p:grpSpPr>
            <a:xfrm>
              <a:off x="4191000" y="5326380"/>
              <a:ext cx="1600200" cy="990600"/>
              <a:chOff x="4191000" y="5486400"/>
              <a:chExt cx="1600200" cy="990600"/>
            </a:xfrm>
          </p:grpSpPr>
          <p:sp>
            <p:nvSpPr>
              <p:cNvPr id="18" name="Oval 17"/>
              <p:cNvSpPr/>
              <p:nvPr/>
            </p:nvSpPr>
            <p:spPr>
              <a:xfrm>
                <a:off x="4191000" y="5486400"/>
                <a:ext cx="1600200" cy="9906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308862" y="5658535"/>
                <a:ext cx="1364476" cy="646331"/>
              </a:xfrm>
              <a:prstGeom prst="rect">
                <a:avLst/>
              </a:prstGeom>
              <a:noFill/>
            </p:spPr>
            <p:txBody>
              <a:bodyPr wrap="none" rtlCol="0">
                <a:spAutoFit/>
              </a:bodyPr>
              <a:lstStyle/>
              <a:p>
                <a:pPr algn="ctr"/>
                <a:r>
                  <a:rPr lang="en-US" b="1" dirty="0" smtClean="0"/>
                  <a:t>Supervise</a:t>
                </a:r>
              </a:p>
              <a:p>
                <a:pPr algn="ctr"/>
                <a:r>
                  <a:rPr lang="en-US" b="1" dirty="0" smtClean="0"/>
                  <a:t>&amp; Evaluate</a:t>
                </a:r>
                <a:endParaRPr lang="en-US" b="1" dirty="0"/>
              </a:p>
            </p:txBody>
          </p:sp>
        </p:grpSp>
        <p:grpSp>
          <p:nvGrpSpPr>
            <p:cNvPr id="33" name="Group 32"/>
            <p:cNvGrpSpPr/>
            <p:nvPr/>
          </p:nvGrpSpPr>
          <p:grpSpPr>
            <a:xfrm>
              <a:off x="6629400" y="5326380"/>
              <a:ext cx="1600200" cy="990600"/>
              <a:chOff x="6629400" y="5486400"/>
              <a:chExt cx="1600200" cy="990600"/>
            </a:xfrm>
          </p:grpSpPr>
          <p:sp>
            <p:nvSpPr>
              <p:cNvPr id="17" name="Oval 16"/>
              <p:cNvSpPr/>
              <p:nvPr/>
            </p:nvSpPr>
            <p:spPr>
              <a:xfrm>
                <a:off x="6629400" y="5486400"/>
                <a:ext cx="1600200" cy="990600"/>
              </a:xfrm>
              <a:prstGeom prst="ellipse">
                <a:avLst/>
              </a:prstGeom>
              <a:solidFill>
                <a:srgbClr val="00B050">
                  <a:alpha val="75000"/>
                </a:srgb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6760086" y="5658535"/>
                <a:ext cx="1338828" cy="646331"/>
              </a:xfrm>
              <a:prstGeom prst="rect">
                <a:avLst/>
              </a:prstGeom>
              <a:noFill/>
            </p:spPr>
            <p:txBody>
              <a:bodyPr wrap="none" rtlCol="0">
                <a:spAutoFit/>
              </a:bodyPr>
              <a:lstStyle/>
              <a:p>
                <a:pPr algn="ctr"/>
                <a:r>
                  <a:rPr lang="en-US" b="1" dirty="0" smtClean="0"/>
                  <a:t>Implement</a:t>
                </a:r>
              </a:p>
              <a:p>
                <a:pPr algn="ctr"/>
                <a:r>
                  <a:rPr lang="en-US" b="1" dirty="0" smtClean="0"/>
                  <a:t>Controls</a:t>
                </a:r>
                <a:endParaRPr lang="en-US" b="1" dirty="0"/>
              </a:p>
            </p:txBody>
          </p:sp>
        </p:grpSp>
        <p:grpSp>
          <p:nvGrpSpPr>
            <p:cNvPr id="34" name="Group 33"/>
            <p:cNvGrpSpPr/>
            <p:nvPr/>
          </p:nvGrpSpPr>
          <p:grpSpPr>
            <a:xfrm>
              <a:off x="6477000" y="3421380"/>
              <a:ext cx="2407920" cy="1348740"/>
              <a:chOff x="6477000" y="3581400"/>
              <a:chExt cx="2407920" cy="1348740"/>
            </a:xfrm>
          </p:grpSpPr>
          <p:sp>
            <p:nvSpPr>
              <p:cNvPr id="21" name="16-Point Star 20"/>
              <p:cNvSpPr/>
              <p:nvPr/>
            </p:nvSpPr>
            <p:spPr>
              <a:xfrm>
                <a:off x="6477000" y="3581400"/>
                <a:ext cx="2407920" cy="1348740"/>
              </a:xfrm>
              <a:prstGeom prst="star16">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6678122" y="3794105"/>
                <a:ext cx="2005677" cy="923330"/>
              </a:xfrm>
              <a:prstGeom prst="rect">
                <a:avLst/>
              </a:prstGeom>
              <a:noFill/>
            </p:spPr>
            <p:txBody>
              <a:bodyPr wrap="none" rtlCol="0">
                <a:spAutoFit/>
              </a:bodyPr>
              <a:lstStyle/>
              <a:p>
                <a:pPr algn="ctr"/>
                <a:r>
                  <a:rPr lang="en-US" b="1" dirty="0" smtClean="0"/>
                  <a:t>Develop</a:t>
                </a:r>
              </a:p>
              <a:p>
                <a:pPr algn="ctr"/>
                <a:r>
                  <a:rPr lang="en-US" b="1" dirty="0" smtClean="0"/>
                  <a:t>Controls &amp; Make</a:t>
                </a:r>
              </a:p>
              <a:p>
                <a:pPr algn="ctr"/>
                <a:r>
                  <a:rPr lang="en-US" b="1" dirty="0" smtClean="0"/>
                  <a:t>Decisions</a:t>
                </a:r>
                <a:endParaRPr lang="en-US" b="1" dirty="0"/>
              </a:p>
            </p:txBody>
          </p:sp>
        </p:grpSp>
        <p:sp>
          <p:nvSpPr>
            <p:cNvPr id="28" name="TextBox 27"/>
            <p:cNvSpPr txBox="1"/>
            <p:nvPr/>
          </p:nvSpPr>
          <p:spPr>
            <a:xfrm>
              <a:off x="4343400" y="3421380"/>
              <a:ext cx="1768434" cy="369332"/>
            </a:xfrm>
            <a:prstGeom prst="rect">
              <a:avLst/>
            </a:prstGeom>
            <a:noFill/>
          </p:spPr>
          <p:txBody>
            <a:bodyPr wrap="none" rtlCol="0">
              <a:spAutoFit/>
            </a:bodyPr>
            <a:lstStyle/>
            <a:p>
              <a:pPr algn="ctr"/>
              <a:r>
                <a:rPr lang="en-US" b="1" i="1" dirty="0" smtClean="0"/>
                <a:t>“Assessment”</a:t>
              </a:r>
            </a:p>
          </p:txBody>
        </p:sp>
        <p:sp>
          <p:nvSpPr>
            <p:cNvPr id="29" name="TextBox 28"/>
            <p:cNvSpPr txBox="1"/>
            <p:nvPr/>
          </p:nvSpPr>
          <p:spPr>
            <a:xfrm>
              <a:off x="5334000" y="4792980"/>
              <a:ext cx="1826142" cy="369332"/>
            </a:xfrm>
            <a:prstGeom prst="rect">
              <a:avLst/>
            </a:prstGeom>
            <a:noFill/>
          </p:spPr>
          <p:txBody>
            <a:bodyPr wrap="none" rtlCol="0">
              <a:spAutoFit/>
            </a:bodyPr>
            <a:lstStyle/>
            <a:p>
              <a:pPr algn="ctr"/>
              <a:r>
                <a:rPr lang="en-US" b="1" i="1" dirty="0" smtClean="0"/>
                <a:t>“Management”</a:t>
              </a:r>
            </a:p>
          </p:txBody>
        </p:sp>
        <p:sp>
          <p:nvSpPr>
            <p:cNvPr id="35" name="Down Arrow 34"/>
            <p:cNvSpPr/>
            <p:nvPr/>
          </p:nvSpPr>
          <p:spPr>
            <a:xfrm rot="1263866">
              <a:off x="7705673" y="4752216"/>
              <a:ext cx="304800" cy="533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Down Arrow 35"/>
            <p:cNvSpPr/>
            <p:nvPr/>
          </p:nvSpPr>
          <p:spPr>
            <a:xfrm rot="8908612">
              <a:off x="3850753" y="4680904"/>
              <a:ext cx="304800" cy="533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Down Arrow 36"/>
            <p:cNvSpPr/>
            <p:nvPr/>
          </p:nvSpPr>
          <p:spPr>
            <a:xfrm rot="5400000">
              <a:off x="6057900" y="5554980"/>
              <a:ext cx="304800" cy="533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wn Arrow 37"/>
            <p:cNvSpPr/>
            <p:nvPr/>
          </p:nvSpPr>
          <p:spPr>
            <a:xfrm rot="14226912">
              <a:off x="4192910" y="2817865"/>
              <a:ext cx="304800" cy="533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own Arrow 38"/>
            <p:cNvSpPr/>
            <p:nvPr/>
          </p:nvSpPr>
          <p:spPr>
            <a:xfrm rot="18779621">
              <a:off x="6574066" y="2834607"/>
              <a:ext cx="304800" cy="533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462"/>
            <a:ext cx="8229600" cy="1143000"/>
          </a:xfrm>
        </p:spPr>
        <p:txBody>
          <a:bodyPr/>
          <a:lstStyle/>
          <a:p>
            <a:pPr lvl="0"/>
            <a:r>
              <a:rPr lang="en-US" sz="2800" b="1" dirty="0" smtClean="0">
                <a:latin typeface="+mn-lt"/>
              </a:rPr>
              <a:t>Threats and Hazards</a:t>
            </a:r>
            <a:br>
              <a:rPr lang="en-US" sz="2800" b="1" dirty="0" smtClean="0">
                <a:latin typeface="+mn-lt"/>
              </a:rPr>
            </a:br>
            <a:endParaRPr lang="en-US" sz="2800" dirty="0">
              <a:latin typeface="+mn-lt"/>
            </a:endParaRPr>
          </a:p>
        </p:txBody>
      </p:sp>
      <p:sp>
        <p:nvSpPr>
          <p:cNvPr id="3" name="Rectangle 3"/>
          <p:cNvSpPr txBox="1">
            <a:spLocks noChangeArrowheads="1"/>
          </p:cNvSpPr>
          <p:nvPr/>
        </p:nvSpPr>
        <p:spPr bwMode="auto">
          <a:xfrm>
            <a:off x="304800" y="1005840"/>
            <a:ext cx="8458200" cy="975360"/>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r>
              <a:rPr lang="en-US" dirty="0" smtClean="0"/>
              <a:t>Threats and hazards have the potential to cause personal injury, illness, or death; equipment or property damage or loss; or mission degradation. Commanders and staffs analyze the following potential threats and hazards:</a:t>
            </a:r>
            <a:endParaRPr kumimoji="0" lang="en-US" sz="1800" b="0" i="1" u="none" strike="noStrike" kern="0" cap="none" spc="0" normalizeH="0" baseline="0" noProof="0" dirty="0" smtClean="0">
              <a:ln>
                <a:noFill/>
              </a:ln>
              <a:solidFill>
                <a:schemeClr val="tx1"/>
              </a:solidFill>
              <a:effectLst/>
              <a:uLnTx/>
              <a:uFillTx/>
              <a:latin typeface="+mn-lt"/>
              <a:ea typeface="+mn-ea"/>
              <a:cs typeface="+mn-cs"/>
            </a:endParaRPr>
          </a:p>
        </p:txBody>
      </p:sp>
      <p:sp>
        <p:nvSpPr>
          <p:cNvPr id="4" name="Rectangle 3"/>
          <p:cNvSpPr txBox="1">
            <a:spLocks noChangeArrowheads="1"/>
          </p:cNvSpPr>
          <p:nvPr/>
        </p:nvSpPr>
        <p:spPr bwMode="auto">
          <a:xfrm>
            <a:off x="381000" y="2286000"/>
            <a:ext cx="8458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1600" b="1" dirty="0" smtClean="0"/>
              <a:t>Hostile actions. </a:t>
            </a:r>
            <a:r>
              <a:rPr lang="en-US" sz="1600" dirty="0" smtClean="0"/>
              <a:t>Threats from hostile actions include any capability that forces or criminal</a:t>
            </a:r>
          </a:p>
          <a:p>
            <a:r>
              <a:rPr lang="en-US" sz="1600" dirty="0" smtClean="0"/>
              <a:t>elements have to inflict damage upon personnel, physical assets, or information. These threats may include improvised explosive devices, suicide bombings, network attacks, mortars, asset theft, air attacks, or CBRN weapons.</a:t>
            </a:r>
          </a:p>
          <a:p>
            <a:endParaRPr lang="en-US" sz="1600" b="1" dirty="0" smtClean="0"/>
          </a:p>
          <a:p>
            <a:r>
              <a:rPr lang="en-US" sz="1600" b="1" dirty="0" err="1" smtClean="0"/>
              <a:t>Nonhostile</a:t>
            </a:r>
            <a:r>
              <a:rPr lang="en-US" sz="1600" b="1" dirty="0" smtClean="0"/>
              <a:t> activities. </a:t>
            </a:r>
            <a:r>
              <a:rPr lang="en-US" sz="1600" dirty="0" err="1" smtClean="0"/>
              <a:t>Nonhostile</a:t>
            </a:r>
            <a:r>
              <a:rPr lang="en-US" sz="1600" dirty="0" smtClean="0"/>
              <a:t> activities include hazards associated with Soldier duties within their occupational specialty, Soldier activity while off duty, and unintentional actions that cause harm. Examples include on- and off-duty accidents, OPSEC violations, network compromises, equipment malfunctions, or accidental CBRN incidents.</a:t>
            </a:r>
          </a:p>
          <a:p>
            <a:endParaRPr lang="en-US" sz="1600" b="1" dirty="0" smtClean="0"/>
          </a:p>
          <a:p>
            <a:r>
              <a:rPr lang="en-US" sz="1600" b="1" dirty="0" smtClean="0"/>
              <a:t>Environmental conditions. </a:t>
            </a:r>
            <a:r>
              <a:rPr lang="en-US" sz="1600" dirty="0" smtClean="0"/>
              <a:t>Environmental hazards associated with the surrounding</a:t>
            </a:r>
          </a:p>
          <a:p>
            <a:r>
              <a:rPr lang="en-US" sz="1600" dirty="0" smtClean="0"/>
              <a:t>environment could potentially degrade readiness or mission accomplishment. Weather, natural disasters, and diseases are common examples. The staff also considers how military operations may affect noncombatants in the area of operations. Such considerations prevent unnecessary collateral damage and regard how civilians will affect the mission. Heavy civilian vehicle or pedestrian traffic adversely affects convoys and other operations.</a:t>
            </a:r>
            <a:endParaRPr lang="en-US" sz="1600" b="1" dirty="0" smtClean="0"/>
          </a:p>
          <a:p>
            <a:endParaRPr lang="en-US" sz="1600" b="1" dirty="0" smtClean="0"/>
          </a:p>
          <a:p>
            <a:endParaRPr lang="en-US" sz="1600" dirty="0" smtClean="0">
              <a:solidFill>
                <a:srgbClr val="FF0000"/>
              </a:solidFill>
            </a:endParaRPr>
          </a:p>
          <a:p>
            <a:endParaRPr lang="en-US" sz="1600" dirty="0" smtClean="0">
              <a:solidFill>
                <a:srgbClr val="FF0000"/>
              </a:solidFill>
            </a:endParaRPr>
          </a:p>
          <a:p>
            <a:endParaRPr lang="en-US" sz="1600" dirty="0" smtClean="0">
              <a:solidFill>
                <a:srgbClr val="FF0000"/>
              </a:solidFill>
            </a:endParaRPr>
          </a:p>
          <a:p>
            <a:endParaRPr lang="en-US" sz="1600" dirty="0" smtClean="0">
              <a:solidFill>
                <a:srgbClr val="FF0000"/>
              </a:solidFill>
            </a:endParaRPr>
          </a:p>
          <a:p>
            <a:endParaRPr lang="en-US" sz="1600" dirty="0" smtClean="0">
              <a:solidFill>
                <a:srgbClr val="FF0000"/>
              </a:solidFill>
            </a:endParaRPr>
          </a:p>
          <a:p>
            <a:r>
              <a:rPr lang="en-US" sz="1600" dirty="0" smtClean="0">
                <a:solidFill>
                  <a:srgbClr val="FF0000"/>
                </a:solidFill>
              </a:rPr>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967740"/>
            <a:ext cx="632460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b="1" dirty="0"/>
              <a:t>Continuous Assessment</a:t>
            </a:r>
          </a:p>
        </p:txBody>
      </p:sp>
      <p:sp>
        <p:nvSpPr>
          <p:cNvPr id="5" name="Rectangle 4"/>
          <p:cNvSpPr/>
          <p:nvPr/>
        </p:nvSpPr>
        <p:spPr>
          <a:xfrm>
            <a:off x="1447800" y="1348740"/>
            <a:ext cx="205740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b="1" dirty="0"/>
              <a:t>Plan</a:t>
            </a:r>
          </a:p>
        </p:txBody>
      </p:sp>
      <p:sp>
        <p:nvSpPr>
          <p:cNvPr id="6" name="Rectangle 5"/>
          <p:cNvSpPr/>
          <p:nvPr/>
        </p:nvSpPr>
        <p:spPr>
          <a:xfrm>
            <a:off x="3505200" y="1348740"/>
            <a:ext cx="220980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b="1" dirty="0"/>
              <a:t>Prepare</a:t>
            </a:r>
          </a:p>
        </p:txBody>
      </p:sp>
      <p:sp>
        <p:nvSpPr>
          <p:cNvPr id="7" name="Rectangle 6"/>
          <p:cNvSpPr/>
          <p:nvPr/>
        </p:nvSpPr>
        <p:spPr>
          <a:xfrm>
            <a:off x="5715000" y="1348740"/>
            <a:ext cx="205740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b="1" dirty="0"/>
              <a:t>Execute</a:t>
            </a:r>
          </a:p>
        </p:txBody>
      </p:sp>
      <p:sp>
        <p:nvSpPr>
          <p:cNvPr id="8" name="Down Arrow Callout 7"/>
          <p:cNvSpPr/>
          <p:nvPr/>
        </p:nvSpPr>
        <p:spPr>
          <a:xfrm>
            <a:off x="1447800" y="1802130"/>
            <a:ext cx="2057400" cy="1143000"/>
          </a:xfrm>
          <a:prstGeom prst="downArrowCallout">
            <a:avLst>
              <a:gd name="adj1" fmla="val 27143"/>
              <a:gd name="adj2" fmla="val 25000"/>
              <a:gd name="adj3" fmla="val 25000"/>
              <a:gd name="adj4" fmla="val 64977"/>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2056" name="TextBox 8"/>
          <p:cNvSpPr txBox="1">
            <a:spLocks noChangeArrowheads="1"/>
          </p:cNvSpPr>
          <p:nvPr/>
        </p:nvSpPr>
        <p:spPr bwMode="auto">
          <a:xfrm>
            <a:off x="1371600" y="1802130"/>
            <a:ext cx="2286000" cy="646113"/>
          </a:xfrm>
          <a:prstGeom prst="rect">
            <a:avLst/>
          </a:prstGeom>
          <a:noFill/>
          <a:ln w="9525">
            <a:noFill/>
            <a:miter lim="800000"/>
            <a:headEnd/>
            <a:tailEnd/>
          </a:ln>
        </p:spPr>
        <p:txBody>
          <a:bodyPr>
            <a:spAutoFit/>
          </a:bodyPr>
          <a:lstStyle/>
          <a:p>
            <a:r>
              <a:rPr lang="en-US" sz="1200" b="1" dirty="0">
                <a:latin typeface="Calibri" pitchFamily="34" charset="0"/>
              </a:rPr>
              <a:t>  Threat Assessment</a:t>
            </a:r>
          </a:p>
          <a:p>
            <a:r>
              <a:rPr lang="en-US" sz="1200" b="1" dirty="0">
                <a:latin typeface="Calibri" pitchFamily="34" charset="0"/>
              </a:rPr>
              <a:t>     Criticality Assessment</a:t>
            </a:r>
          </a:p>
          <a:p>
            <a:r>
              <a:rPr lang="en-US" sz="1200" b="1" dirty="0">
                <a:latin typeface="Calibri" pitchFamily="34" charset="0"/>
              </a:rPr>
              <a:t>           Vulnerability Assessment</a:t>
            </a:r>
          </a:p>
        </p:txBody>
      </p:sp>
      <p:grpSp>
        <p:nvGrpSpPr>
          <p:cNvPr id="2" name="Group 47"/>
          <p:cNvGrpSpPr/>
          <p:nvPr/>
        </p:nvGrpSpPr>
        <p:grpSpPr>
          <a:xfrm>
            <a:off x="1600200" y="3017520"/>
            <a:ext cx="1828800" cy="838200"/>
            <a:chOff x="1600200" y="2971800"/>
            <a:chExt cx="1828800" cy="838200"/>
          </a:xfrm>
        </p:grpSpPr>
        <p:sp>
          <p:nvSpPr>
            <p:cNvPr id="24" name="Bevel 23"/>
            <p:cNvSpPr/>
            <p:nvPr/>
          </p:nvSpPr>
          <p:spPr>
            <a:xfrm>
              <a:off x="1600200" y="2971800"/>
              <a:ext cx="1828800" cy="838200"/>
            </a:xfrm>
            <a:prstGeom prst="bevel">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2057" name="TextBox 9"/>
            <p:cNvSpPr txBox="1">
              <a:spLocks noChangeArrowheads="1"/>
            </p:cNvSpPr>
            <p:nvPr/>
          </p:nvSpPr>
          <p:spPr bwMode="auto">
            <a:xfrm>
              <a:off x="1638300" y="3363913"/>
              <a:ext cx="1752600" cy="369887"/>
            </a:xfrm>
            <a:prstGeom prst="rect">
              <a:avLst/>
            </a:prstGeom>
            <a:noFill/>
            <a:ln w="9525">
              <a:noFill/>
              <a:miter lim="800000"/>
              <a:headEnd/>
              <a:tailEnd/>
            </a:ln>
          </p:spPr>
          <p:txBody>
            <a:bodyPr>
              <a:spAutoFit/>
            </a:bodyPr>
            <a:lstStyle/>
            <a:p>
              <a:pPr algn="ctr"/>
              <a:r>
                <a:rPr lang="en-US" dirty="0">
                  <a:latin typeface="Calibri" pitchFamily="34" charset="0"/>
                </a:rPr>
                <a:t>Critical Asset List</a:t>
              </a:r>
            </a:p>
          </p:txBody>
        </p:sp>
        <p:sp>
          <p:nvSpPr>
            <p:cNvPr id="2058" name="TextBox 12"/>
            <p:cNvSpPr txBox="1">
              <a:spLocks noChangeArrowheads="1"/>
            </p:cNvSpPr>
            <p:nvPr/>
          </p:nvSpPr>
          <p:spPr bwMode="auto">
            <a:xfrm>
              <a:off x="2133600" y="2981325"/>
              <a:ext cx="762000" cy="523875"/>
            </a:xfrm>
            <a:prstGeom prst="rect">
              <a:avLst/>
            </a:prstGeom>
            <a:noFill/>
            <a:ln w="9525">
              <a:noFill/>
              <a:miter lim="800000"/>
              <a:headEnd/>
              <a:tailEnd/>
            </a:ln>
          </p:spPr>
          <p:txBody>
            <a:bodyPr>
              <a:spAutoFit/>
            </a:bodyPr>
            <a:lstStyle/>
            <a:p>
              <a:r>
                <a:rPr lang="en-US" sz="2800" b="1" dirty="0">
                  <a:latin typeface="Calibri" pitchFamily="34" charset="0"/>
                </a:rPr>
                <a:t>CAL</a:t>
              </a:r>
            </a:p>
          </p:txBody>
        </p:sp>
      </p:grpSp>
      <p:grpSp>
        <p:nvGrpSpPr>
          <p:cNvPr id="3" name="Group 47"/>
          <p:cNvGrpSpPr>
            <a:grpSpLocks/>
          </p:cNvGrpSpPr>
          <p:nvPr/>
        </p:nvGrpSpPr>
        <p:grpSpPr bwMode="auto">
          <a:xfrm>
            <a:off x="769620" y="4191000"/>
            <a:ext cx="685800" cy="609600"/>
            <a:chOff x="1447800" y="3962400"/>
            <a:chExt cx="685800" cy="609600"/>
          </a:xfrm>
        </p:grpSpPr>
        <p:sp>
          <p:nvSpPr>
            <p:cNvPr id="12" name="5-Point Star 11"/>
            <p:cNvSpPr/>
            <p:nvPr/>
          </p:nvSpPr>
          <p:spPr>
            <a:xfrm>
              <a:off x="1447800" y="3962400"/>
              <a:ext cx="685800" cy="609600"/>
            </a:xfrm>
            <a:prstGeom prst="star5">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2093" name="TextBox 13"/>
            <p:cNvSpPr txBox="1">
              <a:spLocks noChangeArrowheads="1"/>
            </p:cNvSpPr>
            <p:nvPr/>
          </p:nvSpPr>
          <p:spPr bwMode="auto">
            <a:xfrm>
              <a:off x="1600200" y="4142601"/>
              <a:ext cx="533400" cy="276999"/>
            </a:xfrm>
            <a:prstGeom prst="rect">
              <a:avLst/>
            </a:prstGeom>
            <a:noFill/>
            <a:ln w="9525">
              <a:noFill/>
              <a:miter lim="800000"/>
              <a:headEnd/>
              <a:tailEnd/>
            </a:ln>
          </p:spPr>
          <p:txBody>
            <a:bodyPr>
              <a:spAutoFit/>
            </a:bodyPr>
            <a:lstStyle/>
            <a:p>
              <a:r>
                <a:rPr lang="en-US" sz="1200" b="1" dirty="0">
                  <a:latin typeface="Calibri" pitchFamily="34" charset="0"/>
                </a:rPr>
                <a:t>DP</a:t>
              </a:r>
            </a:p>
          </p:txBody>
        </p:sp>
      </p:grpSp>
      <p:sp>
        <p:nvSpPr>
          <p:cNvPr id="16" name="Right Triangle 15"/>
          <p:cNvSpPr/>
          <p:nvPr/>
        </p:nvSpPr>
        <p:spPr>
          <a:xfrm>
            <a:off x="3581400" y="1878330"/>
            <a:ext cx="4191000" cy="1981200"/>
          </a:xfrm>
          <a:prstGeom prst="rtTriangle">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17" name="Right Triangle 16"/>
          <p:cNvSpPr/>
          <p:nvPr/>
        </p:nvSpPr>
        <p:spPr>
          <a:xfrm flipH="1" flipV="1">
            <a:off x="3657600" y="1802130"/>
            <a:ext cx="4114800" cy="1905000"/>
          </a:xfrm>
          <a:prstGeom prst="rtTriangl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2063" name="TextBox 18"/>
          <p:cNvSpPr txBox="1">
            <a:spLocks noChangeArrowheads="1"/>
          </p:cNvSpPr>
          <p:nvPr/>
        </p:nvSpPr>
        <p:spPr bwMode="auto">
          <a:xfrm>
            <a:off x="3657600" y="3413443"/>
            <a:ext cx="1524000" cy="400050"/>
          </a:xfrm>
          <a:prstGeom prst="rect">
            <a:avLst/>
          </a:prstGeom>
          <a:noFill/>
          <a:ln w="9525">
            <a:noFill/>
            <a:miter lim="800000"/>
            <a:headEnd/>
            <a:tailEnd/>
          </a:ln>
        </p:spPr>
        <p:txBody>
          <a:bodyPr>
            <a:spAutoFit/>
          </a:bodyPr>
          <a:lstStyle/>
          <a:p>
            <a:r>
              <a:rPr lang="en-US" sz="2000" dirty="0">
                <a:latin typeface="Calibri" pitchFamily="34" charset="0"/>
              </a:rPr>
              <a:t>Vulnerability</a:t>
            </a:r>
          </a:p>
        </p:txBody>
      </p:sp>
      <p:sp>
        <p:nvSpPr>
          <p:cNvPr id="2064" name="TextBox 19"/>
          <p:cNvSpPr txBox="1">
            <a:spLocks noChangeArrowheads="1"/>
          </p:cNvSpPr>
          <p:nvPr/>
        </p:nvSpPr>
        <p:spPr bwMode="auto">
          <a:xfrm>
            <a:off x="6172200" y="1802130"/>
            <a:ext cx="1524000" cy="400050"/>
          </a:xfrm>
          <a:prstGeom prst="rect">
            <a:avLst/>
          </a:prstGeom>
          <a:noFill/>
          <a:ln w="9525">
            <a:noFill/>
            <a:miter lim="800000"/>
            <a:headEnd/>
            <a:tailEnd/>
          </a:ln>
        </p:spPr>
        <p:txBody>
          <a:bodyPr>
            <a:spAutoFit/>
          </a:bodyPr>
          <a:lstStyle/>
          <a:p>
            <a:r>
              <a:rPr lang="en-US" sz="2000" dirty="0">
                <a:latin typeface="Calibri" pitchFamily="34" charset="0"/>
              </a:rPr>
              <a:t>Protection</a:t>
            </a:r>
          </a:p>
        </p:txBody>
      </p:sp>
      <p:sp>
        <p:nvSpPr>
          <p:cNvPr id="21" name="Curved Up Arrow 20"/>
          <p:cNvSpPr/>
          <p:nvPr/>
        </p:nvSpPr>
        <p:spPr>
          <a:xfrm>
            <a:off x="1684020" y="5901690"/>
            <a:ext cx="4191000" cy="838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9" name="Group 28"/>
          <p:cNvGrpSpPr>
            <a:grpSpLocks/>
          </p:cNvGrpSpPr>
          <p:nvPr/>
        </p:nvGrpSpPr>
        <p:grpSpPr bwMode="auto">
          <a:xfrm>
            <a:off x="5417820" y="4945380"/>
            <a:ext cx="2438400" cy="838200"/>
            <a:chOff x="5486400" y="4267200"/>
            <a:chExt cx="2438400" cy="838200"/>
          </a:xfrm>
        </p:grpSpPr>
        <p:sp>
          <p:nvSpPr>
            <p:cNvPr id="25" name="Bevel 24"/>
            <p:cNvSpPr/>
            <p:nvPr/>
          </p:nvSpPr>
          <p:spPr>
            <a:xfrm>
              <a:off x="5486400" y="4267200"/>
              <a:ext cx="2133600" cy="838200"/>
            </a:xfrm>
            <a:prstGeom prst="bevel">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2090" name="TextBox 21"/>
            <p:cNvSpPr txBox="1">
              <a:spLocks noChangeArrowheads="1"/>
            </p:cNvSpPr>
            <p:nvPr/>
          </p:nvSpPr>
          <p:spPr bwMode="auto">
            <a:xfrm>
              <a:off x="6096000" y="4267200"/>
              <a:ext cx="914400" cy="523220"/>
            </a:xfrm>
            <a:prstGeom prst="rect">
              <a:avLst/>
            </a:prstGeom>
            <a:noFill/>
            <a:ln w="9525">
              <a:noFill/>
              <a:miter lim="800000"/>
              <a:headEnd/>
              <a:tailEnd/>
            </a:ln>
          </p:spPr>
          <p:txBody>
            <a:bodyPr>
              <a:spAutoFit/>
            </a:bodyPr>
            <a:lstStyle/>
            <a:p>
              <a:r>
                <a:rPr lang="en-US" sz="2800" b="1" dirty="0">
                  <a:latin typeface="Calibri" pitchFamily="34" charset="0"/>
                </a:rPr>
                <a:t>DAL</a:t>
              </a:r>
            </a:p>
          </p:txBody>
        </p:sp>
        <p:sp>
          <p:nvSpPr>
            <p:cNvPr id="2091" name="TextBox 22"/>
            <p:cNvSpPr txBox="1">
              <a:spLocks noChangeArrowheads="1"/>
            </p:cNvSpPr>
            <p:nvPr/>
          </p:nvSpPr>
          <p:spPr bwMode="auto">
            <a:xfrm>
              <a:off x="5562600" y="4648200"/>
              <a:ext cx="2362200" cy="369332"/>
            </a:xfrm>
            <a:prstGeom prst="rect">
              <a:avLst/>
            </a:prstGeom>
            <a:noFill/>
            <a:ln w="9525">
              <a:noFill/>
              <a:miter lim="800000"/>
              <a:headEnd/>
              <a:tailEnd/>
            </a:ln>
          </p:spPr>
          <p:txBody>
            <a:bodyPr>
              <a:spAutoFit/>
            </a:bodyPr>
            <a:lstStyle/>
            <a:p>
              <a:r>
                <a:rPr lang="en-US" dirty="0">
                  <a:latin typeface="Calibri" pitchFamily="34" charset="0"/>
                </a:rPr>
                <a:t>Defended Asset List</a:t>
              </a:r>
            </a:p>
          </p:txBody>
        </p:sp>
      </p:grpSp>
      <p:sp>
        <p:nvSpPr>
          <p:cNvPr id="2067" name="TextBox 25"/>
          <p:cNvSpPr txBox="1">
            <a:spLocks noChangeArrowheads="1"/>
          </p:cNvSpPr>
          <p:nvPr/>
        </p:nvSpPr>
        <p:spPr bwMode="auto">
          <a:xfrm rot="-5400000">
            <a:off x="193834" y="2751296"/>
            <a:ext cx="1931670" cy="338138"/>
          </a:xfrm>
          <a:prstGeom prst="rect">
            <a:avLst/>
          </a:prstGeom>
          <a:noFill/>
          <a:ln w="9525">
            <a:noFill/>
            <a:miter lim="800000"/>
            <a:headEnd/>
            <a:tailEnd/>
          </a:ln>
        </p:spPr>
        <p:txBody>
          <a:bodyPr wrap="square">
            <a:spAutoFit/>
          </a:bodyPr>
          <a:lstStyle/>
          <a:p>
            <a:r>
              <a:rPr lang="en-US" sz="1600" b="1" dirty="0">
                <a:latin typeface="Calibri" pitchFamily="34" charset="0"/>
              </a:rPr>
              <a:t>Command Guidance </a:t>
            </a:r>
          </a:p>
        </p:txBody>
      </p:sp>
      <p:grpSp>
        <p:nvGrpSpPr>
          <p:cNvPr id="10" name="Group 48"/>
          <p:cNvGrpSpPr/>
          <p:nvPr/>
        </p:nvGrpSpPr>
        <p:grpSpPr>
          <a:xfrm>
            <a:off x="7543800" y="5105400"/>
            <a:ext cx="1447800" cy="1431290"/>
            <a:chOff x="7543800" y="5105400"/>
            <a:chExt cx="1447800" cy="1431290"/>
          </a:xfrm>
        </p:grpSpPr>
        <p:sp>
          <p:nvSpPr>
            <p:cNvPr id="31" name="Isosceles Triangle 30"/>
            <p:cNvSpPr/>
            <p:nvPr/>
          </p:nvSpPr>
          <p:spPr bwMode="auto">
            <a:xfrm>
              <a:off x="7543800" y="5264150"/>
              <a:ext cx="1447800" cy="990600"/>
            </a:xfrm>
            <a:prstGeom prst="triangl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2085" name="TextBox 31"/>
            <p:cNvSpPr txBox="1">
              <a:spLocks noChangeArrowheads="1"/>
            </p:cNvSpPr>
            <p:nvPr/>
          </p:nvSpPr>
          <p:spPr bwMode="auto">
            <a:xfrm rot="18266433">
              <a:off x="7306344" y="5484869"/>
              <a:ext cx="1066716" cy="307777"/>
            </a:xfrm>
            <a:prstGeom prst="rect">
              <a:avLst/>
            </a:prstGeom>
            <a:noFill/>
            <a:ln w="9525">
              <a:noFill/>
              <a:miter lim="800000"/>
              <a:headEnd/>
              <a:tailEnd/>
            </a:ln>
          </p:spPr>
          <p:txBody>
            <a:bodyPr>
              <a:spAutoFit/>
            </a:bodyPr>
            <a:lstStyle/>
            <a:p>
              <a:r>
                <a:rPr lang="en-US" sz="1400" b="1" dirty="0">
                  <a:latin typeface="Calibri" pitchFamily="34" charset="0"/>
                </a:rPr>
                <a:t>Personnel</a:t>
              </a:r>
            </a:p>
          </p:txBody>
        </p:sp>
        <p:sp>
          <p:nvSpPr>
            <p:cNvPr id="2086" name="TextBox 32"/>
            <p:cNvSpPr txBox="1">
              <a:spLocks noChangeArrowheads="1"/>
            </p:cNvSpPr>
            <p:nvPr/>
          </p:nvSpPr>
          <p:spPr bwMode="auto">
            <a:xfrm>
              <a:off x="7620000" y="6228937"/>
              <a:ext cx="1295400" cy="307753"/>
            </a:xfrm>
            <a:prstGeom prst="rect">
              <a:avLst/>
            </a:prstGeom>
            <a:noFill/>
            <a:ln w="9525">
              <a:noFill/>
              <a:miter lim="800000"/>
              <a:headEnd/>
              <a:tailEnd/>
            </a:ln>
          </p:spPr>
          <p:txBody>
            <a:bodyPr wrap="square">
              <a:spAutoFit/>
            </a:bodyPr>
            <a:lstStyle/>
            <a:p>
              <a:pPr algn="ctr"/>
              <a:r>
                <a:rPr lang="en-US" sz="1400" b="1" dirty="0">
                  <a:latin typeface="Calibri" pitchFamily="34" charset="0"/>
                </a:rPr>
                <a:t>Physical Assets</a:t>
              </a:r>
            </a:p>
          </p:txBody>
        </p:sp>
        <p:sp>
          <p:nvSpPr>
            <p:cNvPr id="2087" name="TextBox 33"/>
            <p:cNvSpPr txBox="1">
              <a:spLocks noChangeArrowheads="1"/>
            </p:cNvSpPr>
            <p:nvPr/>
          </p:nvSpPr>
          <p:spPr bwMode="auto">
            <a:xfrm rot="3157670">
              <a:off x="8240776" y="5583619"/>
              <a:ext cx="1066716" cy="307777"/>
            </a:xfrm>
            <a:prstGeom prst="rect">
              <a:avLst/>
            </a:prstGeom>
            <a:noFill/>
            <a:ln w="9525">
              <a:noFill/>
              <a:miter lim="800000"/>
              <a:headEnd/>
              <a:tailEnd/>
            </a:ln>
          </p:spPr>
          <p:txBody>
            <a:bodyPr>
              <a:spAutoFit/>
            </a:bodyPr>
            <a:lstStyle/>
            <a:p>
              <a:r>
                <a:rPr lang="en-US" sz="1400" b="1" dirty="0">
                  <a:latin typeface="Calibri" pitchFamily="34" charset="0"/>
                </a:rPr>
                <a:t>Information</a:t>
              </a:r>
            </a:p>
          </p:txBody>
        </p:sp>
        <p:sp>
          <p:nvSpPr>
            <p:cNvPr id="2088" name="TextBox 34"/>
            <p:cNvSpPr txBox="1">
              <a:spLocks noChangeArrowheads="1"/>
            </p:cNvSpPr>
            <p:nvPr/>
          </p:nvSpPr>
          <p:spPr bwMode="auto">
            <a:xfrm>
              <a:off x="7772400" y="5797610"/>
              <a:ext cx="990600" cy="338527"/>
            </a:xfrm>
            <a:prstGeom prst="rect">
              <a:avLst/>
            </a:prstGeom>
            <a:noFill/>
            <a:ln w="9525">
              <a:noFill/>
              <a:miter lim="800000"/>
              <a:headEnd/>
              <a:tailEnd/>
            </a:ln>
          </p:spPr>
          <p:txBody>
            <a:bodyPr>
              <a:spAutoFit/>
            </a:bodyPr>
            <a:lstStyle/>
            <a:p>
              <a:pPr algn="ctr"/>
              <a:r>
                <a:rPr lang="en-US" sz="1600" b="1" dirty="0">
                  <a:latin typeface="Calibri" pitchFamily="34" charset="0"/>
                </a:rPr>
                <a:t>Preserve</a:t>
              </a:r>
            </a:p>
          </p:txBody>
        </p:sp>
      </p:grpSp>
      <p:sp>
        <p:nvSpPr>
          <p:cNvPr id="2070" name="TextBox 38"/>
          <p:cNvSpPr txBox="1">
            <a:spLocks noChangeArrowheads="1"/>
          </p:cNvSpPr>
          <p:nvPr/>
        </p:nvSpPr>
        <p:spPr bwMode="auto">
          <a:xfrm>
            <a:off x="152400" y="6172200"/>
            <a:ext cx="1524000" cy="276225"/>
          </a:xfrm>
          <a:prstGeom prst="rect">
            <a:avLst/>
          </a:prstGeom>
          <a:noFill/>
          <a:ln w="9525">
            <a:noFill/>
            <a:miter lim="800000"/>
            <a:headEnd/>
            <a:tailEnd/>
          </a:ln>
        </p:spPr>
        <p:txBody>
          <a:bodyPr>
            <a:spAutoFit/>
          </a:bodyPr>
          <a:lstStyle/>
          <a:p>
            <a:r>
              <a:rPr lang="en-US" sz="1200" dirty="0">
                <a:latin typeface="Calibri" pitchFamily="34" charset="0"/>
              </a:rPr>
              <a:t>DP—Decision Point</a:t>
            </a:r>
          </a:p>
        </p:txBody>
      </p:sp>
      <p:sp>
        <p:nvSpPr>
          <p:cNvPr id="2071" name="TextBox 39"/>
          <p:cNvSpPr txBox="1">
            <a:spLocks noChangeArrowheads="1"/>
          </p:cNvSpPr>
          <p:nvPr/>
        </p:nvSpPr>
        <p:spPr bwMode="auto">
          <a:xfrm>
            <a:off x="3131820" y="4008120"/>
            <a:ext cx="1295400" cy="369888"/>
          </a:xfrm>
          <a:prstGeom prst="rect">
            <a:avLst/>
          </a:prstGeom>
          <a:noFill/>
          <a:ln w="9525">
            <a:noFill/>
            <a:miter lim="800000"/>
            <a:headEnd/>
            <a:tailEnd/>
          </a:ln>
        </p:spPr>
        <p:txBody>
          <a:bodyPr wrap="square">
            <a:spAutoFit/>
          </a:bodyPr>
          <a:lstStyle/>
          <a:p>
            <a:pPr algn="ctr"/>
            <a:r>
              <a:rPr lang="en-US" b="1" dirty="0">
                <a:latin typeface="Calibri" pitchFamily="34" charset="0"/>
              </a:rPr>
              <a:t>Reinforcing</a:t>
            </a:r>
          </a:p>
        </p:txBody>
      </p:sp>
      <p:sp>
        <p:nvSpPr>
          <p:cNvPr id="2072" name="TextBox 40"/>
          <p:cNvSpPr txBox="1">
            <a:spLocks noChangeArrowheads="1"/>
          </p:cNvSpPr>
          <p:nvPr/>
        </p:nvSpPr>
        <p:spPr bwMode="auto">
          <a:xfrm>
            <a:off x="2903220" y="6339840"/>
            <a:ext cx="1752600" cy="369888"/>
          </a:xfrm>
          <a:prstGeom prst="rect">
            <a:avLst/>
          </a:prstGeom>
          <a:noFill/>
          <a:ln w="9525">
            <a:noFill/>
            <a:miter lim="800000"/>
            <a:headEnd/>
            <a:tailEnd/>
          </a:ln>
        </p:spPr>
        <p:txBody>
          <a:bodyPr>
            <a:spAutoFit/>
          </a:bodyPr>
          <a:lstStyle/>
          <a:p>
            <a:pPr algn="ctr"/>
            <a:r>
              <a:rPr lang="en-US" b="1" dirty="0">
                <a:latin typeface="Calibri" pitchFamily="34" charset="0"/>
              </a:rPr>
              <a:t>Complimentary</a:t>
            </a:r>
          </a:p>
        </p:txBody>
      </p:sp>
      <p:sp>
        <p:nvSpPr>
          <p:cNvPr id="2073" name="TextBox 41"/>
          <p:cNvSpPr txBox="1">
            <a:spLocks noChangeArrowheads="1"/>
          </p:cNvSpPr>
          <p:nvPr/>
        </p:nvSpPr>
        <p:spPr bwMode="auto">
          <a:xfrm>
            <a:off x="617220" y="4876800"/>
            <a:ext cx="1219200" cy="338138"/>
          </a:xfrm>
          <a:prstGeom prst="rect">
            <a:avLst/>
          </a:prstGeom>
          <a:noFill/>
          <a:ln w="9525">
            <a:noFill/>
            <a:miter lim="800000"/>
            <a:headEnd/>
            <a:tailEnd/>
          </a:ln>
        </p:spPr>
        <p:txBody>
          <a:bodyPr>
            <a:spAutoFit/>
          </a:bodyPr>
          <a:lstStyle/>
          <a:p>
            <a:r>
              <a:rPr lang="en-US" sz="1600" b="1" dirty="0">
                <a:latin typeface="Calibri" pitchFamily="34" charset="0"/>
              </a:rPr>
              <a:t>Prioritize</a:t>
            </a:r>
          </a:p>
        </p:txBody>
      </p:sp>
      <p:sp>
        <p:nvSpPr>
          <p:cNvPr id="2075" name="TextBox 46"/>
          <p:cNvSpPr txBox="1">
            <a:spLocks noChangeArrowheads="1"/>
          </p:cNvSpPr>
          <p:nvPr/>
        </p:nvSpPr>
        <p:spPr bwMode="auto">
          <a:xfrm rot="-5400000">
            <a:off x="1149192" y="5134451"/>
            <a:ext cx="1295400" cy="338137"/>
          </a:xfrm>
          <a:prstGeom prst="rect">
            <a:avLst/>
          </a:prstGeom>
          <a:noFill/>
          <a:ln w="9525">
            <a:noFill/>
            <a:miter lim="800000"/>
            <a:headEnd/>
            <a:tailEnd/>
          </a:ln>
        </p:spPr>
        <p:txBody>
          <a:bodyPr>
            <a:spAutoFit/>
          </a:bodyPr>
          <a:lstStyle/>
          <a:p>
            <a:r>
              <a:rPr lang="en-US" sz="1600" b="1" dirty="0">
                <a:latin typeface="Calibri" pitchFamily="34" charset="0"/>
              </a:rPr>
              <a:t>Capabilities</a:t>
            </a:r>
          </a:p>
        </p:txBody>
      </p:sp>
      <p:grpSp>
        <p:nvGrpSpPr>
          <p:cNvPr id="11" name="Group 48"/>
          <p:cNvGrpSpPr>
            <a:grpSpLocks/>
          </p:cNvGrpSpPr>
          <p:nvPr/>
        </p:nvGrpSpPr>
        <p:grpSpPr bwMode="auto">
          <a:xfrm>
            <a:off x="6400800" y="2259330"/>
            <a:ext cx="685800" cy="609600"/>
            <a:chOff x="1447800" y="3962400"/>
            <a:chExt cx="685800" cy="609600"/>
          </a:xfrm>
        </p:grpSpPr>
        <p:sp>
          <p:nvSpPr>
            <p:cNvPr id="50" name="5-Point Star 49"/>
            <p:cNvSpPr/>
            <p:nvPr/>
          </p:nvSpPr>
          <p:spPr>
            <a:xfrm>
              <a:off x="1447800" y="3962400"/>
              <a:ext cx="685800" cy="609600"/>
            </a:xfrm>
            <a:prstGeom prst="star5">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2083" name="TextBox 50"/>
            <p:cNvSpPr txBox="1">
              <a:spLocks noChangeArrowheads="1"/>
            </p:cNvSpPr>
            <p:nvPr/>
          </p:nvSpPr>
          <p:spPr bwMode="auto">
            <a:xfrm>
              <a:off x="1600200" y="4142601"/>
              <a:ext cx="533400" cy="276999"/>
            </a:xfrm>
            <a:prstGeom prst="rect">
              <a:avLst/>
            </a:prstGeom>
            <a:noFill/>
            <a:ln w="9525">
              <a:noFill/>
              <a:miter lim="800000"/>
              <a:headEnd/>
              <a:tailEnd/>
            </a:ln>
          </p:spPr>
          <p:txBody>
            <a:bodyPr>
              <a:spAutoFit/>
            </a:bodyPr>
            <a:lstStyle/>
            <a:p>
              <a:r>
                <a:rPr lang="en-US" sz="1200" b="1" dirty="0">
                  <a:latin typeface="Calibri" pitchFamily="34" charset="0"/>
                </a:rPr>
                <a:t>DP</a:t>
              </a:r>
            </a:p>
          </p:txBody>
        </p:sp>
      </p:grpSp>
      <p:grpSp>
        <p:nvGrpSpPr>
          <p:cNvPr id="13" name="Group 51"/>
          <p:cNvGrpSpPr>
            <a:grpSpLocks/>
          </p:cNvGrpSpPr>
          <p:nvPr/>
        </p:nvGrpSpPr>
        <p:grpSpPr bwMode="auto">
          <a:xfrm>
            <a:off x="4191000" y="2335530"/>
            <a:ext cx="685800" cy="609600"/>
            <a:chOff x="1447800" y="3962400"/>
            <a:chExt cx="685800" cy="609600"/>
          </a:xfrm>
        </p:grpSpPr>
        <p:sp>
          <p:nvSpPr>
            <p:cNvPr id="53" name="5-Point Star 52"/>
            <p:cNvSpPr/>
            <p:nvPr/>
          </p:nvSpPr>
          <p:spPr>
            <a:xfrm>
              <a:off x="1447800" y="3962400"/>
              <a:ext cx="685800" cy="609600"/>
            </a:xfrm>
            <a:prstGeom prst="star5">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2081" name="TextBox 53"/>
            <p:cNvSpPr txBox="1">
              <a:spLocks noChangeArrowheads="1"/>
            </p:cNvSpPr>
            <p:nvPr/>
          </p:nvSpPr>
          <p:spPr bwMode="auto">
            <a:xfrm>
              <a:off x="1600200" y="4142601"/>
              <a:ext cx="533400" cy="276999"/>
            </a:xfrm>
            <a:prstGeom prst="rect">
              <a:avLst/>
            </a:prstGeom>
            <a:noFill/>
            <a:ln w="9525">
              <a:noFill/>
              <a:miter lim="800000"/>
              <a:headEnd/>
              <a:tailEnd/>
            </a:ln>
          </p:spPr>
          <p:txBody>
            <a:bodyPr>
              <a:spAutoFit/>
            </a:bodyPr>
            <a:lstStyle/>
            <a:p>
              <a:r>
                <a:rPr lang="en-US" sz="1200" b="1" dirty="0">
                  <a:latin typeface="Calibri" pitchFamily="34" charset="0"/>
                </a:rPr>
                <a:t>DP</a:t>
              </a:r>
            </a:p>
          </p:txBody>
        </p:sp>
      </p:grpSp>
      <p:sp>
        <p:nvSpPr>
          <p:cNvPr id="2078" name="TextBox 54"/>
          <p:cNvSpPr txBox="1">
            <a:spLocks noChangeArrowheads="1"/>
          </p:cNvSpPr>
          <p:nvPr/>
        </p:nvSpPr>
        <p:spPr bwMode="auto">
          <a:xfrm>
            <a:off x="6477000" y="2792730"/>
            <a:ext cx="914400" cy="307975"/>
          </a:xfrm>
          <a:prstGeom prst="rect">
            <a:avLst/>
          </a:prstGeom>
          <a:noFill/>
          <a:ln w="9525">
            <a:noFill/>
            <a:miter lim="800000"/>
            <a:headEnd/>
            <a:tailEnd/>
          </a:ln>
        </p:spPr>
        <p:txBody>
          <a:bodyPr>
            <a:spAutoFit/>
          </a:bodyPr>
          <a:lstStyle/>
          <a:p>
            <a:r>
              <a:rPr lang="en-US" sz="1400" b="1" dirty="0">
                <a:latin typeface="Calibri" pitchFamily="34" charset="0"/>
              </a:rPr>
              <a:t>Adjust</a:t>
            </a:r>
          </a:p>
        </p:txBody>
      </p:sp>
      <p:sp>
        <p:nvSpPr>
          <p:cNvPr id="2079" name="TextBox 55"/>
          <p:cNvSpPr txBox="1">
            <a:spLocks noChangeArrowheads="1"/>
          </p:cNvSpPr>
          <p:nvPr/>
        </p:nvSpPr>
        <p:spPr bwMode="auto">
          <a:xfrm>
            <a:off x="4038600" y="2868930"/>
            <a:ext cx="1524000" cy="307975"/>
          </a:xfrm>
          <a:prstGeom prst="rect">
            <a:avLst/>
          </a:prstGeom>
          <a:noFill/>
          <a:ln w="9525">
            <a:noFill/>
            <a:miter lim="800000"/>
            <a:headEnd/>
            <a:tailEnd/>
          </a:ln>
        </p:spPr>
        <p:txBody>
          <a:bodyPr>
            <a:spAutoFit/>
          </a:bodyPr>
          <a:lstStyle/>
          <a:p>
            <a:r>
              <a:rPr lang="en-US" sz="1400" b="1" dirty="0">
                <a:latin typeface="Calibri" pitchFamily="34" charset="0"/>
              </a:rPr>
              <a:t>Task Organize</a:t>
            </a:r>
          </a:p>
        </p:txBody>
      </p:sp>
      <p:sp>
        <p:nvSpPr>
          <p:cNvPr id="47" name="Curved Up Arrow 46"/>
          <p:cNvSpPr/>
          <p:nvPr/>
        </p:nvSpPr>
        <p:spPr>
          <a:xfrm flipV="1">
            <a:off x="1684020" y="4004310"/>
            <a:ext cx="4191000" cy="838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8" name="Rectangle 2"/>
          <p:cNvSpPr txBox="1">
            <a:spLocks noChangeArrowheads="1"/>
          </p:cNvSpPr>
          <p:nvPr/>
        </p:nvSpPr>
        <p:spPr bwMode="auto">
          <a:xfrm>
            <a:off x="685800" y="76200"/>
            <a:ext cx="8229600" cy="685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333333"/>
                </a:solidFill>
                <a:effectLst/>
                <a:uLnTx/>
                <a:uFillTx/>
                <a:latin typeface="+mn-lt"/>
                <a:ea typeface="+mj-ea"/>
                <a:cs typeface="+mj-cs"/>
              </a:rPr>
              <a:t>CAL and DAL</a:t>
            </a:r>
          </a:p>
        </p:txBody>
      </p:sp>
      <p:pic>
        <p:nvPicPr>
          <p:cNvPr id="49" name="Picture 48" descr="WfF Graphic.png"/>
          <p:cNvPicPr>
            <a:picLocks noChangeAspect="1"/>
          </p:cNvPicPr>
          <p:nvPr/>
        </p:nvPicPr>
        <p:blipFill>
          <a:blip r:embed="rId3" cstate="print"/>
          <a:stretch>
            <a:fillRect/>
          </a:stretch>
        </p:blipFill>
        <p:spPr>
          <a:xfrm>
            <a:off x="1992774" y="4424425"/>
            <a:ext cx="3306097" cy="18288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462"/>
            <a:ext cx="8229600" cy="1143000"/>
          </a:xfrm>
        </p:spPr>
        <p:txBody>
          <a:bodyPr/>
          <a:lstStyle/>
          <a:p>
            <a:pPr lvl="0"/>
            <a:r>
              <a:rPr lang="en-US" sz="2800" b="1" dirty="0" smtClean="0">
                <a:latin typeface="+mn-lt"/>
              </a:rPr>
              <a:t>Scheme of Protection Development</a:t>
            </a:r>
            <a:br>
              <a:rPr lang="en-US" sz="2800" b="1" dirty="0" smtClean="0">
                <a:latin typeface="+mn-lt"/>
              </a:rPr>
            </a:br>
            <a:endParaRPr lang="en-US" sz="2800" dirty="0">
              <a:latin typeface="+mn-lt"/>
            </a:endParaRPr>
          </a:p>
        </p:txBody>
      </p:sp>
      <p:sp>
        <p:nvSpPr>
          <p:cNvPr id="4" name="TextBox 3"/>
          <p:cNvSpPr txBox="1"/>
          <p:nvPr/>
        </p:nvSpPr>
        <p:spPr>
          <a:xfrm>
            <a:off x="21764" y="870856"/>
            <a:ext cx="7758855" cy="6124754"/>
          </a:xfrm>
          <a:prstGeom prst="rect">
            <a:avLst/>
          </a:prstGeom>
          <a:noFill/>
        </p:spPr>
        <p:txBody>
          <a:bodyPr wrap="none" rtlCol="0">
            <a:spAutoFit/>
          </a:bodyPr>
          <a:lstStyle/>
          <a:p>
            <a:pPr>
              <a:buFont typeface="Arial" pitchFamily="34" charset="0"/>
              <a:buChar char="•"/>
            </a:pPr>
            <a:r>
              <a:rPr lang="en-US" sz="1600" dirty="0" smtClean="0"/>
              <a:t>  Protection priorities.</a:t>
            </a:r>
          </a:p>
          <a:p>
            <a:pPr>
              <a:buFont typeface="Arial" pitchFamily="34" charset="0"/>
              <a:buChar char="•"/>
            </a:pPr>
            <a:r>
              <a:rPr lang="en-US" sz="1600" dirty="0" smtClean="0"/>
              <a:t>  Work priorities for survivability assets.</a:t>
            </a:r>
          </a:p>
          <a:p>
            <a:pPr>
              <a:buFont typeface="Arial" pitchFamily="34" charset="0"/>
              <a:buChar char="•"/>
            </a:pPr>
            <a:r>
              <a:rPr lang="en-US" sz="1600" dirty="0" smtClean="0"/>
              <a:t>   Air and missile defense positioning guidance.</a:t>
            </a:r>
          </a:p>
          <a:p>
            <a:pPr>
              <a:buFont typeface="Arial" pitchFamily="34" charset="0"/>
              <a:buChar char="•"/>
            </a:pPr>
            <a:r>
              <a:rPr lang="en-US" sz="1600" dirty="0" smtClean="0"/>
              <a:t>  Specific terrain and weather factors.</a:t>
            </a:r>
          </a:p>
          <a:p>
            <a:pPr>
              <a:buFont typeface="Arial" pitchFamily="34" charset="0"/>
              <a:buChar char="•"/>
            </a:pPr>
            <a:r>
              <a:rPr lang="en-US" sz="1600" dirty="0" smtClean="0"/>
              <a:t>  Intelligence focus and limitations for security efforts.</a:t>
            </a:r>
          </a:p>
          <a:p>
            <a:pPr>
              <a:buFont typeface="Arial" pitchFamily="34" charset="0"/>
              <a:buChar char="•"/>
            </a:pPr>
            <a:r>
              <a:rPr lang="en-US" sz="1600" dirty="0" smtClean="0"/>
              <a:t>  Areas or events where risk is acceptable.</a:t>
            </a:r>
          </a:p>
          <a:p>
            <a:pPr>
              <a:buFont typeface="Arial" pitchFamily="34" charset="0"/>
              <a:buChar char="•"/>
            </a:pPr>
            <a:r>
              <a:rPr lang="en-US" sz="1600" dirty="0" smtClean="0"/>
              <a:t>  Protected targets and areas.</a:t>
            </a:r>
          </a:p>
          <a:p>
            <a:pPr>
              <a:buFont typeface="Arial" pitchFamily="34" charset="0"/>
              <a:buChar char="•"/>
            </a:pPr>
            <a:r>
              <a:rPr lang="en-US" sz="1600" dirty="0" smtClean="0"/>
              <a:t>  Civilians and noncombatants in the area of operations.</a:t>
            </a:r>
          </a:p>
          <a:p>
            <a:pPr>
              <a:buFont typeface="Arial" pitchFamily="34" charset="0"/>
              <a:buChar char="•"/>
            </a:pPr>
            <a:r>
              <a:rPr lang="en-US" sz="1600" dirty="0" smtClean="0"/>
              <a:t>  Vehicle and equipment safety or security constraints.</a:t>
            </a:r>
          </a:p>
          <a:p>
            <a:pPr>
              <a:buFont typeface="Arial" pitchFamily="34" charset="0"/>
              <a:buChar char="•"/>
            </a:pPr>
            <a:r>
              <a:rPr lang="en-US" sz="1600" dirty="0" smtClean="0"/>
              <a:t>  Personnel recovery actions and control measures.</a:t>
            </a:r>
          </a:p>
          <a:p>
            <a:pPr>
              <a:buFont typeface="Arial" pitchFamily="34" charset="0"/>
              <a:buChar char="•"/>
            </a:pPr>
            <a:r>
              <a:rPr lang="en-US" sz="1600" dirty="0" smtClean="0"/>
              <a:t>  Force protection condition status.</a:t>
            </a:r>
          </a:p>
          <a:p>
            <a:pPr>
              <a:buFont typeface="Arial" pitchFamily="34" charset="0"/>
              <a:buChar char="•"/>
            </a:pPr>
            <a:r>
              <a:rPr lang="en-US" sz="1600" dirty="0" smtClean="0"/>
              <a:t>  Force health protection measures.</a:t>
            </a:r>
          </a:p>
          <a:p>
            <a:pPr>
              <a:buFont typeface="Arial" pitchFamily="34" charset="0"/>
              <a:buChar char="•"/>
            </a:pPr>
            <a:r>
              <a:rPr lang="en-US" sz="1600" dirty="0" smtClean="0"/>
              <a:t>  Mission-oriented protective posture guidance.</a:t>
            </a:r>
          </a:p>
          <a:p>
            <a:pPr>
              <a:buFont typeface="Arial" pitchFamily="34" charset="0"/>
              <a:buChar char="•"/>
            </a:pPr>
            <a:r>
              <a:rPr lang="en-US" sz="1600" dirty="0" smtClean="0"/>
              <a:t>  Environmental guidance.</a:t>
            </a:r>
          </a:p>
          <a:p>
            <a:pPr>
              <a:buFont typeface="Arial" pitchFamily="34" charset="0"/>
              <a:buChar char="•"/>
            </a:pPr>
            <a:r>
              <a:rPr lang="en-US" sz="1600" dirty="0" smtClean="0"/>
              <a:t>  Information operations condition.</a:t>
            </a:r>
          </a:p>
          <a:p>
            <a:pPr>
              <a:buFont typeface="Arial" pitchFamily="34" charset="0"/>
              <a:buChar char="•"/>
            </a:pPr>
            <a:r>
              <a:rPr lang="en-US" sz="1600" dirty="0" smtClean="0"/>
              <a:t>  Explosive ordnance and hazard guidance.</a:t>
            </a:r>
          </a:p>
          <a:p>
            <a:pPr>
              <a:buFont typeface="Arial" pitchFamily="34" charset="0"/>
              <a:buChar char="•"/>
            </a:pPr>
            <a:r>
              <a:rPr lang="en-US" sz="1600" dirty="0" smtClean="0"/>
              <a:t>  Ordnance order of battle.</a:t>
            </a:r>
          </a:p>
          <a:p>
            <a:pPr>
              <a:buFont typeface="Arial" pitchFamily="34" charset="0"/>
              <a:buChar char="•"/>
            </a:pPr>
            <a:r>
              <a:rPr lang="en-US" sz="1600" dirty="0" smtClean="0"/>
              <a:t>  OPSEC risk tolerance.</a:t>
            </a:r>
          </a:p>
          <a:p>
            <a:pPr>
              <a:buFont typeface="Arial" pitchFamily="34" charset="0"/>
              <a:buChar char="•"/>
            </a:pPr>
            <a:r>
              <a:rPr lang="en-US" sz="1600" dirty="0" smtClean="0"/>
              <a:t>  Fratricide avoidance measures.</a:t>
            </a:r>
          </a:p>
          <a:p>
            <a:pPr>
              <a:buFont typeface="Arial" pitchFamily="34" charset="0"/>
              <a:buChar char="•"/>
            </a:pPr>
            <a:r>
              <a:rPr lang="en-US" sz="1600" dirty="0" smtClean="0"/>
              <a:t>  Rules of engagement, standing rules for the use of force, and rules of interaction.</a:t>
            </a:r>
          </a:p>
          <a:p>
            <a:pPr>
              <a:buFont typeface="Arial" pitchFamily="34" charset="0"/>
              <a:buChar char="•"/>
            </a:pPr>
            <a:r>
              <a:rPr lang="en-US" sz="1600" dirty="0" smtClean="0"/>
              <a:t>  Escalation of force and nonlethal weapons guidance.</a:t>
            </a:r>
          </a:p>
          <a:p>
            <a:pPr>
              <a:buFont typeface="Arial" pitchFamily="34" charset="0"/>
              <a:buChar char="•"/>
            </a:pPr>
            <a:r>
              <a:rPr lang="en-US" sz="1600" dirty="0" smtClean="0"/>
              <a:t>  Operational scheme of maneuver.</a:t>
            </a:r>
          </a:p>
          <a:p>
            <a:pPr>
              <a:buFont typeface="Arial" pitchFamily="34" charset="0"/>
              <a:buChar char="•"/>
            </a:pPr>
            <a:r>
              <a:rPr lang="en-US" sz="1600" dirty="0" smtClean="0"/>
              <a:t>  Military deception.</a:t>
            </a:r>
          </a:p>
          <a:p>
            <a:pPr>
              <a:buFont typeface="Arial" pitchFamily="34" charset="0"/>
              <a:buChar char="•"/>
            </a:pPr>
            <a:r>
              <a:rPr lang="en-US" sz="1600" dirty="0" smtClean="0"/>
              <a:t>  Obscuration.</a:t>
            </a:r>
            <a:endParaRPr lang="en-US" sz="1600" dirty="0"/>
          </a:p>
        </p:txBody>
      </p:sp>
      <p:sp>
        <p:nvSpPr>
          <p:cNvPr id="5" name="TextBox 4"/>
          <p:cNvSpPr txBox="1"/>
          <p:nvPr/>
        </p:nvSpPr>
        <p:spPr>
          <a:xfrm>
            <a:off x="5029200" y="2325231"/>
            <a:ext cx="3886200" cy="2246769"/>
          </a:xfrm>
          <a:prstGeom prst="rect">
            <a:avLst/>
          </a:prstGeom>
          <a:noFill/>
        </p:spPr>
        <p:txBody>
          <a:bodyPr wrap="square" rtlCol="0">
            <a:spAutoFit/>
          </a:bodyPr>
          <a:lstStyle/>
          <a:p>
            <a:pPr algn="r"/>
            <a:r>
              <a:rPr lang="en-US" sz="2800" b="1" dirty="0" smtClean="0"/>
              <a:t>The staff considers these items, at a minimum, as it develops the scheme of protection</a:t>
            </a:r>
            <a:endParaRPr lang="en-US" sz="2800" b="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09700" y="122238"/>
            <a:ext cx="8229600" cy="563562"/>
          </a:xfrm>
        </p:spPr>
        <p:txBody>
          <a:bodyPr/>
          <a:lstStyle/>
          <a:p>
            <a:pPr eaLnBrk="1" hangingPunct="1"/>
            <a:r>
              <a:rPr lang="en-US" sz="2800" b="1" dirty="0" smtClean="0">
                <a:latin typeface="+mn-lt"/>
              </a:rPr>
              <a:t>Why is Doctrine Important?</a:t>
            </a:r>
          </a:p>
        </p:txBody>
      </p:sp>
      <p:sp>
        <p:nvSpPr>
          <p:cNvPr id="913411" name="Rectangle 3" descr="213flag"/>
          <p:cNvSpPr>
            <a:spLocks noChangeArrowheads="1"/>
          </p:cNvSpPr>
          <p:nvPr/>
        </p:nvSpPr>
        <p:spPr bwMode="auto">
          <a:xfrm>
            <a:off x="814388" y="3689350"/>
            <a:ext cx="7488237" cy="2101850"/>
          </a:xfrm>
          <a:prstGeom prst="rect">
            <a:avLst/>
          </a:prstGeom>
          <a:blipFill dpi="0" rotWithShape="1">
            <a:blip r:embed="rId3" cstate="print">
              <a:lum bright="70000" contrast="-70000"/>
            </a:blip>
            <a:srcRect/>
            <a:stretch>
              <a:fillRect/>
            </a:stretch>
          </a:blipFill>
          <a:ln w="28575">
            <a:solidFill>
              <a:schemeClr val="tx1"/>
            </a:solidFill>
            <a:miter lim="800000"/>
            <a:headEnd/>
            <a:tailEnd/>
          </a:ln>
          <a:effectLst>
            <a:outerShdw dist="107763" dir="2700000" algn="ctr" rotWithShape="0">
              <a:schemeClr val="bg2">
                <a:alpha val="50000"/>
              </a:schemeClr>
            </a:outerShdw>
          </a:effectLst>
        </p:spPr>
        <p:txBody>
          <a:bodyPr lIns="92075" tIns="46038" rIns="92075" bIns="46038">
            <a:spAutoFit/>
          </a:bodyPr>
          <a:lstStyle/>
          <a:p>
            <a:pPr algn="ctr" eaLnBrk="0" hangingPunct="0">
              <a:spcBef>
                <a:spcPct val="0"/>
              </a:spcBef>
              <a:spcAft>
                <a:spcPct val="50000"/>
              </a:spcAft>
              <a:buClr>
                <a:schemeClr val="tx1"/>
              </a:buClr>
              <a:defRPr/>
            </a:pPr>
            <a:r>
              <a:rPr lang="en-US" sz="2000" b="1" i="1" dirty="0"/>
              <a:t>Doctrine describes the way forces are intended to work in pursuit of a larger idea.</a:t>
            </a:r>
            <a:r>
              <a:rPr lang="en-US" sz="2000" dirty="0"/>
              <a:t>  Doctrine influences a force’s organization, training, materiel, leader development, personnel, and facilities.</a:t>
            </a:r>
          </a:p>
          <a:p>
            <a:pPr algn="ctr" eaLnBrk="0" hangingPunct="0">
              <a:spcBef>
                <a:spcPct val="0"/>
              </a:spcBef>
              <a:spcAft>
                <a:spcPct val="50000"/>
              </a:spcAft>
              <a:buClr>
                <a:schemeClr val="tx1"/>
              </a:buClr>
              <a:defRPr/>
            </a:pPr>
            <a:r>
              <a:rPr lang="en-US" sz="2000" b="1" i="1" dirty="0"/>
              <a:t>An image of conflict is implicit in a military’s doctrine.</a:t>
            </a:r>
            <a:r>
              <a:rPr lang="en-US" sz="2000" dirty="0"/>
              <a:t>  If we get that image wrong, the result can be disastrous.</a:t>
            </a:r>
          </a:p>
        </p:txBody>
      </p:sp>
      <p:sp>
        <p:nvSpPr>
          <p:cNvPr id="4101" name="Rectangle 4"/>
          <p:cNvSpPr>
            <a:spLocks noChangeArrowheads="1"/>
          </p:cNvSpPr>
          <p:nvPr/>
        </p:nvSpPr>
        <p:spPr bwMode="auto">
          <a:xfrm>
            <a:off x="344488" y="1452562"/>
            <a:ext cx="8434387" cy="1519238"/>
          </a:xfrm>
          <a:prstGeom prst="rect">
            <a:avLst/>
          </a:prstGeom>
          <a:noFill/>
          <a:ln w="9525">
            <a:noFill/>
            <a:miter lim="800000"/>
            <a:headEnd/>
            <a:tailEnd/>
          </a:ln>
        </p:spPr>
        <p:txBody>
          <a:bodyPr>
            <a:spAutoFit/>
          </a:bodyPr>
          <a:lstStyle/>
          <a:p>
            <a:pPr>
              <a:spcBef>
                <a:spcPct val="30000"/>
              </a:spcBef>
              <a:buClr>
                <a:schemeClr val="tx1"/>
              </a:buClr>
              <a:buFont typeface="Symbol" pitchFamily="18" charset="2"/>
              <a:buNone/>
            </a:pPr>
            <a:r>
              <a:rPr lang="en-US" sz="1800" i="1" dirty="0"/>
              <a:t>“We must </a:t>
            </a:r>
            <a:r>
              <a:rPr lang="en-US" sz="1800" b="1" i="1" dirty="0"/>
              <a:t>emphasize doctrine as the driver for change</a:t>
            </a:r>
            <a:r>
              <a:rPr lang="en-US" sz="1800" i="1" dirty="0"/>
              <a:t>.  You can’t cement change in the organization until you adapt the institutions.  That change begins with doctrine.”</a:t>
            </a:r>
          </a:p>
          <a:p>
            <a:pPr algn="r">
              <a:spcBef>
                <a:spcPct val="10000"/>
              </a:spcBef>
              <a:buClr>
                <a:schemeClr val="tx1"/>
              </a:buClr>
              <a:buFont typeface="Symbol" pitchFamily="18" charset="2"/>
              <a:buNone/>
            </a:pPr>
            <a:r>
              <a:rPr lang="en-US" sz="1800" b="1" i="1" dirty="0"/>
              <a:t>				</a:t>
            </a:r>
            <a:r>
              <a:rPr lang="en-US" sz="1800" i="1" dirty="0"/>
              <a:t>GEN George W. Casey</a:t>
            </a:r>
          </a:p>
          <a:p>
            <a:pPr algn="r">
              <a:spcBef>
                <a:spcPct val="10000"/>
              </a:spcBef>
              <a:buClr>
                <a:schemeClr val="tx1"/>
              </a:buClr>
              <a:buFont typeface="Symbol" pitchFamily="18" charset="2"/>
              <a:buNone/>
            </a:pPr>
            <a:r>
              <a:rPr lang="en-US" sz="1800" i="1" dirty="0"/>
              <a:t>				Chief of Staff of the Army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462"/>
            <a:ext cx="8229600" cy="1143000"/>
          </a:xfrm>
        </p:spPr>
        <p:txBody>
          <a:bodyPr/>
          <a:lstStyle/>
          <a:p>
            <a:pPr lvl="0"/>
            <a:r>
              <a:rPr lang="en-US" sz="2800" b="1" dirty="0" smtClean="0">
                <a:latin typeface="+mn-lt"/>
              </a:rPr>
              <a:t>Running Estimate</a:t>
            </a:r>
            <a:br>
              <a:rPr lang="en-US" sz="2800" b="1" dirty="0" smtClean="0">
                <a:latin typeface="+mn-lt"/>
              </a:rPr>
            </a:br>
            <a:endParaRPr lang="en-US" sz="2800" dirty="0">
              <a:latin typeface="+mn-lt"/>
            </a:endParaRPr>
          </a:p>
        </p:txBody>
      </p:sp>
      <p:sp>
        <p:nvSpPr>
          <p:cNvPr id="3" name="Rectangle 3"/>
          <p:cNvSpPr txBox="1">
            <a:spLocks noChangeArrowheads="1"/>
          </p:cNvSpPr>
          <p:nvPr/>
        </p:nvSpPr>
        <p:spPr bwMode="auto">
          <a:xfrm>
            <a:off x="522516" y="914400"/>
            <a:ext cx="8001000" cy="1524000"/>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r>
              <a:rPr lang="en-US" dirty="0" smtClean="0"/>
              <a:t>The protection cell develops and refines the </a:t>
            </a:r>
            <a:r>
              <a:rPr lang="en-US" u="sng" dirty="0" smtClean="0"/>
              <a:t>protection running estimate</a:t>
            </a:r>
            <a:r>
              <a:rPr lang="en-US" dirty="0" smtClean="0"/>
              <a:t>. The protection estimate provides a picture to the command on the protection warfighting function. It is developed from information (including the facts, assumptions, constraints, limitations, risks, and issues) pertaining to the</a:t>
            </a:r>
          </a:p>
          <a:p>
            <a:r>
              <a:rPr lang="en-US" dirty="0" smtClean="0"/>
              <a:t>protection mission and the scheme of protection.  </a:t>
            </a:r>
            <a:r>
              <a:rPr lang="en-US" i="1" dirty="0" smtClean="0"/>
              <a:t>ADRP 3-37, Chapter 2</a:t>
            </a:r>
            <a:endParaRPr kumimoji="0" lang="en-US" sz="1800" i="1" u="none" strike="noStrike" kern="0" cap="none" spc="0" normalizeH="0" baseline="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cstate="print"/>
          <a:srcRect l="72000" t="30000" r="8500" b="34000"/>
          <a:stretch>
            <a:fillRect/>
          </a:stretch>
        </p:blipFill>
        <p:spPr bwMode="auto">
          <a:xfrm>
            <a:off x="1485900" y="2571750"/>
            <a:ext cx="5867400" cy="406204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Protection Cells</a:t>
            </a:r>
          </a:p>
        </p:txBody>
      </p:sp>
      <p:sp>
        <p:nvSpPr>
          <p:cNvPr id="3075" name="Rectangle 3"/>
          <p:cNvSpPr>
            <a:spLocks noGrp="1" noChangeArrowheads="1"/>
          </p:cNvSpPr>
          <p:nvPr>
            <p:ph type="body" idx="1"/>
          </p:nvPr>
        </p:nvSpPr>
        <p:spPr>
          <a:xfrm>
            <a:off x="243840" y="3458926"/>
            <a:ext cx="2423160" cy="3627674"/>
          </a:xfrm>
        </p:spPr>
        <p:txBody>
          <a:bodyPr>
            <a:noAutofit/>
          </a:bodyPr>
          <a:lstStyle/>
          <a:p>
            <a:pPr eaLnBrk="1" hangingPunct="1">
              <a:buFont typeface="Wingdings" pitchFamily="2" charset="2"/>
              <a:buChar char="Ø"/>
            </a:pPr>
            <a:r>
              <a:rPr lang="en-US" sz="1400" dirty="0" smtClean="0">
                <a:effectLst/>
              </a:rPr>
              <a:t>Chief of Protection</a:t>
            </a:r>
          </a:p>
          <a:p>
            <a:pPr>
              <a:buFont typeface="Wingdings" pitchFamily="2" charset="2"/>
              <a:buChar char="Ø"/>
            </a:pPr>
            <a:r>
              <a:rPr lang="en-US" sz="1400" dirty="0" smtClean="0">
                <a:effectLst/>
              </a:rPr>
              <a:t>AMD officer</a:t>
            </a:r>
          </a:p>
          <a:p>
            <a:pPr>
              <a:buFont typeface="Wingdings" pitchFamily="2" charset="2"/>
              <a:buChar char="Ø"/>
            </a:pPr>
            <a:r>
              <a:rPr lang="en-US" sz="1400" dirty="0" smtClean="0">
                <a:effectLst/>
              </a:rPr>
              <a:t>AT officer</a:t>
            </a:r>
          </a:p>
          <a:p>
            <a:pPr>
              <a:buFont typeface="Wingdings" pitchFamily="2" charset="2"/>
              <a:buChar char="Ø"/>
            </a:pPr>
            <a:r>
              <a:rPr lang="en-US" sz="1400" dirty="0" smtClean="0">
                <a:effectLst/>
              </a:rPr>
              <a:t>CBRN officer</a:t>
            </a:r>
          </a:p>
          <a:p>
            <a:pPr>
              <a:buFont typeface="Wingdings" pitchFamily="2" charset="2"/>
              <a:buChar char="Ø"/>
            </a:pPr>
            <a:r>
              <a:rPr lang="en-US" sz="1400" dirty="0" smtClean="0">
                <a:effectLst/>
              </a:rPr>
              <a:t>Engineer officer</a:t>
            </a:r>
          </a:p>
          <a:p>
            <a:pPr>
              <a:buFont typeface="Wingdings" pitchFamily="2" charset="2"/>
              <a:buChar char="Ø"/>
            </a:pPr>
            <a:r>
              <a:rPr lang="en-US" sz="1400" dirty="0" smtClean="0">
                <a:effectLst/>
              </a:rPr>
              <a:t>EOD officer</a:t>
            </a:r>
          </a:p>
          <a:p>
            <a:pPr>
              <a:buFont typeface="Wingdings" pitchFamily="2" charset="2"/>
              <a:buChar char="Ø"/>
            </a:pPr>
            <a:r>
              <a:rPr lang="en-US" sz="1400" dirty="0" smtClean="0">
                <a:effectLst/>
              </a:rPr>
              <a:t>Fire Support rep</a:t>
            </a:r>
          </a:p>
          <a:p>
            <a:pPr>
              <a:buFont typeface="Wingdings" pitchFamily="2" charset="2"/>
              <a:buChar char="Ø"/>
            </a:pPr>
            <a:r>
              <a:rPr lang="en-US" sz="1400" dirty="0" smtClean="0">
                <a:effectLst/>
              </a:rPr>
              <a:t>OPSEC officer</a:t>
            </a:r>
          </a:p>
          <a:p>
            <a:pPr>
              <a:buFont typeface="Wingdings" pitchFamily="2" charset="2"/>
              <a:buChar char="Ø"/>
            </a:pPr>
            <a:r>
              <a:rPr lang="en-US" sz="1400" dirty="0" smtClean="0">
                <a:effectLst/>
              </a:rPr>
              <a:t>Provost marshal</a:t>
            </a:r>
          </a:p>
          <a:p>
            <a:pPr>
              <a:buFont typeface="Wingdings" pitchFamily="2" charset="2"/>
              <a:buChar char="Ø"/>
            </a:pPr>
            <a:r>
              <a:rPr lang="en-US" sz="1400" dirty="0" smtClean="0">
                <a:effectLst/>
              </a:rPr>
              <a:t>Safety officer</a:t>
            </a:r>
          </a:p>
          <a:p>
            <a:pPr>
              <a:buFont typeface="Wingdings" pitchFamily="2" charset="2"/>
              <a:buChar char="Ø"/>
            </a:pPr>
            <a:r>
              <a:rPr lang="en-US" sz="1400" dirty="0" smtClean="0">
                <a:effectLst/>
              </a:rPr>
              <a:t>Intelligence rep.</a:t>
            </a:r>
          </a:p>
        </p:txBody>
      </p:sp>
      <p:sp>
        <p:nvSpPr>
          <p:cNvPr id="4" name="Rectangle 3"/>
          <p:cNvSpPr txBox="1">
            <a:spLocks noChangeArrowheads="1"/>
          </p:cNvSpPr>
          <p:nvPr/>
        </p:nvSpPr>
        <p:spPr bwMode="auto">
          <a:xfrm>
            <a:off x="609600" y="1143000"/>
            <a:ext cx="8001000" cy="1524000"/>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lvl="0">
              <a:spcBef>
                <a:spcPts val="0"/>
              </a:spcBef>
              <a:spcAft>
                <a:spcPts val="0"/>
              </a:spcAft>
              <a:buSzPct val="75000"/>
            </a:pPr>
            <a:r>
              <a:rPr lang="en-US" dirty="0" smtClean="0"/>
              <a:t>The protection warfighting function applies to all levels of command. </a:t>
            </a:r>
            <a:r>
              <a:rPr lang="en-US" u="sng" dirty="0" smtClean="0"/>
              <a:t>The Army structure provides established protection cells at division level and above</a:t>
            </a:r>
            <a:r>
              <a:rPr lang="en-US" dirty="0" smtClean="0"/>
              <a:t>. Protection cells are found in main and tactical command posts at division and corps levels and in main or contingency command posts at theater Army headquarters.</a:t>
            </a:r>
            <a:endParaRPr kumimoji="0" lang="en-US" sz="1800" b="0" i="1"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Rectangle 3"/>
          <p:cNvSpPr txBox="1">
            <a:spLocks noChangeArrowheads="1"/>
          </p:cNvSpPr>
          <p:nvPr/>
        </p:nvSpPr>
        <p:spPr bwMode="auto">
          <a:xfrm>
            <a:off x="4998720" y="3460014"/>
            <a:ext cx="3810000" cy="3048000"/>
          </a:xfrm>
          <a:prstGeom prst="rect">
            <a:avLst/>
          </a:prstGeom>
          <a:noFill/>
          <a:ln w="127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15000"/>
              </a:spcBef>
              <a:spcAft>
                <a:spcPct val="15000"/>
              </a:spcAft>
              <a:buClrTx/>
              <a:buSzPct val="75000"/>
              <a:buFont typeface="Wingdings" pitchFamily="2" charset="2"/>
              <a:buChar char="Ø"/>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Recommend Protection Priorities</a:t>
            </a:r>
          </a:p>
          <a:p>
            <a:pPr marL="342900" marR="0" lvl="0" indent="-342900" algn="l" defTabSz="914400" rtl="0" eaLnBrk="1" fontAlgn="base" latinLnBrk="0" hangingPunct="1">
              <a:lnSpc>
                <a:spcPct val="100000"/>
              </a:lnSpc>
              <a:spcBef>
                <a:spcPct val="15000"/>
              </a:spcBef>
              <a:spcAft>
                <a:spcPct val="15000"/>
              </a:spcAft>
              <a:buClrTx/>
              <a:buSzPct val="75000"/>
              <a:buFont typeface="Wingdings" pitchFamily="2" charset="2"/>
              <a:buChar char="Ø"/>
              <a:tabLst/>
              <a:defRPr/>
            </a:pPr>
            <a:r>
              <a:rPr lang="en-US" sz="1400" kern="0" dirty="0" smtClean="0">
                <a:latin typeface="+mn-lt"/>
              </a:rPr>
              <a:t>Develop CAL and DAL</a:t>
            </a:r>
          </a:p>
          <a:p>
            <a:pPr marL="342900" marR="0" lvl="0" indent="-342900" algn="l" defTabSz="914400" rtl="0" eaLnBrk="1" fontAlgn="base" latinLnBrk="0" hangingPunct="1">
              <a:lnSpc>
                <a:spcPct val="100000"/>
              </a:lnSpc>
              <a:spcBef>
                <a:spcPct val="15000"/>
              </a:spcBef>
              <a:spcAft>
                <a:spcPct val="15000"/>
              </a:spcAft>
              <a:buClrTx/>
              <a:buSzPct val="75000"/>
              <a:buFont typeface="Wingdings" pitchFamily="2" charset="2"/>
              <a:buChar char="Ø"/>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Protection Planning Forum</a:t>
            </a:r>
          </a:p>
          <a:p>
            <a:pPr marL="342900" marR="0" lvl="0" indent="-342900" algn="l" defTabSz="914400" rtl="0" eaLnBrk="1" fontAlgn="base" latinLnBrk="0" hangingPunct="1">
              <a:lnSpc>
                <a:spcPct val="100000"/>
              </a:lnSpc>
              <a:spcBef>
                <a:spcPct val="15000"/>
              </a:spcBef>
              <a:spcAft>
                <a:spcPct val="15000"/>
              </a:spcAft>
              <a:buClrTx/>
              <a:buSzPct val="75000"/>
              <a:buFont typeface="Wingdings" pitchFamily="2" charset="2"/>
              <a:buChar char="Ø"/>
              <a:tabLst/>
              <a:defRPr/>
            </a:pPr>
            <a:r>
              <a:rPr lang="en-US" sz="1400" kern="0" dirty="0" smtClean="0">
                <a:latin typeface="+mn-lt"/>
              </a:rPr>
              <a:t>Deconflict Protection Responsibilities</a:t>
            </a:r>
          </a:p>
          <a:p>
            <a:pPr marL="342900" marR="0" lvl="0" indent="-342900" algn="l" defTabSz="914400" rtl="0" eaLnBrk="1" fontAlgn="base" latinLnBrk="0" hangingPunct="1">
              <a:lnSpc>
                <a:spcPct val="100000"/>
              </a:lnSpc>
              <a:spcBef>
                <a:spcPct val="15000"/>
              </a:spcBef>
              <a:spcAft>
                <a:spcPct val="15000"/>
              </a:spcAft>
              <a:buClrTx/>
              <a:buSzPct val="75000"/>
              <a:buFont typeface="Wingdings" pitchFamily="2" charset="2"/>
              <a:buChar char="Ø"/>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Recommends</a:t>
            </a:r>
            <a:r>
              <a:rPr kumimoji="0" lang="en-US" sz="1400" b="0" i="0" u="none" strike="noStrike" kern="0" cap="none" spc="0" normalizeH="0" noProof="0" dirty="0" smtClean="0">
                <a:ln>
                  <a:noFill/>
                </a:ln>
                <a:solidFill>
                  <a:schemeClr val="tx1"/>
                </a:solidFill>
                <a:effectLst/>
                <a:uLnTx/>
                <a:uFillTx/>
                <a:latin typeface="+mn-lt"/>
                <a:ea typeface="+mn-ea"/>
                <a:cs typeface="+mn-cs"/>
              </a:rPr>
              <a:t> MC Relationships</a:t>
            </a:r>
          </a:p>
          <a:p>
            <a:pPr marL="342900" marR="0" lvl="0" indent="-342900" algn="l" defTabSz="914400" rtl="0" eaLnBrk="1" fontAlgn="base" latinLnBrk="0" hangingPunct="1">
              <a:lnSpc>
                <a:spcPct val="100000"/>
              </a:lnSpc>
              <a:spcBef>
                <a:spcPct val="15000"/>
              </a:spcBef>
              <a:spcAft>
                <a:spcPct val="15000"/>
              </a:spcAft>
              <a:buClrTx/>
              <a:buSzPct val="75000"/>
              <a:buFont typeface="Wingdings" pitchFamily="2" charset="2"/>
              <a:buChar char="Ø"/>
              <a:tabLst/>
              <a:defRPr/>
            </a:pPr>
            <a:r>
              <a:rPr lang="en-US" sz="1400" kern="0" baseline="0" dirty="0" smtClean="0">
                <a:latin typeface="+mn-lt"/>
              </a:rPr>
              <a:t>Adjacent</a:t>
            </a:r>
            <a:r>
              <a:rPr lang="en-US" sz="1400" kern="0" dirty="0" smtClean="0">
                <a:latin typeface="+mn-lt"/>
              </a:rPr>
              <a:t> Unit Coordination</a:t>
            </a:r>
          </a:p>
          <a:p>
            <a:pPr marL="342900" marR="0" lvl="0" indent="-342900" algn="l" defTabSz="914400" rtl="0" eaLnBrk="1" fontAlgn="base" latinLnBrk="0" hangingPunct="1">
              <a:lnSpc>
                <a:spcPct val="100000"/>
              </a:lnSpc>
              <a:spcBef>
                <a:spcPct val="15000"/>
              </a:spcBef>
              <a:spcAft>
                <a:spcPct val="15000"/>
              </a:spcAft>
              <a:buClrTx/>
              <a:buSzPct val="75000"/>
              <a:buFont typeface="Wingdings" pitchFamily="2" charset="2"/>
              <a:buChar char="Ø"/>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Recommends</a:t>
            </a:r>
            <a:r>
              <a:rPr kumimoji="0" lang="en-US" sz="1400" b="0" i="0" u="none" strike="noStrike" kern="0" cap="none" spc="0" normalizeH="0" noProof="0" dirty="0" smtClean="0">
                <a:ln>
                  <a:noFill/>
                </a:ln>
                <a:solidFill>
                  <a:schemeClr val="tx1"/>
                </a:solidFill>
                <a:effectLst/>
                <a:uLnTx/>
                <a:uFillTx/>
                <a:latin typeface="+mn-lt"/>
                <a:ea typeface="+mn-ea"/>
                <a:cs typeface="+mn-cs"/>
              </a:rPr>
              <a:t> Allocation of Resources</a:t>
            </a:r>
          </a:p>
          <a:p>
            <a:pPr marL="342900" marR="0" lvl="0" indent="-342900" algn="l" defTabSz="914400" rtl="0" eaLnBrk="1" fontAlgn="base" latinLnBrk="0" hangingPunct="1">
              <a:lnSpc>
                <a:spcPct val="100000"/>
              </a:lnSpc>
              <a:spcBef>
                <a:spcPct val="15000"/>
              </a:spcBef>
              <a:spcAft>
                <a:spcPct val="15000"/>
              </a:spcAft>
              <a:buClrTx/>
              <a:buSzPct val="75000"/>
              <a:buFont typeface="Wingdings" pitchFamily="2" charset="2"/>
              <a:buChar char="Ø"/>
              <a:tabLst/>
              <a:defRPr/>
            </a:pPr>
            <a:r>
              <a:rPr lang="en-US" sz="1400" kern="0" dirty="0" smtClean="0">
                <a:latin typeface="+mn-lt"/>
              </a:rPr>
              <a:t>Monitors Protection Measure Effectiveness</a:t>
            </a:r>
          </a:p>
          <a:p>
            <a:pPr marL="342900" marR="0" lvl="0" indent="-342900" algn="l" defTabSz="914400" rtl="0" eaLnBrk="1" fontAlgn="base" latinLnBrk="0" hangingPunct="1">
              <a:lnSpc>
                <a:spcPct val="100000"/>
              </a:lnSpc>
              <a:spcBef>
                <a:spcPct val="15000"/>
              </a:spcBef>
              <a:spcAft>
                <a:spcPct val="15000"/>
              </a:spcAft>
              <a:buClrTx/>
              <a:buSzPct val="75000"/>
              <a:buFont typeface="Wingdings" pitchFamily="2" charset="2"/>
              <a:buChar char="Ø"/>
              <a:tabLst/>
              <a:defRPr/>
            </a:pPr>
            <a:r>
              <a:rPr lang="en-US" sz="1400" kern="0" baseline="0" dirty="0" smtClean="0">
                <a:latin typeface="+mn-lt"/>
              </a:rPr>
              <a:t>Facilitates</a:t>
            </a:r>
            <a:r>
              <a:rPr lang="en-US" sz="1400" kern="0" dirty="0" smtClean="0">
                <a:latin typeface="+mn-lt"/>
              </a:rPr>
              <a:t> Protection Integration </a:t>
            </a:r>
            <a:endParaRPr lang="en-US" sz="1400" kern="0" baseline="0" dirty="0" smtClean="0">
              <a:latin typeface="+mn-lt"/>
            </a:endParaRPr>
          </a:p>
        </p:txBody>
      </p:sp>
      <p:sp>
        <p:nvSpPr>
          <p:cNvPr id="6" name="Rectangle 3"/>
          <p:cNvSpPr txBox="1">
            <a:spLocks noChangeArrowheads="1"/>
          </p:cNvSpPr>
          <p:nvPr/>
        </p:nvSpPr>
        <p:spPr bwMode="auto">
          <a:xfrm>
            <a:off x="2225040" y="3458926"/>
            <a:ext cx="2438400" cy="3627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marR="0" lvl="0" indent="-342900" algn="l" defTabSz="914400" rtl="0" eaLnBrk="0" fontAlgn="base" latinLnBrk="0" hangingPunct="0">
              <a:lnSpc>
                <a:spcPct val="100000"/>
              </a:lnSpc>
              <a:spcBef>
                <a:spcPct val="15000"/>
              </a:spcBef>
              <a:spcAft>
                <a:spcPct val="15000"/>
              </a:spcAft>
              <a:buClrTx/>
              <a:buSzPct val="75000"/>
              <a:buFont typeface="Wingdings" pitchFamily="2" charset="2"/>
              <a:buChar char="Ø"/>
              <a:tabLst/>
              <a:defRPr/>
            </a:pPr>
            <a:endParaRPr kumimoji="0" lang="en-US" sz="1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15000"/>
              </a:spcBef>
              <a:spcAft>
                <a:spcPct val="15000"/>
              </a:spcAft>
              <a:buClrTx/>
              <a:buSzPct val="75000"/>
              <a:buFont typeface="Wingdings" pitchFamily="2" charset="2"/>
              <a:buChar char="Ø"/>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Civil Affairs officer</a:t>
            </a:r>
          </a:p>
          <a:p>
            <a:pPr marL="342900" marR="0" lvl="0" indent="-342900" algn="l" defTabSz="914400" rtl="0" eaLnBrk="0" fontAlgn="base" latinLnBrk="0" hangingPunct="0">
              <a:lnSpc>
                <a:spcPct val="100000"/>
              </a:lnSpc>
              <a:spcBef>
                <a:spcPct val="15000"/>
              </a:spcBef>
              <a:spcAft>
                <a:spcPct val="15000"/>
              </a:spcAft>
              <a:buClrTx/>
              <a:buSzPct val="75000"/>
              <a:buFont typeface="Wingdings" pitchFamily="2" charset="2"/>
              <a:buChar char="Ø"/>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Personnel Recovery</a:t>
            </a:r>
          </a:p>
          <a:p>
            <a:pPr marL="342900" marR="0" lvl="0" indent="-342900" algn="l" defTabSz="914400" rtl="0" eaLnBrk="0" fontAlgn="base" latinLnBrk="0" hangingPunct="0">
              <a:lnSpc>
                <a:spcPct val="100000"/>
              </a:lnSpc>
              <a:spcBef>
                <a:spcPct val="15000"/>
              </a:spcBef>
              <a:spcAft>
                <a:spcPct val="15000"/>
              </a:spcAft>
              <a:buClrTx/>
              <a:buSzPct val="75000"/>
              <a:buFont typeface="Wingdings" pitchFamily="2" charset="2"/>
              <a:buChar char="Ø"/>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Public affairs officer</a:t>
            </a:r>
          </a:p>
          <a:p>
            <a:pPr marL="342900" marR="0" lvl="0" indent="-342900" algn="l" defTabSz="914400" rtl="0" eaLnBrk="0" fontAlgn="base" latinLnBrk="0" hangingPunct="0">
              <a:lnSpc>
                <a:spcPct val="100000"/>
              </a:lnSpc>
              <a:spcBef>
                <a:spcPct val="15000"/>
              </a:spcBef>
              <a:spcAft>
                <a:spcPct val="15000"/>
              </a:spcAft>
              <a:buClrTx/>
              <a:buSzPct val="75000"/>
              <a:buFont typeface="Wingdings" pitchFamily="2" charset="2"/>
              <a:buChar char="Ø"/>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Staff judge advocate</a:t>
            </a:r>
          </a:p>
          <a:p>
            <a:pPr marL="342900" indent="-342900" eaLnBrk="0" hangingPunct="0">
              <a:spcBef>
                <a:spcPct val="15000"/>
              </a:spcBef>
              <a:spcAft>
                <a:spcPct val="15000"/>
              </a:spcAft>
              <a:buSzPct val="75000"/>
              <a:buFont typeface="Wingdings" pitchFamily="2" charset="2"/>
              <a:buChar char="Ø"/>
            </a:pPr>
            <a:r>
              <a:rPr lang="en-US" sz="1400" dirty="0" smtClean="0">
                <a:latin typeface="+mn-lt"/>
              </a:rPr>
              <a:t>Surgeon</a:t>
            </a:r>
          </a:p>
          <a:p>
            <a:pPr marL="342900" indent="-342900" eaLnBrk="0" hangingPunct="0">
              <a:spcBef>
                <a:spcPct val="15000"/>
              </a:spcBef>
              <a:spcAft>
                <a:spcPct val="15000"/>
              </a:spcAft>
              <a:buSzPct val="75000"/>
              <a:buFont typeface="Wingdings" pitchFamily="2" charset="2"/>
              <a:buChar char="Ø"/>
            </a:pPr>
            <a:r>
              <a:rPr lang="en-US" sz="1400" dirty="0" smtClean="0">
                <a:latin typeface="+mn-lt"/>
              </a:rPr>
              <a:t> Medical Rep</a:t>
            </a:r>
          </a:p>
          <a:p>
            <a:pPr marL="342900" indent="-342900" eaLnBrk="0" hangingPunct="0">
              <a:spcBef>
                <a:spcPct val="15000"/>
              </a:spcBef>
              <a:spcAft>
                <a:spcPct val="15000"/>
              </a:spcAft>
              <a:buSzPct val="75000"/>
              <a:buFont typeface="Wingdings" pitchFamily="2" charset="2"/>
              <a:buChar char="Ø"/>
            </a:pPr>
            <a:r>
              <a:rPr lang="en-US" sz="1400" dirty="0" smtClean="0">
                <a:latin typeface="+mn-lt"/>
              </a:rPr>
              <a:t>Veterinary Rep</a:t>
            </a:r>
          </a:p>
          <a:p>
            <a:pPr marL="342900" indent="-342900" eaLnBrk="0" hangingPunct="0">
              <a:spcBef>
                <a:spcPct val="15000"/>
              </a:spcBef>
              <a:spcAft>
                <a:spcPct val="15000"/>
              </a:spcAft>
              <a:buSzPct val="75000"/>
              <a:buFont typeface="Wingdings" pitchFamily="2" charset="2"/>
              <a:buChar char="Ø"/>
            </a:pPr>
            <a:r>
              <a:rPr lang="en-US" sz="1400" dirty="0" smtClean="0">
                <a:latin typeface="+mn-lt"/>
              </a:rPr>
              <a:t>Subordinate Unit LNOs</a:t>
            </a:r>
          </a:p>
          <a:p>
            <a:pPr marL="342900" indent="-342900" eaLnBrk="0" hangingPunct="0">
              <a:spcBef>
                <a:spcPct val="15000"/>
              </a:spcBef>
              <a:spcAft>
                <a:spcPct val="15000"/>
              </a:spcAft>
              <a:buSzPct val="75000"/>
              <a:buFont typeface="Wingdings" pitchFamily="2" charset="2"/>
              <a:buChar char="Ø"/>
            </a:pPr>
            <a:r>
              <a:rPr lang="en-US" sz="1400" dirty="0" smtClean="0">
                <a:latin typeface="+mn-lt"/>
              </a:rPr>
              <a:t>Operations Rep</a:t>
            </a:r>
          </a:p>
          <a:p>
            <a:pPr marL="342900" indent="-342900" eaLnBrk="0" hangingPunct="0">
              <a:spcBef>
                <a:spcPct val="15000"/>
              </a:spcBef>
              <a:spcAft>
                <a:spcPct val="15000"/>
              </a:spcAft>
              <a:buSzPct val="75000"/>
              <a:buFont typeface="Wingdings" pitchFamily="2" charset="2"/>
              <a:buChar char="Ø"/>
            </a:pPr>
            <a:r>
              <a:rPr lang="en-US" sz="1400" dirty="0" smtClean="0">
                <a:latin typeface="+mn-lt"/>
              </a:rPr>
              <a:t>Area Contracting Officer</a:t>
            </a:r>
          </a:p>
        </p:txBody>
      </p:sp>
      <p:sp>
        <p:nvSpPr>
          <p:cNvPr id="7" name="Rectangle 6"/>
          <p:cNvSpPr/>
          <p:nvPr/>
        </p:nvSpPr>
        <p:spPr>
          <a:xfrm>
            <a:off x="228600" y="3460014"/>
            <a:ext cx="4572000" cy="30931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124200" y="2775850"/>
            <a:ext cx="3127972" cy="400110"/>
          </a:xfrm>
          <a:prstGeom prst="rect">
            <a:avLst/>
          </a:prstGeom>
          <a:noFill/>
        </p:spPr>
        <p:txBody>
          <a:bodyPr wrap="none" rtlCol="0">
            <a:spAutoFit/>
          </a:bodyPr>
          <a:lstStyle/>
          <a:p>
            <a:r>
              <a:rPr lang="en-US" sz="2000" i="1" dirty="0" smtClean="0">
                <a:latin typeface="+mn-lt"/>
              </a:rPr>
              <a:t>Protection Working Group</a:t>
            </a:r>
            <a:endParaRPr lang="en-US" sz="2000" i="1" dirty="0">
              <a:latin typeface="+mn-lt"/>
            </a:endParaRPr>
          </a:p>
        </p:txBody>
      </p:sp>
      <p:sp>
        <p:nvSpPr>
          <p:cNvPr id="9" name="TextBox 8"/>
          <p:cNvSpPr txBox="1"/>
          <p:nvPr/>
        </p:nvSpPr>
        <p:spPr>
          <a:xfrm>
            <a:off x="6294120" y="3082824"/>
            <a:ext cx="1184940" cy="369332"/>
          </a:xfrm>
          <a:prstGeom prst="rect">
            <a:avLst/>
          </a:prstGeom>
          <a:noFill/>
        </p:spPr>
        <p:txBody>
          <a:bodyPr wrap="none" rtlCol="0">
            <a:spAutoFit/>
          </a:bodyPr>
          <a:lstStyle/>
          <a:p>
            <a:r>
              <a:rPr lang="en-US" i="1" dirty="0" smtClean="0">
                <a:latin typeface="+mn-lt"/>
              </a:rPr>
              <a:t>Functions</a:t>
            </a:r>
            <a:endParaRPr lang="en-US" i="1" dirty="0">
              <a:latin typeface="+mn-lt"/>
            </a:endParaRPr>
          </a:p>
        </p:txBody>
      </p:sp>
      <p:sp>
        <p:nvSpPr>
          <p:cNvPr id="10" name="TextBox 9"/>
          <p:cNvSpPr txBox="1"/>
          <p:nvPr/>
        </p:nvSpPr>
        <p:spPr>
          <a:xfrm>
            <a:off x="1977390" y="3082824"/>
            <a:ext cx="1146468" cy="369332"/>
          </a:xfrm>
          <a:prstGeom prst="rect">
            <a:avLst/>
          </a:prstGeom>
          <a:noFill/>
        </p:spPr>
        <p:txBody>
          <a:bodyPr wrap="none" rtlCol="0">
            <a:spAutoFit/>
          </a:bodyPr>
          <a:lstStyle/>
          <a:p>
            <a:r>
              <a:rPr lang="en-US" i="1" dirty="0" smtClean="0">
                <a:latin typeface="+mn-lt"/>
              </a:rPr>
              <a:t>Members</a:t>
            </a:r>
            <a:endParaRPr lang="en-US" i="1" dirty="0">
              <a:latin typeface="+mn-lt"/>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bwMode="auto">
          <a:xfrm>
            <a:off x="4572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Protection Working Group – “A Way”</a:t>
            </a:r>
          </a:p>
        </p:txBody>
      </p:sp>
      <p:pic>
        <p:nvPicPr>
          <p:cNvPr id="4" name="Picture 11"/>
          <p:cNvPicPr>
            <a:picLocks noChangeAspect="1" noChangeArrowheads="1"/>
          </p:cNvPicPr>
          <p:nvPr/>
        </p:nvPicPr>
        <p:blipFill>
          <a:blip r:embed="rId3" cstate="print"/>
          <a:srcRect/>
          <a:stretch>
            <a:fillRect/>
          </a:stretch>
        </p:blipFill>
        <p:spPr bwMode="auto">
          <a:xfrm>
            <a:off x="228600" y="1806977"/>
            <a:ext cx="8763000" cy="369053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auto">
          <a:xfrm>
            <a:off x="4572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Protection at Brigade and Below</a:t>
            </a:r>
          </a:p>
        </p:txBody>
      </p:sp>
      <p:grpSp>
        <p:nvGrpSpPr>
          <p:cNvPr id="22" name="Group 21"/>
          <p:cNvGrpSpPr/>
          <p:nvPr/>
        </p:nvGrpSpPr>
        <p:grpSpPr>
          <a:xfrm>
            <a:off x="2244090" y="914400"/>
            <a:ext cx="4648200" cy="1016478"/>
            <a:chOff x="1828800" y="1371600"/>
            <a:chExt cx="4648200" cy="1016478"/>
          </a:xfrm>
        </p:grpSpPr>
        <p:grpSp>
          <p:nvGrpSpPr>
            <p:cNvPr id="3" name="Group 50"/>
            <p:cNvGrpSpPr/>
            <p:nvPr/>
          </p:nvGrpSpPr>
          <p:grpSpPr>
            <a:xfrm>
              <a:off x="1828800" y="1371600"/>
              <a:ext cx="990600" cy="1016478"/>
              <a:chOff x="2590800" y="2183922"/>
              <a:chExt cx="990600" cy="1016478"/>
            </a:xfrm>
          </p:grpSpPr>
          <p:grpSp>
            <p:nvGrpSpPr>
              <p:cNvPr id="4" name="Group 31"/>
              <p:cNvGrpSpPr/>
              <p:nvPr/>
            </p:nvGrpSpPr>
            <p:grpSpPr>
              <a:xfrm>
                <a:off x="2590800" y="2514600"/>
                <a:ext cx="990600" cy="685800"/>
                <a:chOff x="2590800" y="2590800"/>
                <a:chExt cx="990600" cy="685800"/>
              </a:xfrm>
            </p:grpSpPr>
            <p:grpSp>
              <p:nvGrpSpPr>
                <p:cNvPr id="6" name="Group 29"/>
                <p:cNvGrpSpPr/>
                <p:nvPr/>
              </p:nvGrpSpPr>
              <p:grpSpPr>
                <a:xfrm>
                  <a:off x="2590800" y="2590800"/>
                  <a:ext cx="990600" cy="685800"/>
                  <a:chOff x="2590800" y="2590800"/>
                  <a:chExt cx="990600" cy="685800"/>
                </a:xfrm>
              </p:grpSpPr>
              <p:sp>
                <p:nvSpPr>
                  <p:cNvPr id="8" name="Rectangle 7"/>
                  <p:cNvSpPr/>
                  <p:nvPr/>
                </p:nvSpPr>
                <p:spPr>
                  <a:xfrm>
                    <a:off x="2590800" y="2590800"/>
                    <a:ext cx="9906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2590800" y="2590800"/>
                    <a:ext cx="99060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590800" y="2590800"/>
                    <a:ext cx="99060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Oval 6"/>
                <p:cNvSpPr/>
                <p:nvPr/>
              </p:nvSpPr>
              <p:spPr>
                <a:xfrm>
                  <a:off x="2781300" y="2781300"/>
                  <a:ext cx="6096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p:cNvSpPr txBox="1"/>
              <p:nvPr/>
            </p:nvSpPr>
            <p:spPr>
              <a:xfrm>
                <a:off x="2908006" y="2183922"/>
                <a:ext cx="356188" cy="400110"/>
              </a:xfrm>
              <a:prstGeom prst="rect">
                <a:avLst/>
              </a:prstGeom>
              <a:noFill/>
            </p:spPr>
            <p:txBody>
              <a:bodyPr wrap="none" rtlCol="0">
                <a:spAutoFit/>
              </a:bodyPr>
              <a:lstStyle/>
              <a:p>
                <a:pPr algn="ctr"/>
                <a:r>
                  <a:rPr lang="en-US" sz="2000" b="1" dirty="0" smtClean="0"/>
                  <a:t>X</a:t>
                </a:r>
                <a:endParaRPr lang="en-US" sz="2000" b="1" dirty="0"/>
              </a:p>
            </p:txBody>
          </p:sp>
        </p:grpSp>
        <p:grpSp>
          <p:nvGrpSpPr>
            <p:cNvPr id="12" name="Group 112"/>
            <p:cNvGrpSpPr/>
            <p:nvPr/>
          </p:nvGrpSpPr>
          <p:grpSpPr>
            <a:xfrm>
              <a:off x="3657600" y="1371600"/>
              <a:ext cx="990600" cy="1016478"/>
              <a:chOff x="4191000" y="3784122"/>
              <a:chExt cx="990600" cy="1016478"/>
            </a:xfrm>
          </p:grpSpPr>
          <p:sp>
            <p:nvSpPr>
              <p:cNvPr id="13" name="TextBox 12"/>
              <p:cNvSpPr txBox="1"/>
              <p:nvPr/>
            </p:nvSpPr>
            <p:spPr>
              <a:xfrm>
                <a:off x="4508206" y="3784122"/>
                <a:ext cx="356188" cy="400110"/>
              </a:xfrm>
              <a:prstGeom prst="rect">
                <a:avLst/>
              </a:prstGeom>
              <a:noFill/>
            </p:spPr>
            <p:txBody>
              <a:bodyPr wrap="none" rtlCol="0">
                <a:spAutoFit/>
              </a:bodyPr>
              <a:lstStyle/>
              <a:p>
                <a:pPr algn="ctr"/>
                <a:r>
                  <a:rPr lang="en-US" sz="2000" b="1" dirty="0" smtClean="0"/>
                  <a:t>X</a:t>
                </a:r>
                <a:endParaRPr lang="en-US" sz="2000" b="1" dirty="0"/>
              </a:p>
            </p:txBody>
          </p:sp>
          <p:grpSp>
            <p:nvGrpSpPr>
              <p:cNvPr id="14" name="Group 111"/>
              <p:cNvGrpSpPr/>
              <p:nvPr/>
            </p:nvGrpSpPr>
            <p:grpSpPr>
              <a:xfrm>
                <a:off x="4191000" y="4114800"/>
                <a:ext cx="990600" cy="685800"/>
                <a:chOff x="4191000" y="4114800"/>
                <a:chExt cx="990600" cy="685800"/>
              </a:xfrm>
            </p:grpSpPr>
            <p:sp>
              <p:nvSpPr>
                <p:cNvPr id="15" name="Rectangle 14"/>
                <p:cNvSpPr/>
                <p:nvPr/>
              </p:nvSpPr>
              <p:spPr>
                <a:xfrm>
                  <a:off x="4191000" y="4114800"/>
                  <a:ext cx="9906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4549140" y="4320540"/>
                  <a:ext cx="274320" cy="2743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7" name="Group 150"/>
            <p:cNvGrpSpPr/>
            <p:nvPr/>
          </p:nvGrpSpPr>
          <p:grpSpPr>
            <a:xfrm>
              <a:off x="5486400" y="1371600"/>
              <a:ext cx="990600" cy="1016478"/>
              <a:chOff x="6172200" y="4927122"/>
              <a:chExt cx="990600" cy="1016478"/>
            </a:xfrm>
          </p:grpSpPr>
          <p:sp>
            <p:nvSpPr>
              <p:cNvPr id="18" name="TextBox 17"/>
              <p:cNvSpPr txBox="1"/>
              <p:nvPr/>
            </p:nvSpPr>
            <p:spPr>
              <a:xfrm>
                <a:off x="6489406" y="4927122"/>
                <a:ext cx="356188" cy="400110"/>
              </a:xfrm>
              <a:prstGeom prst="rect">
                <a:avLst/>
              </a:prstGeom>
              <a:noFill/>
            </p:spPr>
            <p:txBody>
              <a:bodyPr wrap="none" rtlCol="0">
                <a:spAutoFit/>
              </a:bodyPr>
              <a:lstStyle/>
              <a:p>
                <a:pPr algn="ctr"/>
                <a:r>
                  <a:rPr lang="en-US" sz="2000" b="1" dirty="0" smtClean="0"/>
                  <a:t>X</a:t>
                </a:r>
                <a:endParaRPr lang="en-US" sz="2000" b="1" dirty="0"/>
              </a:p>
            </p:txBody>
          </p:sp>
          <p:grpSp>
            <p:nvGrpSpPr>
              <p:cNvPr id="19" name="Group 149"/>
              <p:cNvGrpSpPr/>
              <p:nvPr/>
            </p:nvGrpSpPr>
            <p:grpSpPr>
              <a:xfrm>
                <a:off x="6172200" y="5257800"/>
                <a:ext cx="990600" cy="685800"/>
                <a:chOff x="6172200" y="5257800"/>
                <a:chExt cx="990600" cy="685800"/>
              </a:xfrm>
            </p:grpSpPr>
            <p:sp>
              <p:nvSpPr>
                <p:cNvPr id="20" name="Rectangle 19"/>
                <p:cNvSpPr/>
                <p:nvPr/>
              </p:nvSpPr>
              <p:spPr>
                <a:xfrm>
                  <a:off x="6172200" y="5257800"/>
                  <a:ext cx="9906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6305863" y="5339090"/>
                  <a:ext cx="723275" cy="523220"/>
                </a:xfrm>
                <a:prstGeom prst="rect">
                  <a:avLst/>
                </a:prstGeom>
                <a:noFill/>
              </p:spPr>
              <p:txBody>
                <a:bodyPr wrap="none" rtlCol="0">
                  <a:spAutoFit/>
                </a:bodyPr>
                <a:lstStyle/>
                <a:p>
                  <a:pPr algn="ctr"/>
                  <a:r>
                    <a:rPr lang="en-US" sz="2800" b="1" dirty="0" smtClean="0"/>
                    <a:t>MP</a:t>
                  </a:r>
                  <a:endParaRPr lang="en-US" sz="2800" b="1" dirty="0"/>
                </a:p>
              </p:txBody>
            </p:sp>
          </p:grpSp>
        </p:grpSp>
      </p:grpSp>
      <p:sp>
        <p:nvSpPr>
          <p:cNvPr id="23" name="Rectangle 3"/>
          <p:cNvSpPr txBox="1">
            <a:spLocks noChangeArrowheads="1"/>
          </p:cNvSpPr>
          <p:nvPr/>
        </p:nvSpPr>
        <p:spPr bwMode="auto">
          <a:xfrm>
            <a:off x="484760" y="2209800"/>
            <a:ext cx="815251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000" b="1" dirty="0" smtClean="0"/>
              <a:t>Commanders at brigade and below echelons are not organized with dedicated protection staff cells, but they are still responsible for integrating the protection warfighting function into unified land operations. </a:t>
            </a:r>
          </a:p>
          <a:p>
            <a:endParaRPr lang="en-US" sz="2000" b="1" dirty="0" smtClean="0"/>
          </a:p>
          <a:p>
            <a:pPr lvl="1">
              <a:buFont typeface="Arial" pitchFamily="34" charset="0"/>
              <a:buChar char="•"/>
            </a:pPr>
            <a:r>
              <a:rPr lang="en-US" sz="2000" dirty="0" smtClean="0"/>
              <a:t>  Commander designates staff lead (Protection Officer)</a:t>
            </a:r>
          </a:p>
          <a:p>
            <a:pPr lvl="1">
              <a:buFont typeface="Arial" pitchFamily="34" charset="0"/>
              <a:buChar char="•"/>
            </a:pPr>
            <a:r>
              <a:rPr lang="en-US" sz="2000" dirty="0" smtClean="0"/>
              <a:t>  Experience with risk management and process integration</a:t>
            </a:r>
          </a:p>
          <a:p>
            <a:pPr lvl="1"/>
            <a:r>
              <a:rPr lang="en-US" sz="2000" dirty="0" smtClean="0"/>
              <a:t>	(i.e., DCO, XO, Operations Officer, Operations SGM)</a:t>
            </a:r>
          </a:p>
          <a:p>
            <a:pPr lvl="1">
              <a:buFont typeface="Arial" pitchFamily="34" charset="0"/>
              <a:buChar char="•"/>
            </a:pPr>
            <a:r>
              <a:rPr lang="en-US" sz="2000" dirty="0" smtClean="0"/>
              <a:t>  Protection Coordinators (BDE staff sections)</a:t>
            </a:r>
          </a:p>
          <a:p>
            <a:pPr lvl="1">
              <a:buFont typeface="Arial" pitchFamily="34" charset="0"/>
              <a:buChar char="•"/>
            </a:pPr>
            <a:endParaRPr lang="en-US" sz="2000" dirty="0" smtClean="0"/>
          </a:p>
          <a:p>
            <a:pPr marL="0" lvl="1"/>
            <a:r>
              <a:rPr lang="en-US" sz="2000" i="1" dirty="0" smtClean="0"/>
              <a:t>In all cases, protection officers and coordinators work with higher and lower echelons to nest protection activities with complementary and reinforcing capabilities.</a:t>
            </a:r>
          </a:p>
          <a:p>
            <a:pPr marL="0" lvl="1"/>
            <a:endParaRPr lang="en-US" sz="2000" dirty="0" smtClean="0"/>
          </a:p>
          <a:p>
            <a:pPr lvl="1"/>
            <a:endParaRPr lang="en-US" sz="2000" dirty="0" smtClean="0"/>
          </a:p>
          <a:p>
            <a:endParaRPr lang="en-US" sz="2000" b="1" dirty="0" smtClean="0"/>
          </a:p>
          <a:p>
            <a:endParaRPr lang="en-US" sz="2000" b="1" dirty="0" smtClean="0"/>
          </a:p>
          <a:p>
            <a:endParaRPr lang="en-US" sz="2000" dirty="0" smtClean="0">
              <a:solidFill>
                <a:srgbClr val="FF0000"/>
              </a:solidFill>
            </a:endParaRPr>
          </a:p>
          <a:p>
            <a:endParaRPr lang="en-US" sz="2000" dirty="0" smtClean="0">
              <a:solidFill>
                <a:srgbClr val="FF0000"/>
              </a:solidFill>
            </a:endParaRPr>
          </a:p>
          <a:p>
            <a:endParaRPr lang="en-US" sz="2000" dirty="0" smtClean="0">
              <a:solidFill>
                <a:srgbClr val="FF0000"/>
              </a:solidFill>
            </a:endParaRPr>
          </a:p>
          <a:p>
            <a:endParaRPr lang="en-US" sz="2000" dirty="0" smtClean="0">
              <a:solidFill>
                <a:srgbClr val="FF0000"/>
              </a:solidFill>
            </a:endParaRPr>
          </a:p>
          <a:p>
            <a:endParaRPr lang="en-US" sz="2000" dirty="0" smtClean="0">
              <a:solidFill>
                <a:srgbClr val="FF0000"/>
              </a:solidFill>
            </a:endParaRPr>
          </a:p>
          <a:p>
            <a:r>
              <a:rPr lang="en-US" sz="2000" dirty="0" smtClean="0">
                <a:solidFill>
                  <a:srgbClr val="FF0000"/>
                </a:solidFil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462"/>
            <a:ext cx="8229600" cy="1143000"/>
          </a:xfrm>
        </p:spPr>
        <p:txBody>
          <a:bodyPr/>
          <a:lstStyle/>
          <a:p>
            <a:pPr lvl="0"/>
            <a:r>
              <a:rPr lang="en-US" sz="2800" b="1" dirty="0" smtClean="0">
                <a:latin typeface="+mn-lt"/>
              </a:rPr>
              <a:t>Protection in Preparation</a:t>
            </a:r>
            <a:br>
              <a:rPr lang="en-US" sz="2800" b="1" dirty="0" smtClean="0">
                <a:latin typeface="+mn-lt"/>
              </a:rPr>
            </a:br>
            <a:endParaRPr lang="en-US" sz="2800" dirty="0">
              <a:latin typeface="+mn-lt"/>
            </a:endParaRPr>
          </a:p>
        </p:txBody>
      </p:sp>
      <p:sp>
        <p:nvSpPr>
          <p:cNvPr id="4" name="TextBox 3"/>
          <p:cNvSpPr txBox="1"/>
          <p:nvPr/>
        </p:nvSpPr>
        <p:spPr>
          <a:xfrm>
            <a:off x="21764" y="1152465"/>
            <a:ext cx="5642891" cy="5324535"/>
          </a:xfrm>
          <a:prstGeom prst="rect">
            <a:avLst/>
          </a:prstGeom>
          <a:noFill/>
        </p:spPr>
        <p:txBody>
          <a:bodyPr wrap="none" rtlCol="0">
            <a:spAutoFit/>
          </a:bodyPr>
          <a:lstStyle/>
          <a:p>
            <a:pPr>
              <a:buFont typeface="Arial" pitchFamily="34" charset="0"/>
              <a:buChar char="•"/>
            </a:pPr>
            <a:r>
              <a:rPr lang="en-US" sz="2000" dirty="0" smtClean="0"/>
              <a:t> Continue to coordinate and conduct liaison.</a:t>
            </a:r>
          </a:p>
          <a:p>
            <a:pPr>
              <a:buFont typeface="Arial" pitchFamily="34" charset="0"/>
              <a:buChar char="•"/>
            </a:pPr>
            <a:r>
              <a:rPr lang="en-US" sz="2000" dirty="0" smtClean="0"/>
              <a:t> Conduct rehearsals.</a:t>
            </a:r>
          </a:p>
          <a:p>
            <a:pPr>
              <a:buFont typeface="Arial" pitchFamily="34" charset="0"/>
              <a:buChar char="•"/>
            </a:pPr>
            <a:r>
              <a:rPr lang="en-US" sz="2000" dirty="0" smtClean="0"/>
              <a:t> Initiate information collection.</a:t>
            </a:r>
          </a:p>
          <a:p>
            <a:pPr>
              <a:buFont typeface="Arial" pitchFamily="34" charset="0"/>
              <a:buChar char="•"/>
            </a:pPr>
            <a:r>
              <a:rPr lang="en-US" sz="2000" dirty="0" smtClean="0"/>
              <a:t> Conduct plans-to-operations transitions.</a:t>
            </a:r>
          </a:p>
          <a:p>
            <a:pPr>
              <a:buFont typeface="Arial" pitchFamily="34" charset="0"/>
              <a:buChar char="•"/>
            </a:pPr>
            <a:r>
              <a:rPr lang="en-US" sz="2000" dirty="0" smtClean="0"/>
              <a:t> Initiate security operations.</a:t>
            </a:r>
          </a:p>
          <a:p>
            <a:pPr>
              <a:buFont typeface="Arial" pitchFamily="34" charset="0"/>
              <a:buChar char="•"/>
            </a:pPr>
            <a:r>
              <a:rPr lang="en-US" sz="2000" dirty="0" smtClean="0"/>
              <a:t> Refine the plan.</a:t>
            </a:r>
          </a:p>
          <a:p>
            <a:pPr>
              <a:buFont typeface="Arial" pitchFamily="34" charset="0"/>
              <a:buChar char="•"/>
            </a:pPr>
            <a:r>
              <a:rPr lang="en-US" sz="2000" dirty="0" smtClean="0"/>
              <a:t> Initiate troop movement.</a:t>
            </a:r>
          </a:p>
          <a:p>
            <a:pPr>
              <a:buFont typeface="Arial" pitchFamily="34" charset="0"/>
              <a:buChar char="•"/>
            </a:pPr>
            <a:r>
              <a:rPr lang="en-US" sz="2000" dirty="0" smtClean="0"/>
              <a:t> Integrate new Soldiers and units.</a:t>
            </a:r>
          </a:p>
          <a:p>
            <a:pPr>
              <a:buFont typeface="Arial" pitchFamily="34" charset="0"/>
              <a:buChar char="•"/>
            </a:pPr>
            <a:r>
              <a:rPr lang="en-US" sz="2000" dirty="0" smtClean="0"/>
              <a:t> Initiate sustainment preparations.</a:t>
            </a:r>
          </a:p>
          <a:p>
            <a:pPr>
              <a:buFont typeface="Arial" pitchFamily="34" charset="0"/>
              <a:buChar char="•"/>
            </a:pPr>
            <a:r>
              <a:rPr lang="en-US" sz="2000" dirty="0" smtClean="0"/>
              <a:t> Complete task organization.</a:t>
            </a:r>
          </a:p>
          <a:p>
            <a:pPr>
              <a:buFont typeface="Arial" pitchFamily="34" charset="0"/>
              <a:buChar char="•"/>
            </a:pPr>
            <a:r>
              <a:rPr lang="en-US" sz="2000" dirty="0" smtClean="0"/>
              <a:t> Initiate network preparations.</a:t>
            </a:r>
          </a:p>
          <a:p>
            <a:pPr>
              <a:buFont typeface="Arial" pitchFamily="34" charset="0"/>
              <a:buChar char="•"/>
            </a:pPr>
            <a:r>
              <a:rPr lang="en-US" sz="2000" dirty="0" smtClean="0"/>
              <a:t> Train.</a:t>
            </a:r>
          </a:p>
          <a:p>
            <a:pPr>
              <a:buFont typeface="Arial" pitchFamily="34" charset="0"/>
              <a:buChar char="•"/>
            </a:pPr>
            <a:r>
              <a:rPr lang="en-US" sz="2000" dirty="0" smtClean="0"/>
              <a:t> Manage terrain.</a:t>
            </a:r>
          </a:p>
          <a:p>
            <a:pPr>
              <a:buFont typeface="Arial" pitchFamily="34" charset="0"/>
              <a:buChar char="•"/>
            </a:pPr>
            <a:r>
              <a:rPr lang="en-US" sz="2000" dirty="0" smtClean="0"/>
              <a:t> Perform pre-operation checks and inspections.</a:t>
            </a:r>
          </a:p>
          <a:p>
            <a:pPr>
              <a:buFont typeface="Arial" pitchFamily="34" charset="0"/>
              <a:buChar char="•"/>
            </a:pPr>
            <a:r>
              <a:rPr lang="en-US" sz="2000" dirty="0" smtClean="0"/>
              <a:t> Prepare terrain.</a:t>
            </a:r>
          </a:p>
          <a:p>
            <a:pPr>
              <a:buFont typeface="Arial" pitchFamily="34" charset="0"/>
              <a:buChar char="•"/>
            </a:pPr>
            <a:r>
              <a:rPr lang="en-US" sz="2000" dirty="0" smtClean="0"/>
              <a:t> Continue to build partnerships and teams.</a:t>
            </a:r>
          </a:p>
          <a:p>
            <a:pPr>
              <a:buFont typeface="Arial" pitchFamily="34" charset="0"/>
              <a:buChar char="•"/>
            </a:pPr>
            <a:r>
              <a:rPr lang="en-US" sz="2000" dirty="0" smtClean="0"/>
              <a:t> Conduct confirmation briefs.</a:t>
            </a:r>
            <a:endParaRPr lang="en-US" sz="2000" dirty="0"/>
          </a:p>
        </p:txBody>
      </p:sp>
      <p:sp>
        <p:nvSpPr>
          <p:cNvPr id="5" name="TextBox 4"/>
          <p:cNvSpPr txBox="1"/>
          <p:nvPr/>
        </p:nvSpPr>
        <p:spPr>
          <a:xfrm>
            <a:off x="5638800" y="1278553"/>
            <a:ext cx="3429000" cy="4893647"/>
          </a:xfrm>
          <a:prstGeom prst="rect">
            <a:avLst/>
          </a:prstGeom>
          <a:noFill/>
        </p:spPr>
        <p:txBody>
          <a:bodyPr wrap="square" rtlCol="0">
            <a:spAutoFit/>
          </a:bodyPr>
          <a:lstStyle/>
          <a:p>
            <a:r>
              <a:rPr lang="en-US" sz="2400" b="1" dirty="0" smtClean="0"/>
              <a:t>Commanders, units, and Soldiers conduct preparation activities (as described in ADRP 5-0) to help ensure that the force is protected and prepared for execution. </a:t>
            </a:r>
          </a:p>
          <a:p>
            <a:r>
              <a:rPr lang="en-US" sz="2400" b="1" u="sng" dirty="0" smtClean="0"/>
              <a:t>Protection is incorporated throughout preparation activities</a:t>
            </a:r>
            <a:r>
              <a:rPr lang="en-US" sz="2400" b="1" dirty="0" smtClean="0"/>
              <a:t>.</a:t>
            </a:r>
            <a:endParaRPr lang="en-US" sz="2400" b="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Protection in Execution</a:t>
            </a:r>
          </a:p>
        </p:txBody>
      </p:sp>
      <p:sp>
        <p:nvSpPr>
          <p:cNvPr id="7" name="Text Box 19"/>
          <p:cNvSpPr txBox="1">
            <a:spLocks noChangeArrowheads="1"/>
          </p:cNvSpPr>
          <p:nvPr/>
        </p:nvSpPr>
        <p:spPr bwMode="auto">
          <a:xfrm>
            <a:off x="2846070" y="6416040"/>
            <a:ext cx="3429000" cy="369332"/>
          </a:xfrm>
          <a:prstGeom prst="rect">
            <a:avLst/>
          </a:prstGeom>
          <a:noFill/>
          <a:ln w="9525">
            <a:noFill/>
            <a:miter lim="800000"/>
            <a:headEnd/>
            <a:tailEnd/>
          </a:ln>
          <a:effectLst/>
        </p:spPr>
        <p:txBody>
          <a:bodyPr wrap="square">
            <a:spAutoFit/>
          </a:bodyPr>
          <a:lstStyle/>
          <a:p>
            <a:pPr algn="ctr"/>
            <a:r>
              <a:rPr lang="en-US" b="1" i="1" dirty="0" smtClean="0"/>
              <a:t>Unified Land Operations</a:t>
            </a:r>
            <a:endParaRPr lang="en-US" b="1" i="1" dirty="0">
              <a:effectLst>
                <a:outerShdw blurRad="38100" dist="38100" dir="2700000" algn="tl">
                  <a:srgbClr val="C0C0C0"/>
                </a:outerShdw>
              </a:effectLst>
            </a:endParaRPr>
          </a:p>
        </p:txBody>
      </p:sp>
      <p:grpSp>
        <p:nvGrpSpPr>
          <p:cNvPr id="8" name="Group 7"/>
          <p:cNvGrpSpPr/>
          <p:nvPr/>
        </p:nvGrpSpPr>
        <p:grpSpPr>
          <a:xfrm>
            <a:off x="685800" y="1685925"/>
            <a:ext cx="7848600" cy="4486275"/>
            <a:chOff x="685800" y="1685925"/>
            <a:chExt cx="7848600" cy="4486275"/>
          </a:xfrm>
        </p:grpSpPr>
        <p:pic>
          <p:nvPicPr>
            <p:cNvPr id="1026" name="Picture 2"/>
            <p:cNvPicPr>
              <a:picLocks noChangeAspect="1" noChangeArrowheads="1"/>
            </p:cNvPicPr>
            <p:nvPr/>
          </p:nvPicPr>
          <p:blipFill>
            <a:blip r:embed="rId3" cstate="print"/>
            <a:srcRect/>
            <a:stretch>
              <a:fillRect/>
            </a:stretch>
          </p:blipFill>
          <p:spPr bwMode="auto">
            <a:xfrm>
              <a:off x="685800" y="1685925"/>
              <a:ext cx="7848600" cy="149925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85800" y="3181524"/>
              <a:ext cx="7848600" cy="1499252"/>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85800" y="4676862"/>
              <a:ext cx="7848600" cy="1495338"/>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4572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Elements of Unified Land Operations</a:t>
            </a:r>
          </a:p>
        </p:txBody>
      </p:sp>
      <p:grpSp>
        <p:nvGrpSpPr>
          <p:cNvPr id="38" name="Group 37"/>
          <p:cNvGrpSpPr/>
          <p:nvPr/>
        </p:nvGrpSpPr>
        <p:grpSpPr>
          <a:xfrm>
            <a:off x="497775" y="1181802"/>
            <a:ext cx="8259537" cy="5372192"/>
            <a:chOff x="497775" y="1181802"/>
            <a:chExt cx="8259537" cy="5372192"/>
          </a:xfrm>
        </p:grpSpPr>
        <p:sp>
          <p:nvSpPr>
            <p:cNvPr id="22" name="Rectangle 21"/>
            <p:cNvSpPr/>
            <p:nvPr/>
          </p:nvSpPr>
          <p:spPr>
            <a:xfrm>
              <a:off x="497775" y="1219200"/>
              <a:ext cx="8092440" cy="5334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501685" y="1224329"/>
              <a:ext cx="8092440" cy="228600"/>
            </a:xfrm>
            <a:prstGeom prst="rect">
              <a:avLst/>
            </a:prstGeom>
            <a:solidFill>
              <a:srgbClr val="DDDDDD">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634657" y="1181802"/>
              <a:ext cx="974947" cy="292388"/>
            </a:xfrm>
            <a:prstGeom prst="rect">
              <a:avLst/>
            </a:prstGeom>
            <a:noFill/>
          </p:spPr>
          <p:txBody>
            <a:bodyPr wrap="none" rtlCol="0" anchor="ctr">
              <a:spAutoFit/>
            </a:bodyPr>
            <a:lstStyle/>
            <a:p>
              <a:r>
                <a:rPr lang="en-US" sz="1300" b="1" i="1" dirty="0" smtClean="0"/>
                <a:t>Operation</a:t>
              </a:r>
              <a:endParaRPr lang="en-US" sz="1300" b="1" i="1" dirty="0"/>
            </a:p>
          </p:txBody>
        </p:sp>
        <p:sp>
          <p:nvSpPr>
            <p:cNvPr id="25" name="TextBox 24"/>
            <p:cNvSpPr txBox="1"/>
            <p:nvPr/>
          </p:nvSpPr>
          <p:spPr>
            <a:xfrm>
              <a:off x="2448163" y="1181802"/>
              <a:ext cx="1225272" cy="292388"/>
            </a:xfrm>
            <a:prstGeom prst="rect">
              <a:avLst/>
            </a:prstGeom>
            <a:noFill/>
          </p:spPr>
          <p:txBody>
            <a:bodyPr wrap="none" rtlCol="0" anchor="ctr">
              <a:spAutoFit/>
            </a:bodyPr>
            <a:lstStyle/>
            <a:p>
              <a:r>
                <a:rPr lang="en-US" sz="1300" b="1" i="1" dirty="0" smtClean="0"/>
                <a:t>Primary Task</a:t>
              </a:r>
              <a:endParaRPr lang="en-US" sz="1300" b="1" i="1" dirty="0"/>
            </a:p>
          </p:txBody>
        </p:sp>
        <p:sp>
          <p:nvSpPr>
            <p:cNvPr id="26" name="TextBox 25"/>
            <p:cNvSpPr txBox="1"/>
            <p:nvPr/>
          </p:nvSpPr>
          <p:spPr>
            <a:xfrm>
              <a:off x="6046802" y="1181802"/>
              <a:ext cx="853119" cy="292388"/>
            </a:xfrm>
            <a:prstGeom prst="rect">
              <a:avLst/>
            </a:prstGeom>
            <a:noFill/>
          </p:spPr>
          <p:txBody>
            <a:bodyPr wrap="none" rtlCol="0" anchor="ctr">
              <a:spAutoFit/>
            </a:bodyPr>
            <a:lstStyle/>
            <a:p>
              <a:r>
                <a:rPr lang="en-US" sz="1300" b="1" i="1" dirty="0" smtClean="0"/>
                <a:t>Purpose</a:t>
              </a:r>
              <a:endParaRPr lang="en-US" sz="1300" b="1" i="1" dirty="0"/>
            </a:p>
          </p:txBody>
        </p:sp>
        <p:sp>
          <p:nvSpPr>
            <p:cNvPr id="27" name="TextBox 26"/>
            <p:cNvSpPr txBox="1"/>
            <p:nvPr/>
          </p:nvSpPr>
          <p:spPr>
            <a:xfrm>
              <a:off x="497775" y="1435925"/>
              <a:ext cx="947695" cy="292388"/>
            </a:xfrm>
            <a:prstGeom prst="rect">
              <a:avLst/>
            </a:prstGeom>
            <a:noFill/>
          </p:spPr>
          <p:txBody>
            <a:bodyPr wrap="none" rtlCol="0">
              <a:spAutoFit/>
            </a:bodyPr>
            <a:lstStyle/>
            <a:p>
              <a:r>
                <a:rPr lang="en-US" sz="1300" b="1" dirty="0" smtClean="0"/>
                <a:t>Offensive</a:t>
              </a:r>
              <a:endParaRPr lang="en-US" sz="1300" b="1" dirty="0"/>
            </a:p>
          </p:txBody>
        </p:sp>
        <p:sp>
          <p:nvSpPr>
            <p:cNvPr id="28" name="TextBox 27"/>
            <p:cNvSpPr txBox="1"/>
            <p:nvPr/>
          </p:nvSpPr>
          <p:spPr>
            <a:xfrm>
              <a:off x="497775" y="2730798"/>
              <a:ext cx="974947" cy="292388"/>
            </a:xfrm>
            <a:prstGeom prst="rect">
              <a:avLst/>
            </a:prstGeom>
            <a:noFill/>
          </p:spPr>
          <p:txBody>
            <a:bodyPr wrap="none" rtlCol="0">
              <a:spAutoFit/>
            </a:bodyPr>
            <a:lstStyle/>
            <a:p>
              <a:r>
                <a:rPr lang="en-US" sz="1300" b="1" dirty="0" smtClean="0"/>
                <a:t>Defensive</a:t>
              </a:r>
              <a:endParaRPr lang="en-US" sz="1300" b="1" dirty="0"/>
            </a:p>
          </p:txBody>
        </p:sp>
        <p:sp>
          <p:nvSpPr>
            <p:cNvPr id="29" name="TextBox 28"/>
            <p:cNvSpPr txBox="1"/>
            <p:nvPr/>
          </p:nvSpPr>
          <p:spPr>
            <a:xfrm>
              <a:off x="497775" y="4013796"/>
              <a:ext cx="835485" cy="292388"/>
            </a:xfrm>
            <a:prstGeom prst="rect">
              <a:avLst/>
            </a:prstGeom>
            <a:noFill/>
          </p:spPr>
          <p:txBody>
            <a:bodyPr wrap="none" rtlCol="0">
              <a:spAutoFit/>
            </a:bodyPr>
            <a:lstStyle/>
            <a:p>
              <a:r>
                <a:rPr lang="en-US" sz="1300" b="1" dirty="0" smtClean="0"/>
                <a:t>Stability</a:t>
              </a:r>
              <a:endParaRPr lang="en-US" sz="1300" b="1" dirty="0"/>
            </a:p>
          </p:txBody>
        </p:sp>
        <p:sp>
          <p:nvSpPr>
            <p:cNvPr id="30" name="TextBox 29"/>
            <p:cNvSpPr txBox="1"/>
            <p:nvPr/>
          </p:nvSpPr>
          <p:spPr>
            <a:xfrm>
              <a:off x="497775" y="5296794"/>
              <a:ext cx="1242648" cy="292388"/>
            </a:xfrm>
            <a:prstGeom prst="rect">
              <a:avLst/>
            </a:prstGeom>
            <a:noFill/>
          </p:spPr>
          <p:txBody>
            <a:bodyPr wrap="none" rtlCol="0">
              <a:spAutoFit/>
            </a:bodyPr>
            <a:lstStyle/>
            <a:p>
              <a:r>
                <a:rPr lang="en-US" sz="1300" b="1" dirty="0" smtClean="0"/>
                <a:t>Civil Security</a:t>
              </a:r>
              <a:endParaRPr lang="en-US" sz="1300" b="1" dirty="0"/>
            </a:p>
          </p:txBody>
        </p:sp>
        <p:sp>
          <p:nvSpPr>
            <p:cNvPr id="14" name="TextBox 13"/>
            <p:cNvSpPr txBox="1"/>
            <p:nvPr/>
          </p:nvSpPr>
          <p:spPr>
            <a:xfrm>
              <a:off x="1676088" y="1435925"/>
              <a:ext cx="2819400" cy="830997"/>
            </a:xfrm>
            <a:prstGeom prst="rect">
              <a:avLst/>
            </a:prstGeom>
            <a:noFill/>
          </p:spPr>
          <p:txBody>
            <a:bodyPr wrap="square" rtlCol="0">
              <a:spAutoFit/>
            </a:bodyPr>
            <a:lstStyle/>
            <a:p>
              <a:pPr lvl="0">
                <a:buFont typeface="Arial" pitchFamily="34" charset="0"/>
                <a:buChar char="•"/>
              </a:pPr>
              <a:r>
                <a:rPr lang="en-US" sz="1200" b="1" dirty="0" smtClean="0"/>
                <a:t>  Movement to contact</a:t>
              </a:r>
            </a:p>
            <a:p>
              <a:pPr lvl="0">
                <a:buFont typeface="Arial" pitchFamily="34" charset="0"/>
                <a:buChar char="•"/>
              </a:pPr>
              <a:r>
                <a:rPr lang="en-US" sz="1200" b="1" dirty="0" smtClean="0"/>
                <a:t>  Attack</a:t>
              </a:r>
            </a:p>
            <a:p>
              <a:pPr lvl="0">
                <a:buFont typeface="Arial" pitchFamily="34" charset="0"/>
                <a:buChar char="•"/>
              </a:pPr>
              <a:r>
                <a:rPr lang="en-US" sz="1200" b="1" dirty="0" smtClean="0"/>
                <a:t>  Exploitation</a:t>
              </a:r>
            </a:p>
            <a:p>
              <a:pPr lvl="0">
                <a:buFont typeface="Arial" pitchFamily="34" charset="0"/>
                <a:buChar char="•"/>
              </a:pPr>
              <a:r>
                <a:rPr lang="en-US" sz="1200" b="1" dirty="0" smtClean="0"/>
                <a:t>  Pursuit</a:t>
              </a:r>
            </a:p>
          </p:txBody>
        </p:sp>
        <p:sp>
          <p:nvSpPr>
            <p:cNvPr id="31" name="TextBox 30"/>
            <p:cNvSpPr txBox="1"/>
            <p:nvPr/>
          </p:nvSpPr>
          <p:spPr>
            <a:xfrm>
              <a:off x="1676088" y="2730798"/>
              <a:ext cx="2819400" cy="646331"/>
            </a:xfrm>
            <a:prstGeom prst="rect">
              <a:avLst/>
            </a:prstGeom>
            <a:noFill/>
          </p:spPr>
          <p:txBody>
            <a:bodyPr wrap="square" rtlCol="0">
              <a:spAutoFit/>
            </a:bodyPr>
            <a:lstStyle/>
            <a:p>
              <a:pPr lvl="0">
                <a:buFont typeface="Arial" pitchFamily="34" charset="0"/>
                <a:buChar char="•"/>
              </a:pPr>
              <a:r>
                <a:rPr lang="en-US" sz="1200" b="1" dirty="0" smtClean="0"/>
                <a:t>  Mobile defense</a:t>
              </a:r>
            </a:p>
            <a:p>
              <a:pPr lvl="0">
                <a:buFont typeface="Arial" pitchFamily="34" charset="0"/>
                <a:buChar char="•"/>
              </a:pPr>
              <a:r>
                <a:rPr lang="en-US" sz="1200" b="1" dirty="0" smtClean="0"/>
                <a:t>  Area defense</a:t>
              </a:r>
            </a:p>
            <a:p>
              <a:pPr lvl="0">
                <a:buFont typeface="Arial" pitchFamily="34" charset="0"/>
                <a:buChar char="•"/>
              </a:pPr>
              <a:r>
                <a:rPr lang="en-US" sz="1200" b="1" dirty="0" smtClean="0"/>
                <a:t>  Retrograde</a:t>
              </a:r>
            </a:p>
          </p:txBody>
        </p:sp>
        <p:sp>
          <p:nvSpPr>
            <p:cNvPr id="32" name="TextBox 31"/>
            <p:cNvSpPr txBox="1"/>
            <p:nvPr/>
          </p:nvSpPr>
          <p:spPr>
            <a:xfrm>
              <a:off x="1676088" y="4013796"/>
              <a:ext cx="2819400" cy="1200329"/>
            </a:xfrm>
            <a:prstGeom prst="rect">
              <a:avLst/>
            </a:prstGeom>
            <a:noFill/>
          </p:spPr>
          <p:txBody>
            <a:bodyPr wrap="square" rtlCol="0">
              <a:spAutoFit/>
            </a:bodyPr>
            <a:lstStyle/>
            <a:p>
              <a:pPr lvl="0">
                <a:buFont typeface="Arial" pitchFamily="34" charset="0"/>
                <a:buChar char="•"/>
              </a:pPr>
              <a:r>
                <a:rPr lang="en-US" sz="1200" b="1" dirty="0" smtClean="0"/>
                <a:t>  Civil security</a:t>
              </a:r>
            </a:p>
            <a:p>
              <a:pPr lvl="0">
                <a:buFont typeface="Arial" pitchFamily="34" charset="0"/>
                <a:buChar char="•"/>
              </a:pPr>
              <a:r>
                <a:rPr lang="en-US" sz="1200" b="1" dirty="0" smtClean="0"/>
                <a:t>  Civil control</a:t>
              </a:r>
            </a:p>
            <a:p>
              <a:pPr lvl="0">
                <a:buFont typeface="Arial" pitchFamily="34" charset="0"/>
                <a:buChar char="•"/>
              </a:pPr>
              <a:r>
                <a:rPr lang="en-US" sz="1200" b="1" dirty="0" smtClean="0"/>
                <a:t>  Restoration of essential services</a:t>
              </a:r>
            </a:p>
            <a:p>
              <a:pPr lvl="0">
                <a:buFont typeface="Arial" pitchFamily="34" charset="0"/>
                <a:buChar char="•"/>
              </a:pPr>
              <a:r>
                <a:rPr lang="en-US" sz="1200" b="1" dirty="0" smtClean="0"/>
                <a:t>  Support to governance</a:t>
              </a:r>
            </a:p>
            <a:p>
              <a:pPr lvl="0">
                <a:buFont typeface="Arial" pitchFamily="34" charset="0"/>
                <a:buChar char="•"/>
              </a:pPr>
              <a:r>
                <a:rPr lang="en-US" sz="1200" b="1" dirty="0" smtClean="0"/>
                <a:t>  Support to economic and </a:t>
              </a:r>
            </a:p>
            <a:p>
              <a:pPr lvl="0"/>
              <a:r>
                <a:rPr lang="en-US" sz="1200" b="1" dirty="0" smtClean="0"/>
                <a:t>    infrastructure development</a:t>
              </a:r>
            </a:p>
          </p:txBody>
        </p:sp>
        <p:sp>
          <p:nvSpPr>
            <p:cNvPr id="33" name="TextBox 32"/>
            <p:cNvSpPr txBox="1"/>
            <p:nvPr/>
          </p:nvSpPr>
          <p:spPr>
            <a:xfrm>
              <a:off x="1676088" y="5296794"/>
              <a:ext cx="2819400" cy="830997"/>
            </a:xfrm>
            <a:prstGeom prst="rect">
              <a:avLst/>
            </a:prstGeom>
            <a:noFill/>
          </p:spPr>
          <p:txBody>
            <a:bodyPr wrap="square" rtlCol="0">
              <a:spAutoFit/>
            </a:bodyPr>
            <a:lstStyle/>
            <a:p>
              <a:pPr lvl="0">
                <a:buFont typeface="Arial" pitchFamily="34" charset="0"/>
                <a:buChar char="•"/>
              </a:pPr>
              <a:r>
                <a:rPr lang="en-US" sz="1200" b="1" dirty="0" smtClean="0"/>
                <a:t>  Support in response to disasters</a:t>
              </a:r>
            </a:p>
            <a:p>
              <a:pPr lvl="0"/>
              <a:r>
                <a:rPr lang="en-US" sz="1200" b="1" dirty="0" smtClean="0"/>
                <a:t>   or terrorist attacks</a:t>
              </a:r>
            </a:p>
            <a:p>
              <a:pPr lvl="0">
                <a:buFont typeface="Arial" pitchFamily="34" charset="0"/>
                <a:buChar char="•"/>
              </a:pPr>
              <a:r>
                <a:rPr lang="en-US" sz="1200" b="1" dirty="0" smtClean="0"/>
                <a:t>  Support of civil law enforcement</a:t>
              </a:r>
            </a:p>
            <a:p>
              <a:pPr lvl="0">
                <a:buFont typeface="Arial" pitchFamily="34" charset="0"/>
                <a:buChar char="•"/>
              </a:pPr>
              <a:r>
                <a:rPr lang="en-US" sz="1200" b="1" dirty="0" smtClean="0"/>
                <a:t>  Other support as required</a:t>
              </a:r>
            </a:p>
          </p:txBody>
        </p:sp>
        <p:sp>
          <p:nvSpPr>
            <p:cNvPr id="34" name="TextBox 33"/>
            <p:cNvSpPr txBox="1"/>
            <p:nvPr/>
          </p:nvSpPr>
          <p:spPr>
            <a:xfrm>
              <a:off x="4337712" y="1447800"/>
              <a:ext cx="4191000" cy="1200329"/>
            </a:xfrm>
            <a:prstGeom prst="rect">
              <a:avLst/>
            </a:prstGeom>
            <a:noFill/>
          </p:spPr>
          <p:txBody>
            <a:bodyPr wrap="square" rtlCol="0">
              <a:spAutoFit/>
            </a:bodyPr>
            <a:lstStyle/>
            <a:p>
              <a:pPr lvl="0">
                <a:buFont typeface="Arial" pitchFamily="34" charset="0"/>
                <a:buChar char="•"/>
              </a:pPr>
              <a:r>
                <a:rPr lang="en-US" sz="1200" b="1" dirty="0" smtClean="0"/>
                <a:t>  Dislocate, isolate, disrupt and destroy enemy forces</a:t>
              </a:r>
            </a:p>
            <a:p>
              <a:pPr lvl="0">
                <a:buFont typeface="Arial" pitchFamily="34" charset="0"/>
                <a:buChar char="•"/>
              </a:pPr>
              <a:r>
                <a:rPr lang="en-US" sz="1200" b="1" dirty="0" smtClean="0"/>
                <a:t>  Seize key terrain</a:t>
              </a:r>
            </a:p>
            <a:p>
              <a:pPr lvl="0">
                <a:buFont typeface="Arial" pitchFamily="34" charset="0"/>
                <a:buChar char="•"/>
              </a:pPr>
              <a:r>
                <a:rPr lang="en-US" sz="1200" b="1" dirty="0" smtClean="0"/>
                <a:t>  Deprive the enemy of resources</a:t>
              </a:r>
            </a:p>
            <a:p>
              <a:pPr lvl="0">
                <a:buFont typeface="Arial" pitchFamily="34" charset="0"/>
                <a:buChar char="•"/>
              </a:pPr>
              <a:r>
                <a:rPr lang="en-US" sz="1200" b="1" dirty="0" smtClean="0"/>
                <a:t>  Develop intelligence</a:t>
              </a:r>
            </a:p>
            <a:p>
              <a:pPr lvl="0">
                <a:buFont typeface="Arial" pitchFamily="34" charset="0"/>
                <a:buChar char="•"/>
              </a:pPr>
              <a:r>
                <a:rPr lang="en-US" sz="1200" b="1" dirty="0" smtClean="0"/>
                <a:t>  Deceive and divert the enemy</a:t>
              </a:r>
            </a:p>
            <a:p>
              <a:pPr lvl="0">
                <a:buFont typeface="Arial" pitchFamily="34" charset="0"/>
                <a:buChar char="•"/>
              </a:pPr>
              <a:r>
                <a:rPr lang="en-US" sz="1200" b="1" dirty="0" smtClean="0"/>
                <a:t>  Create a secure environment for stability operations</a:t>
              </a:r>
            </a:p>
          </p:txBody>
        </p:sp>
        <p:sp>
          <p:nvSpPr>
            <p:cNvPr id="35" name="TextBox 34"/>
            <p:cNvSpPr txBox="1"/>
            <p:nvPr/>
          </p:nvSpPr>
          <p:spPr>
            <a:xfrm>
              <a:off x="4337712" y="2730798"/>
              <a:ext cx="4419600" cy="1200329"/>
            </a:xfrm>
            <a:prstGeom prst="rect">
              <a:avLst/>
            </a:prstGeom>
            <a:noFill/>
          </p:spPr>
          <p:txBody>
            <a:bodyPr wrap="square" rtlCol="0">
              <a:spAutoFit/>
            </a:bodyPr>
            <a:lstStyle/>
            <a:p>
              <a:pPr lvl="0">
                <a:buFont typeface="Arial" pitchFamily="34" charset="0"/>
                <a:buChar char="•"/>
              </a:pPr>
              <a:r>
                <a:rPr lang="en-US" sz="1200" b="1" dirty="0" smtClean="0"/>
                <a:t>  Deter or defeat enemy offensive operations</a:t>
              </a:r>
            </a:p>
            <a:p>
              <a:pPr lvl="0">
                <a:buFont typeface="Arial" pitchFamily="34" charset="0"/>
                <a:buChar char="•"/>
              </a:pPr>
              <a:r>
                <a:rPr lang="en-US" sz="1200" b="1" dirty="0" smtClean="0"/>
                <a:t>  Gain time</a:t>
              </a:r>
            </a:p>
            <a:p>
              <a:pPr lvl="0">
                <a:buFont typeface="Arial" pitchFamily="34" charset="0"/>
                <a:buChar char="•"/>
              </a:pPr>
              <a:r>
                <a:rPr lang="en-US" sz="1200" b="1" dirty="0" smtClean="0"/>
                <a:t>  Achieve economy of force</a:t>
              </a:r>
            </a:p>
            <a:p>
              <a:pPr lvl="0">
                <a:buFont typeface="Arial" pitchFamily="34" charset="0"/>
                <a:buChar char="•"/>
              </a:pPr>
              <a:r>
                <a:rPr lang="en-US" sz="1200" b="1" dirty="0" smtClean="0"/>
                <a:t>  Retain key terrain</a:t>
              </a:r>
            </a:p>
            <a:p>
              <a:pPr lvl="0">
                <a:buFont typeface="Arial" pitchFamily="34" charset="0"/>
                <a:buChar char="•"/>
              </a:pPr>
              <a:r>
                <a:rPr lang="en-US" sz="1200" b="1" dirty="0" smtClean="0"/>
                <a:t>  Protect the populace, critical assets and infrastructure</a:t>
              </a:r>
            </a:p>
            <a:p>
              <a:pPr lvl="0">
                <a:buFont typeface="Arial" pitchFamily="34" charset="0"/>
                <a:buChar char="•"/>
              </a:pPr>
              <a:r>
                <a:rPr lang="en-US" sz="1200" b="1" dirty="0" smtClean="0"/>
                <a:t>  Develop intelligence</a:t>
              </a:r>
            </a:p>
          </p:txBody>
        </p:sp>
        <p:sp>
          <p:nvSpPr>
            <p:cNvPr id="36" name="TextBox 35"/>
            <p:cNvSpPr txBox="1"/>
            <p:nvPr/>
          </p:nvSpPr>
          <p:spPr>
            <a:xfrm>
              <a:off x="4337712" y="4013796"/>
              <a:ext cx="4191000" cy="1200329"/>
            </a:xfrm>
            <a:prstGeom prst="rect">
              <a:avLst/>
            </a:prstGeom>
            <a:noFill/>
          </p:spPr>
          <p:txBody>
            <a:bodyPr wrap="square" rtlCol="0">
              <a:spAutoFit/>
            </a:bodyPr>
            <a:lstStyle/>
            <a:p>
              <a:pPr lvl="0">
                <a:buFont typeface="Arial" pitchFamily="34" charset="0"/>
                <a:buChar char="•"/>
              </a:pPr>
              <a:r>
                <a:rPr lang="en-US" sz="1200" b="1" dirty="0" smtClean="0"/>
                <a:t>  Provide a secure environment</a:t>
              </a:r>
            </a:p>
            <a:p>
              <a:pPr lvl="0">
                <a:buFont typeface="Arial" pitchFamily="34" charset="0"/>
                <a:buChar char="•"/>
              </a:pPr>
              <a:r>
                <a:rPr lang="en-US" sz="1200" b="1" dirty="0" smtClean="0"/>
                <a:t>  Secure land areas</a:t>
              </a:r>
            </a:p>
            <a:p>
              <a:pPr lvl="0">
                <a:buFont typeface="Arial" pitchFamily="34" charset="0"/>
                <a:buChar char="•"/>
              </a:pPr>
              <a:r>
                <a:rPr lang="en-US" sz="1200" b="1" dirty="0" smtClean="0"/>
                <a:t>  Meet the critical needs of the populace</a:t>
              </a:r>
            </a:p>
            <a:p>
              <a:pPr lvl="0">
                <a:buFont typeface="Arial" pitchFamily="34" charset="0"/>
                <a:buChar char="•"/>
              </a:pPr>
              <a:r>
                <a:rPr lang="en-US" sz="1200" b="1" dirty="0" smtClean="0"/>
                <a:t>  Gain support for host nation government</a:t>
              </a:r>
            </a:p>
            <a:p>
              <a:pPr lvl="0">
                <a:buFont typeface="Arial" pitchFamily="34" charset="0"/>
                <a:buChar char="•"/>
              </a:pPr>
              <a:r>
                <a:rPr lang="en-US" sz="1200" b="1" dirty="0" smtClean="0"/>
                <a:t>  Shape the environment for interagency and host</a:t>
              </a:r>
            </a:p>
            <a:p>
              <a:pPr lvl="0"/>
              <a:r>
                <a:rPr lang="en-US" sz="1200" b="1" dirty="0" smtClean="0"/>
                <a:t>    nation success</a:t>
              </a:r>
            </a:p>
          </p:txBody>
        </p:sp>
        <p:sp>
          <p:nvSpPr>
            <p:cNvPr id="37" name="TextBox 36"/>
            <p:cNvSpPr txBox="1"/>
            <p:nvPr/>
          </p:nvSpPr>
          <p:spPr>
            <a:xfrm>
              <a:off x="4337712" y="5296794"/>
              <a:ext cx="4191000" cy="1200329"/>
            </a:xfrm>
            <a:prstGeom prst="rect">
              <a:avLst/>
            </a:prstGeom>
            <a:noFill/>
          </p:spPr>
          <p:txBody>
            <a:bodyPr wrap="square" rtlCol="0">
              <a:spAutoFit/>
            </a:bodyPr>
            <a:lstStyle/>
            <a:p>
              <a:pPr lvl="0">
                <a:buFont typeface="Arial" pitchFamily="34" charset="0"/>
                <a:buChar char="•"/>
              </a:pPr>
              <a:r>
                <a:rPr lang="en-US" sz="1200" b="1" dirty="0" smtClean="0"/>
                <a:t>  Save lives</a:t>
              </a:r>
            </a:p>
            <a:p>
              <a:pPr lvl="0">
                <a:buFont typeface="Arial" pitchFamily="34" charset="0"/>
                <a:buChar char="•"/>
              </a:pPr>
              <a:r>
                <a:rPr lang="en-US" sz="1200" b="1" dirty="0" smtClean="0"/>
                <a:t>  Restore essential services</a:t>
              </a:r>
            </a:p>
            <a:p>
              <a:pPr lvl="0">
                <a:buFont typeface="Arial" pitchFamily="34" charset="0"/>
                <a:buChar char="•"/>
              </a:pPr>
              <a:r>
                <a:rPr lang="en-US" sz="1200" b="1" dirty="0" smtClean="0"/>
                <a:t>  Maintain or restore law and order</a:t>
              </a:r>
            </a:p>
            <a:p>
              <a:pPr lvl="0">
                <a:buFont typeface="Arial" pitchFamily="34" charset="0"/>
                <a:buChar char="•"/>
              </a:pPr>
              <a:r>
                <a:rPr lang="en-US" sz="1200" b="1" dirty="0" smtClean="0"/>
                <a:t>  Protect infrastructure and property</a:t>
              </a:r>
            </a:p>
            <a:p>
              <a:pPr lvl="0">
                <a:buFont typeface="Arial" pitchFamily="34" charset="0"/>
                <a:buChar char="•"/>
              </a:pPr>
              <a:r>
                <a:rPr lang="en-US" sz="1200" b="1" dirty="0" smtClean="0"/>
                <a:t>  Maintain or restore local government</a:t>
              </a:r>
            </a:p>
            <a:p>
              <a:pPr lvl="0">
                <a:buFont typeface="Arial" pitchFamily="34" charset="0"/>
                <a:buChar char="•"/>
              </a:pPr>
              <a:r>
                <a:rPr lang="en-US" sz="1200" b="1" dirty="0" smtClean="0"/>
                <a:t>  Shape the environment for interagency success</a:t>
              </a:r>
            </a:p>
          </p:txBody>
        </p:sp>
        <p:cxnSp>
          <p:nvCxnSpPr>
            <p:cNvPr id="39" name="Straight Connector 38"/>
            <p:cNvCxnSpPr/>
            <p:nvPr/>
          </p:nvCxnSpPr>
          <p:spPr>
            <a:xfrm rot="5400000">
              <a:off x="-944530" y="3886200"/>
              <a:ext cx="5334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700229" y="3886200"/>
              <a:ext cx="5334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99732" y="5257800"/>
              <a:ext cx="809244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99732" y="3962400"/>
              <a:ext cx="809244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99732" y="2667000"/>
              <a:ext cx="809244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2"/>
          <p:cNvSpPr>
            <a:spLocks noGrp="1" noChangeArrowheads="1"/>
          </p:cNvSpPr>
          <p:nvPr>
            <p:ph type="title"/>
          </p:nvPr>
        </p:nvSpPr>
        <p:spPr bwMode="auto">
          <a:xfrm>
            <a:off x="4572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Protection and Modularity</a:t>
            </a:r>
          </a:p>
        </p:txBody>
      </p:sp>
      <p:sp>
        <p:nvSpPr>
          <p:cNvPr id="137" name="TextBox 136"/>
          <p:cNvSpPr txBox="1"/>
          <p:nvPr/>
        </p:nvSpPr>
        <p:spPr>
          <a:xfrm>
            <a:off x="975360" y="5955268"/>
            <a:ext cx="7148111" cy="369332"/>
          </a:xfrm>
          <a:prstGeom prst="rect">
            <a:avLst/>
          </a:prstGeom>
          <a:noFill/>
        </p:spPr>
        <p:txBody>
          <a:bodyPr wrap="none" rtlCol="0">
            <a:spAutoFit/>
          </a:bodyPr>
          <a:lstStyle/>
          <a:p>
            <a:pPr algn="ctr"/>
            <a:r>
              <a:rPr lang="en-US" i="1" dirty="0" smtClean="0"/>
              <a:t>Maneuver Enhancement Brigade task-organized for protection tasks</a:t>
            </a:r>
            <a:endParaRPr lang="en-US" i="1" dirty="0"/>
          </a:p>
        </p:txBody>
      </p:sp>
      <p:sp>
        <p:nvSpPr>
          <p:cNvPr id="138" name="TextBox 137"/>
          <p:cNvSpPr txBox="1"/>
          <p:nvPr/>
        </p:nvSpPr>
        <p:spPr>
          <a:xfrm>
            <a:off x="914400" y="1371600"/>
            <a:ext cx="7239000" cy="1323439"/>
          </a:xfrm>
          <a:prstGeom prst="rect">
            <a:avLst/>
          </a:prstGeom>
          <a:noFill/>
        </p:spPr>
        <p:txBody>
          <a:bodyPr wrap="square" rtlCol="0">
            <a:spAutoFit/>
          </a:bodyPr>
          <a:lstStyle/>
          <a:p>
            <a:r>
              <a:rPr lang="en-US" sz="2000" dirty="0" smtClean="0"/>
              <a:t>Among the Army’s modular support brigades, the Maneuver Enhancement Brigade (MEB) presents a capability that is ideally suited to perform protection tasks and functions for a division, corps, or multinational force.</a:t>
            </a:r>
            <a:endParaRPr lang="en-US" sz="2000" dirty="0"/>
          </a:p>
        </p:txBody>
      </p:sp>
      <p:grpSp>
        <p:nvGrpSpPr>
          <p:cNvPr id="99" name="Group 98"/>
          <p:cNvGrpSpPr/>
          <p:nvPr/>
        </p:nvGrpSpPr>
        <p:grpSpPr>
          <a:xfrm>
            <a:off x="222250" y="2923425"/>
            <a:ext cx="8640700" cy="2943975"/>
            <a:chOff x="222250" y="2923425"/>
            <a:chExt cx="8640700" cy="2943975"/>
          </a:xfrm>
        </p:grpSpPr>
        <p:grpSp>
          <p:nvGrpSpPr>
            <p:cNvPr id="3" name="Group 21"/>
            <p:cNvGrpSpPr>
              <a:grpSpLocks/>
            </p:cNvGrpSpPr>
            <p:nvPr/>
          </p:nvGrpSpPr>
          <p:grpSpPr bwMode="auto">
            <a:xfrm>
              <a:off x="1894587" y="4095750"/>
              <a:ext cx="808038" cy="765175"/>
              <a:chOff x="2139" y="3067"/>
              <a:chExt cx="509" cy="482"/>
            </a:xfrm>
          </p:grpSpPr>
          <p:sp>
            <p:nvSpPr>
              <p:cNvPr id="153622" name="Rectangle 22"/>
              <p:cNvSpPr>
                <a:spLocks noChangeArrowheads="1"/>
              </p:cNvSpPr>
              <p:nvPr/>
            </p:nvSpPr>
            <p:spPr bwMode="auto">
              <a:xfrm>
                <a:off x="2139" y="3254"/>
                <a:ext cx="509" cy="295"/>
              </a:xfrm>
              <a:prstGeom prst="rect">
                <a:avLst/>
              </a:prstGeom>
              <a:solidFill>
                <a:srgbClr val="FFCC00"/>
              </a:solidFill>
              <a:ln w="19050">
                <a:solidFill>
                  <a:schemeClr val="tx1"/>
                </a:solidFill>
                <a:miter lim="800000"/>
                <a:headEnd/>
                <a:tailEnd/>
              </a:ln>
              <a:effectLst/>
            </p:spPr>
            <p:txBody>
              <a:bodyPr wrap="none" anchor="ctr"/>
              <a:lstStyle/>
              <a:p>
                <a:pPr algn="ctr" eaLnBrk="0" hangingPunct="0">
                  <a:spcBef>
                    <a:spcPct val="0"/>
                  </a:spcBef>
                </a:pPr>
                <a:endParaRPr lang="en-US" sz="3200" b="1" dirty="0">
                  <a:effectLst/>
                  <a:cs typeface="Times New Roman" pitchFamily="18" charset="0"/>
                </a:endParaRPr>
              </a:p>
            </p:txBody>
          </p:sp>
          <p:sp>
            <p:nvSpPr>
              <p:cNvPr id="153623" name="Text Box 23"/>
              <p:cNvSpPr txBox="1">
                <a:spLocks noChangeArrowheads="1"/>
              </p:cNvSpPr>
              <p:nvPr/>
            </p:nvSpPr>
            <p:spPr bwMode="auto">
              <a:xfrm>
                <a:off x="2176" y="3280"/>
                <a:ext cx="436" cy="231"/>
              </a:xfrm>
              <a:prstGeom prst="rect">
                <a:avLst/>
              </a:prstGeom>
              <a:noFill/>
              <a:ln w="9525">
                <a:noFill/>
                <a:miter lim="800000"/>
                <a:headEnd/>
                <a:tailEnd/>
              </a:ln>
              <a:effectLst/>
            </p:spPr>
            <p:txBody>
              <a:bodyPr wrap="none">
                <a:spAutoFit/>
              </a:bodyPr>
              <a:lstStyle/>
              <a:p>
                <a:pPr>
                  <a:spcBef>
                    <a:spcPct val="0"/>
                  </a:spcBef>
                </a:pPr>
                <a:r>
                  <a:rPr lang="en-US" sz="700" b="1" dirty="0">
                    <a:effectLst/>
                    <a:cs typeface="Times New Roman" pitchFamily="18" charset="0"/>
                  </a:rPr>
                  <a:t> </a:t>
                </a:r>
                <a:r>
                  <a:rPr lang="en-US" sz="1800" b="1" dirty="0">
                    <a:effectLst/>
                    <a:cs typeface="Times New Roman" pitchFamily="18" charset="0"/>
                  </a:rPr>
                  <a:t>BSB</a:t>
                </a:r>
              </a:p>
            </p:txBody>
          </p:sp>
          <p:sp>
            <p:nvSpPr>
              <p:cNvPr id="153624" name="Text Box 24"/>
              <p:cNvSpPr txBox="1">
                <a:spLocks noChangeArrowheads="1"/>
              </p:cNvSpPr>
              <p:nvPr/>
            </p:nvSpPr>
            <p:spPr bwMode="auto">
              <a:xfrm>
                <a:off x="2275" y="3067"/>
                <a:ext cx="236" cy="231"/>
              </a:xfrm>
              <a:prstGeom prst="rect">
                <a:avLst/>
              </a:prstGeom>
              <a:noFill/>
              <a:ln w="9525">
                <a:noFill/>
                <a:miter lim="800000"/>
                <a:headEnd/>
                <a:tailEnd/>
              </a:ln>
              <a:effectLst/>
            </p:spPr>
            <p:txBody>
              <a:bodyPr wrap="none">
                <a:spAutoFit/>
              </a:bodyPr>
              <a:lstStyle/>
              <a:p>
                <a:pPr>
                  <a:spcBef>
                    <a:spcPct val="0"/>
                  </a:spcBef>
                </a:pPr>
                <a:r>
                  <a:rPr lang="en-US" sz="1800" b="1" dirty="0">
                    <a:effectLst/>
                    <a:cs typeface="Times New Roman" pitchFamily="18" charset="0"/>
                  </a:rPr>
                  <a:t>I I</a:t>
                </a:r>
              </a:p>
            </p:txBody>
          </p:sp>
        </p:grpSp>
        <p:grpSp>
          <p:nvGrpSpPr>
            <p:cNvPr id="4" name="Group 25"/>
            <p:cNvGrpSpPr>
              <a:grpSpLocks/>
            </p:cNvGrpSpPr>
            <p:nvPr/>
          </p:nvGrpSpPr>
          <p:grpSpPr bwMode="auto">
            <a:xfrm>
              <a:off x="1055244" y="4095750"/>
              <a:ext cx="774700" cy="758825"/>
              <a:chOff x="1618" y="3071"/>
              <a:chExt cx="488" cy="478"/>
            </a:xfrm>
          </p:grpSpPr>
          <p:grpSp>
            <p:nvGrpSpPr>
              <p:cNvPr id="5" name="Group 26"/>
              <p:cNvGrpSpPr>
                <a:grpSpLocks/>
              </p:cNvGrpSpPr>
              <p:nvPr/>
            </p:nvGrpSpPr>
            <p:grpSpPr bwMode="auto">
              <a:xfrm>
                <a:off x="1618" y="3253"/>
                <a:ext cx="488" cy="296"/>
                <a:chOff x="4587" y="3188"/>
                <a:chExt cx="316" cy="207"/>
              </a:xfrm>
            </p:grpSpPr>
            <p:sp>
              <p:nvSpPr>
                <p:cNvPr id="153627" name="Rectangle 27"/>
                <p:cNvSpPr>
                  <a:spLocks noChangeArrowheads="1"/>
                </p:cNvSpPr>
                <p:nvPr/>
              </p:nvSpPr>
              <p:spPr bwMode="auto">
                <a:xfrm>
                  <a:off x="4589" y="3189"/>
                  <a:ext cx="312" cy="206"/>
                </a:xfrm>
                <a:prstGeom prst="rect">
                  <a:avLst/>
                </a:prstGeom>
                <a:solidFill>
                  <a:srgbClr val="FF6600"/>
                </a:solidFill>
                <a:ln w="19050">
                  <a:solidFill>
                    <a:schemeClr val="tx1"/>
                  </a:solidFill>
                  <a:miter lim="800000"/>
                  <a:headEnd/>
                  <a:tailEnd/>
                </a:ln>
                <a:effectLst/>
              </p:spPr>
              <p:txBody>
                <a:bodyPr wrap="none" anchor="ctr"/>
                <a:lstStyle/>
                <a:p>
                  <a:pPr algn="ctr" eaLnBrk="0" hangingPunct="0">
                    <a:spcBef>
                      <a:spcPct val="0"/>
                    </a:spcBef>
                  </a:pPr>
                  <a:endParaRPr lang="en-US" sz="3200" b="1" dirty="0">
                    <a:effectLst/>
                    <a:cs typeface="Times New Roman" pitchFamily="18" charset="0"/>
                  </a:endParaRPr>
                </a:p>
              </p:txBody>
            </p:sp>
            <p:sp>
              <p:nvSpPr>
                <p:cNvPr id="153628" name="Line 28"/>
                <p:cNvSpPr>
                  <a:spLocks noChangeShapeType="1"/>
                </p:cNvSpPr>
                <p:nvPr/>
              </p:nvSpPr>
              <p:spPr bwMode="auto">
                <a:xfrm>
                  <a:off x="4587" y="3188"/>
                  <a:ext cx="156" cy="133"/>
                </a:xfrm>
                <a:prstGeom prst="line">
                  <a:avLst/>
                </a:prstGeom>
                <a:noFill/>
                <a:ln w="19050">
                  <a:solidFill>
                    <a:schemeClr val="tx1"/>
                  </a:solidFill>
                  <a:round/>
                  <a:headEnd/>
                  <a:tailEnd/>
                </a:ln>
                <a:effectLst/>
              </p:spPr>
              <p:txBody>
                <a:bodyPr/>
                <a:lstStyle/>
                <a:p>
                  <a:endParaRPr lang="en-US" dirty="0"/>
                </a:p>
              </p:txBody>
            </p:sp>
            <p:sp>
              <p:nvSpPr>
                <p:cNvPr id="153629" name="Line 29"/>
                <p:cNvSpPr>
                  <a:spLocks noChangeShapeType="1"/>
                </p:cNvSpPr>
                <p:nvPr/>
              </p:nvSpPr>
              <p:spPr bwMode="auto">
                <a:xfrm>
                  <a:off x="4745" y="3260"/>
                  <a:ext cx="0" cy="65"/>
                </a:xfrm>
                <a:prstGeom prst="line">
                  <a:avLst/>
                </a:prstGeom>
                <a:noFill/>
                <a:ln w="19050">
                  <a:solidFill>
                    <a:schemeClr val="tx1"/>
                  </a:solidFill>
                  <a:round/>
                  <a:headEnd/>
                  <a:tailEnd/>
                </a:ln>
                <a:effectLst/>
              </p:spPr>
              <p:txBody>
                <a:bodyPr/>
                <a:lstStyle/>
                <a:p>
                  <a:endParaRPr lang="en-US" dirty="0"/>
                </a:p>
              </p:txBody>
            </p:sp>
            <p:sp>
              <p:nvSpPr>
                <p:cNvPr id="153630" name="Line 30"/>
                <p:cNvSpPr>
                  <a:spLocks noChangeShapeType="1"/>
                </p:cNvSpPr>
                <p:nvPr/>
              </p:nvSpPr>
              <p:spPr bwMode="auto">
                <a:xfrm>
                  <a:off x="4741" y="3260"/>
                  <a:ext cx="162" cy="134"/>
                </a:xfrm>
                <a:prstGeom prst="line">
                  <a:avLst/>
                </a:prstGeom>
                <a:noFill/>
                <a:ln w="19050">
                  <a:solidFill>
                    <a:schemeClr val="tx1"/>
                  </a:solidFill>
                  <a:round/>
                  <a:headEnd/>
                  <a:tailEnd/>
                </a:ln>
                <a:effectLst/>
              </p:spPr>
              <p:txBody>
                <a:bodyPr/>
                <a:lstStyle/>
                <a:p>
                  <a:endParaRPr lang="en-US" dirty="0"/>
                </a:p>
              </p:txBody>
            </p:sp>
          </p:grpSp>
          <p:sp>
            <p:nvSpPr>
              <p:cNvPr id="153631" name="Text Box 31"/>
              <p:cNvSpPr txBox="1">
                <a:spLocks noChangeArrowheads="1"/>
              </p:cNvSpPr>
              <p:nvPr/>
            </p:nvSpPr>
            <p:spPr bwMode="auto">
              <a:xfrm>
                <a:off x="1784" y="3071"/>
                <a:ext cx="156" cy="231"/>
              </a:xfrm>
              <a:prstGeom prst="rect">
                <a:avLst/>
              </a:prstGeom>
              <a:noFill/>
              <a:ln w="9525">
                <a:noFill/>
                <a:miter lim="800000"/>
                <a:headEnd/>
                <a:tailEnd/>
              </a:ln>
              <a:effectLst/>
            </p:spPr>
            <p:txBody>
              <a:bodyPr wrap="none">
                <a:spAutoFit/>
              </a:bodyPr>
              <a:lstStyle/>
              <a:p>
                <a:pPr>
                  <a:spcBef>
                    <a:spcPct val="0"/>
                  </a:spcBef>
                </a:pPr>
                <a:r>
                  <a:rPr lang="en-US" sz="1800" b="1" dirty="0">
                    <a:effectLst/>
                    <a:cs typeface="Times New Roman" pitchFamily="18" charset="0"/>
                  </a:rPr>
                  <a:t>I</a:t>
                </a:r>
              </a:p>
            </p:txBody>
          </p:sp>
        </p:grpSp>
        <p:grpSp>
          <p:nvGrpSpPr>
            <p:cNvPr id="6" name="Group 109"/>
            <p:cNvGrpSpPr/>
            <p:nvPr/>
          </p:nvGrpSpPr>
          <p:grpSpPr>
            <a:xfrm>
              <a:off x="3800240" y="4095750"/>
              <a:ext cx="870075" cy="968376"/>
              <a:chOff x="3806825" y="3790950"/>
              <a:chExt cx="870075" cy="968376"/>
            </a:xfrm>
          </p:grpSpPr>
          <p:grpSp>
            <p:nvGrpSpPr>
              <p:cNvPr id="7" name="Group 3"/>
              <p:cNvGrpSpPr>
                <a:grpSpLocks/>
              </p:cNvGrpSpPr>
              <p:nvPr/>
            </p:nvGrpSpPr>
            <p:grpSpPr bwMode="auto">
              <a:xfrm>
                <a:off x="3911725" y="4291013"/>
                <a:ext cx="765175" cy="468313"/>
                <a:chOff x="1959" y="2404"/>
                <a:chExt cx="394" cy="231"/>
              </a:xfrm>
            </p:grpSpPr>
            <p:sp>
              <p:nvSpPr>
                <p:cNvPr id="153604" name="Rectangle 4"/>
                <p:cNvSpPr>
                  <a:spLocks noChangeArrowheads="1"/>
                </p:cNvSpPr>
                <p:nvPr/>
              </p:nvSpPr>
              <p:spPr bwMode="auto">
                <a:xfrm>
                  <a:off x="1959" y="2404"/>
                  <a:ext cx="394" cy="231"/>
                </a:xfrm>
                <a:prstGeom prst="rect">
                  <a:avLst/>
                </a:prstGeom>
                <a:solidFill>
                  <a:srgbClr val="FF3300"/>
                </a:solidFill>
                <a:ln w="19050">
                  <a:solidFill>
                    <a:srgbClr val="000000"/>
                  </a:solidFill>
                  <a:miter lim="800000"/>
                  <a:headEnd/>
                  <a:tailEnd/>
                </a:ln>
                <a:effectLst/>
              </p:spPr>
              <p:txBody>
                <a:bodyPr wrap="none" anchor="ctr"/>
                <a:lstStyle/>
                <a:p>
                  <a:pPr algn="ctr" eaLnBrk="0" hangingPunct="0">
                    <a:spcBef>
                      <a:spcPct val="0"/>
                    </a:spcBef>
                  </a:pPr>
                  <a:endParaRPr lang="en-US" sz="3200" b="1" dirty="0">
                    <a:effectLst/>
                    <a:cs typeface="Times New Roman" pitchFamily="18" charset="0"/>
                  </a:endParaRPr>
                </a:p>
              </p:txBody>
            </p:sp>
            <p:grpSp>
              <p:nvGrpSpPr>
                <p:cNvPr id="8" name="Group 5"/>
                <p:cNvGrpSpPr>
                  <a:grpSpLocks/>
                </p:cNvGrpSpPr>
                <p:nvPr/>
              </p:nvGrpSpPr>
              <p:grpSpPr bwMode="auto">
                <a:xfrm>
                  <a:off x="2058" y="2475"/>
                  <a:ext cx="196" cy="88"/>
                  <a:chOff x="4387" y="1946"/>
                  <a:chExt cx="132" cy="55"/>
                </a:xfrm>
              </p:grpSpPr>
              <p:sp>
                <p:nvSpPr>
                  <p:cNvPr id="153606" name="Line 6"/>
                  <p:cNvSpPr>
                    <a:spLocks noChangeShapeType="1"/>
                  </p:cNvSpPr>
                  <p:nvPr/>
                </p:nvSpPr>
                <p:spPr bwMode="auto">
                  <a:xfrm>
                    <a:off x="4387" y="1952"/>
                    <a:ext cx="132" cy="0"/>
                  </a:xfrm>
                  <a:prstGeom prst="line">
                    <a:avLst/>
                  </a:prstGeom>
                  <a:noFill/>
                  <a:ln w="38100">
                    <a:solidFill>
                      <a:srgbClr val="000000"/>
                    </a:solidFill>
                    <a:round/>
                    <a:headEnd/>
                    <a:tailEnd/>
                  </a:ln>
                  <a:effectLst/>
                </p:spPr>
                <p:txBody>
                  <a:bodyPr wrap="none" lIns="92075" tIns="46038" rIns="92075" bIns="46038">
                    <a:spAutoFit/>
                  </a:bodyPr>
                  <a:lstStyle/>
                  <a:p>
                    <a:endParaRPr lang="en-US" dirty="0"/>
                  </a:p>
                </p:txBody>
              </p:sp>
              <p:sp>
                <p:nvSpPr>
                  <p:cNvPr id="153607" name="Line 7"/>
                  <p:cNvSpPr>
                    <a:spLocks noChangeShapeType="1"/>
                  </p:cNvSpPr>
                  <p:nvPr/>
                </p:nvSpPr>
                <p:spPr bwMode="auto">
                  <a:xfrm>
                    <a:off x="4392" y="1946"/>
                    <a:ext cx="0" cy="55"/>
                  </a:xfrm>
                  <a:prstGeom prst="line">
                    <a:avLst/>
                  </a:prstGeom>
                  <a:noFill/>
                  <a:ln w="38100">
                    <a:solidFill>
                      <a:srgbClr val="000000"/>
                    </a:solidFill>
                    <a:round/>
                    <a:headEnd/>
                    <a:tailEnd/>
                  </a:ln>
                  <a:effectLst/>
                </p:spPr>
                <p:txBody>
                  <a:bodyPr wrap="none" lIns="92075" tIns="46038" rIns="92075" bIns="46038">
                    <a:spAutoFit/>
                  </a:bodyPr>
                  <a:lstStyle/>
                  <a:p>
                    <a:endParaRPr lang="en-US" dirty="0"/>
                  </a:p>
                </p:txBody>
              </p:sp>
              <p:sp>
                <p:nvSpPr>
                  <p:cNvPr id="153608" name="Line 8"/>
                  <p:cNvSpPr>
                    <a:spLocks noChangeShapeType="1"/>
                  </p:cNvSpPr>
                  <p:nvPr/>
                </p:nvSpPr>
                <p:spPr bwMode="auto">
                  <a:xfrm>
                    <a:off x="4453" y="1946"/>
                    <a:ext cx="0" cy="55"/>
                  </a:xfrm>
                  <a:prstGeom prst="line">
                    <a:avLst/>
                  </a:prstGeom>
                  <a:noFill/>
                  <a:ln w="38100">
                    <a:solidFill>
                      <a:srgbClr val="000000"/>
                    </a:solidFill>
                    <a:round/>
                    <a:headEnd/>
                    <a:tailEnd/>
                  </a:ln>
                  <a:effectLst/>
                </p:spPr>
                <p:txBody>
                  <a:bodyPr wrap="none" lIns="92075" tIns="46038" rIns="92075" bIns="46038">
                    <a:spAutoFit/>
                  </a:bodyPr>
                  <a:lstStyle/>
                  <a:p>
                    <a:endParaRPr lang="en-US" dirty="0"/>
                  </a:p>
                </p:txBody>
              </p:sp>
              <p:sp>
                <p:nvSpPr>
                  <p:cNvPr id="153609" name="Line 9"/>
                  <p:cNvSpPr>
                    <a:spLocks noChangeShapeType="1"/>
                  </p:cNvSpPr>
                  <p:nvPr/>
                </p:nvSpPr>
                <p:spPr bwMode="auto">
                  <a:xfrm>
                    <a:off x="4513" y="1946"/>
                    <a:ext cx="0" cy="55"/>
                  </a:xfrm>
                  <a:prstGeom prst="line">
                    <a:avLst/>
                  </a:prstGeom>
                  <a:noFill/>
                  <a:ln w="38100">
                    <a:solidFill>
                      <a:srgbClr val="000000"/>
                    </a:solidFill>
                    <a:round/>
                    <a:headEnd/>
                    <a:tailEnd/>
                  </a:ln>
                  <a:effectLst/>
                </p:spPr>
                <p:txBody>
                  <a:bodyPr wrap="none" lIns="92075" tIns="46038" rIns="92075" bIns="46038">
                    <a:spAutoFit/>
                  </a:bodyPr>
                  <a:lstStyle/>
                  <a:p>
                    <a:endParaRPr lang="en-US" dirty="0"/>
                  </a:p>
                </p:txBody>
              </p:sp>
            </p:grpSp>
          </p:grpSp>
          <p:sp>
            <p:nvSpPr>
              <p:cNvPr id="153610" name="Text Box 10"/>
              <p:cNvSpPr txBox="1">
                <a:spLocks noChangeArrowheads="1"/>
              </p:cNvSpPr>
              <p:nvPr/>
            </p:nvSpPr>
            <p:spPr bwMode="auto">
              <a:xfrm>
                <a:off x="4106988" y="3994150"/>
                <a:ext cx="374650" cy="366713"/>
              </a:xfrm>
              <a:prstGeom prst="rect">
                <a:avLst/>
              </a:prstGeom>
              <a:noFill/>
              <a:ln w="9525">
                <a:noFill/>
                <a:miter lim="800000"/>
                <a:headEnd/>
                <a:tailEnd/>
              </a:ln>
              <a:effectLst/>
            </p:spPr>
            <p:txBody>
              <a:bodyPr wrap="none">
                <a:spAutoFit/>
              </a:bodyPr>
              <a:lstStyle/>
              <a:p>
                <a:pPr>
                  <a:spcBef>
                    <a:spcPct val="0"/>
                  </a:spcBef>
                </a:pPr>
                <a:r>
                  <a:rPr lang="en-US" sz="1800" b="1" dirty="0">
                    <a:effectLst/>
                    <a:cs typeface="Times New Roman" pitchFamily="18" charset="0"/>
                  </a:rPr>
                  <a:t>I I</a:t>
                </a:r>
              </a:p>
            </p:txBody>
          </p:sp>
          <p:grpSp>
            <p:nvGrpSpPr>
              <p:cNvPr id="9" name="Group 38"/>
              <p:cNvGrpSpPr>
                <a:grpSpLocks/>
              </p:cNvGrpSpPr>
              <p:nvPr/>
            </p:nvGrpSpPr>
            <p:grpSpPr bwMode="auto">
              <a:xfrm>
                <a:off x="3806825" y="4087813"/>
                <a:ext cx="765175" cy="468313"/>
                <a:chOff x="1959" y="2404"/>
                <a:chExt cx="394" cy="231"/>
              </a:xfrm>
            </p:grpSpPr>
            <p:sp>
              <p:nvSpPr>
                <p:cNvPr id="153639" name="Rectangle 39"/>
                <p:cNvSpPr>
                  <a:spLocks noChangeArrowheads="1"/>
                </p:cNvSpPr>
                <p:nvPr/>
              </p:nvSpPr>
              <p:spPr bwMode="auto">
                <a:xfrm>
                  <a:off x="1959" y="2404"/>
                  <a:ext cx="394" cy="231"/>
                </a:xfrm>
                <a:prstGeom prst="rect">
                  <a:avLst/>
                </a:prstGeom>
                <a:solidFill>
                  <a:srgbClr val="FF3300"/>
                </a:solidFill>
                <a:ln w="19050">
                  <a:solidFill>
                    <a:srgbClr val="000000"/>
                  </a:solidFill>
                  <a:miter lim="800000"/>
                  <a:headEnd/>
                  <a:tailEnd/>
                </a:ln>
                <a:effectLst/>
              </p:spPr>
              <p:txBody>
                <a:bodyPr wrap="none" anchor="ctr"/>
                <a:lstStyle/>
                <a:p>
                  <a:pPr algn="ctr" eaLnBrk="0" hangingPunct="0">
                    <a:spcBef>
                      <a:spcPct val="0"/>
                    </a:spcBef>
                  </a:pPr>
                  <a:endParaRPr lang="en-US" sz="3200" b="1" dirty="0">
                    <a:effectLst/>
                    <a:cs typeface="Times New Roman" pitchFamily="18" charset="0"/>
                  </a:endParaRPr>
                </a:p>
              </p:txBody>
            </p:sp>
            <p:grpSp>
              <p:nvGrpSpPr>
                <p:cNvPr id="10" name="Group 40"/>
                <p:cNvGrpSpPr>
                  <a:grpSpLocks/>
                </p:cNvGrpSpPr>
                <p:nvPr/>
              </p:nvGrpSpPr>
              <p:grpSpPr bwMode="auto">
                <a:xfrm>
                  <a:off x="2058" y="2475"/>
                  <a:ext cx="196" cy="88"/>
                  <a:chOff x="4387" y="1946"/>
                  <a:chExt cx="132" cy="55"/>
                </a:xfrm>
              </p:grpSpPr>
              <p:sp>
                <p:nvSpPr>
                  <p:cNvPr id="153641" name="Line 41"/>
                  <p:cNvSpPr>
                    <a:spLocks noChangeShapeType="1"/>
                  </p:cNvSpPr>
                  <p:nvPr/>
                </p:nvSpPr>
                <p:spPr bwMode="auto">
                  <a:xfrm>
                    <a:off x="4387" y="1949"/>
                    <a:ext cx="132" cy="0"/>
                  </a:xfrm>
                  <a:prstGeom prst="line">
                    <a:avLst/>
                  </a:prstGeom>
                  <a:noFill/>
                  <a:ln w="38100">
                    <a:solidFill>
                      <a:srgbClr val="000000"/>
                    </a:solidFill>
                    <a:round/>
                    <a:headEnd/>
                    <a:tailEnd/>
                  </a:ln>
                  <a:effectLst/>
                </p:spPr>
                <p:txBody>
                  <a:bodyPr wrap="none" lIns="92075" tIns="46038" rIns="92075" bIns="46038">
                    <a:spAutoFit/>
                  </a:bodyPr>
                  <a:lstStyle/>
                  <a:p>
                    <a:endParaRPr lang="en-US" dirty="0"/>
                  </a:p>
                </p:txBody>
              </p:sp>
              <p:sp>
                <p:nvSpPr>
                  <p:cNvPr id="153642" name="Line 42"/>
                  <p:cNvSpPr>
                    <a:spLocks noChangeShapeType="1"/>
                  </p:cNvSpPr>
                  <p:nvPr/>
                </p:nvSpPr>
                <p:spPr bwMode="auto">
                  <a:xfrm>
                    <a:off x="4393" y="1946"/>
                    <a:ext cx="0" cy="55"/>
                  </a:xfrm>
                  <a:prstGeom prst="line">
                    <a:avLst/>
                  </a:prstGeom>
                  <a:noFill/>
                  <a:ln w="38100">
                    <a:solidFill>
                      <a:srgbClr val="000000"/>
                    </a:solidFill>
                    <a:round/>
                    <a:headEnd/>
                    <a:tailEnd/>
                  </a:ln>
                  <a:effectLst/>
                </p:spPr>
                <p:txBody>
                  <a:bodyPr wrap="none" lIns="92075" tIns="46038" rIns="92075" bIns="46038">
                    <a:spAutoFit/>
                  </a:bodyPr>
                  <a:lstStyle/>
                  <a:p>
                    <a:endParaRPr lang="en-US" dirty="0"/>
                  </a:p>
                </p:txBody>
              </p:sp>
              <p:sp>
                <p:nvSpPr>
                  <p:cNvPr id="153643" name="Line 43"/>
                  <p:cNvSpPr>
                    <a:spLocks noChangeShapeType="1"/>
                  </p:cNvSpPr>
                  <p:nvPr/>
                </p:nvSpPr>
                <p:spPr bwMode="auto">
                  <a:xfrm>
                    <a:off x="4453" y="1946"/>
                    <a:ext cx="0" cy="55"/>
                  </a:xfrm>
                  <a:prstGeom prst="line">
                    <a:avLst/>
                  </a:prstGeom>
                  <a:noFill/>
                  <a:ln w="38100">
                    <a:solidFill>
                      <a:srgbClr val="000000"/>
                    </a:solidFill>
                    <a:round/>
                    <a:headEnd/>
                    <a:tailEnd/>
                  </a:ln>
                  <a:effectLst/>
                </p:spPr>
                <p:txBody>
                  <a:bodyPr wrap="none" lIns="92075" tIns="46038" rIns="92075" bIns="46038">
                    <a:spAutoFit/>
                  </a:bodyPr>
                  <a:lstStyle/>
                  <a:p>
                    <a:endParaRPr lang="en-US" dirty="0"/>
                  </a:p>
                </p:txBody>
              </p:sp>
              <p:sp>
                <p:nvSpPr>
                  <p:cNvPr id="153644" name="Line 44"/>
                  <p:cNvSpPr>
                    <a:spLocks noChangeShapeType="1"/>
                  </p:cNvSpPr>
                  <p:nvPr/>
                </p:nvSpPr>
                <p:spPr bwMode="auto">
                  <a:xfrm>
                    <a:off x="4513" y="1946"/>
                    <a:ext cx="0" cy="55"/>
                  </a:xfrm>
                  <a:prstGeom prst="line">
                    <a:avLst/>
                  </a:prstGeom>
                  <a:noFill/>
                  <a:ln w="38100">
                    <a:solidFill>
                      <a:srgbClr val="000000"/>
                    </a:solidFill>
                    <a:round/>
                    <a:headEnd/>
                    <a:tailEnd/>
                  </a:ln>
                  <a:effectLst/>
                </p:spPr>
                <p:txBody>
                  <a:bodyPr wrap="none" lIns="92075" tIns="46038" rIns="92075" bIns="46038">
                    <a:spAutoFit/>
                  </a:bodyPr>
                  <a:lstStyle/>
                  <a:p>
                    <a:endParaRPr lang="en-US" dirty="0"/>
                  </a:p>
                </p:txBody>
              </p:sp>
            </p:grpSp>
          </p:grpSp>
          <p:sp>
            <p:nvSpPr>
              <p:cNvPr id="153645" name="Text Box 45"/>
              <p:cNvSpPr txBox="1">
                <a:spLocks noChangeArrowheads="1"/>
              </p:cNvSpPr>
              <p:nvPr/>
            </p:nvSpPr>
            <p:spPr bwMode="auto">
              <a:xfrm>
                <a:off x="4002088" y="3790950"/>
                <a:ext cx="374650" cy="366713"/>
              </a:xfrm>
              <a:prstGeom prst="rect">
                <a:avLst/>
              </a:prstGeom>
              <a:noFill/>
              <a:ln w="9525">
                <a:noFill/>
                <a:miter lim="800000"/>
                <a:headEnd/>
                <a:tailEnd/>
              </a:ln>
              <a:effectLst/>
            </p:spPr>
            <p:txBody>
              <a:bodyPr wrap="none">
                <a:spAutoFit/>
              </a:bodyPr>
              <a:lstStyle/>
              <a:p>
                <a:pPr>
                  <a:spcBef>
                    <a:spcPct val="0"/>
                  </a:spcBef>
                </a:pPr>
                <a:r>
                  <a:rPr lang="en-US" sz="1800" b="1" dirty="0">
                    <a:effectLst/>
                    <a:cs typeface="Times New Roman" pitchFamily="18" charset="0"/>
                  </a:rPr>
                  <a:t>I I</a:t>
                </a:r>
              </a:p>
            </p:txBody>
          </p:sp>
        </p:grpSp>
        <p:grpSp>
          <p:nvGrpSpPr>
            <p:cNvPr id="11" name="Group 108"/>
            <p:cNvGrpSpPr/>
            <p:nvPr/>
          </p:nvGrpSpPr>
          <p:grpSpPr>
            <a:xfrm>
              <a:off x="2859975" y="4095750"/>
              <a:ext cx="870075" cy="956500"/>
              <a:chOff x="2803525" y="3790950"/>
              <a:chExt cx="870075" cy="956500"/>
            </a:xfrm>
          </p:grpSpPr>
          <p:grpSp>
            <p:nvGrpSpPr>
              <p:cNvPr id="12" name="Group 11"/>
              <p:cNvGrpSpPr>
                <a:grpSpLocks/>
              </p:cNvGrpSpPr>
              <p:nvPr/>
            </p:nvGrpSpPr>
            <p:grpSpPr bwMode="auto">
              <a:xfrm>
                <a:off x="2908425" y="3982275"/>
                <a:ext cx="765175" cy="765175"/>
                <a:chOff x="3319" y="3067"/>
                <a:chExt cx="482" cy="482"/>
              </a:xfrm>
            </p:grpSpPr>
            <p:sp>
              <p:nvSpPr>
                <p:cNvPr id="153612" name="Rectangle 12"/>
                <p:cNvSpPr>
                  <a:spLocks noChangeArrowheads="1"/>
                </p:cNvSpPr>
                <p:nvPr/>
              </p:nvSpPr>
              <p:spPr bwMode="auto">
                <a:xfrm>
                  <a:off x="3319" y="3254"/>
                  <a:ext cx="482" cy="295"/>
                </a:xfrm>
                <a:prstGeom prst="rect">
                  <a:avLst/>
                </a:prstGeom>
                <a:solidFill>
                  <a:srgbClr val="009900"/>
                </a:solidFill>
                <a:ln w="19050">
                  <a:solidFill>
                    <a:schemeClr val="tx1"/>
                  </a:solidFill>
                  <a:miter lim="800000"/>
                  <a:headEnd/>
                  <a:tailEnd/>
                </a:ln>
                <a:effectLst/>
              </p:spPr>
              <p:txBody>
                <a:bodyPr wrap="none" anchor="ctr"/>
                <a:lstStyle/>
                <a:p>
                  <a:pPr algn="ctr" eaLnBrk="0" hangingPunct="0">
                    <a:spcBef>
                      <a:spcPct val="0"/>
                    </a:spcBef>
                  </a:pPr>
                  <a:endParaRPr lang="en-US" sz="3200" b="1" dirty="0">
                    <a:effectLst/>
                    <a:cs typeface="Times New Roman" pitchFamily="18" charset="0"/>
                  </a:endParaRPr>
                </a:p>
              </p:txBody>
            </p:sp>
            <p:sp>
              <p:nvSpPr>
                <p:cNvPr id="153613" name="Text Box 13"/>
                <p:cNvSpPr txBox="1">
                  <a:spLocks noChangeArrowheads="1"/>
                </p:cNvSpPr>
                <p:nvPr/>
              </p:nvSpPr>
              <p:spPr bwMode="auto">
                <a:xfrm>
                  <a:off x="3394" y="3280"/>
                  <a:ext cx="332" cy="231"/>
                </a:xfrm>
                <a:prstGeom prst="rect">
                  <a:avLst/>
                </a:prstGeom>
                <a:noFill/>
                <a:ln w="9525">
                  <a:noFill/>
                  <a:miter lim="800000"/>
                  <a:headEnd/>
                  <a:tailEnd/>
                </a:ln>
                <a:effectLst/>
              </p:spPr>
              <p:txBody>
                <a:bodyPr wrap="none">
                  <a:spAutoFit/>
                </a:bodyPr>
                <a:lstStyle/>
                <a:p>
                  <a:pPr>
                    <a:spcBef>
                      <a:spcPct val="0"/>
                    </a:spcBef>
                  </a:pPr>
                  <a:r>
                    <a:rPr lang="en-US" sz="1800" b="1" dirty="0">
                      <a:effectLst/>
                    </a:rPr>
                    <a:t>MP</a:t>
                  </a:r>
                </a:p>
              </p:txBody>
            </p:sp>
            <p:sp>
              <p:nvSpPr>
                <p:cNvPr id="153614" name="Text Box 14"/>
                <p:cNvSpPr txBox="1">
                  <a:spLocks noChangeArrowheads="1"/>
                </p:cNvSpPr>
                <p:nvPr/>
              </p:nvSpPr>
              <p:spPr bwMode="auto">
                <a:xfrm>
                  <a:off x="3442" y="3067"/>
                  <a:ext cx="236" cy="231"/>
                </a:xfrm>
                <a:prstGeom prst="rect">
                  <a:avLst/>
                </a:prstGeom>
                <a:noFill/>
                <a:ln w="9525">
                  <a:noFill/>
                  <a:miter lim="800000"/>
                  <a:headEnd/>
                  <a:tailEnd/>
                </a:ln>
                <a:effectLst/>
              </p:spPr>
              <p:txBody>
                <a:bodyPr wrap="none">
                  <a:spAutoFit/>
                </a:bodyPr>
                <a:lstStyle/>
                <a:p>
                  <a:pPr>
                    <a:spcBef>
                      <a:spcPct val="0"/>
                    </a:spcBef>
                  </a:pPr>
                  <a:r>
                    <a:rPr lang="en-US" sz="1800" b="1" dirty="0">
                      <a:effectLst/>
                      <a:cs typeface="Times New Roman" pitchFamily="18" charset="0"/>
                    </a:rPr>
                    <a:t>I I</a:t>
                  </a:r>
                </a:p>
              </p:txBody>
            </p:sp>
          </p:grpSp>
          <p:grpSp>
            <p:nvGrpSpPr>
              <p:cNvPr id="13" name="Group 46"/>
              <p:cNvGrpSpPr>
                <a:grpSpLocks/>
              </p:cNvGrpSpPr>
              <p:nvPr/>
            </p:nvGrpSpPr>
            <p:grpSpPr bwMode="auto">
              <a:xfrm>
                <a:off x="2803525" y="3790950"/>
                <a:ext cx="765175" cy="765175"/>
                <a:chOff x="3319" y="3067"/>
                <a:chExt cx="482" cy="482"/>
              </a:xfrm>
            </p:grpSpPr>
            <p:sp>
              <p:nvSpPr>
                <p:cNvPr id="153647" name="Rectangle 47"/>
                <p:cNvSpPr>
                  <a:spLocks noChangeArrowheads="1"/>
                </p:cNvSpPr>
                <p:nvPr/>
              </p:nvSpPr>
              <p:spPr bwMode="auto">
                <a:xfrm>
                  <a:off x="3319" y="3254"/>
                  <a:ext cx="482" cy="295"/>
                </a:xfrm>
                <a:prstGeom prst="rect">
                  <a:avLst/>
                </a:prstGeom>
                <a:solidFill>
                  <a:srgbClr val="009900"/>
                </a:solidFill>
                <a:ln w="19050">
                  <a:solidFill>
                    <a:schemeClr val="tx1"/>
                  </a:solidFill>
                  <a:miter lim="800000"/>
                  <a:headEnd/>
                  <a:tailEnd/>
                </a:ln>
                <a:effectLst/>
              </p:spPr>
              <p:txBody>
                <a:bodyPr wrap="none" anchor="ctr"/>
                <a:lstStyle/>
                <a:p>
                  <a:pPr algn="ctr" eaLnBrk="0" hangingPunct="0">
                    <a:spcBef>
                      <a:spcPct val="0"/>
                    </a:spcBef>
                  </a:pPr>
                  <a:endParaRPr lang="en-US" sz="3200" b="1" dirty="0">
                    <a:effectLst/>
                    <a:cs typeface="Times New Roman" pitchFamily="18" charset="0"/>
                  </a:endParaRPr>
                </a:p>
              </p:txBody>
            </p:sp>
            <p:sp>
              <p:nvSpPr>
                <p:cNvPr id="153648" name="Text Box 48"/>
                <p:cNvSpPr txBox="1">
                  <a:spLocks noChangeArrowheads="1"/>
                </p:cNvSpPr>
                <p:nvPr/>
              </p:nvSpPr>
              <p:spPr bwMode="auto">
                <a:xfrm>
                  <a:off x="3394" y="3280"/>
                  <a:ext cx="332" cy="231"/>
                </a:xfrm>
                <a:prstGeom prst="rect">
                  <a:avLst/>
                </a:prstGeom>
                <a:noFill/>
                <a:ln w="9525">
                  <a:noFill/>
                  <a:miter lim="800000"/>
                  <a:headEnd/>
                  <a:tailEnd/>
                </a:ln>
                <a:effectLst/>
              </p:spPr>
              <p:txBody>
                <a:bodyPr wrap="none">
                  <a:spAutoFit/>
                </a:bodyPr>
                <a:lstStyle/>
                <a:p>
                  <a:pPr>
                    <a:spcBef>
                      <a:spcPct val="0"/>
                    </a:spcBef>
                  </a:pPr>
                  <a:r>
                    <a:rPr lang="en-US" sz="1800" b="1" dirty="0">
                      <a:effectLst/>
                    </a:rPr>
                    <a:t>MP</a:t>
                  </a:r>
                </a:p>
              </p:txBody>
            </p:sp>
            <p:sp>
              <p:nvSpPr>
                <p:cNvPr id="153649" name="Text Box 49"/>
                <p:cNvSpPr txBox="1">
                  <a:spLocks noChangeArrowheads="1"/>
                </p:cNvSpPr>
                <p:nvPr/>
              </p:nvSpPr>
              <p:spPr bwMode="auto">
                <a:xfrm>
                  <a:off x="3442" y="3067"/>
                  <a:ext cx="236" cy="231"/>
                </a:xfrm>
                <a:prstGeom prst="rect">
                  <a:avLst/>
                </a:prstGeom>
                <a:noFill/>
                <a:ln w="9525">
                  <a:noFill/>
                  <a:miter lim="800000"/>
                  <a:headEnd/>
                  <a:tailEnd/>
                </a:ln>
                <a:effectLst/>
              </p:spPr>
              <p:txBody>
                <a:bodyPr wrap="none">
                  <a:spAutoFit/>
                </a:bodyPr>
                <a:lstStyle/>
                <a:p>
                  <a:pPr>
                    <a:spcBef>
                      <a:spcPct val="0"/>
                    </a:spcBef>
                  </a:pPr>
                  <a:r>
                    <a:rPr lang="en-US" sz="1800" b="1" dirty="0">
                      <a:effectLst/>
                      <a:cs typeface="Times New Roman" pitchFamily="18" charset="0"/>
                    </a:rPr>
                    <a:t>I I</a:t>
                  </a:r>
                </a:p>
              </p:txBody>
            </p:sp>
          </p:grpSp>
        </p:grpSp>
        <p:grpSp>
          <p:nvGrpSpPr>
            <p:cNvPr id="15" name="Group 50"/>
            <p:cNvGrpSpPr>
              <a:grpSpLocks/>
            </p:cNvGrpSpPr>
            <p:nvPr/>
          </p:nvGrpSpPr>
          <p:grpSpPr bwMode="auto">
            <a:xfrm>
              <a:off x="4740505" y="4095750"/>
              <a:ext cx="765175" cy="765175"/>
              <a:chOff x="3848" y="3067"/>
              <a:chExt cx="482" cy="482"/>
            </a:xfrm>
          </p:grpSpPr>
          <p:grpSp>
            <p:nvGrpSpPr>
              <p:cNvPr id="16" name="Group 51"/>
              <p:cNvGrpSpPr>
                <a:grpSpLocks/>
              </p:cNvGrpSpPr>
              <p:nvPr/>
            </p:nvGrpSpPr>
            <p:grpSpPr bwMode="auto">
              <a:xfrm>
                <a:off x="3848" y="3254"/>
                <a:ext cx="482" cy="295"/>
                <a:chOff x="2705" y="606"/>
                <a:chExt cx="312" cy="206"/>
              </a:xfrm>
            </p:grpSpPr>
            <p:sp>
              <p:nvSpPr>
                <p:cNvPr id="153652" name="Rectangle 52"/>
                <p:cNvSpPr>
                  <a:spLocks noChangeArrowheads="1"/>
                </p:cNvSpPr>
                <p:nvPr/>
              </p:nvSpPr>
              <p:spPr bwMode="auto">
                <a:xfrm>
                  <a:off x="2705" y="606"/>
                  <a:ext cx="312" cy="206"/>
                </a:xfrm>
                <a:prstGeom prst="rect">
                  <a:avLst/>
                </a:prstGeom>
                <a:solidFill>
                  <a:srgbClr val="FFFF00"/>
                </a:solidFill>
                <a:ln w="19050">
                  <a:solidFill>
                    <a:schemeClr val="tx1"/>
                  </a:solidFill>
                  <a:miter lim="800000"/>
                  <a:headEnd/>
                  <a:tailEnd/>
                </a:ln>
                <a:effectLst/>
              </p:spPr>
              <p:txBody>
                <a:bodyPr wrap="none" anchor="ctr"/>
                <a:lstStyle/>
                <a:p>
                  <a:pPr algn="ctr" eaLnBrk="0" hangingPunct="0">
                    <a:spcBef>
                      <a:spcPct val="0"/>
                    </a:spcBef>
                  </a:pPr>
                  <a:endParaRPr lang="en-US" sz="3200" b="1" dirty="0">
                    <a:effectLst/>
                    <a:cs typeface="Times New Roman" pitchFamily="18" charset="0"/>
                  </a:endParaRPr>
                </a:p>
              </p:txBody>
            </p:sp>
            <p:grpSp>
              <p:nvGrpSpPr>
                <p:cNvPr id="17" name="Group 53"/>
                <p:cNvGrpSpPr>
                  <a:grpSpLocks/>
                </p:cNvGrpSpPr>
                <p:nvPr/>
              </p:nvGrpSpPr>
              <p:grpSpPr bwMode="auto">
                <a:xfrm>
                  <a:off x="2737" y="637"/>
                  <a:ext cx="248" cy="144"/>
                  <a:chOff x="4368" y="3696"/>
                  <a:chExt cx="114" cy="68"/>
                </a:xfrm>
              </p:grpSpPr>
              <p:sp>
                <p:nvSpPr>
                  <p:cNvPr id="153654" name="Freeform 54"/>
                  <p:cNvSpPr>
                    <a:spLocks/>
                  </p:cNvSpPr>
                  <p:nvPr/>
                </p:nvSpPr>
                <p:spPr bwMode="auto">
                  <a:xfrm>
                    <a:off x="4368" y="3696"/>
                    <a:ext cx="92" cy="68"/>
                  </a:xfrm>
                  <a:custGeom>
                    <a:avLst/>
                    <a:gdLst/>
                    <a:ahLst/>
                    <a:cxnLst>
                      <a:cxn ang="0">
                        <a:pos x="23" y="22"/>
                      </a:cxn>
                      <a:cxn ang="0">
                        <a:pos x="0" y="19"/>
                      </a:cxn>
                      <a:cxn ang="0">
                        <a:pos x="12" y="2"/>
                      </a:cxn>
                      <a:cxn ang="0">
                        <a:pos x="56" y="11"/>
                      </a:cxn>
                      <a:cxn ang="0">
                        <a:pos x="77" y="28"/>
                      </a:cxn>
                      <a:cxn ang="0">
                        <a:pos x="86" y="47"/>
                      </a:cxn>
                      <a:cxn ang="0">
                        <a:pos x="75" y="65"/>
                      </a:cxn>
                      <a:cxn ang="0">
                        <a:pos x="66" y="41"/>
                      </a:cxn>
                      <a:cxn ang="0">
                        <a:pos x="57" y="28"/>
                      </a:cxn>
                      <a:cxn ang="0">
                        <a:pos x="38" y="16"/>
                      </a:cxn>
                      <a:cxn ang="0">
                        <a:pos x="27" y="19"/>
                      </a:cxn>
                      <a:cxn ang="0">
                        <a:pos x="23" y="22"/>
                      </a:cxn>
                    </a:cxnLst>
                    <a:rect l="0" t="0" r="r" b="b"/>
                    <a:pathLst>
                      <a:path w="92" h="68">
                        <a:moveTo>
                          <a:pt x="23" y="22"/>
                        </a:moveTo>
                        <a:cubicBezTo>
                          <a:pt x="15" y="27"/>
                          <a:pt x="6" y="27"/>
                          <a:pt x="0" y="19"/>
                        </a:cubicBezTo>
                        <a:cubicBezTo>
                          <a:pt x="3" y="0"/>
                          <a:pt x="0" y="8"/>
                          <a:pt x="12" y="2"/>
                        </a:cubicBezTo>
                        <a:cubicBezTo>
                          <a:pt x="31" y="4"/>
                          <a:pt x="40" y="8"/>
                          <a:pt x="56" y="11"/>
                        </a:cubicBezTo>
                        <a:cubicBezTo>
                          <a:pt x="64" y="17"/>
                          <a:pt x="70" y="21"/>
                          <a:pt x="77" y="28"/>
                        </a:cubicBezTo>
                        <a:cubicBezTo>
                          <a:pt x="78" y="35"/>
                          <a:pt x="82" y="41"/>
                          <a:pt x="86" y="47"/>
                        </a:cubicBezTo>
                        <a:cubicBezTo>
                          <a:pt x="87" y="62"/>
                          <a:pt x="92" y="68"/>
                          <a:pt x="75" y="65"/>
                        </a:cubicBezTo>
                        <a:cubicBezTo>
                          <a:pt x="74" y="56"/>
                          <a:pt x="74" y="46"/>
                          <a:pt x="66" y="41"/>
                        </a:cubicBezTo>
                        <a:cubicBezTo>
                          <a:pt x="65" y="33"/>
                          <a:pt x="64" y="32"/>
                          <a:pt x="57" y="28"/>
                        </a:cubicBezTo>
                        <a:cubicBezTo>
                          <a:pt x="52" y="22"/>
                          <a:pt x="46" y="17"/>
                          <a:pt x="38" y="16"/>
                        </a:cubicBezTo>
                        <a:cubicBezTo>
                          <a:pt x="35" y="17"/>
                          <a:pt x="29" y="18"/>
                          <a:pt x="27" y="19"/>
                        </a:cubicBezTo>
                        <a:cubicBezTo>
                          <a:pt x="22" y="22"/>
                          <a:pt x="26" y="25"/>
                          <a:pt x="23" y="22"/>
                        </a:cubicBezTo>
                        <a:close/>
                      </a:path>
                    </a:pathLst>
                  </a:custGeom>
                  <a:solidFill>
                    <a:schemeClr val="tx1"/>
                  </a:solidFill>
                  <a:ln w="9525">
                    <a:solidFill>
                      <a:schemeClr val="tx1"/>
                    </a:solidFill>
                    <a:round/>
                    <a:headEnd/>
                    <a:tailEnd/>
                  </a:ln>
                  <a:effectLst/>
                </p:spPr>
                <p:txBody>
                  <a:bodyPr/>
                  <a:lstStyle/>
                  <a:p>
                    <a:endParaRPr lang="en-US" dirty="0"/>
                  </a:p>
                </p:txBody>
              </p:sp>
              <p:sp>
                <p:nvSpPr>
                  <p:cNvPr id="153655" name="Freeform 55"/>
                  <p:cNvSpPr>
                    <a:spLocks/>
                  </p:cNvSpPr>
                  <p:nvPr/>
                </p:nvSpPr>
                <p:spPr bwMode="auto">
                  <a:xfrm flipH="1">
                    <a:off x="4390" y="3696"/>
                    <a:ext cx="92" cy="68"/>
                  </a:xfrm>
                  <a:custGeom>
                    <a:avLst/>
                    <a:gdLst/>
                    <a:ahLst/>
                    <a:cxnLst>
                      <a:cxn ang="0">
                        <a:pos x="23" y="22"/>
                      </a:cxn>
                      <a:cxn ang="0">
                        <a:pos x="0" y="19"/>
                      </a:cxn>
                      <a:cxn ang="0">
                        <a:pos x="12" y="2"/>
                      </a:cxn>
                      <a:cxn ang="0">
                        <a:pos x="56" y="11"/>
                      </a:cxn>
                      <a:cxn ang="0">
                        <a:pos x="77" y="28"/>
                      </a:cxn>
                      <a:cxn ang="0">
                        <a:pos x="86" y="47"/>
                      </a:cxn>
                      <a:cxn ang="0">
                        <a:pos x="75" y="65"/>
                      </a:cxn>
                      <a:cxn ang="0">
                        <a:pos x="66" y="41"/>
                      </a:cxn>
                      <a:cxn ang="0">
                        <a:pos x="57" y="28"/>
                      </a:cxn>
                      <a:cxn ang="0">
                        <a:pos x="38" y="16"/>
                      </a:cxn>
                      <a:cxn ang="0">
                        <a:pos x="27" y="19"/>
                      </a:cxn>
                      <a:cxn ang="0">
                        <a:pos x="23" y="22"/>
                      </a:cxn>
                    </a:cxnLst>
                    <a:rect l="0" t="0" r="r" b="b"/>
                    <a:pathLst>
                      <a:path w="92" h="68">
                        <a:moveTo>
                          <a:pt x="23" y="22"/>
                        </a:moveTo>
                        <a:cubicBezTo>
                          <a:pt x="15" y="27"/>
                          <a:pt x="6" y="27"/>
                          <a:pt x="0" y="19"/>
                        </a:cubicBezTo>
                        <a:cubicBezTo>
                          <a:pt x="3" y="0"/>
                          <a:pt x="0" y="8"/>
                          <a:pt x="12" y="2"/>
                        </a:cubicBezTo>
                        <a:cubicBezTo>
                          <a:pt x="31" y="4"/>
                          <a:pt x="40" y="8"/>
                          <a:pt x="56" y="11"/>
                        </a:cubicBezTo>
                        <a:cubicBezTo>
                          <a:pt x="64" y="17"/>
                          <a:pt x="70" y="21"/>
                          <a:pt x="77" y="28"/>
                        </a:cubicBezTo>
                        <a:cubicBezTo>
                          <a:pt x="78" y="35"/>
                          <a:pt x="82" y="41"/>
                          <a:pt x="86" y="47"/>
                        </a:cubicBezTo>
                        <a:cubicBezTo>
                          <a:pt x="87" y="62"/>
                          <a:pt x="92" y="68"/>
                          <a:pt x="75" y="65"/>
                        </a:cubicBezTo>
                        <a:cubicBezTo>
                          <a:pt x="74" y="56"/>
                          <a:pt x="74" y="46"/>
                          <a:pt x="66" y="41"/>
                        </a:cubicBezTo>
                        <a:cubicBezTo>
                          <a:pt x="65" y="33"/>
                          <a:pt x="64" y="32"/>
                          <a:pt x="57" y="28"/>
                        </a:cubicBezTo>
                        <a:cubicBezTo>
                          <a:pt x="52" y="22"/>
                          <a:pt x="46" y="17"/>
                          <a:pt x="38" y="16"/>
                        </a:cubicBezTo>
                        <a:cubicBezTo>
                          <a:pt x="35" y="17"/>
                          <a:pt x="29" y="18"/>
                          <a:pt x="27" y="19"/>
                        </a:cubicBezTo>
                        <a:cubicBezTo>
                          <a:pt x="22" y="22"/>
                          <a:pt x="26" y="25"/>
                          <a:pt x="23" y="22"/>
                        </a:cubicBezTo>
                        <a:close/>
                      </a:path>
                    </a:pathLst>
                  </a:custGeom>
                  <a:solidFill>
                    <a:schemeClr val="tx1"/>
                  </a:solidFill>
                  <a:ln w="9525">
                    <a:solidFill>
                      <a:schemeClr val="tx1"/>
                    </a:solidFill>
                    <a:round/>
                    <a:headEnd/>
                    <a:tailEnd/>
                  </a:ln>
                  <a:effectLst/>
                </p:spPr>
                <p:txBody>
                  <a:bodyPr/>
                  <a:lstStyle/>
                  <a:p>
                    <a:endParaRPr lang="en-US" dirty="0"/>
                  </a:p>
                </p:txBody>
              </p:sp>
            </p:grpSp>
          </p:grpSp>
          <p:sp>
            <p:nvSpPr>
              <p:cNvPr id="153656" name="Text Box 56"/>
              <p:cNvSpPr txBox="1">
                <a:spLocks noChangeArrowheads="1"/>
              </p:cNvSpPr>
              <p:nvPr/>
            </p:nvSpPr>
            <p:spPr bwMode="auto">
              <a:xfrm>
                <a:off x="3971" y="3067"/>
                <a:ext cx="236" cy="231"/>
              </a:xfrm>
              <a:prstGeom prst="rect">
                <a:avLst/>
              </a:prstGeom>
              <a:noFill/>
              <a:ln w="9525">
                <a:noFill/>
                <a:miter lim="800000"/>
                <a:headEnd/>
                <a:tailEnd/>
              </a:ln>
              <a:effectLst/>
            </p:spPr>
            <p:txBody>
              <a:bodyPr wrap="none">
                <a:spAutoFit/>
              </a:bodyPr>
              <a:lstStyle/>
              <a:p>
                <a:pPr>
                  <a:spcBef>
                    <a:spcPct val="0"/>
                  </a:spcBef>
                </a:pPr>
                <a:r>
                  <a:rPr lang="en-US" sz="1800" b="1" dirty="0">
                    <a:effectLst/>
                    <a:cs typeface="Times New Roman" pitchFamily="18" charset="0"/>
                  </a:rPr>
                  <a:t>I I</a:t>
                </a:r>
              </a:p>
            </p:txBody>
          </p:sp>
        </p:grpSp>
        <p:grpSp>
          <p:nvGrpSpPr>
            <p:cNvPr id="18" name="Group 100"/>
            <p:cNvGrpSpPr>
              <a:grpSpLocks/>
            </p:cNvGrpSpPr>
            <p:nvPr/>
          </p:nvGrpSpPr>
          <p:grpSpPr bwMode="auto">
            <a:xfrm>
              <a:off x="6406472" y="4095750"/>
              <a:ext cx="765175" cy="765175"/>
              <a:chOff x="3794" y="2740"/>
              <a:chExt cx="482" cy="482"/>
            </a:xfrm>
          </p:grpSpPr>
          <p:sp>
            <p:nvSpPr>
              <p:cNvPr id="153686" name="Rectangle 86"/>
              <p:cNvSpPr>
                <a:spLocks noChangeArrowheads="1"/>
              </p:cNvSpPr>
              <p:nvPr/>
            </p:nvSpPr>
            <p:spPr bwMode="auto">
              <a:xfrm>
                <a:off x="3794" y="2927"/>
                <a:ext cx="482" cy="295"/>
              </a:xfrm>
              <a:prstGeom prst="rect">
                <a:avLst/>
              </a:prstGeom>
              <a:solidFill>
                <a:srgbClr val="99CCFF"/>
              </a:solidFill>
              <a:ln w="19050">
                <a:solidFill>
                  <a:schemeClr val="tx1"/>
                </a:solidFill>
                <a:miter lim="800000"/>
                <a:headEnd/>
                <a:tailEnd/>
              </a:ln>
              <a:effectLst/>
            </p:spPr>
            <p:txBody>
              <a:bodyPr wrap="none" anchor="ctr"/>
              <a:lstStyle/>
              <a:p>
                <a:pPr algn="ctr" eaLnBrk="0" hangingPunct="0">
                  <a:spcBef>
                    <a:spcPct val="0"/>
                  </a:spcBef>
                </a:pPr>
                <a:endParaRPr lang="en-US" sz="3200" b="1" dirty="0">
                  <a:effectLst/>
                  <a:cs typeface="Times New Roman" pitchFamily="18" charset="0"/>
                </a:endParaRPr>
              </a:p>
            </p:txBody>
          </p:sp>
          <p:sp>
            <p:nvSpPr>
              <p:cNvPr id="153687" name="Text Box 87"/>
              <p:cNvSpPr txBox="1">
                <a:spLocks noChangeArrowheads="1"/>
              </p:cNvSpPr>
              <p:nvPr/>
            </p:nvSpPr>
            <p:spPr bwMode="auto">
              <a:xfrm>
                <a:off x="3821" y="2953"/>
                <a:ext cx="428" cy="231"/>
              </a:xfrm>
              <a:prstGeom prst="rect">
                <a:avLst/>
              </a:prstGeom>
              <a:noFill/>
              <a:ln w="9525">
                <a:noFill/>
                <a:miter lim="800000"/>
                <a:headEnd/>
                <a:tailEnd/>
              </a:ln>
              <a:effectLst/>
            </p:spPr>
            <p:txBody>
              <a:bodyPr wrap="none">
                <a:spAutoFit/>
              </a:bodyPr>
              <a:lstStyle/>
              <a:p>
                <a:pPr algn="ctr">
                  <a:spcBef>
                    <a:spcPct val="0"/>
                  </a:spcBef>
                </a:pPr>
                <a:r>
                  <a:rPr lang="en-US" sz="1800" b="1" dirty="0">
                    <a:effectLst/>
                  </a:rPr>
                  <a:t>EOD</a:t>
                </a:r>
              </a:p>
            </p:txBody>
          </p:sp>
          <p:sp>
            <p:nvSpPr>
              <p:cNvPr id="153688" name="Text Box 88"/>
              <p:cNvSpPr txBox="1">
                <a:spLocks noChangeArrowheads="1"/>
              </p:cNvSpPr>
              <p:nvPr/>
            </p:nvSpPr>
            <p:spPr bwMode="auto">
              <a:xfrm>
                <a:off x="3957" y="2740"/>
                <a:ext cx="156" cy="231"/>
              </a:xfrm>
              <a:prstGeom prst="rect">
                <a:avLst/>
              </a:prstGeom>
              <a:noFill/>
              <a:ln w="9525">
                <a:noFill/>
                <a:miter lim="800000"/>
                <a:headEnd/>
                <a:tailEnd/>
              </a:ln>
              <a:effectLst/>
            </p:spPr>
            <p:txBody>
              <a:bodyPr wrap="none">
                <a:spAutoFit/>
              </a:bodyPr>
              <a:lstStyle/>
              <a:p>
                <a:pPr algn="ctr">
                  <a:spcBef>
                    <a:spcPct val="0"/>
                  </a:spcBef>
                </a:pPr>
                <a:r>
                  <a:rPr lang="en-US" sz="1800" b="1" dirty="0">
                    <a:effectLst/>
                    <a:cs typeface="Times New Roman" pitchFamily="18" charset="0"/>
                  </a:rPr>
                  <a:t>I</a:t>
                </a:r>
              </a:p>
            </p:txBody>
          </p:sp>
        </p:grpSp>
        <p:grpSp>
          <p:nvGrpSpPr>
            <p:cNvPr id="19" name="Group 103"/>
            <p:cNvGrpSpPr/>
            <p:nvPr/>
          </p:nvGrpSpPr>
          <p:grpSpPr>
            <a:xfrm>
              <a:off x="5575870" y="4095750"/>
              <a:ext cx="760412" cy="765175"/>
              <a:chOff x="6605588" y="3790950"/>
              <a:chExt cx="760412" cy="765175"/>
            </a:xfrm>
          </p:grpSpPr>
          <p:grpSp>
            <p:nvGrpSpPr>
              <p:cNvPr id="20" name="Group 90"/>
              <p:cNvGrpSpPr>
                <a:grpSpLocks/>
              </p:cNvGrpSpPr>
              <p:nvPr/>
            </p:nvGrpSpPr>
            <p:grpSpPr bwMode="auto">
              <a:xfrm>
                <a:off x="6605588" y="4086225"/>
                <a:ext cx="760412" cy="469900"/>
                <a:chOff x="2705" y="606"/>
                <a:chExt cx="312" cy="206"/>
              </a:xfrm>
            </p:grpSpPr>
            <p:sp>
              <p:nvSpPr>
                <p:cNvPr id="153691" name="Rectangle 91"/>
                <p:cNvSpPr>
                  <a:spLocks noChangeArrowheads="1"/>
                </p:cNvSpPr>
                <p:nvPr/>
              </p:nvSpPr>
              <p:spPr bwMode="auto">
                <a:xfrm>
                  <a:off x="2705" y="606"/>
                  <a:ext cx="312" cy="206"/>
                </a:xfrm>
                <a:prstGeom prst="rect">
                  <a:avLst/>
                </a:prstGeom>
                <a:solidFill>
                  <a:srgbClr val="FF5050"/>
                </a:solidFill>
                <a:ln w="19050">
                  <a:solidFill>
                    <a:schemeClr val="tx1"/>
                  </a:solidFill>
                  <a:miter lim="800000"/>
                  <a:headEnd/>
                  <a:tailEnd/>
                </a:ln>
                <a:effectLst/>
              </p:spPr>
              <p:txBody>
                <a:bodyPr wrap="none" anchor="ctr"/>
                <a:lstStyle/>
                <a:p>
                  <a:pPr algn="ctr" eaLnBrk="0" hangingPunct="0">
                    <a:spcBef>
                      <a:spcPct val="0"/>
                    </a:spcBef>
                  </a:pPr>
                  <a:endParaRPr lang="en-US" sz="3200" b="1" dirty="0">
                    <a:effectLst/>
                    <a:cs typeface="Times New Roman" pitchFamily="18" charset="0"/>
                  </a:endParaRPr>
                </a:p>
              </p:txBody>
            </p:sp>
            <p:grpSp>
              <p:nvGrpSpPr>
                <p:cNvPr id="21" name="Group 92"/>
                <p:cNvGrpSpPr>
                  <a:grpSpLocks/>
                </p:cNvGrpSpPr>
                <p:nvPr/>
              </p:nvGrpSpPr>
              <p:grpSpPr bwMode="auto">
                <a:xfrm>
                  <a:off x="2706" y="730"/>
                  <a:ext cx="310" cy="82"/>
                  <a:chOff x="2015" y="722"/>
                  <a:chExt cx="310" cy="82"/>
                </a:xfrm>
              </p:grpSpPr>
              <p:sp>
                <p:nvSpPr>
                  <p:cNvPr id="153693" name="Arc 93"/>
                  <p:cNvSpPr>
                    <a:spLocks/>
                  </p:cNvSpPr>
                  <p:nvPr/>
                </p:nvSpPr>
                <p:spPr bwMode="auto">
                  <a:xfrm>
                    <a:off x="2169" y="722"/>
                    <a:ext cx="156" cy="8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lIns="92075" tIns="46038" rIns="92075" bIns="46038" anchor="ctr">
                    <a:spAutoFit/>
                  </a:bodyPr>
                  <a:lstStyle/>
                  <a:p>
                    <a:endParaRPr lang="en-US" dirty="0"/>
                  </a:p>
                </p:txBody>
              </p:sp>
              <p:sp>
                <p:nvSpPr>
                  <p:cNvPr id="153694" name="Arc 94"/>
                  <p:cNvSpPr>
                    <a:spLocks/>
                  </p:cNvSpPr>
                  <p:nvPr/>
                </p:nvSpPr>
                <p:spPr bwMode="auto">
                  <a:xfrm flipH="1">
                    <a:off x="2015" y="722"/>
                    <a:ext cx="156" cy="8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lIns="92075" tIns="46038" rIns="92075" bIns="46038" anchor="ctr">
                    <a:spAutoFit/>
                  </a:bodyPr>
                  <a:lstStyle/>
                  <a:p>
                    <a:endParaRPr lang="en-US" dirty="0"/>
                  </a:p>
                </p:txBody>
              </p:sp>
            </p:grpSp>
          </p:grpSp>
          <p:sp>
            <p:nvSpPr>
              <p:cNvPr id="153695" name="Text Box 95"/>
              <p:cNvSpPr txBox="1">
                <a:spLocks noChangeArrowheads="1"/>
              </p:cNvSpPr>
              <p:nvPr/>
            </p:nvSpPr>
            <p:spPr bwMode="auto">
              <a:xfrm>
                <a:off x="6797281" y="3790950"/>
                <a:ext cx="377027" cy="369332"/>
              </a:xfrm>
              <a:prstGeom prst="rect">
                <a:avLst/>
              </a:prstGeom>
              <a:noFill/>
              <a:ln w="9525">
                <a:noFill/>
                <a:miter lim="800000"/>
                <a:headEnd/>
                <a:tailEnd/>
              </a:ln>
              <a:effectLst/>
            </p:spPr>
            <p:txBody>
              <a:bodyPr wrap="none">
                <a:spAutoFit/>
              </a:bodyPr>
              <a:lstStyle/>
              <a:p>
                <a:pPr algn="ctr">
                  <a:spcBef>
                    <a:spcPct val="0"/>
                  </a:spcBef>
                </a:pPr>
                <a:r>
                  <a:rPr lang="en-US" sz="1800" b="1" dirty="0" smtClean="0">
                    <a:effectLst/>
                    <a:cs typeface="Times New Roman" pitchFamily="18" charset="0"/>
                  </a:rPr>
                  <a:t>I I</a:t>
                </a:r>
                <a:endParaRPr lang="en-US" sz="1800" b="1" dirty="0">
                  <a:effectLst/>
                  <a:cs typeface="Times New Roman" pitchFamily="18" charset="0"/>
                </a:endParaRPr>
              </a:p>
            </p:txBody>
          </p:sp>
        </p:grpSp>
        <p:grpSp>
          <p:nvGrpSpPr>
            <p:cNvPr id="22" name="Group 105"/>
            <p:cNvGrpSpPr/>
            <p:nvPr/>
          </p:nvGrpSpPr>
          <p:grpSpPr>
            <a:xfrm>
              <a:off x="7241837" y="4095750"/>
              <a:ext cx="765175" cy="765176"/>
              <a:chOff x="7439025" y="3790950"/>
              <a:chExt cx="765175" cy="765176"/>
            </a:xfrm>
          </p:grpSpPr>
          <p:sp>
            <p:nvSpPr>
              <p:cNvPr id="153696" name="Rectangle 96"/>
              <p:cNvSpPr>
                <a:spLocks noChangeArrowheads="1"/>
              </p:cNvSpPr>
              <p:nvPr/>
            </p:nvSpPr>
            <p:spPr bwMode="auto">
              <a:xfrm>
                <a:off x="7439025" y="4087813"/>
                <a:ext cx="765175" cy="468313"/>
              </a:xfrm>
              <a:prstGeom prst="rect">
                <a:avLst/>
              </a:prstGeom>
              <a:solidFill>
                <a:schemeClr val="folHlink"/>
              </a:solidFill>
              <a:ln w="19050">
                <a:solidFill>
                  <a:schemeClr val="tx1"/>
                </a:solidFill>
                <a:miter lim="800000"/>
                <a:headEnd/>
                <a:tailEnd/>
              </a:ln>
              <a:effectLst/>
            </p:spPr>
            <p:txBody>
              <a:bodyPr wrap="none" anchor="ctr"/>
              <a:lstStyle/>
              <a:p>
                <a:pPr algn="ctr" eaLnBrk="0" hangingPunct="0">
                  <a:spcBef>
                    <a:spcPct val="0"/>
                  </a:spcBef>
                </a:pPr>
                <a:endParaRPr lang="en-US" sz="3200" b="1" dirty="0">
                  <a:effectLst/>
                  <a:cs typeface="Times New Roman" pitchFamily="18" charset="0"/>
                </a:endParaRPr>
              </a:p>
            </p:txBody>
          </p:sp>
          <p:sp>
            <p:nvSpPr>
              <p:cNvPr id="153697" name="Text Box 97"/>
              <p:cNvSpPr txBox="1">
                <a:spLocks noChangeArrowheads="1"/>
              </p:cNvSpPr>
              <p:nvPr/>
            </p:nvSpPr>
            <p:spPr bwMode="auto">
              <a:xfrm>
                <a:off x="7564437" y="4129088"/>
                <a:ext cx="514350" cy="366713"/>
              </a:xfrm>
              <a:prstGeom prst="rect">
                <a:avLst/>
              </a:prstGeom>
              <a:noFill/>
              <a:ln w="9525">
                <a:noFill/>
                <a:miter lim="800000"/>
                <a:headEnd/>
                <a:tailEnd/>
              </a:ln>
              <a:effectLst/>
            </p:spPr>
            <p:txBody>
              <a:bodyPr wrap="none">
                <a:spAutoFit/>
              </a:bodyPr>
              <a:lstStyle/>
              <a:p>
                <a:pPr algn="ctr">
                  <a:spcBef>
                    <a:spcPct val="0"/>
                  </a:spcBef>
                </a:pPr>
                <a:r>
                  <a:rPr lang="en-US" sz="1800" b="1" dirty="0">
                    <a:effectLst/>
                  </a:rPr>
                  <a:t>CA</a:t>
                </a:r>
              </a:p>
            </p:txBody>
          </p:sp>
          <p:sp>
            <p:nvSpPr>
              <p:cNvPr id="153698" name="Text Box 98"/>
              <p:cNvSpPr txBox="1">
                <a:spLocks noChangeArrowheads="1"/>
              </p:cNvSpPr>
              <p:nvPr/>
            </p:nvSpPr>
            <p:spPr bwMode="auto">
              <a:xfrm>
                <a:off x="7633099" y="3790950"/>
                <a:ext cx="377027" cy="369332"/>
              </a:xfrm>
              <a:prstGeom prst="rect">
                <a:avLst/>
              </a:prstGeom>
              <a:noFill/>
              <a:ln w="9525">
                <a:noFill/>
                <a:miter lim="800000"/>
                <a:headEnd/>
                <a:tailEnd/>
              </a:ln>
              <a:effectLst/>
            </p:spPr>
            <p:txBody>
              <a:bodyPr wrap="none">
                <a:spAutoFit/>
              </a:bodyPr>
              <a:lstStyle/>
              <a:p>
                <a:pPr algn="ctr">
                  <a:spcBef>
                    <a:spcPct val="0"/>
                  </a:spcBef>
                </a:pPr>
                <a:r>
                  <a:rPr lang="en-US" sz="1800" b="1" dirty="0" smtClean="0">
                    <a:effectLst/>
                    <a:cs typeface="Times New Roman" pitchFamily="18" charset="0"/>
                  </a:rPr>
                  <a:t>I I</a:t>
                </a:r>
                <a:endParaRPr lang="en-US" sz="1800" b="1" dirty="0">
                  <a:effectLst/>
                  <a:cs typeface="Times New Roman" pitchFamily="18" charset="0"/>
                </a:endParaRPr>
              </a:p>
            </p:txBody>
          </p:sp>
        </p:grpSp>
        <p:grpSp>
          <p:nvGrpSpPr>
            <p:cNvPr id="23" name="Group 76"/>
            <p:cNvGrpSpPr>
              <a:grpSpLocks/>
            </p:cNvGrpSpPr>
            <p:nvPr/>
          </p:nvGrpSpPr>
          <p:grpSpPr bwMode="auto">
            <a:xfrm>
              <a:off x="222250" y="4095750"/>
              <a:ext cx="768350" cy="758825"/>
              <a:chOff x="4070" y="2308"/>
              <a:chExt cx="484" cy="478"/>
            </a:xfrm>
          </p:grpSpPr>
          <p:grpSp>
            <p:nvGrpSpPr>
              <p:cNvPr id="24" name="Group 32"/>
              <p:cNvGrpSpPr>
                <a:grpSpLocks/>
              </p:cNvGrpSpPr>
              <p:nvPr/>
            </p:nvGrpSpPr>
            <p:grpSpPr bwMode="auto">
              <a:xfrm>
                <a:off x="4073" y="2308"/>
                <a:ext cx="480" cy="478"/>
                <a:chOff x="1089" y="3067"/>
                <a:chExt cx="480" cy="478"/>
              </a:xfrm>
            </p:grpSpPr>
            <p:sp>
              <p:nvSpPr>
                <p:cNvPr id="94" name="Text Box 33"/>
                <p:cNvSpPr txBox="1">
                  <a:spLocks noChangeArrowheads="1"/>
                </p:cNvSpPr>
                <p:nvPr/>
              </p:nvSpPr>
              <p:spPr bwMode="auto">
                <a:xfrm>
                  <a:off x="1255" y="3067"/>
                  <a:ext cx="156" cy="231"/>
                </a:xfrm>
                <a:prstGeom prst="rect">
                  <a:avLst/>
                </a:prstGeom>
                <a:noFill/>
                <a:ln w="9525">
                  <a:noFill/>
                  <a:miter lim="800000"/>
                  <a:headEnd/>
                  <a:tailEnd/>
                </a:ln>
                <a:effectLst/>
              </p:spPr>
              <p:txBody>
                <a:bodyPr wrap="none">
                  <a:spAutoFit/>
                </a:bodyPr>
                <a:lstStyle/>
                <a:p>
                  <a:pPr>
                    <a:spcBef>
                      <a:spcPct val="0"/>
                    </a:spcBef>
                  </a:pPr>
                  <a:r>
                    <a:rPr lang="en-US" sz="1800" b="1" dirty="0">
                      <a:effectLst/>
                    </a:rPr>
                    <a:t>l</a:t>
                  </a:r>
                </a:p>
              </p:txBody>
            </p:sp>
            <p:sp>
              <p:nvSpPr>
                <p:cNvPr id="96" name="Rectangle 35"/>
                <p:cNvSpPr>
                  <a:spLocks noChangeArrowheads="1"/>
                </p:cNvSpPr>
                <p:nvPr/>
              </p:nvSpPr>
              <p:spPr bwMode="auto">
                <a:xfrm>
                  <a:off x="1089" y="3249"/>
                  <a:ext cx="480" cy="296"/>
                </a:xfrm>
                <a:prstGeom prst="rect">
                  <a:avLst/>
                </a:prstGeom>
                <a:solidFill>
                  <a:srgbClr val="CC66FF"/>
                </a:solidFill>
                <a:ln w="19050">
                  <a:solidFill>
                    <a:schemeClr val="tx1"/>
                  </a:solidFill>
                  <a:miter lim="800000"/>
                  <a:headEnd/>
                  <a:tailEnd/>
                </a:ln>
                <a:effectLst/>
              </p:spPr>
              <p:txBody>
                <a:bodyPr wrap="none" anchor="ctr"/>
                <a:lstStyle/>
                <a:p>
                  <a:pPr algn="ctr">
                    <a:spcBef>
                      <a:spcPct val="0"/>
                    </a:spcBef>
                  </a:pPr>
                  <a:endParaRPr lang="en-US" sz="1200" dirty="0">
                    <a:effectLst/>
                  </a:endParaRPr>
                </a:p>
              </p:txBody>
            </p:sp>
          </p:grpSp>
          <p:sp>
            <p:nvSpPr>
              <p:cNvPr id="93" name="Line 75"/>
              <p:cNvSpPr>
                <a:spLocks noChangeShapeType="1"/>
              </p:cNvSpPr>
              <p:nvPr/>
            </p:nvSpPr>
            <p:spPr bwMode="auto">
              <a:xfrm>
                <a:off x="4070" y="2534"/>
                <a:ext cx="484" cy="0"/>
              </a:xfrm>
              <a:prstGeom prst="line">
                <a:avLst/>
              </a:prstGeom>
              <a:noFill/>
              <a:ln w="19050">
                <a:solidFill>
                  <a:schemeClr val="tx1"/>
                </a:solidFill>
                <a:round/>
                <a:headEnd/>
                <a:tailEnd/>
              </a:ln>
              <a:effectLst/>
            </p:spPr>
            <p:txBody>
              <a:bodyPr/>
              <a:lstStyle/>
              <a:p>
                <a:endParaRPr lang="en-US" dirty="0"/>
              </a:p>
            </p:txBody>
          </p:sp>
        </p:grpSp>
        <p:sp>
          <p:nvSpPr>
            <p:cNvPr id="107" name="Left Brace 106"/>
            <p:cNvSpPr/>
            <p:nvPr/>
          </p:nvSpPr>
          <p:spPr>
            <a:xfrm rot="16200000">
              <a:off x="1271650" y="4038599"/>
              <a:ext cx="381000" cy="23622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8" name="Left Brace 107"/>
            <p:cNvSpPr/>
            <p:nvPr/>
          </p:nvSpPr>
          <p:spPr>
            <a:xfrm rot="16200000">
              <a:off x="5662550" y="2209800"/>
              <a:ext cx="381000" cy="60198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1" name="TextBox 110"/>
            <p:cNvSpPr txBox="1"/>
            <p:nvPr/>
          </p:nvSpPr>
          <p:spPr>
            <a:xfrm>
              <a:off x="927552" y="5467290"/>
              <a:ext cx="1082348" cy="400110"/>
            </a:xfrm>
            <a:prstGeom prst="rect">
              <a:avLst/>
            </a:prstGeom>
            <a:noFill/>
          </p:spPr>
          <p:txBody>
            <a:bodyPr wrap="none" rtlCol="0">
              <a:spAutoFit/>
            </a:bodyPr>
            <a:lstStyle/>
            <a:p>
              <a:r>
                <a:rPr lang="en-US" sz="2000" dirty="0" smtClean="0"/>
                <a:t>Organic</a:t>
              </a:r>
              <a:endParaRPr lang="en-US" sz="2000" dirty="0"/>
            </a:p>
          </p:txBody>
        </p:sp>
        <p:sp>
          <p:nvSpPr>
            <p:cNvPr id="112" name="TextBox 111"/>
            <p:cNvSpPr txBox="1"/>
            <p:nvPr/>
          </p:nvSpPr>
          <p:spPr>
            <a:xfrm>
              <a:off x="5105400" y="5467290"/>
              <a:ext cx="1495922" cy="400110"/>
            </a:xfrm>
            <a:prstGeom prst="rect">
              <a:avLst/>
            </a:prstGeom>
            <a:noFill/>
          </p:spPr>
          <p:txBody>
            <a:bodyPr wrap="none" rtlCol="0">
              <a:spAutoFit/>
            </a:bodyPr>
            <a:lstStyle/>
            <a:p>
              <a:r>
                <a:rPr lang="en-US" sz="2000" dirty="0" smtClean="0"/>
                <a:t>As required</a:t>
              </a:r>
              <a:endParaRPr lang="en-US" sz="2000" dirty="0"/>
            </a:p>
          </p:txBody>
        </p:sp>
        <p:grpSp>
          <p:nvGrpSpPr>
            <p:cNvPr id="25" name="Group 134"/>
            <p:cNvGrpSpPr/>
            <p:nvPr/>
          </p:nvGrpSpPr>
          <p:grpSpPr>
            <a:xfrm>
              <a:off x="609600" y="3685425"/>
              <a:ext cx="7848600" cy="457994"/>
              <a:chOff x="609600" y="3124200"/>
              <a:chExt cx="7848600" cy="457994"/>
            </a:xfrm>
          </p:grpSpPr>
          <p:cxnSp>
            <p:nvCxnSpPr>
              <p:cNvPr id="114" name="Straight Connector 113"/>
              <p:cNvCxnSpPr/>
              <p:nvPr/>
            </p:nvCxnSpPr>
            <p:spPr>
              <a:xfrm>
                <a:off x="609600" y="3429000"/>
                <a:ext cx="78486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4454382" y="3276600"/>
                <a:ext cx="305594" cy="7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534194" y="3505200"/>
                <a:ext cx="152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1361281" y="3504406"/>
                <a:ext cx="152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2209006" y="3504406"/>
                <a:ext cx="152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3163094" y="3504406"/>
                <a:ext cx="152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4094955" y="3504406"/>
                <a:ext cx="152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5037931" y="3504406"/>
                <a:ext cx="152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5866606" y="3504406"/>
                <a:ext cx="152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6704806" y="3504406"/>
                <a:ext cx="152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7533481" y="3504406"/>
                <a:ext cx="152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8373269" y="3504406"/>
                <a:ext cx="152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17"/>
            <p:cNvGrpSpPr>
              <a:grpSpLocks/>
            </p:cNvGrpSpPr>
            <p:nvPr/>
          </p:nvGrpSpPr>
          <p:grpSpPr bwMode="auto">
            <a:xfrm>
              <a:off x="4222750" y="2923425"/>
              <a:ext cx="762000" cy="827088"/>
              <a:chOff x="3761" y="954"/>
              <a:chExt cx="480" cy="521"/>
            </a:xfrm>
          </p:grpSpPr>
          <p:sp>
            <p:nvSpPr>
              <p:cNvPr id="153618" name="Rectangle 18"/>
              <p:cNvSpPr>
                <a:spLocks noChangeArrowheads="1"/>
              </p:cNvSpPr>
              <p:nvPr/>
            </p:nvSpPr>
            <p:spPr bwMode="auto">
              <a:xfrm>
                <a:off x="3761" y="1151"/>
                <a:ext cx="480" cy="324"/>
              </a:xfrm>
              <a:prstGeom prst="rect">
                <a:avLst/>
              </a:prstGeom>
              <a:solidFill>
                <a:srgbClr val="CC66FF"/>
              </a:solidFill>
              <a:ln w="19050">
                <a:solidFill>
                  <a:schemeClr val="tx1"/>
                </a:solidFill>
                <a:miter lim="800000"/>
                <a:headEnd/>
                <a:tailEnd/>
              </a:ln>
              <a:effectLst/>
            </p:spPr>
            <p:txBody>
              <a:bodyPr wrap="none" anchor="ctr"/>
              <a:lstStyle/>
              <a:p>
                <a:pPr algn="ctr">
                  <a:spcBef>
                    <a:spcPct val="0"/>
                  </a:spcBef>
                </a:pPr>
                <a:endParaRPr lang="en-US" sz="1200" dirty="0">
                  <a:effectLst/>
                </a:endParaRPr>
              </a:p>
            </p:txBody>
          </p:sp>
          <p:sp>
            <p:nvSpPr>
              <p:cNvPr id="153619" name="Text Box 19"/>
              <p:cNvSpPr txBox="1">
                <a:spLocks noChangeArrowheads="1"/>
              </p:cNvSpPr>
              <p:nvPr/>
            </p:nvSpPr>
            <p:spPr bwMode="auto">
              <a:xfrm>
                <a:off x="3895" y="954"/>
                <a:ext cx="223" cy="250"/>
              </a:xfrm>
              <a:prstGeom prst="rect">
                <a:avLst/>
              </a:prstGeom>
              <a:noFill/>
              <a:ln w="9525">
                <a:noFill/>
                <a:miter lim="800000"/>
                <a:headEnd/>
                <a:tailEnd/>
              </a:ln>
              <a:effectLst/>
            </p:spPr>
            <p:txBody>
              <a:bodyPr wrap="none">
                <a:spAutoFit/>
              </a:bodyPr>
              <a:lstStyle/>
              <a:p>
                <a:pPr>
                  <a:spcBef>
                    <a:spcPct val="0"/>
                  </a:spcBef>
                </a:pPr>
                <a:r>
                  <a:rPr lang="en-US" sz="2000" b="1" dirty="0">
                    <a:effectLst/>
                  </a:rPr>
                  <a:t>X</a:t>
                </a:r>
              </a:p>
            </p:txBody>
          </p:sp>
          <p:sp>
            <p:nvSpPr>
              <p:cNvPr id="153620" name="Freeform 20"/>
              <p:cNvSpPr>
                <a:spLocks/>
              </p:cNvSpPr>
              <p:nvPr/>
            </p:nvSpPr>
            <p:spPr bwMode="auto">
              <a:xfrm>
                <a:off x="3939" y="1244"/>
                <a:ext cx="124" cy="138"/>
              </a:xfrm>
              <a:custGeom>
                <a:avLst/>
                <a:gdLst/>
                <a:ahLst/>
                <a:cxnLst>
                  <a:cxn ang="0">
                    <a:pos x="0" y="0"/>
                  </a:cxn>
                  <a:cxn ang="0">
                    <a:pos x="0" y="98"/>
                  </a:cxn>
                  <a:cxn ang="0">
                    <a:pos x="68" y="138"/>
                  </a:cxn>
                  <a:cxn ang="0">
                    <a:pos x="124" y="102"/>
                  </a:cxn>
                  <a:cxn ang="0">
                    <a:pos x="124" y="0"/>
                  </a:cxn>
                  <a:cxn ang="0">
                    <a:pos x="0" y="0"/>
                  </a:cxn>
                </a:cxnLst>
                <a:rect l="0" t="0" r="r" b="b"/>
                <a:pathLst>
                  <a:path w="124" h="138">
                    <a:moveTo>
                      <a:pt x="0" y="0"/>
                    </a:moveTo>
                    <a:lnTo>
                      <a:pt x="0" y="98"/>
                    </a:lnTo>
                    <a:lnTo>
                      <a:pt x="68" y="138"/>
                    </a:lnTo>
                    <a:lnTo>
                      <a:pt x="124" y="102"/>
                    </a:lnTo>
                    <a:lnTo>
                      <a:pt x="124" y="0"/>
                    </a:lnTo>
                    <a:lnTo>
                      <a:pt x="0" y="0"/>
                    </a:lnTo>
                    <a:close/>
                  </a:path>
                </a:pathLst>
              </a:custGeom>
              <a:solidFill>
                <a:schemeClr val="tx1"/>
              </a:solidFill>
              <a:ln w="9525">
                <a:solidFill>
                  <a:schemeClr val="tx1"/>
                </a:solidFill>
                <a:round/>
                <a:headEnd/>
                <a:tailEnd/>
              </a:ln>
              <a:effectLst/>
            </p:spPr>
            <p:txBody>
              <a:bodyPr/>
              <a:lstStyle/>
              <a:p>
                <a:endParaRPr lang="en-US" dirty="0"/>
              </a:p>
            </p:txBody>
          </p:sp>
        </p:grpSp>
        <p:grpSp>
          <p:nvGrpSpPr>
            <p:cNvPr id="98" name="Group 97"/>
            <p:cNvGrpSpPr/>
            <p:nvPr/>
          </p:nvGrpSpPr>
          <p:grpSpPr>
            <a:xfrm>
              <a:off x="8077200" y="4095750"/>
              <a:ext cx="765175" cy="765176"/>
              <a:chOff x="8077200" y="4095750"/>
              <a:chExt cx="765175" cy="765176"/>
            </a:xfrm>
          </p:grpSpPr>
          <p:sp>
            <p:nvSpPr>
              <p:cNvPr id="153658" name="Text Box 58"/>
              <p:cNvSpPr txBox="1">
                <a:spLocks noChangeArrowheads="1"/>
              </p:cNvSpPr>
              <p:nvPr/>
            </p:nvSpPr>
            <p:spPr bwMode="auto">
              <a:xfrm>
                <a:off x="8272462" y="4095750"/>
                <a:ext cx="374650" cy="366713"/>
              </a:xfrm>
              <a:prstGeom prst="rect">
                <a:avLst/>
              </a:prstGeom>
              <a:noFill/>
              <a:ln w="9525">
                <a:noFill/>
                <a:miter lim="800000"/>
                <a:headEnd/>
                <a:tailEnd/>
              </a:ln>
              <a:effectLst/>
            </p:spPr>
            <p:txBody>
              <a:bodyPr wrap="none">
                <a:spAutoFit/>
              </a:bodyPr>
              <a:lstStyle/>
              <a:p>
                <a:pPr>
                  <a:spcBef>
                    <a:spcPct val="0"/>
                  </a:spcBef>
                </a:pPr>
                <a:r>
                  <a:rPr lang="en-US" sz="1800" b="1" dirty="0">
                    <a:effectLst/>
                    <a:cs typeface="Times New Roman" pitchFamily="18" charset="0"/>
                  </a:rPr>
                  <a:t>I I</a:t>
                </a:r>
              </a:p>
            </p:txBody>
          </p:sp>
          <p:sp>
            <p:nvSpPr>
              <p:cNvPr id="153660" name="Rectangle 60"/>
              <p:cNvSpPr>
                <a:spLocks noChangeArrowheads="1"/>
              </p:cNvSpPr>
              <p:nvPr/>
            </p:nvSpPr>
            <p:spPr bwMode="auto">
              <a:xfrm>
                <a:off x="8077200" y="4392613"/>
                <a:ext cx="765175" cy="468313"/>
              </a:xfrm>
              <a:prstGeom prst="rect">
                <a:avLst/>
              </a:prstGeom>
              <a:solidFill>
                <a:srgbClr val="FFFFFF"/>
              </a:solidFill>
              <a:ln w="19050">
                <a:solidFill>
                  <a:srgbClr val="000000"/>
                </a:solidFill>
                <a:miter lim="800000"/>
                <a:headEnd/>
                <a:tailEnd/>
              </a:ln>
              <a:effectLst/>
            </p:spPr>
            <p:txBody>
              <a:bodyPr wrap="none" anchor="ctr"/>
              <a:lstStyle/>
              <a:p>
                <a:pPr algn="ctr" eaLnBrk="0" hangingPunct="0">
                  <a:spcBef>
                    <a:spcPct val="0"/>
                  </a:spcBef>
                </a:pPr>
                <a:endParaRPr lang="en-US" sz="3200" b="1" dirty="0">
                  <a:effectLst/>
                  <a:cs typeface="Times New Roman" pitchFamily="18" charset="0"/>
                </a:endParaRPr>
              </a:p>
            </p:txBody>
          </p:sp>
          <p:sp>
            <p:nvSpPr>
              <p:cNvPr id="97" name="TextBox 96"/>
              <p:cNvSpPr txBox="1"/>
              <p:nvPr/>
            </p:nvSpPr>
            <p:spPr>
              <a:xfrm>
                <a:off x="8130210" y="4442103"/>
                <a:ext cx="659155" cy="369332"/>
              </a:xfrm>
              <a:prstGeom prst="rect">
                <a:avLst/>
              </a:prstGeom>
              <a:noFill/>
            </p:spPr>
            <p:txBody>
              <a:bodyPr wrap="none" rtlCol="0">
                <a:spAutoFit/>
              </a:bodyPr>
              <a:lstStyle/>
              <a:p>
                <a:r>
                  <a:rPr lang="en-US" b="1" dirty="0" smtClean="0"/>
                  <a:t>CBT</a:t>
                </a:r>
                <a:endParaRPr lang="en-US" b="1" dirty="0"/>
              </a:p>
            </p:txBody>
          </p:sp>
        </p:gr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auto">
          <a:xfrm>
            <a:off x="4572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Movement Corridor as Protection</a:t>
            </a:r>
          </a:p>
        </p:txBody>
      </p:sp>
      <p:grpSp>
        <p:nvGrpSpPr>
          <p:cNvPr id="112" name="Group 111"/>
          <p:cNvGrpSpPr/>
          <p:nvPr/>
        </p:nvGrpSpPr>
        <p:grpSpPr>
          <a:xfrm>
            <a:off x="345989" y="1600200"/>
            <a:ext cx="8511764" cy="4350224"/>
            <a:chOff x="345989" y="1600200"/>
            <a:chExt cx="8511764" cy="4350224"/>
          </a:xfrm>
        </p:grpSpPr>
        <p:sp>
          <p:nvSpPr>
            <p:cNvPr id="154" name="Freeform 153"/>
            <p:cNvSpPr/>
            <p:nvPr/>
          </p:nvSpPr>
          <p:spPr>
            <a:xfrm>
              <a:off x="469127" y="3382152"/>
              <a:ext cx="2472856" cy="2345635"/>
            </a:xfrm>
            <a:custGeom>
              <a:avLst/>
              <a:gdLst>
                <a:gd name="connsiteX0" fmla="*/ 2441050 w 2472856"/>
                <a:gd name="connsiteY0" fmla="*/ 1272209 h 2345635"/>
                <a:gd name="connsiteX1" fmla="*/ 2472856 w 2472856"/>
                <a:gd name="connsiteY1" fmla="*/ 954157 h 2345635"/>
                <a:gd name="connsiteX2" fmla="*/ 2425148 w 2472856"/>
                <a:gd name="connsiteY2" fmla="*/ 691764 h 2345635"/>
                <a:gd name="connsiteX3" fmla="*/ 2234316 w 2472856"/>
                <a:gd name="connsiteY3" fmla="*/ 469127 h 2345635"/>
                <a:gd name="connsiteX4" fmla="*/ 1995777 w 2472856"/>
                <a:gd name="connsiteY4" fmla="*/ 270345 h 2345635"/>
                <a:gd name="connsiteX5" fmla="*/ 1804946 w 2472856"/>
                <a:gd name="connsiteY5" fmla="*/ 111319 h 2345635"/>
                <a:gd name="connsiteX6" fmla="*/ 1478943 w 2472856"/>
                <a:gd name="connsiteY6" fmla="*/ 0 h 2345635"/>
                <a:gd name="connsiteX7" fmla="*/ 1081377 w 2472856"/>
                <a:gd name="connsiteY7" fmla="*/ 31805 h 2345635"/>
                <a:gd name="connsiteX8" fmla="*/ 763325 w 2472856"/>
                <a:gd name="connsiteY8" fmla="*/ 159026 h 2345635"/>
                <a:gd name="connsiteX9" fmla="*/ 564543 w 2472856"/>
                <a:gd name="connsiteY9" fmla="*/ 302150 h 2345635"/>
                <a:gd name="connsiteX10" fmla="*/ 310101 w 2472856"/>
                <a:gd name="connsiteY10" fmla="*/ 524786 h 2345635"/>
                <a:gd name="connsiteX11" fmla="*/ 119270 w 2472856"/>
                <a:gd name="connsiteY11" fmla="*/ 811033 h 2345635"/>
                <a:gd name="connsiteX12" fmla="*/ 0 w 2472856"/>
                <a:gd name="connsiteY12" fmla="*/ 1240404 h 2345635"/>
                <a:gd name="connsiteX13" fmla="*/ 55659 w 2472856"/>
                <a:gd name="connsiteY13" fmla="*/ 1574359 h 2345635"/>
                <a:gd name="connsiteX14" fmla="*/ 270344 w 2472856"/>
                <a:gd name="connsiteY14" fmla="*/ 1884459 h 2345635"/>
                <a:gd name="connsiteX15" fmla="*/ 588396 w 2472856"/>
                <a:gd name="connsiteY15" fmla="*/ 2115047 h 2345635"/>
                <a:gd name="connsiteX16" fmla="*/ 1009816 w 2472856"/>
                <a:gd name="connsiteY16" fmla="*/ 2313830 h 2345635"/>
                <a:gd name="connsiteX17" fmla="*/ 1319916 w 2472856"/>
                <a:gd name="connsiteY17" fmla="*/ 2345635 h 2345635"/>
                <a:gd name="connsiteX18" fmla="*/ 1709530 w 2472856"/>
                <a:gd name="connsiteY18" fmla="*/ 2274073 h 2345635"/>
                <a:gd name="connsiteX19" fmla="*/ 1963972 w 2472856"/>
                <a:gd name="connsiteY19" fmla="*/ 2138901 h 2345635"/>
                <a:gd name="connsiteX20" fmla="*/ 2186609 w 2472856"/>
                <a:gd name="connsiteY20" fmla="*/ 1836752 h 2345635"/>
                <a:gd name="connsiteX21" fmla="*/ 2377440 w 2472856"/>
                <a:gd name="connsiteY21" fmla="*/ 1526651 h 2345635"/>
                <a:gd name="connsiteX22" fmla="*/ 2441050 w 2472856"/>
                <a:gd name="connsiteY22" fmla="*/ 1272209 h 2345635"/>
                <a:gd name="connsiteX0" fmla="*/ 2441050 w 2472856"/>
                <a:gd name="connsiteY0" fmla="*/ 1272209 h 2345635"/>
                <a:gd name="connsiteX1" fmla="*/ 2472856 w 2472856"/>
                <a:gd name="connsiteY1" fmla="*/ 954157 h 2345635"/>
                <a:gd name="connsiteX2" fmla="*/ 2425148 w 2472856"/>
                <a:gd name="connsiteY2" fmla="*/ 691764 h 2345635"/>
                <a:gd name="connsiteX3" fmla="*/ 2234316 w 2472856"/>
                <a:gd name="connsiteY3" fmla="*/ 469127 h 2345635"/>
                <a:gd name="connsiteX4" fmla="*/ 1995777 w 2472856"/>
                <a:gd name="connsiteY4" fmla="*/ 270345 h 2345635"/>
                <a:gd name="connsiteX5" fmla="*/ 1804946 w 2472856"/>
                <a:gd name="connsiteY5" fmla="*/ 111319 h 2345635"/>
                <a:gd name="connsiteX6" fmla="*/ 1478943 w 2472856"/>
                <a:gd name="connsiteY6" fmla="*/ 0 h 2345635"/>
                <a:gd name="connsiteX7" fmla="*/ 1081377 w 2472856"/>
                <a:gd name="connsiteY7" fmla="*/ 31805 h 2345635"/>
                <a:gd name="connsiteX8" fmla="*/ 763325 w 2472856"/>
                <a:gd name="connsiteY8" fmla="*/ 159026 h 2345635"/>
                <a:gd name="connsiteX9" fmla="*/ 564543 w 2472856"/>
                <a:gd name="connsiteY9" fmla="*/ 302150 h 2345635"/>
                <a:gd name="connsiteX10" fmla="*/ 310101 w 2472856"/>
                <a:gd name="connsiteY10" fmla="*/ 524786 h 2345635"/>
                <a:gd name="connsiteX11" fmla="*/ 119270 w 2472856"/>
                <a:gd name="connsiteY11" fmla="*/ 811033 h 2345635"/>
                <a:gd name="connsiteX12" fmla="*/ 0 w 2472856"/>
                <a:gd name="connsiteY12" fmla="*/ 1240404 h 2345635"/>
                <a:gd name="connsiteX13" fmla="*/ 55659 w 2472856"/>
                <a:gd name="connsiteY13" fmla="*/ 1574359 h 2345635"/>
                <a:gd name="connsiteX14" fmla="*/ 270344 w 2472856"/>
                <a:gd name="connsiteY14" fmla="*/ 1884459 h 2345635"/>
                <a:gd name="connsiteX15" fmla="*/ 588396 w 2472856"/>
                <a:gd name="connsiteY15" fmla="*/ 2115047 h 2345635"/>
                <a:gd name="connsiteX16" fmla="*/ 1009816 w 2472856"/>
                <a:gd name="connsiteY16" fmla="*/ 2313830 h 2345635"/>
                <a:gd name="connsiteX17" fmla="*/ 1319916 w 2472856"/>
                <a:gd name="connsiteY17" fmla="*/ 2345635 h 2345635"/>
                <a:gd name="connsiteX18" fmla="*/ 1709530 w 2472856"/>
                <a:gd name="connsiteY18" fmla="*/ 2274073 h 2345635"/>
                <a:gd name="connsiteX19" fmla="*/ 1963972 w 2472856"/>
                <a:gd name="connsiteY19" fmla="*/ 2138901 h 2345635"/>
                <a:gd name="connsiteX20" fmla="*/ 2186609 w 2472856"/>
                <a:gd name="connsiteY20" fmla="*/ 1836752 h 2345635"/>
                <a:gd name="connsiteX21" fmla="*/ 2377440 w 2472856"/>
                <a:gd name="connsiteY21" fmla="*/ 1526651 h 2345635"/>
                <a:gd name="connsiteX22" fmla="*/ 2441050 w 2472856"/>
                <a:gd name="connsiteY22" fmla="*/ 1272209 h 234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2856" h="2345635">
                  <a:moveTo>
                    <a:pt x="2441050" y="1272209"/>
                  </a:moveTo>
                  <a:lnTo>
                    <a:pt x="2472856" y="954157"/>
                  </a:lnTo>
                  <a:lnTo>
                    <a:pt x="2425148" y="691764"/>
                  </a:lnTo>
                  <a:lnTo>
                    <a:pt x="2234316" y="469127"/>
                  </a:lnTo>
                  <a:lnTo>
                    <a:pt x="1995777" y="270345"/>
                  </a:lnTo>
                  <a:lnTo>
                    <a:pt x="1804946" y="111319"/>
                  </a:lnTo>
                  <a:lnTo>
                    <a:pt x="1478943" y="0"/>
                  </a:lnTo>
                  <a:lnTo>
                    <a:pt x="1081377" y="31805"/>
                  </a:lnTo>
                  <a:lnTo>
                    <a:pt x="763325" y="159026"/>
                  </a:lnTo>
                  <a:cubicBezTo>
                    <a:pt x="562351" y="295689"/>
                    <a:pt x="564543" y="214070"/>
                    <a:pt x="564543" y="302150"/>
                  </a:cubicBezTo>
                  <a:lnTo>
                    <a:pt x="310101" y="524786"/>
                  </a:lnTo>
                  <a:lnTo>
                    <a:pt x="119270" y="811033"/>
                  </a:lnTo>
                  <a:lnTo>
                    <a:pt x="0" y="1240404"/>
                  </a:lnTo>
                  <a:lnTo>
                    <a:pt x="55659" y="1574359"/>
                  </a:lnTo>
                  <a:lnTo>
                    <a:pt x="270344" y="1884459"/>
                  </a:lnTo>
                  <a:cubicBezTo>
                    <a:pt x="582572" y="2116628"/>
                    <a:pt x="465138" y="2055788"/>
                    <a:pt x="588396" y="2115047"/>
                  </a:cubicBezTo>
                  <a:cubicBezTo>
                    <a:pt x="728376" y="2182345"/>
                    <a:pt x="854499" y="2313830"/>
                    <a:pt x="1009816" y="2313830"/>
                  </a:cubicBezTo>
                  <a:lnTo>
                    <a:pt x="1319916" y="2345635"/>
                  </a:lnTo>
                  <a:lnTo>
                    <a:pt x="1709530" y="2274073"/>
                  </a:lnTo>
                  <a:lnTo>
                    <a:pt x="1963972" y="2138901"/>
                  </a:lnTo>
                  <a:lnTo>
                    <a:pt x="2186609" y="1836752"/>
                  </a:lnTo>
                  <a:lnTo>
                    <a:pt x="2377440" y="1526651"/>
                  </a:lnTo>
                  <a:lnTo>
                    <a:pt x="2441050" y="1272209"/>
                  </a:lnTo>
                  <a:close/>
                </a:path>
              </a:pathLst>
            </a:custGeom>
            <a:solidFill>
              <a:schemeClr val="accent1">
                <a:alpha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p:nvPr/>
          </p:nvSpPr>
          <p:spPr>
            <a:xfrm>
              <a:off x="3357677" y="4689983"/>
              <a:ext cx="1572768" cy="936345"/>
            </a:xfrm>
            <a:custGeom>
              <a:avLst/>
              <a:gdLst>
                <a:gd name="connsiteX0" fmla="*/ 687629 w 1572768"/>
                <a:gd name="connsiteY0" fmla="*/ 0 h 936345"/>
                <a:gd name="connsiteX1" fmla="*/ 395021 w 1572768"/>
                <a:gd name="connsiteY1" fmla="*/ 36576 h 936345"/>
                <a:gd name="connsiteX2" fmla="*/ 373075 w 1572768"/>
                <a:gd name="connsiteY2" fmla="*/ 43891 h 936345"/>
                <a:gd name="connsiteX3" fmla="*/ 160934 w 1572768"/>
                <a:gd name="connsiteY3" fmla="*/ 109728 h 936345"/>
                <a:gd name="connsiteX4" fmla="*/ 14630 w 1572768"/>
                <a:gd name="connsiteY4" fmla="*/ 234086 h 936345"/>
                <a:gd name="connsiteX5" fmla="*/ 0 w 1572768"/>
                <a:gd name="connsiteY5" fmla="*/ 402336 h 936345"/>
                <a:gd name="connsiteX6" fmla="*/ 102413 w 1572768"/>
                <a:gd name="connsiteY6" fmla="*/ 636422 h 936345"/>
                <a:gd name="connsiteX7" fmla="*/ 256032 w 1572768"/>
                <a:gd name="connsiteY7" fmla="*/ 804672 h 936345"/>
                <a:gd name="connsiteX8" fmla="*/ 409651 w 1572768"/>
                <a:gd name="connsiteY8" fmla="*/ 899769 h 936345"/>
                <a:gd name="connsiteX9" fmla="*/ 585216 w 1572768"/>
                <a:gd name="connsiteY9" fmla="*/ 936345 h 936345"/>
                <a:gd name="connsiteX10" fmla="*/ 775411 w 1572768"/>
                <a:gd name="connsiteY10" fmla="*/ 921715 h 936345"/>
                <a:gd name="connsiteX11" fmla="*/ 936345 w 1572768"/>
                <a:gd name="connsiteY11" fmla="*/ 899769 h 936345"/>
                <a:gd name="connsiteX12" fmla="*/ 1104595 w 1572768"/>
                <a:gd name="connsiteY12" fmla="*/ 899769 h 936345"/>
                <a:gd name="connsiteX13" fmla="*/ 1302105 w 1572768"/>
                <a:gd name="connsiteY13" fmla="*/ 870509 h 936345"/>
                <a:gd name="connsiteX14" fmla="*/ 1521561 w 1572768"/>
                <a:gd name="connsiteY14" fmla="*/ 716889 h 936345"/>
                <a:gd name="connsiteX15" fmla="*/ 1572768 w 1572768"/>
                <a:gd name="connsiteY15" fmla="*/ 482803 h 936345"/>
                <a:gd name="connsiteX16" fmla="*/ 1463040 w 1572768"/>
                <a:gd name="connsiteY16" fmla="*/ 248717 h 936345"/>
                <a:gd name="connsiteX17" fmla="*/ 1258214 w 1572768"/>
                <a:gd name="connsiteY17" fmla="*/ 138989 h 936345"/>
                <a:gd name="connsiteX18" fmla="*/ 1038758 w 1572768"/>
                <a:gd name="connsiteY18" fmla="*/ 73152 h 936345"/>
                <a:gd name="connsiteX19" fmla="*/ 885139 w 1572768"/>
                <a:gd name="connsiteY19" fmla="*/ 29261 h 936345"/>
                <a:gd name="connsiteX20" fmla="*/ 746150 w 1572768"/>
                <a:gd name="connsiteY20" fmla="*/ 0 h 936345"/>
                <a:gd name="connsiteX21" fmla="*/ 687629 w 1572768"/>
                <a:gd name="connsiteY21" fmla="*/ 0 h 93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2768" h="936345">
                  <a:moveTo>
                    <a:pt x="687629" y="0"/>
                  </a:moveTo>
                  <a:lnTo>
                    <a:pt x="395021" y="36576"/>
                  </a:lnTo>
                  <a:cubicBezTo>
                    <a:pt x="387384" y="37642"/>
                    <a:pt x="373075" y="43891"/>
                    <a:pt x="373075" y="43891"/>
                  </a:cubicBezTo>
                  <a:lnTo>
                    <a:pt x="160934" y="109728"/>
                  </a:lnTo>
                  <a:lnTo>
                    <a:pt x="14630" y="234086"/>
                  </a:lnTo>
                  <a:lnTo>
                    <a:pt x="0" y="402336"/>
                  </a:lnTo>
                  <a:lnTo>
                    <a:pt x="102413" y="636422"/>
                  </a:lnTo>
                  <a:lnTo>
                    <a:pt x="256032" y="804672"/>
                  </a:lnTo>
                  <a:cubicBezTo>
                    <a:pt x="404380" y="901098"/>
                    <a:pt x="344171" y="899769"/>
                    <a:pt x="409651" y="899769"/>
                  </a:cubicBezTo>
                  <a:lnTo>
                    <a:pt x="585216" y="936345"/>
                  </a:lnTo>
                  <a:lnTo>
                    <a:pt x="775411" y="921715"/>
                  </a:lnTo>
                  <a:lnTo>
                    <a:pt x="936345" y="899769"/>
                  </a:lnTo>
                  <a:lnTo>
                    <a:pt x="1104595" y="899769"/>
                  </a:lnTo>
                  <a:cubicBezTo>
                    <a:pt x="1297200" y="870138"/>
                    <a:pt x="1230646" y="870509"/>
                    <a:pt x="1302105" y="870509"/>
                  </a:cubicBezTo>
                  <a:lnTo>
                    <a:pt x="1521561" y="716889"/>
                  </a:lnTo>
                  <a:lnTo>
                    <a:pt x="1572768" y="482803"/>
                  </a:lnTo>
                  <a:lnTo>
                    <a:pt x="1463040" y="248717"/>
                  </a:lnTo>
                  <a:lnTo>
                    <a:pt x="1258214" y="138989"/>
                  </a:lnTo>
                  <a:lnTo>
                    <a:pt x="1038758" y="73152"/>
                  </a:lnTo>
                  <a:lnTo>
                    <a:pt x="885139" y="29261"/>
                  </a:lnTo>
                  <a:lnTo>
                    <a:pt x="746150" y="0"/>
                  </a:lnTo>
                  <a:lnTo>
                    <a:pt x="687629" y="0"/>
                  </a:lnTo>
                  <a:close/>
                </a:path>
              </a:pathLst>
            </a:custGeom>
            <a:solidFill>
              <a:schemeClr val="bg2">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4009340" y="4009059"/>
              <a:ext cx="762000" cy="594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21"/>
            <p:cNvGrpSpPr/>
            <p:nvPr/>
          </p:nvGrpSpPr>
          <p:grpSpPr>
            <a:xfrm>
              <a:off x="1626972" y="4722342"/>
              <a:ext cx="440740" cy="502010"/>
              <a:chOff x="533400" y="2053738"/>
              <a:chExt cx="440740" cy="502010"/>
            </a:xfrm>
          </p:grpSpPr>
          <p:sp>
            <p:nvSpPr>
              <p:cNvPr id="123" name="Text Box 58"/>
              <p:cNvSpPr txBox="1">
                <a:spLocks noChangeArrowheads="1"/>
              </p:cNvSpPr>
              <p:nvPr/>
            </p:nvSpPr>
            <p:spPr bwMode="auto">
              <a:xfrm>
                <a:off x="601325" y="2053738"/>
                <a:ext cx="304891" cy="307777"/>
              </a:xfrm>
              <a:prstGeom prst="rect">
                <a:avLst/>
              </a:prstGeom>
              <a:noFill/>
              <a:ln w="9525">
                <a:noFill/>
                <a:miter lim="800000"/>
                <a:headEnd/>
                <a:tailEnd/>
              </a:ln>
              <a:effectLst/>
            </p:spPr>
            <p:txBody>
              <a:bodyPr wrap="none">
                <a:spAutoFit/>
              </a:bodyPr>
              <a:lstStyle/>
              <a:p>
                <a:pPr algn="ctr">
                  <a:spcBef>
                    <a:spcPct val="0"/>
                  </a:spcBef>
                </a:pPr>
                <a:r>
                  <a:rPr lang="en-US" sz="1400" b="1" dirty="0" smtClean="0">
                    <a:effectLst/>
                    <a:cs typeface="Times New Roman" pitchFamily="18" charset="0"/>
                  </a:rPr>
                  <a:t>X</a:t>
                </a:r>
                <a:endParaRPr lang="en-US" sz="1400" b="1" dirty="0">
                  <a:effectLst/>
                  <a:cs typeface="Times New Roman" pitchFamily="18" charset="0"/>
                </a:endParaRPr>
              </a:p>
            </p:txBody>
          </p:sp>
          <p:sp>
            <p:nvSpPr>
              <p:cNvPr id="124" name="Rectangle 60"/>
              <p:cNvSpPr>
                <a:spLocks noChangeAspect="1" noChangeArrowheads="1"/>
              </p:cNvSpPr>
              <p:nvPr/>
            </p:nvSpPr>
            <p:spPr bwMode="auto">
              <a:xfrm>
                <a:off x="533400" y="2286000"/>
                <a:ext cx="440740" cy="269748"/>
              </a:xfrm>
              <a:prstGeom prst="rect">
                <a:avLst/>
              </a:prstGeom>
              <a:solidFill>
                <a:srgbClr val="FFFFFF"/>
              </a:solidFill>
              <a:ln w="19050">
                <a:solidFill>
                  <a:srgbClr val="000000"/>
                </a:solidFill>
                <a:miter lim="800000"/>
                <a:headEnd/>
                <a:tailEnd/>
              </a:ln>
              <a:effectLst/>
            </p:spPr>
            <p:txBody>
              <a:bodyPr wrap="none" anchor="ctr"/>
              <a:lstStyle/>
              <a:p>
                <a:pPr algn="ctr" eaLnBrk="0" hangingPunct="0">
                  <a:spcBef>
                    <a:spcPct val="0"/>
                  </a:spcBef>
                </a:pPr>
                <a:endParaRPr lang="en-US" sz="3200" b="1" dirty="0">
                  <a:effectLst/>
                  <a:cs typeface="Times New Roman" pitchFamily="18" charset="0"/>
                </a:endParaRPr>
              </a:p>
            </p:txBody>
          </p:sp>
          <p:sp>
            <p:nvSpPr>
              <p:cNvPr id="125" name="Freeform 20"/>
              <p:cNvSpPr>
                <a:spLocks noChangeAspect="1"/>
              </p:cNvSpPr>
              <p:nvPr/>
            </p:nvSpPr>
            <p:spPr bwMode="auto">
              <a:xfrm>
                <a:off x="679951" y="2338721"/>
                <a:ext cx="147638" cy="164306"/>
              </a:xfrm>
              <a:custGeom>
                <a:avLst/>
                <a:gdLst/>
                <a:ahLst/>
                <a:cxnLst>
                  <a:cxn ang="0">
                    <a:pos x="0" y="0"/>
                  </a:cxn>
                  <a:cxn ang="0">
                    <a:pos x="0" y="98"/>
                  </a:cxn>
                  <a:cxn ang="0">
                    <a:pos x="68" y="138"/>
                  </a:cxn>
                  <a:cxn ang="0">
                    <a:pos x="124" y="102"/>
                  </a:cxn>
                  <a:cxn ang="0">
                    <a:pos x="124" y="0"/>
                  </a:cxn>
                  <a:cxn ang="0">
                    <a:pos x="0" y="0"/>
                  </a:cxn>
                </a:cxnLst>
                <a:rect l="0" t="0" r="r" b="b"/>
                <a:pathLst>
                  <a:path w="124" h="138">
                    <a:moveTo>
                      <a:pt x="0" y="0"/>
                    </a:moveTo>
                    <a:lnTo>
                      <a:pt x="0" y="98"/>
                    </a:lnTo>
                    <a:lnTo>
                      <a:pt x="68" y="138"/>
                    </a:lnTo>
                    <a:lnTo>
                      <a:pt x="124" y="102"/>
                    </a:lnTo>
                    <a:lnTo>
                      <a:pt x="124" y="0"/>
                    </a:lnTo>
                    <a:lnTo>
                      <a:pt x="0" y="0"/>
                    </a:lnTo>
                    <a:close/>
                  </a:path>
                </a:pathLst>
              </a:custGeom>
              <a:solidFill>
                <a:schemeClr val="tx1"/>
              </a:solidFill>
              <a:ln w="9525">
                <a:solidFill>
                  <a:schemeClr val="tx1"/>
                </a:solidFill>
                <a:round/>
                <a:headEnd/>
                <a:tailEnd/>
              </a:ln>
              <a:effectLst/>
            </p:spPr>
            <p:txBody>
              <a:bodyPr/>
              <a:lstStyle/>
              <a:p>
                <a:endParaRPr lang="en-US" dirty="0"/>
              </a:p>
            </p:txBody>
          </p:sp>
        </p:grpSp>
        <p:grpSp>
          <p:nvGrpSpPr>
            <p:cNvPr id="3" name="Group 125"/>
            <p:cNvGrpSpPr/>
            <p:nvPr/>
          </p:nvGrpSpPr>
          <p:grpSpPr>
            <a:xfrm>
              <a:off x="7162800" y="4178643"/>
              <a:ext cx="438912" cy="507682"/>
              <a:chOff x="1219200" y="3424238"/>
              <a:chExt cx="438912" cy="507682"/>
            </a:xfrm>
          </p:grpSpPr>
          <p:sp>
            <p:nvSpPr>
              <p:cNvPr id="127" name="Text Box 58"/>
              <p:cNvSpPr txBox="1">
                <a:spLocks noChangeArrowheads="1"/>
              </p:cNvSpPr>
              <p:nvPr/>
            </p:nvSpPr>
            <p:spPr bwMode="auto">
              <a:xfrm>
                <a:off x="1286211" y="3424238"/>
                <a:ext cx="304891" cy="307777"/>
              </a:xfrm>
              <a:prstGeom prst="rect">
                <a:avLst/>
              </a:prstGeom>
              <a:noFill/>
              <a:ln w="9525">
                <a:noFill/>
                <a:miter lim="800000"/>
                <a:headEnd/>
                <a:tailEnd/>
              </a:ln>
              <a:effectLst/>
            </p:spPr>
            <p:txBody>
              <a:bodyPr wrap="none">
                <a:spAutoFit/>
              </a:bodyPr>
              <a:lstStyle/>
              <a:p>
                <a:pPr algn="ctr">
                  <a:spcBef>
                    <a:spcPct val="0"/>
                  </a:spcBef>
                </a:pPr>
                <a:r>
                  <a:rPr lang="en-US" sz="1400" b="1" dirty="0" smtClean="0">
                    <a:effectLst/>
                    <a:cs typeface="Times New Roman" pitchFamily="18" charset="0"/>
                  </a:rPr>
                  <a:t>X</a:t>
                </a:r>
                <a:endParaRPr lang="en-US" sz="1400" b="1" dirty="0">
                  <a:effectLst/>
                  <a:cs typeface="Times New Roman" pitchFamily="18" charset="0"/>
                </a:endParaRPr>
              </a:p>
            </p:txBody>
          </p:sp>
          <p:grpSp>
            <p:nvGrpSpPr>
              <p:cNvPr id="4" name="Group 31"/>
              <p:cNvGrpSpPr/>
              <p:nvPr/>
            </p:nvGrpSpPr>
            <p:grpSpPr>
              <a:xfrm>
                <a:off x="1219200" y="3657600"/>
                <a:ext cx="438912" cy="274320"/>
                <a:chOff x="2590800" y="2590800"/>
                <a:chExt cx="990600" cy="685800"/>
              </a:xfrm>
            </p:grpSpPr>
            <p:grpSp>
              <p:nvGrpSpPr>
                <p:cNvPr id="5" name="Group 29"/>
                <p:cNvGrpSpPr/>
                <p:nvPr/>
              </p:nvGrpSpPr>
              <p:grpSpPr>
                <a:xfrm>
                  <a:off x="2590800" y="2590800"/>
                  <a:ext cx="990600" cy="685800"/>
                  <a:chOff x="2590800" y="2590800"/>
                  <a:chExt cx="990600" cy="685800"/>
                </a:xfrm>
              </p:grpSpPr>
              <p:sp>
                <p:nvSpPr>
                  <p:cNvPr id="131" name="Rectangle 130"/>
                  <p:cNvSpPr/>
                  <p:nvPr/>
                </p:nvSpPr>
                <p:spPr>
                  <a:xfrm>
                    <a:off x="2590800" y="2590800"/>
                    <a:ext cx="990600" cy="685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2" name="Straight Connector 131"/>
                  <p:cNvCxnSpPr/>
                  <p:nvPr/>
                </p:nvCxnSpPr>
                <p:spPr>
                  <a:xfrm>
                    <a:off x="2590800" y="2590800"/>
                    <a:ext cx="990600" cy="685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2590800" y="2590800"/>
                    <a:ext cx="990600" cy="685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0" name="Oval 129"/>
                <p:cNvSpPr/>
                <p:nvPr/>
              </p:nvSpPr>
              <p:spPr>
                <a:xfrm>
                  <a:off x="2781300" y="2781300"/>
                  <a:ext cx="6096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35" name="Freeform 134"/>
            <p:cNvSpPr/>
            <p:nvPr/>
          </p:nvSpPr>
          <p:spPr>
            <a:xfrm>
              <a:off x="345989" y="4011828"/>
              <a:ext cx="8303741" cy="430427"/>
            </a:xfrm>
            <a:custGeom>
              <a:avLst/>
              <a:gdLst>
                <a:gd name="connsiteX0" fmla="*/ 0 w 8303741"/>
                <a:gd name="connsiteY0" fmla="*/ 430427 h 430427"/>
                <a:gd name="connsiteX1" fmla="*/ 2051222 w 8303741"/>
                <a:gd name="connsiteY1" fmla="*/ 109151 h 430427"/>
                <a:gd name="connsiteX2" fmla="*/ 3484606 w 8303741"/>
                <a:gd name="connsiteY2" fmla="*/ 22654 h 430427"/>
                <a:gd name="connsiteX3" fmla="*/ 4942703 w 8303741"/>
                <a:gd name="connsiteY3" fmla="*/ 22654 h 430427"/>
                <a:gd name="connsiteX4" fmla="*/ 6685006 w 8303741"/>
                <a:gd name="connsiteY4" fmla="*/ 158578 h 430427"/>
                <a:gd name="connsiteX5" fmla="*/ 8303741 w 8303741"/>
                <a:gd name="connsiteY5" fmla="*/ 430427 h 430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03741" h="430427">
                  <a:moveTo>
                    <a:pt x="0" y="430427"/>
                  </a:moveTo>
                  <a:cubicBezTo>
                    <a:pt x="735227" y="303770"/>
                    <a:pt x="1470454" y="177113"/>
                    <a:pt x="2051222" y="109151"/>
                  </a:cubicBezTo>
                  <a:cubicBezTo>
                    <a:pt x="2631990" y="41189"/>
                    <a:pt x="3002693" y="37070"/>
                    <a:pt x="3484606" y="22654"/>
                  </a:cubicBezTo>
                  <a:cubicBezTo>
                    <a:pt x="3966520" y="8238"/>
                    <a:pt x="4409303" y="0"/>
                    <a:pt x="4942703" y="22654"/>
                  </a:cubicBezTo>
                  <a:cubicBezTo>
                    <a:pt x="5476103" y="45308"/>
                    <a:pt x="6124833" y="90616"/>
                    <a:pt x="6685006" y="158578"/>
                  </a:cubicBezTo>
                  <a:cubicBezTo>
                    <a:pt x="7245179" y="226540"/>
                    <a:pt x="7774460" y="328483"/>
                    <a:pt x="8303741" y="43042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6" name="Freeform 135"/>
            <p:cNvSpPr/>
            <p:nvPr/>
          </p:nvSpPr>
          <p:spPr>
            <a:xfrm>
              <a:off x="2498948" y="3486665"/>
              <a:ext cx="3978876" cy="238898"/>
            </a:xfrm>
            <a:custGeom>
              <a:avLst/>
              <a:gdLst>
                <a:gd name="connsiteX0" fmla="*/ 0 w 3978876"/>
                <a:gd name="connsiteY0" fmla="*/ 238898 h 238898"/>
                <a:gd name="connsiteX1" fmla="*/ 790833 w 3978876"/>
                <a:gd name="connsiteY1" fmla="*/ 90617 h 238898"/>
                <a:gd name="connsiteX2" fmla="*/ 1507524 w 3978876"/>
                <a:gd name="connsiteY2" fmla="*/ 28833 h 238898"/>
                <a:gd name="connsiteX3" fmla="*/ 2360141 w 3978876"/>
                <a:gd name="connsiteY3" fmla="*/ 4119 h 238898"/>
                <a:gd name="connsiteX4" fmla="*/ 3175687 w 3978876"/>
                <a:gd name="connsiteY4" fmla="*/ 53546 h 238898"/>
                <a:gd name="connsiteX5" fmla="*/ 3731741 w 3978876"/>
                <a:gd name="connsiteY5" fmla="*/ 127687 h 238898"/>
                <a:gd name="connsiteX6" fmla="*/ 3978876 w 3978876"/>
                <a:gd name="connsiteY6" fmla="*/ 189471 h 23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8876" h="238898">
                  <a:moveTo>
                    <a:pt x="0" y="238898"/>
                  </a:moveTo>
                  <a:cubicBezTo>
                    <a:pt x="269789" y="182263"/>
                    <a:pt x="539579" y="125628"/>
                    <a:pt x="790833" y="90617"/>
                  </a:cubicBezTo>
                  <a:cubicBezTo>
                    <a:pt x="1042087" y="55606"/>
                    <a:pt x="1245973" y="43249"/>
                    <a:pt x="1507524" y="28833"/>
                  </a:cubicBezTo>
                  <a:cubicBezTo>
                    <a:pt x="1769075" y="14417"/>
                    <a:pt x="2082114" y="0"/>
                    <a:pt x="2360141" y="4119"/>
                  </a:cubicBezTo>
                  <a:cubicBezTo>
                    <a:pt x="2638168" y="8238"/>
                    <a:pt x="2947087" y="32951"/>
                    <a:pt x="3175687" y="53546"/>
                  </a:cubicBezTo>
                  <a:cubicBezTo>
                    <a:pt x="3404287" y="74141"/>
                    <a:pt x="3597876" y="105033"/>
                    <a:pt x="3731741" y="127687"/>
                  </a:cubicBezTo>
                  <a:cubicBezTo>
                    <a:pt x="3865606" y="150341"/>
                    <a:pt x="3922241" y="169906"/>
                    <a:pt x="3978876" y="189471"/>
                  </a:cubicBezTo>
                </a:path>
              </a:pathLst>
            </a:cu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7" name="Freeform 136"/>
            <p:cNvSpPr/>
            <p:nvPr/>
          </p:nvSpPr>
          <p:spPr>
            <a:xfrm>
              <a:off x="2780270" y="4885039"/>
              <a:ext cx="3323968" cy="113270"/>
            </a:xfrm>
            <a:custGeom>
              <a:avLst/>
              <a:gdLst>
                <a:gd name="connsiteX0" fmla="*/ 0 w 3323968"/>
                <a:gd name="connsiteY0" fmla="*/ 113270 h 113270"/>
                <a:gd name="connsiteX1" fmla="*/ 815546 w 3323968"/>
                <a:gd name="connsiteY1" fmla="*/ 39129 h 113270"/>
                <a:gd name="connsiteX2" fmla="*/ 1643449 w 3323968"/>
                <a:gd name="connsiteY2" fmla="*/ 14416 h 113270"/>
                <a:gd name="connsiteX3" fmla="*/ 2409568 w 3323968"/>
                <a:gd name="connsiteY3" fmla="*/ 2059 h 113270"/>
                <a:gd name="connsiteX4" fmla="*/ 3002692 w 3323968"/>
                <a:gd name="connsiteY4" fmla="*/ 26772 h 113270"/>
                <a:gd name="connsiteX5" fmla="*/ 3323968 w 3323968"/>
                <a:gd name="connsiteY5" fmla="*/ 51486 h 11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3968" h="113270">
                  <a:moveTo>
                    <a:pt x="0" y="113270"/>
                  </a:moveTo>
                  <a:cubicBezTo>
                    <a:pt x="270819" y="84437"/>
                    <a:pt x="541638" y="55605"/>
                    <a:pt x="815546" y="39129"/>
                  </a:cubicBezTo>
                  <a:cubicBezTo>
                    <a:pt x="1089454" y="22653"/>
                    <a:pt x="1643449" y="14416"/>
                    <a:pt x="1643449" y="14416"/>
                  </a:cubicBezTo>
                  <a:cubicBezTo>
                    <a:pt x="1909119" y="8238"/>
                    <a:pt x="2183028" y="0"/>
                    <a:pt x="2409568" y="2059"/>
                  </a:cubicBezTo>
                  <a:cubicBezTo>
                    <a:pt x="2636108" y="4118"/>
                    <a:pt x="2850292" y="18534"/>
                    <a:pt x="3002692" y="26772"/>
                  </a:cubicBezTo>
                  <a:cubicBezTo>
                    <a:pt x="3155092" y="35010"/>
                    <a:pt x="3239530" y="43248"/>
                    <a:pt x="3323968" y="51486"/>
                  </a:cubicBezTo>
                </a:path>
              </a:pathLst>
            </a:cu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6" name="Group 141"/>
            <p:cNvGrpSpPr/>
            <p:nvPr/>
          </p:nvGrpSpPr>
          <p:grpSpPr>
            <a:xfrm>
              <a:off x="877338" y="3225114"/>
              <a:ext cx="595035" cy="1026562"/>
              <a:chOff x="877338" y="2514600"/>
              <a:chExt cx="595035" cy="1026562"/>
            </a:xfrm>
          </p:grpSpPr>
          <p:grpSp>
            <p:nvGrpSpPr>
              <p:cNvPr id="7" name="Group 117"/>
              <p:cNvGrpSpPr/>
              <p:nvPr/>
            </p:nvGrpSpPr>
            <p:grpSpPr>
              <a:xfrm>
                <a:off x="877338" y="2514600"/>
                <a:ext cx="595035" cy="505599"/>
                <a:chOff x="457200" y="2743200"/>
                <a:chExt cx="595035" cy="505599"/>
              </a:xfrm>
            </p:grpSpPr>
            <p:sp>
              <p:nvSpPr>
                <p:cNvPr id="119" name="Text Box 58"/>
                <p:cNvSpPr txBox="1">
                  <a:spLocks noChangeArrowheads="1"/>
                </p:cNvSpPr>
                <p:nvPr/>
              </p:nvSpPr>
              <p:spPr bwMode="auto">
                <a:xfrm>
                  <a:off x="601325" y="2743200"/>
                  <a:ext cx="304891" cy="307777"/>
                </a:xfrm>
                <a:prstGeom prst="rect">
                  <a:avLst/>
                </a:prstGeom>
                <a:noFill/>
                <a:ln w="9525">
                  <a:noFill/>
                  <a:miter lim="800000"/>
                  <a:headEnd/>
                  <a:tailEnd/>
                </a:ln>
                <a:effectLst/>
              </p:spPr>
              <p:txBody>
                <a:bodyPr wrap="none">
                  <a:spAutoFit/>
                </a:bodyPr>
                <a:lstStyle/>
                <a:p>
                  <a:pPr algn="ctr">
                    <a:spcBef>
                      <a:spcPct val="0"/>
                    </a:spcBef>
                  </a:pPr>
                  <a:r>
                    <a:rPr lang="en-US" sz="1400" b="1" dirty="0" smtClean="0">
                      <a:effectLst/>
                      <a:cs typeface="Times New Roman" pitchFamily="18" charset="0"/>
                    </a:rPr>
                    <a:t>X</a:t>
                  </a:r>
                  <a:endParaRPr lang="en-US" sz="1400" b="1" dirty="0">
                    <a:effectLst/>
                    <a:cs typeface="Times New Roman" pitchFamily="18" charset="0"/>
                  </a:endParaRPr>
                </a:p>
              </p:txBody>
            </p:sp>
            <p:sp>
              <p:nvSpPr>
                <p:cNvPr id="120" name="Rectangle 60"/>
                <p:cNvSpPr>
                  <a:spLocks noChangeAspect="1" noChangeArrowheads="1"/>
                </p:cNvSpPr>
                <p:nvPr/>
              </p:nvSpPr>
              <p:spPr bwMode="auto">
                <a:xfrm>
                  <a:off x="534347" y="2975425"/>
                  <a:ext cx="440740" cy="269748"/>
                </a:xfrm>
                <a:prstGeom prst="rect">
                  <a:avLst/>
                </a:prstGeom>
                <a:solidFill>
                  <a:srgbClr val="FFFFFF"/>
                </a:solidFill>
                <a:ln w="19050">
                  <a:solidFill>
                    <a:srgbClr val="000000"/>
                  </a:solidFill>
                  <a:miter lim="800000"/>
                  <a:headEnd/>
                  <a:tailEnd/>
                </a:ln>
                <a:effectLst/>
              </p:spPr>
              <p:txBody>
                <a:bodyPr wrap="none" anchor="ctr"/>
                <a:lstStyle/>
                <a:p>
                  <a:pPr algn="ctr" eaLnBrk="0" hangingPunct="0">
                    <a:spcBef>
                      <a:spcPct val="0"/>
                    </a:spcBef>
                  </a:pPr>
                  <a:endParaRPr lang="en-US" sz="3200" b="1" dirty="0">
                    <a:effectLst/>
                    <a:cs typeface="Times New Roman" pitchFamily="18" charset="0"/>
                  </a:endParaRPr>
                </a:p>
              </p:txBody>
            </p:sp>
            <p:sp>
              <p:nvSpPr>
                <p:cNvPr id="121" name="TextBox 120"/>
                <p:cNvSpPr txBox="1"/>
                <p:nvPr/>
              </p:nvSpPr>
              <p:spPr>
                <a:xfrm>
                  <a:off x="457200" y="2971800"/>
                  <a:ext cx="595035" cy="276999"/>
                </a:xfrm>
                <a:prstGeom prst="rect">
                  <a:avLst/>
                </a:prstGeom>
                <a:noFill/>
              </p:spPr>
              <p:txBody>
                <a:bodyPr wrap="none" rtlCol="0">
                  <a:spAutoFit/>
                </a:bodyPr>
                <a:lstStyle/>
                <a:p>
                  <a:pPr algn="ctr"/>
                  <a:r>
                    <a:rPr lang="en-US" sz="1200" b="1" dirty="0" smtClean="0"/>
                    <a:t>SUST</a:t>
                  </a:r>
                  <a:endParaRPr lang="en-US" sz="1200" b="1" dirty="0"/>
                </a:p>
              </p:txBody>
            </p:sp>
          </p:grpSp>
          <p:cxnSp>
            <p:nvCxnSpPr>
              <p:cNvPr id="141" name="Straight Connector 140"/>
              <p:cNvCxnSpPr/>
              <p:nvPr/>
            </p:nvCxnSpPr>
            <p:spPr>
              <a:xfrm rot="5400000">
                <a:off x="576096" y="3159368"/>
                <a:ext cx="762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46"/>
            <p:cNvGrpSpPr/>
            <p:nvPr/>
          </p:nvGrpSpPr>
          <p:grpSpPr>
            <a:xfrm>
              <a:off x="1321591" y="4608627"/>
              <a:ext cx="533400" cy="522281"/>
              <a:chOff x="1321591" y="3898113"/>
              <a:chExt cx="533400" cy="522281"/>
            </a:xfrm>
          </p:grpSpPr>
          <p:cxnSp>
            <p:nvCxnSpPr>
              <p:cNvPr id="144" name="Straight Connector 143"/>
              <p:cNvCxnSpPr/>
              <p:nvPr/>
            </p:nvCxnSpPr>
            <p:spPr>
              <a:xfrm flipV="1">
                <a:off x="1321591" y="3898113"/>
                <a:ext cx="53340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1281110" y="4229100"/>
                <a:ext cx="3810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151"/>
            <p:cNvGrpSpPr/>
            <p:nvPr/>
          </p:nvGrpSpPr>
          <p:grpSpPr>
            <a:xfrm>
              <a:off x="6812753" y="4606238"/>
              <a:ext cx="609600" cy="381000"/>
              <a:chOff x="6812753" y="3895724"/>
              <a:chExt cx="609600" cy="381000"/>
            </a:xfrm>
          </p:grpSpPr>
          <p:cxnSp>
            <p:nvCxnSpPr>
              <p:cNvPr id="149" name="Straight Connector 148"/>
              <p:cNvCxnSpPr/>
              <p:nvPr/>
            </p:nvCxnSpPr>
            <p:spPr>
              <a:xfrm>
                <a:off x="6812753" y="3895724"/>
                <a:ext cx="609600" cy="381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7100886" y="4138610"/>
                <a:ext cx="304800" cy="76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5" name="TextBox 154"/>
            <p:cNvSpPr txBox="1"/>
            <p:nvPr/>
          </p:nvSpPr>
          <p:spPr>
            <a:xfrm>
              <a:off x="2438400" y="5130114"/>
              <a:ext cx="304892" cy="307777"/>
            </a:xfrm>
            <a:prstGeom prst="rect">
              <a:avLst/>
            </a:prstGeom>
            <a:solidFill>
              <a:schemeClr val="bg1"/>
            </a:solidFill>
          </p:spPr>
          <p:txBody>
            <a:bodyPr wrap="none" rtlCol="0">
              <a:spAutoFit/>
            </a:bodyPr>
            <a:lstStyle/>
            <a:p>
              <a:r>
                <a:rPr lang="en-US" sz="1400" b="1" dirty="0" smtClean="0"/>
                <a:t>X</a:t>
              </a:r>
              <a:endParaRPr lang="en-US" sz="1400" b="1" dirty="0"/>
            </a:p>
          </p:txBody>
        </p:sp>
        <p:sp>
          <p:nvSpPr>
            <p:cNvPr id="156" name="TextBox 155"/>
            <p:cNvSpPr txBox="1"/>
            <p:nvPr/>
          </p:nvSpPr>
          <p:spPr>
            <a:xfrm>
              <a:off x="5357853" y="4744473"/>
              <a:ext cx="304892" cy="307777"/>
            </a:xfrm>
            <a:prstGeom prst="rect">
              <a:avLst/>
            </a:prstGeom>
            <a:solidFill>
              <a:schemeClr val="bg1"/>
            </a:solidFill>
          </p:spPr>
          <p:txBody>
            <a:bodyPr wrap="none" rtlCol="0">
              <a:spAutoFit/>
            </a:bodyPr>
            <a:lstStyle/>
            <a:p>
              <a:r>
                <a:rPr lang="en-US" sz="1400" b="1" dirty="0" smtClean="0"/>
                <a:t>X</a:t>
              </a:r>
              <a:endParaRPr lang="en-US" sz="1400" b="1" dirty="0"/>
            </a:p>
          </p:txBody>
        </p:sp>
        <p:sp>
          <p:nvSpPr>
            <p:cNvPr id="157" name="TextBox 156"/>
            <p:cNvSpPr txBox="1"/>
            <p:nvPr/>
          </p:nvSpPr>
          <p:spPr>
            <a:xfrm>
              <a:off x="3886200" y="3329808"/>
              <a:ext cx="304892" cy="307777"/>
            </a:xfrm>
            <a:prstGeom prst="rect">
              <a:avLst/>
            </a:prstGeom>
            <a:solidFill>
              <a:schemeClr val="bg1"/>
            </a:solidFill>
          </p:spPr>
          <p:txBody>
            <a:bodyPr wrap="none" rtlCol="0">
              <a:spAutoFit/>
            </a:bodyPr>
            <a:lstStyle/>
            <a:p>
              <a:r>
                <a:rPr lang="en-US" sz="1400" b="1" dirty="0" smtClean="0"/>
                <a:t>X</a:t>
              </a:r>
              <a:endParaRPr lang="en-US" sz="1400" b="1" dirty="0"/>
            </a:p>
          </p:txBody>
        </p:sp>
        <p:sp>
          <p:nvSpPr>
            <p:cNvPr id="158" name="Freeform 157"/>
            <p:cNvSpPr/>
            <p:nvPr/>
          </p:nvSpPr>
          <p:spPr>
            <a:xfrm>
              <a:off x="652007" y="3700204"/>
              <a:ext cx="1590261" cy="1669774"/>
            </a:xfrm>
            <a:custGeom>
              <a:avLst/>
              <a:gdLst>
                <a:gd name="connsiteX0" fmla="*/ 0 w 1590261"/>
                <a:gd name="connsiteY0" fmla="*/ 588397 h 1669774"/>
                <a:gd name="connsiteX1" fmla="*/ 803082 w 1590261"/>
                <a:gd name="connsiteY1" fmla="*/ 0 h 1669774"/>
                <a:gd name="connsiteX2" fmla="*/ 1152939 w 1590261"/>
                <a:gd name="connsiteY2" fmla="*/ 262393 h 1669774"/>
                <a:gd name="connsiteX3" fmla="*/ 1375576 w 1590261"/>
                <a:gd name="connsiteY3" fmla="*/ 723569 h 1669774"/>
                <a:gd name="connsiteX4" fmla="*/ 1470991 w 1590261"/>
                <a:gd name="connsiteY4" fmla="*/ 1033670 h 1669774"/>
                <a:gd name="connsiteX5" fmla="*/ 1590261 w 1590261"/>
                <a:gd name="connsiteY5" fmla="*/ 1669774 h 1669774"/>
                <a:gd name="connsiteX6" fmla="*/ 620202 w 1590261"/>
                <a:gd name="connsiteY6" fmla="*/ 1661823 h 1669774"/>
                <a:gd name="connsiteX7" fmla="*/ 95416 w 1590261"/>
                <a:gd name="connsiteY7" fmla="*/ 1359673 h 1669774"/>
                <a:gd name="connsiteX8" fmla="*/ 0 w 1590261"/>
                <a:gd name="connsiteY8" fmla="*/ 588397 h 166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261" h="1669774">
                  <a:moveTo>
                    <a:pt x="0" y="588397"/>
                  </a:moveTo>
                  <a:lnTo>
                    <a:pt x="803082" y="0"/>
                  </a:lnTo>
                  <a:lnTo>
                    <a:pt x="1152939" y="262393"/>
                  </a:lnTo>
                  <a:lnTo>
                    <a:pt x="1375576" y="723569"/>
                  </a:lnTo>
                  <a:lnTo>
                    <a:pt x="1470991" y="1033670"/>
                  </a:lnTo>
                  <a:lnTo>
                    <a:pt x="1590261" y="1669774"/>
                  </a:lnTo>
                  <a:lnTo>
                    <a:pt x="620202" y="1661823"/>
                  </a:lnTo>
                  <a:lnTo>
                    <a:pt x="95416" y="1359673"/>
                  </a:lnTo>
                  <a:lnTo>
                    <a:pt x="0" y="588397"/>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158"/>
            <p:cNvSpPr/>
            <p:nvPr/>
          </p:nvSpPr>
          <p:spPr>
            <a:xfrm>
              <a:off x="6098650" y="3398055"/>
              <a:ext cx="2369489" cy="2170706"/>
            </a:xfrm>
            <a:custGeom>
              <a:avLst/>
              <a:gdLst>
                <a:gd name="connsiteX0" fmla="*/ 341907 w 2369489"/>
                <a:gd name="connsiteY0" fmla="*/ 1956021 h 2170706"/>
                <a:gd name="connsiteX1" fmla="*/ 95416 w 2369489"/>
                <a:gd name="connsiteY1" fmla="*/ 1820849 h 2170706"/>
                <a:gd name="connsiteX2" fmla="*/ 7952 w 2369489"/>
                <a:gd name="connsiteY2" fmla="*/ 1630017 h 2170706"/>
                <a:gd name="connsiteX3" fmla="*/ 0 w 2369489"/>
                <a:gd name="connsiteY3" fmla="*/ 1304014 h 2170706"/>
                <a:gd name="connsiteX4" fmla="*/ 31806 w 2369489"/>
                <a:gd name="connsiteY4" fmla="*/ 906449 h 2170706"/>
                <a:gd name="connsiteX5" fmla="*/ 174929 w 2369489"/>
                <a:gd name="connsiteY5" fmla="*/ 516835 h 2170706"/>
                <a:gd name="connsiteX6" fmla="*/ 405517 w 2369489"/>
                <a:gd name="connsiteY6" fmla="*/ 198782 h 2170706"/>
                <a:gd name="connsiteX7" fmla="*/ 580446 w 2369489"/>
                <a:gd name="connsiteY7" fmla="*/ 63610 h 2170706"/>
                <a:gd name="connsiteX8" fmla="*/ 803082 w 2369489"/>
                <a:gd name="connsiteY8" fmla="*/ 0 h 2170706"/>
                <a:gd name="connsiteX9" fmla="*/ 1144988 w 2369489"/>
                <a:gd name="connsiteY9" fmla="*/ 23854 h 2170706"/>
                <a:gd name="connsiteX10" fmla="*/ 1518700 w 2369489"/>
                <a:gd name="connsiteY10" fmla="*/ 111318 h 2170706"/>
                <a:gd name="connsiteX11" fmla="*/ 1852654 w 2369489"/>
                <a:gd name="connsiteY11" fmla="*/ 254442 h 2170706"/>
                <a:gd name="connsiteX12" fmla="*/ 2019632 w 2369489"/>
                <a:gd name="connsiteY12" fmla="*/ 389614 h 2170706"/>
                <a:gd name="connsiteX13" fmla="*/ 2202512 w 2369489"/>
                <a:gd name="connsiteY13" fmla="*/ 469127 h 2170706"/>
                <a:gd name="connsiteX14" fmla="*/ 2305879 w 2369489"/>
                <a:gd name="connsiteY14" fmla="*/ 628153 h 2170706"/>
                <a:gd name="connsiteX15" fmla="*/ 2369489 w 2369489"/>
                <a:gd name="connsiteY15" fmla="*/ 882595 h 2170706"/>
                <a:gd name="connsiteX16" fmla="*/ 2361538 w 2369489"/>
                <a:gd name="connsiteY16" fmla="*/ 1176793 h 2170706"/>
                <a:gd name="connsiteX17" fmla="*/ 2289976 w 2369489"/>
                <a:gd name="connsiteY17" fmla="*/ 1494845 h 2170706"/>
                <a:gd name="connsiteX18" fmla="*/ 2122999 w 2369489"/>
                <a:gd name="connsiteY18" fmla="*/ 1773141 h 2170706"/>
                <a:gd name="connsiteX19" fmla="*/ 1924216 w 2369489"/>
                <a:gd name="connsiteY19" fmla="*/ 1987826 h 2170706"/>
                <a:gd name="connsiteX20" fmla="*/ 1757239 w 2369489"/>
                <a:gd name="connsiteY20" fmla="*/ 2115047 h 2170706"/>
                <a:gd name="connsiteX21" fmla="*/ 1399430 w 2369489"/>
                <a:gd name="connsiteY21" fmla="*/ 2170706 h 2170706"/>
                <a:gd name="connsiteX22" fmla="*/ 1001865 w 2369489"/>
                <a:gd name="connsiteY22" fmla="*/ 2170706 h 2170706"/>
                <a:gd name="connsiteX23" fmla="*/ 644056 w 2369489"/>
                <a:gd name="connsiteY23" fmla="*/ 2107096 h 2170706"/>
                <a:gd name="connsiteX24" fmla="*/ 341907 w 2369489"/>
                <a:gd name="connsiteY24" fmla="*/ 1956021 h 217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69489" h="2170706">
                  <a:moveTo>
                    <a:pt x="341907" y="1956021"/>
                  </a:moveTo>
                  <a:lnTo>
                    <a:pt x="95416" y="1820849"/>
                  </a:lnTo>
                  <a:lnTo>
                    <a:pt x="7952" y="1630017"/>
                  </a:lnTo>
                  <a:lnTo>
                    <a:pt x="0" y="1304014"/>
                  </a:lnTo>
                  <a:lnTo>
                    <a:pt x="31806" y="906449"/>
                  </a:lnTo>
                  <a:lnTo>
                    <a:pt x="174929" y="516835"/>
                  </a:lnTo>
                  <a:lnTo>
                    <a:pt x="405517" y="198782"/>
                  </a:lnTo>
                  <a:lnTo>
                    <a:pt x="580446" y="63610"/>
                  </a:lnTo>
                  <a:lnTo>
                    <a:pt x="803082" y="0"/>
                  </a:lnTo>
                  <a:lnTo>
                    <a:pt x="1144988" y="23854"/>
                  </a:lnTo>
                  <a:lnTo>
                    <a:pt x="1518700" y="111318"/>
                  </a:lnTo>
                  <a:lnTo>
                    <a:pt x="1852654" y="254442"/>
                  </a:lnTo>
                  <a:lnTo>
                    <a:pt x="2019632" y="389614"/>
                  </a:lnTo>
                  <a:lnTo>
                    <a:pt x="2202512" y="469127"/>
                  </a:lnTo>
                  <a:lnTo>
                    <a:pt x="2305879" y="628153"/>
                  </a:lnTo>
                  <a:lnTo>
                    <a:pt x="2369489" y="882595"/>
                  </a:lnTo>
                  <a:lnTo>
                    <a:pt x="2361538" y="1176793"/>
                  </a:lnTo>
                  <a:lnTo>
                    <a:pt x="2289976" y="1494845"/>
                  </a:lnTo>
                  <a:lnTo>
                    <a:pt x="2122999" y="1773141"/>
                  </a:lnTo>
                  <a:lnTo>
                    <a:pt x="1924216" y="1987826"/>
                  </a:lnTo>
                  <a:lnTo>
                    <a:pt x="1757239" y="2115047"/>
                  </a:lnTo>
                  <a:lnTo>
                    <a:pt x="1399430" y="2170706"/>
                  </a:lnTo>
                  <a:lnTo>
                    <a:pt x="1001865" y="2170706"/>
                  </a:lnTo>
                  <a:lnTo>
                    <a:pt x="644056" y="2107096"/>
                  </a:lnTo>
                  <a:lnTo>
                    <a:pt x="341907" y="1956021"/>
                  </a:lnTo>
                  <a:close/>
                </a:path>
              </a:pathLst>
            </a:custGeom>
            <a:solidFill>
              <a:schemeClr val="accent1">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159"/>
            <p:cNvSpPr/>
            <p:nvPr/>
          </p:nvSpPr>
          <p:spPr>
            <a:xfrm>
              <a:off x="6615485" y="3986451"/>
              <a:ext cx="1510748" cy="1256306"/>
            </a:xfrm>
            <a:custGeom>
              <a:avLst/>
              <a:gdLst>
                <a:gd name="connsiteX0" fmla="*/ 0 w 1510748"/>
                <a:gd name="connsiteY0" fmla="*/ 636105 h 1256306"/>
                <a:gd name="connsiteX1" fmla="*/ 159026 w 1510748"/>
                <a:gd name="connsiteY1" fmla="*/ 0 h 1256306"/>
                <a:gd name="connsiteX2" fmla="*/ 1009816 w 1510748"/>
                <a:gd name="connsiteY2" fmla="*/ 7952 h 1256306"/>
                <a:gd name="connsiteX3" fmla="*/ 1248355 w 1510748"/>
                <a:gd name="connsiteY3" fmla="*/ 310101 h 1256306"/>
                <a:gd name="connsiteX4" fmla="*/ 1510748 w 1510748"/>
                <a:gd name="connsiteY4" fmla="*/ 1041621 h 1256306"/>
                <a:gd name="connsiteX5" fmla="*/ 771277 w 1510748"/>
                <a:gd name="connsiteY5" fmla="*/ 1248355 h 1256306"/>
                <a:gd name="connsiteX6" fmla="*/ 127221 w 1510748"/>
                <a:gd name="connsiteY6" fmla="*/ 1256306 h 1256306"/>
                <a:gd name="connsiteX7" fmla="*/ 0 w 1510748"/>
                <a:gd name="connsiteY7" fmla="*/ 636105 h 125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0748" h="1256306">
                  <a:moveTo>
                    <a:pt x="0" y="636105"/>
                  </a:moveTo>
                  <a:lnTo>
                    <a:pt x="159026" y="0"/>
                  </a:lnTo>
                  <a:lnTo>
                    <a:pt x="1009816" y="7952"/>
                  </a:lnTo>
                  <a:lnTo>
                    <a:pt x="1248355" y="310101"/>
                  </a:lnTo>
                  <a:lnTo>
                    <a:pt x="1510748" y="1041621"/>
                  </a:lnTo>
                  <a:lnTo>
                    <a:pt x="771277" y="1248355"/>
                  </a:lnTo>
                  <a:lnTo>
                    <a:pt x="127221" y="1256306"/>
                  </a:lnTo>
                  <a:lnTo>
                    <a:pt x="0" y="63610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Freeform 160"/>
            <p:cNvSpPr/>
            <p:nvPr/>
          </p:nvSpPr>
          <p:spPr>
            <a:xfrm>
              <a:off x="8126233" y="2841464"/>
              <a:ext cx="731520" cy="3108960"/>
            </a:xfrm>
            <a:custGeom>
              <a:avLst/>
              <a:gdLst>
                <a:gd name="connsiteX0" fmla="*/ 151075 w 731520"/>
                <a:gd name="connsiteY0" fmla="*/ 0 h 3108960"/>
                <a:gd name="connsiteX1" fmla="*/ 39757 w 731520"/>
                <a:gd name="connsiteY1" fmla="*/ 373711 h 3108960"/>
                <a:gd name="connsiteX2" fmla="*/ 0 w 731520"/>
                <a:gd name="connsiteY2" fmla="*/ 882594 h 3108960"/>
                <a:gd name="connsiteX3" fmla="*/ 47708 w 731520"/>
                <a:gd name="connsiteY3" fmla="*/ 1304013 h 3108960"/>
                <a:gd name="connsiteX4" fmla="*/ 111318 w 731520"/>
                <a:gd name="connsiteY4" fmla="*/ 1606163 h 3108960"/>
                <a:gd name="connsiteX5" fmla="*/ 270344 w 731520"/>
                <a:gd name="connsiteY5" fmla="*/ 2091193 h 3108960"/>
                <a:gd name="connsiteX6" fmla="*/ 413468 w 731520"/>
                <a:gd name="connsiteY6" fmla="*/ 2449001 h 3108960"/>
                <a:gd name="connsiteX7" fmla="*/ 620202 w 731520"/>
                <a:gd name="connsiteY7" fmla="*/ 2878372 h 3108960"/>
                <a:gd name="connsiteX8" fmla="*/ 731520 w 731520"/>
                <a:gd name="connsiteY8"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520" h="3108960">
                  <a:moveTo>
                    <a:pt x="151075" y="0"/>
                  </a:moveTo>
                  <a:cubicBezTo>
                    <a:pt x="113230" y="124348"/>
                    <a:pt x="39757" y="243732"/>
                    <a:pt x="39757" y="373711"/>
                  </a:cubicBezTo>
                  <a:lnTo>
                    <a:pt x="0" y="882594"/>
                  </a:lnTo>
                  <a:lnTo>
                    <a:pt x="47708" y="1304013"/>
                  </a:lnTo>
                  <a:lnTo>
                    <a:pt x="111318" y="1606163"/>
                  </a:lnTo>
                  <a:lnTo>
                    <a:pt x="270344" y="2091193"/>
                  </a:lnTo>
                  <a:lnTo>
                    <a:pt x="413468" y="2449001"/>
                  </a:lnTo>
                  <a:lnTo>
                    <a:pt x="620202" y="2878372"/>
                  </a:lnTo>
                  <a:lnTo>
                    <a:pt x="731520" y="310896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2" name="Freeform 161"/>
            <p:cNvSpPr/>
            <p:nvPr/>
          </p:nvSpPr>
          <p:spPr>
            <a:xfrm>
              <a:off x="8094428" y="4220229"/>
              <a:ext cx="294198" cy="119269"/>
            </a:xfrm>
            <a:custGeom>
              <a:avLst/>
              <a:gdLst>
                <a:gd name="connsiteX0" fmla="*/ 0 w 294198"/>
                <a:gd name="connsiteY0" fmla="*/ 0 h 119269"/>
                <a:gd name="connsiteX1" fmla="*/ 39756 w 294198"/>
                <a:gd name="connsiteY1" fmla="*/ 79513 h 119269"/>
                <a:gd name="connsiteX2" fmla="*/ 230588 w 294198"/>
                <a:gd name="connsiteY2" fmla="*/ 119269 h 119269"/>
                <a:gd name="connsiteX3" fmla="*/ 294198 w 294198"/>
                <a:gd name="connsiteY3" fmla="*/ 63610 h 119269"/>
              </a:gdLst>
              <a:ahLst/>
              <a:cxnLst>
                <a:cxn ang="0">
                  <a:pos x="connsiteX0" y="connsiteY0"/>
                </a:cxn>
                <a:cxn ang="0">
                  <a:pos x="connsiteX1" y="connsiteY1"/>
                </a:cxn>
                <a:cxn ang="0">
                  <a:pos x="connsiteX2" y="connsiteY2"/>
                </a:cxn>
                <a:cxn ang="0">
                  <a:pos x="connsiteX3" y="connsiteY3"/>
                </a:cxn>
              </a:cxnLst>
              <a:rect l="l" t="t" r="r" b="b"/>
              <a:pathLst>
                <a:path w="294198" h="119269">
                  <a:moveTo>
                    <a:pt x="0" y="0"/>
                  </a:moveTo>
                  <a:lnTo>
                    <a:pt x="39756" y="79513"/>
                  </a:lnTo>
                  <a:lnTo>
                    <a:pt x="230588" y="119269"/>
                  </a:lnTo>
                  <a:lnTo>
                    <a:pt x="294198" y="63610"/>
                  </a:lnTo>
                </a:path>
              </a:pathLst>
            </a:cu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3" name="Freeform 162"/>
            <p:cNvSpPr/>
            <p:nvPr/>
          </p:nvSpPr>
          <p:spPr>
            <a:xfrm rot="1304593" flipV="1">
              <a:off x="8067400" y="4389296"/>
              <a:ext cx="294198" cy="119269"/>
            </a:xfrm>
            <a:custGeom>
              <a:avLst/>
              <a:gdLst>
                <a:gd name="connsiteX0" fmla="*/ 0 w 294198"/>
                <a:gd name="connsiteY0" fmla="*/ 0 h 119269"/>
                <a:gd name="connsiteX1" fmla="*/ 39756 w 294198"/>
                <a:gd name="connsiteY1" fmla="*/ 79513 h 119269"/>
                <a:gd name="connsiteX2" fmla="*/ 230588 w 294198"/>
                <a:gd name="connsiteY2" fmla="*/ 119269 h 119269"/>
                <a:gd name="connsiteX3" fmla="*/ 294198 w 294198"/>
                <a:gd name="connsiteY3" fmla="*/ 63610 h 119269"/>
              </a:gdLst>
              <a:ahLst/>
              <a:cxnLst>
                <a:cxn ang="0">
                  <a:pos x="connsiteX0" y="connsiteY0"/>
                </a:cxn>
                <a:cxn ang="0">
                  <a:pos x="connsiteX1" y="connsiteY1"/>
                </a:cxn>
                <a:cxn ang="0">
                  <a:pos x="connsiteX2" y="connsiteY2"/>
                </a:cxn>
                <a:cxn ang="0">
                  <a:pos x="connsiteX3" y="connsiteY3"/>
                </a:cxn>
              </a:cxnLst>
              <a:rect l="l" t="t" r="r" b="b"/>
              <a:pathLst>
                <a:path w="294198" h="119269">
                  <a:moveTo>
                    <a:pt x="0" y="0"/>
                  </a:moveTo>
                  <a:lnTo>
                    <a:pt x="39756" y="79513"/>
                  </a:lnTo>
                  <a:lnTo>
                    <a:pt x="230588" y="119269"/>
                  </a:lnTo>
                  <a:lnTo>
                    <a:pt x="294198" y="63610"/>
                  </a:lnTo>
                </a:path>
              </a:pathLst>
            </a:cu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4" name="TextBox 163"/>
            <p:cNvSpPr txBox="1"/>
            <p:nvPr/>
          </p:nvSpPr>
          <p:spPr>
            <a:xfrm>
              <a:off x="2971800" y="3795585"/>
              <a:ext cx="1106393" cy="276999"/>
            </a:xfrm>
            <a:prstGeom prst="rect">
              <a:avLst/>
            </a:prstGeom>
            <a:noFill/>
          </p:spPr>
          <p:txBody>
            <a:bodyPr wrap="none" rtlCol="0">
              <a:spAutoFit/>
            </a:bodyPr>
            <a:lstStyle/>
            <a:p>
              <a:pPr algn="ctr"/>
              <a:r>
                <a:rPr lang="en-US" sz="1200" b="1" dirty="0" smtClean="0"/>
                <a:t>MSR BLACK</a:t>
              </a:r>
              <a:endParaRPr lang="en-US" sz="1200" b="1" dirty="0"/>
            </a:p>
          </p:txBody>
        </p:sp>
        <p:sp>
          <p:nvSpPr>
            <p:cNvPr id="165" name="TextBox 164"/>
            <p:cNvSpPr txBox="1"/>
            <p:nvPr/>
          </p:nvSpPr>
          <p:spPr>
            <a:xfrm>
              <a:off x="3962400" y="4977714"/>
              <a:ext cx="449162" cy="276999"/>
            </a:xfrm>
            <a:prstGeom prst="rect">
              <a:avLst/>
            </a:prstGeom>
            <a:noFill/>
          </p:spPr>
          <p:txBody>
            <a:bodyPr wrap="none" rtlCol="0">
              <a:spAutoFit/>
            </a:bodyPr>
            <a:lstStyle/>
            <a:p>
              <a:pPr algn="ctr"/>
              <a:r>
                <a:rPr lang="en-US" sz="1200" b="1" dirty="0" smtClean="0"/>
                <a:t>NAI</a:t>
              </a:r>
              <a:endParaRPr lang="en-US" sz="1200" b="1" dirty="0"/>
            </a:p>
          </p:txBody>
        </p:sp>
        <p:sp>
          <p:nvSpPr>
            <p:cNvPr id="166" name="TextBox 165"/>
            <p:cNvSpPr txBox="1"/>
            <p:nvPr/>
          </p:nvSpPr>
          <p:spPr>
            <a:xfrm>
              <a:off x="4994187" y="4621428"/>
              <a:ext cx="498855" cy="261610"/>
            </a:xfrm>
            <a:prstGeom prst="rect">
              <a:avLst/>
            </a:prstGeom>
            <a:noFill/>
          </p:spPr>
          <p:txBody>
            <a:bodyPr wrap="none" rtlCol="0">
              <a:spAutoFit/>
            </a:bodyPr>
            <a:lstStyle/>
            <a:p>
              <a:pPr algn="ctr"/>
              <a:r>
                <a:rPr lang="en-US" sz="1100" b="1" dirty="0" smtClean="0">
                  <a:latin typeface="Arial Black" pitchFamily="34" charset="0"/>
                </a:rPr>
                <a:t>TRP</a:t>
              </a:r>
              <a:endParaRPr lang="en-US" sz="1100" b="1" dirty="0">
                <a:latin typeface="Arial Black" pitchFamily="34" charset="0"/>
              </a:endParaRPr>
            </a:p>
          </p:txBody>
        </p:sp>
        <p:sp>
          <p:nvSpPr>
            <p:cNvPr id="167" name="TextBox 166"/>
            <p:cNvSpPr txBox="1"/>
            <p:nvPr/>
          </p:nvSpPr>
          <p:spPr>
            <a:xfrm>
              <a:off x="5334000" y="3682314"/>
              <a:ext cx="498855" cy="261610"/>
            </a:xfrm>
            <a:prstGeom prst="rect">
              <a:avLst/>
            </a:prstGeom>
            <a:noFill/>
          </p:spPr>
          <p:txBody>
            <a:bodyPr wrap="none" rtlCol="0">
              <a:spAutoFit/>
            </a:bodyPr>
            <a:lstStyle/>
            <a:p>
              <a:pPr algn="ctr"/>
              <a:r>
                <a:rPr lang="en-US" sz="1100" b="1" dirty="0" smtClean="0">
                  <a:latin typeface="Arial Black" pitchFamily="34" charset="0"/>
                </a:rPr>
                <a:t>TRP</a:t>
              </a:r>
              <a:endParaRPr lang="en-US" sz="1100" b="1" dirty="0">
                <a:latin typeface="Arial Black" pitchFamily="34" charset="0"/>
              </a:endParaRPr>
            </a:p>
          </p:txBody>
        </p:sp>
        <p:grpSp>
          <p:nvGrpSpPr>
            <p:cNvPr id="10" name="Group 173"/>
            <p:cNvGrpSpPr/>
            <p:nvPr/>
          </p:nvGrpSpPr>
          <p:grpSpPr>
            <a:xfrm>
              <a:off x="5245924" y="3736919"/>
              <a:ext cx="152400" cy="152400"/>
              <a:chOff x="5486400" y="2401491"/>
              <a:chExt cx="152400" cy="152400"/>
            </a:xfrm>
          </p:grpSpPr>
          <p:cxnSp>
            <p:nvCxnSpPr>
              <p:cNvPr id="172" name="Straight Connector 171"/>
              <p:cNvCxnSpPr/>
              <p:nvPr/>
            </p:nvCxnSpPr>
            <p:spPr>
              <a:xfrm rot="5400000">
                <a:off x="5486400" y="2476897"/>
                <a:ext cx="152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10800000">
                <a:off x="5486400" y="2476897"/>
                <a:ext cx="152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74"/>
            <p:cNvGrpSpPr/>
            <p:nvPr/>
          </p:nvGrpSpPr>
          <p:grpSpPr>
            <a:xfrm>
              <a:off x="4912428" y="4676033"/>
              <a:ext cx="152400" cy="152400"/>
              <a:chOff x="5486400" y="2401491"/>
              <a:chExt cx="152400" cy="152400"/>
            </a:xfrm>
          </p:grpSpPr>
          <p:cxnSp>
            <p:nvCxnSpPr>
              <p:cNvPr id="176" name="Straight Connector 175"/>
              <p:cNvCxnSpPr/>
              <p:nvPr/>
            </p:nvCxnSpPr>
            <p:spPr>
              <a:xfrm rot="5400000">
                <a:off x="5486400" y="2476897"/>
                <a:ext cx="152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0800000">
                <a:off x="5486400" y="2476897"/>
                <a:ext cx="152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8" name="TextBox 177"/>
            <p:cNvSpPr txBox="1"/>
            <p:nvPr/>
          </p:nvSpPr>
          <p:spPr>
            <a:xfrm>
              <a:off x="4343400" y="4093004"/>
              <a:ext cx="484427" cy="261610"/>
            </a:xfrm>
            <a:prstGeom prst="rect">
              <a:avLst/>
            </a:prstGeom>
            <a:noFill/>
          </p:spPr>
          <p:txBody>
            <a:bodyPr wrap="none" rtlCol="0">
              <a:spAutoFit/>
            </a:bodyPr>
            <a:lstStyle/>
            <a:p>
              <a:pPr algn="ctr"/>
              <a:r>
                <a:rPr lang="en-US" sz="1050" b="1" dirty="0" smtClean="0"/>
                <a:t>CSC</a:t>
              </a:r>
              <a:endParaRPr lang="en-US" sz="1050" b="1" dirty="0"/>
            </a:p>
          </p:txBody>
        </p:sp>
        <p:grpSp>
          <p:nvGrpSpPr>
            <p:cNvPr id="13" name="Group 212"/>
            <p:cNvGrpSpPr/>
            <p:nvPr/>
          </p:nvGrpSpPr>
          <p:grpSpPr>
            <a:xfrm>
              <a:off x="4358709" y="3529264"/>
              <a:ext cx="518091" cy="357969"/>
              <a:chOff x="2792628" y="2205030"/>
              <a:chExt cx="518091" cy="357969"/>
            </a:xfrm>
          </p:grpSpPr>
          <p:grpSp>
            <p:nvGrpSpPr>
              <p:cNvPr id="14" name="Group 143"/>
              <p:cNvGrpSpPr/>
              <p:nvPr/>
            </p:nvGrpSpPr>
            <p:grpSpPr>
              <a:xfrm>
                <a:off x="2920462" y="2205030"/>
                <a:ext cx="262422" cy="45719"/>
                <a:chOff x="2895600" y="2133600"/>
                <a:chExt cx="262422" cy="45719"/>
              </a:xfrm>
            </p:grpSpPr>
            <p:sp>
              <p:nvSpPr>
                <p:cNvPr id="218" name="Oval 217"/>
                <p:cNvSpPr/>
                <p:nvPr/>
              </p:nvSpPr>
              <p:spPr>
                <a:xfrm>
                  <a:off x="2895600" y="213360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Oval 218"/>
                <p:cNvSpPr/>
                <p:nvPr/>
              </p:nvSpPr>
              <p:spPr>
                <a:xfrm>
                  <a:off x="3003951" y="213360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p:cNvSpPr/>
                <p:nvPr/>
              </p:nvSpPr>
              <p:spPr>
                <a:xfrm>
                  <a:off x="3112303" y="213360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75"/>
              <p:cNvGrpSpPr/>
              <p:nvPr/>
            </p:nvGrpSpPr>
            <p:grpSpPr>
              <a:xfrm>
                <a:off x="2792628" y="2286000"/>
                <a:ext cx="518091" cy="276999"/>
                <a:chOff x="2792628" y="2286000"/>
                <a:chExt cx="518091" cy="276999"/>
              </a:xfrm>
            </p:grpSpPr>
            <p:sp>
              <p:nvSpPr>
                <p:cNvPr id="216" name="Rectangle 60"/>
                <p:cNvSpPr>
                  <a:spLocks noChangeAspect="1" noChangeArrowheads="1"/>
                </p:cNvSpPr>
                <p:nvPr/>
              </p:nvSpPr>
              <p:spPr bwMode="auto">
                <a:xfrm>
                  <a:off x="2831303" y="2289625"/>
                  <a:ext cx="440740" cy="269748"/>
                </a:xfrm>
                <a:prstGeom prst="rect">
                  <a:avLst/>
                </a:prstGeom>
                <a:solidFill>
                  <a:srgbClr val="FFFFFF"/>
                </a:solidFill>
                <a:ln w="19050">
                  <a:solidFill>
                    <a:srgbClr val="000000"/>
                  </a:solidFill>
                  <a:miter lim="800000"/>
                  <a:headEnd/>
                  <a:tailEnd/>
                </a:ln>
                <a:effectLst/>
              </p:spPr>
              <p:txBody>
                <a:bodyPr wrap="none" anchor="ctr"/>
                <a:lstStyle/>
                <a:p>
                  <a:pPr algn="ctr" eaLnBrk="0" hangingPunct="0">
                    <a:spcBef>
                      <a:spcPct val="0"/>
                    </a:spcBef>
                  </a:pPr>
                  <a:endParaRPr lang="en-US" sz="3200" b="1" dirty="0">
                    <a:effectLst/>
                    <a:cs typeface="Times New Roman" pitchFamily="18" charset="0"/>
                  </a:endParaRPr>
                </a:p>
              </p:txBody>
            </p:sp>
            <p:sp>
              <p:nvSpPr>
                <p:cNvPr id="217" name="TextBox 216"/>
                <p:cNvSpPr txBox="1"/>
                <p:nvPr/>
              </p:nvSpPr>
              <p:spPr>
                <a:xfrm>
                  <a:off x="2792628" y="2286000"/>
                  <a:ext cx="518091" cy="276999"/>
                </a:xfrm>
                <a:prstGeom prst="rect">
                  <a:avLst/>
                </a:prstGeom>
                <a:noFill/>
              </p:spPr>
              <p:txBody>
                <a:bodyPr wrap="none" rtlCol="0">
                  <a:spAutoFit/>
                </a:bodyPr>
                <a:lstStyle/>
                <a:p>
                  <a:pPr algn="ctr"/>
                  <a:r>
                    <a:rPr lang="en-US" sz="1200" b="1" dirty="0" smtClean="0"/>
                    <a:t>EOD</a:t>
                  </a:r>
                  <a:endParaRPr lang="en-US" sz="1200" b="1" dirty="0"/>
                </a:p>
              </p:txBody>
            </p:sp>
          </p:grpSp>
        </p:grpSp>
        <p:grpSp>
          <p:nvGrpSpPr>
            <p:cNvPr id="16" name="Group 220"/>
            <p:cNvGrpSpPr/>
            <p:nvPr/>
          </p:nvGrpSpPr>
          <p:grpSpPr>
            <a:xfrm>
              <a:off x="4397384" y="2042134"/>
              <a:ext cx="440740" cy="505599"/>
              <a:chOff x="1981200" y="2438400"/>
              <a:chExt cx="440740" cy="505599"/>
            </a:xfrm>
          </p:grpSpPr>
          <p:sp>
            <p:nvSpPr>
              <p:cNvPr id="222" name="Text Box 58"/>
              <p:cNvSpPr txBox="1">
                <a:spLocks noChangeArrowheads="1"/>
              </p:cNvSpPr>
              <p:nvPr/>
            </p:nvSpPr>
            <p:spPr bwMode="auto">
              <a:xfrm>
                <a:off x="2084390" y="2438400"/>
                <a:ext cx="234360" cy="307777"/>
              </a:xfrm>
              <a:prstGeom prst="rect">
                <a:avLst/>
              </a:prstGeom>
              <a:noFill/>
              <a:ln w="9525">
                <a:noFill/>
                <a:miter lim="800000"/>
                <a:headEnd/>
                <a:tailEnd/>
              </a:ln>
              <a:effectLst/>
            </p:spPr>
            <p:txBody>
              <a:bodyPr wrap="none">
                <a:spAutoFit/>
              </a:bodyPr>
              <a:lstStyle/>
              <a:p>
                <a:pPr algn="ctr">
                  <a:spcBef>
                    <a:spcPct val="0"/>
                  </a:spcBef>
                </a:pPr>
                <a:r>
                  <a:rPr lang="en-US" sz="1400" b="1" dirty="0" smtClean="0">
                    <a:effectLst/>
                    <a:cs typeface="Times New Roman" pitchFamily="18" charset="0"/>
                  </a:rPr>
                  <a:t>I</a:t>
                </a:r>
                <a:endParaRPr lang="en-US" sz="1400" b="1" dirty="0">
                  <a:effectLst/>
                  <a:cs typeface="Times New Roman" pitchFamily="18" charset="0"/>
                </a:endParaRPr>
              </a:p>
            </p:txBody>
          </p:sp>
          <p:sp>
            <p:nvSpPr>
              <p:cNvPr id="223" name="Rectangle 60"/>
              <p:cNvSpPr>
                <a:spLocks noChangeAspect="1" noChangeArrowheads="1"/>
              </p:cNvSpPr>
              <p:nvPr/>
            </p:nvSpPr>
            <p:spPr bwMode="auto">
              <a:xfrm>
                <a:off x="1981200" y="2670625"/>
                <a:ext cx="440740" cy="269748"/>
              </a:xfrm>
              <a:prstGeom prst="rect">
                <a:avLst/>
              </a:prstGeom>
              <a:solidFill>
                <a:srgbClr val="FFFFFF"/>
              </a:solidFill>
              <a:ln w="19050">
                <a:solidFill>
                  <a:srgbClr val="000000"/>
                </a:solidFill>
                <a:miter lim="800000"/>
                <a:headEnd/>
                <a:tailEnd/>
              </a:ln>
              <a:effectLst/>
            </p:spPr>
            <p:txBody>
              <a:bodyPr wrap="none" anchor="ctr"/>
              <a:lstStyle/>
              <a:p>
                <a:pPr algn="ctr" eaLnBrk="0" hangingPunct="0">
                  <a:spcBef>
                    <a:spcPct val="0"/>
                  </a:spcBef>
                </a:pPr>
                <a:endParaRPr lang="en-US" sz="3200" b="1" dirty="0">
                  <a:effectLst/>
                  <a:cs typeface="Times New Roman" pitchFamily="18" charset="0"/>
                </a:endParaRPr>
              </a:p>
            </p:txBody>
          </p:sp>
          <p:sp>
            <p:nvSpPr>
              <p:cNvPr id="224" name="TextBox 223"/>
              <p:cNvSpPr txBox="1"/>
              <p:nvPr/>
            </p:nvSpPr>
            <p:spPr>
              <a:xfrm>
                <a:off x="1993821" y="2667000"/>
                <a:ext cx="415499" cy="276999"/>
              </a:xfrm>
              <a:prstGeom prst="rect">
                <a:avLst/>
              </a:prstGeom>
              <a:noFill/>
            </p:spPr>
            <p:txBody>
              <a:bodyPr wrap="none" rtlCol="0">
                <a:spAutoFit/>
              </a:bodyPr>
              <a:lstStyle/>
              <a:p>
                <a:pPr algn="ctr"/>
                <a:r>
                  <a:rPr lang="en-US" sz="1200" b="1" dirty="0" smtClean="0"/>
                  <a:t>MP</a:t>
                </a:r>
                <a:endParaRPr lang="en-US" sz="1200" b="1" dirty="0"/>
              </a:p>
            </p:txBody>
          </p:sp>
        </p:grpSp>
        <p:grpSp>
          <p:nvGrpSpPr>
            <p:cNvPr id="17" name="Group 224"/>
            <p:cNvGrpSpPr/>
            <p:nvPr/>
          </p:nvGrpSpPr>
          <p:grpSpPr>
            <a:xfrm>
              <a:off x="4397384" y="2932208"/>
              <a:ext cx="440740" cy="502010"/>
              <a:chOff x="1981200" y="1905000"/>
              <a:chExt cx="440740" cy="502010"/>
            </a:xfrm>
          </p:grpSpPr>
          <p:sp>
            <p:nvSpPr>
              <p:cNvPr id="226" name="Text Box 58"/>
              <p:cNvSpPr txBox="1">
                <a:spLocks noChangeArrowheads="1"/>
              </p:cNvSpPr>
              <p:nvPr/>
            </p:nvSpPr>
            <p:spPr bwMode="auto">
              <a:xfrm>
                <a:off x="2084390" y="1905000"/>
                <a:ext cx="234360" cy="307777"/>
              </a:xfrm>
              <a:prstGeom prst="rect">
                <a:avLst/>
              </a:prstGeom>
              <a:noFill/>
              <a:ln w="9525">
                <a:noFill/>
                <a:miter lim="800000"/>
                <a:headEnd/>
                <a:tailEnd/>
              </a:ln>
              <a:effectLst/>
            </p:spPr>
            <p:txBody>
              <a:bodyPr wrap="none">
                <a:spAutoFit/>
              </a:bodyPr>
              <a:lstStyle/>
              <a:p>
                <a:pPr algn="ctr">
                  <a:spcBef>
                    <a:spcPct val="0"/>
                  </a:spcBef>
                </a:pPr>
                <a:r>
                  <a:rPr lang="en-US" sz="1400" b="1" dirty="0" smtClean="0">
                    <a:effectLst/>
                    <a:cs typeface="Times New Roman" pitchFamily="18" charset="0"/>
                  </a:rPr>
                  <a:t>I</a:t>
                </a:r>
                <a:endParaRPr lang="en-US" sz="1400" b="1" dirty="0">
                  <a:effectLst/>
                  <a:cs typeface="Times New Roman" pitchFamily="18" charset="0"/>
                </a:endParaRPr>
              </a:p>
            </p:txBody>
          </p:sp>
          <p:sp>
            <p:nvSpPr>
              <p:cNvPr id="227" name="Rectangle 60"/>
              <p:cNvSpPr>
                <a:spLocks noChangeAspect="1" noChangeArrowheads="1"/>
              </p:cNvSpPr>
              <p:nvPr/>
            </p:nvSpPr>
            <p:spPr bwMode="auto">
              <a:xfrm>
                <a:off x="1981200" y="2137262"/>
                <a:ext cx="440740" cy="269748"/>
              </a:xfrm>
              <a:prstGeom prst="rect">
                <a:avLst/>
              </a:prstGeom>
              <a:solidFill>
                <a:srgbClr val="FFFFFF"/>
              </a:solidFill>
              <a:ln w="19050">
                <a:solidFill>
                  <a:srgbClr val="000000"/>
                </a:solidFill>
                <a:miter lim="800000"/>
                <a:headEnd/>
                <a:tailEnd/>
              </a:ln>
              <a:effectLst/>
            </p:spPr>
            <p:txBody>
              <a:bodyPr wrap="none" anchor="ctr"/>
              <a:lstStyle/>
              <a:p>
                <a:pPr algn="ctr" eaLnBrk="0" hangingPunct="0">
                  <a:spcBef>
                    <a:spcPct val="0"/>
                  </a:spcBef>
                </a:pPr>
                <a:endParaRPr lang="en-US" sz="3200" b="1" dirty="0">
                  <a:effectLst/>
                  <a:cs typeface="Times New Roman" pitchFamily="18" charset="0"/>
                </a:endParaRPr>
              </a:p>
            </p:txBody>
          </p:sp>
          <p:grpSp>
            <p:nvGrpSpPr>
              <p:cNvPr id="18" name="Group 53"/>
              <p:cNvGrpSpPr>
                <a:grpSpLocks noChangeAspect="1"/>
              </p:cNvGrpSpPr>
              <p:nvPr/>
            </p:nvGrpSpPr>
            <p:grpSpPr bwMode="auto">
              <a:xfrm>
                <a:off x="2055599" y="2193569"/>
                <a:ext cx="291942" cy="157134"/>
                <a:chOff x="4368" y="3696"/>
                <a:chExt cx="114" cy="68"/>
              </a:xfrm>
            </p:grpSpPr>
            <p:sp>
              <p:nvSpPr>
                <p:cNvPr id="229" name="Freeform 54"/>
                <p:cNvSpPr>
                  <a:spLocks/>
                </p:cNvSpPr>
                <p:nvPr/>
              </p:nvSpPr>
              <p:spPr bwMode="auto">
                <a:xfrm>
                  <a:off x="4368" y="3696"/>
                  <a:ext cx="92" cy="68"/>
                </a:xfrm>
                <a:custGeom>
                  <a:avLst/>
                  <a:gdLst/>
                  <a:ahLst/>
                  <a:cxnLst>
                    <a:cxn ang="0">
                      <a:pos x="23" y="22"/>
                    </a:cxn>
                    <a:cxn ang="0">
                      <a:pos x="0" y="19"/>
                    </a:cxn>
                    <a:cxn ang="0">
                      <a:pos x="12" y="2"/>
                    </a:cxn>
                    <a:cxn ang="0">
                      <a:pos x="56" y="11"/>
                    </a:cxn>
                    <a:cxn ang="0">
                      <a:pos x="77" y="28"/>
                    </a:cxn>
                    <a:cxn ang="0">
                      <a:pos x="86" y="47"/>
                    </a:cxn>
                    <a:cxn ang="0">
                      <a:pos x="75" y="65"/>
                    </a:cxn>
                    <a:cxn ang="0">
                      <a:pos x="66" y="41"/>
                    </a:cxn>
                    <a:cxn ang="0">
                      <a:pos x="57" y="28"/>
                    </a:cxn>
                    <a:cxn ang="0">
                      <a:pos x="38" y="16"/>
                    </a:cxn>
                    <a:cxn ang="0">
                      <a:pos x="27" y="19"/>
                    </a:cxn>
                    <a:cxn ang="0">
                      <a:pos x="23" y="22"/>
                    </a:cxn>
                  </a:cxnLst>
                  <a:rect l="0" t="0" r="r" b="b"/>
                  <a:pathLst>
                    <a:path w="92" h="68">
                      <a:moveTo>
                        <a:pt x="23" y="22"/>
                      </a:moveTo>
                      <a:cubicBezTo>
                        <a:pt x="15" y="27"/>
                        <a:pt x="6" y="27"/>
                        <a:pt x="0" y="19"/>
                      </a:cubicBezTo>
                      <a:cubicBezTo>
                        <a:pt x="3" y="0"/>
                        <a:pt x="0" y="8"/>
                        <a:pt x="12" y="2"/>
                      </a:cubicBezTo>
                      <a:cubicBezTo>
                        <a:pt x="31" y="4"/>
                        <a:pt x="40" y="8"/>
                        <a:pt x="56" y="11"/>
                      </a:cubicBezTo>
                      <a:cubicBezTo>
                        <a:pt x="64" y="17"/>
                        <a:pt x="70" y="21"/>
                        <a:pt x="77" y="28"/>
                      </a:cubicBezTo>
                      <a:cubicBezTo>
                        <a:pt x="78" y="35"/>
                        <a:pt x="82" y="41"/>
                        <a:pt x="86" y="47"/>
                      </a:cubicBezTo>
                      <a:cubicBezTo>
                        <a:pt x="87" y="62"/>
                        <a:pt x="92" y="68"/>
                        <a:pt x="75" y="65"/>
                      </a:cubicBezTo>
                      <a:cubicBezTo>
                        <a:pt x="74" y="56"/>
                        <a:pt x="74" y="46"/>
                        <a:pt x="66" y="41"/>
                      </a:cubicBezTo>
                      <a:cubicBezTo>
                        <a:pt x="65" y="33"/>
                        <a:pt x="64" y="32"/>
                        <a:pt x="57" y="28"/>
                      </a:cubicBezTo>
                      <a:cubicBezTo>
                        <a:pt x="52" y="22"/>
                        <a:pt x="46" y="17"/>
                        <a:pt x="38" y="16"/>
                      </a:cubicBezTo>
                      <a:cubicBezTo>
                        <a:pt x="35" y="17"/>
                        <a:pt x="29" y="18"/>
                        <a:pt x="27" y="19"/>
                      </a:cubicBezTo>
                      <a:cubicBezTo>
                        <a:pt x="22" y="22"/>
                        <a:pt x="26" y="25"/>
                        <a:pt x="23" y="22"/>
                      </a:cubicBezTo>
                      <a:close/>
                    </a:path>
                  </a:pathLst>
                </a:custGeom>
                <a:solidFill>
                  <a:schemeClr val="tx1"/>
                </a:solidFill>
                <a:ln w="9525">
                  <a:solidFill>
                    <a:schemeClr val="tx1"/>
                  </a:solidFill>
                  <a:round/>
                  <a:headEnd/>
                  <a:tailEnd/>
                </a:ln>
                <a:effectLst/>
              </p:spPr>
              <p:txBody>
                <a:bodyPr/>
                <a:lstStyle/>
                <a:p>
                  <a:endParaRPr lang="en-US" dirty="0"/>
                </a:p>
              </p:txBody>
            </p:sp>
            <p:sp>
              <p:nvSpPr>
                <p:cNvPr id="230" name="Freeform 55"/>
                <p:cNvSpPr>
                  <a:spLocks/>
                </p:cNvSpPr>
                <p:nvPr/>
              </p:nvSpPr>
              <p:spPr bwMode="auto">
                <a:xfrm flipH="1">
                  <a:off x="4390" y="3696"/>
                  <a:ext cx="92" cy="68"/>
                </a:xfrm>
                <a:custGeom>
                  <a:avLst/>
                  <a:gdLst/>
                  <a:ahLst/>
                  <a:cxnLst>
                    <a:cxn ang="0">
                      <a:pos x="23" y="22"/>
                    </a:cxn>
                    <a:cxn ang="0">
                      <a:pos x="0" y="19"/>
                    </a:cxn>
                    <a:cxn ang="0">
                      <a:pos x="12" y="2"/>
                    </a:cxn>
                    <a:cxn ang="0">
                      <a:pos x="56" y="11"/>
                    </a:cxn>
                    <a:cxn ang="0">
                      <a:pos x="77" y="28"/>
                    </a:cxn>
                    <a:cxn ang="0">
                      <a:pos x="86" y="47"/>
                    </a:cxn>
                    <a:cxn ang="0">
                      <a:pos x="75" y="65"/>
                    </a:cxn>
                    <a:cxn ang="0">
                      <a:pos x="66" y="41"/>
                    </a:cxn>
                    <a:cxn ang="0">
                      <a:pos x="57" y="28"/>
                    </a:cxn>
                    <a:cxn ang="0">
                      <a:pos x="38" y="16"/>
                    </a:cxn>
                    <a:cxn ang="0">
                      <a:pos x="27" y="19"/>
                    </a:cxn>
                    <a:cxn ang="0">
                      <a:pos x="23" y="22"/>
                    </a:cxn>
                  </a:cxnLst>
                  <a:rect l="0" t="0" r="r" b="b"/>
                  <a:pathLst>
                    <a:path w="92" h="68">
                      <a:moveTo>
                        <a:pt x="23" y="22"/>
                      </a:moveTo>
                      <a:cubicBezTo>
                        <a:pt x="15" y="27"/>
                        <a:pt x="6" y="27"/>
                        <a:pt x="0" y="19"/>
                      </a:cubicBezTo>
                      <a:cubicBezTo>
                        <a:pt x="3" y="0"/>
                        <a:pt x="0" y="8"/>
                        <a:pt x="12" y="2"/>
                      </a:cubicBezTo>
                      <a:cubicBezTo>
                        <a:pt x="31" y="4"/>
                        <a:pt x="40" y="8"/>
                        <a:pt x="56" y="11"/>
                      </a:cubicBezTo>
                      <a:cubicBezTo>
                        <a:pt x="64" y="17"/>
                        <a:pt x="70" y="21"/>
                        <a:pt x="77" y="28"/>
                      </a:cubicBezTo>
                      <a:cubicBezTo>
                        <a:pt x="78" y="35"/>
                        <a:pt x="82" y="41"/>
                        <a:pt x="86" y="47"/>
                      </a:cubicBezTo>
                      <a:cubicBezTo>
                        <a:pt x="87" y="62"/>
                        <a:pt x="92" y="68"/>
                        <a:pt x="75" y="65"/>
                      </a:cubicBezTo>
                      <a:cubicBezTo>
                        <a:pt x="74" y="56"/>
                        <a:pt x="74" y="46"/>
                        <a:pt x="66" y="41"/>
                      </a:cubicBezTo>
                      <a:cubicBezTo>
                        <a:pt x="65" y="33"/>
                        <a:pt x="64" y="32"/>
                        <a:pt x="57" y="28"/>
                      </a:cubicBezTo>
                      <a:cubicBezTo>
                        <a:pt x="52" y="22"/>
                        <a:pt x="46" y="17"/>
                        <a:pt x="38" y="16"/>
                      </a:cubicBezTo>
                      <a:cubicBezTo>
                        <a:pt x="35" y="17"/>
                        <a:pt x="29" y="18"/>
                        <a:pt x="27" y="19"/>
                      </a:cubicBezTo>
                      <a:cubicBezTo>
                        <a:pt x="22" y="22"/>
                        <a:pt x="26" y="25"/>
                        <a:pt x="23" y="22"/>
                      </a:cubicBezTo>
                      <a:close/>
                    </a:path>
                  </a:pathLst>
                </a:custGeom>
                <a:solidFill>
                  <a:schemeClr val="tx1"/>
                </a:solidFill>
                <a:ln w="9525">
                  <a:solidFill>
                    <a:schemeClr val="tx1"/>
                  </a:solidFill>
                  <a:round/>
                  <a:headEnd/>
                  <a:tailEnd/>
                </a:ln>
                <a:effectLst/>
              </p:spPr>
              <p:txBody>
                <a:bodyPr/>
                <a:lstStyle/>
                <a:p>
                  <a:endParaRPr lang="en-US" dirty="0"/>
                </a:p>
              </p:txBody>
            </p:sp>
          </p:grpSp>
        </p:grpSp>
        <p:sp>
          <p:nvSpPr>
            <p:cNvPr id="232" name="Text Box 58"/>
            <p:cNvSpPr txBox="1">
              <a:spLocks noChangeArrowheads="1"/>
            </p:cNvSpPr>
            <p:nvPr/>
          </p:nvSpPr>
          <p:spPr bwMode="auto">
            <a:xfrm>
              <a:off x="4500574" y="2482787"/>
              <a:ext cx="234360" cy="307777"/>
            </a:xfrm>
            <a:prstGeom prst="rect">
              <a:avLst/>
            </a:prstGeom>
            <a:noFill/>
            <a:ln w="9525">
              <a:noFill/>
              <a:miter lim="800000"/>
              <a:headEnd/>
              <a:tailEnd/>
            </a:ln>
            <a:effectLst/>
          </p:spPr>
          <p:txBody>
            <a:bodyPr wrap="none">
              <a:spAutoFit/>
            </a:bodyPr>
            <a:lstStyle/>
            <a:p>
              <a:pPr algn="ctr">
                <a:spcBef>
                  <a:spcPct val="0"/>
                </a:spcBef>
              </a:pPr>
              <a:r>
                <a:rPr lang="en-US" sz="1400" b="1" dirty="0" smtClean="0">
                  <a:effectLst/>
                  <a:cs typeface="Times New Roman" pitchFamily="18" charset="0"/>
                </a:rPr>
                <a:t>I</a:t>
              </a:r>
              <a:endParaRPr lang="en-US" sz="1400" b="1" dirty="0">
                <a:effectLst/>
                <a:cs typeface="Times New Roman" pitchFamily="18" charset="0"/>
              </a:endParaRPr>
            </a:p>
          </p:txBody>
        </p:sp>
        <p:sp>
          <p:nvSpPr>
            <p:cNvPr id="233" name="Rectangle 60"/>
            <p:cNvSpPr>
              <a:spLocks noChangeAspect="1" noChangeArrowheads="1"/>
            </p:cNvSpPr>
            <p:nvPr/>
          </p:nvSpPr>
          <p:spPr bwMode="auto">
            <a:xfrm>
              <a:off x="4397384" y="2715049"/>
              <a:ext cx="440740" cy="269748"/>
            </a:xfrm>
            <a:prstGeom prst="rect">
              <a:avLst/>
            </a:prstGeom>
            <a:solidFill>
              <a:srgbClr val="FFFFFF"/>
            </a:solidFill>
            <a:ln w="19050">
              <a:solidFill>
                <a:srgbClr val="000000"/>
              </a:solidFill>
              <a:miter lim="800000"/>
              <a:headEnd/>
              <a:tailEnd/>
            </a:ln>
            <a:effectLst/>
          </p:spPr>
          <p:txBody>
            <a:bodyPr wrap="none" anchor="ctr"/>
            <a:lstStyle/>
            <a:p>
              <a:pPr algn="ctr" eaLnBrk="0" hangingPunct="0">
                <a:spcBef>
                  <a:spcPct val="0"/>
                </a:spcBef>
              </a:pPr>
              <a:endParaRPr lang="en-US" sz="3200" b="1" dirty="0">
                <a:effectLst/>
                <a:cs typeface="Times New Roman" pitchFamily="18" charset="0"/>
              </a:endParaRPr>
            </a:p>
          </p:txBody>
        </p:sp>
        <p:grpSp>
          <p:nvGrpSpPr>
            <p:cNvPr id="19" name="Group 238"/>
            <p:cNvGrpSpPr/>
            <p:nvPr/>
          </p:nvGrpSpPr>
          <p:grpSpPr>
            <a:xfrm>
              <a:off x="4397384" y="1600200"/>
              <a:ext cx="440740" cy="506880"/>
              <a:chOff x="1143000" y="2056119"/>
              <a:chExt cx="440740" cy="506880"/>
            </a:xfrm>
          </p:grpSpPr>
          <p:grpSp>
            <p:nvGrpSpPr>
              <p:cNvPr id="20" name="Group 169"/>
              <p:cNvGrpSpPr/>
              <p:nvPr/>
            </p:nvGrpSpPr>
            <p:grpSpPr>
              <a:xfrm>
                <a:off x="1143000" y="2056119"/>
                <a:ext cx="440740" cy="506880"/>
                <a:chOff x="1143000" y="2056119"/>
                <a:chExt cx="440740" cy="506880"/>
              </a:xfrm>
            </p:grpSpPr>
            <p:sp>
              <p:nvSpPr>
                <p:cNvPr id="242" name="Text Box 58"/>
                <p:cNvSpPr txBox="1">
                  <a:spLocks noChangeArrowheads="1"/>
                </p:cNvSpPr>
                <p:nvPr/>
              </p:nvSpPr>
              <p:spPr bwMode="auto">
                <a:xfrm>
                  <a:off x="1196497" y="2056119"/>
                  <a:ext cx="333746" cy="307777"/>
                </a:xfrm>
                <a:prstGeom prst="rect">
                  <a:avLst/>
                </a:prstGeom>
                <a:noFill/>
                <a:ln w="9525">
                  <a:noFill/>
                  <a:miter lim="800000"/>
                  <a:headEnd/>
                  <a:tailEnd/>
                </a:ln>
                <a:effectLst/>
              </p:spPr>
              <p:txBody>
                <a:bodyPr wrap="none">
                  <a:spAutoFit/>
                </a:bodyPr>
                <a:lstStyle/>
                <a:p>
                  <a:pPr algn="ctr">
                    <a:spcBef>
                      <a:spcPct val="0"/>
                    </a:spcBef>
                  </a:pPr>
                  <a:r>
                    <a:rPr lang="en-US" sz="1400" b="1" dirty="0" smtClean="0">
                      <a:effectLst/>
                      <a:cs typeface="Times New Roman" pitchFamily="18" charset="0"/>
                    </a:rPr>
                    <a:t>I I</a:t>
                  </a:r>
                  <a:endParaRPr lang="en-US" sz="1400" b="1" dirty="0">
                    <a:effectLst/>
                    <a:cs typeface="Times New Roman" pitchFamily="18" charset="0"/>
                  </a:endParaRPr>
                </a:p>
              </p:txBody>
            </p:sp>
            <p:sp>
              <p:nvSpPr>
                <p:cNvPr id="243" name="Rectangle 60"/>
                <p:cNvSpPr>
                  <a:spLocks noChangeAspect="1" noChangeArrowheads="1"/>
                </p:cNvSpPr>
                <p:nvPr/>
              </p:nvSpPr>
              <p:spPr bwMode="auto">
                <a:xfrm>
                  <a:off x="1143000" y="2289625"/>
                  <a:ext cx="440740" cy="269748"/>
                </a:xfrm>
                <a:prstGeom prst="rect">
                  <a:avLst/>
                </a:prstGeom>
                <a:solidFill>
                  <a:srgbClr val="FFFFFF"/>
                </a:solidFill>
                <a:ln w="19050">
                  <a:solidFill>
                    <a:srgbClr val="000000"/>
                  </a:solidFill>
                  <a:miter lim="800000"/>
                  <a:headEnd/>
                  <a:tailEnd/>
                </a:ln>
                <a:effectLst/>
              </p:spPr>
              <p:txBody>
                <a:bodyPr wrap="none" anchor="ctr"/>
                <a:lstStyle/>
                <a:p>
                  <a:pPr algn="ctr" eaLnBrk="0" hangingPunct="0">
                    <a:spcBef>
                      <a:spcPct val="0"/>
                    </a:spcBef>
                  </a:pPr>
                  <a:endParaRPr lang="en-US" sz="3200" b="1" dirty="0">
                    <a:effectLst/>
                    <a:cs typeface="Times New Roman" pitchFamily="18" charset="0"/>
                  </a:endParaRPr>
                </a:p>
              </p:txBody>
            </p:sp>
            <p:sp>
              <p:nvSpPr>
                <p:cNvPr id="244" name="TextBox 243"/>
                <p:cNvSpPr txBox="1"/>
                <p:nvPr/>
              </p:nvSpPr>
              <p:spPr>
                <a:xfrm>
                  <a:off x="1155621" y="2286000"/>
                  <a:ext cx="415499" cy="276999"/>
                </a:xfrm>
                <a:prstGeom prst="rect">
                  <a:avLst/>
                </a:prstGeom>
                <a:noFill/>
              </p:spPr>
              <p:txBody>
                <a:bodyPr wrap="none" rtlCol="0">
                  <a:spAutoFit/>
                </a:bodyPr>
                <a:lstStyle/>
                <a:p>
                  <a:pPr algn="ctr"/>
                  <a:r>
                    <a:rPr lang="en-US" sz="1200" b="1" dirty="0" smtClean="0"/>
                    <a:t>MP</a:t>
                  </a:r>
                  <a:endParaRPr lang="en-US" sz="1200" b="1" dirty="0"/>
                </a:p>
              </p:txBody>
            </p:sp>
          </p:grpSp>
          <p:sp>
            <p:nvSpPr>
              <p:cNvPr id="241" name="Rectangle 240"/>
              <p:cNvSpPr/>
              <p:nvPr/>
            </p:nvSpPr>
            <p:spPr>
              <a:xfrm>
                <a:off x="1244308" y="2107409"/>
                <a:ext cx="228600" cy="1828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45" name="Straight Connector 244"/>
            <p:cNvCxnSpPr/>
            <p:nvPr/>
          </p:nvCxnSpPr>
          <p:spPr>
            <a:xfrm rot="5400000">
              <a:off x="3162490" y="3063240"/>
              <a:ext cx="246888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40"/>
            <p:cNvGrpSpPr>
              <a:grpSpLocks noChangeAspect="1"/>
            </p:cNvGrpSpPr>
            <p:nvPr/>
          </p:nvGrpSpPr>
          <p:grpSpPr bwMode="auto">
            <a:xfrm>
              <a:off x="4520514" y="2819400"/>
              <a:ext cx="228389" cy="66902"/>
              <a:chOff x="4387" y="1946"/>
              <a:chExt cx="132" cy="55"/>
            </a:xfrm>
          </p:grpSpPr>
          <p:sp>
            <p:nvSpPr>
              <p:cNvPr id="247" name="Line 41"/>
              <p:cNvSpPr>
                <a:spLocks noChangeShapeType="1"/>
              </p:cNvSpPr>
              <p:nvPr/>
            </p:nvSpPr>
            <p:spPr bwMode="auto">
              <a:xfrm>
                <a:off x="4387" y="1949"/>
                <a:ext cx="132" cy="0"/>
              </a:xfrm>
              <a:prstGeom prst="line">
                <a:avLst/>
              </a:prstGeom>
              <a:noFill/>
              <a:ln w="25400">
                <a:solidFill>
                  <a:srgbClr val="000000"/>
                </a:solidFill>
                <a:round/>
                <a:headEnd/>
                <a:tailEnd/>
              </a:ln>
              <a:effectLst/>
            </p:spPr>
            <p:txBody>
              <a:bodyPr wrap="none" lIns="92075" tIns="46038" rIns="92075" bIns="46038">
                <a:spAutoFit/>
              </a:bodyPr>
              <a:lstStyle/>
              <a:p>
                <a:endParaRPr lang="en-US" dirty="0"/>
              </a:p>
            </p:txBody>
          </p:sp>
          <p:sp>
            <p:nvSpPr>
              <p:cNvPr id="248" name="Line 42"/>
              <p:cNvSpPr>
                <a:spLocks noChangeShapeType="1"/>
              </p:cNvSpPr>
              <p:nvPr/>
            </p:nvSpPr>
            <p:spPr bwMode="auto">
              <a:xfrm>
                <a:off x="4394" y="1946"/>
                <a:ext cx="0" cy="55"/>
              </a:xfrm>
              <a:prstGeom prst="line">
                <a:avLst/>
              </a:prstGeom>
              <a:noFill/>
              <a:ln w="25400">
                <a:solidFill>
                  <a:srgbClr val="000000"/>
                </a:solidFill>
                <a:round/>
                <a:headEnd/>
                <a:tailEnd/>
              </a:ln>
              <a:effectLst/>
            </p:spPr>
            <p:txBody>
              <a:bodyPr wrap="none" lIns="92075" tIns="46038" rIns="92075" bIns="46038">
                <a:spAutoFit/>
              </a:bodyPr>
              <a:lstStyle/>
              <a:p>
                <a:endParaRPr lang="en-US" dirty="0"/>
              </a:p>
            </p:txBody>
          </p:sp>
          <p:sp>
            <p:nvSpPr>
              <p:cNvPr id="249" name="Line 43"/>
              <p:cNvSpPr>
                <a:spLocks noChangeShapeType="1"/>
              </p:cNvSpPr>
              <p:nvPr/>
            </p:nvSpPr>
            <p:spPr bwMode="auto">
              <a:xfrm>
                <a:off x="4453" y="1946"/>
                <a:ext cx="0" cy="55"/>
              </a:xfrm>
              <a:prstGeom prst="line">
                <a:avLst/>
              </a:prstGeom>
              <a:noFill/>
              <a:ln w="25400">
                <a:solidFill>
                  <a:srgbClr val="000000"/>
                </a:solidFill>
                <a:round/>
                <a:headEnd/>
                <a:tailEnd/>
              </a:ln>
              <a:effectLst/>
            </p:spPr>
            <p:txBody>
              <a:bodyPr wrap="none" lIns="92075" tIns="46038" rIns="92075" bIns="46038">
                <a:spAutoFit/>
              </a:bodyPr>
              <a:lstStyle/>
              <a:p>
                <a:endParaRPr lang="en-US" dirty="0"/>
              </a:p>
            </p:txBody>
          </p:sp>
          <p:sp>
            <p:nvSpPr>
              <p:cNvPr id="250" name="Line 44"/>
              <p:cNvSpPr>
                <a:spLocks noChangeShapeType="1"/>
              </p:cNvSpPr>
              <p:nvPr/>
            </p:nvSpPr>
            <p:spPr bwMode="auto">
              <a:xfrm>
                <a:off x="4513" y="1946"/>
                <a:ext cx="0" cy="55"/>
              </a:xfrm>
              <a:prstGeom prst="line">
                <a:avLst/>
              </a:prstGeom>
              <a:noFill/>
              <a:ln w="25400">
                <a:solidFill>
                  <a:srgbClr val="000000"/>
                </a:solidFill>
                <a:round/>
                <a:headEnd/>
                <a:tailEnd/>
              </a:ln>
              <a:effectLst/>
            </p:spPr>
            <p:txBody>
              <a:bodyPr wrap="none" lIns="92075" tIns="46038" rIns="92075" bIns="46038">
                <a:spAutoFit/>
              </a:bodyPr>
              <a:lstStyle/>
              <a:p>
                <a:endParaRPr lang="en-US" dirty="0"/>
              </a:p>
            </p:txBody>
          </p:sp>
        </p:grpSp>
        <p:sp>
          <p:nvSpPr>
            <p:cNvPr id="251" name="TextBox 250"/>
            <p:cNvSpPr txBox="1"/>
            <p:nvPr/>
          </p:nvSpPr>
          <p:spPr>
            <a:xfrm>
              <a:off x="2640228" y="3620529"/>
              <a:ext cx="498855" cy="261610"/>
            </a:xfrm>
            <a:prstGeom prst="rect">
              <a:avLst/>
            </a:prstGeom>
            <a:noFill/>
          </p:spPr>
          <p:txBody>
            <a:bodyPr wrap="none" rtlCol="0">
              <a:spAutoFit/>
            </a:bodyPr>
            <a:lstStyle/>
            <a:p>
              <a:pPr algn="ctr"/>
              <a:r>
                <a:rPr lang="en-US" sz="1050" b="1" dirty="0" smtClean="0">
                  <a:latin typeface="Arial Black" pitchFamily="34" charset="0"/>
                </a:rPr>
                <a:t>TCP</a:t>
              </a:r>
              <a:endParaRPr lang="en-US" sz="1050" b="1" dirty="0">
                <a:latin typeface="Arial Black" pitchFamily="34" charset="0"/>
              </a:endParaRPr>
            </a:p>
          </p:txBody>
        </p:sp>
        <p:sp>
          <p:nvSpPr>
            <p:cNvPr id="252" name="TextBox 251"/>
            <p:cNvSpPr txBox="1"/>
            <p:nvPr/>
          </p:nvSpPr>
          <p:spPr>
            <a:xfrm>
              <a:off x="5929185" y="3618471"/>
              <a:ext cx="498855" cy="261610"/>
            </a:xfrm>
            <a:prstGeom prst="rect">
              <a:avLst/>
            </a:prstGeom>
            <a:noFill/>
          </p:spPr>
          <p:txBody>
            <a:bodyPr wrap="none" rtlCol="0">
              <a:spAutoFit/>
            </a:bodyPr>
            <a:lstStyle/>
            <a:p>
              <a:pPr algn="ctr"/>
              <a:r>
                <a:rPr lang="en-US" sz="1050" b="1" dirty="0" smtClean="0">
                  <a:latin typeface="Arial Black" pitchFamily="34" charset="0"/>
                </a:rPr>
                <a:t>TCP</a:t>
              </a:r>
              <a:endParaRPr lang="en-US" sz="1050" b="1" dirty="0">
                <a:latin typeface="Arial Black" pitchFamily="34" charset="0"/>
              </a:endParaRPr>
            </a:p>
          </p:txBody>
        </p:sp>
        <p:sp>
          <p:nvSpPr>
            <p:cNvPr id="253" name="TextBox 252"/>
            <p:cNvSpPr txBox="1"/>
            <p:nvPr/>
          </p:nvSpPr>
          <p:spPr>
            <a:xfrm>
              <a:off x="6400800" y="5272215"/>
              <a:ext cx="304892" cy="307777"/>
            </a:xfrm>
            <a:prstGeom prst="rect">
              <a:avLst/>
            </a:prstGeom>
            <a:solidFill>
              <a:schemeClr val="bg1"/>
            </a:solidFill>
          </p:spPr>
          <p:txBody>
            <a:bodyPr wrap="none" rtlCol="0">
              <a:spAutoFit/>
            </a:bodyPr>
            <a:lstStyle/>
            <a:p>
              <a:r>
                <a:rPr lang="en-US" sz="1400" b="1" dirty="0" smtClean="0"/>
                <a:t>X</a:t>
              </a:r>
              <a:endParaRPr lang="en-US" sz="1400" b="1" dirty="0"/>
            </a:p>
          </p:txBody>
        </p:sp>
        <p:grpSp>
          <p:nvGrpSpPr>
            <p:cNvPr id="22" name="Group 256"/>
            <p:cNvGrpSpPr/>
            <p:nvPr/>
          </p:nvGrpSpPr>
          <p:grpSpPr>
            <a:xfrm>
              <a:off x="6096000" y="3822357"/>
              <a:ext cx="152400" cy="300038"/>
              <a:chOff x="6096000" y="3124200"/>
              <a:chExt cx="152400" cy="300038"/>
            </a:xfrm>
          </p:grpSpPr>
          <p:sp>
            <p:nvSpPr>
              <p:cNvPr id="254" name="Rectangle 253"/>
              <p:cNvSpPr/>
              <p:nvPr/>
            </p:nvSpPr>
            <p:spPr>
              <a:xfrm>
                <a:off x="6096000" y="31242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Isosceles Triangle 254"/>
              <p:cNvSpPr/>
              <p:nvPr/>
            </p:nvSpPr>
            <p:spPr>
              <a:xfrm flipV="1">
                <a:off x="6096000" y="3271838"/>
                <a:ext cx="152400" cy="152400"/>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57"/>
            <p:cNvGrpSpPr/>
            <p:nvPr/>
          </p:nvGrpSpPr>
          <p:grpSpPr>
            <a:xfrm>
              <a:off x="2819400" y="3810000"/>
              <a:ext cx="152400" cy="300038"/>
              <a:chOff x="6096000" y="3124200"/>
              <a:chExt cx="152400" cy="300038"/>
            </a:xfrm>
          </p:grpSpPr>
          <p:sp>
            <p:nvSpPr>
              <p:cNvPr id="259" name="Rectangle 258"/>
              <p:cNvSpPr/>
              <p:nvPr/>
            </p:nvSpPr>
            <p:spPr>
              <a:xfrm>
                <a:off x="6096000" y="3124200"/>
                <a:ext cx="1524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 name="Isosceles Triangle 259"/>
              <p:cNvSpPr/>
              <p:nvPr/>
            </p:nvSpPr>
            <p:spPr>
              <a:xfrm flipV="1">
                <a:off x="6096000" y="3271838"/>
                <a:ext cx="152400" cy="152400"/>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7" name="Freeform 276"/>
            <p:cNvSpPr/>
            <p:nvPr/>
          </p:nvSpPr>
          <p:spPr>
            <a:xfrm>
              <a:off x="2107870" y="4374052"/>
              <a:ext cx="4512624" cy="95002"/>
            </a:xfrm>
            <a:custGeom>
              <a:avLst/>
              <a:gdLst>
                <a:gd name="connsiteX0" fmla="*/ 0 w 4512624"/>
                <a:gd name="connsiteY0" fmla="*/ 77189 h 95002"/>
                <a:gd name="connsiteX1" fmla="*/ 789709 w 4512624"/>
                <a:gd name="connsiteY1" fmla="*/ 5937 h 95002"/>
                <a:gd name="connsiteX2" fmla="*/ 1959429 w 4512624"/>
                <a:gd name="connsiteY2" fmla="*/ 95002 h 95002"/>
                <a:gd name="connsiteX3" fmla="*/ 4043548 w 4512624"/>
                <a:gd name="connsiteY3" fmla="*/ 0 h 95002"/>
                <a:gd name="connsiteX4" fmla="*/ 4512624 w 4512624"/>
                <a:gd name="connsiteY4" fmla="*/ 41563 h 95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2624" h="95002">
                  <a:moveTo>
                    <a:pt x="0" y="77189"/>
                  </a:moveTo>
                  <a:lnTo>
                    <a:pt x="789709" y="5937"/>
                  </a:lnTo>
                  <a:lnTo>
                    <a:pt x="1959429" y="95002"/>
                  </a:lnTo>
                  <a:lnTo>
                    <a:pt x="4043548" y="0"/>
                  </a:lnTo>
                  <a:lnTo>
                    <a:pt x="4512624" y="41563"/>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8" name="Freeform 277"/>
            <p:cNvSpPr/>
            <p:nvPr/>
          </p:nvSpPr>
          <p:spPr>
            <a:xfrm>
              <a:off x="2131621" y="4605620"/>
              <a:ext cx="4453247" cy="95003"/>
            </a:xfrm>
            <a:custGeom>
              <a:avLst/>
              <a:gdLst>
                <a:gd name="connsiteX0" fmla="*/ 0 w 4453247"/>
                <a:gd name="connsiteY0" fmla="*/ 83128 h 95003"/>
                <a:gd name="connsiteX1" fmla="*/ 783771 w 4453247"/>
                <a:gd name="connsiteY1" fmla="*/ 5938 h 95003"/>
                <a:gd name="connsiteX2" fmla="*/ 1929740 w 4453247"/>
                <a:gd name="connsiteY2" fmla="*/ 95003 h 95003"/>
                <a:gd name="connsiteX3" fmla="*/ 4019797 w 4453247"/>
                <a:gd name="connsiteY3" fmla="*/ 0 h 95003"/>
                <a:gd name="connsiteX4" fmla="*/ 4453247 w 4453247"/>
                <a:gd name="connsiteY4" fmla="*/ 23751 h 95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247" h="95003">
                  <a:moveTo>
                    <a:pt x="0" y="83128"/>
                  </a:moveTo>
                  <a:lnTo>
                    <a:pt x="783771" y="5938"/>
                  </a:lnTo>
                  <a:lnTo>
                    <a:pt x="1929740" y="95003"/>
                  </a:lnTo>
                  <a:lnTo>
                    <a:pt x="4019797" y="0"/>
                  </a:lnTo>
                  <a:lnTo>
                    <a:pt x="4453247" y="23751"/>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6" name="Group 262"/>
            <p:cNvGrpSpPr/>
            <p:nvPr/>
          </p:nvGrpSpPr>
          <p:grpSpPr>
            <a:xfrm>
              <a:off x="1767015" y="4419600"/>
              <a:ext cx="476412" cy="320040"/>
              <a:chOff x="5791200" y="5867400"/>
              <a:chExt cx="476412" cy="320040"/>
            </a:xfrm>
          </p:grpSpPr>
          <p:sp>
            <p:nvSpPr>
              <p:cNvPr id="261" name="Oval 260"/>
              <p:cNvSpPr>
                <a:spLocks noChangeAspect="1"/>
              </p:cNvSpPr>
              <p:nvPr/>
            </p:nvSpPr>
            <p:spPr>
              <a:xfrm>
                <a:off x="5869386" y="5867400"/>
                <a:ext cx="320040" cy="32004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TextBox 261"/>
              <p:cNvSpPr txBox="1"/>
              <p:nvPr/>
            </p:nvSpPr>
            <p:spPr>
              <a:xfrm>
                <a:off x="5791200" y="5904310"/>
                <a:ext cx="476412" cy="246221"/>
              </a:xfrm>
              <a:prstGeom prst="rect">
                <a:avLst/>
              </a:prstGeom>
              <a:noFill/>
            </p:spPr>
            <p:txBody>
              <a:bodyPr wrap="none" rtlCol="0">
                <a:spAutoFit/>
              </a:bodyPr>
              <a:lstStyle/>
              <a:p>
                <a:pPr algn="ctr"/>
                <a:r>
                  <a:rPr lang="en-US" sz="1000" b="1" dirty="0" smtClean="0">
                    <a:latin typeface="Arial Black" pitchFamily="34" charset="0"/>
                  </a:rPr>
                  <a:t>ACP</a:t>
                </a:r>
                <a:endParaRPr lang="en-US" sz="1000" b="1" dirty="0">
                  <a:latin typeface="Arial Black" pitchFamily="34" charset="0"/>
                </a:endParaRPr>
              </a:p>
            </p:txBody>
          </p:sp>
        </p:grpSp>
        <p:grpSp>
          <p:nvGrpSpPr>
            <p:cNvPr id="27" name="Group 263"/>
            <p:cNvGrpSpPr/>
            <p:nvPr/>
          </p:nvGrpSpPr>
          <p:grpSpPr>
            <a:xfrm>
              <a:off x="2652585" y="4343400"/>
              <a:ext cx="476412" cy="320040"/>
              <a:chOff x="5791200" y="5867400"/>
              <a:chExt cx="476412" cy="320040"/>
            </a:xfrm>
          </p:grpSpPr>
          <p:sp>
            <p:nvSpPr>
              <p:cNvPr id="265" name="Oval 264"/>
              <p:cNvSpPr>
                <a:spLocks noChangeAspect="1"/>
              </p:cNvSpPr>
              <p:nvPr/>
            </p:nvSpPr>
            <p:spPr>
              <a:xfrm>
                <a:off x="5869386" y="5867400"/>
                <a:ext cx="320040" cy="32004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TextBox 265"/>
              <p:cNvSpPr txBox="1"/>
              <p:nvPr/>
            </p:nvSpPr>
            <p:spPr>
              <a:xfrm>
                <a:off x="5791200" y="5904310"/>
                <a:ext cx="476412" cy="246221"/>
              </a:xfrm>
              <a:prstGeom prst="rect">
                <a:avLst/>
              </a:prstGeom>
              <a:noFill/>
            </p:spPr>
            <p:txBody>
              <a:bodyPr wrap="none" rtlCol="0">
                <a:spAutoFit/>
              </a:bodyPr>
              <a:lstStyle/>
              <a:p>
                <a:pPr algn="ctr"/>
                <a:r>
                  <a:rPr lang="en-US" sz="1000" b="1" dirty="0" smtClean="0">
                    <a:latin typeface="Arial Black" pitchFamily="34" charset="0"/>
                  </a:rPr>
                  <a:t>ACP</a:t>
                </a:r>
                <a:endParaRPr lang="en-US" sz="1000" b="1" dirty="0">
                  <a:latin typeface="Arial Black" pitchFamily="34" charset="0"/>
                </a:endParaRPr>
              </a:p>
            </p:txBody>
          </p:sp>
        </p:grpSp>
        <p:grpSp>
          <p:nvGrpSpPr>
            <p:cNvPr id="28" name="Group 266"/>
            <p:cNvGrpSpPr/>
            <p:nvPr/>
          </p:nvGrpSpPr>
          <p:grpSpPr>
            <a:xfrm>
              <a:off x="3810000" y="4431957"/>
              <a:ext cx="476412" cy="320040"/>
              <a:chOff x="5791200" y="5867400"/>
              <a:chExt cx="476412" cy="320040"/>
            </a:xfrm>
          </p:grpSpPr>
          <p:sp>
            <p:nvSpPr>
              <p:cNvPr id="268" name="Oval 267"/>
              <p:cNvSpPr>
                <a:spLocks noChangeAspect="1"/>
              </p:cNvSpPr>
              <p:nvPr/>
            </p:nvSpPr>
            <p:spPr>
              <a:xfrm>
                <a:off x="5869386" y="5867400"/>
                <a:ext cx="320040" cy="32004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TextBox 268"/>
              <p:cNvSpPr txBox="1"/>
              <p:nvPr/>
            </p:nvSpPr>
            <p:spPr>
              <a:xfrm>
                <a:off x="5791200" y="5904310"/>
                <a:ext cx="476412" cy="246221"/>
              </a:xfrm>
              <a:prstGeom prst="rect">
                <a:avLst/>
              </a:prstGeom>
              <a:noFill/>
            </p:spPr>
            <p:txBody>
              <a:bodyPr wrap="none" rtlCol="0">
                <a:spAutoFit/>
              </a:bodyPr>
              <a:lstStyle/>
              <a:p>
                <a:pPr algn="ctr"/>
                <a:r>
                  <a:rPr lang="en-US" sz="1000" b="1" dirty="0" smtClean="0">
                    <a:latin typeface="Arial Black" pitchFamily="34" charset="0"/>
                  </a:rPr>
                  <a:t>ACP</a:t>
                </a:r>
                <a:endParaRPr lang="en-US" sz="1000" b="1" dirty="0">
                  <a:latin typeface="Arial Black" pitchFamily="34" charset="0"/>
                </a:endParaRPr>
              </a:p>
            </p:txBody>
          </p:sp>
        </p:grpSp>
        <p:grpSp>
          <p:nvGrpSpPr>
            <p:cNvPr id="29" name="Group 269"/>
            <p:cNvGrpSpPr/>
            <p:nvPr/>
          </p:nvGrpSpPr>
          <p:grpSpPr>
            <a:xfrm>
              <a:off x="5906529" y="4328985"/>
              <a:ext cx="476412" cy="320040"/>
              <a:chOff x="5791200" y="5867400"/>
              <a:chExt cx="476412" cy="320040"/>
            </a:xfrm>
          </p:grpSpPr>
          <p:sp>
            <p:nvSpPr>
              <p:cNvPr id="271" name="Oval 270"/>
              <p:cNvSpPr>
                <a:spLocks noChangeAspect="1"/>
              </p:cNvSpPr>
              <p:nvPr/>
            </p:nvSpPr>
            <p:spPr>
              <a:xfrm>
                <a:off x="5869386" y="5867400"/>
                <a:ext cx="320040" cy="32004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TextBox 271"/>
              <p:cNvSpPr txBox="1"/>
              <p:nvPr/>
            </p:nvSpPr>
            <p:spPr>
              <a:xfrm>
                <a:off x="5791200" y="5904310"/>
                <a:ext cx="476412" cy="246221"/>
              </a:xfrm>
              <a:prstGeom prst="rect">
                <a:avLst/>
              </a:prstGeom>
              <a:noFill/>
            </p:spPr>
            <p:txBody>
              <a:bodyPr wrap="none" rtlCol="0">
                <a:spAutoFit/>
              </a:bodyPr>
              <a:lstStyle/>
              <a:p>
                <a:pPr algn="ctr"/>
                <a:r>
                  <a:rPr lang="en-US" sz="1000" b="1" dirty="0" smtClean="0">
                    <a:latin typeface="Arial Black" pitchFamily="34" charset="0"/>
                  </a:rPr>
                  <a:t>ACP</a:t>
                </a:r>
                <a:endParaRPr lang="en-US" sz="1000" b="1" dirty="0">
                  <a:latin typeface="Arial Black" pitchFamily="34" charset="0"/>
                </a:endParaRPr>
              </a:p>
            </p:txBody>
          </p:sp>
        </p:grpSp>
        <p:grpSp>
          <p:nvGrpSpPr>
            <p:cNvPr id="30" name="Group 272"/>
            <p:cNvGrpSpPr/>
            <p:nvPr/>
          </p:nvGrpSpPr>
          <p:grpSpPr>
            <a:xfrm>
              <a:off x="6477000" y="4366056"/>
              <a:ext cx="476412" cy="320040"/>
              <a:chOff x="5791200" y="5867400"/>
              <a:chExt cx="476412" cy="320040"/>
            </a:xfrm>
          </p:grpSpPr>
          <p:sp>
            <p:nvSpPr>
              <p:cNvPr id="274" name="Oval 273"/>
              <p:cNvSpPr>
                <a:spLocks noChangeAspect="1"/>
              </p:cNvSpPr>
              <p:nvPr/>
            </p:nvSpPr>
            <p:spPr>
              <a:xfrm>
                <a:off x="5869386" y="5867400"/>
                <a:ext cx="320040" cy="32004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TextBox 274"/>
              <p:cNvSpPr txBox="1"/>
              <p:nvPr/>
            </p:nvSpPr>
            <p:spPr>
              <a:xfrm>
                <a:off x="5791200" y="5904310"/>
                <a:ext cx="476412" cy="246221"/>
              </a:xfrm>
              <a:prstGeom prst="rect">
                <a:avLst/>
              </a:prstGeom>
              <a:noFill/>
            </p:spPr>
            <p:txBody>
              <a:bodyPr wrap="none" rtlCol="0">
                <a:spAutoFit/>
              </a:bodyPr>
              <a:lstStyle/>
              <a:p>
                <a:pPr algn="ctr"/>
                <a:r>
                  <a:rPr lang="en-US" sz="1000" b="1" dirty="0" smtClean="0">
                    <a:latin typeface="Arial Black" pitchFamily="34" charset="0"/>
                  </a:rPr>
                  <a:t>ACP</a:t>
                </a:r>
                <a:endParaRPr lang="en-US" sz="1000" b="1" dirty="0">
                  <a:latin typeface="Arial Black" pitchFamily="34" charset="0"/>
                </a:endParaRPr>
              </a:p>
            </p:txBody>
          </p:sp>
        </p:grpSp>
        <p:sp>
          <p:nvSpPr>
            <p:cNvPr id="279" name="TextBox 278"/>
            <p:cNvSpPr txBox="1"/>
            <p:nvPr/>
          </p:nvSpPr>
          <p:spPr>
            <a:xfrm>
              <a:off x="8001000" y="2588742"/>
              <a:ext cx="654346" cy="276999"/>
            </a:xfrm>
            <a:prstGeom prst="rect">
              <a:avLst/>
            </a:prstGeom>
            <a:noFill/>
          </p:spPr>
          <p:txBody>
            <a:bodyPr wrap="none" rtlCol="0">
              <a:spAutoFit/>
            </a:bodyPr>
            <a:lstStyle/>
            <a:p>
              <a:pPr algn="ctr"/>
              <a:r>
                <a:rPr lang="en-US" sz="1200" b="1" dirty="0" smtClean="0"/>
                <a:t>RIVER</a:t>
              </a:r>
              <a:endParaRPr lang="en-US" sz="1200" b="1" dirty="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2"/>
          <p:cNvSpPr>
            <a:spLocks noChangeShapeType="1"/>
          </p:cNvSpPr>
          <p:nvPr/>
        </p:nvSpPr>
        <p:spPr bwMode="auto">
          <a:xfrm>
            <a:off x="989013" y="991870"/>
            <a:ext cx="0" cy="5334000"/>
          </a:xfrm>
          <a:prstGeom prst="line">
            <a:avLst/>
          </a:prstGeom>
          <a:noFill/>
          <a:ln w="28575">
            <a:solidFill>
              <a:schemeClr val="tx1"/>
            </a:solidFill>
            <a:round/>
            <a:headEnd/>
            <a:tailEnd/>
          </a:ln>
        </p:spPr>
        <p:txBody>
          <a:bodyPr/>
          <a:lstStyle/>
          <a:p>
            <a:endParaRPr lang="en-US" dirty="0"/>
          </a:p>
        </p:txBody>
      </p:sp>
      <p:sp>
        <p:nvSpPr>
          <p:cNvPr id="34819" name="Line 3"/>
          <p:cNvSpPr>
            <a:spLocks noChangeShapeType="1"/>
          </p:cNvSpPr>
          <p:nvPr/>
        </p:nvSpPr>
        <p:spPr bwMode="auto">
          <a:xfrm>
            <a:off x="989013" y="6325870"/>
            <a:ext cx="7620000" cy="0"/>
          </a:xfrm>
          <a:prstGeom prst="line">
            <a:avLst/>
          </a:prstGeom>
          <a:noFill/>
          <a:ln w="28575">
            <a:solidFill>
              <a:schemeClr val="tx1"/>
            </a:solidFill>
            <a:round/>
            <a:headEnd/>
            <a:tailEnd/>
          </a:ln>
        </p:spPr>
        <p:txBody>
          <a:bodyPr/>
          <a:lstStyle/>
          <a:p>
            <a:endParaRPr lang="en-US" dirty="0"/>
          </a:p>
        </p:txBody>
      </p:sp>
      <p:sp>
        <p:nvSpPr>
          <p:cNvPr id="34820" name="Text Box 4"/>
          <p:cNvSpPr txBox="1">
            <a:spLocks noChangeArrowheads="1"/>
          </p:cNvSpPr>
          <p:nvPr/>
        </p:nvSpPr>
        <p:spPr bwMode="auto">
          <a:xfrm rot="-5400000">
            <a:off x="-498316" y="3230215"/>
            <a:ext cx="2430145" cy="400110"/>
          </a:xfrm>
          <a:prstGeom prst="rect">
            <a:avLst/>
          </a:prstGeom>
          <a:noFill/>
          <a:ln w="9525">
            <a:noFill/>
            <a:miter lim="800000"/>
            <a:headEnd/>
            <a:tailEnd/>
          </a:ln>
        </p:spPr>
        <p:txBody>
          <a:bodyPr wrap="square">
            <a:spAutoFit/>
          </a:bodyPr>
          <a:lstStyle/>
          <a:p>
            <a:pPr algn="ctr">
              <a:spcBef>
                <a:spcPct val="50000"/>
              </a:spcBef>
            </a:pPr>
            <a:r>
              <a:rPr lang="en-US" sz="2000" dirty="0"/>
              <a:t>Catastrophic Injury</a:t>
            </a:r>
          </a:p>
        </p:txBody>
      </p:sp>
      <p:sp>
        <p:nvSpPr>
          <p:cNvPr id="34821" name="Text Box 5"/>
          <p:cNvSpPr txBox="1">
            <a:spLocks noChangeArrowheads="1"/>
          </p:cNvSpPr>
          <p:nvPr/>
        </p:nvSpPr>
        <p:spPr bwMode="auto">
          <a:xfrm>
            <a:off x="3553229" y="6319887"/>
            <a:ext cx="2611438" cy="396875"/>
          </a:xfrm>
          <a:prstGeom prst="rect">
            <a:avLst/>
          </a:prstGeom>
          <a:noFill/>
          <a:ln w="9525">
            <a:noFill/>
            <a:miter lim="800000"/>
            <a:headEnd/>
            <a:tailEnd/>
          </a:ln>
        </p:spPr>
        <p:txBody>
          <a:bodyPr wrap="none">
            <a:spAutoFit/>
          </a:bodyPr>
          <a:lstStyle/>
          <a:p>
            <a:r>
              <a:rPr lang="en-US" sz="2000" dirty="0"/>
              <a:t>Protection/Resources</a:t>
            </a:r>
          </a:p>
        </p:txBody>
      </p:sp>
      <p:sp>
        <p:nvSpPr>
          <p:cNvPr id="34822" name="Line 6"/>
          <p:cNvSpPr>
            <a:spLocks noChangeShapeType="1"/>
          </p:cNvSpPr>
          <p:nvPr/>
        </p:nvSpPr>
        <p:spPr bwMode="auto">
          <a:xfrm>
            <a:off x="6118904" y="6518324"/>
            <a:ext cx="1828800" cy="0"/>
          </a:xfrm>
          <a:prstGeom prst="line">
            <a:avLst/>
          </a:prstGeom>
          <a:noFill/>
          <a:ln w="9525">
            <a:solidFill>
              <a:schemeClr val="tx1"/>
            </a:solidFill>
            <a:round/>
            <a:headEnd/>
            <a:tailEnd type="triangle" w="med" len="med"/>
          </a:ln>
        </p:spPr>
        <p:txBody>
          <a:bodyPr/>
          <a:lstStyle/>
          <a:p>
            <a:endParaRPr lang="en-US" dirty="0"/>
          </a:p>
        </p:txBody>
      </p:sp>
      <p:sp>
        <p:nvSpPr>
          <p:cNvPr id="34823" name="Line 7"/>
          <p:cNvSpPr>
            <a:spLocks noChangeShapeType="1"/>
          </p:cNvSpPr>
          <p:nvPr/>
        </p:nvSpPr>
        <p:spPr bwMode="auto">
          <a:xfrm flipH="1">
            <a:off x="1693992" y="6518324"/>
            <a:ext cx="1905000" cy="0"/>
          </a:xfrm>
          <a:prstGeom prst="line">
            <a:avLst/>
          </a:prstGeom>
          <a:noFill/>
          <a:ln w="9525">
            <a:solidFill>
              <a:schemeClr val="tx1"/>
            </a:solidFill>
            <a:round/>
            <a:headEnd/>
            <a:tailEnd type="triangle" w="med" len="med"/>
          </a:ln>
        </p:spPr>
        <p:txBody>
          <a:bodyPr/>
          <a:lstStyle/>
          <a:p>
            <a:endParaRPr lang="en-US" dirty="0"/>
          </a:p>
        </p:txBody>
      </p:sp>
      <p:sp>
        <p:nvSpPr>
          <p:cNvPr id="34824" name="Line 8"/>
          <p:cNvSpPr>
            <a:spLocks noChangeShapeType="1"/>
          </p:cNvSpPr>
          <p:nvPr/>
        </p:nvSpPr>
        <p:spPr bwMode="auto">
          <a:xfrm>
            <a:off x="716756" y="4573270"/>
            <a:ext cx="0" cy="1600200"/>
          </a:xfrm>
          <a:prstGeom prst="line">
            <a:avLst/>
          </a:prstGeom>
          <a:noFill/>
          <a:ln w="9525">
            <a:solidFill>
              <a:schemeClr val="tx1"/>
            </a:solidFill>
            <a:round/>
            <a:headEnd/>
            <a:tailEnd type="triangle" w="med" len="med"/>
          </a:ln>
        </p:spPr>
        <p:txBody>
          <a:bodyPr/>
          <a:lstStyle/>
          <a:p>
            <a:endParaRPr lang="en-US" dirty="0"/>
          </a:p>
        </p:txBody>
      </p:sp>
      <p:sp>
        <p:nvSpPr>
          <p:cNvPr id="34825" name="Line 9"/>
          <p:cNvSpPr>
            <a:spLocks noChangeShapeType="1"/>
          </p:cNvSpPr>
          <p:nvPr/>
        </p:nvSpPr>
        <p:spPr bwMode="auto">
          <a:xfrm flipV="1">
            <a:off x="716756" y="1068070"/>
            <a:ext cx="0" cy="1219200"/>
          </a:xfrm>
          <a:prstGeom prst="line">
            <a:avLst/>
          </a:prstGeom>
          <a:noFill/>
          <a:ln w="9525">
            <a:solidFill>
              <a:schemeClr val="tx1"/>
            </a:solidFill>
            <a:round/>
            <a:headEnd/>
            <a:tailEnd type="triangle" w="med" len="med"/>
          </a:ln>
        </p:spPr>
        <p:txBody>
          <a:bodyPr/>
          <a:lstStyle/>
          <a:p>
            <a:endParaRPr lang="en-US" dirty="0"/>
          </a:p>
        </p:txBody>
      </p:sp>
      <p:sp>
        <p:nvSpPr>
          <p:cNvPr id="34826" name="Line 10"/>
          <p:cNvSpPr>
            <a:spLocks noChangeShapeType="1"/>
          </p:cNvSpPr>
          <p:nvPr/>
        </p:nvSpPr>
        <p:spPr bwMode="auto">
          <a:xfrm flipV="1">
            <a:off x="989013" y="4497070"/>
            <a:ext cx="0" cy="1752600"/>
          </a:xfrm>
          <a:prstGeom prst="line">
            <a:avLst/>
          </a:prstGeom>
          <a:noFill/>
          <a:ln w="57150">
            <a:solidFill>
              <a:srgbClr val="CC9900"/>
            </a:solidFill>
            <a:round/>
            <a:headEnd/>
            <a:tailEnd/>
          </a:ln>
        </p:spPr>
        <p:txBody>
          <a:bodyPr/>
          <a:lstStyle/>
          <a:p>
            <a:endParaRPr lang="en-US" dirty="0"/>
          </a:p>
        </p:txBody>
      </p:sp>
      <p:sp>
        <p:nvSpPr>
          <p:cNvPr id="34827" name="Line 11"/>
          <p:cNvSpPr>
            <a:spLocks noChangeShapeType="1"/>
          </p:cNvSpPr>
          <p:nvPr/>
        </p:nvSpPr>
        <p:spPr bwMode="auto">
          <a:xfrm flipV="1">
            <a:off x="989013" y="2744470"/>
            <a:ext cx="0" cy="1752600"/>
          </a:xfrm>
          <a:prstGeom prst="line">
            <a:avLst/>
          </a:prstGeom>
          <a:noFill/>
          <a:ln w="57150">
            <a:solidFill>
              <a:srgbClr val="FF9900"/>
            </a:solidFill>
            <a:round/>
            <a:headEnd/>
            <a:tailEnd/>
          </a:ln>
        </p:spPr>
        <p:txBody>
          <a:bodyPr/>
          <a:lstStyle/>
          <a:p>
            <a:endParaRPr lang="en-US" dirty="0"/>
          </a:p>
        </p:txBody>
      </p:sp>
      <p:sp>
        <p:nvSpPr>
          <p:cNvPr id="34828" name="Line 12"/>
          <p:cNvSpPr>
            <a:spLocks noChangeShapeType="1"/>
          </p:cNvSpPr>
          <p:nvPr/>
        </p:nvSpPr>
        <p:spPr bwMode="auto">
          <a:xfrm flipV="1">
            <a:off x="989013" y="991870"/>
            <a:ext cx="0" cy="1752600"/>
          </a:xfrm>
          <a:prstGeom prst="line">
            <a:avLst/>
          </a:prstGeom>
          <a:noFill/>
          <a:ln w="57150">
            <a:solidFill>
              <a:srgbClr val="FF3300"/>
            </a:solidFill>
            <a:round/>
            <a:headEnd/>
            <a:tailEnd/>
          </a:ln>
        </p:spPr>
        <p:txBody>
          <a:bodyPr/>
          <a:lstStyle/>
          <a:p>
            <a:endParaRPr lang="en-US" dirty="0"/>
          </a:p>
        </p:txBody>
      </p:sp>
      <p:sp>
        <p:nvSpPr>
          <p:cNvPr id="34829" name="Text Box 13"/>
          <p:cNvSpPr txBox="1">
            <a:spLocks noChangeArrowheads="1"/>
          </p:cNvSpPr>
          <p:nvPr/>
        </p:nvSpPr>
        <p:spPr bwMode="auto">
          <a:xfrm>
            <a:off x="1141413" y="5975033"/>
            <a:ext cx="2209800" cy="336550"/>
          </a:xfrm>
          <a:prstGeom prst="rect">
            <a:avLst/>
          </a:prstGeom>
          <a:noFill/>
          <a:ln w="9525">
            <a:noFill/>
            <a:miter lim="800000"/>
            <a:headEnd/>
            <a:tailEnd/>
          </a:ln>
        </p:spPr>
        <p:txBody>
          <a:bodyPr>
            <a:spAutoFit/>
          </a:bodyPr>
          <a:lstStyle/>
          <a:p>
            <a:pPr>
              <a:spcBef>
                <a:spcPct val="50000"/>
              </a:spcBef>
            </a:pPr>
            <a:r>
              <a:rPr lang="en-US" sz="1600" dirty="0"/>
              <a:t>Unit Self Protection</a:t>
            </a:r>
          </a:p>
        </p:txBody>
      </p:sp>
      <p:sp>
        <p:nvSpPr>
          <p:cNvPr id="34830" name="Text Box 14"/>
          <p:cNvSpPr txBox="1">
            <a:spLocks noChangeArrowheads="1"/>
          </p:cNvSpPr>
          <p:nvPr/>
        </p:nvSpPr>
        <p:spPr bwMode="auto">
          <a:xfrm>
            <a:off x="2284413" y="4878070"/>
            <a:ext cx="1905000" cy="336550"/>
          </a:xfrm>
          <a:prstGeom prst="rect">
            <a:avLst/>
          </a:prstGeom>
          <a:noFill/>
          <a:ln w="9525">
            <a:noFill/>
            <a:miter lim="800000"/>
            <a:headEnd/>
            <a:tailEnd/>
          </a:ln>
        </p:spPr>
        <p:txBody>
          <a:bodyPr>
            <a:spAutoFit/>
          </a:bodyPr>
          <a:lstStyle/>
          <a:p>
            <a:pPr>
              <a:spcBef>
                <a:spcPct val="50000"/>
              </a:spcBef>
            </a:pPr>
            <a:r>
              <a:rPr lang="en-US" sz="1600" dirty="0"/>
              <a:t>Route Patrols</a:t>
            </a:r>
          </a:p>
        </p:txBody>
      </p:sp>
      <p:sp>
        <p:nvSpPr>
          <p:cNvPr id="34831" name="Text Box 15"/>
          <p:cNvSpPr txBox="1">
            <a:spLocks noChangeArrowheads="1"/>
          </p:cNvSpPr>
          <p:nvPr/>
        </p:nvSpPr>
        <p:spPr bwMode="auto">
          <a:xfrm>
            <a:off x="1522413" y="5640070"/>
            <a:ext cx="1905000" cy="336550"/>
          </a:xfrm>
          <a:prstGeom prst="rect">
            <a:avLst/>
          </a:prstGeom>
          <a:noFill/>
          <a:ln w="9525">
            <a:noFill/>
            <a:miter lim="800000"/>
            <a:headEnd/>
            <a:tailEnd/>
          </a:ln>
        </p:spPr>
        <p:txBody>
          <a:bodyPr>
            <a:spAutoFit/>
          </a:bodyPr>
          <a:lstStyle/>
          <a:p>
            <a:pPr>
              <a:spcBef>
                <a:spcPct val="50000"/>
              </a:spcBef>
            </a:pPr>
            <a:r>
              <a:rPr lang="en-US" sz="1600" dirty="0"/>
              <a:t>Use of Patterns</a:t>
            </a:r>
          </a:p>
        </p:txBody>
      </p:sp>
      <p:sp>
        <p:nvSpPr>
          <p:cNvPr id="34832" name="Text Box 16"/>
          <p:cNvSpPr txBox="1">
            <a:spLocks noChangeArrowheads="1"/>
          </p:cNvSpPr>
          <p:nvPr/>
        </p:nvSpPr>
        <p:spPr bwMode="auto">
          <a:xfrm>
            <a:off x="2894013" y="4192270"/>
            <a:ext cx="1905000" cy="336550"/>
          </a:xfrm>
          <a:prstGeom prst="rect">
            <a:avLst/>
          </a:prstGeom>
          <a:noFill/>
          <a:ln w="9525">
            <a:noFill/>
            <a:miter lim="800000"/>
            <a:headEnd/>
            <a:tailEnd/>
          </a:ln>
        </p:spPr>
        <p:txBody>
          <a:bodyPr>
            <a:spAutoFit/>
          </a:bodyPr>
          <a:lstStyle/>
          <a:p>
            <a:pPr>
              <a:spcBef>
                <a:spcPct val="50000"/>
              </a:spcBef>
            </a:pPr>
            <a:r>
              <a:rPr lang="en-US" sz="1600" dirty="0"/>
              <a:t>Clear Routes</a:t>
            </a:r>
          </a:p>
        </p:txBody>
      </p:sp>
      <p:sp>
        <p:nvSpPr>
          <p:cNvPr id="34833" name="Text Box 17"/>
          <p:cNvSpPr txBox="1">
            <a:spLocks noChangeArrowheads="1"/>
          </p:cNvSpPr>
          <p:nvPr/>
        </p:nvSpPr>
        <p:spPr bwMode="auto">
          <a:xfrm>
            <a:off x="1827213" y="5259070"/>
            <a:ext cx="1905000" cy="336550"/>
          </a:xfrm>
          <a:prstGeom prst="rect">
            <a:avLst/>
          </a:prstGeom>
          <a:noFill/>
          <a:ln w="9525">
            <a:noFill/>
            <a:miter lim="800000"/>
            <a:headEnd/>
            <a:tailEnd/>
          </a:ln>
        </p:spPr>
        <p:txBody>
          <a:bodyPr>
            <a:spAutoFit/>
          </a:bodyPr>
          <a:lstStyle/>
          <a:p>
            <a:pPr>
              <a:spcBef>
                <a:spcPct val="50000"/>
              </a:spcBef>
            </a:pPr>
            <a:r>
              <a:rPr lang="en-US" sz="1600" dirty="0"/>
              <a:t>Use of Curfews </a:t>
            </a:r>
          </a:p>
        </p:txBody>
      </p:sp>
      <p:sp>
        <p:nvSpPr>
          <p:cNvPr id="34834" name="Text Box 18"/>
          <p:cNvSpPr txBox="1">
            <a:spLocks noChangeArrowheads="1"/>
          </p:cNvSpPr>
          <p:nvPr/>
        </p:nvSpPr>
        <p:spPr bwMode="auto">
          <a:xfrm>
            <a:off x="2589213" y="4573270"/>
            <a:ext cx="1905000" cy="336550"/>
          </a:xfrm>
          <a:prstGeom prst="rect">
            <a:avLst/>
          </a:prstGeom>
          <a:noFill/>
          <a:ln w="9525">
            <a:noFill/>
            <a:miter lim="800000"/>
            <a:headEnd/>
            <a:tailEnd/>
          </a:ln>
        </p:spPr>
        <p:txBody>
          <a:bodyPr>
            <a:spAutoFit/>
          </a:bodyPr>
          <a:lstStyle/>
          <a:p>
            <a:pPr>
              <a:spcBef>
                <a:spcPct val="50000"/>
              </a:spcBef>
            </a:pPr>
            <a:r>
              <a:rPr lang="en-US" sz="1600" dirty="0"/>
              <a:t>HN Patrols</a:t>
            </a:r>
          </a:p>
        </p:txBody>
      </p:sp>
      <p:sp>
        <p:nvSpPr>
          <p:cNvPr id="34835" name="Text Box 19"/>
          <p:cNvSpPr txBox="1">
            <a:spLocks noChangeArrowheads="1"/>
          </p:cNvSpPr>
          <p:nvPr/>
        </p:nvSpPr>
        <p:spPr bwMode="auto">
          <a:xfrm>
            <a:off x="3579813" y="3582670"/>
            <a:ext cx="1905000" cy="336550"/>
          </a:xfrm>
          <a:prstGeom prst="rect">
            <a:avLst/>
          </a:prstGeom>
          <a:noFill/>
          <a:ln w="9525">
            <a:noFill/>
            <a:miter lim="800000"/>
            <a:headEnd/>
            <a:tailEnd/>
          </a:ln>
        </p:spPr>
        <p:txBody>
          <a:bodyPr>
            <a:spAutoFit/>
          </a:bodyPr>
          <a:lstStyle/>
          <a:p>
            <a:pPr>
              <a:spcBef>
                <a:spcPct val="50000"/>
              </a:spcBef>
            </a:pPr>
            <a:r>
              <a:rPr lang="en-US" sz="1600" dirty="0"/>
              <a:t>Dedicated Escort </a:t>
            </a:r>
          </a:p>
        </p:txBody>
      </p:sp>
      <p:sp>
        <p:nvSpPr>
          <p:cNvPr id="34836" name="Text Box 20"/>
          <p:cNvSpPr txBox="1">
            <a:spLocks noChangeArrowheads="1"/>
          </p:cNvSpPr>
          <p:nvPr/>
        </p:nvSpPr>
        <p:spPr bwMode="auto">
          <a:xfrm>
            <a:off x="3198813" y="3917633"/>
            <a:ext cx="2438400" cy="336550"/>
          </a:xfrm>
          <a:prstGeom prst="rect">
            <a:avLst/>
          </a:prstGeom>
          <a:noFill/>
          <a:ln w="9525">
            <a:noFill/>
            <a:miter lim="800000"/>
            <a:headEnd/>
            <a:tailEnd/>
          </a:ln>
        </p:spPr>
        <p:txBody>
          <a:bodyPr>
            <a:spAutoFit/>
          </a:bodyPr>
          <a:lstStyle/>
          <a:p>
            <a:pPr>
              <a:spcBef>
                <a:spcPct val="50000"/>
              </a:spcBef>
            </a:pPr>
            <a:r>
              <a:rPr lang="en-US" sz="1600" dirty="0"/>
              <a:t>Ground Surveillance </a:t>
            </a:r>
          </a:p>
        </p:txBody>
      </p:sp>
      <p:sp>
        <p:nvSpPr>
          <p:cNvPr id="34837" name="Text Box 21"/>
          <p:cNvSpPr txBox="1">
            <a:spLocks noChangeArrowheads="1"/>
          </p:cNvSpPr>
          <p:nvPr/>
        </p:nvSpPr>
        <p:spPr bwMode="auto">
          <a:xfrm>
            <a:off x="3884613" y="3201670"/>
            <a:ext cx="2667000" cy="336550"/>
          </a:xfrm>
          <a:prstGeom prst="rect">
            <a:avLst/>
          </a:prstGeom>
          <a:noFill/>
          <a:ln w="9525">
            <a:noFill/>
            <a:miter lim="800000"/>
            <a:headEnd/>
            <a:tailEnd/>
          </a:ln>
        </p:spPr>
        <p:txBody>
          <a:bodyPr>
            <a:spAutoFit/>
          </a:bodyPr>
          <a:lstStyle/>
          <a:p>
            <a:pPr>
              <a:spcBef>
                <a:spcPct val="50000"/>
              </a:spcBef>
            </a:pPr>
            <a:r>
              <a:rPr lang="en-US" sz="1600" dirty="0"/>
              <a:t>Operate Check Points</a:t>
            </a:r>
          </a:p>
        </p:txBody>
      </p:sp>
      <p:sp>
        <p:nvSpPr>
          <p:cNvPr id="34838" name="Text Box 22"/>
          <p:cNvSpPr txBox="1">
            <a:spLocks noChangeArrowheads="1"/>
          </p:cNvSpPr>
          <p:nvPr/>
        </p:nvSpPr>
        <p:spPr bwMode="auto">
          <a:xfrm>
            <a:off x="4265613" y="2820670"/>
            <a:ext cx="1905000" cy="336550"/>
          </a:xfrm>
          <a:prstGeom prst="rect">
            <a:avLst/>
          </a:prstGeom>
          <a:noFill/>
          <a:ln w="9525">
            <a:noFill/>
            <a:miter lim="800000"/>
            <a:headEnd/>
            <a:tailEnd/>
          </a:ln>
        </p:spPr>
        <p:txBody>
          <a:bodyPr>
            <a:spAutoFit/>
          </a:bodyPr>
          <a:lstStyle/>
          <a:p>
            <a:pPr>
              <a:spcBef>
                <a:spcPct val="50000"/>
              </a:spcBef>
            </a:pPr>
            <a:r>
              <a:rPr lang="en-US" sz="1600" dirty="0"/>
              <a:t>Isolate the Route</a:t>
            </a:r>
          </a:p>
        </p:txBody>
      </p:sp>
      <p:sp>
        <p:nvSpPr>
          <p:cNvPr id="34839" name="Text Box 23"/>
          <p:cNvSpPr txBox="1">
            <a:spLocks noChangeArrowheads="1"/>
          </p:cNvSpPr>
          <p:nvPr/>
        </p:nvSpPr>
        <p:spPr bwMode="auto">
          <a:xfrm>
            <a:off x="4722813" y="2363470"/>
            <a:ext cx="1905000" cy="336550"/>
          </a:xfrm>
          <a:prstGeom prst="rect">
            <a:avLst/>
          </a:prstGeom>
          <a:noFill/>
          <a:ln w="9525">
            <a:noFill/>
            <a:miter lim="800000"/>
            <a:headEnd/>
            <a:tailEnd/>
          </a:ln>
        </p:spPr>
        <p:txBody>
          <a:bodyPr>
            <a:spAutoFit/>
          </a:bodyPr>
          <a:lstStyle/>
          <a:p>
            <a:pPr>
              <a:spcBef>
                <a:spcPct val="50000"/>
              </a:spcBef>
            </a:pPr>
            <a:r>
              <a:rPr lang="en-US" sz="1600" dirty="0"/>
              <a:t>Secure the Route</a:t>
            </a:r>
          </a:p>
        </p:txBody>
      </p:sp>
      <p:sp>
        <p:nvSpPr>
          <p:cNvPr id="34840" name="Text Box 24"/>
          <p:cNvSpPr txBox="1">
            <a:spLocks noChangeArrowheads="1"/>
          </p:cNvSpPr>
          <p:nvPr/>
        </p:nvSpPr>
        <p:spPr bwMode="auto">
          <a:xfrm>
            <a:off x="5408613" y="1677670"/>
            <a:ext cx="1905000" cy="336550"/>
          </a:xfrm>
          <a:prstGeom prst="rect">
            <a:avLst/>
          </a:prstGeom>
          <a:noFill/>
          <a:ln w="9525">
            <a:noFill/>
            <a:miter lim="800000"/>
            <a:headEnd/>
            <a:tailEnd/>
          </a:ln>
        </p:spPr>
        <p:txBody>
          <a:bodyPr>
            <a:spAutoFit/>
          </a:bodyPr>
          <a:lstStyle/>
          <a:p>
            <a:pPr>
              <a:spcBef>
                <a:spcPct val="50000"/>
              </a:spcBef>
            </a:pPr>
            <a:r>
              <a:rPr lang="en-US" sz="1600" dirty="0"/>
              <a:t>Air Surveillance</a:t>
            </a:r>
            <a:r>
              <a:rPr lang="en-US" sz="1400" dirty="0"/>
              <a:t> </a:t>
            </a:r>
          </a:p>
        </p:txBody>
      </p:sp>
      <p:sp>
        <p:nvSpPr>
          <p:cNvPr id="34841" name="Text Box 25"/>
          <p:cNvSpPr txBox="1">
            <a:spLocks noChangeArrowheads="1"/>
          </p:cNvSpPr>
          <p:nvPr/>
        </p:nvSpPr>
        <p:spPr bwMode="auto">
          <a:xfrm>
            <a:off x="5865813" y="1296670"/>
            <a:ext cx="1905000" cy="336550"/>
          </a:xfrm>
          <a:prstGeom prst="rect">
            <a:avLst/>
          </a:prstGeom>
          <a:noFill/>
          <a:ln w="9525">
            <a:noFill/>
            <a:miter lim="800000"/>
            <a:headEnd/>
            <a:tailEnd/>
          </a:ln>
        </p:spPr>
        <p:txBody>
          <a:bodyPr>
            <a:spAutoFit/>
          </a:bodyPr>
          <a:lstStyle/>
          <a:p>
            <a:pPr>
              <a:spcBef>
                <a:spcPct val="50000"/>
              </a:spcBef>
            </a:pPr>
            <a:r>
              <a:rPr lang="en-US" sz="1600" dirty="0"/>
              <a:t>Insulate the Route</a:t>
            </a:r>
          </a:p>
        </p:txBody>
      </p:sp>
      <p:sp>
        <p:nvSpPr>
          <p:cNvPr id="34842" name="Text Box 26"/>
          <p:cNvSpPr txBox="1">
            <a:spLocks noChangeArrowheads="1"/>
          </p:cNvSpPr>
          <p:nvPr/>
        </p:nvSpPr>
        <p:spPr bwMode="auto">
          <a:xfrm>
            <a:off x="6170613" y="915670"/>
            <a:ext cx="1905000" cy="336550"/>
          </a:xfrm>
          <a:prstGeom prst="rect">
            <a:avLst/>
          </a:prstGeom>
          <a:noFill/>
          <a:ln w="9525">
            <a:noFill/>
            <a:miter lim="800000"/>
            <a:headEnd/>
            <a:tailEnd/>
          </a:ln>
        </p:spPr>
        <p:txBody>
          <a:bodyPr>
            <a:spAutoFit/>
          </a:bodyPr>
          <a:lstStyle/>
          <a:p>
            <a:pPr>
              <a:spcBef>
                <a:spcPct val="50000"/>
              </a:spcBef>
            </a:pPr>
            <a:r>
              <a:rPr lang="en-US" sz="1600" dirty="0"/>
              <a:t>Build a new Route</a:t>
            </a:r>
          </a:p>
        </p:txBody>
      </p:sp>
      <p:sp>
        <p:nvSpPr>
          <p:cNvPr id="34843" name="Text Box 27"/>
          <p:cNvSpPr txBox="1">
            <a:spLocks noChangeArrowheads="1"/>
          </p:cNvSpPr>
          <p:nvPr/>
        </p:nvSpPr>
        <p:spPr bwMode="auto">
          <a:xfrm>
            <a:off x="5027613" y="2058670"/>
            <a:ext cx="1905000" cy="336550"/>
          </a:xfrm>
          <a:prstGeom prst="rect">
            <a:avLst/>
          </a:prstGeom>
          <a:noFill/>
          <a:ln w="9525">
            <a:noFill/>
            <a:miter lim="800000"/>
            <a:headEnd/>
            <a:tailEnd/>
          </a:ln>
        </p:spPr>
        <p:txBody>
          <a:bodyPr>
            <a:spAutoFit/>
          </a:bodyPr>
          <a:lstStyle/>
          <a:p>
            <a:pPr>
              <a:spcBef>
                <a:spcPct val="50000"/>
              </a:spcBef>
            </a:pPr>
            <a:r>
              <a:rPr lang="en-US" sz="1600" dirty="0"/>
              <a:t>Restrict the Route</a:t>
            </a:r>
          </a:p>
        </p:txBody>
      </p:sp>
      <p:sp>
        <p:nvSpPr>
          <p:cNvPr id="34844" name="Line 28"/>
          <p:cNvSpPr>
            <a:spLocks noChangeShapeType="1"/>
          </p:cNvSpPr>
          <p:nvPr/>
        </p:nvSpPr>
        <p:spPr bwMode="auto">
          <a:xfrm flipV="1">
            <a:off x="1066800" y="906145"/>
            <a:ext cx="5181600" cy="5334000"/>
          </a:xfrm>
          <a:prstGeom prst="line">
            <a:avLst/>
          </a:prstGeom>
          <a:noFill/>
          <a:ln w="9525">
            <a:solidFill>
              <a:schemeClr val="tx1"/>
            </a:solidFill>
            <a:round/>
            <a:headEnd/>
            <a:tailEnd/>
          </a:ln>
        </p:spPr>
        <p:txBody>
          <a:bodyPr/>
          <a:lstStyle/>
          <a:p>
            <a:endParaRPr lang="en-US" dirty="0"/>
          </a:p>
        </p:txBody>
      </p:sp>
      <p:sp>
        <p:nvSpPr>
          <p:cNvPr id="34845" name="Line 29"/>
          <p:cNvSpPr>
            <a:spLocks noChangeShapeType="1"/>
          </p:cNvSpPr>
          <p:nvPr/>
        </p:nvSpPr>
        <p:spPr bwMode="auto">
          <a:xfrm>
            <a:off x="989013" y="4497070"/>
            <a:ext cx="5562600" cy="0"/>
          </a:xfrm>
          <a:prstGeom prst="line">
            <a:avLst/>
          </a:prstGeom>
          <a:noFill/>
          <a:ln w="9525">
            <a:solidFill>
              <a:schemeClr val="tx1"/>
            </a:solidFill>
            <a:prstDash val="dash"/>
            <a:round/>
            <a:headEnd/>
            <a:tailEnd/>
          </a:ln>
        </p:spPr>
        <p:txBody>
          <a:bodyPr/>
          <a:lstStyle/>
          <a:p>
            <a:endParaRPr lang="en-US" dirty="0"/>
          </a:p>
        </p:txBody>
      </p:sp>
      <p:sp>
        <p:nvSpPr>
          <p:cNvPr id="34846" name="Line 30"/>
          <p:cNvSpPr>
            <a:spLocks noChangeShapeType="1"/>
          </p:cNvSpPr>
          <p:nvPr/>
        </p:nvSpPr>
        <p:spPr bwMode="auto">
          <a:xfrm>
            <a:off x="989013" y="2744470"/>
            <a:ext cx="5715000" cy="0"/>
          </a:xfrm>
          <a:prstGeom prst="line">
            <a:avLst/>
          </a:prstGeom>
          <a:noFill/>
          <a:ln w="9525">
            <a:solidFill>
              <a:schemeClr val="tx1"/>
            </a:solidFill>
            <a:prstDash val="dash"/>
            <a:round/>
            <a:headEnd/>
            <a:tailEnd/>
          </a:ln>
        </p:spPr>
        <p:txBody>
          <a:bodyPr/>
          <a:lstStyle/>
          <a:p>
            <a:endParaRPr lang="en-US" dirty="0"/>
          </a:p>
        </p:txBody>
      </p:sp>
      <p:sp>
        <p:nvSpPr>
          <p:cNvPr id="34847" name="Text Box 31"/>
          <p:cNvSpPr txBox="1">
            <a:spLocks noChangeArrowheads="1"/>
          </p:cNvSpPr>
          <p:nvPr/>
        </p:nvSpPr>
        <p:spPr bwMode="auto">
          <a:xfrm>
            <a:off x="914400" y="2353945"/>
            <a:ext cx="1752600" cy="366713"/>
          </a:xfrm>
          <a:prstGeom prst="rect">
            <a:avLst/>
          </a:prstGeom>
          <a:noFill/>
          <a:ln w="9525">
            <a:noFill/>
            <a:miter lim="800000"/>
            <a:headEnd/>
            <a:tailEnd/>
          </a:ln>
        </p:spPr>
        <p:txBody>
          <a:bodyPr>
            <a:spAutoFit/>
          </a:bodyPr>
          <a:lstStyle/>
          <a:p>
            <a:pPr eaLnBrk="0" hangingPunct="0">
              <a:spcBef>
                <a:spcPct val="50000"/>
              </a:spcBef>
            </a:pPr>
            <a:r>
              <a:rPr lang="en-US" sz="1400" dirty="0">
                <a:latin typeface="Tahoma" pitchFamily="34" charset="0"/>
              </a:rPr>
              <a:t> </a:t>
            </a:r>
            <a:r>
              <a:rPr lang="en-US" b="1" dirty="0">
                <a:latin typeface="Tahoma" pitchFamily="34" charset="0"/>
              </a:rPr>
              <a:t>Probable</a:t>
            </a:r>
          </a:p>
        </p:txBody>
      </p:sp>
      <p:sp>
        <p:nvSpPr>
          <p:cNvPr id="34848" name="Text Box 32"/>
          <p:cNvSpPr txBox="1">
            <a:spLocks noChangeArrowheads="1"/>
          </p:cNvSpPr>
          <p:nvPr/>
        </p:nvSpPr>
        <p:spPr bwMode="auto">
          <a:xfrm>
            <a:off x="5332413" y="5640070"/>
            <a:ext cx="1752600" cy="274638"/>
          </a:xfrm>
          <a:prstGeom prst="rect">
            <a:avLst/>
          </a:prstGeom>
          <a:noFill/>
          <a:ln w="9525">
            <a:noFill/>
            <a:miter lim="800000"/>
            <a:headEnd/>
            <a:tailEnd/>
          </a:ln>
        </p:spPr>
        <p:txBody>
          <a:bodyPr>
            <a:spAutoFit/>
          </a:bodyPr>
          <a:lstStyle/>
          <a:p>
            <a:pPr eaLnBrk="0" hangingPunct="0">
              <a:spcBef>
                <a:spcPct val="50000"/>
              </a:spcBef>
            </a:pPr>
            <a:r>
              <a:rPr lang="en-US" sz="1200" dirty="0">
                <a:latin typeface="Tahoma" pitchFamily="34" charset="0"/>
              </a:rPr>
              <a:t> </a:t>
            </a:r>
          </a:p>
        </p:txBody>
      </p:sp>
      <p:sp>
        <p:nvSpPr>
          <p:cNvPr id="34849" name="Text Box 33"/>
          <p:cNvSpPr txBox="1">
            <a:spLocks noChangeArrowheads="1"/>
          </p:cNvSpPr>
          <p:nvPr/>
        </p:nvSpPr>
        <p:spPr bwMode="auto">
          <a:xfrm>
            <a:off x="914400" y="4182745"/>
            <a:ext cx="1752600" cy="366713"/>
          </a:xfrm>
          <a:prstGeom prst="rect">
            <a:avLst/>
          </a:prstGeom>
          <a:noFill/>
          <a:ln w="9525">
            <a:noFill/>
            <a:miter lim="800000"/>
            <a:headEnd/>
            <a:tailEnd/>
          </a:ln>
        </p:spPr>
        <p:txBody>
          <a:bodyPr>
            <a:spAutoFit/>
          </a:bodyPr>
          <a:lstStyle/>
          <a:p>
            <a:pPr eaLnBrk="0" hangingPunct="0">
              <a:spcBef>
                <a:spcPct val="50000"/>
              </a:spcBef>
            </a:pPr>
            <a:r>
              <a:rPr lang="en-US" dirty="0">
                <a:latin typeface="Tahoma" pitchFamily="34" charset="0"/>
              </a:rPr>
              <a:t> </a:t>
            </a:r>
            <a:r>
              <a:rPr lang="en-US" b="1" dirty="0">
                <a:latin typeface="Tahoma" pitchFamily="34" charset="0"/>
              </a:rPr>
              <a:t>Possible</a:t>
            </a:r>
          </a:p>
        </p:txBody>
      </p:sp>
      <p:sp>
        <p:nvSpPr>
          <p:cNvPr id="165923" name="Text Box 35"/>
          <p:cNvSpPr txBox="1">
            <a:spLocks noChangeArrowheads="1"/>
          </p:cNvSpPr>
          <p:nvPr/>
        </p:nvSpPr>
        <p:spPr bwMode="auto">
          <a:xfrm>
            <a:off x="4572000" y="4897120"/>
            <a:ext cx="3962400" cy="1311275"/>
          </a:xfrm>
          <a:prstGeom prst="rect">
            <a:avLst/>
          </a:prstGeom>
          <a:noFill/>
          <a:ln w="9525">
            <a:noFill/>
            <a:miter lim="800000"/>
            <a:headEnd/>
            <a:tailEnd/>
          </a:ln>
        </p:spPr>
        <p:txBody>
          <a:bodyPr>
            <a:spAutoFit/>
          </a:bodyPr>
          <a:lstStyle/>
          <a:p>
            <a:pPr eaLnBrk="0" hangingPunct="0">
              <a:spcBef>
                <a:spcPct val="50000"/>
              </a:spcBef>
            </a:pPr>
            <a:r>
              <a:rPr lang="en-US" sz="2000" b="1" i="1" dirty="0">
                <a:solidFill>
                  <a:srgbClr val="FF3300"/>
                </a:solidFill>
                <a:latin typeface="Tahoma" pitchFamily="34" charset="0"/>
              </a:rPr>
              <a:t>An activity that must be continually integrated and synchronized into the operations process</a:t>
            </a:r>
          </a:p>
        </p:txBody>
      </p:sp>
      <p:sp>
        <p:nvSpPr>
          <p:cNvPr id="34851" name="Text Box 36"/>
          <p:cNvSpPr txBox="1">
            <a:spLocks noChangeArrowheads="1"/>
          </p:cNvSpPr>
          <p:nvPr/>
        </p:nvSpPr>
        <p:spPr bwMode="auto">
          <a:xfrm>
            <a:off x="6629400" y="4030345"/>
            <a:ext cx="1065213" cy="641350"/>
          </a:xfrm>
          <a:prstGeom prst="rect">
            <a:avLst/>
          </a:prstGeom>
          <a:noFill/>
          <a:ln w="9525">
            <a:noFill/>
            <a:miter lim="800000"/>
            <a:headEnd/>
            <a:tailEnd/>
          </a:ln>
        </p:spPr>
        <p:txBody>
          <a:bodyPr>
            <a:spAutoFit/>
          </a:bodyPr>
          <a:lstStyle/>
          <a:p>
            <a:pPr eaLnBrk="0" hangingPunct="0">
              <a:spcBef>
                <a:spcPct val="50000"/>
              </a:spcBef>
            </a:pPr>
            <a:r>
              <a:rPr lang="en-US" dirty="0">
                <a:solidFill>
                  <a:srgbClr val="0000FF"/>
                </a:solidFill>
                <a:latin typeface="Tahoma" pitchFamily="34" charset="0"/>
              </a:rPr>
              <a:t>Combat Isolation</a:t>
            </a:r>
          </a:p>
        </p:txBody>
      </p:sp>
      <p:sp>
        <p:nvSpPr>
          <p:cNvPr id="34852" name="Text Box 37"/>
          <p:cNvSpPr txBox="1">
            <a:spLocks noChangeArrowheads="1"/>
          </p:cNvSpPr>
          <p:nvPr/>
        </p:nvSpPr>
        <p:spPr bwMode="auto">
          <a:xfrm>
            <a:off x="7010400" y="3268345"/>
            <a:ext cx="990600" cy="641350"/>
          </a:xfrm>
          <a:prstGeom prst="rect">
            <a:avLst/>
          </a:prstGeom>
          <a:noFill/>
          <a:ln w="9525">
            <a:noFill/>
            <a:miter lim="800000"/>
            <a:headEnd/>
            <a:tailEnd/>
          </a:ln>
        </p:spPr>
        <p:txBody>
          <a:bodyPr>
            <a:spAutoFit/>
          </a:bodyPr>
          <a:lstStyle/>
          <a:p>
            <a:pPr eaLnBrk="0" hangingPunct="0">
              <a:spcBef>
                <a:spcPct val="50000"/>
              </a:spcBef>
            </a:pPr>
            <a:r>
              <a:rPr lang="en-US" dirty="0">
                <a:solidFill>
                  <a:srgbClr val="0000FF"/>
                </a:solidFill>
                <a:latin typeface="Tahoma" pitchFamily="34" charset="0"/>
              </a:rPr>
              <a:t>ROE Change</a:t>
            </a:r>
          </a:p>
        </p:txBody>
      </p:sp>
      <p:sp>
        <p:nvSpPr>
          <p:cNvPr id="165926" name="AutoShape 38"/>
          <p:cNvSpPr>
            <a:spLocks noChangeArrowheads="1"/>
          </p:cNvSpPr>
          <p:nvPr/>
        </p:nvSpPr>
        <p:spPr bwMode="auto">
          <a:xfrm>
            <a:off x="8334375" y="2201545"/>
            <a:ext cx="581025" cy="533400"/>
          </a:xfrm>
          <a:prstGeom prst="star5">
            <a:avLst/>
          </a:prstGeom>
          <a:solidFill>
            <a:srgbClr val="C0C0C0"/>
          </a:solidFill>
          <a:ln w="9525">
            <a:solidFill>
              <a:schemeClr val="tx1"/>
            </a:solidFill>
            <a:miter lim="800000"/>
            <a:headEnd/>
            <a:tailEnd/>
          </a:ln>
          <a:effectLst/>
        </p:spPr>
        <p:txBody>
          <a:bodyPr wrap="none" anchor="ctr"/>
          <a:lstStyle/>
          <a:p>
            <a:pPr>
              <a:defRPr/>
            </a:pPr>
            <a:endParaRPr lang="en-US" dirty="0"/>
          </a:p>
        </p:txBody>
      </p:sp>
      <p:sp>
        <p:nvSpPr>
          <p:cNvPr id="165927" name="AutoShape 39"/>
          <p:cNvSpPr>
            <a:spLocks noChangeArrowheads="1"/>
          </p:cNvSpPr>
          <p:nvPr/>
        </p:nvSpPr>
        <p:spPr bwMode="auto">
          <a:xfrm>
            <a:off x="8334375" y="4106545"/>
            <a:ext cx="581025" cy="533400"/>
          </a:xfrm>
          <a:prstGeom prst="star5">
            <a:avLst/>
          </a:prstGeom>
          <a:solidFill>
            <a:srgbClr val="C0C0C0"/>
          </a:solidFill>
          <a:ln w="9525">
            <a:solidFill>
              <a:schemeClr val="tx1"/>
            </a:solidFill>
            <a:miter lim="800000"/>
            <a:headEnd/>
            <a:tailEnd/>
          </a:ln>
          <a:effectLst/>
        </p:spPr>
        <p:txBody>
          <a:bodyPr wrap="none" anchor="ctr"/>
          <a:lstStyle/>
          <a:p>
            <a:pPr>
              <a:defRPr/>
            </a:pPr>
            <a:endParaRPr lang="en-US" dirty="0"/>
          </a:p>
        </p:txBody>
      </p:sp>
      <p:sp>
        <p:nvSpPr>
          <p:cNvPr id="165928" name="Oval 40"/>
          <p:cNvSpPr>
            <a:spLocks noChangeArrowheads="1"/>
          </p:cNvSpPr>
          <p:nvPr/>
        </p:nvSpPr>
        <p:spPr bwMode="auto">
          <a:xfrm>
            <a:off x="1524000" y="5630545"/>
            <a:ext cx="1524000" cy="381000"/>
          </a:xfrm>
          <a:prstGeom prst="ellipse">
            <a:avLst/>
          </a:prstGeom>
          <a:noFill/>
          <a:ln w="9525">
            <a:solidFill>
              <a:schemeClr val="tx1"/>
            </a:solidFill>
            <a:round/>
            <a:headEnd/>
            <a:tailEnd/>
          </a:ln>
        </p:spPr>
        <p:txBody>
          <a:bodyPr wrap="none" anchor="ctr"/>
          <a:lstStyle/>
          <a:p>
            <a:endParaRPr lang="en-US" dirty="0"/>
          </a:p>
        </p:txBody>
      </p:sp>
      <p:sp>
        <p:nvSpPr>
          <p:cNvPr id="165929" name="Oval 41"/>
          <p:cNvSpPr>
            <a:spLocks noChangeArrowheads="1"/>
          </p:cNvSpPr>
          <p:nvPr/>
        </p:nvSpPr>
        <p:spPr bwMode="auto">
          <a:xfrm>
            <a:off x="3657600" y="3192145"/>
            <a:ext cx="2667000" cy="381000"/>
          </a:xfrm>
          <a:prstGeom prst="ellipse">
            <a:avLst/>
          </a:prstGeom>
          <a:noFill/>
          <a:ln w="9525">
            <a:solidFill>
              <a:schemeClr val="tx1"/>
            </a:solidFill>
            <a:round/>
            <a:headEnd/>
            <a:tailEnd/>
          </a:ln>
        </p:spPr>
        <p:txBody>
          <a:bodyPr wrap="none" anchor="ctr"/>
          <a:lstStyle/>
          <a:p>
            <a:endParaRPr lang="en-US" dirty="0"/>
          </a:p>
        </p:txBody>
      </p:sp>
      <p:sp>
        <p:nvSpPr>
          <p:cNvPr id="165930" name="Oval 42"/>
          <p:cNvSpPr>
            <a:spLocks noChangeArrowheads="1"/>
          </p:cNvSpPr>
          <p:nvPr/>
        </p:nvSpPr>
        <p:spPr bwMode="auto">
          <a:xfrm>
            <a:off x="1828800" y="5173345"/>
            <a:ext cx="1600200" cy="457200"/>
          </a:xfrm>
          <a:prstGeom prst="ellipse">
            <a:avLst/>
          </a:prstGeom>
          <a:noFill/>
          <a:ln w="9525">
            <a:solidFill>
              <a:schemeClr val="tx1"/>
            </a:solidFill>
            <a:round/>
            <a:headEnd/>
            <a:tailEnd/>
          </a:ln>
        </p:spPr>
        <p:txBody>
          <a:bodyPr wrap="none" anchor="ctr"/>
          <a:lstStyle/>
          <a:p>
            <a:endParaRPr lang="en-US" dirty="0"/>
          </a:p>
        </p:txBody>
      </p:sp>
      <p:sp>
        <p:nvSpPr>
          <p:cNvPr id="165931" name="Oval 43"/>
          <p:cNvSpPr>
            <a:spLocks noChangeArrowheads="1"/>
          </p:cNvSpPr>
          <p:nvPr/>
        </p:nvSpPr>
        <p:spPr bwMode="auto">
          <a:xfrm>
            <a:off x="2743200" y="4182745"/>
            <a:ext cx="1676400" cy="381000"/>
          </a:xfrm>
          <a:prstGeom prst="ellipse">
            <a:avLst/>
          </a:prstGeom>
          <a:noFill/>
          <a:ln w="9525">
            <a:solidFill>
              <a:schemeClr val="tx1"/>
            </a:solidFill>
            <a:round/>
            <a:headEnd/>
            <a:tailEnd/>
          </a:ln>
        </p:spPr>
        <p:txBody>
          <a:bodyPr wrap="none" anchor="ctr"/>
          <a:lstStyle/>
          <a:p>
            <a:endParaRPr lang="en-US" dirty="0"/>
          </a:p>
        </p:txBody>
      </p:sp>
      <p:sp>
        <p:nvSpPr>
          <p:cNvPr id="165932" name="Oval 44"/>
          <p:cNvSpPr>
            <a:spLocks noChangeArrowheads="1"/>
          </p:cNvSpPr>
          <p:nvPr/>
        </p:nvSpPr>
        <p:spPr bwMode="auto">
          <a:xfrm>
            <a:off x="5334000" y="1668145"/>
            <a:ext cx="1828800" cy="381000"/>
          </a:xfrm>
          <a:prstGeom prst="ellipse">
            <a:avLst/>
          </a:prstGeom>
          <a:noFill/>
          <a:ln w="9525">
            <a:solidFill>
              <a:schemeClr val="tx1"/>
            </a:solidFill>
            <a:round/>
            <a:headEnd/>
            <a:tailEnd/>
          </a:ln>
        </p:spPr>
        <p:txBody>
          <a:bodyPr wrap="none" anchor="ctr"/>
          <a:lstStyle/>
          <a:p>
            <a:endParaRPr lang="en-US" dirty="0"/>
          </a:p>
        </p:txBody>
      </p:sp>
      <p:sp>
        <p:nvSpPr>
          <p:cNvPr id="34860" name="Text Box 45"/>
          <p:cNvSpPr txBox="1">
            <a:spLocks noChangeArrowheads="1"/>
          </p:cNvSpPr>
          <p:nvPr/>
        </p:nvSpPr>
        <p:spPr bwMode="auto">
          <a:xfrm>
            <a:off x="7239000" y="2049145"/>
            <a:ext cx="1219200" cy="915988"/>
          </a:xfrm>
          <a:prstGeom prst="rect">
            <a:avLst/>
          </a:prstGeom>
          <a:noFill/>
          <a:ln w="9525">
            <a:noFill/>
            <a:miter lim="800000"/>
            <a:headEnd/>
            <a:tailEnd/>
          </a:ln>
        </p:spPr>
        <p:txBody>
          <a:bodyPr>
            <a:spAutoFit/>
          </a:bodyPr>
          <a:lstStyle/>
          <a:p>
            <a:pPr eaLnBrk="0" hangingPunct="0">
              <a:spcBef>
                <a:spcPct val="50000"/>
              </a:spcBef>
            </a:pPr>
            <a:r>
              <a:rPr lang="en-US" dirty="0">
                <a:solidFill>
                  <a:srgbClr val="0000FF"/>
                </a:solidFill>
                <a:latin typeface="Tahoma" pitchFamily="34" charset="0"/>
              </a:rPr>
              <a:t>Increased Enemy mobility </a:t>
            </a:r>
          </a:p>
        </p:txBody>
      </p:sp>
      <p:sp>
        <p:nvSpPr>
          <p:cNvPr id="165934" name="AutoShape 46"/>
          <p:cNvSpPr>
            <a:spLocks noChangeArrowheads="1"/>
          </p:cNvSpPr>
          <p:nvPr/>
        </p:nvSpPr>
        <p:spPr bwMode="auto">
          <a:xfrm>
            <a:off x="8334375" y="3115945"/>
            <a:ext cx="581025" cy="533400"/>
          </a:xfrm>
          <a:prstGeom prst="star5">
            <a:avLst/>
          </a:prstGeom>
          <a:solidFill>
            <a:srgbClr val="C0C0C0"/>
          </a:solidFill>
          <a:ln w="9525">
            <a:solidFill>
              <a:schemeClr val="tx1"/>
            </a:solidFill>
            <a:miter lim="800000"/>
            <a:headEnd/>
            <a:tailEnd/>
          </a:ln>
          <a:effectLst/>
        </p:spPr>
        <p:txBody>
          <a:bodyPr wrap="none" anchor="ctr"/>
          <a:lstStyle/>
          <a:p>
            <a:pPr>
              <a:defRPr/>
            </a:pPr>
            <a:endParaRPr lang="en-US" dirty="0"/>
          </a:p>
        </p:txBody>
      </p:sp>
      <p:sp>
        <p:nvSpPr>
          <p:cNvPr id="34862" name="Text Box 47"/>
          <p:cNvSpPr txBox="1">
            <a:spLocks noChangeArrowheads="1"/>
          </p:cNvSpPr>
          <p:nvPr/>
        </p:nvSpPr>
        <p:spPr bwMode="auto">
          <a:xfrm rot="-5400000">
            <a:off x="-83343" y="3199288"/>
            <a:ext cx="838200" cy="366713"/>
          </a:xfrm>
          <a:prstGeom prst="rect">
            <a:avLst/>
          </a:prstGeom>
          <a:noFill/>
          <a:ln w="9525">
            <a:noFill/>
            <a:miter lim="800000"/>
            <a:headEnd/>
            <a:tailEnd/>
          </a:ln>
        </p:spPr>
        <p:txBody>
          <a:bodyPr>
            <a:spAutoFit/>
          </a:bodyPr>
          <a:lstStyle/>
          <a:p>
            <a:pPr>
              <a:spcBef>
                <a:spcPct val="50000"/>
              </a:spcBef>
            </a:pPr>
            <a:r>
              <a:rPr lang="en-US" dirty="0"/>
              <a:t>RISK</a:t>
            </a:r>
          </a:p>
        </p:txBody>
      </p:sp>
      <p:sp>
        <p:nvSpPr>
          <p:cNvPr id="48" name="Rectangle 2"/>
          <p:cNvSpPr txBox="1">
            <a:spLocks noChangeArrowheads="1"/>
          </p:cNvSpPr>
          <p:nvPr/>
        </p:nvSpPr>
        <p:spPr bwMode="auto">
          <a:xfrm>
            <a:off x="685800" y="76200"/>
            <a:ext cx="8229600" cy="685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333333"/>
                </a:solidFill>
                <a:effectLst/>
                <a:uLnTx/>
                <a:uFillTx/>
                <a:latin typeface="+mn-lt"/>
                <a:ea typeface="+mj-ea"/>
                <a:cs typeface="+mj-cs"/>
              </a:rPr>
              <a:t>Example – Protecting Movement</a:t>
            </a:r>
          </a:p>
        </p:txBody>
      </p:sp>
      <p:sp>
        <p:nvSpPr>
          <p:cNvPr id="49" name="TextBox 48"/>
          <p:cNvSpPr txBox="1"/>
          <p:nvPr/>
        </p:nvSpPr>
        <p:spPr>
          <a:xfrm>
            <a:off x="7901940" y="6349047"/>
            <a:ext cx="800219" cy="338554"/>
          </a:xfrm>
          <a:prstGeom prst="rect">
            <a:avLst/>
          </a:prstGeom>
          <a:noFill/>
        </p:spPr>
        <p:txBody>
          <a:bodyPr wrap="none" rtlCol="0">
            <a:spAutoFit/>
          </a:bodyPr>
          <a:lstStyle/>
          <a:p>
            <a:pPr algn="ctr"/>
            <a:r>
              <a:rPr lang="en-US" sz="1600" dirty="0" smtClean="0"/>
              <a:t>MORE</a:t>
            </a:r>
            <a:endParaRPr lang="en-US" sz="1600" dirty="0"/>
          </a:p>
        </p:txBody>
      </p:sp>
      <p:sp>
        <p:nvSpPr>
          <p:cNvPr id="50" name="TextBox 49"/>
          <p:cNvSpPr txBox="1"/>
          <p:nvPr/>
        </p:nvSpPr>
        <p:spPr>
          <a:xfrm>
            <a:off x="1032510" y="6349047"/>
            <a:ext cx="707245" cy="338554"/>
          </a:xfrm>
          <a:prstGeom prst="rect">
            <a:avLst/>
          </a:prstGeom>
          <a:noFill/>
        </p:spPr>
        <p:txBody>
          <a:bodyPr wrap="none" rtlCol="0">
            <a:spAutoFit/>
          </a:bodyPr>
          <a:lstStyle/>
          <a:p>
            <a:pPr algn="ctr"/>
            <a:r>
              <a:rPr lang="en-US" sz="1600" dirty="0" smtClean="0"/>
              <a:t>LESS</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5928"/>
                                        </p:tgtEl>
                                        <p:attrNameLst>
                                          <p:attrName>style.visibility</p:attrName>
                                        </p:attrNameLst>
                                      </p:cBhvr>
                                      <p:to>
                                        <p:strVal val="visible"/>
                                      </p:to>
                                    </p:set>
                                    <p:animEffect transition="in" filter="box(in)">
                                      <p:cBhvr>
                                        <p:cTn id="7" dur="500"/>
                                        <p:tgtEl>
                                          <p:spTgt spid="1659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5929"/>
                                        </p:tgtEl>
                                        <p:attrNameLst>
                                          <p:attrName>style.visibility</p:attrName>
                                        </p:attrNameLst>
                                      </p:cBhvr>
                                      <p:to>
                                        <p:strVal val="visible"/>
                                      </p:to>
                                    </p:set>
                                    <p:animEffect transition="in" filter="box(in)">
                                      <p:cBhvr>
                                        <p:cTn id="12" dur="500"/>
                                        <p:tgtEl>
                                          <p:spTgt spid="16592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5930"/>
                                        </p:tgtEl>
                                        <p:attrNameLst>
                                          <p:attrName>style.visibility</p:attrName>
                                        </p:attrNameLst>
                                      </p:cBhvr>
                                      <p:to>
                                        <p:strVal val="visible"/>
                                      </p:to>
                                    </p:set>
                                    <p:animEffect transition="in" filter="box(in)">
                                      <p:cBhvr>
                                        <p:cTn id="17" dur="500"/>
                                        <p:tgtEl>
                                          <p:spTgt spid="16593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5931"/>
                                        </p:tgtEl>
                                        <p:attrNameLst>
                                          <p:attrName>style.visibility</p:attrName>
                                        </p:attrNameLst>
                                      </p:cBhvr>
                                      <p:to>
                                        <p:strVal val="visible"/>
                                      </p:to>
                                    </p:set>
                                    <p:animEffect transition="in" filter="box(in)">
                                      <p:cBhvr>
                                        <p:cTn id="22" dur="500"/>
                                        <p:tgtEl>
                                          <p:spTgt spid="16593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5932"/>
                                        </p:tgtEl>
                                        <p:attrNameLst>
                                          <p:attrName>style.visibility</p:attrName>
                                        </p:attrNameLst>
                                      </p:cBhvr>
                                      <p:to>
                                        <p:strVal val="visible"/>
                                      </p:to>
                                    </p:set>
                                    <p:animEffect transition="in" filter="box(in)">
                                      <p:cBhvr>
                                        <p:cTn id="27" dur="500"/>
                                        <p:tgtEl>
                                          <p:spTgt spid="16593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65923"/>
                                        </p:tgtEl>
                                        <p:attrNameLst>
                                          <p:attrName>style.visibility</p:attrName>
                                        </p:attrNameLst>
                                      </p:cBhvr>
                                      <p:to>
                                        <p:strVal val="visible"/>
                                      </p:to>
                                    </p:set>
                                    <p:animEffect transition="in" filter="box(in)">
                                      <p:cBhvr>
                                        <p:cTn id="32" dur="500"/>
                                        <p:tgtEl>
                                          <p:spTgt spid="165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23" grpId="0"/>
      <p:bldP spid="165928" grpId="0" animBg="1"/>
      <p:bldP spid="165929" grpId="0" animBg="1"/>
      <p:bldP spid="165930" grpId="0" animBg="1"/>
      <p:bldP spid="165931" grpId="0" animBg="1"/>
      <p:bldP spid="1659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lide Number Placeholder 5"/>
          <p:cNvSpPr>
            <a:spLocks noGrp="1"/>
          </p:cNvSpPr>
          <p:nvPr>
            <p:ph type="sldNum" sz="quarter" idx="4294967295"/>
          </p:nvPr>
        </p:nvSpPr>
        <p:spPr>
          <a:xfrm>
            <a:off x="6838950" y="6088063"/>
            <a:ext cx="2133600" cy="476250"/>
          </a:xfrm>
          <a:prstGeom prst="rect">
            <a:avLst/>
          </a:prstGeom>
          <a:noFill/>
        </p:spPr>
        <p:txBody>
          <a:bodyPr/>
          <a:lstStyle/>
          <a:p>
            <a:fld id="{864652A6-8CDD-4D3B-9987-9F32B11F0FB9}" type="slidenum">
              <a:rPr lang="en-US"/>
              <a:pPr/>
              <a:t>3</a:t>
            </a:fld>
            <a:endParaRPr lang="en-US" dirty="0"/>
          </a:p>
        </p:txBody>
      </p:sp>
      <p:sp>
        <p:nvSpPr>
          <p:cNvPr id="102" name="Rectangle 2"/>
          <p:cNvSpPr>
            <a:spLocks noChangeArrowheads="1"/>
          </p:cNvSpPr>
          <p:nvPr/>
        </p:nvSpPr>
        <p:spPr bwMode="auto">
          <a:xfrm>
            <a:off x="0" y="0"/>
            <a:ext cx="9144000" cy="6858000"/>
          </a:xfrm>
          <a:prstGeom prst="rect">
            <a:avLst/>
          </a:prstGeom>
          <a:solidFill>
            <a:schemeClr val="bg1"/>
          </a:solidFill>
          <a:ln w="9525">
            <a:noFill/>
            <a:miter lim="800000"/>
            <a:headEnd/>
            <a:tailEnd/>
          </a:ln>
        </p:spPr>
        <p:txBody>
          <a:bodyPr wrap="none" anchor="ctr"/>
          <a:lstStyle/>
          <a:p>
            <a:endParaRPr lang="en-US" dirty="0"/>
          </a:p>
        </p:txBody>
      </p:sp>
      <p:grpSp>
        <p:nvGrpSpPr>
          <p:cNvPr id="2" name="Group 3"/>
          <p:cNvGrpSpPr>
            <a:grpSpLocks/>
          </p:cNvGrpSpPr>
          <p:nvPr/>
        </p:nvGrpSpPr>
        <p:grpSpPr bwMode="auto">
          <a:xfrm>
            <a:off x="152400" y="3200400"/>
            <a:ext cx="7124700" cy="1622425"/>
            <a:chOff x="163" y="2856"/>
            <a:chExt cx="3324" cy="912"/>
          </a:xfrm>
        </p:grpSpPr>
        <p:sp>
          <p:nvSpPr>
            <p:cNvPr id="104" name="Rectangle 4"/>
            <p:cNvSpPr>
              <a:spLocks noChangeArrowheads="1"/>
            </p:cNvSpPr>
            <p:nvPr/>
          </p:nvSpPr>
          <p:spPr bwMode="auto">
            <a:xfrm>
              <a:off x="163" y="2856"/>
              <a:ext cx="3324" cy="912"/>
            </a:xfrm>
            <a:prstGeom prst="rect">
              <a:avLst/>
            </a:prstGeom>
            <a:solidFill>
              <a:schemeClr val="accent2">
                <a:alpha val="70195"/>
              </a:schemeClr>
            </a:solidFill>
            <a:ln w="19050">
              <a:solidFill>
                <a:schemeClr val="tx1"/>
              </a:solidFill>
              <a:miter lim="800000"/>
              <a:headEnd/>
              <a:tailEnd/>
            </a:ln>
          </p:spPr>
          <p:txBody>
            <a:bodyPr wrap="none" anchor="ctr"/>
            <a:lstStyle/>
            <a:p>
              <a:endParaRPr lang="en-US" dirty="0"/>
            </a:p>
          </p:txBody>
        </p:sp>
        <p:sp>
          <p:nvSpPr>
            <p:cNvPr id="105" name="Text Box 5"/>
            <p:cNvSpPr txBox="1">
              <a:spLocks noChangeArrowheads="1"/>
            </p:cNvSpPr>
            <p:nvPr/>
          </p:nvSpPr>
          <p:spPr bwMode="auto">
            <a:xfrm>
              <a:off x="217" y="2856"/>
              <a:ext cx="3216" cy="154"/>
            </a:xfrm>
            <a:prstGeom prst="rect">
              <a:avLst/>
            </a:prstGeom>
            <a:noFill/>
            <a:ln w="9525">
              <a:noFill/>
              <a:miter lim="800000"/>
              <a:headEnd/>
              <a:tailEnd/>
            </a:ln>
          </p:spPr>
          <p:txBody>
            <a:bodyPr>
              <a:spAutoFit/>
            </a:bodyPr>
            <a:lstStyle/>
            <a:p>
              <a:pPr algn="ctr"/>
              <a:r>
                <a:rPr lang="en-US" sz="1200" b="1" dirty="0"/>
                <a:t>ELEMENTS OF COMBAT POWER</a:t>
              </a:r>
            </a:p>
          </p:txBody>
        </p:sp>
      </p:grpSp>
      <p:grpSp>
        <p:nvGrpSpPr>
          <p:cNvPr id="3" name="Group 6"/>
          <p:cNvGrpSpPr>
            <a:grpSpLocks/>
          </p:cNvGrpSpPr>
          <p:nvPr/>
        </p:nvGrpSpPr>
        <p:grpSpPr bwMode="auto">
          <a:xfrm>
            <a:off x="1930400" y="3443288"/>
            <a:ext cx="5353050" cy="1377950"/>
            <a:chOff x="655" y="2986"/>
            <a:chExt cx="2832" cy="787"/>
          </a:xfrm>
        </p:grpSpPr>
        <p:sp>
          <p:nvSpPr>
            <p:cNvPr id="107" name="Rectangle 7"/>
            <p:cNvSpPr>
              <a:spLocks noChangeArrowheads="1"/>
            </p:cNvSpPr>
            <p:nvPr/>
          </p:nvSpPr>
          <p:spPr bwMode="auto">
            <a:xfrm>
              <a:off x="655" y="2986"/>
              <a:ext cx="2832" cy="777"/>
            </a:xfrm>
            <a:prstGeom prst="rect">
              <a:avLst/>
            </a:prstGeom>
            <a:solidFill>
              <a:srgbClr val="FF0000">
                <a:alpha val="78038"/>
              </a:srgbClr>
            </a:solidFill>
            <a:ln w="19050">
              <a:solidFill>
                <a:schemeClr val="tx1"/>
              </a:solidFill>
              <a:miter lim="800000"/>
              <a:headEnd/>
              <a:tailEnd/>
            </a:ln>
          </p:spPr>
          <p:txBody>
            <a:bodyPr wrap="none" anchor="ctr"/>
            <a:lstStyle/>
            <a:p>
              <a:endParaRPr lang="en-US" dirty="0"/>
            </a:p>
          </p:txBody>
        </p:sp>
        <p:sp>
          <p:nvSpPr>
            <p:cNvPr id="108" name="Text Box 8"/>
            <p:cNvSpPr txBox="1">
              <a:spLocks noChangeArrowheads="1"/>
            </p:cNvSpPr>
            <p:nvPr/>
          </p:nvSpPr>
          <p:spPr bwMode="auto">
            <a:xfrm>
              <a:off x="1108" y="3616"/>
              <a:ext cx="1872" cy="157"/>
            </a:xfrm>
            <a:prstGeom prst="rect">
              <a:avLst/>
            </a:prstGeom>
            <a:noFill/>
            <a:ln w="9525">
              <a:noFill/>
              <a:miter lim="800000"/>
              <a:headEnd/>
              <a:tailEnd/>
            </a:ln>
          </p:spPr>
          <p:txBody>
            <a:bodyPr>
              <a:spAutoFit/>
            </a:bodyPr>
            <a:lstStyle/>
            <a:p>
              <a:pPr algn="ctr"/>
              <a:r>
                <a:rPr lang="en-US" sz="1200" b="1" dirty="0"/>
                <a:t>WARFIGHTING FUNCTIONS</a:t>
              </a:r>
            </a:p>
          </p:txBody>
        </p:sp>
      </p:grpSp>
      <p:grpSp>
        <p:nvGrpSpPr>
          <p:cNvPr id="4" name="Group 9"/>
          <p:cNvGrpSpPr>
            <a:grpSpLocks/>
          </p:cNvGrpSpPr>
          <p:nvPr/>
        </p:nvGrpSpPr>
        <p:grpSpPr bwMode="auto">
          <a:xfrm>
            <a:off x="6388100" y="3171825"/>
            <a:ext cx="2708275" cy="1638300"/>
            <a:chOff x="3651" y="1998"/>
            <a:chExt cx="2008" cy="1032"/>
          </a:xfrm>
        </p:grpSpPr>
        <p:sp>
          <p:nvSpPr>
            <p:cNvPr id="110" name="Rectangle 10"/>
            <p:cNvSpPr>
              <a:spLocks noChangeArrowheads="1"/>
            </p:cNvSpPr>
            <p:nvPr/>
          </p:nvSpPr>
          <p:spPr bwMode="auto">
            <a:xfrm>
              <a:off x="3651" y="2007"/>
              <a:ext cx="2008" cy="1023"/>
            </a:xfrm>
            <a:prstGeom prst="rect">
              <a:avLst/>
            </a:prstGeom>
            <a:solidFill>
              <a:srgbClr val="008000">
                <a:alpha val="52156"/>
              </a:srgbClr>
            </a:solidFill>
            <a:ln w="19050">
              <a:solidFill>
                <a:schemeClr val="tx1"/>
              </a:solidFill>
              <a:miter lim="800000"/>
              <a:headEnd/>
              <a:tailEnd/>
            </a:ln>
          </p:spPr>
          <p:txBody>
            <a:bodyPr wrap="none" anchor="ctr"/>
            <a:lstStyle/>
            <a:p>
              <a:endParaRPr lang="en-US" dirty="0"/>
            </a:p>
          </p:txBody>
        </p:sp>
        <p:sp>
          <p:nvSpPr>
            <p:cNvPr id="111" name="Text Box 11"/>
            <p:cNvSpPr txBox="1">
              <a:spLocks noChangeArrowheads="1"/>
            </p:cNvSpPr>
            <p:nvPr/>
          </p:nvSpPr>
          <p:spPr bwMode="auto">
            <a:xfrm>
              <a:off x="3680" y="1998"/>
              <a:ext cx="1935" cy="173"/>
            </a:xfrm>
            <a:prstGeom prst="rect">
              <a:avLst/>
            </a:prstGeom>
            <a:noFill/>
            <a:ln w="9525">
              <a:noFill/>
              <a:miter lim="800000"/>
              <a:headEnd/>
              <a:tailEnd/>
            </a:ln>
          </p:spPr>
          <p:txBody>
            <a:bodyPr>
              <a:spAutoFit/>
            </a:bodyPr>
            <a:lstStyle/>
            <a:p>
              <a:pPr algn="r"/>
              <a:r>
                <a:rPr lang="en-US" sz="1200" b="1" dirty="0" smtClean="0"/>
                <a:t>UNIFIED LAND OPERATIONS</a:t>
              </a:r>
              <a:endParaRPr lang="en-US" sz="1200" b="1" dirty="0"/>
            </a:p>
          </p:txBody>
        </p:sp>
      </p:grpSp>
      <p:pic>
        <p:nvPicPr>
          <p:cNvPr id="121" name="Picture 16" descr="FM 2-0 INTELLIGENCE ver 3 - OFFICIAL"/>
          <p:cNvPicPr>
            <a:picLocks noChangeAspect="1" noChangeArrowheads="1"/>
          </p:cNvPicPr>
          <p:nvPr/>
        </p:nvPicPr>
        <p:blipFill>
          <a:blip r:embed="rId3" cstate="print"/>
          <a:srcRect/>
          <a:stretch>
            <a:fillRect/>
          </a:stretch>
        </p:blipFill>
        <p:spPr bwMode="auto">
          <a:xfrm>
            <a:off x="1958975" y="3503613"/>
            <a:ext cx="844550" cy="1101725"/>
          </a:xfrm>
          <a:prstGeom prst="rect">
            <a:avLst/>
          </a:prstGeom>
          <a:noFill/>
          <a:ln w="9525">
            <a:noFill/>
            <a:miter lim="800000"/>
            <a:headEnd/>
            <a:tailEnd/>
          </a:ln>
        </p:spPr>
      </p:pic>
      <p:pic>
        <p:nvPicPr>
          <p:cNvPr id="123" name="Picture 18" descr="FM 3-10 Protection ver 3"/>
          <p:cNvPicPr>
            <a:picLocks noChangeAspect="1" noChangeArrowheads="1"/>
          </p:cNvPicPr>
          <p:nvPr/>
        </p:nvPicPr>
        <p:blipFill>
          <a:blip r:embed="rId4" cstate="print"/>
          <a:srcRect/>
          <a:stretch>
            <a:fillRect/>
          </a:stretch>
        </p:blipFill>
        <p:spPr bwMode="auto">
          <a:xfrm>
            <a:off x="5526088" y="3503613"/>
            <a:ext cx="842962" cy="1100137"/>
          </a:xfrm>
          <a:prstGeom prst="rect">
            <a:avLst/>
          </a:prstGeom>
          <a:noFill/>
          <a:ln w="9525">
            <a:noFill/>
            <a:miter lim="800000"/>
            <a:headEnd/>
            <a:tailEnd/>
          </a:ln>
        </p:spPr>
      </p:pic>
      <p:sp>
        <p:nvSpPr>
          <p:cNvPr id="126" name="Rectangle 23"/>
          <p:cNvSpPr>
            <a:spLocks noChangeArrowheads="1"/>
          </p:cNvSpPr>
          <p:nvPr/>
        </p:nvSpPr>
        <p:spPr bwMode="auto">
          <a:xfrm>
            <a:off x="5722938" y="4851400"/>
            <a:ext cx="3386137" cy="1528763"/>
          </a:xfrm>
          <a:prstGeom prst="rect">
            <a:avLst/>
          </a:prstGeom>
          <a:solidFill>
            <a:srgbClr val="FFFF00">
              <a:alpha val="65097"/>
            </a:srgbClr>
          </a:solidFill>
          <a:ln w="19050">
            <a:solidFill>
              <a:schemeClr val="tx1"/>
            </a:solidFill>
            <a:miter lim="800000"/>
            <a:headEnd/>
            <a:tailEnd/>
          </a:ln>
        </p:spPr>
        <p:txBody>
          <a:bodyPr wrap="none" anchor="ctr"/>
          <a:lstStyle/>
          <a:p>
            <a:endParaRPr lang="en-US" dirty="0"/>
          </a:p>
        </p:txBody>
      </p:sp>
      <p:sp>
        <p:nvSpPr>
          <p:cNvPr id="128" name="Text Box 24"/>
          <p:cNvSpPr txBox="1">
            <a:spLocks noChangeArrowheads="1"/>
          </p:cNvSpPr>
          <p:nvPr/>
        </p:nvSpPr>
        <p:spPr bwMode="auto">
          <a:xfrm>
            <a:off x="5454650" y="4843463"/>
            <a:ext cx="3889375" cy="274637"/>
          </a:xfrm>
          <a:prstGeom prst="rect">
            <a:avLst/>
          </a:prstGeom>
          <a:noFill/>
          <a:ln w="9525">
            <a:noFill/>
            <a:miter lim="800000"/>
            <a:headEnd/>
            <a:tailEnd/>
          </a:ln>
        </p:spPr>
        <p:txBody>
          <a:bodyPr>
            <a:spAutoFit/>
          </a:bodyPr>
          <a:lstStyle/>
          <a:p>
            <a:pPr algn="ctr"/>
            <a:r>
              <a:rPr lang="en-US" sz="1200" b="1" dirty="0"/>
              <a:t>REFERENCE</a:t>
            </a:r>
          </a:p>
        </p:txBody>
      </p:sp>
      <p:pic>
        <p:nvPicPr>
          <p:cNvPr id="129" name="Picture 26" descr="FM 5-0 Planning and Orders ver 3 060130"/>
          <p:cNvPicPr>
            <a:picLocks noChangeAspect="1" noChangeArrowheads="1"/>
          </p:cNvPicPr>
          <p:nvPr/>
        </p:nvPicPr>
        <p:blipFill>
          <a:blip r:embed="rId5" cstate="print"/>
          <a:srcRect/>
          <a:stretch>
            <a:fillRect/>
          </a:stretch>
        </p:blipFill>
        <p:spPr bwMode="auto">
          <a:xfrm>
            <a:off x="6618288" y="5170488"/>
            <a:ext cx="774700" cy="1076325"/>
          </a:xfrm>
          <a:prstGeom prst="rect">
            <a:avLst/>
          </a:prstGeom>
          <a:noFill/>
          <a:ln w="9525">
            <a:noFill/>
            <a:miter lim="800000"/>
            <a:headEnd/>
            <a:tailEnd/>
          </a:ln>
        </p:spPr>
      </p:pic>
      <p:pic>
        <p:nvPicPr>
          <p:cNvPr id="135" name="Picture 28" descr="1-02"/>
          <p:cNvPicPr>
            <a:picLocks noChangeAspect="1" noChangeArrowheads="1"/>
          </p:cNvPicPr>
          <p:nvPr/>
        </p:nvPicPr>
        <p:blipFill>
          <a:blip r:embed="rId6" cstate="print"/>
          <a:srcRect/>
          <a:stretch>
            <a:fillRect/>
          </a:stretch>
        </p:blipFill>
        <p:spPr bwMode="auto">
          <a:xfrm>
            <a:off x="8277225" y="5172075"/>
            <a:ext cx="773113" cy="1074738"/>
          </a:xfrm>
          <a:prstGeom prst="rect">
            <a:avLst/>
          </a:prstGeom>
          <a:noFill/>
          <a:ln w="9525">
            <a:noFill/>
            <a:miter lim="800000"/>
            <a:headEnd/>
            <a:tailEnd/>
          </a:ln>
        </p:spPr>
      </p:pic>
      <p:pic>
        <p:nvPicPr>
          <p:cNvPr id="136" name="Picture 29" descr="7-15"/>
          <p:cNvPicPr>
            <a:picLocks noChangeAspect="1" noChangeArrowheads="1"/>
          </p:cNvPicPr>
          <p:nvPr/>
        </p:nvPicPr>
        <p:blipFill>
          <a:blip r:embed="rId7" cstate="print"/>
          <a:srcRect/>
          <a:stretch>
            <a:fillRect/>
          </a:stretch>
        </p:blipFill>
        <p:spPr bwMode="auto">
          <a:xfrm>
            <a:off x="7448550" y="5170488"/>
            <a:ext cx="773113" cy="1076325"/>
          </a:xfrm>
          <a:prstGeom prst="rect">
            <a:avLst/>
          </a:prstGeom>
          <a:noFill/>
          <a:ln w="9525">
            <a:noFill/>
            <a:miter lim="800000"/>
            <a:headEnd/>
            <a:tailEnd/>
          </a:ln>
        </p:spPr>
      </p:pic>
      <p:grpSp>
        <p:nvGrpSpPr>
          <p:cNvPr id="5" name="Group 30"/>
          <p:cNvGrpSpPr>
            <a:grpSpLocks/>
          </p:cNvGrpSpPr>
          <p:nvPr/>
        </p:nvGrpSpPr>
        <p:grpSpPr bwMode="auto">
          <a:xfrm>
            <a:off x="165100" y="4927600"/>
            <a:ext cx="685800" cy="914400"/>
            <a:chOff x="3072" y="336"/>
            <a:chExt cx="432" cy="576"/>
          </a:xfrm>
        </p:grpSpPr>
        <p:pic>
          <p:nvPicPr>
            <p:cNvPr id="145" name="Picture 31" descr="FM 1-0 Human Reources ver 3 - WHITE COVER"/>
            <p:cNvPicPr>
              <a:picLocks noChangeAspect="1" noChangeArrowheads="1"/>
            </p:cNvPicPr>
            <p:nvPr/>
          </p:nvPicPr>
          <p:blipFill>
            <a:blip r:embed="rId8" cstate="print"/>
            <a:srcRect/>
            <a:stretch>
              <a:fillRect/>
            </a:stretch>
          </p:blipFill>
          <p:spPr bwMode="auto">
            <a:xfrm>
              <a:off x="3072" y="336"/>
              <a:ext cx="432" cy="576"/>
            </a:xfrm>
            <a:prstGeom prst="rect">
              <a:avLst/>
            </a:prstGeom>
            <a:noFill/>
            <a:ln w="12700">
              <a:solidFill>
                <a:srgbClr val="000000"/>
              </a:solidFill>
              <a:miter lim="800000"/>
              <a:headEnd/>
              <a:tailEnd/>
            </a:ln>
          </p:spPr>
        </p:pic>
        <p:sp>
          <p:nvSpPr>
            <p:cNvPr id="146" name="Rectangle 32"/>
            <p:cNvSpPr>
              <a:spLocks noChangeArrowheads="1"/>
            </p:cNvSpPr>
            <p:nvPr/>
          </p:nvSpPr>
          <p:spPr bwMode="auto">
            <a:xfrm>
              <a:off x="3156" y="403"/>
              <a:ext cx="264" cy="386"/>
            </a:xfrm>
            <a:prstGeom prst="rect">
              <a:avLst/>
            </a:prstGeom>
            <a:solidFill>
              <a:schemeClr val="bg1"/>
            </a:solidFill>
            <a:ln w="9525">
              <a:noFill/>
              <a:miter lim="800000"/>
              <a:headEnd/>
              <a:tailEnd/>
            </a:ln>
          </p:spPr>
          <p:txBody>
            <a:bodyPr wrap="none" anchor="ctr"/>
            <a:lstStyle/>
            <a:p>
              <a:pPr algn="ctr"/>
              <a:r>
                <a:rPr lang="en-US" sz="400" dirty="0">
                  <a:latin typeface="Arial Black" pitchFamily="34" charset="0"/>
                </a:rPr>
                <a:t>FIELD</a:t>
              </a:r>
            </a:p>
            <a:p>
              <a:pPr algn="ctr"/>
              <a:r>
                <a:rPr lang="en-US" sz="400" dirty="0">
                  <a:latin typeface="Arial Black" pitchFamily="34" charset="0"/>
                </a:rPr>
                <a:t>MANUAL</a:t>
              </a: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p:txBody>
        </p:sp>
      </p:grpSp>
      <p:grpSp>
        <p:nvGrpSpPr>
          <p:cNvPr id="6" name="Group 33"/>
          <p:cNvGrpSpPr>
            <a:grpSpLocks/>
          </p:cNvGrpSpPr>
          <p:nvPr/>
        </p:nvGrpSpPr>
        <p:grpSpPr bwMode="auto">
          <a:xfrm>
            <a:off x="1036638" y="4927600"/>
            <a:ext cx="685800" cy="914400"/>
            <a:chOff x="3072" y="336"/>
            <a:chExt cx="432" cy="576"/>
          </a:xfrm>
        </p:grpSpPr>
        <p:pic>
          <p:nvPicPr>
            <p:cNvPr id="149" name="Picture 34" descr="FM 1-0 Human Reources ver 3 - WHITE COVER"/>
            <p:cNvPicPr>
              <a:picLocks noChangeAspect="1" noChangeArrowheads="1"/>
            </p:cNvPicPr>
            <p:nvPr/>
          </p:nvPicPr>
          <p:blipFill>
            <a:blip r:embed="rId8" cstate="print"/>
            <a:srcRect/>
            <a:stretch>
              <a:fillRect/>
            </a:stretch>
          </p:blipFill>
          <p:spPr bwMode="auto">
            <a:xfrm>
              <a:off x="3072" y="336"/>
              <a:ext cx="432" cy="576"/>
            </a:xfrm>
            <a:prstGeom prst="rect">
              <a:avLst/>
            </a:prstGeom>
            <a:noFill/>
            <a:ln w="12700">
              <a:solidFill>
                <a:srgbClr val="000000"/>
              </a:solidFill>
              <a:miter lim="800000"/>
              <a:headEnd/>
              <a:tailEnd/>
            </a:ln>
          </p:spPr>
        </p:pic>
        <p:sp>
          <p:nvSpPr>
            <p:cNvPr id="150" name="Rectangle 35"/>
            <p:cNvSpPr>
              <a:spLocks noChangeArrowheads="1"/>
            </p:cNvSpPr>
            <p:nvPr/>
          </p:nvSpPr>
          <p:spPr bwMode="auto">
            <a:xfrm>
              <a:off x="3156" y="403"/>
              <a:ext cx="264" cy="386"/>
            </a:xfrm>
            <a:prstGeom prst="rect">
              <a:avLst/>
            </a:prstGeom>
            <a:solidFill>
              <a:schemeClr val="bg1"/>
            </a:solidFill>
            <a:ln w="9525">
              <a:noFill/>
              <a:miter lim="800000"/>
              <a:headEnd/>
              <a:tailEnd/>
            </a:ln>
          </p:spPr>
          <p:txBody>
            <a:bodyPr wrap="none" anchor="ctr"/>
            <a:lstStyle/>
            <a:p>
              <a:pPr algn="ctr"/>
              <a:r>
                <a:rPr lang="en-US" sz="400" dirty="0">
                  <a:latin typeface="Arial Black" pitchFamily="34" charset="0"/>
                </a:rPr>
                <a:t>FIELD</a:t>
              </a:r>
            </a:p>
            <a:p>
              <a:pPr algn="ctr"/>
              <a:r>
                <a:rPr lang="en-US" sz="400" dirty="0">
                  <a:latin typeface="Arial Black" pitchFamily="34" charset="0"/>
                </a:rPr>
                <a:t>MANUAL</a:t>
              </a: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p:txBody>
        </p:sp>
      </p:grpSp>
      <p:grpSp>
        <p:nvGrpSpPr>
          <p:cNvPr id="7" name="Group 36"/>
          <p:cNvGrpSpPr>
            <a:grpSpLocks/>
          </p:cNvGrpSpPr>
          <p:nvPr/>
        </p:nvGrpSpPr>
        <p:grpSpPr bwMode="auto">
          <a:xfrm>
            <a:off x="1909763" y="4927600"/>
            <a:ext cx="685800" cy="914400"/>
            <a:chOff x="3072" y="336"/>
            <a:chExt cx="432" cy="576"/>
          </a:xfrm>
        </p:grpSpPr>
        <p:pic>
          <p:nvPicPr>
            <p:cNvPr id="157" name="Picture 37" descr="FM 1-0 Human Reources ver 3 - WHITE COVER"/>
            <p:cNvPicPr>
              <a:picLocks noChangeAspect="1" noChangeArrowheads="1"/>
            </p:cNvPicPr>
            <p:nvPr/>
          </p:nvPicPr>
          <p:blipFill>
            <a:blip r:embed="rId8" cstate="print"/>
            <a:srcRect/>
            <a:stretch>
              <a:fillRect/>
            </a:stretch>
          </p:blipFill>
          <p:spPr bwMode="auto">
            <a:xfrm>
              <a:off x="3072" y="336"/>
              <a:ext cx="432" cy="576"/>
            </a:xfrm>
            <a:prstGeom prst="rect">
              <a:avLst/>
            </a:prstGeom>
            <a:noFill/>
            <a:ln w="12700">
              <a:solidFill>
                <a:srgbClr val="000000"/>
              </a:solidFill>
              <a:miter lim="800000"/>
              <a:headEnd/>
              <a:tailEnd/>
            </a:ln>
          </p:spPr>
        </p:pic>
        <p:sp>
          <p:nvSpPr>
            <p:cNvPr id="158" name="Rectangle 38"/>
            <p:cNvSpPr>
              <a:spLocks noChangeArrowheads="1"/>
            </p:cNvSpPr>
            <p:nvPr/>
          </p:nvSpPr>
          <p:spPr bwMode="auto">
            <a:xfrm>
              <a:off x="3156" y="403"/>
              <a:ext cx="264" cy="386"/>
            </a:xfrm>
            <a:prstGeom prst="rect">
              <a:avLst/>
            </a:prstGeom>
            <a:solidFill>
              <a:schemeClr val="bg1"/>
            </a:solidFill>
            <a:ln w="9525">
              <a:noFill/>
              <a:miter lim="800000"/>
              <a:headEnd/>
              <a:tailEnd/>
            </a:ln>
          </p:spPr>
          <p:txBody>
            <a:bodyPr wrap="none" anchor="ctr"/>
            <a:lstStyle/>
            <a:p>
              <a:pPr algn="ctr"/>
              <a:r>
                <a:rPr lang="en-US" sz="400" dirty="0">
                  <a:latin typeface="Arial Black" pitchFamily="34" charset="0"/>
                </a:rPr>
                <a:t>FIELD</a:t>
              </a:r>
            </a:p>
            <a:p>
              <a:pPr algn="ctr"/>
              <a:r>
                <a:rPr lang="en-US" sz="400" dirty="0">
                  <a:latin typeface="Arial Black" pitchFamily="34" charset="0"/>
                </a:rPr>
                <a:t>MANUAL</a:t>
              </a: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p:txBody>
        </p:sp>
      </p:grpSp>
      <p:grpSp>
        <p:nvGrpSpPr>
          <p:cNvPr id="8" name="Group 39"/>
          <p:cNvGrpSpPr>
            <a:grpSpLocks/>
          </p:cNvGrpSpPr>
          <p:nvPr/>
        </p:nvGrpSpPr>
        <p:grpSpPr bwMode="auto">
          <a:xfrm>
            <a:off x="2768600" y="4927600"/>
            <a:ext cx="685800" cy="914400"/>
            <a:chOff x="3072" y="336"/>
            <a:chExt cx="432" cy="576"/>
          </a:xfrm>
        </p:grpSpPr>
        <p:pic>
          <p:nvPicPr>
            <p:cNvPr id="160" name="Picture 40" descr="FM 1-0 Human Reources ver 3 - WHITE COVER"/>
            <p:cNvPicPr>
              <a:picLocks noChangeAspect="1" noChangeArrowheads="1"/>
            </p:cNvPicPr>
            <p:nvPr/>
          </p:nvPicPr>
          <p:blipFill>
            <a:blip r:embed="rId8" cstate="print"/>
            <a:srcRect/>
            <a:stretch>
              <a:fillRect/>
            </a:stretch>
          </p:blipFill>
          <p:spPr bwMode="auto">
            <a:xfrm>
              <a:off x="3072" y="336"/>
              <a:ext cx="432" cy="576"/>
            </a:xfrm>
            <a:prstGeom prst="rect">
              <a:avLst/>
            </a:prstGeom>
            <a:noFill/>
            <a:ln w="12700">
              <a:solidFill>
                <a:srgbClr val="000000"/>
              </a:solidFill>
              <a:miter lim="800000"/>
              <a:headEnd/>
              <a:tailEnd/>
            </a:ln>
          </p:spPr>
        </p:pic>
        <p:sp>
          <p:nvSpPr>
            <p:cNvPr id="161" name="Rectangle 41"/>
            <p:cNvSpPr>
              <a:spLocks noChangeArrowheads="1"/>
            </p:cNvSpPr>
            <p:nvPr/>
          </p:nvSpPr>
          <p:spPr bwMode="auto">
            <a:xfrm>
              <a:off x="3156" y="403"/>
              <a:ext cx="264" cy="386"/>
            </a:xfrm>
            <a:prstGeom prst="rect">
              <a:avLst/>
            </a:prstGeom>
            <a:solidFill>
              <a:schemeClr val="bg1"/>
            </a:solidFill>
            <a:ln w="9525">
              <a:noFill/>
              <a:miter lim="800000"/>
              <a:headEnd/>
              <a:tailEnd/>
            </a:ln>
          </p:spPr>
          <p:txBody>
            <a:bodyPr wrap="none" anchor="ctr"/>
            <a:lstStyle/>
            <a:p>
              <a:pPr algn="ctr"/>
              <a:r>
                <a:rPr lang="en-US" sz="400" dirty="0">
                  <a:latin typeface="Arial Black" pitchFamily="34" charset="0"/>
                </a:rPr>
                <a:t>FIELD</a:t>
              </a:r>
            </a:p>
            <a:p>
              <a:pPr algn="ctr"/>
              <a:r>
                <a:rPr lang="en-US" sz="400" dirty="0">
                  <a:latin typeface="Arial Black" pitchFamily="34" charset="0"/>
                </a:rPr>
                <a:t>MANUAL</a:t>
              </a: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p:txBody>
        </p:sp>
      </p:grpSp>
      <p:grpSp>
        <p:nvGrpSpPr>
          <p:cNvPr id="9" name="Group 42"/>
          <p:cNvGrpSpPr>
            <a:grpSpLocks/>
          </p:cNvGrpSpPr>
          <p:nvPr/>
        </p:nvGrpSpPr>
        <p:grpSpPr bwMode="auto">
          <a:xfrm>
            <a:off x="3641725" y="4927600"/>
            <a:ext cx="685800" cy="914400"/>
            <a:chOff x="3072" y="336"/>
            <a:chExt cx="432" cy="576"/>
          </a:xfrm>
        </p:grpSpPr>
        <p:pic>
          <p:nvPicPr>
            <p:cNvPr id="163" name="Picture 43" descr="FM 1-0 Human Reources ver 3 - WHITE COVER"/>
            <p:cNvPicPr>
              <a:picLocks noChangeAspect="1" noChangeArrowheads="1"/>
            </p:cNvPicPr>
            <p:nvPr/>
          </p:nvPicPr>
          <p:blipFill>
            <a:blip r:embed="rId8" cstate="print"/>
            <a:srcRect/>
            <a:stretch>
              <a:fillRect/>
            </a:stretch>
          </p:blipFill>
          <p:spPr bwMode="auto">
            <a:xfrm>
              <a:off x="3072" y="336"/>
              <a:ext cx="432" cy="576"/>
            </a:xfrm>
            <a:prstGeom prst="rect">
              <a:avLst/>
            </a:prstGeom>
            <a:noFill/>
            <a:ln w="12700">
              <a:solidFill>
                <a:srgbClr val="000000"/>
              </a:solidFill>
              <a:miter lim="800000"/>
              <a:headEnd/>
              <a:tailEnd/>
            </a:ln>
          </p:spPr>
        </p:pic>
        <p:sp>
          <p:nvSpPr>
            <p:cNvPr id="164" name="Rectangle 44"/>
            <p:cNvSpPr>
              <a:spLocks noChangeArrowheads="1"/>
            </p:cNvSpPr>
            <p:nvPr/>
          </p:nvSpPr>
          <p:spPr bwMode="auto">
            <a:xfrm>
              <a:off x="3156" y="403"/>
              <a:ext cx="264" cy="386"/>
            </a:xfrm>
            <a:prstGeom prst="rect">
              <a:avLst/>
            </a:prstGeom>
            <a:solidFill>
              <a:schemeClr val="bg1"/>
            </a:solidFill>
            <a:ln w="9525">
              <a:noFill/>
              <a:miter lim="800000"/>
              <a:headEnd/>
              <a:tailEnd/>
            </a:ln>
          </p:spPr>
          <p:txBody>
            <a:bodyPr wrap="none" anchor="ctr"/>
            <a:lstStyle/>
            <a:p>
              <a:pPr algn="ctr"/>
              <a:r>
                <a:rPr lang="en-US" sz="400" dirty="0">
                  <a:latin typeface="Arial Black" pitchFamily="34" charset="0"/>
                </a:rPr>
                <a:t>FIELD</a:t>
              </a:r>
            </a:p>
            <a:p>
              <a:pPr algn="ctr"/>
              <a:r>
                <a:rPr lang="en-US" sz="400" dirty="0">
                  <a:latin typeface="Arial Black" pitchFamily="34" charset="0"/>
                </a:rPr>
                <a:t>MANUAL</a:t>
              </a: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p:txBody>
        </p:sp>
      </p:grpSp>
      <p:grpSp>
        <p:nvGrpSpPr>
          <p:cNvPr id="10" name="Group 45"/>
          <p:cNvGrpSpPr>
            <a:grpSpLocks/>
          </p:cNvGrpSpPr>
          <p:nvPr/>
        </p:nvGrpSpPr>
        <p:grpSpPr bwMode="auto">
          <a:xfrm>
            <a:off x="4514850" y="4927600"/>
            <a:ext cx="685800" cy="914400"/>
            <a:chOff x="3072" y="336"/>
            <a:chExt cx="432" cy="576"/>
          </a:xfrm>
        </p:grpSpPr>
        <p:pic>
          <p:nvPicPr>
            <p:cNvPr id="166" name="Picture 46" descr="FM 1-0 Human Reources ver 3 - WHITE COVER"/>
            <p:cNvPicPr>
              <a:picLocks noChangeAspect="1" noChangeArrowheads="1"/>
            </p:cNvPicPr>
            <p:nvPr/>
          </p:nvPicPr>
          <p:blipFill>
            <a:blip r:embed="rId8" cstate="print"/>
            <a:srcRect/>
            <a:stretch>
              <a:fillRect/>
            </a:stretch>
          </p:blipFill>
          <p:spPr bwMode="auto">
            <a:xfrm>
              <a:off x="3072" y="336"/>
              <a:ext cx="432" cy="576"/>
            </a:xfrm>
            <a:prstGeom prst="rect">
              <a:avLst/>
            </a:prstGeom>
            <a:noFill/>
            <a:ln w="12700">
              <a:solidFill>
                <a:srgbClr val="000000"/>
              </a:solidFill>
              <a:miter lim="800000"/>
              <a:headEnd/>
              <a:tailEnd/>
            </a:ln>
          </p:spPr>
        </p:pic>
        <p:sp>
          <p:nvSpPr>
            <p:cNvPr id="167" name="Rectangle 47"/>
            <p:cNvSpPr>
              <a:spLocks noChangeArrowheads="1"/>
            </p:cNvSpPr>
            <p:nvPr/>
          </p:nvSpPr>
          <p:spPr bwMode="auto">
            <a:xfrm>
              <a:off x="3156" y="403"/>
              <a:ext cx="264" cy="386"/>
            </a:xfrm>
            <a:prstGeom prst="rect">
              <a:avLst/>
            </a:prstGeom>
            <a:solidFill>
              <a:schemeClr val="bg1"/>
            </a:solidFill>
            <a:ln w="9525">
              <a:noFill/>
              <a:miter lim="800000"/>
              <a:headEnd/>
              <a:tailEnd/>
            </a:ln>
          </p:spPr>
          <p:txBody>
            <a:bodyPr wrap="none" anchor="ctr"/>
            <a:lstStyle/>
            <a:p>
              <a:pPr algn="ctr"/>
              <a:r>
                <a:rPr lang="en-US" sz="400" dirty="0">
                  <a:latin typeface="Arial Black" pitchFamily="34" charset="0"/>
                </a:rPr>
                <a:t>FIELD</a:t>
              </a:r>
            </a:p>
            <a:p>
              <a:pPr algn="ctr"/>
              <a:r>
                <a:rPr lang="en-US" sz="400" dirty="0">
                  <a:latin typeface="Arial Black" pitchFamily="34" charset="0"/>
                </a:rPr>
                <a:t>MANUAL</a:t>
              </a: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p:txBody>
        </p:sp>
      </p:grpSp>
      <p:grpSp>
        <p:nvGrpSpPr>
          <p:cNvPr id="11" name="Group 48"/>
          <p:cNvGrpSpPr>
            <a:grpSpLocks/>
          </p:cNvGrpSpPr>
          <p:nvPr/>
        </p:nvGrpSpPr>
        <p:grpSpPr bwMode="auto">
          <a:xfrm>
            <a:off x="317500" y="5235575"/>
            <a:ext cx="685800" cy="914400"/>
            <a:chOff x="3072" y="336"/>
            <a:chExt cx="432" cy="576"/>
          </a:xfrm>
        </p:grpSpPr>
        <p:pic>
          <p:nvPicPr>
            <p:cNvPr id="169" name="Picture 49" descr="FM 1-0 Human Reources ver 3 - WHITE COVER"/>
            <p:cNvPicPr>
              <a:picLocks noChangeAspect="1" noChangeArrowheads="1"/>
            </p:cNvPicPr>
            <p:nvPr/>
          </p:nvPicPr>
          <p:blipFill>
            <a:blip r:embed="rId8" cstate="print"/>
            <a:srcRect/>
            <a:stretch>
              <a:fillRect/>
            </a:stretch>
          </p:blipFill>
          <p:spPr bwMode="auto">
            <a:xfrm>
              <a:off x="3072" y="336"/>
              <a:ext cx="432" cy="576"/>
            </a:xfrm>
            <a:prstGeom prst="rect">
              <a:avLst/>
            </a:prstGeom>
            <a:noFill/>
            <a:ln w="12700">
              <a:solidFill>
                <a:srgbClr val="000000"/>
              </a:solidFill>
              <a:miter lim="800000"/>
              <a:headEnd/>
              <a:tailEnd/>
            </a:ln>
          </p:spPr>
        </p:pic>
        <p:sp>
          <p:nvSpPr>
            <p:cNvPr id="170" name="Rectangle 50"/>
            <p:cNvSpPr>
              <a:spLocks noChangeArrowheads="1"/>
            </p:cNvSpPr>
            <p:nvPr/>
          </p:nvSpPr>
          <p:spPr bwMode="auto">
            <a:xfrm>
              <a:off x="3156" y="403"/>
              <a:ext cx="264" cy="386"/>
            </a:xfrm>
            <a:prstGeom prst="rect">
              <a:avLst/>
            </a:prstGeom>
            <a:solidFill>
              <a:schemeClr val="bg1"/>
            </a:solidFill>
            <a:ln w="9525">
              <a:noFill/>
              <a:miter lim="800000"/>
              <a:headEnd/>
              <a:tailEnd/>
            </a:ln>
          </p:spPr>
          <p:txBody>
            <a:bodyPr wrap="none" anchor="ctr"/>
            <a:lstStyle/>
            <a:p>
              <a:pPr algn="ctr"/>
              <a:r>
                <a:rPr lang="en-US" sz="400" dirty="0">
                  <a:latin typeface="Arial Black" pitchFamily="34" charset="0"/>
                </a:rPr>
                <a:t>FIELD</a:t>
              </a:r>
            </a:p>
            <a:p>
              <a:pPr algn="ctr"/>
              <a:r>
                <a:rPr lang="en-US" sz="400" dirty="0">
                  <a:latin typeface="Arial Black" pitchFamily="34" charset="0"/>
                </a:rPr>
                <a:t>MANUAL</a:t>
              </a: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p:txBody>
        </p:sp>
      </p:grpSp>
      <p:grpSp>
        <p:nvGrpSpPr>
          <p:cNvPr id="12" name="Group 51"/>
          <p:cNvGrpSpPr>
            <a:grpSpLocks/>
          </p:cNvGrpSpPr>
          <p:nvPr/>
        </p:nvGrpSpPr>
        <p:grpSpPr bwMode="auto">
          <a:xfrm>
            <a:off x="1189038" y="5235575"/>
            <a:ext cx="685800" cy="914400"/>
            <a:chOff x="3072" y="336"/>
            <a:chExt cx="432" cy="576"/>
          </a:xfrm>
        </p:grpSpPr>
        <p:pic>
          <p:nvPicPr>
            <p:cNvPr id="172" name="Picture 52" descr="FM 1-0 Human Reources ver 3 - WHITE COVER"/>
            <p:cNvPicPr>
              <a:picLocks noChangeAspect="1" noChangeArrowheads="1"/>
            </p:cNvPicPr>
            <p:nvPr/>
          </p:nvPicPr>
          <p:blipFill>
            <a:blip r:embed="rId8" cstate="print"/>
            <a:srcRect/>
            <a:stretch>
              <a:fillRect/>
            </a:stretch>
          </p:blipFill>
          <p:spPr bwMode="auto">
            <a:xfrm>
              <a:off x="3072" y="336"/>
              <a:ext cx="432" cy="576"/>
            </a:xfrm>
            <a:prstGeom prst="rect">
              <a:avLst/>
            </a:prstGeom>
            <a:noFill/>
            <a:ln w="12700">
              <a:solidFill>
                <a:srgbClr val="000000"/>
              </a:solidFill>
              <a:miter lim="800000"/>
              <a:headEnd/>
              <a:tailEnd/>
            </a:ln>
          </p:spPr>
        </p:pic>
        <p:sp>
          <p:nvSpPr>
            <p:cNvPr id="173" name="Rectangle 53"/>
            <p:cNvSpPr>
              <a:spLocks noChangeArrowheads="1"/>
            </p:cNvSpPr>
            <p:nvPr/>
          </p:nvSpPr>
          <p:spPr bwMode="auto">
            <a:xfrm>
              <a:off x="3156" y="403"/>
              <a:ext cx="264" cy="386"/>
            </a:xfrm>
            <a:prstGeom prst="rect">
              <a:avLst/>
            </a:prstGeom>
            <a:solidFill>
              <a:schemeClr val="bg1"/>
            </a:solidFill>
            <a:ln w="9525">
              <a:noFill/>
              <a:miter lim="800000"/>
              <a:headEnd/>
              <a:tailEnd/>
            </a:ln>
          </p:spPr>
          <p:txBody>
            <a:bodyPr wrap="none" anchor="ctr"/>
            <a:lstStyle/>
            <a:p>
              <a:pPr algn="ctr"/>
              <a:r>
                <a:rPr lang="en-US" sz="400" dirty="0">
                  <a:latin typeface="Arial Black" pitchFamily="34" charset="0"/>
                </a:rPr>
                <a:t>FIELD</a:t>
              </a:r>
            </a:p>
            <a:p>
              <a:pPr algn="ctr"/>
              <a:r>
                <a:rPr lang="en-US" sz="400" dirty="0">
                  <a:latin typeface="Arial Black" pitchFamily="34" charset="0"/>
                </a:rPr>
                <a:t>MANUAL</a:t>
              </a: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p:txBody>
        </p:sp>
      </p:grpSp>
      <p:grpSp>
        <p:nvGrpSpPr>
          <p:cNvPr id="13" name="Group 54"/>
          <p:cNvGrpSpPr>
            <a:grpSpLocks/>
          </p:cNvGrpSpPr>
          <p:nvPr/>
        </p:nvGrpSpPr>
        <p:grpSpPr bwMode="auto">
          <a:xfrm>
            <a:off x="2062163" y="5235575"/>
            <a:ext cx="685800" cy="914400"/>
            <a:chOff x="3072" y="336"/>
            <a:chExt cx="432" cy="576"/>
          </a:xfrm>
        </p:grpSpPr>
        <p:pic>
          <p:nvPicPr>
            <p:cNvPr id="175" name="Picture 55" descr="FM 1-0 Human Reources ver 3 - WHITE COVER"/>
            <p:cNvPicPr>
              <a:picLocks noChangeAspect="1" noChangeArrowheads="1"/>
            </p:cNvPicPr>
            <p:nvPr/>
          </p:nvPicPr>
          <p:blipFill>
            <a:blip r:embed="rId8" cstate="print"/>
            <a:srcRect/>
            <a:stretch>
              <a:fillRect/>
            </a:stretch>
          </p:blipFill>
          <p:spPr bwMode="auto">
            <a:xfrm>
              <a:off x="3072" y="336"/>
              <a:ext cx="432" cy="576"/>
            </a:xfrm>
            <a:prstGeom prst="rect">
              <a:avLst/>
            </a:prstGeom>
            <a:noFill/>
            <a:ln w="12700">
              <a:solidFill>
                <a:srgbClr val="000000"/>
              </a:solidFill>
              <a:miter lim="800000"/>
              <a:headEnd/>
              <a:tailEnd/>
            </a:ln>
          </p:spPr>
        </p:pic>
        <p:sp>
          <p:nvSpPr>
            <p:cNvPr id="176" name="Rectangle 56"/>
            <p:cNvSpPr>
              <a:spLocks noChangeArrowheads="1"/>
            </p:cNvSpPr>
            <p:nvPr/>
          </p:nvSpPr>
          <p:spPr bwMode="auto">
            <a:xfrm>
              <a:off x="3156" y="403"/>
              <a:ext cx="264" cy="386"/>
            </a:xfrm>
            <a:prstGeom prst="rect">
              <a:avLst/>
            </a:prstGeom>
            <a:solidFill>
              <a:schemeClr val="bg1"/>
            </a:solidFill>
            <a:ln w="9525">
              <a:noFill/>
              <a:miter lim="800000"/>
              <a:headEnd/>
              <a:tailEnd/>
            </a:ln>
          </p:spPr>
          <p:txBody>
            <a:bodyPr wrap="none" anchor="ctr"/>
            <a:lstStyle/>
            <a:p>
              <a:pPr algn="ctr"/>
              <a:r>
                <a:rPr lang="en-US" sz="400" dirty="0">
                  <a:latin typeface="Arial Black" pitchFamily="34" charset="0"/>
                </a:rPr>
                <a:t>FIELD</a:t>
              </a:r>
            </a:p>
            <a:p>
              <a:pPr algn="ctr"/>
              <a:r>
                <a:rPr lang="en-US" sz="400" dirty="0">
                  <a:latin typeface="Arial Black" pitchFamily="34" charset="0"/>
                </a:rPr>
                <a:t>MANUAL</a:t>
              </a: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p:txBody>
        </p:sp>
      </p:grpSp>
      <p:grpSp>
        <p:nvGrpSpPr>
          <p:cNvPr id="14" name="Group 57"/>
          <p:cNvGrpSpPr>
            <a:grpSpLocks/>
          </p:cNvGrpSpPr>
          <p:nvPr/>
        </p:nvGrpSpPr>
        <p:grpSpPr bwMode="auto">
          <a:xfrm>
            <a:off x="2906713" y="5235575"/>
            <a:ext cx="685800" cy="914400"/>
            <a:chOff x="3072" y="336"/>
            <a:chExt cx="432" cy="576"/>
          </a:xfrm>
        </p:grpSpPr>
        <p:pic>
          <p:nvPicPr>
            <p:cNvPr id="178" name="Picture 58" descr="FM 1-0 Human Reources ver 3 - WHITE COVER"/>
            <p:cNvPicPr>
              <a:picLocks noChangeAspect="1" noChangeArrowheads="1"/>
            </p:cNvPicPr>
            <p:nvPr/>
          </p:nvPicPr>
          <p:blipFill>
            <a:blip r:embed="rId8" cstate="print"/>
            <a:srcRect/>
            <a:stretch>
              <a:fillRect/>
            </a:stretch>
          </p:blipFill>
          <p:spPr bwMode="auto">
            <a:xfrm>
              <a:off x="3072" y="336"/>
              <a:ext cx="432" cy="576"/>
            </a:xfrm>
            <a:prstGeom prst="rect">
              <a:avLst/>
            </a:prstGeom>
            <a:noFill/>
            <a:ln w="12700">
              <a:solidFill>
                <a:srgbClr val="000000"/>
              </a:solidFill>
              <a:miter lim="800000"/>
              <a:headEnd/>
              <a:tailEnd/>
            </a:ln>
          </p:spPr>
        </p:pic>
        <p:sp>
          <p:nvSpPr>
            <p:cNvPr id="179" name="Rectangle 59"/>
            <p:cNvSpPr>
              <a:spLocks noChangeArrowheads="1"/>
            </p:cNvSpPr>
            <p:nvPr/>
          </p:nvSpPr>
          <p:spPr bwMode="auto">
            <a:xfrm>
              <a:off x="3156" y="403"/>
              <a:ext cx="264" cy="386"/>
            </a:xfrm>
            <a:prstGeom prst="rect">
              <a:avLst/>
            </a:prstGeom>
            <a:solidFill>
              <a:schemeClr val="bg1"/>
            </a:solidFill>
            <a:ln w="9525">
              <a:noFill/>
              <a:miter lim="800000"/>
              <a:headEnd/>
              <a:tailEnd/>
            </a:ln>
          </p:spPr>
          <p:txBody>
            <a:bodyPr wrap="none" anchor="ctr"/>
            <a:lstStyle/>
            <a:p>
              <a:pPr algn="ctr"/>
              <a:r>
                <a:rPr lang="en-US" sz="400" dirty="0">
                  <a:latin typeface="Arial Black" pitchFamily="34" charset="0"/>
                </a:rPr>
                <a:t>FIELD</a:t>
              </a:r>
            </a:p>
            <a:p>
              <a:pPr algn="ctr"/>
              <a:r>
                <a:rPr lang="en-US" sz="400" dirty="0">
                  <a:latin typeface="Arial Black" pitchFamily="34" charset="0"/>
                </a:rPr>
                <a:t>MANUAL</a:t>
              </a: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p:txBody>
        </p:sp>
      </p:grpSp>
      <p:grpSp>
        <p:nvGrpSpPr>
          <p:cNvPr id="15" name="Group 60"/>
          <p:cNvGrpSpPr>
            <a:grpSpLocks/>
          </p:cNvGrpSpPr>
          <p:nvPr/>
        </p:nvGrpSpPr>
        <p:grpSpPr bwMode="auto">
          <a:xfrm>
            <a:off x="3779838" y="5235575"/>
            <a:ext cx="685800" cy="914400"/>
            <a:chOff x="3072" y="336"/>
            <a:chExt cx="432" cy="576"/>
          </a:xfrm>
        </p:grpSpPr>
        <p:pic>
          <p:nvPicPr>
            <p:cNvPr id="181" name="Picture 61" descr="FM 1-0 Human Reources ver 3 - WHITE COVER"/>
            <p:cNvPicPr>
              <a:picLocks noChangeAspect="1" noChangeArrowheads="1"/>
            </p:cNvPicPr>
            <p:nvPr/>
          </p:nvPicPr>
          <p:blipFill>
            <a:blip r:embed="rId8" cstate="print"/>
            <a:srcRect/>
            <a:stretch>
              <a:fillRect/>
            </a:stretch>
          </p:blipFill>
          <p:spPr bwMode="auto">
            <a:xfrm>
              <a:off x="3072" y="336"/>
              <a:ext cx="432" cy="576"/>
            </a:xfrm>
            <a:prstGeom prst="rect">
              <a:avLst/>
            </a:prstGeom>
            <a:noFill/>
            <a:ln w="12700">
              <a:solidFill>
                <a:srgbClr val="000000"/>
              </a:solidFill>
              <a:miter lim="800000"/>
              <a:headEnd/>
              <a:tailEnd/>
            </a:ln>
          </p:spPr>
        </p:pic>
        <p:sp>
          <p:nvSpPr>
            <p:cNvPr id="182" name="Rectangle 62"/>
            <p:cNvSpPr>
              <a:spLocks noChangeArrowheads="1"/>
            </p:cNvSpPr>
            <p:nvPr/>
          </p:nvSpPr>
          <p:spPr bwMode="auto">
            <a:xfrm>
              <a:off x="3156" y="403"/>
              <a:ext cx="264" cy="386"/>
            </a:xfrm>
            <a:prstGeom prst="rect">
              <a:avLst/>
            </a:prstGeom>
            <a:solidFill>
              <a:schemeClr val="bg1"/>
            </a:solidFill>
            <a:ln w="9525">
              <a:noFill/>
              <a:miter lim="800000"/>
              <a:headEnd/>
              <a:tailEnd/>
            </a:ln>
          </p:spPr>
          <p:txBody>
            <a:bodyPr wrap="none" anchor="ctr"/>
            <a:lstStyle/>
            <a:p>
              <a:pPr algn="ctr"/>
              <a:r>
                <a:rPr lang="en-US" sz="400" dirty="0">
                  <a:latin typeface="Arial Black" pitchFamily="34" charset="0"/>
                </a:rPr>
                <a:t>FIELD</a:t>
              </a:r>
            </a:p>
            <a:p>
              <a:pPr algn="ctr"/>
              <a:r>
                <a:rPr lang="en-US" sz="400" dirty="0">
                  <a:latin typeface="Arial Black" pitchFamily="34" charset="0"/>
                </a:rPr>
                <a:t>MANUAL</a:t>
              </a: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p:txBody>
        </p:sp>
      </p:grpSp>
      <p:grpSp>
        <p:nvGrpSpPr>
          <p:cNvPr id="16" name="Group 63"/>
          <p:cNvGrpSpPr>
            <a:grpSpLocks/>
          </p:cNvGrpSpPr>
          <p:nvPr/>
        </p:nvGrpSpPr>
        <p:grpSpPr bwMode="auto">
          <a:xfrm>
            <a:off x="4652963" y="5235575"/>
            <a:ext cx="685800" cy="914400"/>
            <a:chOff x="3072" y="336"/>
            <a:chExt cx="432" cy="576"/>
          </a:xfrm>
        </p:grpSpPr>
        <p:pic>
          <p:nvPicPr>
            <p:cNvPr id="184" name="Picture 64" descr="FM 1-0 Human Reources ver 3 - WHITE COVER"/>
            <p:cNvPicPr>
              <a:picLocks noChangeAspect="1" noChangeArrowheads="1"/>
            </p:cNvPicPr>
            <p:nvPr/>
          </p:nvPicPr>
          <p:blipFill>
            <a:blip r:embed="rId8" cstate="print"/>
            <a:srcRect/>
            <a:stretch>
              <a:fillRect/>
            </a:stretch>
          </p:blipFill>
          <p:spPr bwMode="auto">
            <a:xfrm>
              <a:off x="3072" y="336"/>
              <a:ext cx="432" cy="576"/>
            </a:xfrm>
            <a:prstGeom prst="rect">
              <a:avLst/>
            </a:prstGeom>
            <a:noFill/>
            <a:ln w="12700">
              <a:solidFill>
                <a:srgbClr val="000000"/>
              </a:solidFill>
              <a:miter lim="800000"/>
              <a:headEnd/>
              <a:tailEnd/>
            </a:ln>
          </p:spPr>
        </p:pic>
        <p:sp>
          <p:nvSpPr>
            <p:cNvPr id="185" name="Rectangle 65"/>
            <p:cNvSpPr>
              <a:spLocks noChangeArrowheads="1"/>
            </p:cNvSpPr>
            <p:nvPr/>
          </p:nvSpPr>
          <p:spPr bwMode="auto">
            <a:xfrm>
              <a:off x="3156" y="403"/>
              <a:ext cx="264" cy="386"/>
            </a:xfrm>
            <a:prstGeom prst="rect">
              <a:avLst/>
            </a:prstGeom>
            <a:solidFill>
              <a:schemeClr val="bg1"/>
            </a:solidFill>
            <a:ln w="9525">
              <a:noFill/>
              <a:miter lim="800000"/>
              <a:headEnd/>
              <a:tailEnd/>
            </a:ln>
          </p:spPr>
          <p:txBody>
            <a:bodyPr wrap="none" anchor="ctr"/>
            <a:lstStyle/>
            <a:p>
              <a:pPr algn="ctr"/>
              <a:r>
                <a:rPr lang="en-US" sz="400" dirty="0">
                  <a:latin typeface="Arial Black" pitchFamily="34" charset="0"/>
                </a:rPr>
                <a:t>FIELD</a:t>
              </a:r>
            </a:p>
            <a:p>
              <a:pPr algn="ctr"/>
              <a:r>
                <a:rPr lang="en-US" sz="400" dirty="0">
                  <a:latin typeface="Arial Black" pitchFamily="34" charset="0"/>
                </a:rPr>
                <a:t>MANUAL</a:t>
              </a: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p:txBody>
        </p:sp>
      </p:grpSp>
      <p:grpSp>
        <p:nvGrpSpPr>
          <p:cNvPr id="17" name="Group 66"/>
          <p:cNvGrpSpPr>
            <a:grpSpLocks/>
          </p:cNvGrpSpPr>
          <p:nvPr/>
        </p:nvGrpSpPr>
        <p:grpSpPr bwMode="auto">
          <a:xfrm>
            <a:off x="469900" y="5543550"/>
            <a:ext cx="685800" cy="914400"/>
            <a:chOff x="3072" y="336"/>
            <a:chExt cx="432" cy="576"/>
          </a:xfrm>
        </p:grpSpPr>
        <p:pic>
          <p:nvPicPr>
            <p:cNvPr id="187" name="Picture 67" descr="FM 1-0 Human Reources ver 3 - WHITE COVER"/>
            <p:cNvPicPr>
              <a:picLocks noChangeAspect="1" noChangeArrowheads="1"/>
            </p:cNvPicPr>
            <p:nvPr/>
          </p:nvPicPr>
          <p:blipFill>
            <a:blip r:embed="rId8" cstate="print"/>
            <a:srcRect/>
            <a:stretch>
              <a:fillRect/>
            </a:stretch>
          </p:blipFill>
          <p:spPr bwMode="auto">
            <a:xfrm>
              <a:off x="3072" y="336"/>
              <a:ext cx="432" cy="576"/>
            </a:xfrm>
            <a:prstGeom prst="rect">
              <a:avLst/>
            </a:prstGeom>
            <a:noFill/>
            <a:ln w="12700">
              <a:solidFill>
                <a:srgbClr val="000000"/>
              </a:solidFill>
              <a:miter lim="800000"/>
              <a:headEnd/>
              <a:tailEnd/>
            </a:ln>
          </p:spPr>
        </p:pic>
        <p:sp>
          <p:nvSpPr>
            <p:cNvPr id="188" name="Rectangle 68"/>
            <p:cNvSpPr>
              <a:spLocks noChangeArrowheads="1"/>
            </p:cNvSpPr>
            <p:nvPr/>
          </p:nvSpPr>
          <p:spPr bwMode="auto">
            <a:xfrm>
              <a:off x="3156" y="403"/>
              <a:ext cx="264" cy="386"/>
            </a:xfrm>
            <a:prstGeom prst="rect">
              <a:avLst/>
            </a:prstGeom>
            <a:solidFill>
              <a:schemeClr val="bg1"/>
            </a:solidFill>
            <a:ln w="9525">
              <a:noFill/>
              <a:miter lim="800000"/>
              <a:headEnd/>
              <a:tailEnd/>
            </a:ln>
          </p:spPr>
          <p:txBody>
            <a:bodyPr wrap="none" anchor="ctr"/>
            <a:lstStyle/>
            <a:p>
              <a:pPr algn="ctr"/>
              <a:r>
                <a:rPr lang="en-US" sz="400" dirty="0">
                  <a:latin typeface="Arial Black" pitchFamily="34" charset="0"/>
                </a:rPr>
                <a:t>FIELD</a:t>
              </a:r>
            </a:p>
            <a:p>
              <a:pPr algn="ctr"/>
              <a:r>
                <a:rPr lang="en-US" sz="400" dirty="0">
                  <a:latin typeface="Arial Black" pitchFamily="34" charset="0"/>
                </a:rPr>
                <a:t>MANUAL</a:t>
              </a: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p:txBody>
        </p:sp>
      </p:grpSp>
      <p:grpSp>
        <p:nvGrpSpPr>
          <p:cNvPr id="18" name="Group 69"/>
          <p:cNvGrpSpPr>
            <a:grpSpLocks/>
          </p:cNvGrpSpPr>
          <p:nvPr/>
        </p:nvGrpSpPr>
        <p:grpSpPr bwMode="auto">
          <a:xfrm>
            <a:off x="1341438" y="5543550"/>
            <a:ext cx="685800" cy="914400"/>
            <a:chOff x="3072" y="336"/>
            <a:chExt cx="432" cy="576"/>
          </a:xfrm>
        </p:grpSpPr>
        <p:pic>
          <p:nvPicPr>
            <p:cNvPr id="190" name="Picture 70" descr="FM 1-0 Human Reources ver 3 - WHITE COVER"/>
            <p:cNvPicPr>
              <a:picLocks noChangeAspect="1" noChangeArrowheads="1"/>
            </p:cNvPicPr>
            <p:nvPr/>
          </p:nvPicPr>
          <p:blipFill>
            <a:blip r:embed="rId8" cstate="print"/>
            <a:srcRect/>
            <a:stretch>
              <a:fillRect/>
            </a:stretch>
          </p:blipFill>
          <p:spPr bwMode="auto">
            <a:xfrm>
              <a:off x="3072" y="336"/>
              <a:ext cx="432" cy="576"/>
            </a:xfrm>
            <a:prstGeom prst="rect">
              <a:avLst/>
            </a:prstGeom>
            <a:noFill/>
            <a:ln w="12700">
              <a:solidFill>
                <a:srgbClr val="000000"/>
              </a:solidFill>
              <a:miter lim="800000"/>
              <a:headEnd/>
              <a:tailEnd/>
            </a:ln>
          </p:spPr>
        </p:pic>
        <p:sp>
          <p:nvSpPr>
            <p:cNvPr id="191" name="Rectangle 71"/>
            <p:cNvSpPr>
              <a:spLocks noChangeArrowheads="1"/>
            </p:cNvSpPr>
            <p:nvPr/>
          </p:nvSpPr>
          <p:spPr bwMode="auto">
            <a:xfrm>
              <a:off x="3156" y="403"/>
              <a:ext cx="264" cy="386"/>
            </a:xfrm>
            <a:prstGeom prst="rect">
              <a:avLst/>
            </a:prstGeom>
            <a:solidFill>
              <a:schemeClr val="bg1"/>
            </a:solidFill>
            <a:ln w="9525">
              <a:noFill/>
              <a:miter lim="800000"/>
              <a:headEnd/>
              <a:tailEnd/>
            </a:ln>
          </p:spPr>
          <p:txBody>
            <a:bodyPr wrap="none" anchor="ctr"/>
            <a:lstStyle/>
            <a:p>
              <a:pPr algn="ctr"/>
              <a:r>
                <a:rPr lang="en-US" sz="400" dirty="0">
                  <a:latin typeface="Arial Black" pitchFamily="34" charset="0"/>
                </a:rPr>
                <a:t>FIELD</a:t>
              </a:r>
            </a:p>
            <a:p>
              <a:pPr algn="ctr"/>
              <a:r>
                <a:rPr lang="en-US" sz="400" dirty="0">
                  <a:latin typeface="Arial Black" pitchFamily="34" charset="0"/>
                </a:rPr>
                <a:t>MANUAL</a:t>
              </a: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p:txBody>
        </p:sp>
      </p:grpSp>
      <p:grpSp>
        <p:nvGrpSpPr>
          <p:cNvPr id="19" name="Group 72"/>
          <p:cNvGrpSpPr>
            <a:grpSpLocks/>
          </p:cNvGrpSpPr>
          <p:nvPr/>
        </p:nvGrpSpPr>
        <p:grpSpPr bwMode="auto">
          <a:xfrm>
            <a:off x="4791075" y="5543550"/>
            <a:ext cx="685800" cy="914400"/>
            <a:chOff x="3072" y="336"/>
            <a:chExt cx="432" cy="576"/>
          </a:xfrm>
        </p:grpSpPr>
        <p:pic>
          <p:nvPicPr>
            <p:cNvPr id="193" name="Picture 73" descr="FM 1-0 Human Reources ver 3 - WHITE COVER"/>
            <p:cNvPicPr>
              <a:picLocks noChangeAspect="1" noChangeArrowheads="1"/>
            </p:cNvPicPr>
            <p:nvPr/>
          </p:nvPicPr>
          <p:blipFill>
            <a:blip r:embed="rId8" cstate="print"/>
            <a:srcRect/>
            <a:stretch>
              <a:fillRect/>
            </a:stretch>
          </p:blipFill>
          <p:spPr bwMode="auto">
            <a:xfrm>
              <a:off x="3072" y="336"/>
              <a:ext cx="432" cy="576"/>
            </a:xfrm>
            <a:prstGeom prst="rect">
              <a:avLst/>
            </a:prstGeom>
            <a:noFill/>
            <a:ln w="12700">
              <a:solidFill>
                <a:srgbClr val="000000"/>
              </a:solidFill>
              <a:miter lim="800000"/>
              <a:headEnd/>
              <a:tailEnd/>
            </a:ln>
          </p:spPr>
        </p:pic>
        <p:sp>
          <p:nvSpPr>
            <p:cNvPr id="194" name="Rectangle 74"/>
            <p:cNvSpPr>
              <a:spLocks noChangeArrowheads="1"/>
            </p:cNvSpPr>
            <p:nvPr/>
          </p:nvSpPr>
          <p:spPr bwMode="auto">
            <a:xfrm>
              <a:off x="3156" y="403"/>
              <a:ext cx="264" cy="386"/>
            </a:xfrm>
            <a:prstGeom prst="rect">
              <a:avLst/>
            </a:prstGeom>
            <a:solidFill>
              <a:schemeClr val="bg1"/>
            </a:solidFill>
            <a:ln w="9525">
              <a:noFill/>
              <a:miter lim="800000"/>
              <a:headEnd/>
              <a:tailEnd/>
            </a:ln>
          </p:spPr>
          <p:txBody>
            <a:bodyPr wrap="none" anchor="ctr"/>
            <a:lstStyle/>
            <a:p>
              <a:pPr algn="ctr"/>
              <a:r>
                <a:rPr lang="en-US" sz="400" dirty="0">
                  <a:latin typeface="Arial Black" pitchFamily="34" charset="0"/>
                </a:rPr>
                <a:t>FIELD</a:t>
              </a:r>
            </a:p>
            <a:p>
              <a:pPr algn="ctr"/>
              <a:r>
                <a:rPr lang="en-US" sz="400" dirty="0">
                  <a:latin typeface="Arial Black" pitchFamily="34" charset="0"/>
                </a:rPr>
                <a:t>MANUAL</a:t>
              </a: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p:txBody>
        </p:sp>
      </p:grpSp>
      <p:grpSp>
        <p:nvGrpSpPr>
          <p:cNvPr id="20" name="Group 75"/>
          <p:cNvGrpSpPr>
            <a:grpSpLocks/>
          </p:cNvGrpSpPr>
          <p:nvPr/>
        </p:nvGrpSpPr>
        <p:grpSpPr bwMode="auto">
          <a:xfrm>
            <a:off x="4957763" y="5851525"/>
            <a:ext cx="685800" cy="914400"/>
            <a:chOff x="3072" y="336"/>
            <a:chExt cx="432" cy="576"/>
          </a:xfrm>
        </p:grpSpPr>
        <p:pic>
          <p:nvPicPr>
            <p:cNvPr id="196" name="Picture 76" descr="FM 1-0 Human Reources ver 3 - WHITE COVER"/>
            <p:cNvPicPr>
              <a:picLocks noChangeAspect="1" noChangeArrowheads="1"/>
            </p:cNvPicPr>
            <p:nvPr/>
          </p:nvPicPr>
          <p:blipFill>
            <a:blip r:embed="rId8" cstate="print"/>
            <a:srcRect/>
            <a:stretch>
              <a:fillRect/>
            </a:stretch>
          </p:blipFill>
          <p:spPr bwMode="auto">
            <a:xfrm>
              <a:off x="3072" y="336"/>
              <a:ext cx="432" cy="576"/>
            </a:xfrm>
            <a:prstGeom prst="rect">
              <a:avLst/>
            </a:prstGeom>
            <a:noFill/>
            <a:ln w="12700">
              <a:solidFill>
                <a:srgbClr val="000000"/>
              </a:solidFill>
              <a:miter lim="800000"/>
              <a:headEnd/>
              <a:tailEnd/>
            </a:ln>
          </p:spPr>
        </p:pic>
        <p:sp>
          <p:nvSpPr>
            <p:cNvPr id="197" name="Rectangle 77"/>
            <p:cNvSpPr>
              <a:spLocks noChangeArrowheads="1"/>
            </p:cNvSpPr>
            <p:nvPr/>
          </p:nvSpPr>
          <p:spPr bwMode="auto">
            <a:xfrm>
              <a:off x="3156" y="403"/>
              <a:ext cx="264" cy="386"/>
            </a:xfrm>
            <a:prstGeom prst="rect">
              <a:avLst/>
            </a:prstGeom>
            <a:solidFill>
              <a:schemeClr val="bg1"/>
            </a:solidFill>
            <a:ln w="9525">
              <a:noFill/>
              <a:miter lim="800000"/>
              <a:headEnd/>
              <a:tailEnd/>
            </a:ln>
          </p:spPr>
          <p:txBody>
            <a:bodyPr wrap="none" anchor="ctr"/>
            <a:lstStyle/>
            <a:p>
              <a:pPr algn="ctr"/>
              <a:r>
                <a:rPr lang="en-US" sz="400" dirty="0">
                  <a:latin typeface="Arial Black" pitchFamily="34" charset="0"/>
                </a:rPr>
                <a:t>FIELD</a:t>
              </a:r>
            </a:p>
            <a:p>
              <a:pPr algn="ctr"/>
              <a:r>
                <a:rPr lang="en-US" sz="400" dirty="0">
                  <a:latin typeface="Arial Black" pitchFamily="34" charset="0"/>
                </a:rPr>
                <a:t>MANUAL</a:t>
              </a: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p:txBody>
        </p:sp>
      </p:grpSp>
      <p:grpSp>
        <p:nvGrpSpPr>
          <p:cNvPr id="21" name="Group 78"/>
          <p:cNvGrpSpPr>
            <a:grpSpLocks/>
          </p:cNvGrpSpPr>
          <p:nvPr/>
        </p:nvGrpSpPr>
        <p:grpSpPr bwMode="auto">
          <a:xfrm>
            <a:off x="622300" y="5838825"/>
            <a:ext cx="685800" cy="914400"/>
            <a:chOff x="3072" y="336"/>
            <a:chExt cx="432" cy="576"/>
          </a:xfrm>
        </p:grpSpPr>
        <p:pic>
          <p:nvPicPr>
            <p:cNvPr id="199" name="Picture 79" descr="FM 1-0 Human Reources ver 3 - WHITE COVER"/>
            <p:cNvPicPr>
              <a:picLocks noChangeAspect="1" noChangeArrowheads="1"/>
            </p:cNvPicPr>
            <p:nvPr/>
          </p:nvPicPr>
          <p:blipFill>
            <a:blip r:embed="rId8" cstate="print"/>
            <a:srcRect/>
            <a:stretch>
              <a:fillRect/>
            </a:stretch>
          </p:blipFill>
          <p:spPr bwMode="auto">
            <a:xfrm>
              <a:off x="3072" y="336"/>
              <a:ext cx="432" cy="576"/>
            </a:xfrm>
            <a:prstGeom prst="rect">
              <a:avLst/>
            </a:prstGeom>
            <a:noFill/>
            <a:ln w="12700">
              <a:solidFill>
                <a:srgbClr val="000000"/>
              </a:solidFill>
              <a:miter lim="800000"/>
              <a:headEnd/>
              <a:tailEnd/>
            </a:ln>
          </p:spPr>
        </p:pic>
        <p:sp>
          <p:nvSpPr>
            <p:cNvPr id="200" name="Rectangle 80"/>
            <p:cNvSpPr>
              <a:spLocks noChangeArrowheads="1"/>
            </p:cNvSpPr>
            <p:nvPr/>
          </p:nvSpPr>
          <p:spPr bwMode="auto">
            <a:xfrm>
              <a:off x="3156" y="403"/>
              <a:ext cx="264" cy="386"/>
            </a:xfrm>
            <a:prstGeom prst="rect">
              <a:avLst/>
            </a:prstGeom>
            <a:solidFill>
              <a:schemeClr val="bg1"/>
            </a:solidFill>
            <a:ln w="9525">
              <a:noFill/>
              <a:miter lim="800000"/>
              <a:headEnd/>
              <a:tailEnd/>
            </a:ln>
          </p:spPr>
          <p:txBody>
            <a:bodyPr wrap="none" anchor="ctr"/>
            <a:lstStyle/>
            <a:p>
              <a:pPr algn="ctr"/>
              <a:r>
                <a:rPr lang="en-US" sz="400" dirty="0">
                  <a:latin typeface="Arial Black" pitchFamily="34" charset="0"/>
                </a:rPr>
                <a:t>FIELD</a:t>
              </a:r>
            </a:p>
            <a:p>
              <a:pPr algn="ctr"/>
              <a:r>
                <a:rPr lang="en-US" sz="400" dirty="0">
                  <a:latin typeface="Arial Black" pitchFamily="34" charset="0"/>
                </a:rPr>
                <a:t>MANUAL</a:t>
              </a: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p:txBody>
        </p:sp>
      </p:grpSp>
      <p:grpSp>
        <p:nvGrpSpPr>
          <p:cNvPr id="22" name="Group 81"/>
          <p:cNvGrpSpPr>
            <a:grpSpLocks/>
          </p:cNvGrpSpPr>
          <p:nvPr/>
        </p:nvGrpSpPr>
        <p:grpSpPr bwMode="auto">
          <a:xfrm>
            <a:off x="3917950" y="5546725"/>
            <a:ext cx="685800" cy="914400"/>
            <a:chOff x="3072" y="336"/>
            <a:chExt cx="432" cy="576"/>
          </a:xfrm>
        </p:grpSpPr>
        <p:pic>
          <p:nvPicPr>
            <p:cNvPr id="202" name="Picture 82" descr="FM 1-0 Human Reources ver 3 - WHITE COVER"/>
            <p:cNvPicPr>
              <a:picLocks noChangeAspect="1" noChangeArrowheads="1"/>
            </p:cNvPicPr>
            <p:nvPr/>
          </p:nvPicPr>
          <p:blipFill>
            <a:blip r:embed="rId8" cstate="print"/>
            <a:srcRect/>
            <a:stretch>
              <a:fillRect/>
            </a:stretch>
          </p:blipFill>
          <p:spPr bwMode="auto">
            <a:xfrm>
              <a:off x="3072" y="336"/>
              <a:ext cx="432" cy="576"/>
            </a:xfrm>
            <a:prstGeom prst="rect">
              <a:avLst/>
            </a:prstGeom>
            <a:noFill/>
            <a:ln w="12700">
              <a:solidFill>
                <a:srgbClr val="000000"/>
              </a:solidFill>
              <a:miter lim="800000"/>
              <a:headEnd/>
              <a:tailEnd/>
            </a:ln>
          </p:spPr>
        </p:pic>
        <p:sp>
          <p:nvSpPr>
            <p:cNvPr id="203" name="Rectangle 83"/>
            <p:cNvSpPr>
              <a:spLocks noChangeArrowheads="1"/>
            </p:cNvSpPr>
            <p:nvPr/>
          </p:nvSpPr>
          <p:spPr bwMode="auto">
            <a:xfrm>
              <a:off x="3156" y="403"/>
              <a:ext cx="264" cy="386"/>
            </a:xfrm>
            <a:prstGeom prst="rect">
              <a:avLst/>
            </a:prstGeom>
            <a:solidFill>
              <a:schemeClr val="bg1"/>
            </a:solidFill>
            <a:ln w="9525">
              <a:noFill/>
              <a:miter lim="800000"/>
              <a:headEnd/>
              <a:tailEnd/>
            </a:ln>
          </p:spPr>
          <p:txBody>
            <a:bodyPr wrap="none" anchor="ctr"/>
            <a:lstStyle/>
            <a:p>
              <a:pPr algn="ctr"/>
              <a:r>
                <a:rPr lang="en-US" sz="400" dirty="0">
                  <a:latin typeface="Arial Black" pitchFamily="34" charset="0"/>
                </a:rPr>
                <a:t>FIELD</a:t>
              </a:r>
            </a:p>
            <a:p>
              <a:pPr algn="ctr"/>
              <a:r>
                <a:rPr lang="en-US" sz="400" dirty="0">
                  <a:latin typeface="Arial Black" pitchFamily="34" charset="0"/>
                </a:rPr>
                <a:t>MANUAL</a:t>
              </a: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a:p>
              <a:pPr algn="ctr"/>
              <a:endParaRPr lang="en-US" sz="400" dirty="0">
                <a:latin typeface="Arial Black" pitchFamily="34" charset="0"/>
              </a:endParaRPr>
            </a:p>
          </p:txBody>
        </p:sp>
      </p:grpSp>
      <p:sp>
        <p:nvSpPr>
          <p:cNvPr id="204" name="Text Box 84"/>
          <p:cNvSpPr txBox="1">
            <a:spLocks noChangeArrowheads="1"/>
          </p:cNvSpPr>
          <p:nvPr/>
        </p:nvSpPr>
        <p:spPr bwMode="auto">
          <a:xfrm>
            <a:off x="1149350" y="6437313"/>
            <a:ext cx="3981450" cy="304800"/>
          </a:xfrm>
          <a:prstGeom prst="rect">
            <a:avLst/>
          </a:prstGeom>
          <a:noFill/>
          <a:ln w="9525">
            <a:noFill/>
            <a:miter lim="800000"/>
            <a:headEnd/>
            <a:tailEnd/>
          </a:ln>
        </p:spPr>
        <p:txBody>
          <a:bodyPr>
            <a:spAutoFit/>
          </a:bodyPr>
          <a:lstStyle/>
          <a:p>
            <a:pPr algn="ctr"/>
            <a:r>
              <a:rPr lang="en-US" sz="1400" b="1" dirty="0"/>
              <a:t>SUPPORTING DOCTRINE</a:t>
            </a:r>
          </a:p>
        </p:txBody>
      </p:sp>
      <p:sp>
        <p:nvSpPr>
          <p:cNvPr id="205" name="AutoShape 85"/>
          <p:cNvSpPr>
            <a:spLocks noChangeArrowheads="1"/>
          </p:cNvSpPr>
          <p:nvPr/>
        </p:nvSpPr>
        <p:spPr bwMode="auto">
          <a:xfrm>
            <a:off x="4254500" y="1336675"/>
            <a:ext cx="598488" cy="414338"/>
          </a:xfrm>
          <a:prstGeom prst="downArrow">
            <a:avLst>
              <a:gd name="adj1" fmla="val 50000"/>
              <a:gd name="adj2" fmla="val 25000"/>
            </a:avLst>
          </a:prstGeom>
          <a:gradFill rotWithShape="0">
            <a:gsLst>
              <a:gs pos="0">
                <a:srgbClr val="669900"/>
              </a:gs>
              <a:gs pos="100000">
                <a:srgbClr val="003300"/>
              </a:gs>
            </a:gsLst>
            <a:lin ang="5400000" scaled="1"/>
          </a:gradFill>
          <a:ln w="9525">
            <a:noFill/>
            <a:miter lim="800000"/>
            <a:headEnd/>
            <a:tailEnd/>
          </a:ln>
          <a:effectLst>
            <a:outerShdw dist="56796" dir="1593903" algn="ctr" rotWithShape="0">
              <a:srgbClr val="5F5F5F"/>
            </a:outerShdw>
          </a:effectLst>
        </p:spPr>
        <p:txBody>
          <a:bodyPr wrap="none" anchor="ctr"/>
          <a:lstStyle/>
          <a:p>
            <a:endParaRPr lang="en-US" dirty="0"/>
          </a:p>
        </p:txBody>
      </p:sp>
      <p:sp>
        <p:nvSpPr>
          <p:cNvPr id="206" name="Rectangle 86"/>
          <p:cNvSpPr>
            <a:spLocks noChangeArrowheads="1"/>
          </p:cNvSpPr>
          <p:nvPr/>
        </p:nvSpPr>
        <p:spPr bwMode="auto">
          <a:xfrm>
            <a:off x="5448300" y="103188"/>
            <a:ext cx="3581400" cy="258762"/>
          </a:xfrm>
          <a:prstGeom prst="rect">
            <a:avLst/>
          </a:prstGeom>
          <a:solidFill>
            <a:schemeClr val="tx1"/>
          </a:solidFill>
          <a:ln w="9525">
            <a:noFill/>
            <a:miter lim="800000"/>
            <a:headEnd/>
            <a:tailEnd/>
          </a:ln>
          <a:effectLst>
            <a:outerShdw dist="53882" dir="2700000" algn="ctr" rotWithShape="0">
              <a:schemeClr val="bg2">
                <a:alpha val="50000"/>
              </a:schemeClr>
            </a:outerShdw>
          </a:effectLst>
        </p:spPr>
        <p:txBody>
          <a:bodyPr anchor="ctr"/>
          <a:lstStyle/>
          <a:p>
            <a:pPr algn="ctr">
              <a:defRPr/>
            </a:pPr>
            <a:r>
              <a:rPr lang="en-US" sz="1000" b="1" dirty="0">
                <a:solidFill>
                  <a:schemeClr val="bg1"/>
                </a:solidFill>
              </a:rPr>
              <a:t>ARMY DOCTRINE HIERARCHY</a:t>
            </a:r>
          </a:p>
        </p:txBody>
      </p:sp>
      <p:sp>
        <p:nvSpPr>
          <p:cNvPr id="208" name="Rectangle 88"/>
          <p:cNvSpPr>
            <a:spLocks noChangeArrowheads="1"/>
          </p:cNvSpPr>
          <p:nvPr/>
        </p:nvSpPr>
        <p:spPr bwMode="auto">
          <a:xfrm>
            <a:off x="5241925" y="657225"/>
            <a:ext cx="2274888" cy="523220"/>
          </a:xfrm>
          <a:prstGeom prst="rect">
            <a:avLst/>
          </a:prstGeom>
          <a:noFill/>
          <a:ln w="9525">
            <a:noFill/>
            <a:miter lim="800000"/>
            <a:headEnd/>
            <a:tailEnd/>
          </a:ln>
        </p:spPr>
        <p:txBody>
          <a:bodyPr>
            <a:spAutoFit/>
          </a:bodyPr>
          <a:lstStyle/>
          <a:p>
            <a:r>
              <a:rPr lang="en-US" sz="1400" b="1" i="1" dirty="0"/>
              <a:t>Army Capstone Doctrine</a:t>
            </a:r>
            <a:r>
              <a:rPr lang="en-US" sz="1400" b="1" dirty="0"/>
              <a:t> </a:t>
            </a:r>
          </a:p>
          <a:p>
            <a:r>
              <a:rPr lang="en-US" sz="1400" b="1" dirty="0" smtClean="0"/>
              <a:t>ADRP </a:t>
            </a:r>
            <a:r>
              <a:rPr lang="en-US" sz="1400" b="1" dirty="0"/>
              <a:t>1 &amp; </a:t>
            </a:r>
            <a:r>
              <a:rPr lang="en-US" sz="1400" b="1" dirty="0" smtClean="0"/>
              <a:t>ADRP </a:t>
            </a:r>
            <a:r>
              <a:rPr lang="en-US" sz="1400" b="1" dirty="0"/>
              <a:t>3-0</a:t>
            </a:r>
          </a:p>
        </p:txBody>
      </p:sp>
      <p:grpSp>
        <p:nvGrpSpPr>
          <p:cNvPr id="24" name="Group 90"/>
          <p:cNvGrpSpPr>
            <a:grpSpLocks/>
          </p:cNvGrpSpPr>
          <p:nvPr/>
        </p:nvGrpSpPr>
        <p:grpSpPr bwMode="auto">
          <a:xfrm>
            <a:off x="2711450" y="1776413"/>
            <a:ext cx="3676650" cy="1357312"/>
            <a:chOff x="1897" y="1153"/>
            <a:chExt cx="1945" cy="703"/>
          </a:xfrm>
        </p:grpSpPr>
        <p:sp>
          <p:nvSpPr>
            <p:cNvPr id="216" name="Rectangle 91"/>
            <p:cNvSpPr>
              <a:spLocks noChangeArrowheads="1"/>
            </p:cNvSpPr>
            <p:nvPr/>
          </p:nvSpPr>
          <p:spPr bwMode="auto">
            <a:xfrm>
              <a:off x="1897" y="1156"/>
              <a:ext cx="1945" cy="700"/>
            </a:xfrm>
            <a:prstGeom prst="rect">
              <a:avLst/>
            </a:prstGeom>
            <a:solidFill>
              <a:srgbClr val="669900">
                <a:alpha val="52156"/>
              </a:srgbClr>
            </a:solidFill>
            <a:ln w="19050">
              <a:solidFill>
                <a:schemeClr val="tx1"/>
              </a:solidFill>
              <a:miter lim="800000"/>
              <a:headEnd/>
              <a:tailEnd/>
            </a:ln>
          </p:spPr>
          <p:txBody>
            <a:bodyPr wrap="none" anchor="ctr"/>
            <a:lstStyle/>
            <a:p>
              <a:pPr algn="ctr"/>
              <a:endParaRPr lang="en-US" sz="1800" dirty="0"/>
            </a:p>
          </p:txBody>
        </p:sp>
        <p:sp>
          <p:nvSpPr>
            <p:cNvPr id="217" name="Text Box 92"/>
            <p:cNvSpPr txBox="1">
              <a:spLocks noChangeArrowheads="1"/>
            </p:cNvSpPr>
            <p:nvPr/>
          </p:nvSpPr>
          <p:spPr bwMode="auto">
            <a:xfrm>
              <a:off x="1927" y="1153"/>
              <a:ext cx="1873" cy="142"/>
            </a:xfrm>
            <a:prstGeom prst="rect">
              <a:avLst/>
            </a:prstGeom>
            <a:noFill/>
            <a:ln w="9525">
              <a:noFill/>
              <a:miter lim="800000"/>
              <a:headEnd/>
              <a:tailEnd/>
            </a:ln>
          </p:spPr>
          <p:txBody>
            <a:bodyPr>
              <a:spAutoFit/>
            </a:bodyPr>
            <a:lstStyle/>
            <a:p>
              <a:pPr algn="ctr"/>
              <a:r>
                <a:rPr lang="en-US" sz="1200" b="1" dirty="0"/>
                <a:t>CONTINUUM OF OPERATIONS</a:t>
              </a:r>
            </a:p>
          </p:txBody>
        </p:sp>
      </p:grpSp>
      <p:grpSp>
        <p:nvGrpSpPr>
          <p:cNvPr id="26" name="Group 98"/>
          <p:cNvGrpSpPr>
            <a:grpSpLocks/>
          </p:cNvGrpSpPr>
          <p:nvPr/>
        </p:nvGrpSpPr>
        <p:grpSpPr bwMode="auto">
          <a:xfrm>
            <a:off x="61913" y="49213"/>
            <a:ext cx="3617912" cy="2446337"/>
            <a:chOff x="105" y="187"/>
            <a:chExt cx="2279" cy="1541"/>
          </a:xfrm>
        </p:grpSpPr>
        <p:sp>
          <p:nvSpPr>
            <p:cNvPr id="219" name="AutoShape 99"/>
            <p:cNvSpPr>
              <a:spLocks noChangeArrowheads="1"/>
            </p:cNvSpPr>
            <p:nvPr/>
          </p:nvSpPr>
          <p:spPr bwMode="auto">
            <a:xfrm rot="16200000">
              <a:off x="1427" y="-370"/>
              <a:ext cx="326" cy="1587"/>
            </a:xfrm>
            <a:prstGeom prst="downArrow">
              <a:avLst>
                <a:gd name="adj1" fmla="val 50000"/>
                <a:gd name="adj2" fmla="val 121702"/>
              </a:avLst>
            </a:prstGeom>
            <a:gradFill rotWithShape="0">
              <a:gsLst>
                <a:gs pos="0">
                  <a:srgbClr val="800080"/>
                </a:gs>
                <a:gs pos="100000">
                  <a:srgbClr val="008000"/>
                </a:gs>
              </a:gsLst>
              <a:lin ang="0" scaled="1"/>
            </a:gradFill>
            <a:ln w="9525">
              <a:noFill/>
              <a:miter lim="800000"/>
              <a:headEnd/>
              <a:tailEnd/>
            </a:ln>
            <a:effectLst>
              <a:outerShdw dist="56796" dir="1593903" algn="ctr" rotWithShape="0">
                <a:srgbClr val="5F5F5F"/>
              </a:outerShdw>
            </a:effectLst>
          </p:spPr>
          <p:txBody>
            <a:bodyPr wrap="none" anchor="ctr"/>
            <a:lstStyle/>
            <a:p>
              <a:endParaRPr lang="en-US" dirty="0"/>
            </a:p>
          </p:txBody>
        </p:sp>
        <p:sp>
          <p:nvSpPr>
            <p:cNvPr id="220" name="Text Box 100"/>
            <p:cNvSpPr txBox="1">
              <a:spLocks noChangeArrowheads="1"/>
            </p:cNvSpPr>
            <p:nvPr/>
          </p:nvSpPr>
          <p:spPr bwMode="auto">
            <a:xfrm>
              <a:off x="730" y="577"/>
              <a:ext cx="897" cy="326"/>
            </a:xfrm>
            <a:prstGeom prst="rect">
              <a:avLst/>
            </a:prstGeom>
            <a:noFill/>
            <a:ln w="9525">
              <a:noFill/>
              <a:miter lim="800000"/>
              <a:headEnd/>
              <a:tailEnd/>
            </a:ln>
          </p:spPr>
          <p:txBody>
            <a:bodyPr wrap="none">
              <a:spAutoFit/>
            </a:bodyPr>
            <a:lstStyle/>
            <a:p>
              <a:pPr eaLnBrk="0" hangingPunct="0"/>
              <a:r>
                <a:rPr kumimoji="1" lang="en-US" sz="1400" b="1" i="1" dirty="0"/>
                <a:t>Joint Doctrine</a:t>
              </a:r>
              <a:r>
                <a:rPr kumimoji="1" lang="en-US" sz="1400" b="1" dirty="0"/>
                <a:t> </a:t>
              </a:r>
            </a:p>
            <a:p>
              <a:pPr eaLnBrk="0" hangingPunct="0"/>
              <a:r>
                <a:rPr kumimoji="1" lang="en-US" sz="1400" b="1" dirty="0"/>
                <a:t>JP 1 &amp; JP 3-0</a:t>
              </a:r>
            </a:p>
          </p:txBody>
        </p:sp>
        <p:pic>
          <p:nvPicPr>
            <p:cNvPr id="221" name="Picture 101"/>
            <p:cNvPicPr>
              <a:picLocks noChangeAspect="1" noChangeArrowheads="1"/>
            </p:cNvPicPr>
            <p:nvPr/>
          </p:nvPicPr>
          <p:blipFill>
            <a:blip r:embed="rId9" cstate="print"/>
            <a:srcRect/>
            <a:stretch>
              <a:fillRect/>
            </a:stretch>
          </p:blipFill>
          <p:spPr bwMode="auto">
            <a:xfrm>
              <a:off x="237" y="288"/>
              <a:ext cx="483" cy="624"/>
            </a:xfrm>
            <a:prstGeom prst="rect">
              <a:avLst/>
            </a:prstGeom>
            <a:noFill/>
            <a:ln w="9525" algn="ctr">
              <a:noFill/>
              <a:miter lim="800000"/>
              <a:headEnd/>
              <a:tailEnd/>
            </a:ln>
          </p:spPr>
        </p:pic>
        <p:pic>
          <p:nvPicPr>
            <p:cNvPr id="222" name="Picture 102"/>
            <p:cNvPicPr>
              <a:picLocks noChangeAspect="1" noChangeArrowheads="1"/>
            </p:cNvPicPr>
            <p:nvPr/>
          </p:nvPicPr>
          <p:blipFill>
            <a:blip r:embed="rId10" cstate="print"/>
            <a:srcRect/>
            <a:stretch>
              <a:fillRect/>
            </a:stretch>
          </p:blipFill>
          <p:spPr bwMode="auto">
            <a:xfrm>
              <a:off x="105" y="187"/>
              <a:ext cx="495" cy="629"/>
            </a:xfrm>
            <a:prstGeom prst="rect">
              <a:avLst/>
            </a:prstGeom>
            <a:noFill/>
            <a:ln w="9525">
              <a:noFill/>
              <a:miter lim="800000"/>
              <a:headEnd/>
              <a:tailEnd/>
            </a:ln>
          </p:spPr>
        </p:pic>
        <p:sp>
          <p:nvSpPr>
            <p:cNvPr id="223" name="AutoShape 103"/>
            <p:cNvSpPr>
              <a:spLocks noChangeArrowheads="1"/>
            </p:cNvSpPr>
            <p:nvPr/>
          </p:nvSpPr>
          <p:spPr bwMode="auto">
            <a:xfrm flipV="1">
              <a:off x="336" y="1008"/>
              <a:ext cx="1248" cy="720"/>
            </a:xfrm>
            <a:custGeom>
              <a:avLst/>
              <a:gdLst>
                <a:gd name="G0" fmla="+- 14763 0 0"/>
                <a:gd name="G1" fmla="+- 3600 0 0"/>
                <a:gd name="G2" fmla="+- 12158 0 3600"/>
                <a:gd name="G3" fmla="+- G2 0 3600"/>
                <a:gd name="G4" fmla="*/ G3 32768 32059"/>
                <a:gd name="G5" fmla="*/ G4 1 2"/>
                <a:gd name="G6" fmla="+- 21600 0 14763"/>
                <a:gd name="G7" fmla="*/ G6 3600 6079"/>
                <a:gd name="G8" fmla="+- G7 14763 0"/>
                <a:gd name="T0" fmla="*/ 14763 w 21600"/>
                <a:gd name="T1" fmla="*/ 0 h 21600"/>
                <a:gd name="T2" fmla="*/ 14763 w 21600"/>
                <a:gd name="T3" fmla="*/ 12158 h 21600"/>
                <a:gd name="T4" fmla="*/ 2534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4763" y="0"/>
                  </a:lnTo>
                  <a:lnTo>
                    <a:pt x="14763" y="3600"/>
                  </a:lnTo>
                  <a:lnTo>
                    <a:pt x="12427" y="3600"/>
                  </a:lnTo>
                  <a:cubicBezTo>
                    <a:pt x="5564" y="3600"/>
                    <a:pt x="0" y="7432"/>
                    <a:pt x="0" y="12158"/>
                  </a:cubicBezTo>
                  <a:lnTo>
                    <a:pt x="0" y="21600"/>
                  </a:lnTo>
                  <a:lnTo>
                    <a:pt x="5068" y="21600"/>
                  </a:lnTo>
                  <a:lnTo>
                    <a:pt x="5068" y="12158"/>
                  </a:lnTo>
                  <a:cubicBezTo>
                    <a:pt x="5068" y="10170"/>
                    <a:pt x="8363" y="8558"/>
                    <a:pt x="12427" y="8558"/>
                  </a:cubicBezTo>
                  <a:lnTo>
                    <a:pt x="14763" y="8558"/>
                  </a:lnTo>
                  <a:lnTo>
                    <a:pt x="14763" y="12158"/>
                  </a:lnTo>
                  <a:close/>
                </a:path>
              </a:pathLst>
            </a:custGeom>
            <a:gradFill rotWithShape="1">
              <a:gsLst>
                <a:gs pos="0">
                  <a:srgbClr val="660066"/>
                </a:gs>
                <a:gs pos="100000">
                  <a:srgbClr val="006600"/>
                </a:gs>
              </a:gsLst>
              <a:lin ang="0" scaled="1"/>
            </a:gradFill>
            <a:ln w="9525" algn="ctr">
              <a:noFill/>
              <a:miter lim="800000"/>
              <a:headEnd/>
              <a:tailEnd/>
            </a:ln>
            <a:effectLst>
              <a:outerShdw dist="74053" dir="1857825" algn="ctr" rotWithShape="0">
                <a:srgbClr val="000000">
                  <a:alpha val="50000"/>
                </a:srgbClr>
              </a:outerShdw>
            </a:effectLst>
          </p:spPr>
          <p:txBody>
            <a:bodyPr anchor="ctr">
              <a:spAutoFit/>
            </a:bodyPr>
            <a:lstStyle/>
            <a:p>
              <a:endParaRPr lang="en-US" dirty="0"/>
            </a:p>
          </p:txBody>
        </p:sp>
      </p:grpSp>
      <p:pic>
        <p:nvPicPr>
          <p:cNvPr id="224" name="Picture 104"/>
          <p:cNvPicPr>
            <a:picLocks noChangeAspect="1" noChangeArrowheads="1"/>
          </p:cNvPicPr>
          <p:nvPr/>
        </p:nvPicPr>
        <p:blipFill>
          <a:blip r:embed="rId11" cstate="print"/>
          <a:srcRect/>
          <a:stretch>
            <a:fillRect/>
          </a:stretch>
        </p:blipFill>
        <p:spPr bwMode="auto">
          <a:xfrm>
            <a:off x="4346575" y="149225"/>
            <a:ext cx="868363" cy="1133475"/>
          </a:xfrm>
          <a:prstGeom prst="rect">
            <a:avLst/>
          </a:prstGeom>
          <a:noFill/>
          <a:ln w="19050">
            <a:noFill/>
            <a:miter lim="800000"/>
            <a:headEnd/>
            <a:tailEnd/>
          </a:ln>
        </p:spPr>
      </p:pic>
      <p:pic>
        <p:nvPicPr>
          <p:cNvPr id="226" name="Picture 108" descr="Picture Training.png"/>
          <p:cNvPicPr>
            <a:picLocks noChangeAspect="1"/>
          </p:cNvPicPr>
          <p:nvPr/>
        </p:nvPicPr>
        <p:blipFill>
          <a:blip r:embed="rId12" cstate="print"/>
          <a:srcRect/>
          <a:stretch>
            <a:fillRect/>
          </a:stretch>
        </p:blipFill>
        <p:spPr bwMode="auto">
          <a:xfrm>
            <a:off x="5768975" y="5164138"/>
            <a:ext cx="776288" cy="1096962"/>
          </a:xfrm>
          <a:prstGeom prst="rect">
            <a:avLst/>
          </a:prstGeom>
          <a:noFill/>
          <a:ln w="9525">
            <a:noFill/>
            <a:miter lim="800000"/>
            <a:headEnd/>
            <a:tailEnd/>
          </a:ln>
        </p:spPr>
      </p:pic>
      <p:pic>
        <p:nvPicPr>
          <p:cNvPr id="1026" name="Picture 2"/>
          <p:cNvPicPr>
            <a:picLocks noChangeAspect="1" noChangeArrowheads="1"/>
          </p:cNvPicPr>
          <p:nvPr/>
        </p:nvPicPr>
        <p:blipFill>
          <a:blip r:embed="rId13" cstate="print"/>
          <a:srcRect l="66375" t="10000" r="13375" b="21000"/>
          <a:stretch>
            <a:fillRect/>
          </a:stretch>
        </p:blipFill>
        <p:spPr bwMode="auto">
          <a:xfrm>
            <a:off x="5524494" y="3516084"/>
            <a:ext cx="838200" cy="1071034"/>
          </a:xfrm>
          <a:prstGeom prst="rect">
            <a:avLst/>
          </a:prstGeom>
          <a:noFill/>
          <a:ln w="9525">
            <a:noFill/>
            <a:miter lim="800000"/>
            <a:headEnd/>
            <a:tailEnd/>
          </a:ln>
        </p:spPr>
      </p:pic>
      <p:pic>
        <p:nvPicPr>
          <p:cNvPr id="1028" name="Picture 4"/>
          <p:cNvPicPr>
            <a:picLocks noChangeAspect="1" noChangeArrowheads="1"/>
          </p:cNvPicPr>
          <p:nvPr/>
        </p:nvPicPr>
        <p:blipFill>
          <a:blip r:embed="rId14" cstate="print"/>
          <a:srcRect l="67625" t="12000" r="10250" b="12000"/>
          <a:stretch>
            <a:fillRect/>
          </a:stretch>
        </p:blipFill>
        <p:spPr bwMode="auto">
          <a:xfrm>
            <a:off x="3804920" y="35560"/>
            <a:ext cx="838199" cy="1079714"/>
          </a:xfrm>
          <a:prstGeom prst="rect">
            <a:avLst/>
          </a:prstGeom>
          <a:noFill/>
          <a:ln w="9525">
            <a:noFill/>
            <a:miter lim="800000"/>
            <a:headEnd/>
            <a:tailEnd/>
          </a:ln>
        </p:spPr>
      </p:pic>
      <p:pic>
        <p:nvPicPr>
          <p:cNvPr id="1027" name="Picture 3"/>
          <p:cNvPicPr>
            <a:picLocks noChangeAspect="1" noChangeArrowheads="1"/>
          </p:cNvPicPr>
          <p:nvPr/>
        </p:nvPicPr>
        <p:blipFill>
          <a:blip r:embed="rId15" cstate="print"/>
          <a:srcRect l="64875" t="8000" r="10375" b="10000"/>
          <a:stretch>
            <a:fillRect/>
          </a:stretch>
        </p:blipFill>
        <p:spPr bwMode="auto">
          <a:xfrm>
            <a:off x="4343389" y="152400"/>
            <a:ext cx="919976" cy="1143000"/>
          </a:xfrm>
          <a:prstGeom prst="rect">
            <a:avLst/>
          </a:prstGeom>
          <a:noFill/>
          <a:ln w="9525">
            <a:noFill/>
            <a:miter lim="800000"/>
            <a:headEnd/>
            <a:tailEnd/>
          </a:ln>
        </p:spPr>
      </p:pic>
      <p:pic>
        <p:nvPicPr>
          <p:cNvPr id="1029" name="Picture 5"/>
          <p:cNvPicPr>
            <a:picLocks noChangeAspect="1" noChangeArrowheads="1"/>
          </p:cNvPicPr>
          <p:nvPr/>
        </p:nvPicPr>
        <p:blipFill>
          <a:blip r:embed="rId16" cstate="print"/>
          <a:srcRect l="67250" t="15000" r="10250" b="7000"/>
          <a:stretch>
            <a:fillRect/>
          </a:stretch>
        </p:blipFill>
        <p:spPr bwMode="auto">
          <a:xfrm>
            <a:off x="4165600" y="2037080"/>
            <a:ext cx="787400" cy="1023620"/>
          </a:xfrm>
          <a:prstGeom prst="rect">
            <a:avLst/>
          </a:prstGeom>
          <a:noFill/>
          <a:ln w="9525">
            <a:noFill/>
            <a:miter lim="800000"/>
            <a:headEnd/>
            <a:tailEnd/>
          </a:ln>
        </p:spPr>
      </p:pic>
      <p:pic>
        <p:nvPicPr>
          <p:cNvPr id="1030" name="Picture 6"/>
          <p:cNvPicPr>
            <a:picLocks noChangeAspect="1" noChangeArrowheads="1"/>
          </p:cNvPicPr>
          <p:nvPr/>
        </p:nvPicPr>
        <p:blipFill>
          <a:blip r:embed="rId17" cstate="print"/>
          <a:srcRect l="67250" t="15000" r="10250" b="9000"/>
          <a:stretch>
            <a:fillRect/>
          </a:stretch>
        </p:blipFill>
        <p:spPr bwMode="auto">
          <a:xfrm>
            <a:off x="3235985" y="2031354"/>
            <a:ext cx="802615" cy="1016646"/>
          </a:xfrm>
          <a:prstGeom prst="rect">
            <a:avLst/>
          </a:prstGeom>
          <a:noFill/>
          <a:ln w="9525">
            <a:noFill/>
            <a:miter lim="800000"/>
            <a:headEnd/>
            <a:tailEnd/>
          </a:ln>
        </p:spPr>
      </p:pic>
      <p:pic>
        <p:nvPicPr>
          <p:cNvPr id="112" name="Picture 6"/>
          <p:cNvPicPr>
            <a:picLocks noChangeAspect="1" noChangeArrowheads="1"/>
          </p:cNvPicPr>
          <p:nvPr/>
        </p:nvPicPr>
        <p:blipFill>
          <a:blip r:embed="rId17" cstate="print"/>
          <a:srcRect l="67250" t="15000" r="10250" b="9000"/>
          <a:stretch>
            <a:fillRect/>
          </a:stretch>
        </p:blipFill>
        <p:spPr bwMode="auto">
          <a:xfrm>
            <a:off x="55416" y="38096"/>
            <a:ext cx="802615" cy="1016646"/>
          </a:xfrm>
          <a:prstGeom prst="rect">
            <a:avLst/>
          </a:prstGeom>
          <a:noFill/>
          <a:ln w="9525">
            <a:noFill/>
            <a:miter lim="800000"/>
            <a:headEnd/>
            <a:tailEnd/>
          </a:ln>
        </p:spPr>
      </p:pic>
      <p:pic>
        <p:nvPicPr>
          <p:cNvPr id="1031" name="Picture 7"/>
          <p:cNvPicPr>
            <a:picLocks noChangeAspect="1" noChangeArrowheads="1"/>
          </p:cNvPicPr>
          <p:nvPr/>
        </p:nvPicPr>
        <p:blipFill>
          <a:blip r:embed="rId18" cstate="print"/>
          <a:srcRect l="64963" t="9000" r="11500" b="7000"/>
          <a:stretch>
            <a:fillRect/>
          </a:stretch>
        </p:blipFill>
        <p:spPr bwMode="auto">
          <a:xfrm>
            <a:off x="8274444" y="5168535"/>
            <a:ext cx="806867" cy="1079865"/>
          </a:xfrm>
          <a:prstGeom prst="rect">
            <a:avLst/>
          </a:prstGeom>
          <a:noFill/>
          <a:ln w="9525">
            <a:noFill/>
            <a:miter lim="800000"/>
            <a:headEnd/>
            <a:tailEnd/>
          </a:ln>
        </p:spPr>
      </p:pic>
      <p:pic>
        <p:nvPicPr>
          <p:cNvPr id="1032" name="Picture 8"/>
          <p:cNvPicPr>
            <a:picLocks noChangeAspect="1" noChangeArrowheads="1"/>
          </p:cNvPicPr>
          <p:nvPr/>
        </p:nvPicPr>
        <p:blipFill>
          <a:blip r:embed="rId19" cstate="print"/>
          <a:srcRect l="67456" t="8000" r="12875" b="16000"/>
          <a:stretch>
            <a:fillRect/>
          </a:stretch>
        </p:blipFill>
        <p:spPr bwMode="auto">
          <a:xfrm>
            <a:off x="7461504" y="5166360"/>
            <a:ext cx="746760" cy="1082040"/>
          </a:xfrm>
          <a:prstGeom prst="rect">
            <a:avLst/>
          </a:prstGeom>
          <a:noFill/>
          <a:ln w="9525">
            <a:noFill/>
            <a:miter lim="800000"/>
            <a:headEnd/>
            <a:tailEnd/>
          </a:ln>
        </p:spPr>
      </p:pic>
      <p:pic>
        <p:nvPicPr>
          <p:cNvPr id="1033" name="Picture 9"/>
          <p:cNvPicPr>
            <a:picLocks noChangeAspect="1" noChangeArrowheads="1"/>
          </p:cNvPicPr>
          <p:nvPr/>
        </p:nvPicPr>
        <p:blipFill>
          <a:blip r:embed="rId20" cstate="print"/>
          <a:srcRect l="66784" t="8851" r="13000" b="14000"/>
          <a:stretch>
            <a:fillRect/>
          </a:stretch>
        </p:blipFill>
        <p:spPr bwMode="auto">
          <a:xfrm>
            <a:off x="6624924" y="5168154"/>
            <a:ext cx="762000" cy="1090485"/>
          </a:xfrm>
          <a:prstGeom prst="rect">
            <a:avLst/>
          </a:prstGeom>
          <a:noFill/>
          <a:ln w="9525">
            <a:noFill/>
            <a:miter lim="800000"/>
            <a:headEnd/>
            <a:tailEnd/>
          </a:ln>
        </p:spPr>
      </p:pic>
      <p:pic>
        <p:nvPicPr>
          <p:cNvPr id="1034" name="Picture 10"/>
          <p:cNvPicPr>
            <a:picLocks noChangeAspect="1" noChangeArrowheads="1"/>
          </p:cNvPicPr>
          <p:nvPr/>
        </p:nvPicPr>
        <p:blipFill>
          <a:blip r:embed="rId21" cstate="print"/>
          <a:srcRect l="63265" t="16000" r="17375" b="15000"/>
          <a:stretch>
            <a:fillRect/>
          </a:stretch>
        </p:blipFill>
        <p:spPr bwMode="auto">
          <a:xfrm>
            <a:off x="5768287" y="5167573"/>
            <a:ext cx="816499" cy="1091242"/>
          </a:xfrm>
          <a:prstGeom prst="rect">
            <a:avLst/>
          </a:prstGeom>
          <a:noFill/>
          <a:ln w="9525">
            <a:noFill/>
            <a:miter lim="800000"/>
            <a:headEnd/>
            <a:tailEnd/>
          </a:ln>
        </p:spPr>
      </p:pic>
      <p:pic>
        <p:nvPicPr>
          <p:cNvPr id="1035" name="Picture 11"/>
          <p:cNvPicPr>
            <a:picLocks noChangeAspect="1" noChangeArrowheads="1"/>
          </p:cNvPicPr>
          <p:nvPr/>
        </p:nvPicPr>
        <p:blipFill>
          <a:blip r:embed="rId22" cstate="print"/>
          <a:srcRect l="66670" t="9000" r="12875" b="14000"/>
          <a:stretch>
            <a:fillRect/>
          </a:stretch>
        </p:blipFill>
        <p:spPr bwMode="auto">
          <a:xfrm>
            <a:off x="237650" y="3507175"/>
            <a:ext cx="762000" cy="1075690"/>
          </a:xfrm>
          <a:prstGeom prst="rect">
            <a:avLst/>
          </a:prstGeom>
          <a:noFill/>
          <a:ln w="9525">
            <a:noFill/>
            <a:miter lim="800000"/>
            <a:headEnd/>
            <a:tailEnd/>
          </a:ln>
        </p:spPr>
      </p:pic>
      <p:pic>
        <p:nvPicPr>
          <p:cNvPr id="1036" name="Picture 12"/>
          <p:cNvPicPr>
            <a:picLocks noChangeAspect="1" noChangeArrowheads="1"/>
          </p:cNvPicPr>
          <p:nvPr/>
        </p:nvPicPr>
        <p:blipFill>
          <a:blip r:embed="rId23" cstate="print"/>
          <a:srcRect l="65886" t="8000" r="14000" b="16000"/>
          <a:stretch>
            <a:fillRect/>
          </a:stretch>
        </p:blipFill>
        <p:spPr bwMode="auto">
          <a:xfrm>
            <a:off x="1074261" y="3505200"/>
            <a:ext cx="762000" cy="1079715"/>
          </a:xfrm>
          <a:prstGeom prst="rect">
            <a:avLst/>
          </a:prstGeom>
          <a:noFill/>
          <a:ln w="9525">
            <a:noFill/>
            <a:miter lim="800000"/>
            <a:headEnd/>
            <a:tailEnd/>
          </a:ln>
        </p:spPr>
      </p:pic>
      <p:pic>
        <p:nvPicPr>
          <p:cNvPr id="1037" name="Picture 13"/>
          <p:cNvPicPr>
            <a:picLocks noChangeAspect="1" noChangeArrowheads="1"/>
          </p:cNvPicPr>
          <p:nvPr/>
        </p:nvPicPr>
        <p:blipFill>
          <a:blip r:embed="rId24" cstate="print"/>
          <a:srcRect l="65247" t="8000" r="12500" b="14000"/>
          <a:stretch>
            <a:fillRect/>
          </a:stretch>
        </p:blipFill>
        <p:spPr bwMode="auto">
          <a:xfrm>
            <a:off x="1963614" y="3505200"/>
            <a:ext cx="838201" cy="1101780"/>
          </a:xfrm>
          <a:prstGeom prst="rect">
            <a:avLst/>
          </a:prstGeom>
          <a:noFill/>
          <a:ln w="9525">
            <a:noFill/>
            <a:miter lim="800000"/>
            <a:headEnd/>
            <a:tailEnd/>
          </a:ln>
        </p:spPr>
      </p:pic>
      <p:pic>
        <p:nvPicPr>
          <p:cNvPr id="1038" name="Picture 14"/>
          <p:cNvPicPr>
            <a:picLocks noChangeAspect="1" noChangeArrowheads="1"/>
          </p:cNvPicPr>
          <p:nvPr/>
        </p:nvPicPr>
        <p:blipFill>
          <a:blip r:embed="rId25" cstate="print"/>
          <a:srcRect l="66955" t="8000" r="11750" b="14000"/>
          <a:stretch>
            <a:fillRect/>
          </a:stretch>
        </p:blipFill>
        <p:spPr bwMode="auto">
          <a:xfrm>
            <a:off x="2865120" y="3507104"/>
            <a:ext cx="805815" cy="1106855"/>
          </a:xfrm>
          <a:prstGeom prst="rect">
            <a:avLst/>
          </a:prstGeom>
          <a:noFill/>
          <a:ln w="9525">
            <a:noFill/>
            <a:miter lim="800000"/>
            <a:headEnd/>
            <a:tailEnd/>
          </a:ln>
        </p:spPr>
      </p:pic>
      <p:pic>
        <p:nvPicPr>
          <p:cNvPr id="1039" name="Picture 15"/>
          <p:cNvPicPr>
            <a:picLocks noChangeAspect="1" noChangeArrowheads="1"/>
          </p:cNvPicPr>
          <p:nvPr/>
        </p:nvPicPr>
        <p:blipFill>
          <a:blip r:embed="rId26" cstate="print"/>
          <a:srcRect l="59712" t="8000" r="17000" b="14000"/>
          <a:stretch>
            <a:fillRect/>
          </a:stretch>
        </p:blipFill>
        <p:spPr bwMode="auto">
          <a:xfrm>
            <a:off x="3726037" y="3514250"/>
            <a:ext cx="851542" cy="1069600"/>
          </a:xfrm>
          <a:prstGeom prst="rect">
            <a:avLst/>
          </a:prstGeom>
          <a:noFill/>
          <a:ln w="9525">
            <a:noFill/>
            <a:miter lim="800000"/>
            <a:headEnd/>
            <a:tailEnd/>
          </a:ln>
        </p:spPr>
      </p:pic>
      <p:pic>
        <p:nvPicPr>
          <p:cNvPr id="1040" name="Picture 16"/>
          <p:cNvPicPr>
            <a:picLocks noChangeAspect="1" noChangeArrowheads="1"/>
          </p:cNvPicPr>
          <p:nvPr/>
        </p:nvPicPr>
        <p:blipFill>
          <a:blip r:embed="rId27" cstate="print"/>
          <a:srcRect l="64250" t="8082" r="13250" b="14000"/>
          <a:stretch>
            <a:fillRect/>
          </a:stretch>
        </p:blipFill>
        <p:spPr bwMode="auto">
          <a:xfrm>
            <a:off x="4632400" y="3505200"/>
            <a:ext cx="846100" cy="1098780"/>
          </a:xfrm>
          <a:prstGeom prst="rect">
            <a:avLst/>
          </a:prstGeom>
          <a:noFill/>
          <a:ln w="9525">
            <a:noFill/>
            <a:miter lim="800000"/>
            <a:headEnd/>
            <a:tailEnd/>
          </a:ln>
        </p:spPr>
      </p:pic>
      <p:pic>
        <p:nvPicPr>
          <p:cNvPr id="1041" name="Picture 17"/>
          <p:cNvPicPr>
            <a:picLocks noChangeAspect="1" noChangeArrowheads="1"/>
          </p:cNvPicPr>
          <p:nvPr/>
        </p:nvPicPr>
        <p:blipFill>
          <a:blip r:embed="rId28" cstate="print"/>
          <a:srcRect l="64690" t="15000" r="16625" b="16000"/>
          <a:stretch>
            <a:fillRect/>
          </a:stretch>
        </p:blipFill>
        <p:spPr bwMode="auto">
          <a:xfrm>
            <a:off x="6439476" y="3515075"/>
            <a:ext cx="770376" cy="1066800"/>
          </a:xfrm>
          <a:prstGeom prst="rect">
            <a:avLst/>
          </a:prstGeom>
          <a:noFill/>
          <a:ln w="9525">
            <a:noFill/>
            <a:miter lim="800000"/>
            <a:headEnd/>
            <a:tailEnd/>
          </a:ln>
        </p:spPr>
      </p:pic>
      <p:pic>
        <p:nvPicPr>
          <p:cNvPr id="1042" name="Picture 18"/>
          <p:cNvPicPr>
            <a:picLocks noChangeAspect="1" noChangeArrowheads="1"/>
          </p:cNvPicPr>
          <p:nvPr/>
        </p:nvPicPr>
        <p:blipFill>
          <a:blip r:embed="rId29" cstate="print"/>
          <a:srcRect l="66883" t="15000" r="14875" b="16000"/>
          <a:stretch>
            <a:fillRect/>
          </a:stretch>
        </p:blipFill>
        <p:spPr bwMode="auto">
          <a:xfrm>
            <a:off x="7348528" y="3505200"/>
            <a:ext cx="762000" cy="1080839"/>
          </a:xfrm>
          <a:prstGeom prst="rect">
            <a:avLst/>
          </a:prstGeom>
          <a:noFill/>
          <a:ln w="9525">
            <a:noFill/>
            <a:miter lim="800000"/>
            <a:headEnd/>
            <a:tailEnd/>
          </a:ln>
        </p:spPr>
      </p:pic>
      <p:pic>
        <p:nvPicPr>
          <p:cNvPr id="1043" name="Picture 19"/>
          <p:cNvPicPr>
            <a:picLocks noChangeAspect="1" noChangeArrowheads="1"/>
          </p:cNvPicPr>
          <p:nvPr/>
        </p:nvPicPr>
        <p:blipFill>
          <a:blip r:embed="rId30" cstate="print"/>
          <a:srcRect l="66154" t="12000" r="11789" b="16133"/>
          <a:stretch>
            <a:fillRect/>
          </a:stretch>
        </p:blipFill>
        <p:spPr bwMode="auto">
          <a:xfrm>
            <a:off x="8167950" y="3511365"/>
            <a:ext cx="873135" cy="1066800"/>
          </a:xfrm>
          <a:prstGeom prst="rect">
            <a:avLst/>
          </a:prstGeom>
          <a:noFill/>
          <a:ln w="9525">
            <a:noFill/>
            <a:miter lim="800000"/>
            <a:headEnd/>
            <a:tailEnd/>
          </a:ln>
        </p:spPr>
      </p:pic>
      <p:pic>
        <p:nvPicPr>
          <p:cNvPr id="1044" name="Picture 20"/>
          <p:cNvPicPr>
            <a:picLocks noChangeAspect="1" noChangeArrowheads="1"/>
          </p:cNvPicPr>
          <p:nvPr/>
        </p:nvPicPr>
        <p:blipFill>
          <a:blip r:embed="rId31" cstate="print"/>
          <a:srcRect l="63016" t="8000" r="15625" b="16000"/>
          <a:stretch>
            <a:fillRect/>
          </a:stretch>
        </p:blipFill>
        <p:spPr bwMode="auto">
          <a:xfrm>
            <a:off x="5101004" y="2025360"/>
            <a:ext cx="766396" cy="10226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Protection Assessment</a:t>
            </a:r>
          </a:p>
        </p:txBody>
      </p:sp>
      <p:grpSp>
        <p:nvGrpSpPr>
          <p:cNvPr id="61" name="Group 60"/>
          <p:cNvGrpSpPr/>
          <p:nvPr/>
        </p:nvGrpSpPr>
        <p:grpSpPr>
          <a:xfrm>
            <a:off x="1051950" y="1219200"/>
            <a:ext cx="7010400" cy="5257800"/>
            <a:chOff x="1051950" y="1219200"/>
            <a:chExt cx="7010400" cy="5257800"/>
          </a:xfrm>
        </p:grpSpPr>
        <p:sp>
          <p:nvSpPr>
            <p:cNvPr id="48" name="Freeform 47"/>
            <p:cNvSpPr/>
            <p:nvPr/>
          </p:nvSpPr>
          <p:spPr>
            <a:xfrm>
              <a:off x="2528768" y="1923691"/>
              <a:ext cx="1130061" cy="724618"/>
            </a:xfrm>
            <a:custGeom>
              <a:avLst/>
              <a:gdLst>
                <a:gd name="connsiteX0" fmla="*/ 0 w 1130061"/>
                <a:gd name="connsiteY0" fmla="*/ 0 h 724618"/>
                <a:gd name="connsiteX1" fmla="*/ 1130061 w 1130061"/>
                <a:gd name="connsiteY1" fmla="*/ 0 h 724618"/>
                <a:gd name="connsiteX2" fmla="*/ 1121434 w 1130061"/>
                <a:gd name="connsiteY2" fmla="*/ 586596 h 724618"/>
                <a:gd name="connsiteX3" fmla="*/ 405442 w 1130061"/>
                <a:gd name="connsiteY3" fmla="*/ 595222 h 724618"/>
                <a:gd name="connsiteX4" fmla="*/ 431321 w 1130061"/>
                <a:gd name="connsiteY4" fmla="*/ 724618 h 724618"/>
                <a:gd name="connsiteX5" fmla="*/ 276046 w 1130061"/>
                <a:gd name="connsiteY5" fmla="*/ 586596 h 724618"/>
                <a:gd name="connsiteX6" fmla="*/ 0 w 1130061"/>
                <a:gd name="connsiteY6" fmla="*/ 586596 h 724618"/>
                <a:gd name="connsiteX7" fmla="*/ 0 w 1130061"/>
                <a:gd name="connsiteY7" fmla="*/ 0 h 72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0061" h="724618">
                  <a:moveTo>
                    <a:pt x="0" y="0"/>
                  </a:moveTo>
                  <a:lnTo>
                    <a:pt x="1130061" y="0"/>
                  </a:lnTo>
                  <a:lnTo>
                    <a:pt x="1121434" y="586596"/>
                  </a:lnTo>
                  <a:lnTo>
                    <a:pt x="405442" y="595222"/>
                  </a:lnTo>
                  <a:lnTo>
                    <a:pt x="431321" y="724618"/>
                  </a:lnTo>
                  <a:lnTo>
                    <a:pt x="276046" y="586596"/>
                  </a:lnTo>
                  <a:lnTo>
                    <a:pt x="0" y="586596"/>
                  </a:lnTo>
                  <a:lnTo>
                    <a:pt x="0" y="0"/>
                  </a:lnTo>
                  <a:close/>
                </a:path>
              </a:pathLst>
            </a:custGeom>
            <a:solidFill>
              <a:schemeClr val="accent1">
                <a:alpha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p:nvPr/>
          </p:nvSpPr>
          <p:spPr>
            <a:xfrm>
              <a:off x="2716876" y="4647063"/>
              <a:ext cx="1378424" cy="839338"/>
            </a:xfrm>
            <a:custGeom>
              <a:avLst/>
              <a:gdLst>
                <a:gd name="connsiteX0" fmla="*/ 6824 w 1378424"/>
                <a:gd name="connsiteY0" fmla="*/ 477672 h 839338"/>
                <a:gd name="connsiteX1" fmla="*/ 0 w 1378424"/>
                <a:gd name="connsiteY1" fmla="*/ 839338 h 839338"/>
                <a:gd name="connsiteX2" fmla="*/ 1378424 w 1378424"/>
                <a:gd name="connsiteY2" fmla="*/ 832514 h 839338"/>
                <a:gd name="connsiteX3" fmla="*/ 1371600 w 1378424"/>
                <a:gd name="connsiteY3" fmla="*/ 477672 h 839338"/>
                <a:gd name="connsiteX4" fmla="*/ 1276065 w 1378424"/>
                <a:gd name="connsiteY4" fmla="*/ 484496 h 839338"/>
                <a:gd name="connsiteX5" fmla="*/ 1201003 w 1378424"/>
                <a:gd name="connsiteY5" fmla="*/ 0 h 839338"/>
                <a:gd name="connsiteX6" fmla="*/ 1139588 w 1378424"/>
                <a:gd name="connsiteY6" fmla="*/ 477672 h 839338"/>
                <a:gd name="connsiteX7" fmla="*/ 6824 w 1378424"/>
                <a:gd name="connsiteY7" fmla="*/ 477672 h 83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8424" h="839338">
                  <a:moveTo>
                    <a:pt x="6824" y="477672"/>
                  </a:moveTo>
                  <a:lnTo>
                    <a:pt x="0" y="839338"/>
                  </a:lnTo>
                  <a:lnTo>
                    <a:pt x="1378424" y="832514"/>
                  </a:lnTo>
                  <a:lnTo>
                    <a:pt x="1371600" y="477672"/>
                  </a:lnTo>
                  <a:lnTo>
                    <a:pt x="1276065" y="484496"/>
                  </a:lnTo>
                  <a:lnTo>
                    <a:pt x="1201003" y="0"/>
                  </a:lnTo>
                  <a:lnTo>
                    <a:pt x="1139588" y="477672"/>
                  </a:lnTo>
                  <a:lnTo>
                    <a:pt x="6824" y="477672"/>
                  </a:lnTo>
                  <a:close/>
                </a:path>
              </a:pathLst>
            </a:custGeom>
            <a:solidFill>
              <a:schemeClr val="accent1">
                <a:alpha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a:off x="2730524" y="4640239"/>
              <a:ext cx="1057701" cy="388961"/>
            </a:xfrm>
            <a:custGeom>
              <a:avLst/>
              <a:gdLst>
                <a:gd name="connsiteX0" fmla="*/ 0 w 1057701"/>
                <a:gd name="connsiteY0" fmla="*/ 163773 h 388961"/>
                <a:gd name="connsiteX1" fmla="*/ 0 w 1057701"/>
                <a:gd name="connsiteY1" fmla="*/ 388961 h 388961"/>
                <a:gd name="connsiteX2" fmla="*/ 1057701 w 1057701"/>
                <a:gd name="connsiteY2" fmla="*/ 388961 h 388961"/>
                <a:gd name="connsiteX3" fmla="*/ 1057701 w 1057701"/>
                <a:gd name="connsiteY3" fmla="*/ 156950 h 388961"/>
                <a:gd name="connsiteX4" fmla="*/ 777922 w 1057701"/>
                <a:gd name="connsiteY4" fmla="*/ 163773 h 388961"/>
                <a:gd name="connsiteX5" fmla="*/ 730155 w 1057701"/>
                <a:gd name="connsiteY5" fmla="*/ 0 h 388961"/>
                <a:gd name="connsiteX6" fmla="*/ 655092 w 1057701"/>
                <a:gd name="connsiteY6" fmla="*/ 170597 h 388961"/>
                <a:gd name="connsiteX7" fmla="*/ 0 w 1057701"/>
                <a:gd name="connsiteY7" fmla="*/ 163773 h 38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701" h="388961">
                  <a:moveTo>
                    <a:pt x="0" y="163773"/>
                  </a:moveTo>
                  <a:lnTo>
                    <a:pt x="0" y="388961"/>
                  </a:lnTo>
                  <a:lnTo>
                    <a:pt x="1057701" y="388961"/>
                  </a:lnTo>
                  <a:lnTo>
                    <a:pt x="1057701" y="156950"/>
                  </a:lnTo>
                  <a:lnTo>
                    <a:pt x="777922" y="163773"/>
                  </a:lnTo>
                  <a:lnTo>
                    <a:pt x="730155" y="0"/>
                  </a:lnTo>
                  <a:lnTo>
                    <a:pt x="655092" y="170597"/>
                  </a:lnTo>
                  <a:lnTo>
                    <a:pt x="0" y="163773"/>
                  </a:lnTo>
                  <a:close/>
                </a:path>
              </a:pathLst>
            </a:custGeom>
            <a:solidFill>
              <a:schemeClr val="accent1">
                <a:alpha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5712275" y="2469325"/>
              <a:ext cx="2247900" cy="2419350"/>
            </a:xfrm>
            <a:custGeom>
              <a:avLst/>
              <a:gdLst>
                <a:gd name="connsiteX0" fmla="*/ 6350 w 2247900"/>
                <a:gd name="connsiteY0" fmla="*/ 184150 h 2419350"/>
                <a:gd name="connsiteX1" fmla="*/ 1365250 w 2247900"/>
                <a:gd name="connsiteY1" fmla="*/ 184150 h 2419350"/>
                <a:gd name="connsiteX2" fmla="*/ 1365250 w 2247900"/>
                <a:gd name="connsiteY2" fmla="*/ 0 h 2419350"/>
                <a:gd name="connsiteX3" fmla="*/ 2247900 w 2247900"/>
                <a:gd name="connsiteY3" fmla="*/ 1149350 h 2419350"/>
                <a:gd name="connsiteX4" fmla="*/ 1365250 w 2247900"/>
                <a:gd name="connsiteY4" fmla="*/ 2336800 h 2419350"/>
                <a:gd name="connsiteX5" fmla="*/ 1358900 w 2247900"/>
                <a:gd name="connsiteY5" fmla="*/ 2165350 h 2419350"/>
                <a:gd name="connsiteX6" fmla="*/ 419100 w 2247900"/>
                <a:gd name="connsiteY6" fmla="*/ 2165350 h 2419350"/>
                <a:gd name="connsiteX7" fmla="*/ 406400 w 2247900"/>
                <a:gd name="connsiteY7" fmla="*/ 2419350 h 2419350"/>
                <a:gd name="connsiteX8" fmla="*/ 266700 w 2247900"/>
                <a:gd name="connsiteY8" fmla="*/ 2159000 h 2419350"/>
                <a:gd name="connsiteX9" fmla="*/ 0 w 2247900"/>
                <a:gd name="connsiteY9" fmla="*/ 2165350 h 2419350"/>
                <a:gd name="connsiteX10" fmla="*/ 6350 w 2247900"/>
                <a:gd name="connsiteY10" fmla="*/ 184150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0" h="2419350">
                  <a:moveTo>
                    <a:pt x="6350" y="184150"/>
                  </a:moveTo>
                  <a:lnTo>
                    <a:pt x="1365250" y="184150"/>
                  </a:lnTo>
                  <a:lnTo>
                    <a:pt x="1365250" y="0"/>
                  </a:lnTo>
                  <a:lnTo>
                    <a:pt x="2247900" y="1149350"/>
                  </a:lnTo>
                  <a:lnTo>
                    <a:pt x="1365250" y="2336800"/>
                  </a:lnTo>
                  <a:lnTo>
                    <a:pt x="1358900" y="2165350"/>
                  </a:lnTo>
                  <a:lnTo>
                    <a:pt x="419100" y="2165350"/>
                  </a:lnTo>
                  <a:lnTo>
                    <a:pt x="406400" y="2419350"/>
                  </a:lnTo>
                  <a:lnTo>
                    <a:pt x="266700" y="2159000"/>
                  </a:lnTo>
                  <a:lnTo>
                    <a:pt x="0" y="2165350"/>
                  </a:lnTo>
                  <a:cubicBezTo>
                    <a:pt x="2117" y="1502833"/>
                    <a:pt x="4233" y="840317"/>
                    <a:pt x="6350" y="184150"/>
                  </a:cubicBezTo>
                  <a:close/>
                </a:path>
              </a:pathLst>
            </a:custGeom>
            <a:solidFill>
              <a:schemeClr val="accent1">
                <a:alpha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4169225" y="2653475"/>
              <a:ext cx="1422400" cy="2241550"/>
            </a:xfrm>
            <a:custGeom>
              <a:avLst/>
              <a:gdLst>
                <a:gd name="connsiteX0" fmla="*/ 6350 w 1365250"/>
                <a:gd name="connsiteY0" fmla="*/ 0 h 2241550"/>
                <a:gd name="connsiteX1" fmla="*/ 1365250 w 1365250"/>
                <a:gd name="connsiteY1" fmla="*/ 6350 h 2241550"/>
                <a:gd name="connsiteX2" fmla="*/ 1365250 w 1365250"/>
                <a:gd name="connsiteY2" fmla="*/ 1981200 h 2241550"/>
                <a:gd name="connsiteX3" fmla="*/ 438150 w 1365250"/>
                <a:gd name="connsiteY3" fmla="*/ 1981200 h 2241550"/>
                <a:gd name="connsiteX4" fmla="*/ 450850 w 1365250"/>
                <a:gd name="connsiteY4" fmla="*/ 2241550 h 2241550"/>
                <a:gd name="connsiteX5" fmla="*/ 241300 w 1365250"/>
                <a:gd name="connsiteY5" fmla="*/ 1981200 h 2241550"/>
                <a:gd name="connsiteX6" fmla="*/ 0 w 1365250"/>
                <a:gd name="connsiteY6" fmla="*/ 1981200 h 2241550"/>
                <a:gd name="connsiteX7" fmla="*/ 6350 w 1365250"/>
                <a:gd name="connsiteY7" fmla="*/ 0 h 224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5250" h="2241550">
                  <a:moveTo>
                    <a:pt x="6350" y="0"/>
                  </a:moveTo>
                  <a:lnTo>
                    <a:pt x="1365250" y="6350"/>
                  </a:lnTo>
                  <a:lnTo>
                    <a:pt x="1365250" y="1981200"/>
                  </a:lnTo>
                  <a:lnTo>
                    <a:pt x="438150" y="1981200"/>
                  </a:lnTo>
                  <a:lnTo>
                    <a:pt x="450850" y="2241550"/>
                  </a:lnTo>
                  <a:lnTo>
                    <a:pt x="241300" y="1981200"/>
                  </a:lnTo>
                  <a:lnTo>
                    <a:pt x="0" y="1981200"/>
                  </a:lnTo>
                  <a:cubicBezTo>
                    <a:pt x="2117" y="1320800"/>
                    <a:pt x="4233" y="660400"/>
                    <a:pt x="6350" y="0"/>
                  </a:cubicBezTo>
                  <a:close/>
                </a:path>
              </a:pathLst>
            </a:custGeom>
            <a:solidFill>
              <a:schemeClr val="accent1">
                <a:alpha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699860" y="2653475"/>
              <a:ext cx="1371600" cy="1981200"/>
            </a:xfrm>
            <a:prstGeom prst="rect">
              <a:avLst/>
            </a:prstGeom>
            <a:solidFill>
              <a:schemeClr val="accent1">
                <a:alpha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197425" y="2653475"/>
              <a:ext cx="1371600" cy="1981200"/>
            </a:xfrm>
            <a:prstGeom prst="rect">
              <a:avLst/>
            </a:prstGeom>
            <a:solidFill>
              <a:schemeClr val="accent1">
                <a:alpha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245425" y="4911304"/>
              <a:ext cx="1371600" cy="762000"/>
            </a:xfrm>
            <a:prstGeom prst="rect">
              <a:avLst/>
            </a:prstGeom>
            <a:solidFill>
              <a:schemeClr val="accent1">
                <a:alpha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743547" y="4911304"/>
              <a:ext cx="1371600" cy="762000"/>
            </a:xfrm>
            <a:prstGeom prst="rect">
              <a:avLst/>
            </a:prstGeom>
            <a:solidFill>
              <a:schemeClr val="accent1">
                <a:alpha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326021" y="2717322"/>
              <a:ext cx="1114408" cy="292388"/>
            </a:xfrm>
            <a:prstGeom prst="rect">
              <a:avLst/>
            </a:prstGeom>
            <a:noFill/>
          </p:spPr>
          <p:txBody>
            <a:bodyPr wrap="none" rtlCol="0">
              <a:spAutoFit/>
            </a:bodyPr>
            <a:lstStyle/>
            <a:p>
              <a:r>
                <a:rPr lang="en-US" sz="1300" b="1" i="1" dirty="0" smtClean="0">
                  <a:latin typeface="+mn-lt"/>
                </a:rPr>
                <a:t>Understand</a:t>
              </a:r>
              <a:endParaRPr lang="en-US" sz="1300" b="1" i="1" dirty="0">
                <a:latin typeface="+mn-lt"/>
              </a:endParaRPr>
            </a:p>
          </p:txBody>
        </p:sp>
        <p:sp>
          <p:nvSpPr>
            <p:cNvPr id="16" name="TextBox 15"/>
            <p:cNvSpPr txBox="1"/>
            <p:nvPr/>
          </p:nvSpPr>
          <p:spPr>
            <a:xfrm>
              <a:off x="2938935" y="2717322"/>
              <a:ext cx="893450" cy="292388"/>
            </a:xfrm>
            <a:prstGeom prst="rect">
              <a:avLst/>
            </a:prstGeom>
            <a:noFill/>
          </p:spPr>
          <p:txBody>
            <a:bodyPr wrap="none" rtlCol="0">
              <a:spAutoFit/>
            </a:bodyPr>
            <a:lstStyle/>
            <a:p>
              <a:r>
                <a:rPr lang="en-US" sz="1300" b="1" i="1" dirty="0" smtClean="0">
                  <a:latin typeface="+mn-lt"/>
                </a:rPr>
                <a:t>Visualize</a:t>
              </a:r>
              <a:endParaRPr lang="en-US" sz="1300" b="1" i="1" dirty="0">
                <a:latin typeface="+mn-lt"/>
              </a:endParaRPr>
            </a:p>
          </p:txBody>
        </p:sp>
        <p:sp>
          <p:nvSpPr>
            <p:cNvPr id="17" name="TextBox 16"/>
            <p:cNvSpPr txBox="1"/>
            <p:nvPr/>
          </p:nvSpPr>
          <p:spPr>
            <a:xfrm>
              <a:off x="4435432" y="2717322"/>
              <a:ext cx="889987" cy="292388"/>
            </a:xfrm>
            <a:prstGeom prst="rect">
              <a:avLst/>
            </a:prstGeom>
            <a:noFill/>
          </p:spPr>
          <p:txBody>
            <a:bodyPr wrap="none" rtlCol="0">
              <a:spAutoFit/>
            </a:bodyPr>
            <a:lstStyle/>
            <a:p>
              <a:r>
                <a:rPr lang="en-US" sz="1300" b="1" i="1" dirty="0" smtClean="0">
                  <a:latin typeface="+mn-lt"/>
                </a:rPr>
                <a:t>Describe</a:t>
              </a:r>
              <a:endParaRPr lang="en-US" sz="1300" b="1" i="1" dirty="0">
                <a:latin typeface="+mn-lt"/>
              </a:endParaRPr>
            </a:p>
          </p:txBody>
        </p:sp>
        <p:sp>
          <p:nvSpPr>
            <p:cNvPr id="18" name="TextBox 17"/>
            <p:cNvSpPr txBox="1"/>
            <p:nvPr/>
          </p:nvSpPr>
          <p:spPr>
            <a:xfrm>
              <a:off x="6150425" y="2717322"/>
              <a:ext cx="657552" cy="292388"/>
            </a:xfrm>
            <a:prstGeom prst="rect">
              <a:avLst/>
            </a:prstGeom>
            <a:noFill/>
          </p:spPr>
          <p:txBody>
            <a:bodyPr wrap="none" rtlCol="0">
              <a:spAutoFit/>
            </a:bodyPr>
            <a:lstStyle/>
            <a:p>
              <a:r>
                <a:rPr lang="en-US" sz="1300" b="1" i="1" dirty="0" smtClean="0">
                  <a:latin typeface="+mn-lt"/>
                </a:rPr>
                <a:t>Direct</a:t>
              </a:r>
              <a:endParaRPr lang="en-US" sz="1300" b="1" i="1" dirty="0">
                <a:latin typeface="+mn-lt"/>
              </a:endParaRPr>
            </a:p>
          </p:txBody>
        </p:sp>
        <p:sp>
          <p:nvSpPr>
            <p:cNvPr id="19" name="TextBox 18"/>
            <p:cNvSpPr txBox="1"/>
            <p:nvPr/>
          </p:nvSpPr>
          <p:spPr>
            <a:xfrm>
              <a:off x="1528000" y="2959925"/>
              <a:ext cx="710451" cy="261610"/>
            </a:xfrm>
            <a:prstGeom prst="rect">
              <a:avLst/>
            </a:prstGeom>
            <a:noFill/>
          </p:spPr>
          <p:txBody>
            <a:bodyPr wrap="none" rtlCol="0">
              <a:spAutoFit/>
            </a:bodyPr>
            <a:lstStyle/>
            <a:p>
              <a:r>
                <a:rPr lang="en-US" sz="1100" dirty="0" smtClean="0"/>
                <a:t>Problem</a:t>
              </a:r>
              <a:endParaRPr lang="en-US" sz="1100" dirty="0"/>
            </a:p>
          </p:txBody>
        </p:sp>
        <p:sp>
          <p:nvSpPr>
            <p:cNvPr id="20" name="TextBox 19"/>
            <p:cNvSpPr txBox="1"/>
            <p:nvPr/>
          </p:nvSpPr>
          <p:spPr>
            <a:xfrm>
              <a:off x="2685789" y="2959925"/>
              <a:ext cx="1399742" cy="600164"/>
            </a:xfrm>
            <a:prstGeom prst="rect">
              <a:avLst/>
            </a:prstGeom>
            <a:noFill/>
          </p:spPr>
          <p:txBody>
            <a:bodyPr wrap="none" rtlCol="0">
              <a:spAutoFit/>
            </a:bodyPr>
            <a:lstStyle/>
            <a:p>
              <a:pPr algn="ctr"/>
              <a:r>
                <a:rPr lang="en-US" sz="1100" dirty="0" smtClean="0"/>
                <a:t>End State,</a:t>
              </a:r>
            </a:p>
            <a:p>
              <a:pPr algn="ctr"/>
              <a:r>
                <a:rPr lang="en-US" sz="1100" dirty="0" smtClean="0"/>
                <a:t>Nature, and Design</a:t>
              </a:r>
            </a:p>
            <a:p>
              <a:pPr algn="ctr"/>
              <a:r>
                <a:rPr lang="en-US" sz="1100" dirty="0" smtClean="0"/>
                <a:t>Of Operation</a:t>
              </a:r>
              <a:endParaRPr lang="en-US" sz="1100" dirty="0"/>
            </a:p>
          </p:txBody>
        </p:sp>
        <p:sp>
          <p:nvSpPr>
            <p:cNvPr id="21" name="TextBox 20"/>
            <p:cNvSpPr txBox="1"/>
            <p:nvPr/>
          </p:nvSpPr>
          <p:spPr>
            <a:xfrm>
              <a:off x="4368907" y="2959925"/>
              <a:ext cx="1023036" cy="769441"/>
            </a:xfrm>
            <a:prstGeom prst="rect">
              <a:avLst/>
            </a:prstGeom>
            <a:noFill/>
          </p:spPr>
          <p:txBody>
            <a:bodyPr wrap="none" rtlCol="0">
              <a:spAutoFit/>
            </a:bodyPr>
            <a:lstStyle/>
            <a:p>
              <a:pPr algn="ctr"/>
              <a:r>
                <a:rPr lang="en-US" sz="1100" dirty="0" smtClean="0"/>
                <a:t>Time, Space</a:t>
              </a:r>
            </a:p>
            <a:p>
              <a:pPr algn="ctr"/>
              <a:r>
                <a:rPr lang="en-US" sz="1100" dirty="0" smtClean="0"/>
                <a:t>Resources,</a:t>
              </a:r>
            </a:p>
            <a:p>
              <a:pPr algn="ctr"/>
              <a:r>
                <a:rPr lang="en-US" sz="1100" dirty="0" smtClean="0"/>
                <a:t>Purpose, and</a:t>
              </a:r>
            </a:p>
            <a:p>
              <a:pPr algn="ctr"/>
              <a:r>
                <a:rPr lang="en-US" sz="1100" dirty="0" smtClean="0"/>
                <a:t>Actions</a:t>
              </a:r>
              <a:endParaRPr lang="en-US" sz="1100" dirty="0"/>
            </a:p>
          </p:txBody>
        </p:sp>
        <p:sp>
          <p:nvSpPr>
            <p:cNvPr id="22" name="TextBox 21"/>
            <p:cNvSpPr txBox="1"/>
            <p:nvPr/>
          </p:nvSpPr>
          <p:spPr>
            <a:xfrm>
              <a:off x="6048347" y="2959925"/>
              <a:ext cx="898003" cy="430887"/>
            </a:xfrm>
            <a:prstGeom prst="rect">
              <a:avLst/>
            </a:prstGeom>
            <a:noFill/>
          </p:spPr>
          <p:txBody>
            <a:bodyPr wrap="none" rtlCol="0">
              <a:spAutoFit/>
            </a:bodyPr>
            <a:lstStyle/>
            <a:p>
              <a:pPr algn="ctr"/>
              <a:r>
                <a:rPr lang="en-US" sz="1100" dirty="0" smtClean="0"/>
                <a:t>Warfighting</a:t>
              </a:r>
            </a:p>
            <a:p>
              <a:pPr algn="ctr"/>
              <a:r>
                <a:rPr lang="en-US" sz="1100" dirty="0" smtClean="0"/>
                <a:t>Functions</a:t>
              </a:r>
              <a:endParaRPr lang="en-US" sz="1100" dirty="0"/>
            </a:p>
          </p:txBody>
        </p:sp>
        <p:sp>
          <p:nvSpPr>
            <p:cNvPr id="23" name="TextBox 22"/>
            <p:cNvSpPr txBox="1"/>
            <p:nvPr/>
          </p:nvSpPr>
          <p:spPr>
            <a:xfrm>
              <a:off x="1239121" y="3637002"/>
              <a:ext cx="1253704" cy="553998"/>
            </a:xfrm>
            <a:prstGeom prst="rect">
              <a:avLst/>
            </a:prstGeom>
            <a:noFill/>
          </p:spPr>
          <p:txBody>
            <a:bodyPr wrap="square" rtlCol="0">
              <a:spAutoFit/>
            </a:bodyPr>
            <a:lstStyle/>
            <a:p>
              <a:pPr>
                <a:buFont typeface="Arial" pitchFamily="34" charset="0"/>
                <a:buChar char="•"/>
              </a:pPr>
              <a:r>
                <a:rPr lang="en-US" sz="1000" dirty="0" smtClean="0"/>
                <a:t>  Operational</a:t>
              </a:r>
            </a:p>
            <a:p>
              <a:r>
                <a:rPr lang="en-US" sz="1000" dirty="0" smtClean="0"/>
                <a:t>    environment</a:t>
              </a:r>
            </a:p>
            <a:p>
              <a:pPr>
                <a:buFont typeface="Arial" pitchFamily="34" charset="0"/>
                <a:buChar char="•"/>
              </a:pPr>
              <a:r>
                <a:rPr lang="en-US" sz="1000" dirty="0" smtClean="0"/>
                <a:t>  Enemy</a:t>
              </a:r>
              <a:endParaRPr lang="en-US" sz="1000" dirty="0"/>
            </a:p>
          </p:txBody>
        </p:sp>
        <p:sp>
          <p:nvSpPr>
            <p:cNvPr id="24" name="TextBox 23"/>
            <p:cNvSpPr txBox="1"/>
            <p:nvPr/>
          </p:nvSpPr>
          <p:spPr>
            <a:xfrm>
              <a:off x="2714233" y="3637002"/>
              <a:ext cx="1143000" cy="707886"/>
            </a:xfrm>
            <a:prstGeom prst="rect">
              <a:avLst/>
            </a:prstGeom>
            <a:noFill/>
          </p:spPr>
          <p:txBody>
            <a:bodyPr wrap="square" rtlCol="0">
              <a:spAutoFit/>
            </a:bodyPr>
            <a:lstStyle/>
            <a:p>
              <a:pPr>
                <a:buFont typeface="Arial" pitchFamily="34" charset="0"/>
                <a:buChar char="•"/>
              </a:pPr>
              <a:r>
                <a:rPr lang="en-US" sz="1000" dirty="0" smtClean="0"/>
                <a:t>  Offense</a:t>
              </a:r>
            </a:p>
            <a:p>
              <a:pPr>
                <a:buFont typeface="Arial" pitchFamily="34" charset="0"/>
                <a:buChar char="•"/>
              </a:pPr>
              <a:r>
                <a:rPr lang="en-US" sz="1000" dirty="0" smtClean="0"/>
                <a:t>  Defense</a:t>
              </a:r>
            </a:p>
            <a:p>
              <a:pPr>
                <a:buFont typeface="Arial" pitchFamily="34" charset="0"/>
                <a:buChar char="•"/>
              </a:pPr>
              <a:r>
                <a:rPr lang="en-US" sz="1000" dirty="0" smtClean="0"/>
                <a:t>  Stability</a:t>
              </a:r>
            </a:p>
            <a:p>
              <a:pPr>
                <a:buFont typeface="Arial" pitchFamily="34" charset="0"/>
                <a:buChar char="•"/>
              </a:pPr>
              <a:r>
                <a:rPr lang="en-US" sz="1000" dirty="0" smtClean="0"/>
                <a:t>  Civil support</a:t>
              </a:r>
              <a:endParaRPr lang="en-US" sz="1000" dirty="0"/>
            </a:p>
          </p:txBody>
        </p:sp>
        <p:sp>
          <p:nvSpPr>
            <p:cNvPr id="25" name="TextBox 24"/>
            <p:cNvSpPr txBox="1"/>
            <p:nvPr/>
          </p:nvSpPr>
          <p:spPr>
            <a:xfrm>
              <a:off x="4127102" y="3637002"/>
              <a:ext cx="1524000" cy="553998"/>
            </a:xfrm>
            <a:prstGeom prst="rect">
              <a:avLst/>
            </a:prstGeom>
            <a:noFill/>
          </p:spPr>
          <p:txBody>
            <a:bodyPr wrap="square" rtlCol="0">
              <a:spAutoFit/>
            </a:bodyPr>
            <a:lstStyle/>
            <a:p>
              <a:pPr>
                <a:buFont typeface="Arial" pitchFamily="34" charset="0"/>
                <a:buChar char="•"/>
              </a:pPr>
              <a:r>
                <a:rPr lang="en-US" sz="1000" dirty="0" smtClean="0"/>
                <a:t>  Decisive operations</a:t>
              </a:r>
            </a:p>
            <a:p>
              <a:pPr>
                <a:buFont typeface="Arial" pitchFamily="34" charset="0"/>
                <a:buChar char="•"/>
              </a:pPr>
              <a:r>
                <a:rPr lang="en-US" sz="1000" dirty="0" smtClean="0"/>
                <a:t>  Shaping operations</a:t>
              </a:r>
            </a:p>
            <a:p>
              <a:pPr>
                <a:buFont typeface="Arial" pitchFamily="34" charset="0"/>
                <a:buChar char="•"/>
              </a:pPr>
              <a:r>
                <a:rPr lang="en-US" sz="1000" dirty="0" smtClean="0"/>
                <a:t>  Sustaining operations</a:t>
              </a:r>
              <a:endParaRPr lang="en-US" sz="1000" dirty="0"/>
            </a:p>
          </p:txBody>
        </p:sp>
        <p:sp>
          <p:nvSpPr>
            <p:cNvPr id="26" name="TextBox 25"/>
            <p:cNvSpPr txBox="1"/>
            <p:nvPr/>
          </p:nvSpPr>
          <p:spPr>
            <a:xfrm>
              <a:off x="5736355" y="3637002"/>
              <a:ext cx="2133600" cy="1015663"/>
            </a:xfrm>
            <a:prstGeom prst="rect">
              <a:avLst/>
            </a:prstGeom>
            <a:noFill/>
          </p:spPr>
          <p:txBody>
            <a:bodyPr wrap="square" rtlCol="0">
              <a:spAutoFit/>
            </a:bodyPr>
            <a:lstStyle/>
            <a:p>
              <a:pPr>
                <a:buFont typeface="Arial" pitchFamily="34" charset="0"/>
                <a:buChar char="•"/>
              </a:pPr>
              <a:r>
                <a:rPr lang="en-US" sz="1000" dirty="0" smtClean="0"/>
                <a:t>  Movement and maneuver</a:t>
              </a:r>
            </a:p>
            <a:p>
              <a:pPr>
                <a:buFont typeface="Arial" pitchFamily="34" charset="0"/>
                <a:buChar char="•"/>
              </a:pPr>
              <a:r>
                <a:rPr lang="en-US" sz="1000" dirty="0" smtClean="0"/>
                <a:t>  Intelligence</a:t>
              </a:r>
            </a:p>
            <a:p>
              <a:pPr>
                <a:buFont typeface="Arial" pitchFamily="34" charset="0"/>
                <a:buChar char="•"/>
              </a:pPr>
              <a:r>
                <a:rPr lang="en-US" sz="1000" dirty="0" smtClean="0"/>
                <a:t>  Fires</a:t>
              </a:r>
            </a:p>
            <a:p>
              <a:pPr>
                <a:buFont typeface="Arial" pitchFamily="34" charset="0"/>
                <a:buChar char="•"/>
              </a:pPr>
              <a:r>
                <a:rPr lang="en-US" sz="1000" dirty="0" smtClean="0"/>
                <a:t>  Sustainment</a:t>
              </a:r>
            </a:p>
            <a:p>
              <a:pPr>
                <a:buFont typeface="Arial" pitchFamily="34" charset="0"/>
                <a:buChar char="•"/>
              </a:pPr>
              <a:r>
                <a:rPr lang="en-US" sz="1000" dirty="0" smtClean="0"/>
                <a:t>  Mission Command</a:t>
              </a:r>
            </a:p>
            <a:p>
              <a:pPr>
                <a:buFont typeface="Arial" pitchFamily="34" charset="0"/>
                <a:buChar char="•"/>
              </a:pPr>
              <a:r>
                <a:rPr lang="en-US" sz="1000" dirty="0" smtClean="0"/>
                <a:t>  Protection</a:t>
              </a:r>
              <a:endParaRPr lang="en-US" sz="1000" dirty="0"/>
            </a:p>
          </p:txBody>
        </p:sp>
        <p:sp>
          <p:nvSpPr>
            <p:cNvPr id="27" name="TextBox 26"/>
            <p:cNvSpPr txBox="1"/>
            <p:nvPr/>
          </p:nvSpPr>
          <p:spPr>
            <a:xfrm>
              <a:off x="4245425" y="4864925"/>
              <a:ext cx="1524000" cy="861774"/>
            </a:xfrm>
            <a:prstGeom prst="rect">
              <a:avLst/>
            </a:prstGeom>
            <a:noFill/>
          </p:spPr>
          <p:txBody>
            <a:bodyPr wrap="square" rtlCol="0">
              <a:spAutoFit/>
            </a:bodyPr>
            <a:lstStyle/>
            <a:p>
              <a:pPr>
                <a:buFont typeface="Arial" pitchFamily="34" charset="0"/>
                <a:buChar char="•"/>
              </a:pPr>
              <a:r>
                <a:rPr lang="en-US" sz="1000" dirty="0" smtClean="0">
                  <a:latin typeface="+mn-lt"/>
                </a:rPr>
                <a:t>  Initial commander’s</a:t>
              </a:r>
            </a:p>
            <a:p>
              <a:r>
                <a:rPr lang="en-US" sz="1000" dirty="0" smtClean="0">
                  <a:latin typeface="+mn-lt"/>
                </a:rPr>
                <a:t>   intent</a:t>
              </a:r>
            </a:p>
            <a:p>
              <a:pPr>
                <a:buFont typeface="Arial" pitchFamily="34" charset="0"/>
                <a:buChar char="•"/>
              </a:pPr>
              <a:r>
                <a:rPr lang="en-US" sz="1000" dirty="0" smtClean="0">
                  <a:latin typeface="+mn-lt"/>
                </a:rPr>
                <a:t>  Planning guidance</a:t>
              </a:r>
            </a:p>
            <a:p>
              <a:pPr>
                <a:buFont typeface="Arial" pitchFamily="34" charset="0"/>
                <a:buChar char="•"/>
              </a:pPr>
              <a:r>
                <a:rPr lang="en-US" sz="1000" dirty="0" smtClean="0">
                  <a:latin typeface="+mn-lt"/>
                </a:rPr>
                <a:t>  CCIR</a:t>
              </a:r>
            </a:p>
            <a:p>
              <a:pPr>
                <a:buFont typeface="Arial" pitchFamily="34" charset="0"/>
                <a:buChar char="•"/>
              </a:pPr>
              <a:r>
                <a:rPr lang="en-US" sz="1000" dirty="0" smtClean="0">
                  <a:latin typeface="+mn-lt"/>
                </a:rPr>
                <a:t>  EEFI</a:t>
              </a:r>
              <a:endParaRPr lang="en-US" sz="1000" dirty="0">
                <a:latin typeface="+mn-lt"/>
              </a:endParaRPr>
            </a:p>
          </p:txBody>
        </p:sp>
        <p:sp>
          <p:nvSpPr>
            <p:cNvPr id="28" name="TextBox 27"/>
            <p:cNvSpPr txBox="1"/>
            <p:nvPr/>
          </p:nvSpPr>
          <p:spPr>
            <a:xfrm>
              <a:off x="5734921" y="4864925"/>
              <a:ext cx="1524000" cy="861774"/>
            </a:xfrm>
            <a:prstGeom prst="rect">
              <a:avLst/>
            </a:prstGeom>
            <a:noFill/>
          </p:spPr>
          <p:txBody>
            <a:bodyPr wrap="square" rtlCol="0">
              <a:spAutoFit/>
            </a:bodyPr>
            <a:lstStyle/>
            <a:p>
              <a:pPr>
                <a:buFont typeface="Arial" pitchFamily="34" charset="0"/>
                <a:buChar char="•"/>
              </a:pPr>
              <a:r>
                <a:rPr lang="en-US" sz="1000" dirty="0" smtClean="0">
                  <a:latin typeface="+mn-lt"/>
                </a:rPr>
                <a:t>  Plans and orders</a:t>
              </a:r>
            </a:p>
            <a:p>
              <a:pPr>
                <a:buFont typeface="Arial" pitchFamily="34" charset="0"/>
                <a:buChar char="•"/>
              </a:pPr>
              <a:r>
                <a:rPr lang="en-US" sz="1000" dirty="0" smtClean="0">
                  <a:latin typeface="+mn-lt"/>
                </a:rPr>
                <a:t>  Branches and</a:t>
              </a:r>
            </a:p>
            <a:p>
              <a:r>
                <a:rPr lang="en-US" sz="1000" dirty="0" smtClean="0">
                  <a:latin typeface="+mn-lt"/>
                </a:rPr>
                <a:t>   sequels</a:t>
              </a:r>
            </a:p>
            <a:p>
              <a:pPr>
                <a:buFont typeface="Arial" pitchFamily="34" charset="0"/>
                <a:buChar char="•"/>
              </a:pPr>
              <a:r>
                <a:rPr lang="en-US" sz="1000" dirty="0" smtClean="0">
                  <a:latin typeface="+mn-lt"/>
                </a:rPr>
                <a:t>  Preparation</a:t>
              </a:r>
            </a:p>
            <a:p>
              <a:pPr>
                <a:buFont typeface="Arial" pitchFamily="34" charset="0"/>
                <a:buChar char="•"/>
              </a:pPr>
              <a:r>
                <a:rPr lang="en-US" sz="1000" dirty="0" smtClean="0">
                  <a:latin typeface="+mn-lt"/>
                </a:rPr>
                <a:t>  Execution</a:t>
              </a:r>
              <a:endParaRPr lang="en-US" sz="1000" dirty="0">
                <a:latin typeface="+mn-lt"/>
              </a:endParaRPr>
            </a:p>
          </p:txBody>
        </p:sp>
        <p:sp>
          <p:nvSpPr>
            <p:cNvPr id="29" name="Freeform 28"/>
            <p:cNvSpPr/>
            <p:nvPr/>
          </p:nvSpPr>
          <p:spPr>
            <a:xfrm>
              <a:off x="1259365" y="2320506"/>
              <a:ext cx="715992" cy="319177"/>
            </a:xfrm>
            <a:custGeom>
              <a:avLst/>
              <a:gdLst>
                <a:gd name="connsiteX0" fmla="*/ 0 w 715992"/>
                <a:gd name="connsiteY0" fmla="*/ 0 h 319177"/>
                <a:gd name="connsiteX1" fmla="*/ 715992 w 715992"/>
                <a:gd name="connsiteY1" fmla="*/ 0 h 319177"/>
                <a:gd name="connsiteX2" fmla="*/ 715992 w 715992"/>
                <a:gd name="connsiteY2" fmla="*/ 189781 h 319177"/>
                <a:gd name="connsiteX3" fmla="*/ 508958 w 715992"/>
                <a:gd name="connsiteY3" fmla="*/ 181154 h 319177"/>
                <a:gd name="connsiteX4" fmla="*/ 491706 w 715992"/>
                <a:gd name="connsiteY4" fmla="*/ 319177 h 319177"/>
                <a:gd name="connsiteX5" fmla="*/ 396815 w 715992"/>
                <a:gd name="connsiteY5" fmla="*/ 189781 h 319177"/>
                <a:gd name="connsiteX6" fmla="*/ 0 w 715992"/>
                <a:gd name="connsiteY6" fmla="*/ 189781 h 319177"/>
                <a:gd name="connsiteX7" fmla="*/ 0 w 715992"/>
                <a:gd name="connsiteY7" fmla="*/ 0 h 31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992" h="319177">
                  <a:moveTo>
                    <a:pt x="0" y="0"/>
                  </a:moveTo>
                  <a:lnTo>
                    <a:pt x="715992" y="0"/>
                  </a:lnTo>
                  <a:lnTo>
                    <a:pt x="715992" y="189781"/>
                  </a:lnTo>
                  <a:lnTo>
                    <a:pt x="508958" y="181154"/>
                  </a:lnTo>
                  <a:lnTo>
                    <a:pt x="491706" y="319177"/>
                  </a:lnTo>
                  <a:lnTo>
                    <a:pt x="396815" y="189781"/>
                  </a:lnTo>
                  <a:lnTo>
                    <a:pt x="0" y="189781"/>
                  </a:lnTo>
                  <a:lnTo>
                    <a:pt x="0" y="0"/>
                  </a:lnTo>
                  <a:close/>
                </a:path>
              </a:pathLst>
            </a:custGeom>
            <a:solidFill>
              <a:schemeClr val="accent1">
                <a:alpha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flipH="1">
              <a:off x="3752461" y="2320506"/>
              <a:ext cx="715992" cy="319177"/>
            </a:xfrm>
            <a:custGeom>
              <a:avLst/>
              <a:gdLst>
                <a:gd name="connsiteX0" fmla="*/ 0 w 715992"/>
                <a:gd name="connsiteY0" fmla="*/ 0 h 319177"/>
                <a:gd name="connsiteX1" fmla="*/ 715992 w 715992"/>
                <a:gd name="connsiteY1" fmla="*/ 0 h 319177"/>
                <a:gd name="connsiteX2" fmla="*/ 715992 w 715992"/>
                <a:gd name="connsiteY2" fmla="*/ 189781 h 319177"/>
                <a:gd name="connsiteX3" fmla="*/ 508958 w 715992"/>
                <a:gd name="connsiteY3" fmla="*/ 181154 h 319177"/>
                <a:gd name="connsiteX4" fmla="*/ 491706 w 715992"/>
                <a:gd name="connsiteY4" fmla="*/ 319177 h 319177"/>
                <a:gd name="connsiteX5" fmla="*/ 396815 w 715992"/>
                <a:gd name="connsiteY5" fmla="*/ 189781 h 319177"/>
                <a:gd name="connsiteX6" fmla="*/ 0 w 715992"/>
                <a:gd name="connsiteY6" fmla="*/ 189781 h 319177"/>
                <a:gd name="connsiteX7" fmla="*/ 0 w 715992"/>
                <a:gd name="connsiteY7" fmla="*/ 0 h 31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992" h="319177">
                  <a:moveTo>
                    <a:pt x="0" y="0"/>
                  </a:moveTo>
                  <a:lnTo>
                    <a:pt x="715992" y="0"/>
                  </a:lnTo>
                  <a:lnTo>
                    <a:pt x="715992" y="189781"/>
                  </a:lnTo>
                  <a:lnTo>
                    <a:pt x="508958" y="181154"/>
                  </a:lnTo>
                  <a:lnTo>
                    <a:pt x="491706" y="319177"/>
                  </a:lnTo>
                  <a:lnTo>
                    <a:pt x="396815" y="189781"/>
                  </a:lnTo>
                  <a:lnTo>
                    <a:pt x="0" y="189781"/>
                  </a:lnTo>
                  <a:lnTo>
                    <a:pt x="0" y="0"/>
                  </a:lnTo>
                  <a:close/>
                </a:path>
              </a:pathLst>
            </a:custGeom>
            <a:solidFill>
              <a:schemeClr val="accent1">
                <a:alpha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2508070" y="1894367"/>
              <a:ext cx="1295400" cy="677108"/>
            </a:xfrm>
            <a:prstGeom prst="rect">
              <a:avLst/>
            </a:prstGeom>
            <a:noFill/>
          </p:spPr>
          <p:txBody>
            <a:bodyPr wrap="square" rtlCol="0">
              <a:spAutoFit/>
            </a:bodyPr>
            <a:lstStyle/>
            <a:p>
              <a:pPr>
                <a:buFont typeface="Arial" pitchFamily="34" charset="0"/>
                <a:buChar char="•"/>
              </a:pPr>
              <a:r>
                <a:rPr lang="en-US" sz="950" dirty="0" smtClean="0"/>
                <a:t>  Principles of war</a:t>
              </a:r>
            </a:p>
            <a:p>
              <a:pPr>
                <a:buFont typeface="Arial" pitchFamily="34" charset="0"/>
                <a:buChar char="•"/>
              </a:pPr>
              <a:r>
                <a:rPr lang="en-US" sz="950" dirty="0" smtClean="0"/>
                <a:t>  Operational</a:t>
              </a:r>
            </a:p>
            <a:p>
              <a:r>
                <a:rPr lang="en-US" sz="950" dirty="0" smtClean="0"/>
                <a:t>    themes</a:t>
              </a:r>
            </a:p>
            <a:p>
              <a:pPr>
                <a:buFont typeface="Arial" pitchFamily="34" charset="0"/>
                <a:buChar char="•"/>
              </a:pPr>
              <a:r>
                <a:rPr lang="en-US" sz="950" dirty="0" smtClean="0"/>
                <a:t>  Experience</a:t>
              </a:r>
              <a:endParaRPr lang="en-US" sz="950" dirty="0"/>
            </a:p>
          </p:txBody>
        </p:sp>
        <p:grpSp>
          <p:nvGrpSpPr>
            <p:cNvPr id="59" name="Group 58"/>
            <p:cNvGrpSpPr/>
            <p:nvPr/>
          </p:nvGrpSpPr>
          <p:grpSpPr>
            <a:xfrm>
              <a:off x="1162921" y="1361159"/>
              <a:ext cx="6629400" cy="857268"/>
              <a:chOff x="1032296" y="1361159"/>
              <a:chExt cx="6629400" cy="857268"/>
            </a:xfrm>
          </p:grpSpPr>
          <p:grpSp>
            <p:nvGrpSpPr>
              <p:cNvPr id="39" name="Group 38"/>
              <p:cNvGrpSpPr/>
              <p:nvPr/>
            </p:nvGrpSpPr>
            <p:grpSpPr>
              <a:xfrm>
                <a:off x="1032296" y="1506748"/>
                <a:ext cx="6629400" cy="711679"/>
                <a:chOff x="1032296" y="1506748"/>
                <a:chExt cx="6629400" cy="711679"/>
              </a:xfrm>
            </p:grpSpPr>
            <p:cxnSp>
              <p:nvCxnSpPr>
                <p:cNvPr id="32" name="Straight Arrow Connector 31"/>
                <p:cNvCxnSpPr/>
                <p:nvPr/>
              </p:nvCxnSpPr>
              <p:spPr>
                <a:xfrm>
                  <a:off x="1032296" y="1510918"/>
                  <a:ext cx="6629400" cy="1588"/>
                </a:xfrm>
                <a:prstGeom prst="straightConnector1">
                  <a:avLst/>
                </a:prstGeom>
                <a:ln w="635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5" name="Arc 34"/>
                <p:cNvSpPr/>
                <p:nvPr/>
              </p:nvSpPr>
              <p:spPr>
                <a:xfrm rot="16200000">
                  <a:off x="6121161" y="1633987"/>
                  <a:ext cx="711678" cy="457200"/>
                </a:xfrm>
                <a:prstGeom prst="arc">
                  <a:avLst/>
                </a:prstGeom>
                <a:ln w="635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Arc 35"/>
                <p:cNvSpPr/>
                <p:nvPr/>
              </p:nvSpPr>
              <p:spPr>
                <a:xfrm rot="16200000">
                  <a:off x="4749561" y="1633987"/>
                  <a:ext cx="711678" cy="457200"/>
                </a:xfrm>
                <a:prstGeom prst="arc">
                  <a:avLst/>
                </a:prstGeom>
                <a:ln w="635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Arc 36"/>
                <p:cNvSpPr/>
                <p:nvPr/>
              </p:nvSpPr>
              <p:spPr>
                <a:xfrm rot="16200000">
                  <a:off x="2996961" y="1633988"/>
                  <a:ext cx="711678" cy="457200"/>
                </a:xfrm>
                <a:prstGeom prst="arc">
                  <a:avLst/>
                </a:prstGeom>
                <a:ln w="635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Arc 37"/>
                <p:cNvSpPr/>
                <p:nvPr/>
              </p:nvSpPr>
              <p:spPr>
                <a:xfrm rot="16200000">
                  <a:off x="1625361" y="1633988"/>
                  <a:ext cx="711678" cy="457200"/>
                </a:xfrm>
                <a:prstGeom prst="arc">
                  <a:avLst/>
                </a:prstGeom>
                <a:ln w="635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9" name="TextBox 48"/>
              <p:cNvSpPr txBox="1"/>
              <p:nvPr/>
            </p:nvSpPr>
            <p:spPr>
              <a:xfrm>
                <a:off x="3886200" y="1361159"/>
                <a:ext cx="575799" cy="292388"/>
              </a:xfrm>
              <a:prstGeom prst="rect">
                <a:avLst/>
              </a:prstGeom>
              <a:solidFill>
                <a:schemeClr val="bg1"/>
              </a:solidFill>
            </p:spPr>
            <p:txBody>
              <a:bodyPr wrap="none" rtlCol="0">
                <a:spAutoFit/>
              </a:bodyPr>
              <a:lstStyle/>
              <a:p>
                <a:pPr algn="ctr"/>
                <a:r>
                  <a:rPr lang="en-US" sz="1300" b="1" i="1" dirty="0" smtClean="0">
                    <a:latin typeface="+mn-lt"/>
                  </a:rPr>
                  <a:t>Lead</a:t>
                </a:r>
                <a:endParaRPr lang="en-US" sz="1300" b="1" i="1" dirty="0">
                  <a:latin typeface="+mn-lt"/>
                </a:endParaRPr>
              </a:p>
            </p:txBody>
          </p:sp>
        </p:grpSp>
        <p:grpSp>
          <p:nvGrpSpPr>
            <p:cNvPr id="58" name="Group 57"/>
            <p:cNvGrpSpPr/>
            <p:nvPr/>
          </p:nvGrpSpPr>
          <p:grpSpPr>
            <a:xfrm>
              <a:off x="1162921" y="5444703"/>
              <a:ext cx="6629400" cy="853482"/>
              <a:chOff x="1032296" y="5444703"/>
              <a:chExt cx="6629400" cy="853482"/>
            </a:xfrm>
          </p:grpSpPr>
          <p:grpSp>
            <p:nvGrpSpPr>
              <p:cNvPr id="40" name="Group 39"/>
              <p:cNvGrpSpPr/>
              <p:nvPr/>
            </p:nvGrpSpPr>
            <p:grpSpPr>
              <a:xfrm flipV="1">
                <a:off x="1032296" y="5444703"/>
                <a:ext cx="6629400" cy="711679"/>
                <a:chOff x="1032296" y="1506748"/>
                <a:chExt cx="6629400" cy="711679"/>
              </a:xfrm>
            </p:grpSpPr>
            <p:cxnSp>
              <p:nvCxnSpPr>
                <p:cNvPr id="41" name="Straight Arrow Connector 40"/>
                <p:cNvCxnSpPr/>
                <p:nvPr/>
              </p:nvCxnSpPr>
              <p:spPr>
                <a:xfrm>
                  <a:off x="1032296" y="1510918"/>
                  <a:ext cx="6629400" cy="1588"/>
                </a:xfrm>
                <a:prstGeom prst="straightConnector1">
                  <a:avLst/>
                </a:prstGeom>
                <a:ln w="635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2" name="Arc 41"/>
                <p:cNvSpPr/>
                <p:nvPr/>
              </p:nvSpPr>
              <p:spPr>
                <a:xfrm rot="16200000">
                  <a:off x="6121161" y="1633987"/>
                  <a:ext cx="711678" cy="457200"/>
                </a:xfrm>
                <a:prstGeom prst="arc">
                  <a:avLst/>
                </a:prstGeom>
                <a:ln w="635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Arc 42"/>
                <p:cNvSpPr/>
                <p:nvPr/>
              </p:nvSpPr>
              <p:spPr>
                <a:xfrm rot="16200000">
                  <a:off x="4749561" y="1633987"/>
                  <a:ext cx="711678" cy="457200"/>
                </a:xfrm>
                <a:prstGeom prst="arc">
                  <a:avLst/>
                </a:prstGeom>
                <a:ln w="635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Arc 43"/>
                <p:cNvSpPr/>
                <p:nvPr/>
              </p:nvSpPr>
              <p:spPr>
                <a:xfrm rot="16200000">
                  <a:off x="2996961" y="1633988"/>
                  <a:ext cx="711678" cy="457200"/>
                </a:xfrm>
                <a:prstGeom prst="arc">
                  <a:avLst/>
                </a:prstGeom>
                <a:ln w="635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Arc 44"/>
                <p:cNvSpPr/>
                <p:nvPr/>
              </p:nvSpPr>
              <p:spPr>
                <a:xfrm rot="16200000">
                  <a:off x="1625361" y="1633988"/>
                  <a:ext cx="711678" cy="457200"/>
                </a:xfrm>
                <a:prstGeom prst="arc">
                  <a:avLst/>
                </a:prstGeom>
                <a:ln w="635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0" name="TextBox 49"/>
              <p:cNvSpPr txBox="1"/>
              <p:nvPr/>
            </p:nvSpPr>
            <p:spPr>
              <a:xfrm>
                <a:off x="3810000" y="6005797"/>
                <a:ext cx="769763" cy="292388"/>
              </a:xfrm>
              <a:prstGeom prst="rect">
                <a:avLst/>
              </a:prstGeom>
              <a:solidFill>
                <a:schemeClr val="bg1"/>
              </a:solidFill>
            </p:spPr>
            <p:txBody>
              <a:bodyPr wrap="none" rtlCol="0">
                <a:spAutoFit/>
              </a:bodyPr>
              <a:lstStyle/>
              <a:p>
                <a:pPr algn="ctr"/>
                <a:r>
                  <a:rPr lang="en-US" sz="1300" b="1" i="1" dirty="0" smtClean="0">
                    <a:latin typeface="+mn-lt"/>
                  </a:rPr>
                  <a:t>Assess</a:t>
                </a:r>
                <a:endParaRPr lang="en-US" sz="1300" b="1" i="1" dirty="0">
                  <a:latin typeface="+mn-lt"/>
                </a:endParaRPr>
              </a:p>
            </p:txBody>
          </p:sp>
        </p:grpSp>
        <p:sp>
          <p:nvSpPr>
            <p:cNvPr id="51" name="TextBox 50"/>
            <p:cNvSpPr txBox="1"/>
            <p:nvPr/>
          </p:nvSpPr>
          <p:spPr>
            <a:xfrm>
              <a:off x="1198261" y="2292619"/>
              <a:ext cx="838200" cy="246221"/>
            </a:xfrm>
            <a:prstGeom prst="rect">
              <a:avLst/>
            </a:prstGeom>
            <a:noFill/>
          </p:spPr>
          <p:txBody>
            <a:bodyPr wrap="square" rtlCol="0">
              <a:spAutoFit/>
            </a:bodyPr>
            <a:lstStyle/>
            <a:p>
              <a:pPr algn="ctr"/>
              <a:r>
                <a:rPr lang="en-US" sz="1000" dirty="0" smtClean="0"/>
                <a:t>PMESII-PT</a:t>
              </a:r>
              <a:endParaRPr lang="en-US" sz="1000" dirty="0"/>
            </a:p>
          </p:txBody>
        </p:sp>
        <p:sp>
          <p:nvSpPr>
            <p:cNvPr id="52" name="TextBox 51"/>
            <p:cNvSpPr txBox="1"/>
            <p:nvPr/>
          </p:nvSpPr>
          <p:spPr>
            <a:xfrm>
              <a:off x="3691357" y="2292619"/>
              <a:ext cx="838200" cy="246221"/>
            </a:xfrm>
            <a:prstGeom prst="rect">
              <a:avLst/>
            </a:prstGeom>
            <a:noFill/>
          </p:spPr>
          <p:txBody>
            <a:bodyPr wrap="square" rtlCol="0">
              <a:spAutoFit/>
            </a:bodyPr>
            <a:lstStyle/>
            <a:p>
              <a:pPr algn="ctr"/>
              <a:r>
                <a:rPr lang="en-US" sz="1000" dirty="0" smtClean="0"/>
                <a:t>METT-TC</a:t>
              </a:r>
              <a:endParaRPr lang="en-US" sz="1000" dirty="0"/>
            </a:p>
          </p:txBody>
        </p:sp>
        <p:sp>
          <p:nvSpPr>
            <p:cNvPr id="53" name="TextBox 52"/>
            <p:cNvSpPr txBox="1"/>
            <p:nvPr/>
          </p:nvSpPr>
          <p:spPr>
            <a:xfrm>
              <a:off x="2668975" y="4800600"/>
              <a:ext cx="1295400" cy="246221"/>
            </a:xfrm>
            <a:prstGeom prst="rect">
              <a:avLst/>
            </a:prstGeom>
            <a:noFill/>
          </p:spPr>
          <p:txBody>
            <a:bodyPr wrap="square" rtlCol="0">
              <a:spAutoFit/>
            </a:bodyPr>
            <a:lstStyle/>
            <a:p>
              <a:r>
                <a:rPr lang="en-US" sz="950" dirty="0" smtClean="0"/>
                <a:t>Running estimates</a:t>
              </a:r>
              <a:endParaRPr lang="en-US" sz="950" dirty="0"/>
            </a:p>
          </p:txBody>
        </p:sp>
        <p:sp>
          <p:nvSpPr>
            <p:cNvPr id="54" name="TextBox 53"/>
            <p:cNvSpPr txBox="1"/>
            <p:nvPr/>
          </p:nvSpPr>
          <p:spPr>
            <a:xfrm>
              <a:off x="2668975" y="5105400"/>
              <a:ext cx="1600200" cy="384721"/>
            </a:xfrm>
            <a:prstGeom prst="rect">
              <a:avLst/>
            </a:prstGeom>
            <a:noFill/>
          </p:spPr>
          <p:txBody>
            <a:bodyPr wrap="square" rtlCol="0">
              <a:spAutoFit/>
            </a:bodyPr>
            <a:lstStyle/>
            <a:p>
              <a:r>
                <a:rPr lang="en-US" sz="950" dirty="0" smtClean="0"/>
                <a:t>Elements of operational</a:t>
              </a:r>
            </a:p>
            <a:p>
              <a:r>
                <a:rPr lang="en-US" sz="950" dirty="0" smtClean="0"/>
                <a:t>      design</a:t>
              </a:r>
              <a:endParaRPr lang="en-US" sz="950" dirty="0"/>
            </a:p>
          </p:txBody>
        </p:sp>
        <p:sp>
          <p:nvSpPr>
            <p:cNvPr id="57" name="Rectangle 56"/>
            <p:cNvSpPr/>
            <p:nvPr/>
          </p:nvSpPr>
          <p:spPr>
            <a:xfrm>
              <a:off x="1051950" y="1219200"/>
              <a:ext cx="7010400" cy="525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304800" y="1108710"/>
            <a:ext cx="8458200" cy="5562600"/>
            <a:chOff x="304800" y="1108710"/>
            <a:chExt cx="8458200" cy="5562600"/>
          </a:xfrm>
        </p:grpSpPr>
        <p:sp>
          <p:nvSpPr>
            <p:cNvPr id="5" name="Rectangle 4"/>
            <p:cNvSpPr/>
            <p:nvPr/>
          </p:nvSpPr>
          <p:spPr>
            <a:xfrm>
              <a:off x="304800" y="1143000"/>
              <a:ext cx="8458200" cy="548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04800" y="1140976"/>
              <a:ext cx="8458200" cy="304800"/>
            </a:xfrm>
            <a:prstGeom prst="rect">
              <a:avLst/>
            </a:prstGeom>
            <a:solidFill>
              <a:schemeClr val="bg2">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57250" y="1108710"/>
              <a:ext cx="646331" cy="369332"/>
            </a:xfrm>
            <a:prstGeom prst="rect">
              <a:avLst/>
            </a:prstGeom>
            <a:noFill/>
          </p:spPr>
          <p:txBody>
            <a:bodyPr wrap="none" rtlCol="0">
              <a:spAutoFit/>
            </a:bodyPr>
            <a:lstStyle/>
            <a:p>
              <a:pPr algn="ctr"/>
              <a:r>
                <a:rPr lang="en-US" dirty="0" smtClean="0"/>
                <a:t>Plan</a:t>
              </a:r>
              <a:endParaRPr lang="en-US" dirty="0"/>
            </a:p>
          </p:txBody>
        </p:sp>
        <p:sp>
          <p:nvSpPr>
            <p:cNvPr id="9" name="TextBox 8"/>
            <p:cNvSpPr txBox="1"/>
            <p:nvPr/>
          </p:nvSpPr>
          <p:spPr>
            <a:xfrm>
              <a:off x="3681447" y="1108710"/>
              <a:ext cx="1005403" cy="369332"/>
            </a:xfrm>
            <a:prstGeom prst="rect">
              <a:avLst/>
            </a:prstGeom>
            <a:noFill/>
          </p:spPr>
          <p:txBody>
            <a:bodyPr wrap="none" rtlCol="0">
              <a:spAutoFit/>
            </a:bodyPr>
            <a:lstStyle/>
            <a:p>
              <a:pPr algn="ctr"/>
              <a:r>
                <a:rPr lang="en-US" dirty="0" smtClean="0"/>
                <a:t>Prepare</a:t>
              </a:r>
              <a:endParaRPr lang="en-US" dirty="0"/>
            </a:p>
          </p:txBody>
        </p:sp>
        <p:cxnSp>
          <p:nvCxnSpPr>
            <p:cNvPr id="10" name="Straight Connector 9"/>
            <p:cNvCxnSpPr/>
            <p:nvPr/>
          </p:nvCxnSpPr>
          <p:spPr>
            <a:xfrm rot="5400000">
              <a:off x="877491" y="3390503"/>
              <a:ext cx="449500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24200" y="1443990"/>
              <a:ext cx="2819400" cy="2893100"/>
            </a:xfrm>
            <a:prstGeom prst="rect">
              <a:avLst/>
            </a:prstGeom>
            <a:noFill/>
          </p:spPr>
          <p:txBody>
            <a:bodyPr wrap="square" rtlCol="0">
              <a:spAutoFit/>
            </a:bodyPr>
            <a:lstStyle/>
            <a:p>
              <a:pPr lvl="0">
                <a:buFont typeface="Arial" pitchFamily="34" charset="0"/>
                <a:buChar char="•"/>
              </a:pPr>
              <a:r>
                <a:rPr lang="en-US" sz="1400" dirty="0" smtClean="0"/>
                <a:t>  Reconnaissance</a:t>
              </a:r>
            </a:p>
            <a:p>
              <a:pPr lvl="0">
                <a:buFont typeface="Arial" pitchFamily="34" charset="0"/>
                <a:buChar char="•"/>
              </a:pPr>
              <a:r>
                <a:rPr lang="en-US" sz="1400" dirty="0" smtClean="0"/>
                <a:t>  Security</a:t>
              </a:r>
            </a:p>
            <a:p>
              <a:pPr lvl="0">
                <a:buFont typeface="Arial" pitchFamily="34" charset="0"/>
                <a:buChar char="•"/>
              </a:pPr>
              <a:r>
                <a:rPr lang="en-US" sz="1400" dirty="0" smtClean="0"/>
                <a:t>  Force protection</a:t>
              </a:r>
            </a:p>
            <a:p>
              <a:pPr lvl="0">
                <a:buFont typeface="Arial" pitchFamily="34" charset="0"/>
                <a:buChar char="•"/>
              </a:pPr>
              <a:r>
                <a:rPr lang="en-US" sz="1400" dirty="0" smtClean="0"/>
                <a:t>  Plan revision and refinement</a:t>
              </a:r>
            </a:p>
            <a:p>
              <a:pPr lvl="0">
                <a:buFont typeface="Arial" pitchFamily="34" charset="0"/>
                <a:buChar char="•"/>
              </a:pPr>
              <a:r>
                <a:rPr lang="en-US" sz="1400" dirty="0" smtClean="0"/>
                <a:t>  Coordination and liaison</a:t>
              </a:r>
            </a:p>
            <a:p>
              <a:pPr lvl="0">
                <a:buFont typeface="Arial" pitchFamily="34" charset="0"/>
                <a:buChar char="•"/>
              </a:pPr>
              <a:r>
                <a:rPr lang="en-US" sz="1400" dirty="0" smtClean="0"/>
                <a:t>  Rehearsals</a:t>
              </a:r>
            </a:p>
            <a:p>
              <a:pPr lvl="0">
                <a:buFont typeface="Arial" pitchFamily="34" charset="0"/>
                <a:buChar char="•"/>
              </a:pPr>
              <a:r>
                <a:rPr lang="en-US" sz="1400" dirty="0" smtClean="0"/>
                <a:t>  Task organization</a:t>
              </a:r>
            </a:p>
            <a:p>
              <a:pPr lvl="0">
                <a:buFont typeface="Arial" pitchFamily="34" charset="0"/>
                <a:buChar char="•"/>
              </a:pPr>
              <a:r>
                <a:rPr lang="en-US" sz="1400" dirty="0" smtClean="0"/>
                <a:t>  Training</a:t>
              </a:r>
            </a:p>
            <a:p>
              <a:pPr lvl="0">
                <a:buFont typeface="Arial" pitchFamily="34" charset="0"/>
                <a:buChar char="•"/>
              </a:pPr>
              <a:r>
                <a:rPr lang="en-US" sz="1400" dirty="0" smtClean="0"/>
                <a:t>  Movement</a:t>
              </a:r>
            </a:p>
            <a:p>
              <a:pPr lvl="0">
                <a:buFont typeface="Arial" pitchFamily="34" charset="0"/>
                <a:buChar char="•"/>
              </a:pPr>
              <a:r>
                <a:rPr lang="en-US" sz="1400" dirty="0" smtClean="0"/>
                <a:t>  Precombat checks and </a:t>
              </a:r>
            </a:p>
            <a:p>
              <a:pPr lvl="0"/>
              <a:r>
                <a:rPr lang="en-US" sz="1400" dirty="0" smtClean="0"/>
                <a:t>    inspections</a:t>
              </a:r>
            </a:p>
            <a:p>
              <a:pPr>
                <a:buFont typeface="Arial" pitchFamily="34" charset="0"/>
                <a:buChar char="•"/>
              </a:pPr>
              <a:r>
                <a:rPr lang="en-US" sz="1400" dirty="0" smtClean="0"/>
                <a:t>  Integration of new Soldiers and</a:t>
              </a:r>
            </a:p>
            <a:p>
              <a:r>
                <a:rPr lang="en-US" sz="1400" dirty="0" smtClean="0"/>
                <a:t>    units</a:t>
              </a:r>
              <a:endParaRPr lang="en-US" sz="1400" dirty="0"/>
            </a:p>
          </p:txBody>
        </p:sp>
        <p:sp>
          <p:nvSpPr>
            <p:cNvPr id="20" name="TextBox 19"/>
            <p:cNvSpPr txBox="1"/>
            <p:nvPr/>
          </p:nvSpPr>
          <p:spPr>
            <a:xfrm>
              <a:off x="5943600" y="1443990"/>
              <a:ext cx="2819400" cy="1600438"/>
            </a:xfrm>
            <a:prstGeom prst="rect">
              <a:avLst/>
            </a:prstGeom>
            <a:noFill/>
          </p:spPr>
          <p:txBody>
            <a:bodyPr wrap="square" rtlCol="0">
              <a:spAutoFit/>
            </a:bodyPr>
            <a:lstStyle/>
            <a:p>
              <a:pPr lvl="0">
                <a:buFont typeface="Arial" pitchFamily="34" charset="0"/>
                <a:buChar char="•"/>
              </a:pPr>
              <a:r>
                <a:rPr lang="en-US" sz="1400" dirty="0" smtClean="0"/>
                <a:t>  Decide</a:t>
              </a:r>
            </a:p>
            <a:p>
              <a:pPr lvl="1">
                <a:buFont typeface="Arial" pitchFamily="34" charset="0"/>
                <a:buChar char="•"/>
              </a:pPr>
              <a:r>
                <a:rPr lang="en-US" sz="1400" dirty="0" smtClean="0"/>
                <a:t>  Execution</a:t>
              </a:r>
            </a:p>
            <a:p>
              <a:pPr lvl="1">
                <a:buFont typeface="Arial" pitchFamily="34" charset="0"/>
                <a:buChar char="•"/>
              </a:pPr>
              <a:r>
                <a:rPr lang="en-US" sz="1400" dirty="0" smtClean="0"/>
                <a:t>  Adjustment</a:t>
              </a:r>
            </a:p>
            <a:p>
              <a:pPr lvl="0">
                <a:buFont typeface="Arial" pitchFamily="34" charset="0"/>
                <a:buChar char="•"/>
              </a:pPr>
              <a:r>
                <a:rPr lang="en-US" sz="1400" dirty="0" smtClean="0"/>
                <a:t>  Direct</a:t>
              </a:r>
            </a:p>
            <a:p>
              <a:pPr lvl="1">
                <a:buFont typeface="Arial" pitchFamily="34" charset="0"/>
                <a:buChar char="•"/>
              </a:pPr>
              <a:r>
                <a:rPr lang="en-US" sz="1400" dirty="0" smtClean="0"/>
                <a:t>   Apply combat power</a:t>
              </a:r>
            </a:p>
            <a:p>
              <a:pPr lvl="1">
                <a:buFont typeface="Arial" pitchFamily="34" charset="0"/>
                <a:buChar char="•"/>
              </a:pPr>
              <a:r>
                <a:rPr lang="en-US" sz="1400" dirty="0" smtClean="0"/>
                <a:t>  Synchronize</a:t>
              </a:r>
            </a:p>
            <a:p>
              <a:pPr lvl="1">
                <a:buFont typeface="Arial" pitchFamily="34" charset="0"/>
                <a:buChar char="•"/>
              </a:pPr>
              <a:r>
                <a:rPr lang="en-US" sz="1400" dirty="0" smtClean="0"/>
                <a:t>  Maintain continuity</a:t>
              </a:r>
              <a:endParaRPr lang="en-US" sz="1400" dirty="0"/>
            </a:p>
          </p:txBody>
        </p:sp>
        <p:sp>
          <p:nvSpPr>
            <p:cNvPr id="22" name="TextBox 21"/>
            <p:cNvSpPr txBox="1"/>
            <p:nvPr/>
          </p:nvSpPr>
          <p:spPr>
            <a:xfrm>
              <a:off x="7086600" y="1108710"/>
              <a:ext cx="1018227" cy="369332"/>
            </a:xfrm>
            <a:prstGeom prst="rect">
              <a:avLst/>
            </a:prstGeom>
            <a:noFill/>
          </p:spPr>
          <p:txBody>
            <a:bodyPr wrap="none" rtlCol="0">
              <a:spAutoFit/>
            </a:bodyPr>
            <a:lstStyle/>
            <a:p>
              <a:pPr algn="ctr"/>
              <a:r>
                <a:rPr lang="en-US" dirty="0" smtClean="0"/>
                <a:t>Execute</a:t>
              </a:r>
              <a:endParaRPr lang="en-US" dirty="0"/>
            </a:p>
          </p:txBody>
        </p:sp>
        <p:sp>
          <p:nvSpPr>
            <p:cNvPr id="23" name="Rectangle 22"/>
            <p:cNvSpPr/>
            <p:nvPr/>
          </p:nvSpPr>
          <p:spPr>
            <a:xfrm>
              <a:off x="304800" y="4331628"/>
              <a:ext cx="8458200" cy="517475"/>
            </a:xfrm>
            <a:prstGeom prst="rect">
              <a:avLst/>
            </a:prstGeom>
            <a:solidFill>
              <a:schemeClr val="bg2">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622687" y="4267200"/>
              <a:ext cx="2185214" cy="646331"/>
            </a:xfrm>
            <a:prstGeom prst="rect">
              <a:avLst/>
            </a:prstGeom>
            <a:noFill/>
          </p:spPr>
          <p:txBody>
            <a:bodyPr wrap="none" rtlCol="0">
              <a:spAutoFit/>
            </a:bodyPr>
            <a:lstStyle/>
            <a:p>
              <a:pPr algn="ctr"/>
              <a:r>
                <a:rPr lang="en-US" dirty="0" smtClean="0"/>
                <a:t>Assessment During</a:t>
              </a:r>
            </a:p>
            <a:p>
              <a:pPr algn="ctr"/>
              <a:r>
                <a:rPr lang="en-US" dirty="0" smtClean="0"/>
                <a:t>Planning</a:t>
              </a:r>
              <a:endParaRPr lang="en-US" dirty="0"/>
            </a:p>
          </p:txBody>
        </p:sp>
        <p:sp>
          <p:nvSpPr>
            <p:cNvPr id="25" name="TextBox 24"/>
            <p:cNvSpPr txBox="1"/>
            <p:nvPr/>
          </p:nvSpPr>
          <p:spPr>
            <a:xfrm>
              <a:off x="3442086" y="4267200"/>
              <a:ext cx="2185215" cy="646331"/>
            </a:xfrm>
            <a:prstGeom prst="rect">
              <a:avLst/>
            </a:prstGeom>
            <a:noFill/>
          </p:spPr>
          <p:txBody>
            <a:bodyPr wrap="none" rtlCol="0">
              <a:spAutoFit/>
            </a:bodyPr>
            <a:lstStyle/>
            <a:p>
              <a:pPr algn="ctr"/>
              <a:r>
                <a:rPr lang="en-US" dirty="0" smtClean="0"/>
                <a:t>Assessment During</a:t>
              </a:r>
            </a:p>
            <a:p>
              <a:pPr algn="ctr"/>
              <a:r>
                <a:rPr lang="en-US" dirty="0" smtClean="0"/>
                <a:t>Preparation</a:t>
              </a:r>
              <a:endParaRPr lang="en-US" dirty="0"/>
            </a:p>
          </p:txBody>
        </p:sp>
        <p:sp>
          <p:nvSpPr>
            <p:cNvPr id="26" name="TextBox 25"/>
            <p:cNvSpPr txBox="1"/>
            <p:nvPr/>
          </p:nvSpPr>
          <p:spPr>
            <a:xfrm>
              <a:off x="6261486" y="4267200"/>
              <a:ext cx="2185215" cy="646331"/>
            </a:xfrm>
            <a:prstGeom prst="rect">
              <a:avLst/>
            </a:prstGeom>
            <a:noFill/>
          </p:spPr>
          <p:txBody>
            <a:bodyPr wrap="none" rtlCol="0">
              <a:spAutoFit/>
            </a:bodyPr>
            <a:lstStyle/>
            <a:p>
              <a:pPr algn="ctr"/>
              <a:r>
                <a:rPr lang="en-US" dirty="0" smtClean="0"/>
                <a:t>Assessment During</a:t>
              </a:r>
            </a:p>
            <a:p>
              <a:pPr algn="ctr"/>
              <a:r>
                <a:rPr lang="en-US" dirty="0" smtClean="0"/>
                <a:t>Execution</a:t>
              </a:r>
              <a:endParaRPr lang="en-US" dirty="0"/>
            </a:p>
          </p:txBody>
        </p:sp>
        <p:cxnSp>
          <p:nvCxnSpPr>
            <p:cNvPr id="27" name="Straight Connector 26"/>
            <p:cNvCxnSpPr/>
            <p:nvPr/>
          </p:nvCxnSpPr>
          <p:spPr>
            <a:xfrm rot="5400000">
              <a:off x="3696495" y="3390106"/>
              <a:ext cx="4495799"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04800" y="5646420"/>
              <a:ext cx="8458200" cy="304800"/>
            </a:xfrm>
            <a:prstGeom prst="rect">
              <a:avLst/>
            </a:prstGeom>
            <a:solidFill>
              <a:schemeClr val="bg2">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3234690" y="5614154"/>
              <a:ext cx="2659767" cy="369332"/>
            </a:xfrm>
            <a:prstGeom prst="rect">
              <a:avLst/>
            </a:prstGeom>
            <a:noFill/>
          </p:spPr>
          <p:txBody>
            <a:bodyPr wrap="none" rtlCol="0">
              <a:spAutoFit/>
            </a:bodyPr>
            <a:lstStyle/>
            <a:p>
              <a:r>
                <a:rPr lang="en-US" i="1" dirty="0" smtClean="0"/>
                <a:t>Continuous Assessment</a:t>
              </a:r>
              <a:endParaRPr lang="en-US" i="1" dirty="0"/>
            </a:p>
          </p:txBody>
        </p:sp>
        <p:sp>
          <p:nvSpPr>
            <p:cNvPr id="32" name="TextBox 31"/>
            <p:cNvSpPr txBox="1"/>
            <p:nvPr/>
          </p:nvSpPr>
          <p:spPr>
            <a:xfrm>
              <a:off x="323850" y="5932646"/>
              <a:ext cx="7696200" cy="738664"/>
            </a:xfrm>
            <a:prstGeom prst="rect">
              <a:avLst/>
            </a:prstGeom>
            <a:noFill/>
          </p:spPr>
          <p:txBody>
            <a:bodyPr wrap="square" rtlCol="0">
              <a:spAutoFit/>
            </a:bodyPr>
            <a:lstStyle/>
            <a:p>
              <a:pPr>
                <a:buFont typeface="Arial" pitchFamily="34" charset="0"/>
                <a:buChar char="•"/>
              </a:pPr>
              <a:r>
                <a:rPr lang="en-US" sz="1400" dirty="0" smtClean="0"/>
                <a:t>  Situational understanding—sources, solutions.</a:t>
              </a:r>
            </a:p>
            <a:p>
              <a:pPr>
                <a:buFont typeface="Arial" pitchFamily="34" charset="0"/>
                <a:buChar char="•"/>
              </a:pPr>
              <a:r>
                <a:rPr lang="en-US" sz="1400" dirty="0" smtClean="0"/>
                <a:t>  Monitoring—situation/operations, MOP/MOE.</a:t>
              </a:r>
            </a:p>
            <a:p>
              <a:pPr lvl="0">
                <a:buFont typeface="Arial" pitchFamily="34" charset="0"/>
                <a:buChar char="•"/>
              </a:pPr>
              <a:r>
                <a:rPr lang="en-US" sz="1400" dirty="0" smtClean="0"/>
                <a:t>  Evaluating—forecast, seize, retain, and exploit the initiative; variances.</a:t>
              </a:r>
            </a:p>
          </p:txBody>
        </p:sp>
        <p:sp>
          <p:nvSpPr>
            <p:cNvPr id="33" name="TextBox 32"/>
            <p:cNvSpPr txBox="1"/>
            <p:nvPr/>
          </p:nvSpPr>
          <p:spPr>
            <a:xfrm>
              <a:off x="323850" y="4838700"/>
              <a:ext cx="2800350" cy="738664"/>
            </a:xfrm>
            <a:prstGeom prst="rect">
              <a:avLst/>
            </a:prstGeom>
            <a:noFill/>
          </p:spPr>
          <p:txBody>
            <a:bodyPr wrap="square" rtlCol="0">
              <a:spAutoFit/>
            </a:bodyPr>
            <a:lstStyle/>
            <a:p>
              <a:pPr lvl="0">
                <a:buFont typeface="Arial" pitchFamily="34" charset="0"/>
                <a:buChar char="•"/>
              </a:pPr>
              <a:r>
                <a:rPr lang="en-US" sz="1400" dirty="0" smtClean="0"/>
                <a:t>  Monitor the situation</a:t>
              </a:r>
            </a:p>
            <a:p>
              <a:pPr lvl="0">
                <a:buFont typeface="Arial" pitchFamily="34" charset="0"/>
                <a:buChar char="•"/>
              </a:pPr>
              <a:r>
                <a:rPr lang="en-US" sz="1400" dirty="0" smtClean="0"/>
                <a:t>  Monitor MOP / MOE</a:t>
              </a:r>
            </a:p>
            <a:p>
              <a:pPr lvl="0">
                <a:buFont typeface="Arial" pitchFamily="34" charset="0"/>
                <a:buChar char="•"/>
              </a:pPr>
              <a:r>
                <a:rPr lang="en-US" sz="1400" dirty="0" smtClean="0"/>
                <a:t>  Evaluate COAs</a:t>
              </a:r>
            </a:p>
          </p:txBody>
        </p:sp>
        <p:sp>
          <p:nvSpPr>
            <p:cNvPr id="34" name="TextBox 33"/>
            <p:cNvSpPr txBox="1"/>
            <p:nvPr/>
          </p:nvSpPr>
          <p:spPr>
            <a:xfrm>
              <a:off x="3124200" y="4838700"/>
              <a:ext cx="2800350" cy="523220"/>
            </a:xfrm>
            <a:prstGeom prst="rect">
              <a:avLst/>
            </a:prstGeom>
            <a:noFill/>
          </p:spPr>
          <p:txBody>
            <a:bodyPr wrap="square" rtlCol="0">
              <a:spAutoFit/>
            </a:bodyPr>
            <a:lstStyle/>
            <a:p>
              <a:pPr lvl="0">
                <a:buFont typeface="Arial" pitchFamily="34" charset="0"/>
                <a:buChar char="•"/>
              </a:pPr>
              <a:r>
                <a:rPr lang="en-US" sz="1400" dirty="0" smtClean="0"/>
                <a:t>  Monitor preparations</a:t>
              </a:r>
            </a:p>
            <a:p>
              <a:pPr lvl="0">
                <a:buFont typeface="Arial" pitchFamily="34" charset="0"/>
                <a:buChar char="•"/>
              </a:pPr>
              <a:r>
                <a:rPr lang="en-US" sz="1400" dirty="0" smtClean="0"/>
                <a:t>  Evaluate preparations</a:t>
              </a:r>
            </a:p>
          </p:txBody>
        </p:sp>
        <p:sp>
          <p:nvSpPr>
            <p:cNvPr id="35" name="TextBox 34"/>
            <p:cNvSpPr txBox="1"/>
            <p:nvPr/>
          </p:nvSpPr>
          <p:spPr>
            <a:xfrm>
              <a:off x="5943600" y="4838700"/>
              <a:ext cx="2800350" cy="523220"/>
            </a:xfrm>
            <a:prstGeom prst="rect">
              <a:avLst/>
            </a:prstGeom>
            <a:noFill/>
          </p:spPr>
          <p:txBody>
            <a:bodyPr wrap="square" rtlCol="0">
              <a:spAutoFit/>
            </a:bodyPr>
            <a:lstStyle/>
            <a:p>
              <a:pPr lvl="0">
                <a:buFont typeface="Arial" pitchFamily="34" charset="0"/>
                <a:buChar char="•"/>
              </a:pPr>
              <a:r>
                <a:rPr lang="en-US" sz="1400" dirty="0" smtClean="0"/>
                <a:t>  Monitor operations</a:t>
              </a:r>
            </a:p>
            <a:p>
              <a:pPr lvl="0">
                <a:buFont typeface="Arial" pitchFamily="34" charset="0"/>
                <a:buChar char="•"/>
              </a:pPr>
              <a:r>
                <a:rPr lang="en-US" sz="1400" dirty="0" smtClean="0"/>
                <a:t>  Evaluate progress</a:t>
              </a:r>
            </a:p>
          </p:txBody>
        </p:sp>
        <p:sp>
          <p:nvSpPr>
            <p:cNvPr id="36" name="TextBox 35"/>
            <p:cNvSpPr txBox="1"/>
            <p:nvPr/>
          </p:nvSpPr>
          <p:spPr>
            <a:xfrm>
              <a:off x="323850" y="1443990"/>
              <a:ext cx="2663190" cy="523220"/>
            </a:xfrm>
            <a:prstGeom prst="rect">
              <a:avLst/>
            </a:prstGeom>
            <a:noFill/>
          </p:spPr>
          <p:txBody>
            <a:bodyPr wrap="square" rtlCol="0">
              <a:spAutoFit/>
            </a:bodyPr>
            <a:lstStyle/>
            <a:p>
              <a:pPr lvl="0">
                <a:buFont typeface="Arial" pitchFamily="34" charset="0"/>
                <a:buChar char="•"/>
              </a:pPr>
              <a:r>
                <a:rPr lang="en-US" sz="1400" dirty="0" smtClean="0"/>
                <a:t>  TLP and MDMP</a:t>
              </a:r>
            </a:p>
            <a:p>
              <a:pPr lvl="0">
                <a:buFont typeface="Arial" pitchFamily="34" charset="0"/>
                <a:buChar char="•"/>
              </a:pPr>
              <a:r>
                <a:rPr lang="en-US" sz="1400" dirty="0" smtClean="0"/>
                <a:t>  Plans and Orders</a:t>
              </a:r>
            </a:p>
          </p:txBody>
        </p:sp>
      </p:grpSp>
      <p:sp>
        <p:nvSpPr>
          <p:cNvPr id="41" name="Rectangle 2"/>
          <p:cNvSpPr>
            <a:spLocks noGrp="1" noChangeArrowheads="1"/>
          </p:cNvSpPr>
          <p:nvPr>
            <p:ph type="title"/>
          </p:nvPr>
        </p:nvSpPr>
        <p:spPr bwMode="auto">
          <a:xfrm>
            <a:off x="6096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Protection and the Operations Process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bwMode="auto">
          <a:xfrm>
            <a:off x="457200" y="952500"/>
            <a:ext cx="8229600" cy="571500"/>
          </a:xfrm>
          <a:noFill/>
          <a:ln>
            <a:noFill/>
            <a:miter lim="800000"/>
            <a:headEnd/>
            <a:tailEnd/>
          </a:ln>
        </p:spPr>
        <p:txBody>
          <a:bodyPr vert="horz" wrap="square" lIns="91440" tIns="45720" rIns="91440" bIns="45720" numCol="1" anchor="t" anchorCtr="0" compatLnSpc="1">
            <a:prstTxWarp prst="textNoShape">
              <a:avLst/>
            </a:prstTxWarp>
          </a:bodyPr>
          <a:lstStyle/>
          <a:p>
            <a:r>
              <a:rPr lang="en-US" sz="2800" dirty="0" smtClean="0">
                <a:solidFill>
                  <a:schemeClr val="tx1"/>
                </a:solidFill>
                <a:latin typeface="+mn-lt"/>
              </a:rPr>
              <a:t>Running Estimates / MOPs </a:t>
            </a:r>
            <a:r>
              <a:rPr lang="en-US" sz="2800" dirty="0">
                <a:solidFill>
                  <a:schemeClr val="tx1"/>
                </a:solidFill>
                <a:latin typeface="+mn-lt"/>
              </a:rPr>
              <a:t>and MOEs</a:t>
            </a:r>
          </a:p>
        </p:txBody>
      </p:sp>
      <p:sp>
        <p:nvSpPr>
          <p:cNvPr id="161795" name="Rectangle 3"/>
          <p:cNvSpPr>
            <a:spLocks noGrp="1" noChangeArrowheads="1"/>
          </p:cNvSpPr>
          <p:nvPr>
            <p:ph type="body" idx="1"/>
          </p:nvPr>
        </p:nvSpPr>
        <p:spPr bwMode="auto">
          <a:xfrm>
            <a:off x="457200" y="1943100"/>
            <a:ext cx="8229600" cy="4525963"/>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u="sng" dirty="0"/>
          </a:p>
          <a:p>
            <a:endParaRPr lang="en-US" sz="2400" u="sng" dirty="0"/>
          </a:p>
        </p:txBody>
      </p:sp>
      <p:sp>
        <p:nvSpPr>
          <p:cNvPr id="161796" name="Text Box 4"/>
          <p:cNvSpPr txBox="1">
            <a:spLocks noChangeArrowheads="1"/>
          </p:cNvSpPr>
          <p:nvPr/>
        </p:nvSpPr>
        <p:spPr bwMode="auto">
          <a:xfrm>
            <a:off x="1223963" y="3475037"/>
            <a:ext cx="6802437" cy="944563"/>
          </a:xfrm>
          <a:prstGeom prst="rect">
            <a:avLst/>
          </a:prstGeom>
          <a:solidFill>
            <a:schemeClr val="bg1"/>
          </a:solidFill>
          <a:ln w="28575">
            <a:solidFill>
              <a:schemeClr val="tx1"/>
            </a:solidFill>
            <a:miter lim="800000"/>
            <a:headEnd/>
            <a:tailEnd/>
          </a:ln>
          <a:effectLst>
            <a:outerShdw dist="107763" dir="2700000" algn="ctr" rotWithShape="0">
              <a:schemeClr val="bg2">
                <a:alpha val="50000"/>
              </a:schemeClr>
            </a:outerShdw>
          </a:effectLst>
        </p:spPr>
        <p:txBody>
          <a:bodyPr>
            <a:spAutoFit/>
          </a:bodyPr>
          <a:lstStyle/>
          <a:p>
            <a:pPr algn="l"/>
            <a:r>
              <a:rPr lang="en-US" sz="1800" b="1" i="1" dirty="0">
                <a:solidFill>
                  <a:schemeClr val="accent2"/>
                </a:solidFill>
              </a:rPr>
              <a:t>Measure of Performance: </a:t>
            </a:r>
            <a:r>
              <a:rPr lang="en-US" sz="1800" b="1" i="1" dirty="0"/>
              <a:t>a criterion tied to measuring task accomplishment that is used to assess friendly </a:t>
            </a:r>
            <a:r>
              <a:rPr lang="en-US" sz="1800" b="1" i="1" dirty="0" smtClean="0"/>
              <a:t>actions -  </a:t>
            </a:r>
            <a:r>
              <a:rPr lang="en-US" sz="1800" b="1" i="1" dirty="0"/>
              <a:t>(are we doing the right things?)</a:t>
            </a:r>
            <a:r>
              <a:rPr lang="en-US" sz="1800" dirty="0"/>
              <a:t> </a:t>
            </a:r>
          </a:p>
        </p:txBody>
      </p:sp>
      <p:sp>
        <p:nvSpPr>
          <p:cNvPr id="161797" name="Text Box 5"/>
          <p:cNvSpPr txBox="1">
            <a:spLocks noChangeArrowheads="1"/>
          </p:cNvSpPr>
          <p:nvPr/>
        </p:nvSpPr>
        <p:spPr bwMode="auto">
          <a:xfrm>
            <a:off x="1223963" y="4819650"/>
            <a:ext cx="6802437" cy="1493838"/>
          </a:xfrm>
          <a:prstGeom prst="rect">
            <a:avLst/>
          </a:prstGeom>
          <a:solidFill>
            <a:schemeClr val="bg1"/>
          </a:solidFill>
          <a:ln w="28575">
            <a:solidFill>
              <a:schemeClr val="tx1"/>
            </a:solidFill>
            <a:miter lim="800000"/>
            <a:headEnd/>
            <a:tailEnd/>
          </a:ln>
          <a:effectLst>
            <a:outerShdw dist="107763" dir="2700000" algn="ctr" rotWithShape="0">
              <a:schemeClr val="bg2">
                <a:alpha val="50000"/>
              </a:schemeClr>
            </a:outerShdw>
          </a:effectLst>
        </p:spPr>
        <p:txBody>
          <a:bodyPr>
            <a:spAutoFit/>
          </a:bodyPr>
          <a:lstStyle/>
          <a:p>
            <a:pPr algn="l"/>
            <a:r>
              <a:rPr lang="en-US" sz="1800" b="1" i="1" dirty="0">
                <a:solidFill>
                  <a:schemeClr val="accent2"/>
                </a:solidFill>
              </a:rPr>
              <a:t>Measure of Effectiveness: </a:t>
            </a:r>
            <a:r>
              <a:rPr lang="en-US" sz="1800" b="1" i="1" dirty="0"/>
              <a:t>a criterion that measures the attainment of an operation’s end state, achievement of objectives, or creation of an effect that is used to assess changes in the operational </a:t>
            </a:r>
            <a:r>
              <a:rPr lang="en-US" sz="1800" b="1" i="1" dirty="0" smtClean="0"/>
              <a:t>environment – </a:t>
            </a:r>
          </a:p>
          <a:p>
            <a:pPr algn="l"/>
            <a:r>
              <a:rPr lang="en-US" sz="1800" b="1" i="1" dirty="0" smtClean="0"/>
              <a:t> </a:t>
            </a:r>
            <a:r>
              <a:rPr lang="en-US" sz="1800" b="1" i="1" dirty="0"/>
              <a:t>(are we doing the right things right?)</a:t>
            </a:r>
            <a:r>
              <a:rPr lang="en-US" sz="1800" dirty="0"/>
              <a:t> </a:t>
            </a:r>
          </a:p>
        </p:txBody>
      </p:sp>
      <p:grpSp>
        <p:nvGrpSpPr>
          <p:cNvPr id="10" name="Group 9"/>
          <p:cNvGrpSpPr/>
          <p:nvPr/>
        </p:nvGrpSpPr>
        <p:grpSpPr>
          <a:xfrm>
            <a:off x="685800" y="2057400"/>
            <a:ext cx="7848600" cy="1143000"/>
            <a:chOff x="685800" y="2057400"/>
            <a:chExt cx="7848600" cy="1143000"/>
          </a:xfrm>
        </p:grpSpPr>
        <p:sp>
          <p:nvSpPr>
            <p:cNvPr id="7" name="Cloud Callout 6"/>
            <p:cNvSpPr/>
            <p:nvPr/>
          </p:nvSpPr>
          <p:spPr>
            <a:xfrm>
              <a:off x="685800" y="2057400"/>
              <a:ext cx="7848600" cy="1143000"/>
            </a:xfrm>
            <a:prstGeom prst="cloudCallout">
              <a:avLst/>
            </a:prstGeom>
            <a:solidFill>
              <a:srgbClr val="DDD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209800" y="2305735"/>
              <a:ext cx="4800600" cy="646331"/>
            </a:xfrm>
            <a:prstGeom prst="rect">
              <a:avLst/>
            </a:prstGeom>
            <a:noFill/>
          </p:spPr>
          <p:txBody>
            <a:bodyPr wrap="square" rtlCol="0">
              <a:spAutoFit/>
            </a:bodyPr>
            <a:lstStyle/>
            <a:p>
              <a:r>
                <a:rPr lang="en-US" b="1" dirty="0" smtClean="0"/>
                <a:t>Where are Protection Change Indicators listed and how are they determined….?</a:t>
              </a:r>
              <a:endParaRPr lang="en-US" b="1" dirty="0"/>
            </a:p>
          </p:txBody>
        </p:sp>
      </p:grpSp>
      <p:sp>
        <p:nvSpPr>
          <p:cNvPr id="9" name="Rectangle 2"/>
          <p:cNvSpPr txBox="1">
            <a:spLocks noChangeArrowheads="1"/>
          </p:cNvSpPr>
          <p:nvPr/>
        </p:nvSpPr>
        <p:spPr bwMode="auto">
          <a:xfrm>
            <a:off x="457200" y="76200"/>
            <a:ext cx="8229600" cy="685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333333"/>
                </a:solidFill>
                <a:effectLst/>
                <a:uLnTx/>
                <a:uFillTx/>
                <a:latin typeface="+mn-lt"/>
                <a:ea typeface="+mj-ea"/>
                <a:cs typeface="+mj-cs"/>
              </a:rPr>
              <a:t>Measuring Change and Variances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304800" y="1600200"/>
            <a:ext cx="8382000" cy="4800600"/>
          </a:xfrm>
        </p:spPr>
        <p:txBody>
          <a:bodyPr/>
          <a:lstStyle/>
          <a:p>
            <a:pPr eaLnBrk="1" hangingPunct="1"/>
            <a:r>
              <a:rPr lang="en-US" dirty="0" smtClean="0">
                <a:effectLst/>
              </a:rPr>
              <a:t>Download Manual (ADRP 3-37): </a:t>
            </a:r>
            <a:r>
              <a:rPr lang="en-US" dirty="0" smtClean="0">
                <a:effectLst/>
                <a:hlinkClick r:id="rId3"/>
              </a:rPr>
              <a:t>http://armypubs.army.mil/doctrine/ADRP_1.html</a:t>
            </a:r>
            <a:endParaRPr lang="en-US" dirty="0" smtClean="0">
              <a:effectLst/>
            </a:endParaRPr>
          </a:p>
          <a:p>
            <a:pPr eaLnBrk="1" hangingPunct="1"/>
            <a:endParaRPr lang="en-US" dirty="0" smtClean="0">
              <a:effectLst/>
            </a:endParaRPr>
          </a:p>
          <a:p>
            <a:pPr eaLnBrk="1" hangingPunct="1"/>
            <a:r>
              <a:rPr lang="en-US" dirty="0" smtClean="0">
                <a:effectLst/>
              </a:rPr>
              <a:t>Collective Task 71-8-6700, Coordinate Protection Measures:  </a:t>
            </a:r>
            <a:r>
              <a:rPr lang="en-US" dirty="0" smtClean="0">
                <a:effectLst/>
                <a:hlinkClick r:id="rId4"/>
              </a:rPr>
              <a:t>https://atn.army.mil/</a:t>
            </a:r>
            <a:r>
              <a:rPr lang="en-US" dirty="0" smtClean="0">
                <a:effectLst/>
              </a:rPr>
              <a:t>                                    (Search by Task Number) (CAC required)</a:t>
            </a:r>
          </a:p>
          <a:p>
            <a:pPr eaLnBrk="1" hangingPunct="1"/>
            <a:endParaRPr lang="en-US" dirty="0" smtClean="0">
              <a:effectLst/>
            </a:endParaRPr>
          </a:p>
          <a:p>
            <a:pPr eaLnBrk="1" hangingPunct="1"/>
            <a:r>
              <a:rPr lang="en-US" dirty="0" smtClean="0">
                <a:effectLst/>
              </a:rPr>
              <a:t>CGSC Warfighting Function Page:  </a:t>
            </a:r>
            <a:r>
              <a:rPr lang="en-US" dirty="0" smtClean="0">
                <a:effectLst/>
                <a:hlinkClick r:id="rId5"/>
              </a:rPr>
              <a:t>https://www.milsuite.mil/book/community/spaces/cgsc/tactics_community/warfighting_functions</a:t>
            </a:r>
            <a:r>
              <a:rPr lang="en-US" dirty="0" smtClean="0">
                <a:effectLst/>
              </a:rPr>
              <a:t> (CAC required)</a:t>
            </a:r>
          </a:p>
          <a:p>
            <a:pPr eaLnBrk="1" hangingPunct="1"/>
            <a:endParaRPr lang="en-US" dirty="0" smtClean="0">
              <a:effectLst/>
            </a:endParaRPr>
          </a:p>
        </p:txBody>
      </p:sp>
      <p:sp>
        <p:nvSpPr>
          <p:cNvPr id="6" name="Rectangle 2"/>
          <p:cNvSpPr>
            <a:spLocks noGrp="1" noChangeArrowheads="1"/>
          </p:cNvSpPr>
          <p:nvPr>
            <p:ph type="title"/>
          </p:nvPr>
        </p:nvSpPr>
        <p:spPr bwMode="auto">
          <a:xfrm>
            <a:off x="4572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Protection the Web</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0"/>
            <a:ext cx="8229600" cy="1143000"/>
          </a:xfrm>
        </p:spPr>
        <p:txBody>
          <a:bodyPr/>
          <a:lstStyle/>
          <a:p>
            <a:r>
              <a:rPr lang="en-US" sz="3600" dirty="0" smtClean="0">
                <a:latin typeface="+mn-lt"/>
              </a:rPr>
              <a:t>Back up / Additional Information</a:t>
            </a:r>
            <a:endParaRPr lang="en-US" sz="3600" dirty="0">
              <a:latin typeface="+mn-lt"/>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bwMode="auto">
          <a:xfrm>
            <a:off x="4572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Protection Tasks and Systems (1 of 5)</a:t>
            </a:r>
          </a:p>
        </p:txBody>
      </p:sp>
      <p:sp>
        <p:nvSpPr>
          <p:cNvPr id="6" name="Rectangle 5"/>
          <p:cNvSpPr/>
          <p:nvPr/>
        </p:nvSpPr>
        <p:spPr>
          <a:xfrm>
            <a:off x="304800" y="1143000"/>
            <a:ext cx="8458200" cy="548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04800" y="1143000"/>
            <a:ext cx="8458200" cy="381000"/>
          </a:xfrm>
          <a:prstGeom prst="rect">
            <a:avLst/>
          </a:prstGeom>
          <a:solidFill>
            <a:schemeClr val="bg2">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57250" y="1143000"/>
            <a:ext cx="1757917" cy="369332"/>
          </a:xfrm>
          <a:prstGeom prst="rect">
            <a:avLst/>
          </a:prstGeom>
          <a:noFill/>
        </p:spPr>
        <p:txBody>
          <a:bodyPr wrap="none" rtlCol="0">
            <a:spAutoFit/>
          </a:bodyPr>
          <a:lstStyle/>
          <a:p>
            <a:r>
              <a:rPr lang="en-US" dirty="0" smtClean="0"/>
              <a:t>Protection Task</a:t>
            </a:r>
            <a:endParaRPr lang="en-US" dirty="0"/>
          </a:p>
        </p:txBody>
      </p:sp>
      <p:sp>
        <p:nvSpPr>
          <p:cNvPr id="11" name="TextBox 10"/>
          <p:cNvSpPr txBox="1"/>
          <p:nvPr/>
        </p:nvSpPr>
        <p:spPr>
          <a:xfrm>
            <a:off x="3681447" y="1143000"/>
            <a:ext cx="4750083" cy="369332"/>
          </a:xfrm>
          <a:prstGeom prst="rect">
            <a:avLst/>
          </a:prstGeom>
          <a:noFill/>
        </p:spPr>
        <p:txBody>
          <a:bodyPr wrap="none" rtlCol="0">
            <a:spAutoFit/>
          </a:bodyPr>
          <a:lstStyle/>
          <a:p>
            <a:r>
              <a:rPr lang="en-US" dirty="0" smtClean="0"/>
              <a:t>Significant Activities / Employment Principles</a:t>
            </a:r>
            <a:endParaRPr lang="en-US" dirty="0"/>
          </a:p>
        </p:txBody>
      </p:sp>
      <p:cxnSp>
        <p:nvCxnSpPr>
          <p:cNvPr id="13" name="Straight Connector 12"/>
          <p:cNvCxnSpPr/>
          <p:nvPr/>
        </p:nvCxnSpPr>
        <p:spPr>
          <a:xfrm rot="5400000">
            <a:off x="598964" y="3886200"/>
            <a:ext cx="5486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4800" y="2722950"/>
            <a:ext cx="8458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4800" y="4823493"/>
            <a:ext cx="8458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4800" y="1524000"/>
            <a:ext cx="2698559" cy="584775"/>
          </a:xfrm>
          <a:prstGeom prst="rect">
            <a:avLst/>
          </a:prstGeom>
          <a:noFill/>
        </p:spPr>
        <p:txBody>
          <a:bodyPr wrap="none" rtlCol="0">
            <a:spAutoFit/>
          </a:bodyPr>
          <a:lstStyle/>
          <a:p>
            <a:r>
              <a:rPr lang="en-US" sz="1600" b="1" dirty="0" smtClean="0"/>
              <a:t>Operational Area Security</a:t>
            </a:r>
          </a:p>
          <a:p>
            <a:r>
              <a:rPr lang="en-US" sz="1600" dirty="0" smtClean="0"/>
              <a:t>  (ADRP 3-90) (FM 3-19.4)</a:t>
            </a:r>
            <a:endParaRPr lang="en-US" sz="1600" dirty="0"/>
          </a:p>
        </p:txBody>
      </p:sp>
      <p:sp>
        <p:nvSpPr>
          <p:cNvPr id="23" name="TextBox 22"/>
          <p:cNvSpPr txBox="1"/>
          <p:nvPr/>
        </p:nvSpPr>
        <p:spPr>
          <a:xfrm>
            <a:off x="3356610" y="1524000"/>
            <a:ext cx="3172663" cy="1169551"/>
          </a:xfrm>
          <a:prstGeom prst="rect">
            <a:avLst/>
          </a:prstGeom>
          <a:noFill/>
        </p:spPr>
        <p:txBody>
          <a:bodyPr wrap="none" rtlCol="0">
            <a:spAutoFit/>
          </a:bodyPr>
          <a:lstStyle/>
          <a:p>
            <a:pPr lvl="0">
              <a:buFont typeface="Arial" pitchFamily="34" charset="0"/>
              <a:buChar char="•"/>
            </a:pPr>
            <a:r>
              <a:rPr lang="en-US" sz="1400" dirty="0" smtClean="0"/>
              <a:t>  Conduct ISR.</a:t>
            </a:r>
          </a:p>
          <a:p>
            <a:pPr lvl="0">
              <a:buFont typeface="Arial" pitchFamily="34" charset="0"/>
              <a:buChar char="•"/>
            </a:pPr>
            <a:r>
              <a:rPr lang="en-US" sz="1400" dirty="0" smtClean="0"/>
              <a:t>  Control movement.</a:t>
            </a:r>
          </a:p>
          <a:p>
            <a:pPr lvl="0">
              <a:buFont typeface="Arial" pitchFamily="34" charset="0"/>
              <a:buChar char="•"/>
            </a:pPr>
            <a:r>
              <a:rPr lang="en-US" sz="1400" dirty="0" smtClean="0"/>
              <a:t>  Prepare response forces.</a:t>
            </a:r>
          </a:p>
          <a:p>
            <a:pPr lvl="0">
              <a:buFont typeface="Arial" pitchFamily="34" charset="0"/>
              <a:buChar char="•"/>
            </a:pPr>
            <a:r>
              <a:rPr lang="en-US" sz="1400" dirty="0" smtClean="0"/>
              <a:t>  Employ passive defense measures.</a:t>
            </a:r>
          </a:p>
          <a:p>
            <a:pPr lvl="0">
              <a:buFont typeface="Arial" pitchFamily="34" charset="0"/>
              <a:buChar char="•"/>
            </a:pPr>
            <a:r>
              <a:rPr lang="en-US" sz="1400" dirty="0" smtClean="0"/>
              <a:t>  Position sniper teams.</a:t>
            </a:r>
          </a:p>
        </p:txBody>
      </p:sp>
      <p:sp>
        <p:nvSpPr>
          <p:cNvPr id="30" name="TextBox 29"/>
          <p:cNvSpPr txBox="1"/>
          <p:nvPr/>
        </p:nvSpPr>
        <p:spPr>
          <a:xfrm>
            <a:off x="6446324" y="1524000"/>
            <a:ext cx="2316675" cy="1169551"/>
          </a:xfrm>
          <a:prstGeom prst="rect">
            <a:avLst/>
          </a:prstGeom>
          <a:noFill/>
        </p:spPr>
        <p:txBody>
          <a:bodyPr wrap="square" rtlCol="0">
            <a:spAutoFit/>
          </a:bodyPr>
          <a:lstStyle/>
          <a:p>
            <a:pPr lvl="0">
              <a:buFont typeface="Arial" pitchFamily="34" charset="0"/>
              <a:buChar char="•"/>
            </a:pPr>
            <a:r>
              <a:rPr lang="en-US" sz="1400" dirty="0" smtClean="0"/>
              <a:t>  Defend against attacks</a:t>
            </a:r>
          </a:p>
          <a:p>
            <a:pPr lvl="0"/>
            <a:r>
              <a:rPr lang="en-US" sz="1400" dirty="0" smtClean="0"/>
              <a:t>   by fire.</a:t>
            </a:r>
          </a:p>
          <a:p>
            <a:pPr lvl="0">
              <a:buFont typeface="Arial" pitchFamily="34" charset="0"/>
              <a:buChar char="•"/>
            </a:pPr>
            <a:r>
              <a:rPr lang="en-US" sz="1400" dirty="0" smtClean="0"/>
              <a:t>  Convoy Security</a:t>
            </a:r>
          </a:p>
          <a:p>
            <a:pPr>
              <a:buFont typeface="Arial" pitchFamily="34" charset="0"/>
              <a:buChar char="•"/>
            </a:pPr>
            <a:r>
              <a:rPr lang="en-US" sz="1400" dirty="0" smtClean="0"/>
              <a:t>  Support area damage</a:t>
            </a:r>
          </a:p>
          <a:p>
            <a:r>
              <a:rPr lang="en-US" sz="1400" dirty="0" smtClean="0"/>
              <a:t>   control.</a:t>
            </a:r>
            <a:endParaRPr lang="en-US" sz="1400" dirty="0"/>
          </a:p>
        </p:txBody>
      </p:sp>
      <p:sp>
        <p:nvSpPr>
          <p:cNvPr id="31" name="TextBox 30"/>
          <p:cNvSpPr txBox="1"/>
          <p:nvPr/>
        </p:nvSpPr>
        <p:spPr>
          <a:xfrm>
            <a:off x="304800" y="2722495"/>
            <a:ext cx="2864054" cy="1323439"/>
          </a:xfrm>
          <a:prstGeom prst="rect">
            <a:avLst/>
          </a:prstGeom>
          <a:noFill/>
        </p:spPr>
        <p:txBody>
          <a:bodyPr wrap="none" rtlCol="0">
            <a:spAutoFit/>
          </a:bodyPr>
          <a:lstStyle/>
          <a:p>
            <a:r>
              <a:rPr lang="en-US" sz="1600" b="1" dirty="0" smtClean="0"/>
              <a:t>Employ Safety Techniques</a:t>
            </a:r>
          </a:p>
          <a:p>
            <a:r>
              <a:rPr lang="en-US" sz="1600" b="1" dirty="0" smtClean="0"/>
              <a:t>  (</a:t>
            </a:r>
            <a:r>
              <a:rPr lang="en-US" sz="1600" b="1" dirty="0" err="1" smtClean="0"/>
              <a:t>incl</a:t>
            </a:r>
            <a:r>
              <a:rPr lang="en-US" sz="1600" b="1" dirty="0" smtClean="0"/>
              <a:t> Fratricide Avoidance)</a:t>
            </a:r>
          </a:p>
          <a:p>
            <a:r>
              <a:rPr lang="en-US" sz="1600" dirty="0" smtClean="0"/>
              <a:t>  (AR 385-10;  DA Pamphlet </a:t>
            </a:r>
          </a:p>
          <a:p>
            <a:r>
              <a:rPr lang="en-US" sz="1600" dirty="0" smtClean="0"/>
              <a:t>    385-10, Appendix J) </a:t>
            </a:r>
          </a:p>
          <a:p>
            <a:r>
              <a:rPr lang="en-US" sz="1600" dirty="0" smtClean="0"/>
              <a:t>    (ADRP 3-90) (FM 5-19)</a:t>
            </a:r>
            <a:endParaRPr lang="en-US" sz="1600" dirty="0"/>
          </a:p>
        </p:txBody>
      </p:sp>
      <p:sp>
        <p:nvSpPr>
          <p:cNvPr id="32" name="TextBox 31"/>
          <p:cNvSpPr txBox="1"/>
          <p:nvPr/>
        </p:nvSpPr>
        <p:spPr>
          <a:xfrm>
            <a:off x="3352800" y="2712910"/>
            <a:ext cx="5410200" cy="2031325"/>
          </a:xfrm>
          <a:prstGeom prst="rect">
            <a:avLst/>
          </a:prstGeom>
          <a:noFill/>
        </p:spPr>
        <p:txBody>
          <a:bodyPr wrap="square" rtlCol="0">
            <a:spAutoFit/>
          </a:bodyPr>
          <a:lstStyle/>
          <a:p>
            <a:pPr lvl="0">
              <a:buFont typeface="Arial" pitchFamily="34" charset="0"/>
              <a:buChar char="•"/>
            </a:pPr>
            <a:r>
              <a:rPr lang="en-US" sz="1400" dirty="0" smtClean="0"/>
              <a:t>  Manage safety and accept no unnecessary risk.</a:t>
            </a:r>
          </a:p>
          <a:p>
            <a:pPr lvl="0">
              <a:buFont typeface="Arial" pitchFamily="34" charset="0"/>
              <a:buChar char="•"/>
            </a:pPr>
            <a:r>
              <a:rPr lang="en-US" sz="1400" dirty="0" smtClean="0"/>
              <a:t>  Investigate mishaps and near misses.</a:t>
            </a:r>
          </a:p>
          <a:p>
            <a:pPr lvl="0">
              <a:buFont typeface="Arial" pitchFamily="34" charset="0"/>
              <a:buChar char="•"/>
            </a:pPr>
            <a:r>
              <a:rPr lang="en-US" sz="1400" dirty="0" smtClean="0"/>
              <a:t>  Conduct hazard analysis and recommend countermeasures.</a:t>
            </a:r>
          </a:p>
          <a:p>
            <a:pPr lvl="0">
              <a:buFont typeface="Arial" pitchFamily="34" charset="0"/>
              <a:buChar char="•"/>
            </a:pPr>
            <a:r>
              <a:rPr lang="en-US" sz="1400" dirty="0" smtClean="0"/>
              <a:t>  Provide safety education, training, and promotion.</a:t>
            </a:r>
          </a:p>
          <a:p>
            <a:pPr lvl="0">
              <a:buFont typeface="Arial" pitchFamily="34" charset="0"/>
              <a:buChar char="•"/>
            </a:pPr>
            <a:r>
              <a:rPr lang="en-US" sz="1400" dirty="0" smtClean="0"/>
              <a:t>  Implement fire and maneuver control measures</a:t>
            </a:r>
          </a:p>
          <a:p>
            <a:pPr>
              <a:buFont typeface="Arial" pitchFamily="34" charset="0"/>
              <a:buChar char="•"/>
            </a:pPr>
            <a:r>
              <a:rPr lang="en-US" sz="1400" dirty="0" smtClean="0"/>
              <a:t>  Conduct inspections, surveys, assessments, and technical </a:t>
            </a:r>
          </a:p>
          <a:p>
            <a:r>
              <a:rPr lang="en-US" sz="1400" dirty="0" smtClean="0"/>
              <a:t>   consultations.</a:t>
            </a:r>
          </a:p>
          <a:p>
            <a:pPr>
              <a:buFont typeface="Arial" pitchFamily="34" charset="0"/>
              <a:buChar char="•"/>
            </a:pPr>
            <a:r>
              <a:rPr lang="en-US" sz="1400" dirty="0" smtClean="0"/>
              <a:t>  Communicates and enforces rules of engagement.</a:t>
            </a:r>
          </a:p>
          <a:p>
            <a:pPr>
              <a:buFont typeface="Arial" pitchFamily="34" charset="0"/>
              <a:buChar char="•"/>
            </a:pPr>
            <a:r>
              <a:rPr lang="en-US" sz="1400" dirty="0" smtClean="0"/>
              <a:t>  Fire prevention, fire suppression and firefighting.</a:t>
            </a:r>
          </a:p>
        </p:txBody>
      </p:sp>
      <p:sp>
        <p:nvSpPr>
          <p:cNvPr id="33" name="TextBox 32"/>
          <p:cNvSpPr txBox="1"/>
          <p:nvPr/>
        </p:nvSpPr>
        <p:spPr>
          <a:xfrm>
            <a:off x="304800" y="4823103"/>
            <a:ext cx="3047629" cy="830997"/>
          </a:xfrm>
          <a:prstGeom prst="rect">
            <a:avLst/>
          </a:prstGeom>
          <a:noFill/>
        </p:spPr>
        <p:txBody>
          <a:bodyPr wrap="none" rtlCol="0">
            <a:spAutoFit/>
          </a:bodyPr>
          <a:lstStyle/>
          <a:p>
            <a:r>
              <a:rPr lang="en-US" sz="1600" b="1" dirty="0" smtClean="0"/>
              <a:t>Operations Security (OPSEC)</a:t>
            </a:r>
          </a:p>
          <a:p>
            <a:r>
              <a:rPr lang="en-US" sz="1600" dirty="0" smtClean="0"/>
              <a:t>  (</a:t>
            </a:r>
            <a:r>
              <a:rPr lang="en-US" sz="1600" dirty="0" err="1" smtClean="0"/>
              <a:t>incl</a:t>
            </a:r>
            <a:r>
              <a:rPr lang="en-US" sz="1600" dirty="0" smtClean="0"/>
              <a:t> Information Protection)</a:t>
            </a:r>
          </a:p>
          <a:p>
            <a:r>
              <a:rPr lang="en-US" sz="1600" dirty="0" smtClean="0"/>
              <a:t>  (AR 530-1) (FM 3-13)</a:t>
            </a:r>
            <a:endParaRPr lang="en-US" sz="1600" dirty="0"/>
          </a:p>
        </p:txBody>
      </p:sp>
      <p:sp>
        <p:nvSpPr>
          <p:cNvPr id="34" name="TextBox 33"/>
          <p:cNvSpPr txBox="1"/>
          <p:nvPr/>
        </p:nvSpPr>
        <p:spPr>
          <a:xfrm>
            <a:off x="3352800" y="4813518"/>
            <a:ext cx="5410200" cy="1815882"/>
          </a:xfrm>
          <a:prstGeom prst="rect">
            <a:avLst/>
          </a:prstGeom>
          <a:noFill/>
        </p:spPr>
        <p:txBody>
          <a:bodyPr wrap="square" rtlCol="0">
            <a:spAutoFit/>
          </a:bodyPr>
          <a:lstStyle/>
          <a:p>
            <a:pPr lvl="0">
              <a:buFont typeface="Arial" pitchFamily="34" charset="0"/>
              <a:buChar char="•"/>
            </a:pPr>
            <a:r>
              <a:rPr lang="en-US" sz="1400" dirty="0" smtClean="0"/>
              <a:t>  Identify EEFI.</a:t>
            </a:r>
          </a:p>
          <a:p>
            <a:pPr lvl="0">
              <a:buFont typeface="Arial" pitchFamily="34" charset="0"/>
              <a:buChar char="•"/>
            </a:pPr>
            <a:r>
              <a:rPr lang="en-US" sz="1400" dirty="0" smtClean="0"/>
              <a:t>  Analyze adversaries and vulnerabilities.</a:t>
            </a:r>
          </a:p>
          <a:p>
            <a:pPr lvl="0">
              <a:buFont typeface="Arial" pitchFamily="34" charset="0"/>
              <a:buChar char="•"/>
            </a:pPr>
            <a:r>
              <a:rPr lang="en-US" sz="1400" dirty="0" smtClean="0"/>
              <a:t>  Assess risk.</a:t>
            </a:r>
          </a:p>
          <a:p>
            <a:pPr>
              <a:buFont typeface="Arial" pitchFamily="34" charset="0"/>
              <a:buChar char="•"/>
            </a:pPr>
            <a:r>
              <a:rPr lang="en-US" sz="1400" dirty="0" smtClean="0"/>
              <a:t>  Recommend countermeasures.</a:t>
            </a:r>
          </a:p>
          <a:p>
            <a:pPr lvl="0">
              <a:buFont typeface="Arial" pitchFamily="34" charset="0"/>
              <a:buChar char="•"/>
            </a:pPr>
            <a:r>
              <a:rPr lang="en-US" sz="1400" dirty="0" smtClean="0"/>
              <a:t>  Protect against threat events.</a:t>
            </a:r>
          </a:p>
          <a:p>
            <a:pPr lvl="0">
              <a:buFont typeface="Arial" pitchFamily="34" charset="0"/>
              <a:buChar char="•"/>
            </a:pPr>
            <a:r>
              <a:rPr lang="en-US" sz="1400" dirty="0" smtClean="0"/>
              <a:t>  Monitor/detect threat events.</a:t>
            </a:r>
          </a:p>
          <a:p>
            <a:pPr lvl="0">
              <a:buFont typeface="Arial" pitchFamily="34" charset="0"/>
              <a:buChar char="•"/>
            </a:pPr>
            <a:r>
              <a:rPr lang="en-US" sz="1400" dirty="0" smtClean="0"/>
              <a:t>  Analyze threat events.</a:t>
            </a:r>
          </a:p>
          <a:p>
            <a:pPr>
              <a:buFont typeface="Arial" pitchFamily="34" charset="0"/>
              <a:buChar char="•"/>
            </a:pPr>
            <a:r>
              <a:rPr lang="en-US" sz="1400" dirty="0" smtClean="0"/>
              <a:t>  Respond to threat events.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bwMode="auto">
          <a:xfrm>
            <a:off x="4572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Protection Tasks and Systems (2 of 5)</a:t>
            </a:r>
          </a:p>
        </p:txBody>
      </p:sp>
      <p:sp>
        <p:nvSpPr>
          <p:cNvPr id="6" name="Rectangle 5"/>
          <p:cNvSpPr/>
          <p:nvPr/>
        </p:nvSpPr>
        <p:spPr>
          <a:xfrm>
            <a:off x="304800" y="1143000"/>
            <a:ext cx="8458200" cy="548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04800" y="1143000"/>
            <a:ext cx="8458200" cy="381000"/>
          </a:xfrm>
          <a:prstGeom prst="rect">
            <a:avLst/>
          </a:prstGeom>
          <a:solidFill>
            <a:schemeClr val="bg2">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57250" y="1143000"/>
            <a:ext cx="1757917" cy="369332"/>
          </a:xfrm>
          <a:prstGeom prst="rect">
            <a:avLst/>
          </a:prstGeom>
          <a:noFill/>
        </p:spPr>
        <p:txBody>
          <a:bodyPr wrap="none" rtlCol="0">
            <a:spAutoFit/>
          </a:bodyPr>
          <a:lstStyle/>
          <a:p>
            <a:r>
              <a:rPr lang="en-US" dirty="0" smtClean="0"/>
              <a:t>Protection Task</a:t>
            </a:r>
            <a:endParaRPr lang="en-US" dirty="0"/>
          </a:p>
        </p:txBody>
      </p:sp>
      <p:sp>
        <p:nvSpPr>
          <p:cNvPr id="11" name="TextBox 10"/>
          <p:cNvSpPr txBox="1"/>
          <p:nvPr/>
        </p:nvSpPr>
        <p:spPr>
          <a:xfrm>
            <a:off x="3681447" y="1143000"/>
            <a:ext cx="4750083" cy="369332"/>
          </a:xfrm>
          <a:prstGeom prst="rect">
            <a:avLst/>
          </a:prstGeom>
          <a:noFill/>
        </p:spPr>
        <p:txBody>
          <a:bodyPr wrap="none" rtlCol="0">
            <a:spAutoFit/>
          </a:bodyPr>
          <a:lstStyle/>
          <a:p>
            <a:r>
              <a:rPr lang="en-US" dirty="0" smtClean="0"/>
              <a:t>Significant Activities / Employment Principles</a:t>
            </a:r>
            <a:endParaRPr lang="en-US" dirty="0"/>
          </a:p>
        </p:txBody>
      </p:sp>
      <p:cxnSp>
        <p:nvCxnSpPr>
          <p:cNvPr id="13" name="Straight Connector 12"/>
          <p:cNvCxnSpPr/>
          <p:nvPr/>
        </p:nvCxnSpPr>
        <p:spPr>
          <a:xfrm rot="5400000">
            <a:off x="598964" y="3886200"/>
            <a:ext cx="5486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4800" y="2722950"/>
            <a:ext cx="8458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4800" y="4681975"/>
            <a:ext cx="8458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4800" y="1524000"/>
            <a:ext cx="2487669" cy="584775"/>
          </a:xfrm>
          <a:prstGeom prst="rect">
            <a:avLst/>
          </a:prstGeom>
          <a:noFill/>
        </p:spPr>
        <p:txBody>
          <a:bodyPr wrap="none" rtlCol="0">
            <a:spAutoFit/>
          </a:bodyPr>
          <a:lstStyle/>
          <a:p>
            <a:r>
              <a:rPr lang="en-US" sz="1600" b="1" dirty="0" smtClean="0"/>
              <a:t>Intelligence Support</a:t>
            </a:r>
          </a:p>
          <a:p>
            <a:r>
              <a:rPr lang="en-US" sz="1600" dirty="0" smtClean="0"/>
              <a:t>  (ADRP 2-0) (FM 2-01.3)</a:t>
            </a:r>
            <a:endParaRPr lang="en-US" sz="1600" dirty="0"/>
          </a:p>
        </p:txBody>
      </p:sp>
      <p:sp>
        <p:nvSpPr>
          <p:cNvPr id="23" name="TextBox 22"/>
          <p:cNvSpPr txBox="1"/>
          <p:nvPr/>
        </p:nvSpPr>
        <p:spPr>
          <a:xfrm>
            <a:off x="3356610" y="1524000"/>
            <a:ext cx="5330190" cy="1169551"/>
          </a:xfrm>
          <a:prstGeom prst="rect">
            <a:avLst/>
          </a:prstGeom>
          <a:noFill/>
        </p:spPr>
        <p:txBody>
          <a:bodyPr wrap="square" rtlCol="0">
            <a:spAutoFit/>
          </a:bodyPr>
          <a:lstStyle/>
          <a:p>
            <a:pPr>
              <a:buFont typeface="Arial" pitchFamily="34" charset="0"/>
              <a:buChar char="•"/>
            </a:pPr>
            <a:r>
              <a:rPr lang="en-US" sz="1400" dirty="0" smtClean="0"/>
              <a:t>  Identifies and tracks threat activities near critical assets.</a:t>
            </a:r>
          </a:p>
          <a:p>
            <a:pPr lvl="0">
              <a:buFont typeface="Arial" pitchFamily="34" charset="0"/>
              <a:buChar char="•"/>
            </a:pPr>
            <a:r>
              <a:rPr lang="en-US" sz="1400" dirty="0" smtClean="0"/>
              <a:t>  Provides threat courses of action (COA).</a:t>
            </a:r>
          </a:p>
          <a:p>
            <a:pPr lvl="0">
              <a:buFont typeface="Arial" pitchFamily="34" charset="0"/>
              <a:buChar char="•"/>
            </a:pPr>
            <a:r>
              <a:rPr lang="en-US" sz="1400" dirty="0" smtClean="0"/>
              <a:t>   Alerts the commander to threats.</a:t>
            </a:r>
          </a:p>
          <a:p>
            <a:pPr lvl="0">
              <a:buFont typeface="Arial" pitchFamily="34" charset="0"/>
              <a:buChar char="•"/>
            </a:pPr>
            <a:r>
              <a:rPr lang="en-US" sz="1400" dirty="0" smtClean="0"/>
              <a:t>   Provides vulnerability assessments of all threats.</a:t>
            </a:r>
          </a:p>
          <a:p>
            <a:pPr lvl="0">
              <a:buFont typeface="Arial" pitchFamily="34" charset="0"/>
              <a:buChar char="•"/>
            </a:pPr>
            <a:r>
              <a:rPr lang="en-US" sz="1400" dirty="0" smtClean="0"/>
              <a:t>   Counterintelligence.</a:t>
            </a:r>
          </a:p>
        </p:txBody>
      </p:sp>
      <p:sp>
        <p:nvSpPr>
          <p:cNvPr id="31" name="TextBox 30"/>
          <p:cNvSpPr txBox="1"/>
          <p:nvPr/>
        </p:nvSpPr>
        <p:spPr>
          <a:xfrm>
            <a:off x="304800" y="2722495"/>
            <a:ext cx="1883849" cy="584775"/>
          </a:xfrm>
          <a:prstGeom prst="rect">
            <a:avLst/>
          </a:prstGeom>
          <a:noFill/>
        </p:spPr>
        <p:txBody>
          <a:bodyPr wrap="none" rtlCol="0">
            <a:spAutoFit/>
          </a:bodyPr>
          <a:lstStyle/>
          <a:p>
            <a:r>
              <a:rPr lang="en-US" sz="1600" b="1" dirty="0" smtClean="0"/>
              <a:t>Physical Security</a:t>
            </a:r>
          </a:p>
          <a:p>
            <a:r>
              <a:rPr lang="en-US" sz="1600" dirty="0" smtClean="0"/>
              <a:t>  (ATP 3-39.32)</a:t>
            </a:r>
            <a:endParaRPr lang="en-US" sz="1600" dirty="0"/>
          </a:p>
        </p:txBody>
      </p:sp>
      <p:sp>
        <p:nvSpPr>
          <p:cNvPr id="32" name="TextBox 31"/>
          <p:cNvSpPr txBox="1"/>
          <p:nvPr/>
        </p:nvSpPr>
        <p:spPr>
          <a:xfrm>
            <a:off x="3352800" y="2712910"/>
            <a:ext cx="5410200" cy="1815882"/>
          </a:xfrm>
          <a:prstGeom prst="rect">
            <a:avLst/>
          </a:prstGeom>
          <a:noFill/>
        </p:spPr>
        <p:txBody>
          <a:bodyPr wrap="square" rtlCol="0">
            <a:spAutoFit/>
          </a:bodyPr>
          <a:lstStyle/>
          <a:p>
            <a:pPr lvl="0">
              <a:buFont typeface="Arial" pitchFamily="34" charset="0"/>
              <a:buChar char="•"/>
            </a:pPr>
            <a:r>
              <a:rPr lang="en-US" sz="1400" dirty="0" smtClean="0"/>
              <a:t>  Establish physical security requirements for:</a:t>
            </a:r>
          </a:p>
          <a:p>
            <a:pPr lvl="1">
              <a:buFont typeface="Arial" pitchFamily="34" charset="0"/>
              <a:buChar char="•"/>
            </a:pPr>
            <a:r>
              <a:rPr lang="en-US" sz="1400" dirty="0" smtClean="0"/>
              <a:t>  Unit areas.</a:t>
            </a:r>
          </a:p>
          <a:p>
            <a:pPr lvl="1">
              <a:buFont typeface="Arial" pitchFamily="34" charset="0"/>
              <a:buChar char="•"/>
            </a:pPr>
            <a:r>
              <a:rPr lang="en-US" sz="1400" dirty="0" smtClean="0"/>
              <a:t>  Communications.</a:t>
            </a:r>
          </a:p>
          <a:p>
            <a:pPr lvl="1">
              <a:buFont typeface="Arial" pitchFamily="34" charset="0"/>
              <a:buChar char="•"/>
            </a:pPr>
            <a:r>
              <a:rPr lang="en-US" sz="1400" dirty="0" smtClean="0"/>
              <a:t>  Area access (personnel access rosters)</a:t>
            </a:r>
          </a:p>
          <a:p>
            <a:pPr lvl="0">
              <a:buFont typeface="Arial" pitchFamily="34" charset="0"/>
              <a:buChar char="•"/>
            </a:pPr>
            <a:r>
              <a:rPr lang="en-US" sz="1400" dirty="0" smtClean="0"/>
              <a:t>  Established procedures for handling, storing, safeguarding, and destroying classified material.</a:t>
            </a:r>
          </a:p>
          <a:p>
            <a:pPr lvl="0">
              <a:buFont typeface="Arial" pitchFamily="34" charset="0"/>
              <a:buChar char="•"/>
            </a:pPr>
            <a:r>
              <a:rPr lang="en-US" sz="1400" dirty="0" smtClean="0"/>
              <a:t>  Protect personnel, information, and critical resources in all locations and situations against various threats.</a:t>
            </a:r>
          </a:p>
        </p:txBody>
      </p:sp>
      <p:sp>
        <p:nvSpPr>
          <p:cNvPr id="33" name="TextBox 32"/>
          <p:cNvSpPr txBox="1"/>
          <p:nvPr/>
        </p:nvSpPr>
        <p:spPr>
          <a:xfrm>
            <a:off x="304800" y="4681585"/>
            <a:ext cx="2587824" cy="584775"/>
          </a:xfrm>
          <a:prstGeom prst="rect">
            <a:avLst/>
          </a:prstGeom>
          <a:noFill/>
        </p:spPr>
        <p:txBody>
          <a:bodyPr wrap="none" rtlCol="0">
            <a:spAutoFit/>
          </a:bodyPr>
          <a:lstStyle/>
          <a:p>
            <a:r>
              <a:rPr lang="en-US" sz="1600" b="1" dirty="0" smtClean="0"/>
              <a:t>Antiterrorism</a:t>
            </a:r>
          </a:p>
          <a:p>
            <a:r>
              <a:rPr lang="en-US" sz="1600" dirty="0" smtClean="0"/>
              <a:t>  (FM 3-37.2) (ATP 3-37.2)</a:t>
            </a:r>
            <a:endParaRPr lang="en-US" sz="1600" dirty="0"/>
          </a:p>
        </p:txBody>
      </p:sp>
      <p:sp>
        <p:nvSpPr>
          <p:cNvPr id="34" name="TextBox 33"/>
          <p:cNvSpPr txBox="1"/>
          <p:nvPr/>
        </p:nvSpPr>
        <p:spPr>
          <a:xfrm>
            <a:off x="3352800" y="4672000"/>
            <a:ext cx="5410200" cy="1600438"/>
          </a:xfrm>
          <a:prstGeom prst="rect">
            <a:avLst/>
          </a:prstGeom>
          <a:noFill/>
        </p:spPr>
        <p:txBody>
          <a:bodyPr wrap="square" rtlCol="0">
            <a:spAutoFit/>
          </a:bodyPr>
          <a:lstStyle/>
          <a:p>
            <a:pPr lvl="0">
              <a:buFont typeface="Arial" pitchFamily="34" charset="0"/>
              <a:buChar char="•"/>
            </a:pPr>
            <a:r>
              <a:rPr lang="en-US" sz="1400" dirty="0" smtClean="0"/>
              <a:t>  Conducts vulnerability assessment.</a:t>
            </a:r>
          </a:p>
          <a:p>
            <a:pPr lvl="0">
              <a:buFont typeface="Arial" pitchFamily="34" charset="0"/>
              <a:buChar char="•"/>
            </a:pPr>
            <a:r>
              <a:rPr lang="en-US" sz="1400" dirty="0" smtClean="0"/>
              <a:t>  Assesses terrorist threat.</a:t>
            </a:r>
          </a:p>
          <a:p>
            <a:pPr lvl="0">
              <a:buFont typeface="Arial" pitchFamily="34" charset="0"/>
              <a:buChar char="•"/>
            </a:pPr>
            <a:r>
              <a:rPr lang="en-US" sz="1400" dirty="0" smtClean="0"/>
              <a:t>  Conducts risk management (threat, critical asset and vulnerability assessment of units, installations, facilities and bases/base camps).</a:t>
            </a:r>
          </a:p>
          <a:p>
            <a:pPr lvl="0">
              <a:buFont typeface="Arial" pitchFamily="34" charset="0"/>
              <a:buChar char="•"/>
            </a:pPr>
            <a:r>
              <a:rPr lang="en-US" sz="1400" dirty="0" smtClean="0"/>
              <a:t>  Develops measures to prevent and respond to terrorist attack</a:t>
            </a:r>
          </a:p>
          <a:p>
            <a:pPr lvl="0">
              <a:buFont typeface="Arial" pitchFamily="34" charset="0"/>
              <a:buChar char="•"/>
            </a:pPr>
            <a:r>
              <a:rPr lang="en-US" sz="1400" dirty="0" smtClean="0"/>
              <a:t>  Designates the appropriate force protection condition (FPCON)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bwMode="auto">
          <a:xfrm>
            <a:off x="4572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Protection Tasks and Systems (3 of 5)</a:t>
            </a:r>
          </a:p>
        </p:txBody>
      </p:sp>
      <p:sp>
        <p:nvSpPr>
          <p:cNvPr id="6" name="Rectangle 5"/>
          <p:cNvSpPr/>
          <p:nvPr/>
        </p:nvSpPr>
        <p:spPr>
          <a:xfrm>
            <a:off x="304800" y="1143000"/>
            <a:ext cx="8458200" cy="548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04800" y="1143000"/>
            <a:ext cx="8458200" cy="381000"/>
          </a:xfrm>
          <a:prstGeom prst="rect">
            <a:avLst/>
          </a:prstGeom>
          <a:solidFill>
            <a:schemeClr val="bg2">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57250" y="1143000"/>
            <a:ext cx="1757917" cy="369332"/>
          </a:xfrm>
          <a:prstGeom prst="rect">
            <a:avLst/>
          </a:prstGeom>
          <a:noFill/>
        </p:spPr>
        <p:txBody>
          <a:bodyPr wrap="none" rtlCol="0">
            <a:spAutoFit/>
          </a:bodyPr>
          <a:lstStyle/>
          <a:p>
            <a:r>
              <a:rPr lang="en-US" dirty="0" smtClean="0"/>
              <a:t>Protection Task</a:t>
            </a:r>
            <a:endParaRPr lang="en-US" dirty="0"/>
          </a:p>
        </p:txBody>
      </p:sp>
      <p:sp>
        <p:nvSpPr>
          <p:cNvPr id="11" name="TextBox 10"/>
          <p:cNvSpPr txBox="1"/>
          <p:nvPr/>
        </p:nvSpPr>
        <p:spPr>
          <a:xfrm>
            <a:off x="3681447" y="1143000"/>
            <a:ext cx="4750083" cy="369332"/>
          </a:xfrm>
          <a:prstGeom prst="rect">
            <a:avLst/>
          </a:prstGeom>
          <a:noFill/>
        </p:spPr>
        <p:txBody>
          <a:bodyPr wrap="none" rtlCol="0">
            <a:spAutoFit/>
          </a:bodyPr>
          <a:lstStyle/>
          <a:p>
            <a:r>
              <a:rPr lang="en-US" dirty="0" smtClean="0"/>
              <a:t>Significant Activities / Employment Principles</a:t>
            </a:r>
            <a:endParaRPr lang="en-US" dirty="0"/>
          </a:p>
        </p:txBody>
      </p:sp>
      <p:cxnSp>
        <p:nvCxnSpPr>
          <p:cNvPr id="13" name="Straight Connector 12"/>
          <p:cNvCxnSpPr/>
          <p:nvPr/>
        </p:nvCxnSpPr>
        <p:spPr>
          <a:xfrm rot="5400000">
            <a:off x="598964" y="3886200"/>
            <a:ext cx="5486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 y="1524000"/>
            <a:ext cx="2762295" cy="584775"/>
          </a:xfrm>
          <a:prstGeom prst="rect">
            <a:avLst/>
          </a:prstGeom>
          <a:noFill/>
        </p:spPr>
        <p:txBody>
          <a:bodyPr wrap="none" rtlCol="0">
            <a:spAutoFit/>
          </a:bodyPr>
          <a:lstStyle/>
          <a:p>
            <a:r>
              <a:rPr lang="en-US" sz="1600" b="1" dirty="0" smtClean="0"/>
              <a:t>Coordinate Law and Order</a:t>
            </a:r>
          </a:p>
          <a:p>
            <a:r>
              <a:rPr lang="en-US" sz="1600" dirty="0" smtClean="0"/>
              <a:t>  (ATTP 3-39.10)</a:t>
            </a:r>
            <a:endParaRPr lang="en-US" sz="1600" dirty="0"/>
          </a:p>
        </p:txBody>
      </p:sp>
      <p:sp>
        <p:nvSpPr>
          <p:cNvPr id="15" name="TextBox 14"/>
          <p:cNvSpPr txBox="1"/>
          <p:nvPr/>
        </p:nvSpPr>
        <p:spPr>
          <a:xfrm>
            <a:off x="304800" y="3780958"/>
            <a:ext cx="1569917" cy="584775"/>
          </a:xfrm>
          <a:prstGeom prst="rect">
            <a:avLst/>
          </a:prstGeom>
          <a:noFill/>
        </p:spPr>
        <p:txBody>
          <a:bodyPr wrap="none" rtlCol="0">
            <a:spAutoFit/>
          </a:bodyPr>
          <a:lstStyle/>
          <a:p>
            <a:r>
              <a:rPr lang="en-US" sz="1600" b="1" dirty="0" smtClean="0"/>
              <a:t>Survivability</a:t>
            </a:r>
          </a:p>
          <a:p>
            <a:r>
              <a:rPr lang="en-US" sz="1600" smtClean="0"/>
              <a:t>  (ATP 3-37.34)</a:t>
            </a:r>
            <a:endParaRPr lang="en-US" sz="1600" dirty="0"/>
          </a:p>
        </p:txBody>
      </p:sp>
      <p:sp>
        <p:nvSpPr>
          <p:cNvPr id="16" name="TextBox 15"/>
          <p:cNvSpPr txBox="1"/>
          <p:nvPr/>
        </p:nvSpPr>
        <p:spPr>
          <a:xfrm>
            <a:off x="304800" y="5227670"/>
            <a:ext cx="2499402" cy="584775"/>
          </a:xfrm>
          <a:prstGeom prst="rect">
            <a:avLst/>
          </a:prstGeom>
          <a:noFill/>
        </p:spPr>
        <p:txBody>
          <a:bodyPr wrap="none" rtlCol="0">
            <a:spAutoFit/>
          </a:bodyPr>
          <a:lstStyle/>
          <a:p>
            <a:r>
              <a:rPr lang="en-US" sz="1600" b="1" dirty="0" smtClean="0"/>
              <a:t>Force Health Protection</a:t>
            </a:r>
          </a:p>
          <a:p>
            <a:r>
              <a:rPr lang="en-US" sz="1600" dirty="0" smtClean="0"/>
              <a:t>  (FM 4-02) (ATTP 4-02)</a:t>
            </a:r>
            <a:endParaRPr lang="en-US" sz="1600" dirty="0"/>
          </a:p>
        </p:txBody>
      </p:sp>
      <p:sp>
        <p:nvSpPr>
          <p:cNvPr id="18" name="TextBox 17"/>
          <p:cNvSpPr txBox="1"/>
          <p:nvPr/>
        </p:nvSpPr>
        <p:spPr>
          <a:xfrm>
            <a:off x="3356610" y="1524000"/>
            <a:ext cx="5330190" cy="2246769"/>
          </a:xfrm>
          <a:prstGeom prst="rect">
            <a:avLst/>
          </a:prstGeom>
          <a:noFill/>
        </p:spPr>
        <p:txBody>
          <a:bodyPr wrap="square" rtlCol="0">
            <a:spAutoFit/>
          </a:bodyPr>
          <a:lstStyle/>
          <a:p>
            <a:pPr lvl="0">
              <a:buFont typeface="Arial" pitchFamily="34" charset="0"/>
              <a:buChar char="•"/>
            </a:pPr>
            <a:r>
              <a:rPr lang="en-US" sz="1400" dirty="0" smtClean="0"/>
              <a:t>  Perform law enforcement.</a:t>
            </a:r>
          </a:p>
          <a:p>
            <a:pPr lvl="0">
              <a:buFont typeface="Arial" pitchFamily="34" charset="0"/>
              <a:buChar char="•"/>
            </a:pPr>
            <a:r>
              <a:rPr lang="en-US" sz="1400" dirty="0" smtClean="0"/>
              <a:t>  Conduct criminal investigations.</a:t>
            </a:r>
          </a:p>
          <a:p>
            <a:pPr lvl="0">
              <a:buFont typeface="Arial" pitchFamily="34" charset="0"/>
              <a:buChar char="•"/>
            </a:pPr>
            <a:r>
              <a:rPr lang="en-US" sz="1400" dirty="0" smtClean="0"/>
              <a:t>  Conduct traffic management and enforcement.</a:t>
            </a:r>
          </a:p>
          <a:p>
            <a:pPr>
              <a:buFont typeface="Arial" pitchFamily="34" charset="0"/>
              <a:buChar char="•"/>
            </a:pPr>
            <a:r>
              <a:rPr lang="en-US" sz="1400" dirty="0" smtClean="0"/>
              <a:t>  Employ forensics capabilities.</a:t>
            </a:r>
          </a:p>
          <a:p>
            <a:pPr>
              <a:buFont typeface="Arial" pitchFamily="34" charset="0"/>
              <a:buChar char="•"/>
            </a:pPr>
            <a:r>
              <a:rPr lang="en-US" sz="1400" dirty="0" smtClean="0"/>
              <a:t>  Conduct police engagement.</a:t>
            </a:r>
          </a:p>
          <a:p>
            <a:pPr>
              <a:buFont typeface="Arial" pitchFamily="34" charset="0"/>
              <a:buChar char="•"/>
            </a:pPr>
            <a:r>
              <a:rPr lang="en-US" sz="1400" dirty="0" smtClean="0"/>
              <a:t>  Provide customs support.</a:t>
            </a:r>
          </a:p>
          <a:p>
            <a:pPr>
              <a:buFont typeface="Arial" pitchFamily="34" charset="0"/>
              <a:buChar char="•"/>
            </a:pPr>
            <a:r>
              <a:rPr lang="en-US" sz="1400" dirty="0" smtClean="0"/>
              <a:t>  Provide host nation police development.</a:t>
            </a:r>
          </a:p>
          <a:p>
            <a:pPr>
              <a:buFont typeface="Arial" pitchFamily="34" charset="0"/>
              <a:buChar char="•"/>
            </a:pPr>
            <a:r>
              <a:rPr lang="en-US" sz="1400" dirty="0" smtClean="0"/>
              <a:t>  Support civil law enforcement.</a:t>
            </a:r>
          </a:p>
          <a:p>
            <a:pPr>
              <a:buFont typeface="Arial" pitchFamily="34" charset="0"/>
              <a:buChar char="•"/>
            </a:pPr>
            <a:r>
              <a:rPr lang="en-US" sz="1400" dirty="0" smtClean="0"/>
              <a:t>  Support border control, boundary security, and the freedom of movement</a:t>
            </a:r>
            <a:endParaRPr lang="en-US" sz="1400" dirty="0"/>
          </a:p>
        </p:txBody>
      </p:sp>
      <p:cxnSp>
        <p:nvCxnSpPr>
          <p:cNvPr id="24" name="Straight Connector 23"/>
          <p:cNvCxnSpPr/>
          <p:nvPr/>
        </p:nvCxnSpPr>
        <p:spPr>
          <a:xfrm>
            <a:off x="304800" y="3767563"/>
            <a:ext cx="8458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4800" y="5229515"/>
            <a:ext cx="8458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352800" y="3810000"/>
            <a:ext cx="4267200" cy="1384995"/>
          </a:xfrm>
          <a:prstGeom prst="rect">
            <a:avLst/>
          </a:prstGeom>
          <a:noFill/>
        </p:spPr>
        <p:txBody>
          <a:bodyPr wrap="square" rtlCol="0">
            <a:spAutoFit/>
          </a:bodyPr>
          <a:lstStyle/>
          <a:p>
            <a:pPr lvl="0">
              <a:buFont typeface="Arial" pitchFamily="34" charset="0"/>
              <a:buChar char="•"/>
            </a:pPr>
            <a:r>
              <a:rPr lang="en-US" sz="1400" dirty="0" smtClean="0"/>
              <a:t>  Achieve situational awareness.</a:t>
            </a:r>
          </a:p>
          <a:p>
            <a:pPr lvl="0">
              <a:buFont typeface="Arial" pitchFamily="34" charset="0"/>
              <a:buChar char="•"/>
            </a:pPr>
            <a:r>
              <a:rPr lang="en-US" sz="1400" dirty="0" smtClean="0"/>
              <a:t>  Determine degree of acceptable risk.</a:t>
            </a:r>
          </a:p>
          <a:p>
            <a:pPr lvl="0">
              <a:buFont typeface="Arial" pitchFamily="34" charset="0"/>
              <a:buChar char="•"/>
            </a:pPr>
            <a:r>
              <a:rPr lang="en-US" sz="1400" dirty="0" smtClean="0"/>
              <a:t>  Analyze terrain features.</a:t>
            </a:r>
          </a:p>
          <a:p>
            <a:pPr lvl="0">
              <a:buFont typeface="Arial" pitchFamily="34" charset="0"/>
              <a:buChar char="•"/>
            </a:pPr>
            <a:r>
              <a:rPr lang="en-US" sz="1400" dirty="0" smtClean="0"/>
              <a:t>  Establish priorities of work.</a:t>
            </a:r>
          </a:p>
          <a:p>
            <a:pPr lvl="0">
              <a:buFont typeface="Arial" pitchFamily="34" charset="0"/>
              <a:buChar char="•"/>
            </a:pPr>
            <a:r>
              <a:rPr lang="en-US" sz="1400" dirty="0" smtClean="0"/>
              <a:t>  Employ camouflage, cover, and concealment</a:t>
            </a:r>
          </a:p>
          <a:p>
            <a:pPr lvl="0">
              <a:buFont typeface="Arial" pitchFamily="34" charset="0"/>
              <a:buChar char="•"/>
            </a:pPr>
            <a:endParaRPr lang="en-US" sz="1400" dirty="0" smtClean="0"/>
          </a:p>
        </p:txBody>
      </p:sp>
      <p:sp>
        <p:nvSpPr>
          <p:cNvPr id="23" name="TextBox 22"/>
          <p:cNvSpPr txBox="1"/>
          <p:nvPr/>
        </p:nvSpPr>
        <p:spPr>
          <a:xfrm>
            <a:off x="3352800" y="5228948"/>
            <a:ext cx="3200400" cy="1169551"/>
          </a:xfrm>
          <a:prstGeom prst="rect">
            <a:avLst/>
          </a:prstGeom>
          <a:noFill/>
        </p:spPr>
        <p:txBody>
          <a:bodyPr wrap="square" rtlCol="0">
            <a:spAutoFit/>
          </a:bodyPr>
          <a:lstStyle/>
          <a:p>
            <a:pPr lvl="0">
              <a:buFont typeface="Arial" pitchFamily="34" charset="0"/>
              <a:buChar char="•"/>
            </a:pPr>
            <a:r>
              <a:rPr lang="en-US" sz="1400" dirty="0" smtClean="0"/>
              <a:t>  Prevent and control diseases.</a:t>
            </a:r>
          </a:p>
          <a:p>
            <a:pPr lvl="0">
              <a:buFont typeface="Arial" pitchFamily="34" charset="0"/>
              <a:buChar char="•"/>
            </a:pPr>
            <a:r>
              <a:rPr lang="en-US" sz="1400" dirty="0" smtClean="0"/>
              <a:t>  Assess environmental and</a:t>
            </a:r>
          </a:p>
          <a:p>
            <a:pPr lvl="0"/>
            <a:r>
              <a:rPr lang="en-US" sz="1400" dirty="0" smtClean="0"/>
              <a:t>   occupational health.</a:t>
            </a:r>
          </a:p>
          <a:p>
            <a:pPr lvl="0">
              <a:buFont typeface="Arial" pitchFamily="34" charset="0"/>
              <a:buChar char="•"/>
            </a:pPr>
            <a:r>
              <a:rPr lang="en-US" sz="1400" dirty="0" smtClean="0"/>
              <a:t>  Determine force health activities</a:t>
            </a:r>
          </a:p>
          <a:p>
            <a:pPr lvl="0"/>
            <a:r>
              <a:rPr lang="en-US" sz="1400" dirty="0" smtClean="0"/>
              <a:t>   protection.</a:t>
            </a:r>
          </a:p>
        </p:txBody>
      </p:sp>
      <p:sp>
        <p:nvSpPr>
          <p:cNvPr id="30" name="TextBox 29"/>
          <p:cNvSpPr txBox="1"/>
          <p:nvPr/>
        </p:nvSpPr>
        <p:spPr>
          <a:xfrm>
            <a:off x="6446326" y="5236568"/>
            <a:ext cx="2469074" cy="1169551"/>
          </a:xfrm>
          <a:prstGeom prst="rect">
            <a:avLst/>
          </a:prstGeom>
          <a:noFill/>
        </p:spPr>
        <p:txBody>
          <a:bodyPr wrap="square" rtlCol="0">
            <a:spAutoFit/>
          </a:bodyPr>
          <a:lstStyle/>
          <a:p>
            <a:pPr lvl="0">
              <a:buFont typeface="Arial" pitchFamily="34" charset="0"/>
              <a:buChar char="•"/>
            </a:pPr>
            <a:r>
              <a:rPr lang="en-US" sz="1400" dirty="0" smtClean="0"/>
              <a:t>  Employ PVNTMED  toxi-</a:t>
            </a:r>
          </a:p>
          <a:p>
            <a:pPr lvl="0"/>
            <a:r>
              <a:rPr lang="en-US" sz="1400" dirty="0" smtClean="0"/>
              <a:t>   cology and lab services.</a:t>
            </a:r>
          </a:p>
          <a:p>
            <a:pPr lvl="0">
              <a:buFont typeface="Arial" pitchFamily="34" charset="0"/>
              <a:buChar char="•"/>
            </a:pPr>
            <a:r>
              <a:rPr lang="en-US" sz="1400" dirty="0" smtClean="0"/>
              <a:t>  Perform health risk </a:t>
            </a:r>
          </a:p>
          <a:p>
            <a:pPr lvl="0"/>
            <a:r>
              <a:rPr lang="en-US" sz="1400" dirty="0" smtClean="0"/>
              <a:t>   assessments.</a:t>
            </a:r>
          </a:p>
          <a:p>
            <a:pPr>
              <a:buFont typeface="Arial" pitchFamily="34" charset="0"/>
              <a:buChar char="•"/>
            </a:pPr>
            <a:r>
              <a:rPr lang="en-US" sz="1400" dirty="0" smtClean="0"/>
              <a:t>  Disseminate health info</a:t>
            </a:r>
            <a:endParaRPr lang="en-US" sz="1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bwMode="auto">
          <a:xfrm>
            <a:off x="4572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Protection Tasks and Systems (4 of 5)</a:t>
            </a:r>
          </a:p>
        </p:txBody>
      </p:sp>
      <p:sp>
        <p:nvSpPr>
          <p:cNvPr id="6" name="Rectangle 5"/>
          <p:cNvSpPr/>
          <p:nvPr/>
        </p:nvSpPr>
        <p:spPr>
          <a:xfrm>
            <a:off x="304800" y="1143000"/>
            <a:ext cx="8458200" cy="548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04800" y="1143000"/>
            <a:ext cx="8458200" cy="381000"/>
          </a:xfrm>
          <a:prstGeom prst="rect">
            <a:avLst/>
          </a:prstGeom>
          <a:solidFill>
            <a:schemeClr val="bg2">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57250" y="1143000"/>
            <a:ext cx="1757917" cy="369332"/>
          </a:xfrm>
          <a:prstGeom prst="rect">
            <a:avLst/>
          </a:prstGeom>
          <a:noFill/>
        </p:spPr>
        <p:txBody>
          <a:bodyPr wrap="none" rtlCol="0">
            <a:spAutoFit/>
          </a:bodyPr>
          <a:lstStyle/>
          <a:p>
            <a:r>
              <a:rPr lang="en-US" dirty="0" smtClean="0"/>
              <a:t>Protection Task</a:t>
            </a:r>
            <a:endParaRPr lang="en-US" dirty="0"/>
          </a:p>
        </p:txBody>
      </p:sp>
      <p:sp>
        <p:nvSpPr>
          <p:cNvPr id="11" name="TextBox 10"/>
          <p:cNvSpPr txBox="1"/>
          <p:nvPr/>
        </p:nvSpPr>
        <p:spPr>
          <a:xfrm>
            <a:off x="3681447" y="1143000"/>
            <a:ext cx="4750083" cy="369332"/>
          </a:xfrm>
          <a:prstGeom prst="rect">
            <a:avLst/>
          </a:prstGeom>
          <a:noFill/>
        </p:spPr>
        <p:txBody>
          <a:bodyPr wrap="none" rtlCol="0">
            <a:spAutoFit/>
          </a:bodyPr>
          <a:lstStyle/>
          <a:p>
            <a:r>
              <a:rPr lang="en-US" dirty="0" smtClean="0"/>
              <a:t>Significant Activities / Employment Principles</a:t>
            </a:r>
            <a:endParaRPr lang="en-US" dirty="0"/>
          </a:p>
        </p:txBody>
      </p:sp>
      <p:cxnSp>
        <p:nvCxnSpPr>
          <p:cNvPr id="13" name="Straight Connector 12"/>
          <p:cNvCxnSpPr/>
          <p:nvPr/>
        </p:nvCxnSpPr>
        <p:spPr>
          <a:xfrm rot="5400000">
            <a:off x="598964" y="3886200"/>
            <a:ext cx="5486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 y="1524000"/>
            <a:ext cx="2438399" cy="830997"/>
          </a:xfrm>
          <a:prstGeom prst="rect">
            <a:avLst/>
          </a:prstGeom>
          <a:noFill/>
        </p:spPr>
        <p:txBody>
          <a:bodyPr wrap="square" rtlCol="0">
            <a:spAutoFit/>
          </a:bodyPr>
          <a:lstStyle/>
          <a:p>
            <a:r>
              <a:rPr lang="en-US" sz="1600" b="1" dirty="0" smtClean="0"/>
              <a:t>CBRN Operations</a:t>
            </a:r>
          </a:p>
          <a:p>
            <a:r>
              <a:rPr lang="en-US" sz="1600" dirty="0" smtClean="0"/>
              <a:t>  (FM 3-11, FM 3-11.21</a:t>
            </a:r>
          </a:p>
          <a:p>
            <a:r>
              <a:rPr lang="en-US" sz="1600" dirty="0" smtClean="0"/>
              <a:t>  and FM 4-02.17)</a:t>
            </a:r>
            <a:endParaRPr lang="en-US" sz="1600" dirty="0"/>
          </a:p>
        </p:txBody>
      </p:sp>
      <p:sp>
        <p:nvSpPr>
          <p:cNvPr id="17" name="TextBox 16"/>
          <p:cNvSpPr txBox="1"/>
          <p:nvPr/>
        </p:nvSpPr>
        <p:spPr>
          <a:xfrm>
            <a:off x="304800" y="2895600"/>
            <a:ext cx="3068469" cy="830997"/>
          </a:xfrm>
          <a:prstGeom prst="rect">
            <a:avLst/>
          </a:prstGeom>
          <a:noFill/>
        </p:spPr>
        <p:txBody>
          <a:bodyPr wrap="none" rtlCol="0">
            <a:spAutoFit/>
          </a:bodyPr>
          <a:lstStyle/>
          <a:p>
            <a:r>
              <a:rPr lang="en-US" sz="1600" b="1" dirty="0" smtClean="0"/>
              <a:t>Explosive Ordnance Disposal</a:t>
            </a:r>
          </a:p>
          <a:p>
            <a:r>
              <a:rPr lang="en-US" sz="1600" b="1" dirty="0" smtClean="0"/>
              <a:t>(EOD)</a:t>
            </a:r>
          </a:p>
          <a:p>
            <a:r>
              <a:rPr lang="en-US" sz="1600" dirty="0" smtClean="0"/>
              <a:t>  (ATTP  4-32.2)(ATTP 4-32.16)</a:t>
            </a:r>
            <a:endParaRPr lang="en-US" sz="1600" dirty="0"/>
          </a:p>
        </p:txBody>
      </p:sp>
      <p:sp>
        <p:nvSpPr>
          <p:cNvPr id="18" name="TextBox 17"/>
          <p:cNvSpPr txBox="1"/>
          <p:nvPr/>
        </p:nvSpPr>
        <p:spPr>
          <a:xfrm>
            <a:off x="3356610" y="1524000"/>
            <a:ext cx="5406390" cy="1384995"/>
          </a:xfrm>
          <a:prstGeom prst="rect">
            <a:avLst/>
          </a:prstGeom>
          <a:noFill/>
        </p:spPr>
        <p:txBody>
          <a:bodyPr wrap="square" rtlCol="0">
            <a:spAutoFit/>
          </a:bodyPr>
          <a:lstStyle/>
          <a:p>
            <a:pPr lvl="0">
              <a:buFont typeface="Arial" pitchFamily="34" charset="0"/>
              <a:buChar char="•"/>
            </a:pPr>
            <a:r>
              <a:rPr lang="en-US" sz="1400" dirty="0" smtClean="0"/>
              <a:t>  Identify threat.</a:t>
            </a:r>
          </a:p>
          <a:p>
            <a:pPr lvl="0">
              <a:buFont typeface="Arial" pitchFamily="34" charset="0"/>
              <a:buChar char="•"/>
            </a:pPr>
            <a:r>
              <a:rPr lang="en-US" sz="1400" dirty="0" smtClean="0"/>
              <a:t>  Assess situation.</a:t>
            </a:r>
          </a:p>
          <a:p>
            <a:pPr lvl="0">
              <a:buFont typeface="Arial" pitchFamily="34" charset="0"/>
              <a:buChar char="•"/>
            </a:pPr>
            <a:r>
              <a:rPr lang="en-US" sz="1400" dirty="0" smtClean="0"/>
              <a:t>  Identify vulnerability reduction measures.</a:t>
            </a:r>
          </a:p>
          <a:p>
            <a:pPr lvl="0">
              <a:buFont typeface="Arial" pitchFamily="34" charset="0"/>
              <a:buChar char="•"/>
            </a:pPr>
            <a:r>
              <a:rPr lang="en-US" sz="1400" dirty="0" smtClean="0"/>
              <a:t>  Conduct operations.</a:t>
            </a:r>
          </a:p>
          <a:p>
            <a:pPr lvl="0">
              <a:buFont typeface="Arial" pitchFamily="34" charset="0"/>
              <a:buChar char="•"/>
            </a:pPr>
            <a:r>
              <a:rPr lang="en-US" sz="1400" dirty="0" smtClean="0"/>
              <a:t>  Provide logistics and health support.</a:t>
            </a:r>
          </a:p>
          <a:p>
            <a:pPr>
              <a:buFont typeface="Arial" pitchFamily="34" charset="0"/>
              <a:buChar char="•"/>
            </a:pPr>
            <a:r>
              <a:rPr lang="en-US" sz="1400" dirty="0" smtClean="0"/>
              <a:t>  Decontaminate.</a:t>
            </a:r>
            <a:endParaRPr lang="en-US" sz="1400" dirty="0"/>
          </a:p>
        </p:txBody>
      </p:sp>
      <p:cxnSp>
        <p:nvCxnSpPr>
          <p:cNvPr id="24" name="Straight Connector 23"/>
          <p:cNvCxnSpPr/>
          <p:nvPr/>
        </p:nvCxnSpPr>
        <p:spPr>
          <a:xfrm>
            <a:off x="304800" y="2882725"/>
            <a:ext cx="8458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4800" y="4275405"/>
            <a:ext cx="8458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352800" y="2899410"/>
            <a:ext cx="5410199" cy="1384995"/>
          </a:xfrm>
          <a:prstGeom prst="rect">
            <a:avLst/>
          </a:prstGeom>
          <a:noFill/>
        </p:spPr>
        <p:txBody>
          <a:bodyPr wrap="square" rtlCol="0">
            <a:spAutoFit/>
          </a:bodyPr>
          <a:lstStyle/>
          <a:p>
            <a:pPr lvl="0">
              <a:buFont typeface="Arial" pitchFamily="34" charset="0"/>
              <a:buChar char="•"/>
            </a:pPr>
            <a:r>
              <a:rPr lang="en-US" sz="1400" dirty="0" smtClean="0"/>
              <a:t>  Advise commanders on EO/IEDs (including CBRN).</a:t>
            </a:r>
          </a:p>
          <a:p>
            <a:pPr lvl="0">
              <a:buFont typeface="Arial" pitchFamily="34" charset="0"/>
              <a:buChar char="•"/>
            </a:pPr>
            <a:r>
              <a:rPr lang="en-US" sz="1400" dirty="0" smtClean="0"/>
              <a:t>  Positively identify, respond to, and dispose of EO/IEDs </a:t>
            </a:r>
          </a:p>
          <a:p>
            <a:pPr lvl="0"/>
            <a:r>
              <a:rPr lang="en-US" sz="1400" dirty="0" smtClean="0"/>
              <a:t>   (including CBRN).</a:t>
            </a:r>
          </a:p>
          <a:p>
            <a:pPr lvl="0">
              <a:buFont typeface="Arial" pitchFamily="34" charset="0"/>
              <a:buChar char="•"/>
            </a:pPr>
            <a:r>
              <a:rPr lang="en-US" sz="1400" dirty="0" smtClean="0"/>
              <a:t>  Perform EO/IED site exploitation and technical intelligence</a:t>
            </a:r>
          </a:p>
          <a:p>
            <a:pPr lvl="0"/>
            <a:r>
              <a:rPr lang="en-US" sz="1400" dirty="0" smtClean="0"/>
              <a:t>   collection.</a:t>
            </a:r>
          </a:p>
          <a:p>
            <a:pPr>
              <a:buFont typeface="Arial" pitchFamily="34" charset="0"/>
              <a:buChar char="•"/>
            </a:pPr>
            <a:r>
              <a:rPr lang="en-US" sz="1400" dirty="0" smtClean="0"/>
              <a:t>  Perform postblast analysis.</a:t>
            </a:r>
            <a:endParaRPr lang="en-US" sz="1400" dirty="0"/>
          </a:p>
        </p:txBody>
      </p:sp>
      <p:sp>
        <p:nvSpPr>
          <p:cNvPr id="15" name="TextBox 14"/>
          <p:cNvSpPr txBox="1"/>
          <p:nvPr/>
        </p:nvSpPr>
        <p:spPr>
          <a:xfrm>
            <a:off x="304800" y="4267200"/>
            <a:ext cx="3151825" cy="584775"/>
          </a:xfrm>
          <a:prstGeom prst="rect">
            <a:avLst/>
          </a:prstGeom>
          <a:noFill/>
        </p:spPr>
        <p:txBody>
          <a:bodyPr wrap="none" rtlCol="0">
            <a:spAutoFit/>
          </a:bodyPr>
          <a:lstStyle/>
          <a:p>
            <a:r>
              <a:rPr lang="en-US" sz="1600" b="1" dirty="0" smtClean="0"/>
              <a:t>Air and Missile Defense (AMD)</a:t>
            </a:r>
          </a:p>
          <a:p>
            <a:r>
              <a:rPr lang="en-US" sz="1600" dirty="0" smtClean="0"/>
              <a:t>  (ADRP 3-09) (FM 3-01)</a:t>
            </a:r>
            <a:endParaRPr lang="en-US" sz="1600" dirty="0"/>
          </a:p>
        </p:txBody>
      </p:sp>
      <p:sp>
        <p:nvSpPr>
          <p:cNvPr id="19" name="TextBox 18"/>
          <p:cNvSpPr txBox="1"/>
          <p:nvPr/>
        </p:nvSpPr>
        <p:spPr>
          <a:xfrm>
            <a:off x="3356610" y="4267200"/>
            <a:ext cx="5330190" cy="1169551"/>
          </a:xfrm>
          <a:prstGeom prst="rect">
            <a:avLst/>
          </a:prstGeom>
          <a:noFill/>
        </p:spPr>
        <p:txBody>
          <a:bodyPr wrap="square" rtlCol="0">
            <a:spAutoFit/>
          </a:bodyPr>
          <a:lstStyle/>
          <a:p>
            <a:pPr lvl="0">
              <a:buFont typeface="Arial" pitchFamily="34" charset="0"/>
              <a:buChar char="•"/>
            </a:pPr>
            <a:r>
              <a:rPr lang="en-US" sz="1400" dirty="0" smtClean="0"/>
              <a:t>  Active and passive measures.</a:t>
            </a:r>
          </a:p>
          <a:p>
            <a:pPr lvl="0">
              <a:buFont typeface="Arial" pitchFamily="34" charset="0"/>
              <a:buChar char="•"/>
            </a:pPr>
            <a:r>
              <a:rPr lang="en-US" sz="1400" dirty="0" smtClean="0"/>
              <a:t>  Coordinates protection of CAL and DAL.</a:t>
            </a:r>
          </a:p>
          <a:p>
            <a:pPr lvl="0">
              <a:buFont typeface="Arial" pitchFamily="34" charset="0"/>
              <a:buChar char="•"/>
            </a:pPr>
            <a:r>
              <a:rPr lang="en-US" sz="1400" dirty="0" smtClean="0"/>
              <a:t>  Integrates the employment guidelines.</a:t>
            </a:r>
          </a:p>
          <a:p>
            <a:pPr>
              <a:buFont typeface="Arial" pitchFamily="34" charset="0"/>
              <a:buChar char="•"/>
            </a:pPr>
            <a:r>
              <a:rPr lang="en-US" sz="1400" dirty="0" smtClean="0"/>
              <a:t>  Identifies the Air Defense Warning System status.</a:t>
            </a:r>
          </a:p>
          <a:p>
            <a:pPr>
              <a:buFont typeface="Arial" pitchFamily="34" charset="0"/>
              <a:buChar char="•"/>
            </a:pPr>
            <a:r>
              <a:rPr lang="en-US" sz="1400" dirty="0" smtClean="0"/>
              <a:t>  Designates the Weapon Control Status.</a:t>
            </a:r>
            <a:endParaRPr lang="en-US" sz="1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bwMode="auto">
          <a:xfrm>
            <a:off x="4572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Protection Tasks and Systems (5 of 5)</a:t>
            </a:r>
          </a:p>
        </p:txBody>
      </p:sp>
      <p:sp>
        <p:nvSpPr>
          <p:cNvPr id="6" name="Rectangle 5"/>
          <p:cNvSpPr/>
          <p:nvPr/>
        </p:nvSpPr>
        <p:spPr>
          <a:xfrm>
            <a:off x="304800" y="1143000"/>
            <a:ext cx="8458200" cy="548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04800" y="1143000"/>
            <a:ext cx="8458200" cy="381000"/>
          </a:xfrm>
          <a:prstGeom prst="rect">
            <a:avLst/>
          </a:prstGeom>
          <a:solidFill>
            <a:schemeClr val="bg2">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57250" y="1143000"/>
            <a:ext cx="1757917" cy="369332"/>
          </a:xfrm>
          <a:prstGeom prst="rect">
            <a:avLst/>
          </a:prstGeom>
          <a:noFill/>
        </p:spPr>
        <p:txBody>
          <a:bodyPr wrap="none" rtlCol="0">
            <a:spAutoFit/>
          </a:bodyPr>
          <a:lstStyle/>
          <a:p>
            <a:r>
              <a:rPr lang="en-US" dirty="0" smtClean="0"/>
              <a:t>Protection Task</a:t>
            </a:r>
            <a:endParaRPr lang="en-US" dirty="0"/>
          </a:p>
        </p:txBody>
      </p:sp>
      <p:sp>
        <p:nvSpPr>
          <p:cNvPr id="11" name="TextBox 10"/>
          <p:cNvSpPr txBox="1"/>
          <p:nvPr/>
        </p:nvSpPr>
        <p:spPr>
          <a:xfrm>
            <a:off x="3681447" y="1143000"/>
            <a:ext cx="4750083" cy="369332"/>
          </a:xfrm>
          <a:prstGeom prst="rect">
            <a:avLst/>
          </a:prstGeom>
          <a:noFill/>
        </p:spPr>
        <p:txBody>
          <a:bodyPr wrap="none" rtlCol="0">
            <a:spAutoFit/>
          </a:bodyPr>
          <a:lstStyle/>
          <a:p>
            <a:r>
              <a:rPr lang="en-US" dirty="0" smtClean="0"/>
              <a:t>Significant Activities / Employment Principles</a:t>
            </a:r>
            <a:endParaRPr lang="en-US" dirty="0"/>
          </a:p>
        </p:txBody>
      </p:sp>
      <p:cxnSp>
        <p:nvCxnSpPr>
          <p:cNvPr id="13" name="Straight Connector 12"/>
          <p:cNvCxnSpPr/>
          <p:nvPr/>
        </p:nvCxnSpPr>
        <p:spPr>
          <a:xfrm rot="5400000">
            <a:off x="598964" y="3886200"/>
            <a:ext cx="5486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4800" y="3046412"/>
            <a:ext cx="8458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4800" y="4648200"/>
            <a:ext cx="8458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 y="1577129"/>
            <a:ext cx="2634054" cy="584775"/>
          </a:xfrm>
          <a:prstGeom prst="rect">
            <a:avLst/>
          </a:prstGeom>
          <a:noFill/>
        </p:spPr>
        <p:txBody>
          <a:bodyPr wrap="none" rtlCol="0">
            <a:spAutoFit/>
          </a:bodyPr>
          <a:lstStyle/>
          <a:p>
            <a:r>
              <a:rPr lang="en-US" sz="1600" b="1" dirty="0" smtClean="0"/>
              <a:t>Personnel Recovery (PR)</a:t>
            </a:r>
          </a:p>
          <a:p>
            <a:r>
              <a:rPr lang="en-US" sz="1600" dirty="0" smtClean="0"/>
              <a:t>  (FM 3-50.1)</a:t>
            </a:r>
            <a:endParaRPr lang="en-US" sz="1600" dirty="0"/>
          </a:p>
        </p:txBody>
      </p:sp>
      <p:sp>
        <p:nvSpPr>
          <p:cNvPr id="20" name="TextBox 19"/>
          <p:cNvSpPr txBox="1"/>
          <p:nvPr/>
        </p:nvSpPr>
        <p:spPr>
          <a:xfrm>
            <a:off x="3352800" y="1567544"/>
            <a:ext cx="3254417" cy="1384995"/>
          </a:xfrm>
          <a:prstGeom prst="rect">
            <a:avLst/>
          </a:prstGeom>
          <a:noFill/>
        </p:spPr>
        <p:txBody>
          <a:bodyPr wrap="none" rtlCol="0">
            <a:spAutoFit/>
          </a:bodyPr>
          <a:lstStyle/>
          <a:p>
            <a:pPr lvl="0">
              <a:buFont typeface="Arial" pitchFamily="34" charset="0"/>
              <a:buChar char="•"/>
            </a:pPr>
            <a:r>
              <a:rPr lang="en-US" sz="1400" dirty="0" smtClean="0"/>
              <a:t>  Establish PR organization.</a:t>
            </a:r>
          </a:p>
          <a:p>
            <a:pPr lvl="0">
              <a:buFont typeface="Arial" pitchFamily="34" charset="0"/>
              <a:buChar char="•"/>
            </a:pPr>
            <a:r>
              <a:rPr lang="en-US" sz="1400" dirty="0" smtClean="0"/>
              <a:t>  Perform cross-staff coordination.</a:t>
            </a:r>
          </a:p>
          <a:p>
            <a:pPr lvl="0">
              <a:buFont typeface="Arial" pitchFamily="34" charset="0"/>
              <a:buChar char="•"/>
            </a:pPr>
            <a:r>
              <a:rPr lang="en-US" sz="1400" dirty="0" smtClean="0"/>
              <a:t>  Analyze PR gap.</a:t>
            </a:r>
          </a:p>
          <a:p>
            <a:pPr lvl="0">
              <a:buFont typeface="Arial" pitchFamily="34" charset="0"/>
              <a:buChar char="•"/>
            </a:pPr>
            <a:r>
              <a:rPr lang="en-US" sz="1400" dirty="0" smtClean="0"/>
              <a:t>  Integrate diplomatic/military/civil PR.</a:t>
            </a:r>
          </a:p>
          <a:p>
            <a:pPr lvl="0">
              <a:buFont typeface="Arial" pitchFamily="34" charset="0"/>
              <a:buChar char="•"/>
            </a:pPr>
            <a:r>
              <a:rPr lang="en-US" sz="1400" dirty="0" smtClean="0"/>
              <a:t>  Establish PR SOPs.</a:t>
            </a:r>
          </a:p>
          <a:p>
            <a:pPr lvl="0">
              <a:buFont typeface="Arial" pitchFamily="34" charset="0"/>
              <a:buChar char="•"/>
            </a:pPr>
            <a:r>
              <a:rPr lang="en-US" sz="1400" dirty="0" smtClean="0"/>
              <a:t>  Exercise/rehearse.</a:t>
            </a:r>
          </a:p>
        </p:txBody>
      </p:sp>
      <p:sp>
        <p:nvSpPr>
          <p:cNvPr id="21" name="TextBox 20"/>
          <p:cNvSpPr txBox="1"/>
          <p:nvPr/>
        </p:nvSpPr>
        <p:spPr>
          <a:xfrm>
            <a:off x="6446325" y="1567544"/>
            <a:ext cx="1837362" cy="1169551"/>
          </a:xfrm>
          <a:prstGeom prst="rect">
            <a:avLst/>
          </a:prstGeom>
          <a:noFill/>
        </p:spPr>
        <p:txBody>
          <a:bodyPr wrap="none" rtlCol="0">
            <a:spAutoFit/>
          </a:bodyPr>
          <a:lstStyle/>
          <a:p>
            <a:pPr lvl="0">
              <a:buFont typeface="Arial" pitchFamily="34" charset="0"/>
              <a:buChar char="•"/>
            </a:pPr>
            <a:r>
              <a:rPr lang="en-US" sz="1400" dirty="0" smtClean="0"/>
              <a:t>  Report.</a:t>
            </a:r>
          </a:p>
          <a:p>
            <a:pPr lvl="0">
              <a:buFont typeface="Arial" pitchFamily="34" charset="0"/>
              <a:buChar char="•"/>
            </a:pPr>
            <a:r>
              <a:rPr lang="en-US" sz="1400" dirty="0" smtClean="0"/>
              <a:t>  Locate.</a:t>
            </a:r>
          </a:p>
          <a:p>
            <a:pPr lvl="0">
              <a:buFont typeface="Arial" pitchFamily="34" charset="0"/>
              <a:buChar char="•"/>
            </a:pPr>
            <a:r>
              <a:rPr lang="en-US" sz="1400" dirty="0" smtClean="0"/>
              <a:t>  Support.</a:t>
            </a:r>
          </a:p>
          <a:p>
            <a:pPr lvl="0">
              <a:buFont typeface="Arial" pitchFamily="34" charset="0"/>
              <a:buChar char="•"/>
            </a:pPr>
            <a:r>
              <a:rPr lang="en-US" sz="1400" dirty="0" smtClean="0"/>
              <a:t>  Recover.</a:t>
            </a:r>
          </a:p>
          <a:p>
            <a:pPr>
              <a:buFont typeface="Arial" pitchFamily="34" charset="0"/>
              <a:buChar char="•"/>
            </a:pPr>
            <a:r>
              <a:rPr lang="en-US" sz="1400" dirty="0" smtClean="0"/>
              <a:t>  Return/reintegrate.</a:t>
            </a:r>
            <a:endParaRPr lang="en-US" sz="1400" dirty="0"/>
          </a:p>
        </p:txBody>
      </p:sp>
      <p:sp>
        <p:nvSpPr>
          <p:cNvPr id="22" name="TextBox 21"/>
          <p:cNvSpPr txBox="1"/>
          <p:nvPr/>
        </p:nvSpPr>
        <p:spPr>
          <a:xfrm>
            <a:off x="304800" y="3120390"/>
            <a:ext cx="2971800" cy="830997"/>
          </a:xfrm>
          <a:prstGeom prst="rect">
            <a:avLst/>
          </a:prstGeom>
          <a:noFill/>
        </p:spPr>
        <p:txBody>
          <a:bodyPr wrap="square" rtlCol="0">
            <a:spAutoFit/>
          </a:bodyPr>
          <a:lstStyle/>
          <a:p>
            <a:r>
              <a:rPr lang="en-US" sz="1600" b="1" dirty="0" smtClean="0"/>
              <a:t>Internment and Resettlement (IR)</a:t>
            </a:r>
          </a:p>
          <a:p>
            <a:r>
              <a:rPr lang="en-US" sz="1600" dirty="0" smtClean="0"/>
              <a:t>  (FM 3-39.40)</a:t>
            </a:r>
            <a:endParaRPr lang="en-US" sz="1600" dirty="0"/>
          </a:p>
        </p:txBody>
      </p:sp>
      <p:sp>
        <p:nvSpPr>
          <p:cNvPr id="23" name="TextBox 22"/>
          <p:cNvSpPr txBox="1"/>
          <p:nvPr/>
        </p:nvSpPr>
        <p:spPr>
          <a:xfrm>
            <a:off x="3352800" y="3110805"/>
            <a:ext cx="5257800" cy="1384995"/>
          </a:xfrm>
          <a:prstGeom prst="rect">
            <a:avLst/>
          </a:prstGeom>
          <a:noFill/>
        </p:spPr>
        <p:txBody>
          <a:bodyPr wrap="square" rtlCol="0">
            <a:spAutoFit/>
          </a:bodyPr>
          <a:lstStyle/>
          <a:p>
            <a:pPr>
              <a:buFont typeface="Arial" pitchFamily="34" charset="0"/>
              <a:buChar char="•"/>
            </a:pPr>
            <a:r>
              <a:rPr lang="en-US" sz="1400" dirty="0" smtClean="0"/>
              <a:t>  Perform internment.</a:t>
            </a:r>
          </a:p>
          <a:p>
            <a:pPr>
              <a:buFont typeface="Arial" pitchFamily="34" charset="0"/>
              <a:buChar char="•"/>
            </a:pPr>
            <a:r>
              <a:rPr lang="en-US" sz="1400" dirty="0" smtClean="0"/>
              <a:t>  Intern U.S. military prisoners.</a:t>
            </a:r>
          </a:p>
          <a:p>
            <a:pPr>
              <a:buFont typeface="Arial" pitchFamily="34" charset="0"/>
              <a:buChar char="•"/>
            </a:pPr>
            <a:r>
              <a:rPr lang="en-US" sz="1400" dirty="0" smtClean="0"/>
              <a:t>  Support host nation corrections reform.</a:t>
            </a:r>
          </a:p>
          <a:p>
            <a:pPr>
              <a:buFont typeface="Arial" pitchFamily="34" charset="0"/>
              <a:buChar char="•"/>
            </a:pPr>
            <a:r>
              <a:rPr lang="en-US" sz="1400" dirty="0" smtClean="0"/>
              <a:t>  Conduct resettlement operations.</a:t>
            </a:r>
          </a:p>
          <a:p>
            <a:pPr>
              <a:buFont typeface="Arial" pitchFamily="34" charset="0"/>
              <a:buChar char="•"/>
            </a:pPr>
            <a:r>
              <a:rPr lang="en-US" sz="1400" dirty="0" smtClean="0"/>
              <a:t>  Conduct enemy prisoner of war operations. </a:t>
            </a:r>
          </a:p>
          <a:p>
            <a:pPr>
              <a:buFont typeface="Arial" pitchFamily="34" charset="0"/>
              <a:buChar char="•"/>
            </a:pPr>
            <a:r>
              <a:rPr lang="en-US" sz="1400" dirty="0" smtClean="0"/>
              <a:t>  Conduct detainee operations..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551261" y="196169"/>
            <a:ext cx="4041491" cy="523220"/>
          </a:xfrm>
          <a:prstGeom prst="rect">
            <a:avLst/>
          </a:prstGeom>
          <a:noFill/>
          <a:ln w="9525">
            <a:noFill/>
            <a:miter lim="800000"/>
            <a:headEnd/>
            <a:tailEnd/>
          </a:ln>
        </p:spPr>
        <p:txBody>
          <a:bodyPr wrap="none">
            <a:spAutoFit/>
          </a:bodyPr>
          <a:lstStyle/>
          <a:p>
            <a:r>
              <a:rPr lang="en-US" sz="2800" b="1" dirty="0" smtClean="0"/>
              <a:t>Changes from FM 3-37</a:t>
            </a:r>
            <a:endParaRPr lang="en-US" sz="2800" b="1" dirty="0"/>
          </a:p>
        </p:txBody>
      </p:sp>
      <p:sp>
        <p:nvSpPr>
          <p:cNvPr id="9" name="Rectangle 8"/>
          <p:cNvSpPr/>
          <p:nvPr/>
        </p:nvSpPr>
        <p:spPr>
          <a:xfrm>
            <a:off x="0" y="2779216"/>
            <a:ext cx="9144000" cy="4031873"/>
          </a:xfrm>
          <a:prstGeom prst="rect">
            <a:avLst/>
          </a:prstGeom>
        </p:spPr>
        <p:txBody>
          <a:bodyPr wrap="square">
            <a:spAutoFit/>
          </a:bodyPr>
          <a:lstStyle/>
          <a:p>
            <a:pPr lvl="1" algn="l" eaLnBrk="0" hangingPunct="0">
              <a:buFont typeface="Arial" pitchFamily="34" charset="0"/>
              <a:buChar char="•"/>
            </a:pPr>
            <a:r>
              <a:rPr lang="en-US" sz="1600" dirty="0" smtClean="0">
                <a:solidFill>
                  <a:srgbClr val="000000"/>
                </a:solidFill>
              </a:rPr>
              <a:t>  Fully </a:t>
            </a:r>
            <a:r>
              <a:rPr lang="en-US" sz="1600" dirty="0">
                <a:solidFill>
                  <a:srgbClr val="000000"/>
                </a:solidFill>
              </a:rPr>
              <a:t>integrated the Protection Framework </a:t>
            </a:r>
            <a:r>
              <a:rPr lang="en-US" sz="1600" dirty="0" smtClean="0">
                <a:solidFill>
                  <a:srgbClr val="000000"/>
                </a:solidFill>
              </a:rPr>
              <a:t>within the </a:t>
            </a:r>
            <a:r>
              <a:rPr lang="en-US" sz="1600" dirty="0">
                <a:solidFill>
                  <a:srgbClr val="000000"/>
                </a:solidFill>
              </a:rPr>
              <a:t>operations process</a:t>
            </a:r>
            <a:r>
              <a:rPr lang="en-US" sz="1600" dirty="0" smtClean="0">
                <a:solidFill>
                  <a:srgbClr val="000000"/>
                </a:solidFill>
              </a:rPr>
              <a:t>.</a:t>
            </a:r>
          </a:p>
          <a:p>
            <a:pPr lvl="1" algn="l" eaLnBrk="0" hangingPunct="0">
              <a:buFont typeface="Arial" pitchFamily="34" charset="0"/>
              <a:buChar char="•"/>
            </a:pPr>
            <a:endParaRPr lang="en-US" sz="800" dirty="0">
              <a:solidFill>
                <a:srgbClr val="000000"/>
              </a:solidFill>
            </a:endParaRPr>
          </a:p>
          <a:p>
            <a:pPr lvl="1" algn="l" eaLnBrk="0" hangingPunct="0">
              <a:buFont typeface="Arial" pitchFamily="34" charset="0"/>
              <a:buChar char="•"/>
            </a:pPr>
            <a:r>
              <a:rPr lang="en-US" sz="1600" dirty="0">
                <a:solidFill>
                  <a:srgbClr val="000000"/>
                </a:solidFill>
              </a:rPr>
              <a:t> </a:t>
            </a:r>
            <a:r>
              <a:rPr lang="en-US" sz="1600" dirty="0" smtClean="0">
                <a:solidFill>
                  <a:srgbClr val="000000"/>
                </a:solidFill>
              </a:rPr>
              <a:t> Aligned </a:t>
            </a:r>
            <a:r>
              <a:rPr lang="en-US" sz="1600" dirty="0">
                <a:solidFill>
                  <a:srgbClr val="000000"/>
                </a:solidFill>
              </a:rPr>
              <a:t>the protection definition with JP 3-0.</a:t>
            </a:r>
          </a:p>
          <a:p>
            <a:pPr lvl="1" algn="l" eaLnBrk="0" hangingPunct="0">
              <a:buFont typeface="Arial" pitchFamily="34" charset="0"/>
              <a:buChar char="•"/>
            </a:pPr>
            <a:endParaRPr lang="en-US" sz="800" dirty="0">
              <a:solidFill>
                <a:srgbClr val="000000"/>
              </a:solidFill>
            </a:endParaRPr>
          </a:p>
          <a:p>
            <a:pPr lvl="1" algn="l" eaLnBrk="0" hangingPunct="0">
              <a:buFont typeface="Arial" pitchFamily="34" charset="0"/>
              <a:buChar char="•"/>
            </a:pPr>
            <a:r>
              <a:rPr lang="en-US" sz="1600" dirty="0">
                <a:solidFill>
                  <a:srgbClr val="000000"/>
                </a:solidFill>
              </a:rPr>
              <a:t> </a:t>
            </a:r>
            <a:r>
              <a:rPr lang="en-US" sz="1600" dirty="0" smtClean="0">
                <a:solidFill>
                  <a:srgbClr val="000000"/>
                </a:solidFill>
              </a:rPr>
              <a:t> Replaced </a:t>
            </a:r>
            <a:r>
              <a:rPr lang="en-US" sz="1600" dirty="0">
                <a:solidFill>
                  <a:srgbClr val="000000"/>
                </a:solidFill>
              </a:rPr>
              <a:t>the protection principle of </a:t>
            </a:r>
            <a:r>
              <a:rPr lang="en-US" sz="1600" dirty="0">
                <a:solidFill>
                  <a:srgbClr val="C00000"/>
                </a:solidFill>
              </a:rPr>
              <a:t>“</a:t>
            </a:r>
            <a:r>
              <a:rPr lang="en-US" sz="1600" dirty="0">
                <a:solidFill>
                  <a:srgbClr val="FF0000"/>
                </a:solidFill>
              </a:rPr>
              <a:t>full </a:t>
            </a:r>
            <a:r>
              <a:rPr lang="en-US" sz="1600" dirty="0" smtClean="0">
                <a:solidFill>
                  <a:srgbClr val="FF0000"/>
                </a:solidFill>
              </a:rPr>
              <a:t>dimension</a:t>
            </a:r>
            <a:r>
              <a:rPr lang="en-US" sz="1600" dirty="0" smtClean="0">
                <a:solidFill>
                  <a:srgbClr val="000000"/>
                </a:solidFill>
              </a:rPr>
              <a:t>” with </a:t>
            </a:r>
            <a:r>
              <a:rPr lang="en-US" sz="1600" dirty="0">
                <a:solidFill>
                  <a:srgbClr val="0033CC"/>
                </a:solidFill>
              </a:rPr>
              <a:t>“comprehensive.”</a:t>
            </a:r>
          </a:p>
          <a:p>
            <a:pPr lvl="1" algn="l" eaLnBrk="0" hangingPunct="0">
              <a:buFont typeface="Arial" pitchFamily="34" charset="0"/>
              <a:buChar char="•"/>
            </a:pPr>
            <a:endParaRPr lang="en-US" sz="800" dirty="0">
              <a:solidFill>
                <a:srgbClr val="000000"/>
              </a:solidFill>
            </a:endParaRPr>
          </a:p>
          <a:p>
            <a:pPr lvl="1" algn="l" eaLnBrk="0" hangingPunct="0">
              <a:buFont typeface="Arial" pitchFamily="34" charset="0"/>
              <a:buChar char="•"/>
            </a:pPr>
            <a:r>
              <a:rPr lang="en-US" sz="1600" dirty="0">
                <a:solidFill>
                  <a:srgbClr val="000000"/>
                </a:solidFill>
              </a:rPr>
              <a:t> </a:t>
            </a:r>
            <a:r>
              <a:rPr lang="en-US" sz="1600" dirty="0" smtClean="0">
                <a:solidFill>
                  <a:srgbClr val="000000"/>
                </a:solidFill>
              </a:rPr>
              <a:t> Added </a:t>
            </a:r>
            <a:r>
              <a:rPr lang="en-US" sz="1600" dirty="0" smtClean="0">
                <a:solidFill>
                  <a:srgbClr val="0033CC"/>
                </a:solidFill>
              </a:rPr>
              <a:t>Law </a:t>
            </a:r>
            <a:r>
              <a:rPr lang="en-US" sz="1600" dirty="0">
                <a:solidFill>
                  <a:srgbClr val="0033CC"/>
                </a:solidFill>
              </a:rPr>
              <a:t>and </a:t>
            </a:r>
            <a:r>
              <a:rPr lang="en-US" sz="1600" dirty="0" smtClean="0">
                <a:solidFill>
                  <a:srgbClr val="0033CC"/>
                </a:solidFill>
              </a:rPr>
              <a:t>Order </a:t>
            </a:r>
            <a:r>
              <a:rPr lang="en-US" sz="1600" dirty="0">
                <a:solidFill>
                  <a:srgbClr val="0033CC"/>
                </a:solidFill>
              </a:rPr>
              <a:t>task </a:t>
            </a:r>
            <a:r>
              <a:rPr lang="en-US" sz="1600" dirty="0">
                <a:solidFill>
                  <a:srgbClr val="000000"/>
                </a:solidFill>
              </a:rPr>
              <a:t>from Mission </a:t>
            </a:r>
            <a:r>
              <a:rPr lang="en-US" sz="1600" dirty="0" smtClean="0">
                <a:solidFill>
                  <a:srgbClr val="000000"/>
                </a:solidFill>
              </a:rPr>
              <a:t>Command WFF </a:t>
            </a:r>
            <a:r>
              <a:rPr lang="en-US" sz="1600" dirty="0">
                <a:solidFill>
                  <a:srgbClr val="000000"/>
                </a:solidFill>
              </a:rPr>
              <a:t>to the Protection </a:t>
            </a:r>
            <a:r>
              <a:rPr lang="en-US" sz="1600" dirty="0" err="1" smtClean="0">
                <a:solidFill>
                  <a:srgbClr val="000000"/>
                </a:solidFill>
              </a:rPr>
              <a:t>Warfighting</a:t>
            </a:r>
            <a:r>
              <a:rPr lang="en-US" sz="1600" dirty="0" smtClean="0">
                <a:solidFill>
                  <a:srgbClr val="000000"/>
                </a:solidFill>
              </a:rPr>
              <a:t> Function (WFF).</a:t>
            </a:r>
          </a:p>
          <a:p>
            <a:pPr lvl="1" algn="l" eaLnBrk="0" hangingPunct="0">
              <a:buFont typeface="Arial" pitchFamily="34" charset="0"/>
              <a:buChar char="•"/>
            </a:pPr>
            <a:endParaRPr lang="en-US" sz="800" dirty="0">
              <a:solidFill>
                <a:srgbClr val="000000"/>
              </a:solidFill>
            </a:endParaRPr>
          </a:p>
          <a:p>
            <a:pPr lvl="1" algn="l" eaLnBrk="0" hangingPunct="0">
              <a:buFont typeface="Arial" pitchFamily="34" charset="0"/>
              <a:buChar char="•"/>
            </a:pPr>
            <a:r>
              <a:rPr lang="en-US" sz="1600" dirty="0">
                <a:solidFill>
                  <a:srgbClr val="000000"/>
                </a:solidFill>
              </a:rPr>
              <a:t> </a:t>
            </a:r>
            <a:r>
              <a:rPr lang="en-US" sz="1600" dirty="0" smtClean="0">
                <a:solidFill>
                  <a:srgbClr val="000000"/>
                </a:solidFill>
              </a:rPr>
              <a:t> Added </a:t>
            </a:r>
            <a:r>
              <a:rPr lang="en-US" sz="1600" dirty="0" smtClean="0">
                <a:solidFill>
                  <a:srgbClr val="0033CC"/>
                </a:solidFill>
              </a:rPr>
              <a:t>Implement physical security procedures</a:t>
            </a:r>
            <a:r>
              <a:rPr lang="en-US" sz="1600" dirty="0">
                <a:solidFill>
                  <a:srgbClr val="0033CC"/>
                </a:solidFill>
              </a:rPr>
              <a:t> </a:t>
            </a:r>
            <a:r>
              <a:rPr lang="en-US" sz="1600" dirty="0">
                <a:solidFill>
                  <a:srgbClr val="000000"/>
                </a:solidFill>
              </a:rPr>
              <a:t>to the Protection WFF</a:t>
            </a:r>
            <a:r>
              <a:rPr lang="en-US" sz="1600" dirty="0" smtClean="0">
                <a:solidFill>
                  <a:srgbClr val="000000"/>
                </a:solidFill>
              </a:rPr>
              <a:t>.</a:t>
            </a:r>
          </a:p>
          <a:p>
            <a:pPr lvl="1" algn="l" eaLnBrk="0" hangingPunct="0">
              <a:buFont typeface="Arial" pitchFamily="34" charset="0"/>
              <a:buChar char="•"/>
            </a:pPr>
            <a:endParaRPr lang="en-US" sz="800" dirty="0" smtClean="0">
              <a:solidFill>
                <a:srgbClr val="000000"/>
              </a:solidFill>
            </a:endParaRPr>
          </a:p>
          <a:p>
            <a:pPr lvl="1" algn="l" eaLnBrk="0" hangingPunct="0">
              <a:buFont typeface="Arial" pitchFamily="34" charset="0"/>
              <a:buChar char="•"/>
            </a:pPr>
            <a:r>
              <a:rPr lang="en-US" sz="1600" dirty="0" smtClean="0">
                <a:solidFill>
                  <a:srgbClr val="000000"/>
                </a:solidFill>
              </a:rPr>
              <a:t>  Added </a:t>
            </a:r>
            <a:r>
              <a:rPr lang="en-US" sz="1600" dirty="0" smtClean="0">
                <a:solidFill>
                  <a:srgbClr val="0033CC"/>
                </a:solidFill>
              </a:rPr>
              <a:t>Implement operations security (OPSEC) </a:t>
            </a:r>
            <a:r>
              <a:rPr lang="en-US" sz="1600" dirty="0" smtClean="0">
                <a:solidFill>
                  <a:srgbClr val="000000"/>
                </a:solidFill>
              </a:rPr>
              <a:t>to </a:t>
            </a:r>
            <a:r>
              <a:rPr lang="en-US" sz="1600" dirty="0">
                <a:solidFill>
                  <a:srgbClr val="000000"/>
                </a:solidFill>
              </a:rPr>
              <a:t>the Protection WFF.</a:t>
            </a:r>
            <a:endParaRPr lang="en-US" sz="1600" dirty="0" smtClean="0">
              <a:solidFill>
                <a:srgbClr val="000000"/>
              </a:solidFill>
            </a:endParaRPr>
          </a:p>
          <a:p>
            <a:pPr lvl="1" algn="l" eaLnBrk="0" hangingPunct="0">
              <a:buFont typeface="Arial" pitchFamily="34" charset="0"/>
              <a:buChar char="•"/>
            </a:pPr>
            <a:endParaRPr lang="en-US" sz="800" dirty="0" smtClean="0">
              <a:solidFill>
                <a:srgbClr val="000000"/>
              </a:solidFill>
            </a:endParaRPr>
          </a:p>
          <a:p>
            <a:pPr lvl="1" algn="l" eaLnBrk="0" hangingPunct="0">
              <a:buFont typeface="Arial" pitchFamily="34" charset="0"/>
              <a:buChar char="•"/>
            </a:pPr>
            <a:r>
              <a:rPr lang="en-US" sz="1600" dirty="0" smtClean="0">
                <a:solidFill>
                  <a:srgbClr val="000000"/>
                </a:solidFill>
              </a:rPr>
              <a:t>  Moved </a:t>
            </a:r>
            <a:r>
              <a:rPr lang="en-US" sz="1600" dirty="0" smtClean="0">
                <a:solidFill>
                  <a:srgbClr val="0033CC"/>
                </a:solidFill>
              </a:rPr>
              <a:t>Internment and Resettlement </a:t>
            </a:r>
            <a:r>
              <a:rPr lang="en-US" sz="1600" dirty="0" smtClean="0">
                <a:solidFill>
                  <a:srgbClr val="000000"/>
                </a:solidFill>
              </a:rPr>
              <a:t>task from Sustainment WFF to the Protection WFF.</a:t>
            </a:r>
          </a:p>
          <a:p>
            <a:pPr lvl="1" algn="l" eaLnBrk="0" hangingPunct="0">
              <a:buFont typeface="Arial" pitchFamily="34" charset="0"/>
              <a:buChar char="•"/>
            </a:pPr>
            <a:endParaRPr lang="en-US" sz="800" dirty="0">
              <a:solidFill>
                <a:srgbClr val="000000"/>
              </a:solidFill>
            </a:endParaRPr>
          </a:p>
          <a:p>
            <a:pPr lvl="1" algn="l" eaLnBrk="0" hangingPunct="0">
              <a:buFont typeface="Arial" pitchFamily="34" charset="0"/>
              <a:buChar char="•"/>
            </a:pPr>
            <a:r>
              <a:rPr lang="en-US" sz="1600" dirty="0" smtClean="0">
                <a:solidFill>
                  <a:srgbClr val="000000"/>
                </a:solidFill>
              </a:rPr>
              <a:t>  Moved </a:t>
            </a:r>
            <a:r>
              <a:rPr lang="en-US" sz="1600" dirty="0" smtClean="0">
                <a:solidFill>
                  <a:srgbClr val="FF0000"/>
                </a:solidFill>
              </a:rPr>
              <a:t>Information protection </a:t>
            </a:r>
            <a:r>
              <a:rPr lang="en-US" sz="1600" dirty="0" smtClean="0">
                <a:solidFill>
                  <a:srgbClr val="000000"/>
                </a:solidFill>
              </a:rPr>
              <a:t>task </a:t>
            </a:r>
            <a:r>
              <a:rPr lang="en-US" sz="1600" dirty="0">
                <a:solidFill>
                  <a:srgbClr val="000000"/>
                </a:solidFill>
              </a:rPr>
              <a:t>from Protection </a:t>
            </a:r>
            <a:r>
              <a:rPr lang="en-US" sz="1600" dirty="0" smtClean="0">
                <a:solidFill>
                  <a:srgbClr val="000000"/>
                </a:solidFill>
              </a:rPr>
              <a:t>WFF to </a:t>
            </a:r>
            <a:r>
              <a:rPr lang="en-US" sz="1600" dirty="0">
                <a:solidFill>
                  <a:srgbClr val="000000"/>
                </a:solidFill>
              </a:rPr>
              <a:t>the </a:t>
            </a:r>
            <a:r>
              <a:rPr lang="en-US" sz="1600" dirty="0" smtClean="0">
                <a:solidFill>
                  <a:srgbClr val="000000"/>
                </a:solidFill>
              </a:rPr>
              <a:t>Mission Command WFF.</a:t>
            </a:r>
          </a:p>
          <a:p>
            <a:pPr lvl="1" algn="l" eaLnBrk="0" hangingPunct="0">
              <a:buFont typeface="Arial" pitchFamily="34" charset="0"/>
              <a:buChar char="•"/>
            </a:pPr>
            <a:endParaRPr lang="en-US" sz="800" dirty="0" smtClean="0">
              <a:solidFill>
                <a:srgbClr val="000000"/>
              </a:solidFill>
            </a:endParaRPr>
          </a:p>
          <a:p>
            <a:pPr lvl="1" algn="l" eaLnBrk="0" hangingPunct="0">
              <a:buFont typeface="Arial" pitchFamily="34" charset="0"/>
              <a:buChar char="•"/>
            </a:pPr>
            <a:r>
              <a:rPr lang="en-US" sz="1600" dirty="0" smtClean="0">
                <a:solidFill>
                  <a:srgbClr val="000000"/>
                </a:solidFill>
              </a:rPr>
              <a:t>  Moved </a:t>
            </a:r>
            <a:r>
              <a:rPr lang="en-US" sz="1600" dirty="0" smtClean="0">
                <a:solidFill>
                  <a:srgbClr val="3333FF"/>
                </a:solidFill>
              </a:rPr>
              <a:t>Fratricide Avoidance </a:t>
            </a:r>
            <a:r>
              <a:rPr lang="en-US" sz="1600" dirty="0" smtClean="0">
                <a:solidFill>
                  <a:srgbClr val="000000"/>
                </a:solidFill>
              </a:rPr>
              <a:t>from stand-alone, placing it under </a:t>
            </a:r>
            <a:r>
              <a:rPr lang="en-US" sz="1600" dirty="0" smtClean="0">
                <a:solidFill>
                  <a:srgbClr val="3333FF"/>
                </a:solidFill>
              </a:rPr>
              <a:t>Safety</a:t>
            </a:r>
            <a:r>
              <a:rPr lang="en-US" sz="1600" dirty="0" smtClean="0">
                <a:solidFill>
                  <a:srgbClr val="000000"/>
                </a:solidFill>
              </a:rPr>
              <a:t> in the Protection WFF.</a:t>
            </a:r>
            <a:endParaRPr lang="en-US" sz="1600" dirty="0">
              <a:solidFill>
                <a:srgbClr val="000000"/>
              </a:solidFill>
            </a:endParaRPr>
          </a:p>
          <a:p>
            <a:pPr lvl="1" algn="l" eaLnBrk="0" hangingPunct="0">
              <a:buFont typeface="Arial" pitchFamily="34" charset="0"/>
              <a:buChar char="•"/>
            </a:pPr>
            <a:endParaRPr lang="en-US" sz="1600" dirty="0">
              <a:solidFill>
                <a:srgbClr val="000000"/>
              </a:solidFill>
            </a:endParaRPr>
          </a:p>
          <a:p>
            <a:pPr lvl="1" algn="l" eaLnBrk="0" hangingPunct="0">
              <a:buFont typeface="Arial" pitchFamily="34" charset="0"/>
              <a:buChar char="•"/>
            </a:pPr>
            <a:endParaRPr lang="en-US" sz="1600" dirty="0">
              <a:solidFill>
                <a:srgbClr val="000000"/>
              </a:solidFill>
            </a:endParaRPr>
          </a:p>
        </p:txBody>
      </p:sp>
      <p:sp>
        <p:nvSpPr>
          <p:cNvPr id="13" name="Striped Right Arrow 12"/>
          <p:cNvSpPr/>
          <p:nvPr/>
        </p:nvSpPr>
        <p:spPr bwMode="auto">
          <a:xfrm>
            <a:off x="2819400" y="1524000"/>
            <a:ext cx="2667000" cy="1752600"/>
          </a:xfrm>
          <a:prstGeom prst="striped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smtClean="0">
              <a:ln>
                <a:noFill/>
              </a:ln>
              <a:solidFill>
                <a:schemeClr val="tx1"/>
              </a:solidFill>
              <a:effectLst>
                <a:outerShdw blurRad="38100" dist="38100" dir="2700000" algn="tl">
                  <a:srgbClr val="000000">
                    <a:alpha val="43137"/>
                  </a:srgbClr>
                </a:outerShdw>
              </a:effectLst>
              <a:latin typeface="Impact" pitchFamily="34" charset="0"/>
            </a:endParaRPr>
          </a:p>
        </p:txBody>
      </p:sp>
      <p:sp>
        <p:nvSpPr>
          <p:cNvPr id="16" name="TextBox 9"/>
          <p:cNvSpPr txBox="1">
            <a:spLocks noChangeArrowheads="1"/>
          </p:cNvSpPr>
          <p:nvPr/>
        </p:nvSpPr>
        <p:spPr bwMode="auto">
          <a:xfrm>
            <a:off x="6406171" y="1250950"/>
            <a:ext cx="1154483" cy="1154162"/>
          </a:xfrm>
          <a:prstGeom prst="rect">
            <a:avLst/>
          </a:prstGeom>
          <a:noFill/>
          <a:ln w="9525">
            <a:noFill/>
            <a:miter lim="800000"/>
            <a:headEnd/>
            <a:tailEnd/>
          </a:ln>
        </p:spPr>
        <p:txBody>
          <a:bodyPr wrap="none">
            <a:spAutoFit/>
          </a:bodyPr>
          <a:lstStyle/>
          <a:p>
            <a:r>
              <a:rPr lang="en-US" sz="1300" dirty="0">
                <a:cs typeface="Arial" pitchFamily="34" charset="0"/>
              </a:rPr>
              <a:t>	 </a:t>
            </a:r>
          </a:p>
          <a:p>
            <a:endParaRPr lang="en-US" sz="1400" dirty="0">
              <a:cs typeface="Arial" pitchFamily="34" charset="0"/>
            </a:endParaRPr>
          </a:p>
          <a:p>
            <a:endParaRPr lang="en-US" sz="1400" dirty="0">
              <a:cs typeface="Arial" pitchFamily="34" charset="0"/>
            </a:endParaRPr>
          </a:p>
          <a:p>
            <a:pPr>
              <a:buFont typeface="Arial" pitchFamily="34" charset="0"/>
              <a:buChar char="•"/>
            </a:pPr>
            <a:endParaRPr lang="en-US" sz="1400" dirty="0">
              <a:cs typeface="Arial" pitchFamily="34" charset="0"/>
            </a:endParaRPr>
          </a:p>
          <a:p>
            <a:pPr>
              <a:buFont typeface="Arial" pitchFamily="34" charset="0"/>
              <a:buChar char="•"/>
            </a:pPr>
            <a:endParaRPr lang="en-US" sz="1400" dirty="0">
              <a:cs typeface="Arial" pitchFamily="34" charset="0"/>
            </a:endParaRPr>
          </a:p>
        </p:txBody>
      </p:sp>
      <p:grpSp>
        <p:nvGrpSpPr>
          <p:cNvPr id="2" name="Group 10"/>
          <p:cNvGrpSpPr/>
          <p:nvPr/>
        </p:nvGrpSpPr>
        <p:grpSpPr>
          <a:xfrm>
            <a:off x="1219200" y="1213849"/>
            <a:ext cx="1063170" cy="1300751"/>
            <a:chOff x="1143000" y="1905000"/>
            <a:chExt cx="1717430" cy="2057400"/>
          </a:xfrm>
        </p:grpSpPr>
        <p:pic>
          <p:nvPicPr>
            <p:cNvPr id="19" name="Picture 5"/>
            <p:cNvPicPr>
              <a:picLocks noChangeAspect="1" noChangeArrowheads="1"/>
            </p:cNvPicPr>
            <p:nvPr/>
          </p:nvPicPr>
          <p:blipFill>
            <a:blip r:embed="rId3" cstate="print">
              <a:grayscl/>
            </a:blip>
            <a:srcRect/>
            <a:stretch>
              <a:fillRect/>
            </a:stretch>
          </p:blipFill>
          <p:spPr bwMode="auto">
            <a:xfrm>
              <a:off x="1143000" y="1905000"/>
              <a:ext cx="1581125" cy="2057400"/>
            </a:xfrm>
            <a:prstGeom prst="rect">
              <a:avLst/>
            </a:prstGeom>
            <a:noFill/>
            <a:ln w="9525">
              <a:solidFill>
                <a:schemeClr val="tx1"/>
              </a:solidFill>
              <a:miter lim="800000"/>
              <a:headEnd/>
              <a:tailEnd/>
            </a:ln>
          </p:spPr>
        </p:pic>
        <p:grpSp>
          <p:nvGrpSpPr>
            <p:cNvPr id="3" name="Group 19"/>
            <p:cNvGrpSpPr/>
            <p:nvPr/>
          </p:nvGrpSpPr>
          <p:grpSpPr>
            <a:xfrm>
              <a:off x="1512782" y="1952052"/>
              <a:ext cx="1347648" cy="987582"/>
              <a:chOff x="1512782" y="1952052"/>
              <a:chExt cx="1347648" cy="987582"/>
            </a:xfrm>
          </p:grpSpPr>
          <p:sp>
            <p:nvSpPr>
              <p:cNvPr id="21" name="TextBox 20"/>
              <p:cNvSpPr txBox="1"/>
              <p:nvPr/>
            </p:nvSpPr>
            <p:spPr>
              <a:xfrm>
                <a:off x="1593772" y="1952052"/>
                <a:ext cx="1105482" cy="336355"/>
              </a:xfrm>
              <a:prstGeom prst="rect">
                <a:avLst/>
              </a:prstGeom>
              <a:noFill/>
              <a:ln w="9525">
                <a:noFill/>
              </a:ln>
            </p:spPr>
            <p:txBody>
              <a:bodyPr wrap="none" rtlCol="0">
                <a:spAutoFit/>
              </a:bodyPr>
              <a:lstStyle/>
              <a:p>
                <a:r>
                  <a:rPr lang="en-US" sz="1100" b="1" dirty="0" smtClean="0"/>
                  <a:t>   FM 3-37</a:t>
                </a:r>
                <a:endParaRPr lang="en-US" sz="700" b="1" dirty="0"/>
              </a:p>
            </p:txBody>
          </p:sp>
          <p:sp>
            <p:nvSpPr>
              <p:cNvPr id="22" name="TextBox 21"/>
              <p:cNvSpPr txBox="1"/>
              <p:nvPr/>
            </p:nvSpPr>
            <p:spPr>
              <a:xfrm>
                <a:off x="1512782" y="2428483"/>
                <a:ext cx="1347648" cy="511151"/>
              </a:xfrm>
              <a:prstGeom prst="rect">
                <a:avLst/>
              </a:prstGeom>
              <a:noFill/>
              <a:ln w="9525">
                <a:noFill/>
              </a:ln>
            </p:spPr>
            <p:txBody>
              <a:bodyPr wrap="square" rtlCol="0">
                <a:spAutoFit/>
              </a:bodyPr>
              <a:lstStyle/>
              <a:p>
                <a:pPr algn="r"/>
                <a:endParaRPr lang="en-US" sz="750" dirty="0" smtClean="0"/>
              </a:p>
              <a:p>
                <a:pPr algn="r"/>
                <a:r>
                  <a:rPr lang="en-US" sz="750" dirty="0" smtClean="0"/>
                  <a:t>PROTECTION</a:t>
                </a:r>
                <a:endParaRPr lang="en-US" sz="750" dirty="0"/>
              </a:p>
            </p:txBody>
          </p:sp>
        </p:grpSp>
      </p:grpSp>
      <p:sp>
        <p:nvSpPr>
          <p:cNvPr id="14" name="Striped Right Arrow 13"/>
          <p:cNvSpPr/>
          <p:nvPr/>
        </p:nvSpPr>
        <p:spPr bwMode="auto">
          <a:xfrm>
            <a:off x="2747256" y="1312510"/>
            <a:ext cx="3012430" cy="1134615"/>
          </a:xfrm>
          <a:prstGeom prst="striped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smtClean="0">
              <a:ln>
                <a:noFill/>
              </a:ln>
              <a:solidFill>
                <a:schemeClr val="tx1"/>
              </a:solidFill>
              <a:effectLst>
                <a:outerShdw blurRad="38100" dist="38100" dir="2700000" algn="tl">
                  <a:srgbClr val="000000">
                    <a:alpha val="43137"/>
                  </a:srgbClr>
                </a:outerShdw>
              </a:effectLst>
              <a:latin typeface="Impact" pitchFamily="34" charset="0"/>
            </a:endParaRPr>
          </a:p>
        </p:txBody>
      </p:sp>
      <p:sp>
        <p:nvSpPr>
          <p:cNvPr id="15" name="Striped Right Arrow 14"/>
          <p:cNvSpPr/>
          <p:nvPr/>
        </p:nvSpPr>
        <p:spPr bwMode="auto">
          <a:xfrm>
            <a:off x="3124200" y="1371600"/>
            <a:ext cx="2754222" cy="1035953"/>
          </a:xfrm>
          <a:prstGeom prst="stripedRightArrow">
            <a:avLst/>
          </a:prstGeom>
          <a:solidFill>
            <a:schemeClr val="tx1">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Impact" pitchFamily="34" charset="0"/>
            </a:endParaRPr>
          </a:p>
        </p:txBody>
      </p:sp>
      <p:sp>
        <p:nvSpPr>
          <p:cNvPr id="17" name="TextBox 16"/>
          <p:cNvSpPr txBox="1"/>
          <p:nvPr/>
        </p:nvSpPr>
        <p:spPr>
          <a:xfrm>
            <a:off x="3340745" y="1704223"/>
            <a:ext cx="3012430" cy="259027"/>
          </a:xfrm>
          <a:prstGeom prst="rect">
            <a:avLst/>
          </a:prstGeom>
          <a:noFill/>
        </p:spPr>
        <p:txBody>
          <a:bodyPr wrap="square" rtlCol="0">
            <a:spAutoFit/>
          </a:bodyPr>
          <a:lstStyle/>
          <a:p>
            <a:r>
              <a:rPr lang="en-US" sz="2000" dirty="0" smtClean="0">
                <a:solidFill>
                  <a:schemeClr val="bg1"/>
                </a:solidFill>
              </a:rPr>
              <a:t>DOCTRINE 2015</a:t>
            </a:r>
            <a:endParaRPr lang="en-US" sz="2000" dirty="0">
              <a:solidFill>
                <a:schemeClr val="bg1"/>
              </a:solidFill>
            </a:endParaRPr>
          </a:p>
        </p:txBody>
      </p:sp>
      <p:pic>
        <p:nvPicPr>
          <p:cNvPr id="23" name="Picture 22" descr="ADRP 3-37 Front Cover 6Aug12[1].tiff"/>
          <p:cNvPicPr/>
          <p:nvPr/>
        </p:nvPicPr>
        <p:blipFill>
          <a:blip r:embed="rId4" cstate="print"/>
          <a:stretch>
            <a:fillRect/>
          </a:stretch>
        </p:blipFill>
        <p:spPr>
          <a:xfrm>
            <a:off x="7315200" y="1143001"/>
            <a:ext cx="838429" cy="1219200"/>
          </a:xfrm>
          <a:prstGeom prst="rect">
            <a:avLst/>
          </a:prstGeom>
        </p:spPr>
      </p:pic>
      <p:pic>
        <p:nvPicPr>
          <p:cNvPr id="24" name="Picture 23" descr="ADP 3-37 Front Cover 6Aug12.tiff"/>
          <p:cNvPicPr/>
          <p:nvPr/>
        </p:nvPicPr>
        <p:blipFill>
          <a:blip r:embed="rId5" cstate="print"/>
          <a:stretch>
            <a:fillRect/>
          </a:stretch>
        </p:blipFill>
        <p:spPr>
          <a:xfrm>
            <a:off x="7467600" y="1371600"/>
            <a:ext cx="838200" cy="1066800"/>
          </a:xfrm>
          <a:prstGeom prst="rect">
            <a:avLst/>
          </a:prstGeom>
        </p:spPr>
      </p:pic>
      <p:pic>
        <p:nvPicPr>
          <p:cNvPr id="28" name="Picture 27" descr="ADP 3-37 Front Cover 6Aug12.tiff"/>
          <p:cNvPicPr/>
          <p:nvPr/>
        </p:nvPicPr>
        <p:blipFill>
          <a:blip r:embed="rId5" cstate="print"/>
          <a:stretch>
            <a:fillRect/>
          </a:stretch>
        </p:blipFill>
        <p:spPr>
          <a:xfrm>
            <a:off x="7513320" y="1341120"/>
            <a:ext cx="868680" cy="1173480"/>
          </a:xfrm>
          <a:prstGeom prst="rect">
            <a:avLst/>
          </a:prstGeom>
        </p:spPr>
      </p:pic>
      <p:sp>
        <p:nvSpPr>
          <p:cNvPr id="18" name="TextBox 17"/>
          <p:cNvSpPr txBox="1"/>
          <p:nvPr/>
        </p:nvSpPr>
        <p:spPr>
          <a:xfrm>
            <a:off x="5943600" y="1428750"/>
            <a:ext cx="1347485" cy="923330"/>
          </a:xfrm>
          <a:prstGeom prst="rect">
            <a:avLst/>
          </a:prstGeom>
          <a:noFill/>
        </p:spPr>
        <p:txBody>
          <a:bodyPr wrap="none" rtlCol="0">
            <a:spAutoFit/>
          </a:bodyPr>
          <a:lstStyle/>
          <a:p>
            <a:r>
              <a:rPr lang="en-US" dirty="0" smtClean="0"/>
              <a:t>ADRP 3-37</a:t>
            </a:r>
          </a:p>
          <a:p>
            <a:r>
              <a:rPr lang="en-US" dirty="0" smtClean="0"/>
              <a:t>Change 1</a:t>
            </a:r>
          </a:p>
          <a:p>
            <a:r>
              <a:rPr lang="en-US" dirty="0" smtClean="0"/>
              <a:t>28 Feb 13</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Emerging Protection Doctrine</a:t>
            </a:r>
          </a:p>
        </p:txBody>
      </p:sp>
      <p:sp>
        <p:nvSpPr>
          <p:cNvPr id="5" name="Rectangle 3"/>
          <p:cNvSpPr txBox="1">
            <a:spLocks noChangeArrowheads="1"/>
          </p:cNvSpPr>
          <p:nvPr/>
        </p:nvSpPr>
        <p:spPr bwMode="auto">
          <a:xfrm>
            <a:off x="1048404" y="1240226"/>
            <a:ext cx="7055068" cy="47033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50000"/>
              </a:lnSpc>
              <a:spcBef>
                <a:spcPct val="15000"/>
              </a:spcBef>
              <a:spcAft>
                <a:spcPct val="15000"/>
              </a:spcAft>
              <a:buClrTx/>
              <a:buSzPct val="100000"/>
              <a:buFont typeface="Arial" pitchFamily="34" charset="0"/>
              <a:buChar char="•"/>
              <a:tabLst/>
              <a:defRPr/>
            </a:pPr>
            <a:r>
              <a:rPr kumimoji="0" lang="en-US" sz="2000" b="1" i="0" u="none" strike="noStrike" kern="0" cap="none" spc="0" normalizeH="0" baseline="0" noProof="0" dirty="0" smtClean="0">
                <a:ln>
                  <a:noFill/>
                </a:ln>
                <a:effectLst/>
                <a:uLnTx/>
                <a:uFillTx/>
                <a:latin typeface="+mn-lt"/>
                <a:ea typeface="+mn-ea"/>
                <a:cs typeface="+mn-cs"/>
              </a:rPr>
              <a:t>ADRP 3-37:  Army Keystone Manual for Protection</a:t>
            </a:r>
          </a:p>
          <a:p>
            <a:pPr marL="342900" marR="0" lvl="0" indent="-342900" algn="l" defTabSz="914400" rtl="0" eaLnBrk="1" fontAlgn="base" latinLnBrk="0" hangingPunct="1">
              <a:lnSpc>
                <a:spcPct val="150000"/>
              </a:lnSpc>
              <a:spcBef>
                <a:spcPct val="15000"/>
              </a:spcBef>
              <a:spcAft>
                <a:spcPct val="15000"/>
              </a:spcAft>
              <a:buClrTx/>
              <a:buSzPct val="100000"/>
              <a:buFont typeface="Arial" pitchFamily="34" charset="0"/>
              <a:buChar char="•"/>
              <a:tabLst/>
              <a:defRPr/>
            </a:pPr>
            <a:r>
              <a:rPr kumimoji="0" lang="en-US" sz="2000" b="1" i="0" u="none" strike="noStrike" kern="0" cap="none" spc="0" normalizeH="0" baseline="0" noProof="0" dirty="0" smtClean="0">
                <a:ln>
                  <a:noFill/>
                </a:ln>
                <a:effectLst/>
                <a:uLnTx/>
                <a:uFillTx/>
                <a:latin typeface="+mn-lt"/>
                <a:ea typeface="+mn-ea"/>
                <a:cs typeface="+mn-cs"/>
              </a:rPr>
              <a:t>Protection Warfighting Function</a:t>
            </a:r>
          </a:p>
          <a:p>
            <a:pPr marL="342900" marR="0" lvl="0" indent="-342900" algn="l" defTabSz="914400" rtl="0" eaLnBrk="1" fontAlgn="base" latinLnBrk="0" hangingPunct="1">
              <a:lnSpc>
                <a:spcPct val="150000"/>
              </a:lnSpc>
              <a:spcBef>
                <a:spcPct val="15000"/>
              </a:spcBef>
              <a:spcAft>
                <a:spcPct val="15000"/>
              </a:spcAft>
              <a:buClrTx/>
              <a:buSzPct val="100000"/>
              <a:buFont typeface="Arial" pitchFamily="34" charset="0"/>
              <a:buChar char="•"/>
              <a:tabLst/>
              <a:defRPr/>
            </a:pPr>
            <a:r>
              <a:rPr kumimoji="0" lang="en-US" sz="2000" b="1" i="0" u="none" strike="noStrike" kern="0" cap="none" spc="0" normalizeH="0" baseline="0" noProof="0" dirty="0" smtClean="0">
                <a:ln>
                  <a:noFill/>
                </a:ln>
                <a:effectLst/>
                <a:uLnTx/>
                <a:uFillTx/>
                <a:latin typeface="+mn-lt"/>
                <a:ea typeface="+mn-ea"/>
                <a:cs typeface="+mn-cs"/>
              </a:rPr>
              <a:t>Reinforcing and Complementary Capabilities</a:t>
            </a:r>
          </a:p>
          <a:p>
            <a:pPr marL="342900" marR="0" lvl="0" indent="-342900" algn="l" defTabSz="914400" rtl="0" eaLnBrk="1" fontAlgn="base" latinLnBrk="0" hangingPunct="1">
              <a:lnSpc>
                <a:spcPct val="150000"/>
              </a:lnSpc>
              <a:spcBef>
                <a:spcPct val="15000"/>
              </a:spcBef>
              <a:spcAft>
                <a:spcPct val="15000"/>
              </a:spcAft>
              <a:buClrTx/>
              <a:buSzPct val="100000"/>
              <a:buFont typeface="Arial" pitchFamily="34" charset="0"/>
              <a:buChar char="•"/>
              <a:tabLst/>
              <a:defRPr/>
            </a:pPr>
            <a:r>
              <a:rPr kumimoji="0" lang="en-US" sz="2000" b="1" i="0" u="none" strike="noStrike" kern="0" cap="none" spc="0" normalizeH="0" baseline="0" noProof="0" dirty="0" smtClean="0">
                <a:ln>
                  <a:noFill/>
                </a:ln>
                <a:effectLst/>
                <a:uLnTx/>
                <a:uFillTx/>
                <a:latin typeface="+mn-lt"/>
                <a:ea typeface="+mn-ea"/>
                <a:cs typeface="+mn-cs"/>
              </a:rPr>
              <a:t>Protection has no direct antecedent</a:t>
            </a:r>
          </a:p>
          <a:p>
            <a:pPr marL="342900" marR="0" lvl="0" indent="-342900" algn="l" defTabSz="914400" rtl="0" eaLnBrk="1" fontAlgn="base" latinLnBrk="0" hangingPunct="1">
              <a:lnSpc>
                <a:spcPct val="150000"/>
              </a:lnSpc>
              <a:spcBef>
                <a:spcPct val="15000"/>
              </a:spcBef>
              <a:spcAft>
                <a:spcPct val="15000"/>
              </a:spcAft>
              <a:buClrTx/>
              <a:buSzPct val="100000"/>
              <a:buFont typeface="Arial" pitchFamily="34" charset="0"/>
              <a:buChar char="•"/>
              <a:tabLst/>
              <a:defRPr/>
            </a:pPr>
            <a:r>
              <a:rPr kumimoji="0" lang="en-US" sz="2000" b="1" i="0" u="none" strike="noStrike" kern="0" cap="none" spc="0" normalizeH="0" baseline="0" noProof="0" dirty="0" smtClean="0">
                <a:ln>
                  <a:noFill/>
                </a:ln>
                <a:effectLst/>
                <a:uLnTx/>
                <a:uFillTx/>
                <a:latin typeface="+mn-lt"/>
                <a:ea typeface="+mn-ea"/>
                <a:cs typeface="+mn-cs"/>
              </a:rPr>
              <a:t>Five Principles of Protection</a:t>
            </a:r>
          </a:p>
          <a:p>
            <a:pPr marL="342900" marR="0" lvl="0" indent="-342900" algn="l" defTabSz="914400" rtl="0" eaLnBrk="1" fontAlgn="base" latinLnBrk="0" hangingPunct="1">
              <a:lnSpc>
                <a:spcPct val="150000"/>
              </a:lnSpc>
              <a:spcBef>
                <a:spcPct val="15000"/>
              </a:spcBef>
              <a:spcAft>
                <a:spcPct val="15000"/>
              </a:spcAft>
              <a:buClrTx/>
              <a:buSzPct val="100000"/>
              <a:buFont typeface="Arial" pitchFamily="34" charset="0"/>
              <a:buChar char="•"/>
              <a:tabLst/>
              <a:defRPr/>
            </a:pPr>
            <a:r>
              <a:rPr kumimoji="0" lang="en-US" sz="2000" b="1" i="0" u="none" strike="noStrike" kern="0" cap="none" spc="0" normalizeH="0" baseline="0" noProof="0" dirty="0" smtClean="0">
                <a:ln>
                  <a:noFill/>
                </a:ln>
                <a:effectLst/>
                <a:uLnTx/>
                <a:uFillTx/>
                <a:latin typeface="+mn-lt"/>
                <a:ea typeface="+mn-ea"/>
                <a:cs typeface="+mn-cs"/>
              </a:rPr>
              <a:t>Fourteen Army Protection Tasks</a:t>
            </a:r>
            <a:r>
              <a:rPr kumimoji="0" lang="en-US" sz="2000" b="1" i="0" u="none" strike="noStrike" kern="0" cap="none" spc="0" normalizeH="0" noProof="0" dirty="0" smtClean="0">
                <a:ln>
                  <a:noFill/>
                </a:ln>
                <a:effectLst/>
                <a:uLnTx/>
                <a:uFillTx/>
                <a:latin typeface="+mn-lt"/>
                <a:ea typeface="+mn-ea"/>
                <a:cs typeface="+mn-cs"/>
              </a:rPr>
              <a:t> and Systems</a:t>
            </a:r>
            <a:endParaRPr kumimoji="0" lang="en-US" sz="2000" b="1"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50000"/>
              </a:lnSpc>
              <a:spcBef>
                <a:spcPct val="15000"/>
              </a:spcBef>
              <a:spcAft>
                <a:spcPct val="15000"/>
              </a:spcAft>
              <a:buClrTx/>
              <a:buSzPct val="100000"/>
              <a:buFont typeface="Arial" pitchFamily="34" charset="0"/>
              <a:buChar char="•"/>
              <a:tabLst/>
              <a:defRPr/>
            </a:pPr>
            <a:r>
              <a:rPr kumimoji="0" lang="en-US" sz="2000" b="1" i="0" u="none" strike="noStrike" kern="0" cap="none" spc="0" normalizeH="0" baseline="0" noProof="0" dirty="0" smtClean="0">
                <a:ln>
                  <a:noFill/>
                </a:ln>
                <a:effectLst/>
                <a:uLnTx/>
                <a:uFillTx/>
                <a:latin typeface="+mn-lt"/>
                <a:ea typeface="+mn-ea"/>
                <a:cs typeface="+mn-cs"/>
              </a:rPr>
              <a:t>Risk Management</a:t>
            </a:r>
          </a:p>
          <a:p>
            <a:pPr marL="342900" marR="0" lvl="0" indent="-342900" algn="l" defTabSz="914400" rtl="0" eaLnBrk="1" fontAlgn="base" latinLnBrk="0" hangingPunct="1">
              <a:lnSpc>
                <a:spcPct val="150000"/>
              </a:lnSpc>
              <a:spcBef>
                <a:spcPct val="15000"/>
              </a:spcBef>
              <a:spcAft>
                <a:spcPct val="15000"/>
              </a:spcAft>
              <a:buClrTx/>
              <a:buSzPct val="100000"/>
              <a:buFont typeface="Arial" pitchFamily="34" charset="0"/>
              <a:buChar char="•"/>
              <a:tabLst/>
              <a:defRPr/>
            </a:pPr>
            <a:r>
              <a:rPr kumimoji="0" lang="en-US" sz="2000" b="1" i="0" u="none" strike="noStrike" kern="0" cap="none" spc="0" normalizeH="0" baseline="0" noProof="0" dirty="0" smtClean="0">
                <a:ln>
                  <a:noFill/>
                </a:ln>
                <a:effectLst/>
                <a:uLnTx/>
                <a:uFillTx/>
                <a:latin typeface="+mn-lt"/>
                <a:ea typeface="+mn-ea"/>
                <a:cs typeface="+mn-cs"/>
              </a:rPr>
              <a:t>Plan, Prepare, Execute and Continuous Assessment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txBox="1">
            <a:spLocks noChangeArrowheads="1"/>
          </p:cNvSpPr>
          <p:nvPr/>
        </p:nvSpPr>
        <p:spPr bwMode="auto">
          <a:xfrm>
            <a:off x="457200" y="76200"/>
            <a:ext cx="8229600" cy="685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333333"/>
                </a:solidFill>
                <a:effectLst/>
                <a:uLnTx/>
                <a:uFillTx/>
                <a:latin typeface="+mn-lt"/>
                <a:ea typeface="+mj-ea"/>
                <a:cs typeface="+mj-cs"/>
              </a:rPr>
              <a:t>Protection Logic Chart</a:t>
            </a:r>
          </a:p>
        </p:txBody>
      </p:sp>
      <p:pic>
        <p:nvPicPr>
          <p:cNvPr id="35" name="Picture 34" descr="Protection Logic Map Figure 1.tif"/>
          <p:cNvPicPr>
            <a:picLocks noChangeAspect="1"/>
          </p:cNvPicPr>
          <p:nvPr/>
        </p:nvPicPr>
        <p:blipFill>
          <a:blip r:embed="rId3" cstate="print"/>
          <a:stretch>
            <a:fillRect/>
          </a:stretch>
        </p:blipFill>
        <p:spPr>
          <a:xfrm rot="5400000">
            <a:off x="1667221" y="161578"/>
            <a:ext cx="5809557" cy="7315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Preserving the Force</a:t>
            </a:r>
          </a:p>
        </p:txBody>
      </p:sp>
      <p:sp>
        <p:nvSpPr>
          <p:cNvPr id="3075" name="Rectangle 3"/>
          <p:cNvSpPr>
            <a:spLocks noGrp="1" noChangeArrowheads="1"/>
          </p:cNvSpPr>
          <p:nvPr>
            <p:ph type="body" idx="1"/>
          </p:nvPr>
        </p:nvSpPr>
        <p:spPr>
          <a:xfrm>
            <a:off x="720090" y="1005840"/>
            <a:ext cx="7701150" cy="1524000"/>
          </a:xfrm>
          <a:ln>
            <a:solidFill>
              <a:schemeClr val="tx1"/>
            </a:solidFill>
          </a:ln>
        </p:spPr>
        <p:txBody>
          <a:bodyPr lIns="91440" rIns="91440">
            <a:noAutofit/>
          </a:bodyPr>
          <a:lstStyle/>
          <a:p>
            <a:pPr>
              <a:buNone/>
            </a:pPr>
            <a:r>
              <a:rPr lang="en-US" sz="1800" dirty="0" smtClean="0"/>
              <a:t>      ADRP 3-37 provides guidance on protection and the protection warfighting function. It also provides the guiding protection principles for commanders and staffs who are responsible for planning and executing protection in support of unified land operations.</a:t>
            </a:r>
            <a:endParaRPr lang="en-US" sz="1800" i="1" dirty="0" smtClean="0">
              <a:effectLst/>
            </a:endParaRPr>
          </a:p>
          <a:p>
            <a:pPr marL="0" indent="0" eaLnBrk="1" hangingPunct="1">
              <a:spcBef>
                <a:spcPts val="0"/>
              </a:spcBef>
              <a:spcAft>
                <a:spcPts val="0"/>
              </a:spcAft>
              <a:buNone/>
            </a:pPr>
            <a:r>
              <a:rPr lang="en-US" sz="1800" i="1" dirty="0" smtClean="0">
                <a:effectLst/>
              </a:rPr>
              <a:t>				   ADRP 3-37, Protection, Preface</a:t>
            </a:r>
          </a:p>
        </p:txBody>
      </p:sp>
      <p:sp>
        <p:nvSpPr>
          <p:cNvPr id="4" name="Rectangle 3"/>
          <p:cNvSpPr txBox="1">
            <a:spLocks noChangeArrowheads="1"/>
          </p:cNvSpPr>
          <p:nvPr/>
        </p:nvSpPr>
        <p:spPr bwMode="auto">
          <a:xfrm>
            <a:off x="609600" y="2895600"/>
            <a:ext cx="80010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000" b="1" i="1" u="sng" dirty="0" smtClean="0"/>
              <a:t>Protection</a:t>
            </a:r>
            <a:r>
              <a:rPr lang="en-US" sz="2000" b="1" i="1" dirty="0" smtClean="0"/>
              <a:t> is the preservation of the effectiveness of mission-related military and nonmilitary personnel, equipment, facilities, information, and infrastructure deployed or located within or outside the boundaries of a given operational area. </a:t>
            </a:r>
          </a:p>
          <a:p>
            <a:endParaRPr lang="en-US" sz="2000" dirty="0" smtClean="0"/>
          </a:p>
          <a:p>
            <a:r>
              <a:rPr lang="en-US" sz="2000" dirty="0" smtClean="0"/>
              <a:t>Protection is an </a:t>
            </a:r>
            <a:r>
              <a:rPr lang="en-US" sz="2000" u="sng" dirty="0" smtClean="0"/>
              <a:t>element of combat power</a:t>
            </a:r>
            <a:r>
              <a:rPr lang="en-US" sz="2000" dirty="0" smtClean="0"/>
              <a:t> and a </a:t>
            </a:r>
            <a:r>
              <a:rPr lang="en-US" sz="2000" u="sng" dirty="0" smtClean="0"/>
              <a:t>warfighting function</a:t>
            </a:r>
            <a:r>
              <a:rPr lang="en-US" sz="2000" dirty="0" smtClean="0"/>
              <a:t>.</a:t>
            </a:r>
          </a:p>
          <a:p>
            <a:endParaRPr lang="en-US" sz="2000" dirty="0" smtClean="0"/>
          </a:p>
          <a:p>
            <a:endParaRPr lang="en-US" sz="2000" dirty="0" smtClean="0"/>
          </a:p>
          <a:p>
            <a:endParaRPr lang="en-US" sz="2000" dirty="0" smtClean="0"/>
          </a:p>
          <a:p>
            <a:endParaRPr lang="en-US" sz="2000" dirty="0" smtClean="0"/>
          </a:p>
          <a:p>
            <a:r>
              <a:rPr lang="en-US" sz="2000" dirty="0" smtClean="0"/>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The Army Protection Program</a:t>
            </a:r>
          </a:p>
        </p:txBody>
      </p:sp>
      <p:grpSp>
        <p:nvGrpSpPr>
          <p:cNvPr id="2" name="Group 8"/>
          <p:cNvGrpSpPr/>
          <p:nvPr/>
        </p:nvGrpSpPr>
        <p:grpSpPr>
          <a:xfrm>
            <a:off x="4815840" y="852615"/>
            <a:ext cx="4251960" cy="5910237"/>
            <a:chOff x="990600" y="902043"/>
            <a:chExt cx="4251960" cy="5910237"/>
          </a:xfrm>
        </p:grpSpPr>
        <p:sp>
          <p:nvSpPr>
            <p:cNvPr id="5" name="Rectangle 4"/>
            <p:cNvSpPr/>
            <p:nvPr/>
          </p:nvSpPr>
          <p:spPr>
            <a:xfrm>
              <a:off x="990600" y="914400"/>
              <a:ext cx="4251960" cy="589788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 Box 4"/>
            <p:cNvSpPr txBox="1">
              <a:spLocks noChangeArrowheads="1"/>
            </p:cNvSpPr>
            <p:nvPr/>
          </p:nvSpPr>
          <p:spPr bwMode="auto">
            <a:xfrm>
              <a:off x="1143000" y="902043"/>
              <a:ext cx="4038600" cy="5632311"/>
            </a:xfrm>
            <a:prstGeom prst="rect">
              <a:avLst/>
            </a:prstGeom>
            <a:noFill/>
            <a:ln w="9525">
              <a:noFill/>
              <a:miter lim="800000"/>
              <a:headEnd/>
              <a:tailEnd/>
            </a:ln>
          </p:spPr>
          <p:txBody>
            <a:bodyPr wrap="square">
              <a:spAutoFit/>
            </a:bodyPr>
            <a:lstStyle/>
            <a:p>
              <a:pPr>
                <a:spcBef>
                  <a:spcPct val="50000"/>
                </a:spcBef>
              </a:pPr>
              <a:r>
                <a:rPr lang="en-US" dirty="0">
                  <a:latin typeface="+mn-lt"/>
                </a:rPr>
                <a:t>  </a:t>
              </a:r>
              <a:endParaRPr lang="en-US" dirty="0" smtClean="0">
                <a:latin typeface="+mn-lt"/>
              </a:endParaRPr>
            </a:p>
            <a:p>
              <a:pPr>
                <a:spcBef>
                  <a:spcPct val="50000"/>
                </a:spcBef>
                <a:buFontTx/>
                <a:buChar char="•"/>
              </a:pPr>
              <a:r>
                <a:rPr lang="en-US" b="1" dirty="0" smtClean="0">
                  <a:latin typeface="+mn-lt"/>
                </a:rPr>
                <a:t>  Emergency Management</a:t>
              </a:r>
              <a:endParaRPr lang="en-US" b="1" dirty="0">
                <a:latin typeface="+mn-lt"/>
              </a:endParaRPr>
            </a:p>
            <a:p>
              <a:pPr>
                <a:spcBef>
                  <a:spcPct val="50000"/>
                </a:spcBef>
                <a:buFontTx/>
                <a:buChar char="•"/>
              </a:pPr>
              <a:r>
                <a:rPr lang="en-US" b="1" dirty="0">
                  <a:latin typeface="+mn-lt"/>
                </a:rPr>
                <a:t>  </a:t>
              </a:r>
              <a:r>
                <a:rPr lang="en-US" b="1" dirty="0" smtClean="0">
                  <a:latin typeface="+mn-lt"/>
                </a:rPr>
                <a:t>Computer Network Defense</a:t>
              </a:r>
              <a:endParaRPr lang="en-US" b="1" dirty="0">
                <a:latin typeface="+mn-lt"/>
              </a:endParaRPr>
            </a:p>
            <a:p>
              <a:pPr>
                <a:spcBef>
                  <a:spcPct val="50000"/>
                </a:spcBef>
                <a:buFontTx/>
                <a:buChar char="•"/>
              </a:pPr>
              <a:r>
                <a:rPr lang="en-US" b="1" dirty="0">
                  <a:latin typeface="+mn-lt"/>
                </a:rPr>
                <a:t>  </a:t>
              </a:r>
              <a:r>
                <a:rPr lang="en-US" b="1" dirty="0" smtClean="0">
                  <a:latin typeface="+mn-lt"/>
                </a:rPr>
                <a:t>Continuity of Operations</a:t>
              </a:r>
              <a:endParaRPr lang="en-US" b="1" dirty="0">
                <a:latin typeface="+mn-lt"/>
              </a:endParaRPr>
            </a:p>
            <a:p>
              <a:pPr>
                <a:spcBef>
                  <a:spcPct val="50000"/>
                </a:spcBef>
                <a:buFontTx/>
                <a:buChar char="•"/>
              </a:pPr>
              <a:r>
                <a:rPr lang="en-US" b="1" dirty="0">
                  <a:latin typeface="+mn-lt"/>
                </a:rPr>
                <a:t>  </a:t>
              </a:r>
              <a:r>
                <a:rPr lang="en-US" b="1" dirty="0" smtClean="0">
                  <a:latin typeface="+mn-lt"/>
                </a:rPr>
                <a:t>Critical Infrastructure Risk Management</a:t>
              </a:r>
              <a:endParaRPr lang="en-US" b="1" dirty="0">
                <a:latin typeface="+mn-lt"/>
              </a:endParaRPr>
            </a:p>
            <a:p>
              <a:pPr>
                <a:spcBef>
                  <a:spcPct val="50000"/>
                </a:spcBef>
                <a:buFontTx/>
                <a:buChar char="•"/>
              </a:pPr>
              <a:r>
                <a:rPr lang="en-US" b="1" dirty="0">
                  <a:latin typeface="+mn-lt"/>
                </a:rPr>
                <a:t> </a:t>
              </a:r>
              <a:r>
                <a:rPr lang="en-US" b="1" dirty="0" smtClean="0">
                  <a:latin typeface="+mn-lt"/>
                </a:rPr>
                <a:t> </a:t>
              </a:r>
              <a:r>
                <a:rPr lang="en-US" b="1" dirty="0" smtClean="0"/>
                <a:t>Operations Security (OPSEC)</a:t>
              </a:r>
              <a:endParaRPr lang="en-US" b="1" dirty="0" smtClean="0">
                <a:latin typeface="+mn-lt"/>
              </a:endParaRPr>
            </a:p>
            <a:p>
              <a:pPr>
                <a:spcBef>
                  <a:spcPct val="50000"/>
                </a:spcBef>
                <a:buFontTx/>
                <a:buChar char="•"/>
              </a:pPr>
              <a:r>
                <a:rPr lang="en-US" b="1" dirty="0" smtClean="0">
                  <a:latin typeface="+mn-lt"/>
                </a:rPr>
                <a:t>  Antiterrorism (AT)</a:t>
              </a:r>
              <a:endParaRPr lang="en-US" b="1" dirty="0">
                <a:latin typeface="+mn-lt"/>
              </a:endParaRPr>
            </a:p>
            <a:p>
              <a:pPr>
                <a:spcBef>
                  <a:spcPct val="50000"/>
                </a:spcBef>
                <a:buFontTx/>
                <a:buChar char="•"/>
              </a:pPr>
              <a:r>
                <a:rPr lang="en-US" b="1" dirty="0">
                  <a:latin typeface="+mn-lt"/>
                </a:rPr>
                <a:t> </a:t>
              </a:r>
              <a:r>
                <a:rPr lang="en-US" b="1" dirty="0" smtClean="0">
                  <a:latin typeface="+mn-lt"/>
                </a:rPr>
                <a:t> </a:t>
              </a:r>
              <a:r>
                <a:rPr lang="en-US" b="1" dirty="0" smtClean="0"/>
                <a:t>Fire and Emergency Services</a:t>
              </a:r>
              <a:endParaRPr lang="en-US" b="1" dirty="0" smtClean="0">
                <a:latin typeface="+mn-lt"/>
              </a:endParaRPr>
            </a:p>
            <a:p>
              <a:pPr>
                <a:spcBef>
                  <a:spcPct val="50000"/>
                </a:spcBef>
                <a:buFontTx/>
                <a:buChar char="•"/>
              </a:pPr>
              <a:r>
                <a:rPr lang="en-US" b="1" dirty="0" smtClean="0">
                  <a:latin typeface="+mn-lt"/>
                </a:rPr>
                <a:t>  </a:t>
              </a:r>
              <a:r>
                <a:rPr lang="en-US" b="1" dirty="0" smtClean="0"/>
                <a:t>Force Health Protection</a:t>
              </a:r>
              <a:endParaRPr lang="en-US" b="1" dirty="0" smtClean="0">
                <a:latin typeface="+mn-lt"/>
              </a:endParaRPr>
            </a:p>
            <a:p>
              <a:pPr>
                <a:spcBef>
                  <a:spcPct val="50000"/>
                </a:spcBef>
                <a:buFontTx/>
                <a:buChar char="•"/>
              </a:pPr>
              <a:r>
                <a:rPr lang="en-US" b="1" dirty="0" smtClean="0">
                  <a:latin typeface="+mn-lt"/>
                </a:rPr>
                <a:t>  </a:t>
              </a:r>
              <a:r>
                <a:rPr lang="en-US" b="1" dirty="0" smtClean="0"/>
                <a:t>High Risk Personnel</a:t>
              </a:r>
              <a:endParaRPr lang="en-US" b="1" dirty="0">
                <a:latin typeface="+mn-lt"/>
              </a:endParaRPr>
            </a:p>
            <a:p>
              <a:pPr>
                <a:spcBef>
                  <a:spcPct val="50000"/>
                </a:spcBef>
                <a:buFontTx/>
                <a:buChar char="•"/>
              </a:pPr>
              <a:r>
                <a:rPr lang="en-US" b="1" dirty="0">
                  <a:latin typeface="+mn-lt"/>
                </a:rPr>
                <a:t> </a:t>
              </a:r>
              <a:r>
                <a:rPr lang="en-US" b="1" dirty="0" smtClean="0">
                  <a:latin typeface="+mn-lt"/>
                </a:rPr>
                <a:t> </a:t>
              </a:r>
              <a:r>
                <a:rPr lang="en-US" b="1" dirty="0" smtClean="0"/>
                <a:t>Law Enforcement</a:t>
              </a:r>
              <a:endParaRPr lang="en-US" b="1" dirty="0">
                <a:latin typeface="+mn-lt"/>
              </a:endParaRPr>
            </a:p>
            <a:p>
              <a:pPr>
                <a:spcBef>
                  <a:spcPct val="50000"/>
                </a:spcBef>
                <a:buFontTx/>
                <a:buChar char="•"/>
              </a:pPr>
              <a:r>
                <a:rPr lang="en-US" b="1" dirty="0">
                  <a:latin typeface="+mn-lt"/>
                </a:rPr>
                <a:t>  </a:t>
              </a:r>
              <a:r>
                <a:rPr lang="en-US" b="1" dirty="0" smtClean="0">
                  <a:latin typeface="+mn-lt"/>
                </a:rPr>
                <a:t>Information Assurance</a:t>
              </a:r>
              <a:endParaRPr lang="en-US" b="1" dirty="0">
                <a:latin typeface="+mn-lt"/>
              </a:endParaRPr>
            </a:p>
            <a:p>
              <a:pPr>
                <a:spcBef>
                  <a:spcPct val="50000"/>
                </a:spcBef>
                <a:buFontTx/>
                <a:buChar char="•"/>
              </a:pPr>
              <a:r>
                <a:rPr lang="en-US" b="1" dirty="0">
                  <a:latin typeface="+mn-lt"/>
                </a:rPr>
                <a:t> </a:t>
              </a:r>
              <a:r>
                <a:rPr lang="en-US" b="1" dirty="0" smtClean="0">
                  <a:latin typeface="+mn-lt"/>
                </a:rPr>
                <a:t> </a:t>
              </a:r>
              <a:r>
                <a:rPr lang="en-US" b="1" dirty="0" smtClean="0"/>
                <a:t>Physical Security</a:t>
              </a:r>
            </a:p>
          </p:txBody>
        </p:sp>
      </p:grpSp>
      <p:sp>
        <p:nvSpPr>
          <p:cNvPr id="10" name="Rectangle 3"/>
          <p:cNvSpPr txBox="1">
            <a:spLocks noChangeArrowheads="1"/>
          </p:cNvSpPr>
          <p:nvPr/>
        </p:nvSpPr>
        <p:spPr bwMode="auto">
          <a:xfrm>
            <a:off x="54426" y="1132116"/>
            <a:ext cx="4495800" cy="548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dirty="0" smtClean="0"/>
              <a:t>The </a:t>
            </a:r>
            <a:r>
              <a:rPr lang="en-US" i="1" dirty="0" smtClean="0"/>
              <a:t>protection warfighting function </a:t>
            </a:r>
            <a:r>
              <a:rPr lang="en-US" dirty="0" smtClean="0"/>
              <a:t>is the related tasks and systems that preserve the force so the commander can apply maximum combat power to accomplish the mission (ADRP 3-0).</a:t>
            </a:r>
          </a:p>
          <a:p>
            <a:endParaRPr kumimoji="0" lang="en-US" b="1" i="0" u="none" strike="noStrike" kern="0" cap="none" spc="0" normalizeH="0" baseline="0" noProof="0" dirty="0" smtClean="0">
              <a:ln>
                <a:noFill/>
              </a:ln>
              <a:solidFill>
                <a:schemeClr val="tx1"/>
              </a:solidFill>
              <a:effectLst/>
              <a:uLnTx/>
              <a:uFillTx/>
              <a:latin typeface="+mn-lt"/>
              <a:ea typeface="+mn-ea"/>
              <a:cs typeface="+mn-cs"/>
            </a:endParaRPr>
          </a:p>
          <a:p>
            <a:r>
              <a:rPr lang="en-US" dirty="0" smtClean="0"/>
              <a:t>The </a:t>
            </a:r>
            <a:r>
              <a:rPr lang="en-US" b="1" u="sng" dirty="0" smtClean="0"/>
              <a:t>Army Protection Program </a:t>
            </a:r>
            <a:r>
              <a:rPr lang="en-US" dirty="0" smtClean="0"/>
              <a:t>is a </a:t>
            </a:r>
            <a:r>
              <a:rPr lang="en-US" i="1" dirty="0" smtClean="0"/>
              <a:t>management framework </a:t>
            </a:r>
            <a:r>
              <a:rPr lang="en-US" dirty="0" smtClean="0"/>
              <a:t>to synchronize, prioritize, and coordinate protection policies and resources (see Army Directive 2011-04). It includes the twelve</a:t>
            </a:r>
          </a:p>
          <a:p>
            <a:r>
              <a:rPr lang="en-US" u="sng" dirty="0" smtClean="0"/>
              <a:t>non-warfighting functional </a:t>
            </a:r>
            <a:r>
              <a:rPr lang="en-US" dirty="0" smtClean="0"/>
              <a:t>elements:</a:t>
            </a:r>
          </a:p>
          <a:p>
            <a:endParaRPr kumimoji="0" lang="en-US" b="1" i="0" u="none" strike="noStrike" kern="0" cap="none" spc="0" normalizeH="0" baseline="0" noProof="0" dirty="0" smtClean="0">
              <a:ln>
                <a:noFill/>
              </a:ln>
              <a:solidFill>
                <a:schemeClr val="tx1"/>
              </a:solidFill>
              <a:effectLst/>
              <a:uLnTx/>
              <a:uFillTx/>
              <a:latin typeface="+mn-lt"/>
              <a:ea typeface="+mn-ea"/>
              <a:cs typeface="+mn-cs"/>
            </a:endParaRPr>
          </a:p>
          <a:p>
            <a:r>
              <a:rPr lang="en-US" i="1" dirty="0" smtClean="0"/>
              <a:t>Force protection </a:t>
            </a:r>
            <a:r>
              <a:rPr lang="en-US" dirty="0" smtClean="0"/>
              <a:t>is preventative measures taken to mitigate hostile actions against Department of Defense personnel (to include family members), resources, facilities, and critical information (JP 3-0).</a:t>
            </a:r>
            <a:endParaRPr kumimoji="0" lang="en-US"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Left Brace 10"/>
          <p:cNvSpPr/>
          <p:nvPr/>
        </p:nvSpPr>
        <p:spPr>
          <a:xfrm>
            <a:off x="4288976" y="1164774"/>
            <a:ext cx="609600" cy="5334000"/>
          </a:xfrm>
          <a:prstGeom prst="leftBrace">
            <a:avLst>
              <a:gd name="adj1" fmla="val 8333"/>
              <a:gd name="adj2" fmla="val 34490"/>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76200"/>
            <a:ext cx="8229600" cy="6858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b="1" dirty="0" smtClean="0">
                <a:latin typeface="+mn-lt"/>
              </a:rPr>
              <a:t>ADRP 3-37 Organization</a:t>
            </a:r>
          </a:p>
        </p:txBody>
      </p:sp>
      <p:sp>
        <p:nvSpPr>
          <p:cNvPr id="3075" name="Rectangle 3"/>
          <p:cNvSpPr>
            <a:spLocks noGrp="1" noChangeArrowheads="1"/>
          </p:cNvSpPr>
          <p:nvPr>
            <p:ph type="body" idx="1"/>
          </p:nvPr>
        </p:nvSpPr>
        <p:spPr>
          <a:xfrm>
            <a:off x="1072525" y="1414050"/>
            <a:ext cx="7086600" cy="4191000"/>
          </a:xfrm>
        </p:spPr>
        <p:txBody>
          <a:bodyPr/>
          <a:lstStyle/>
          <a:p>
            <a:pPr eaLnBrk="1" hangingPunct="1">
              <a:lnSpc>
                <a:spcPct val="150000"/>
              </a:lnSpc>
              <a:buNone/>
            </a:pPr>
            <a:r>
              <a:rPr lang="en-US" sz="2800" b="1" dirty="0" smtClean="0">
                <a:effectLst/>
              </a:rPr>
              <a:t>Chapter 1 	Protection Framework</a:t>
            </a:r>
          </a:p>
          <a:p>
            <a:pPr eaLnBrk="1" hangingPunct="1">
              <a:lnSpc>
                <a:spcPct val="150000"/>
              </a:lnSpc>
              <a:buNone/>
            </a:pPr>
            <a:r>
              <a:rPr lang="en-US" sz="2800" b="1" dirty="0" smtClean="0">
                <a:effectLst/>
              </a:rPr>
              <a:t>Chapter 2 	Protection Planning</a:t>
            </a:r>
          </a:p>
          <a:p>
            <a:pPr eaLnBrk="1" hangingPunct="1">
              <a:lnSpc>
                <a:spcPct val="150000"/>
              </a:lnSpc>
              <a:buNone/>
            </a:pPr>
            <a:r>
              <a:rPr lang="en-US" sz="2800" b="1" dirty="0" smtClean="0">
                <a:effectLst/>
              </a:rPr>
              <a:t>Chapter 3 	Protection in Preparation</a:t>
            </a:r>
          </a:p>
          <a:p>
            <a:pPr eaLnBrk="1" hangingPunct="1">
              <a:lnSpc>
                <a:spcPct val="150000"/>
              </a:lnSpc>
              <a:buNone/>
            </a:pPr>
            <a:r>
              <a:rPr lang="en-US" sz="2800" b="1" dirty="0" smtClean="0">
                <a:effectLst/>
              </a:rPr>
              <a:t>Chapter 4 	Protection in Execution</a:t>
            </a:r>
          </a:p>
          <a:p>
            <a:pPr eaLnBrk="1" hangingPunct="1">
              <a:lnSpc>
                <a:spcPct val="150000"/>
              </a:lnSpc>
              <a:buNone/>
            </a:pPr>
            <a:r>
              <a:rPr lang="en-US" sz="2800" b="1" dirty="0" smtClean="0">
                <a:effectLst/>
              </a:rPr>
              <a:t>Chapter 5 	Protection Assessment</a:t>
            </a:r>
          </a:p>
          <a:p>
            <a:pPr eaLnBrk="1" hangingPunct="1">
              <a:lnSpc>
                <a:spcPct val="150000"/>
              </a:lnSpc>
              <a:buNone/>
            </a:pPr>
            <a:endParaRPr lang="en-US" sz="2800" b="1" dirty="0" smtClean="0">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F62D516B349F4FB1538D8B7A5F8C6E" ma:contentTypeVersion="0" ma:contentTypeDescription="Create a new document." ma:contentTypeScope="" ma:versionID="441b17b4936b25b32b2e4930e2260fc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D73E14C-30BF-4737-AC0E-E49D8495750B}">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D89BF811-8296-4E98-9B31-2E25C38F327A}">
  <ds:schemaRefs>
    <ds:schemaRef ds:uri="http://schemas.microsoft.com/sharepoint/v3/contenttype/forms"/>
  </ds:schemaRefs>
</ds:datastoreItem>
</file>

<file path=customXml/itemProps3.xml><?xml version="1.0" encoding="utf-8"?>
<ds:datastoreItem xmlns:ds="http://schemas.openxmlformats.org/officeDocument/2006/customXml" ds:itemID="{13A5CB49-DCD9-4279-89AF-CC04E4C9AF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15079</TotalTime>
  <Words>11018</Words>
  <Application>Microsoft Office PowerPoint</Application>
  <PresentationFormat>On-screen Show (4:3)</PresentationFormat>
  <Paragraphs>1123</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1_Default Design</vt:lpstr>
      <vt:lpstr>U.S. Army Doctrinal Reference Publication  3-37 Protection</vt:lpstr>
      <vt:lpstr>Why is Doctrine Important?</vt:lpstr>
      <vt:lpstr>Slide 3</vt:lpstr>
      <vt:lpstr>Slide 4</vt:lpstr>
      <vt:lpstr>Emerging Protection Doctrine</vt:lpstr>
      <vt:lpstr>Slide 6</vt:lpstr>
      <vt:lpstr>Preserving the Force</vt:lpstr>
      <vt:lpstr>The Army Protection Program</vt:lpstr>
      <vt:lpstr>ADRP 3-37 Organization</vt:lpstr>
      <vt:lpstr>Protection within the Operations Process</vt:lpstr>
      <vt:lpstr>Principles of Protection</vt:lpstr>
      <vt:lpstr>Forms of Protection</vt:lpstr>
      <vt:lpstr>Slide 13</vt:lpstr>
      <vt:lpstr>Protection Integration</vt:lpstr>
      <vt:lpstr>Protection Tasks and Systems</vt:lpstr>
      <vt:lpstr>Protection Planning</vt:lpstr>
      <vt:lpstr>Threats and Hazards </vt:lpstr>
      <vt:lpstr>Slide 18</vt:lpstr>
      <vt:lpstr>Scheme of Protection Development </vt:lpstr>
      <vt:lpstr>Running Estimate </vt:lpstr>
      <vt:lpstr>Protection Cells</vt:lpstr>
      <vt:lpstr>Protection Working Group – “A Way”</vt:lpstr>
      <vt:lpstr>Protection at Brigade and Below</vt:lpstr>
      <vt:lpstr>Protection in Preparation </vt:lpstr>
      <vt:lpstr>Protection in Execution</vt:lpstr>
      <vt:lpstr>Elements of Unified Land Operations</vt:lpstr>
      <vt:lpstr>Protection and Modularity</vt:lpstr>
      <vt:lpstr>Movement Corridor as Protection</vt:lpstr>
      <vt:lpstr>Slide 29</vt:lpstr>
      <vt:lpstr>Protection Assessment</vt:lpstr>
      <vt:lpstr>Protection and the Operations Process</vt:lpstr>
      <vt:lpstr>Running Estimates / MOPs and MOEs</vt:lpstr>
      <vt:lpstr>Protection the Web</vt:lpstr>
      <vt:lpstr>Back up / Additional Information</vt:lpstr>
      <vt:lpstr>Protection Tasks and Systems (1 of 5)</vt:lpstr>
      <vt:lpstr>Protection Tasks and Systems (2 of 5)</vt:lpstr>
      <vt:lpstr>Protection Tasks and Systems (3 of 5)</vt:lpstr>
      <vt:lpstr>Protection Tasks and Systems (4 of 5)</vt:lpstr>
      <vt:lpstr>Protection Tasks and Systems (5 of 5)</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STRATCOM</dc:title>
  <dc:creator>Administrator</dc:creator>
  <cp:lastModifiedBy>Curtis.McMahan</cp:lastModifiedBy>
  <cp:revision>1065</cp:revision>
  <dcterms:created xsi:type="dcterms:W3CDTF">2009-02-11T16:00:36Z</dcterms:created>
  <dcterms:modified xsi:type="dcterms:W3CDTF">2014-08-27T14:23:28Z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rawer">
    <vt:lpwstr>STRATCOM MEETINGS</vt:lpwstr>
  </property>
  <property fmtid="{D5CDD505-2E9C-101B-9397-08002B2CF9AE}" pid="3" name="Folder">
    <vt:lpwstr>12 Mar</vt:lpwstr>
  </property>
  <property fmtid="{D5CDD505-2E9C-101B-9397-08002B2CF9AE}" pid="4" name="ContentTypeId">
    <vt:lpwstr>0x0101005AF62D516B349F4FB1538D8B7A5F8C6E</vt:lpwstr>
  </property>
</Properties>
</file>