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82" r:id="rId6"/>
    <p:sldId id="281"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5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997B4D8-1A5A-4F95-B48F-D18733FA65A7}"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997B4D8-1A5A-4F95-B48F-D18733FA65A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1D8E4B-4F9E-4468-AA36-42CDDDE70E16}"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97B4D8-1A5A-4F95-B48F-D18733FA65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E1D8E4B-4F9E-4468-AA36-42CDDDE70E16}" type="datetimeFigureOut">
              <a:rPr lang="en-US" smtClean="0"/>
              <a:pPr/>
              <a:t>10/25/2012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997B4D8-1A5A-4F95-B48F-D18733FA65A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1"/>
          <p:cNvPicPr>
            <a:picLocks noChangeAspect="1" noChangeArrowheads="1"/>
          </p:cNvPicPr>
          <p:nvPr/>
        </p:nvPicPr>
        <p:blipFill>
          <a:blip r:embed="rId2" cstate="print"/>
          <a:srcRect/>
          <a:stretch>
            <a:fillRect/>
          </a:stretch>
        </p:blipFill>
        <p:spPr bwMode="auto">
          <a:xfrm>
            <a:off x="0" y="0"/>
            <a:ext cx="9144000" cy="6867525"/>
          </a:xfrm>
          <a:prstGeom prst="rect">
            <a:avLst/>
          </a:prstGeom>
          <a:noFill/>
          <a:ln w="9525">
            <a:noFill/>
            <a:miter lim="800000"/>
            <a:headEnd/>
            <a:tailEnd/>
          </a:ln>
        </p:spPr>
      </p:pic>
      <p:sp>
        <p:nvSpPr>
          <p:cNvPr id="2" name="Title 1"/>
          <p:cNvSpPr>
            <a:spLocks noGrp="1"/>
          </p:cNvSpPr>
          <p:nvPr>
            <p:ph type="ctrTitle"/>
          </p:nvPr>
        </p:nvSpPr>
        <p:spPr>
          <a:xfrm>
            <a:off x="457200" y="2286000"/>
            <a:ext cx="8229600" cy="1828800"/>
          </a:xfrm>
          <a:solidFill>
            <a:schemeClr val="tx1"/>
          </a:solidFill>
        </p:spPr>
        <p:txBody>
          <a:bodyPr>
            <a:normAutofit/>
          </a:bodyPr>
          <a:lstStyle/>
          <a:p>
            <a:r>
              <a:rPr lang="en-US" sz="6000" b="1" i="1" dirty="0" smtClean="0">
                <a:solidFill>
                  <a:srgbClr val="FF0000"/>
                </a:solidFill>
              </a:rPr>
              <a:t>HOW TO READ THE PROPERTY BOOK</a:t>
            </a:r>
            <a:endParaRPr lang="en-US" sz="6000" b="1" i="1" dirty="0">
              <a:solidFill>
                <a:srgbClr val="FF0000"/>
              </a:solidFill>
            </a:endParaRPr>
          </a:p>
        </p:txBody>
      </p:sp>
      <p:sp>
        <p:nvSpPr>
          <p:cNvPr id="3" name="Subtitle 2"/>
          <p:cNvSpPr>
            <a:spLocks noGrp="1"/>
          </p:cNvSpPr>
          <p:nvPr>
            <p:ph type="subTitle" idx="1"/>
          </p:nvPr>
        </p:nvSpPr>
        <p:spPr>
          <a:xfrm>
            <a:off x="7467600" y="5486400"/>
            <a:ext cx="1524000" cy="1219200"/>
          </a:xfrm>
          <a:solidFill>
            <a:schemeClr val="tx1"/>
          </a:solidFill>
        </p:spPr>
        <p:txBody>
          <a:bodyPr>
            <a:normAutofit fontScale="92500" lnSpcReduction="10000"/>
          </a:bodyPr>
          <a:lstStyle/>
          <a:p>
            <a:r>
              <a:rPr lang="en-US" sz="1200" b="1" u="sng" dirty="0" smtClean="0">
                <a:solidFill>
                  <a:srgbClr val="FF0000"/>
                </a:solidFill>
              </a:rPr>
              <a:t>BY THE  2-1 ID PBO</a:t>
            </a:r>
          </a:p>
          <a:p>
            <a:r>
              <a:rPr lang="en-US" sz="1200" b="1" dirty="0" smtClean="0">
                <a:solidFill>
                  <a:srgbClr val="FF0000"/>
                </a:solidFill>
              </a:rPr>
              <a:t>CW2 MORRIS</a:t>
            </a:r>
          </a:p>
          <a:p>
            <a:r>
              <a:rPr lang="en-US" sz="1200" b="1" dirty="0" smtClean="0">
                <a:solidFill>
                  <a:srgbClr val="FF0000"/>
                </a:solidFill>
              </a:rPr>
              <a:t>SGT CARRUTHERS</a:t>
            </a:r>
          </a:p>
          <a:p>
            <a:r>
              <a:rPr lang="en-US" sz="1200" b="1" dirty="0" smtClean="0">
                <a:solidFill>
                  <a:srgbClr val="FF0000"/>
                </a:solidFill>
              </a:rPr>
              <a:t>SPC SANDOVAL</a:t>
            </a:r>
          </a:p>
          <a:p>
            <a:r>
              <a:rPr lang="en-US" sz="1200" b="1" dirty="0" smtClean="0">
                <a:solidFill>
                  <a:srgbClr val="FF0000"/>
                </a:solidFill>
              </a:rPr>
              <a:t>SPC JACQUES</a:t>
            </a:r>
          </a:p>
          <a:p>
            <a:r>
              <a:rPr lang="en-US" sz="1200" b="1" dirty="0" smtClean="0">
                <a:solidFill>
                  <a:srgbClr val="FF0000"/>
                </a:solidFill>
              </a:rPr>
              <a:t>MS TANNIA</a:t>
            </a:r>
            <a:endParaRPr lang="en-US" sz="12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6858000" y="381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6705600" y="1143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5" idx="2"/>
          </p:cNvCxnSpPr>
          <p:nvPr/>
        </p:nvCxnSpPr>
        <p:spPr>
          <a:xfrm rot="10800000" flipV="1">
            <a:off x="5410200" y="533400"/>
            <a:ext cx="1447800" cy="5334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5410200" y="1066800"/>
            <a:ext cx="1295400" cy="2286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057400" y="609600"/>
            <a:ext cx="3352800" cy="1015663"/>
          </a:xfrm>
          <a:prstGeom prst="rect">
            <a:avLst/>
          </a:prstGeom>
          <a:solidFill>
            <a:schemeClr val="tx1"/>
          </a:solidFill>
        </p:spPr>
        <p:txBody>
          <a:bodyPr wrap="square" rtlCol="0">
            <a:spAutoFit/>
          </a:bodyPr>
          <a:lstStyle/>
          <a:p>
            <a:pPr algn="ctr"/>
            <a:r>
              <a:rPr lang="en-US" b="1" u="sng" dirty="0" smtClean="0">
                <a:solidFill>
                  <a:srgbClr val="FF0000"/>
                </a:solidFill>
              </a:rPr>
              <a:t>AUTH = AUTHORIZED</a:t>
            </a:r>
          </a:p>
          <a:p>
            <a:pPr algn="ctr"/>
            <a:endParaRPr lang="en-US" b="1" u="sng" dirty="0" smtClean="0">
              <a:solidFill>
                <a:srgbClr val="FF0000"/>
              </a:solidFill>
            </a:endParaRPr>
          </a:p>
          <a:p>
            <a:r>
              <a:rPr lang="en-US" sz="1200" dirty="0" smtClean="0">
                <a:solidFill>
                  <a:srgbClr val="FF0000"/>
                </a:solidFill>
              </a:rPr>
              <a:t>THE AUTHORIZED QUANTITY FOR AN ASSET.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8305800" y="381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p:cNvCxnSpPr>
            <a:stCxn id="5" idx="3"/>
          </p:cNvCxnSpPr>
          <p:nvPr/>
        </p:nvCxnSpPr>
        <p:spPr>
          <a:xfrm rot="5400000">
            <a:off x="6847799" y="270365"/>
            <a:ext cx="1187637" cy="1929233"/>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895600" y="1295400"/>
            <a:ext cx="3581400" cy="1200329"/>
          </a:xfrm>
          <a:prstGeom prst="rect">
            <a:avLst/>
          </a:prstGeom>
          <a:solidFill>
            <a:schemeClr val="tx1"/>
          </a:solidFill>
        </p:spPr>
        <p:txBody>
          <a:bodyPr wrap="square" rtlCol="0">
            <a:spAutoFit/>
          </a:bodyPr>
          <a:lstStyle/>
          <a:p>
            <a:pPr algn="ctr"/>
            <a:r>
              <a:rPr lang="en-US" b="1" u="sng" dirty="0" smtClean="0">
                <a:solidFill>
                  <a:srgbClr val="FF0000"/>
                </a:solidFill>
              </a:rPr>
              <a:t>DI = DUE IN</a:t>
            </a:r>
          </a:p>
          <a:p>
            <a:pPr algn="ctr"/>
            <a:endParaRPr lang="en-US" b="1" u="sng" dirty="0" smtClean="0">
              <a:solidFill>
                <a:srgbClr val="FF0000"/>
              </a:solidFill>
            </a:endParaRPr>
          </a:p>
          <a:p>
            <a:r>
              <a:rPr lang="en-US" sz="1200" dirty="0" smtClean="0">
                <a:solidFill>
                  <a:srgbClr val="FF0000"/>
                </a:solidFill>
              </a:rPr>
              <a:t>DUE IN QUANTITY FOR AN ASSET. ALL DUE-INS WILL HAVE A DOCUMENT NUMBER WITH A CURRENT SUPPLY STATUS LISTED. </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152400" y="533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152400" y="1600200"/>
            <a:ext cx="1143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5" idx="6"/>
          </p:cNvCxnSpPr>
          <p:nvPr/>
        </p:nvCxnSpPr>
        <p:spPr>
          <a:xfrm>
            <a:off x="533400" y="685800"/>
            <a:ext cx="2209800" cy="6858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6"/>
          </p:cNvCxnSpPr>
          <p:nvPr/>
        </p:nvCxnSpPr>
        <p:spPr>
          <a:xfrm flipV="1">
            <a:off x="990600" y="1371600"/>
            <a:ext cx="1752600" cy="381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743200" y="1219200"/>
            <a:ext cx="5181600" cy="2308324"/>
          </a:xfrm>
          <a:prstGeom prst="rect">
            <a:avLst/>
          </a:prstGeom>
          <a:solidFill>
            <a:schemeClr val="tx1"/>
          </a:solidFill>
        </p:spPr>
        <p:txBody>
          <a:bodyPr wrap="square" rtlCol="0">
            <a:spAutoFit/>
          </a:bodyPr>
          <a:lstStyle/>
          <a:p>
            <a:pPr algn="ctr"/>
            <a:r>
              <a:rPr lang="en-US" b="1" u="sng" dirty="0" smtClean="0">
                <a:solidFill>
                  <a:srgbClr val="FF0000"/>
                </a:solidFill>
              </a:rPr>
              <a:t>NSN = NATIONAL STOCK NUMBER</a:t>
            </a:r>
          </a:p>
          <a:p>
            <a:pPr algn="ctr"/>
            <a:endParaRPr lang="en-US" b="1" u="sng" dirty="0" smtClean="0">
              <a:solidFill>
                <a:srgbClr val="FF0000"/>
              </a:solidFill>
            </a:endParaRPr>
          </a:p>
          <a:p>
            <a:r>
              <a:rPr lang="en-US" sz="1200" dirty="0" smtClean="0">
                <a:solidFill>
                  <a:srgbClr val="FF0000"/>
                </a:solidFill>
              </a:rPr>
              <a:t>A 13-POSITION UNIQUE NUMBER TO IDENTIFY AN ITEM. IT CONSISTS OF THE 4-POSITION FEDERAL SUPPLY CLASSIFICATION CODE AND THE 9-POSITION NATIONAL ITEM IDENTIFICATION NUMBER (NIIN). THE NIIN CONSISTS OF A 2-POSITION NATIONAL CODIFICATION BUREAU NUMBER. THIS IS THE CENTRAL CATALOGING OFFICE OF THE NATO OR OTHER FRIENDLY COUNTRY THAT ASSIGNED THE NUMBER. THE NIIN ALSO CONTAINS A 7-POSITION (XXX-XXXX) NON-SIGNIFICANT NUMBER. THE NSN SHALL BE AS FOLLOWS: 9999-00-999-9999.</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838200" y="533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838200" y="16002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5" idx="6"/>
          </p:cNvCxnSpPr>
          <p:nvPr/>
        </p:nvCxnSpPr>
        <p:spPr>
          <a:xfrm>
            <a:off x="1524000" y="685800"/>
            <a:ext cx="1524000" cy="4572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6"/>
          </p:cNvCxnSpPr>
          <p:nvPr/>
        </p:nvCxnSpPr>
        <p:spPr>
          <a:xfrm flipV="1">
            <a:off x="1524000" y="1143000"/>
            <a:ext cx="1524000" cy="6096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48000" y="609600"/>
            <a:ext cx="3581400" cy="1107996"/>
          </a:xfrm>
          <a:prstGeom prst="rect">
            <a:avLst/>
          </a:prstGeom>
          <a:solidFill>
            <a:schemeClr val="tx1"/>
          </a:solidFill>
        </p:spPr>
        <p:txBody>
          <a:bodyPr wrap="square" rtlCol="0">
            <a:spAutoFit/>
          </a:bodyPr>
          <a:lstStyle/>
          <a:p>
            <a:pPr algn="ctr"/>
            <a:r>
              <a:rPr lang="en-US" b="1" u="sng" dirty="0" smtClean="0">
                <a:solidFill>
                  <a:srgbClr val="FF0000"/>
                </a:solidFill>
              </a:rPr>
              <a:t>UI = UNIT OF ISSUE CODE</a:t>
            </a:r>
          </a:p>
          <a:p>
            <a:endParaRPr lang="en-US" b="1" u="sng" dirty="0" smtClean="0">
              <a:solidFill>
                <a:srgbClr val="FF0000"/>
              </a:solidFill>
            </a:endParaRPr>
          </a:p>
          <a:p>
            <a:r>
              <a:rPr lang="en-US" sz="1200" dirty="0" smtClean="0">
                <a:solidFill>
                  <a:srgbClr val="FF0000"/>
                </a:solidFill>
              </a:rPr>
              <a:t>SUPPLY CATALOG TERM THAT RELATES TO QUANTITATIVE MEASUREMENT. </a:t>
            </a:r>
            <a:r>
              <a:rPr lang="en-US" b="1" u="sng" dirty="0" smtClean="0">
                <a:solidFill>
                  <a:srgbClr val="FF0000"/>
                </a:solidFill>
              </a:rPr>
              <a:t>  </a:t>
            </a:r>
            <a:endParaRPr lang="en-US" b="1" u="sng"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1371600" y="533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1524000" y="16002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5" idx="6"/>
          </p:cNvCxnSpPr>
          <p:nvPr/>
        </p:nvCxnSpPr>
        <p:spPr>
          <a:xfrm>
            <a:off x="2057400" y="685800"/>
            <a:ext cx="1066800" cy="4572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6"/>
          </p:cNvCxnSpPr>
          <p:nvPr/>
        </p:nvCxnSpPr>
        <p:spPr>
          <a:xfrm flipV="1">
            <a:off x="2209800" y="1143000"/>
            <a:ext cx="914400" cy="6096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24200" y="990600"/>
            <a:ext cx="2819400" cy="1015663"/>
          </a:xfrm>
          <a:prstGeom prst="rect">
            <a:avLst/>
          </a:prstGeom>
          <a:solidFill>
            <a:schemeClr val="tx1"/>
          </a:solidFill>
        </p:spPr>
        <p:txBody>
          <a:bodyPr wrap="square" rtlCol="0">
            <a:spAutoFit/>
          </a:bodyPr>
          <a:lstStyle/>
          <a:p>
            <a:pPr algn="ctr"/>
            <a:r>
              <a:rPr lang="en-US" b="1" u="sng" dirty="0" smtClean="0">
                <a:solidFill>
                  <a:srgbClr val="FF0000"/>
                </a:solidFill>
              </a:rPr>
              <a:t>UP = UNIT PRICE</a:t>
            </a:r>
          </a:p>
          <a:p>
            <a:pPr algn="ctr"/>
            <a:endParaRPr lang="en-US" b="1" u="sng" dirty="0" smtClean="0">
              <a:solidFill>
                <a:srgbClr val="FF0000"/>
              </a:solidFill>
            </a:endParaRPr>
          </a:p>
          <a:p>
            <a:r>
              <a:rPr lang="en-US" sz="1200" dirty="0" smtClean="0">
                <a:solidFill>
                  <a:srgbClr val="FF0000"/>
                </a:solidFill>
              </a:rPr>
              <a:t>PRICE OF ITEM WHEN IT WAS ADDED TO THE PROPERTY BOOK</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2057400" y="533400"/>
            <a:ext cx="12954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2057400" y="1600200"/>
            <a:ext cx="1447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5" idx="6"/>
          </p:cNvCxnSpPr>
          <p:nvPr/>
        </p:nvCxnSpPr>
        <p:spPr>
          <a:xfrm>
            <a:off x="3352800" y="685800"/>
            <a:ext cx="990600" cy="4572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6"/>
          </p:cNvCxnSpPr>
          <p:nvPr/>
        </p:nvCxnSpPr>
        <p:spPr>
          <a:xfrm flipV="1">
            <a:off x="3505200" y="1143000"/>
            <a:ext cx="838200" cy="6096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343400" y="533400"/>
            <a:ext cx="4800600" cy="1292662"/>
          </a:xfrm>
          <a:prstGeom prst="rect">
            <a:avLst/>
          </a:prstGeom>
          <a:solidFill>
            <a:schemeClr val="tx1"/>
          </a:solidFill>
        </p:spPr>
        <p:txBody>
          <a:bodyPr wrap="square" rtlCol="0">
            <a:spAutoFit/>
          </a:bodyPr>
          <a:lstStyle/>
          <a:p>
            <a:pPr algn="ctr"/>
            <a:r>
              <a:rPr lang="en-US" b="1" u="sng" dirty="0" smtClean="0">
                <a:solidFill>
                  <a:srgbClr val="FF0000"/>
                </a:solidFill>
              </a:rPr>
              <a:t>NSN NOMENCLATURE = NATIONAL STOCK NUMBER NOMENCLATURE</a:t>
            </a:r>
          </a:p>
          <a:p>
            <a:pPr algn="ctr"/>
            <a:endParaRPr lang="en-US" b="1" u="sng" dirty="0" smtClean="0">
              <a:solidFill>
                <a:srgbClr val="FF0000"/>
              </a:solidFill>
            </a:endParaRPr>
          </a:p>
          <a:p>
            <a:pPr algn="ctr"/>
            <a:r>
              <a:rPr lang="en-US" sz="1200" dirty="0" smtClean="0">
                <a:solidFill>
                  <a:srgbClr val="FF0000"/>
                </a:solidFill>
              </a:rPr>
              <a:t>IS THE NAME OF THE ITEM AS IT SHOWS UP WHEN YOU FEDLOG THE ITEM BY NSN.</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4114800" y="533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4038600" y="16002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0" y="2362200"/>
            <a:ext cx="4267200" cy="2492990"/>
          </a:xfrm>
          <a:prstGeom prst="rect">
            <a:avLst/>
          </a:prstGeom>
          <a:solidFill>
            <a:schemeClr val="tx1"/>
          </a:solidFill>
        </p:spPr>
        <p:txBody>
          <a:bodyPr wrap="square" rtlCol="0">
            <a:spAutoFit/>
          </a:bodyPr>
          <a:lstStyle/>
          <a:p>
            <a:r>
              <a:rPr lang="en-US" b="1" u="sng" dirty="0" smtClean="0">
                <a:solidFill>
                  <a:srgbClr val="FF0000"/>
                </a:solidFill>
              </a:rPr>
              <a:t>LCC = LOGISTICS CONTROL CODE</a:t>
            </a:r>
          </a:p>
          <a:p>
            <a:endParaRPr lang="en-US" b="1" u="sng" dirty="0" smtClean="0">
              <a:solidFill>
                <a:srgbClr val="FF0000"/>
              </a:solidFill>
            </a:endParaRPr>
          </a:p>
          <a:p>
            <a:r>
              <a:rPr lang="en-US" sz="1200" dirty="0" smtClean="0">
                <a:solidFill>
                  <a:srgbClr val="FF0000"/>
                </a:solidFill>
              </a:rPr>
              <a:t>A ONE-POSITION, ALPHABETIC CODE ASSIGNED TO ARMY ADOPTED ITEMS. ALSO ASSIGNED TO OTHER ITEMS OF MATERIEL AUTHORIZED (LIN RELATED ITEMS) THAT PROVIDE A BASIS FOR LOGISTICAL SUPPORT DECISIONS. THESE DECISIONS INVOLVE PROCUREMENT, OVERHAUL, REPAIR PARTS PROVISIONS, REQUISITIONING, DISTRIBUTION, ETC. THIS CODE IS COMPATIBLE WITH ITEMS LISTED IN SB 700-20.</a:t>
            </a:r>
            <a:r>
              <a:rPr lang="en-US" sz="1200" b="1" u="sng" dirty="0" smtClean="0">
                <a:solidFill>
                  <a:srgbClr val="FF0000"/>
                </a:solidFill>
              </a:rPr>
              <a:t> </a:t>
            </a:r>
            <a:r>
              <a:rPr lang="en-US" sz="1200" dirty="0" smtClean="0">
                <a:solidFill>
                  <a:srgbClr val="FF0000"/>
                </a:solidFill>
              </a:rPr>
              <a:t>REFERENCE DA PAM 708-2, PARAGRAPH 3-2 X AND TBALE 3-22; DA PAM 708-3, PARAGRAPH 3-12. </a:t>
            </a:r>
            <a:endParaRPr lang="en-US" sz="1200" b="1" u="sng" dirty="0">
              <a:solidFill>
                <a:srgbClr val="FF0000"/>
              </a:solidFill>
            </a:endParaRPr>
          </a:p>
        </p:txBody>
      </p:sp>
      <p:cxnSp>
        <p:nvCxnSpPr>
          <p:cNvPr id="10" name="Straight Arrow Connector 9"/>
          <p:cNvCxnSpPr>
            <a:stCxn id="5" idx="2"/>
            <a:endCxn id="7" idx="0"/>
          </p:cNvCxnSpPr>
          <p:nvPr/>
        </p:nvCxnSpPr>
        <p:spPr>
          <a:xfrm rot="10800000" flipV="1">
            <a:off x="2133600" y="685800"/>
            <a:ext cx="1981200" cy="16764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2"/>
            <a:endCxn id="7" idx="0"/>
          </p:cNvCxnSpPr>
          <p:nvPr/>
        </p:nvCxnSpPr>
        <p:spPr>
          <a:xfrm rot="10800000" flipV="1">
            <a:off x="2133600" y="1752600"/>
            <a:ext cx="1905000" cy="6096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4648200" y="533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p:cNvCxnSpPr>
            <a:stCxn id="5" idx="4"/>
          </p:cNvCxnSpPr>
          <p:nvPr/>
        </p:nvCxnSpPr>
        <p:spPr>
          <a:xfrm rot="5400000">
            <a:off x="4171950" y="1009650"/>
            <a:ext cx="990600" cy="6477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447800" y="1828800"/>
            <a:ext cx="6019800" cy="1754326"/>
          </a:xfrm>
          <a:prstGeom prst="rect">
            <a:avLst/>
          </a:prstGeom>
          <a:solidFill>
            <a:schemeClr val="tx1"/>
          </a:solidFill>
        </p:spPr>
        <p:txBody>
          <a:bodyPr wrap="square" rtlCol="0">
            <a:spAutoFit/>
          </a:bodyPr>
          <a:lstStyle/>
          <a:p>
            <a:pPr algn="ctr"/>
            <a:r>
              <a:rPr lang="en-US" b="1" u="sng" dirty="0" smtClean="0">
                <a:solidFill>
                  <a:srgbClr val="FF0000"/>
                </a:solidFill>
              </a:rPr>
              <a:t>ECS = EQUIPMENT CONCENTRATION SITE CODE</a:t>
            </a:r>
          </a:p>
          <a:p>
            <a:endParaRPr lang="en-US" b="1" u="sng" dirty="0" smtClean="0">
              <a:solidFill>
                <a:srgbClr val="FF0000"/>
              </a:solidFill>
            </a:endParaRPr>
          </a:p>
          <a:p>
            <a:r>
              <a:rPr lang="en-US" sz="1200" dirty="0" smtClean="0">
                <a:solidFill>
                  <a:srgbClr val="FF0000"/>
                </a:solidFill>
              </a:rPr>
              <a:t>FOR US ARMY RESERVE UNITS, THIS CODE IDENTIFIES EQUIPMENT CONCENTRATION SITES (ECS) WHERE EQUIPMENT IS LOCATED FOR USE DURING ANNUAL TRAINING OR MOBILIZATION. FOR ARMY NATIONAL GUARD UNITS, THIS CODE IDENTIFIES MOBILIZATION AND TRAINING EQUIPMENT SITES (MATES) WHERE EQUIPMENT IS LOCATED FOR USE DURING TRAINING AND/OR MOBILIZATION.</a:t>
            </a:r>
            <a:r>
              <a:rPr lang="en-US" sz="1200" b="1" u="sng" dirty="0" smtClean="0">
                <a:solidFill>
                  <a:srgbClr val="FF0000"/>
                </a:solidFill>
              </a:rPr>
              <a:t> </a:t>
            </a:r>
            <a:endParaRPr lang="en-US" sz="1200" b="1" u="sng"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5257800" y="533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p:cNvCxnSpPr>
            <a:stCxn id="5" idx="4"/>
            <a:endCxn id="8" idx="0"/>
          </p:cNvCxnSpPr>
          <p:nvPr/>
        </p:nvCxnSpPr>
        <p:spPr>
          <a:xfrm rot="5400000">
            <a:off x="3962400" y="1181100"/>
            <a:ext cx="1981200" cy="12954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33400" y="2819400"/>
            <a:ext cx="7543800" cy="1754326"/>
          </a:xfrm>
          <a:prstGeom prst="rect">
            <a:avLst/>
          </a:prstGeom>
          <a:solidFill>
            <a:schemeClr val="tx1"/>
          </a:solidFill>
        </p:spPr>
        <p:txBody>
          <a:bodyPr wrap="square" rtlCol="0">
            <a:spAutoFit/>
          </a:bodyPr>
          <a:lstStyle/>
          <a:p>
            <a:pPr algn="ctr"/>
            <a:r>
              <a:rPr lang="en-US" b="1" u="sng" dirty="0" smtClean="0">
                <a:solidFill>
                  <a:srgbClr val="FF0000"/>
                </a:solidFill>
              </a:rPr>
              <a:t>SRRC = SERIAL/REGISTRATION NUMBER REQUIREMENT CODE</a:t>
            </a:r>
          </a:p>
          <a:p>
            <a:endParaRPr lang="en-US" b="1" u="sng" dirty="0" smtClean="0">
              <a:solidFill>
                <a:srgbClr val="FF0000"/>
              </a:solidFill>
            </a:endParaRPr>
          </a:p>
          <a:p>
            <a:r>
              <a:rPr lang="en-US" sz="1200" dirty="0" smtClean="0">
                <a:solidFill>
                  <a:srgbClr val="FF0000"/>
                </a:solidFill>
              </a:rPr>
              <a:t>A CODE THAT IDENTIFIES ITEMS ON THE PROPERTY BOOK THAT REQUIRE SERIEL, REGISTRATION, OR LOT NUMBER ACCOUNTABILITY. THIS CODE IS ALSO USED TO DETERMINE IF THE SERIEL NUMBER IS REPORTED TO THE AUTOMATION RESOURCES MANAGEMENT SYSTEM (ARMS) OR TO THE UNIQUE ITEM TRACKING (UIT) SYSTEM. IN ADDITION, WHEN BAR CODING IS ACTIVATED, THIS CODE IDENTIFIES IF AN ITEM IS TO BE INDIVIDUALLY MANAGED OR BULK MANAGED.</a:t>
            </a:r>
            <a:endParaRPr lang="en-US" sz="1200" dirty="0">
              <a:solidFill>
                <a:srgbClr val="FF0000"/>
              </a:solidFill>
            </a:endParaRPr>
          </a:p>
        </p:txBody>
      </p:sp>
      <p:sp>
        <p:nvSpPr>
          <p:cNvPr id="10" name="Donut 9"/>
          <p:cNvSpPr/>
          <p:nvPr/>
        </p:nvSpPr>
        <p:spPr>
          <a:xfrm>
            <a:off x="5105400" y="16002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2" name="Straight Arrow Connector 11"/>
          <p:cNvCxnSpPr>
            <a:stCxn id="10" idx="3"/>
            <a:endCxn id="8" idx="0"/>
          </p:cNvCxnSpPr>
          <p:nvPr/>
        </p:nvCxnSpPr>
        <p:spPr>
          <a:xfrm rot="5400000">
            <a:off x="4276049" y="1889615"/>
            <a:ext cx="959037" cy="900533"/>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5867400" y="533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5638800" y="6248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1752600" y="2819400"/>
            <a:ext cx="5715000" cy="1015663"/>
          </a:xfrm>
          <a:prstGeom prst="rect">
            <a:avLst/>
          </a:prstGeom>
          <a:solidFill>
            <a:schemeClr val="tx1"/>
          </a:solidFill>
        </p:spPr>
        <p:txBody>
          <a:bodyPr wrap="square" rtlCol="0">
            <a:spAutoFit/>
          </a:bodyPr>
          <a:lstStyle/>
          <a:p>
            <a:pPr algn="ctr"/>
            <a:r>
              <a:rPr lang="en-US" b="1" u="sng" dirty="0" smtClean="0">
                <a:solidFill>
                  <a:srgbClr val="FF0000"/>
                </a:solidFill>
              </a:rPr>
              <a:t>UII MANAGED = UNIQUE ITEM IDENTIFIER</a:t>
            </a:r>
          </a:p>
          <a:p>
            <a:pPr algn="ctr"/>
            <a:endParaRPr lang="en-US" b="1" u="sng" dirty="0" smtClean="0">
              <a:solidFill>
                <a:srgbClr val="FF0000"/>
              </a:solidFill>
            </a:endParaRPr>
          </a:p>
          <a:p>
            <a:r>
              <a:rPr lang="en-US" sz="1200" dirty="0" smtClean="0">
                <a:solidFill>
                  <a:srgbClr val="FF0000"/>
                </a:solidFill>
              </a:rPr>
              <a:t>CODE USED TO DETERMINE WHETHER OR NOT AN ITEM IS TRACKED SEPERATELY BY AN OUTSIDE COMPONENT.</a:t>
            </a:r>
            <a:endParaRPr lang="en-US" sz="1200" dirty="0">
              <a:solidFill>
                <a:srgbClr val="FF0000"/>
              </a:solidFill>
            </a:endParaRPr>
          </a:p>
        </p:txBody>
      </p:sp>
      <p:cxnSp>
        <p:nvCxnSpPr>
          <p:cNvPr id="9" name="Straight Arrow Connector 8"/>
          <p:cNvCxnSpPr>
            <a:stCxn id="5" idx="4"/>
            <a:endCxn id="7" idx="0"/>
          </p:cNvCxnSpPr>
          <p:nvPr/>
        </p:nvCxnSpPr>
        <p:spPr>
          <a:xfrm rot="5400000">
            <a:off x="4419600" y="1028700"/>
            <a:ext cx="1981200" cy="16002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0"/>
            <a:endCxn id="7" idx="2"/>
          </p:cNvCxnSpPr>
          <p:nvPr/>
        </p:nvCxnSpPr>
        <p:spPr>
          <a:xfrm rot="16200000" flipV="1">
            <a:off x="4089232" y="4355932"/>
            <a:ext cx="2413337" cy="13716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2895600" y="-152400"/>
            <a:ext cx="3352800" cy="609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p:cNvCxnSpPr>
            <a:stCxn id="5" idx="4"/>
          </p:cNvCxnSpPr>
          <p:nvPr/>
        </p:nvCxnSpPr>
        <p:spPr>
          <a:xfrm rot="5400000">
            <a:off x="4000500" y="1028700"/>
            <a:ext cx="1143000" cy="1588"/>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905000" y="1676400"/>
            <a:ext cx="5334000" cy="3231654"/>
          </a:xfrm>
          <a:prstGeom prst="rect">
            <a:avLst/>
          </a:prstGeom>
          <a:solidFill>
            <a:schemeClr val="tx1"/>
          </a:solidFill>
        </p:spPr>
        <p:txBody>
          <a:bodyPr wrap="square" rtlCol="0">
            <a:spAutoFit/>
          </a:bodyPr>
          <a:lstStyle/>
          <a:p>
            <a:pPr algn="ctr"/>
            <a:r>
              <a:rPr lang="en-US" sz="1600" b="1" u="sng" dirty="0" smtClean="0">
                <a:solidFill>
                  <a:srgbClr val="FF0000"/>
                </a:solidFill>
              </a:rPr>
              <a:t>THE HEADER AT THE TOP OF YOUR HAND RECEIPT STATES:</a:t>
            </a:r>
          </a:p>
          <a:p>
            <a:pPr algn="ctr"/>
            <a:endParaRPr lang="en-US" sz="1600" b="1" u="sng" dirty="0" smtClean="0">
              <a:solidFill>
                <a:srgbClr val="FF0000"/>
              </a:solidFill>
            </a:endParaRPr>
          </a:p>
          <a:p>
            <a:pPr>
              <a:lnSpc>
                <a:spcPct val="150000"/>
              </a:lnSpc>
              <a:buFont typeface="Arial" pitchFamily="34" charset="0"/>
              <a:buChar char="•"/>
            </a:pPr>
            <a:r>
              <a:rPr lang="en-US" sz="1200" dirty="0">
                <a:solidFill>
                  <a:srgbClr val="FF0000"/>
                </a:solidFill>
              </a:rPr>
              <a:t> </a:t>
            </a:r>
            <a:r>
              <a:rPr lang="en-US" sz="1200" b="1" u="sng" dirty="0" smtClean="0">
                <a:solidFill>
                  <a:srgbClr val="FF0000"/>
                </a:solidFill>
              </a:rPr>
              <a:t>WHAT TYPE OF PROPERTY:</a:t>
            </a:r>
            <a:r>
              <a:rPr lang="en-US" sz="1200" b="1" dirty="0" smtClean="0">
                <a:solidFill>
                  <a:srgbClr val="FF0000"/>
                </a:solidFill>
              </a:rPr>
              <a:t> </a:t>
            </a:r>
            <a:r>
              <a:rPr lang="en-US" sz="1200" dirty="0" smtClean="0">
                <a:solidFill>
                  <a:srgbClr val="FF0000"/>
                </a:solidFill>
              </a:rPr>
              <a:t>(ORGANIZATION, INSTALLATION ETC…)</a:t>
            </a:r>
          </a:p>
          <a:p>
            <a:pPr>
              <a:buFont typeface="Arial" pitchFamily="34" charset="0"/>
              <a:buChar char="•"/>
            </a:pPr>
            <a:r>
              <a:rPr lang="en-US" sz="1200" b="1" u="sng" dirty="0" smtClean="0">
                <a:solidFill>
                  <a:srgbClr val="FF0000"/>
                </a:solidFill>
              </a:rPr>
              <a:t>PCN = </a:t>
            </a:r>
            <a:r>
              <a:rPr lang="en-US" sz="1200" b="1" u="sng" dirty="0">
                <a:solidFill>
                  <a:srgbClr val="FF0000"/>
                </a:solidFill>
              </a:rPr>
              <a:t>PRODUCT </a:t>
            </a:r>
            <a:r>
              <a:rPr lang="en-US" sz="1200" b="1" u="sng" dirty="0" smtClean="0">
                <a:solidFill>
                  <a:srgbClr val="FF0000"/>
                </a:solidFill>
              </a:rPr>
              <a:t>CONTROL NUMBER:</a:t>
            </a:r>
            <a:r>
              <a:rPr lang="en-US" sz="1200" dirty="0" smtClean="0">
                <a:solidFill>
                  <a:srgbClr val="FF0000"/>
                </a:solidFill>
              </a:rPr>
              <a:t> A </a:t>
            </a:r>
            <a:r>
              <a:rPr lang="en-US" sz="1200" dirty="0">
                <a:solidFill>
                  <a:srgbClr val="FF0000"/>
                </a:solidFill>
              </a:rPr>
              <a:t>unique alphanumeric identifier assigned to a screen or report in the application</a:t>
            </a:r>
            <a:r>
              <a:rPr lang="en-US" sz="1200" dirty="0" smtClean="0">
                <a:solidFill>
                  <a:srgbClr val="FF0000"/>
                </a:solidFill>
              </a:rPr>
              <a:t>. (</a:t>
            </a:r>
            <a:r>
              <a:rPr lang="en-US" sz="1200" dirty="0" err="1" smtClean="0">
                <a:solidFill>
                  <a:srgbClr val="FF0000"/>
                </a:solidFill>
              </a:rPr>
              <a:t>ie</a:t>
            </a:r>
            <a:r>
              <a:rPr lang="en-US" sz="1200" dirty="0" smtClean="0">
                <a:solidFill>
                  <a:srgbClr val="FF0000"/>
                </a:solidFill>
              </a:rPr>
              <a:t>: PHR-1) </a:t>
            </a:r>
          </a:p>
          <a:p>
            <a:endParaRPr lang="en-US" sz="1200" dirty="0" smtClean="0">
              <a:solidFill>
                <a:srgbClr val="FF0000"/>
              </a:solidFill>
            </a:endParaRPr>
          </a:p>
          <a:p>
            <a:pPr>
              <a:buFont typeface="Arial" pitchFamily="34" charset="0"/>
              <a:buChar char="•"/>
            </a:pPr>
            <a:r>
              <a:rPr lang="en-US" sz="1200" dirty="0">
                <a:solidFill>
                  <a:srgbClr val="FF0000"/>
                </a:solidFill>
              </a:rPr>
              <a:t> </a:t>
            </a:r>
            <a:r>
              <a:rPr lang="en-US" sz="1200" b="1" u="sng" dirty="0" smtClean="0">
                <a:solidFill>
                  <a:srgbClr val="FF0000"/>
                </a:solidFill>
              </a:rPr>
              <a:t>UIC = </a:t>
            </a:r>
            <a:r>
              <a:rPr lang="en-US" sz="1200" b="1" u="sng" dirty="0">
                <a:solidFill>
                  <a:srgbClr val="FF0000"/>
                </a:solidFill>
              </a:rPr>
              <a:t>UNIT IDENTIFICATION </a:t>
            </a:r>
            <a:r>
              <a:rPr lang="en-US" sz="1200" b="1" u="sng" dirty="0" smtClean="0">
                <a:solidFill>
                  <a:srgbClr val="FF0000"/>
                </a:solidFill>
              </a:rPr>
              <a:t>CODE:</a:t>
            </a:r>
            <a:r>
              <a:rPr lang="en-US" sz="1200" dirty="0" smtClean="0">
                <a:solidFill>
                  <a:srgbClr val="FF0000"/>
                </a:solidFill>
              </a:rPr>
              <a:t> </a:t>
            </a:r>
            <a:r>
              <a:rPr lang="en-US" sz="1200" dirty="0">
                <a:solidFill>
                  <a:srgbClr val="FF0000"/>
                </a:solidFill>
              </a:rPr>
              <a:t>A six-position, alphanumeric code that uniquely identifies the rollup organization used by the Unit </a:t>
            </a:r>
            <a:r>
              <a:rPr lang="en-US" sz="1200" dirty="0" smtClean="0">
                <a:solidFill>
                  <a:srgbClr val="FF0000"/>
                </a:solidFill>
              </a:rPr>
              <a:t>Equipment Readiness Listing quantity-on-hand calculations.</a:t>
            </a:r>
            <a:r>
              <a:rPr lang="en-US" sz="1200" dirty="0" smtClean="0"/>
              <a:t>.</a:t>
            </a:r>
          </a:p>
          <a:p>
            <a:r>
              <a:rPr lang="en-US" sz="1200" dirty="0" smtClean="0">
                <a:solidFill>
                  <a:srgbClr val="FF0000"/>
                </a:solidFill>
              </a:rPr>
              <a:t>(</a:t>
            </a:r>
            <a:r>
              <a:rPr lang="en-US" sz="1200" dirty="0" err="1" smtClean="0">
                <a:solidFill>
                  <a:srgbClr val="FF0000"/>
                </a:solidFill>
              </a:rPr>
              <a:t>ie</a:t>
            </a:r>
            <a:r>
              <a:rPr lang="en-US" sz="1200" dirty="0" smtClean="0">
                <a:solidFill>
                  <a:srgbClr val="FF0000"/>
                </a:solidFill>
              </a:rPr>
              <a:t>: WAMLAA)</a:t>
            </a:r>
            <a:endParaRPr lang="en-US" sz="1200" dirty="0" smtClean="0"/>
          </a:p>
          <a:p>
            <a:r>
              <a:rPr lang="en-US" sz="1200" b="1" u="sng" dirty="0" smtClean="0">
                <a:solidFill>
                  <a:srgbClr val="FF0000"/>
                </a:solidFill>
              </a:rPr>
              <a:t> </a:t>
            </a:r>
          </a:p>
          <a:p>
            <a:pPr>
              <a:buFont typeface="Arial" pitchFamily="34" charset="0"/>
              <a:buChar char="•"/>
            </a:pPr>
            <a:r>
              <a:rPr lang="en-US" sz="1200" b="1" u="sng" dirty="0" smtClean="0">
                <a:solidFill>
                  <a:srgbClr val="FF0000"/>
                </a:solidFill>
              </a:rPr>
              <a:t>DESC = DESCRIPTION:</a:t>
            </a:r>
            <a:r>
              <a:rPr lang="en-US" sz="1200" b="1" dirty="0" smtClean="0">
                <a:solidFill>
                  <a:srgbClr val="FF0000"/>
                </a:solidFill>
              </a:rPr>
              <a:t> </a:t>
            </a:r>
            <a:r>
              <a:rPr lang="en-US" sz="1200" dirty="0" smtClean="0">
                <a:solidFill>
                  <a:srgbClr val="FF0000"/>
                </a:solidFill>
              </a:rPr>
              <a:t>A </a:t>
            </a:r>
            <a:r>
              <a:rPr lang="en-US" sz="1200" dirty="0">
                <a:solidFill>
                  <a:srgbClr val="FF0000"/>
                </a:solidFill>
              </a:rPr>
              <a:t>brief description of the geographic area. </a:t>
            </a:r>
            <a:endParaRPr lang="en-US" sz="1200" dirty="0" smtClean="0">
              <a:solidFill>
                <a:srgbClr val="FF0000"/>
              </a:solidFill>
            </a:endParaRPr>
          </a:p>
          <a:p>
            <a:r>
              <a:rPr lang="en-US" sz="1200" dirty="0" smtClean="0">
                <a:solidFill>
                  <a:srgbClr val="FF0000"/>
                </a:solidFill>
              </a:rPr>
              <a:t>(</a:t>
            </a:r>
            <a:r>
              <a:rPr lang="en-US" sz="1200" dirty="0" err="1" smtClean="0">
                <a:solidFill>
                  <a:srgbClr val="FF0000"/>
                </a:solidFill>
              </a:rPr>
              <a:t>ie</a:t>
            </a:r>
            <a:r>
              <a:rPr lang="en-US" sz="1200" dirty="0">
                <a:solidFill>
                  <a:srgbClr val="FF0000"/>
                </a:solidFill>
              </a:rPr>
              <a:t>:</a:t>
            </a:r>
            <a:r>
              <a:rPr lang="en-US" sz="1200" dirty="0" smtClean="0">
                <a:solidFill>
                  <a:srgbClr val="FF0000"/>
                </a:solidFill>
              </a:rPr>
              <a:t> Unit)</a:t>
            </a:r>
            <a:endParaRPr lang="en-US" sz="1200" b="1" u="sng"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6324600" y="533400"/>
            <a:ext cx="6096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1143000" y="1524000"/>
            <a:ext cx="5867400" cy="2308324"/>
          </a:xfrm>
          <a:prstGeom prst="rect">
            <a:avLst/>
          </a:prstGeom>
          <a:solidFill>
            <a:schemeClr val="tx1"/>
          </a:solidFill>
        </p:spPr>
        <p:txBody>
          <a:bodyPr wrap="square" rtlCol="0">
            <a:spAutoFit/>
          </a:bodyPr>
          <a:lstStyle/>
          <a:p>
            <a:pPr algn="ctr"/>
            <a:r>
              <a:rPr lang="en-US" b="1" u="sng" dirty="0" smtClean="0">
                <a:solidFill>
                  <a:srgbClr val="FF0000"/>
                </a:solidFill>
              </a:rPr>
              <a:t>CIIC = CONTROLLED INVENTORY ITEM CODE</a:t>
            </a:r>
          </a:p>
          <a:p>
            <a:pPr algn="ctr"/>
            <a:endParaRPr lang="en-US" b="1" u="sng" dirty="0" smtClean="0">
              <a:solidFill>
                <a:srgbClr val="FF0000"/>
              </a:solidFill>
            </a:endParaRPr>
          </a:p>
          <a:p>
            <a:r>
              <a:rPr lang="en-US" sz="1200" dirty="0" smtClean="0">
                <a:solidFill>
                  <a:srgbClr val="FF0000"/>
                </a:solidFill>
              </a:rPr>
              <a:t>A ONE-POSITION, ALPHANUMERIC CODE THAT IDENTIFIES THE SECURITY CLASSIFICATION (INDICATING MATERIEL REQUIRES PROTECTION IN THE INTEREST OF NATIONAL SECURITY), SECURITY RISK (INDICATING THE MATERIEL REQUIRES A HIGH DEGREE OF PROTECTION), OR PILFERAGE (INDICATING THE MATERIEL HAS A READY RESALE VALUE OR CIVILIAN APPLICATION AS TO PERSONAL POSSESSION, AND THEREFORE, ESPECIALLY SUBJECT TO THEFT) CONTROLS REQUIRED FOR STORAGE AND TRANSPORTATION OF DOD ASSETS. CIIC CODES FOR SENSITIVE ITEMS WILL BE REPORTED AND TIED INTO THE SENSITIVE ITEMS REPORT.</a:t>
            </a:r>
            <a:endParaRPr lang="en-US" sz="1200" dirty="0">
              <a:solidFill>
                <a:srgbClr val="FF0000"/>
              </a:solidFill>
            </a:endParaRPr>
          </a:p>
        </p:txBody>
      </p:sp>
      <p:sp>
        <p:nvSpPr>
          <p:cNvPr id="7" name="Donut 6"/>
          <p:cNvSpPr/>
          <p:nvPr/>
        </p:nvSpPr>
        <p:spPr>
          <a:xfrm>
            <a:off x="6248400" y="4648200"/>
            <a:ext cx="6096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9" name="Straight Arrow Connector 8"/>
          <p:cNvCxnSpPr>
            <a:stCxn id="7" idx="2"/>
            <a:endCxn id="6" idx="2"/>
          </p:cNvCxnSpPr>
          <p:nvPr/>
        </p:nvCxnSpPr>
        <p:spPr>
          <a:xfrm rot="10800000">
            <a:off x="4076700" y="3832324"/>
            <a:ext cx="2171700" cy="930176"/>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2"/>
            <a:endCxn id="6" idx="0"/>
          </p:cNvCxnSpPr>
          <p:nvPr/>
        </p:nvCxnSpPr>
        <p:spPr>
          <a:xfrm rot="10800000" flipV="1">
            <a:off x="4076700" y="647700"/>
            <a:ext cx="2247900" cy="8763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6858000" y="533400"/>
            <a:ext cx="6096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2438400" y="1676400"/>
            <a:ext cx="5638800" cy="1384995"/>
          </a:xfrm>
          <a:prstGeom prst="rect">
            <a:avLst/>
          </a:prstGeom>
          <a:solidFill>
            <a:schemeClr val="tx1"/>
          </a:solidFill>
        </p:spPr>
        <p:txBody>
          <a:bodyPr wrap="square" rtlCol="0">
            <a:spAutoFit/>
          </a:bodyPr>
          <a:lstStyle/>
          <a:p>
            <a:pPr algn="ctr"/>
            <a:r>
              <a:rPr lang="en-US" b="1" u="sng" dirty="0" smtClean="0">
                <a:solidFill>
                  <a:srgbClr val="FF0000"/>
                </a:solidFill>
              </a:rPr>
              <a:t>DLA = DATE OF LAST ACTIVITY</a:t>
            </a:r>
          </a:p>
          <a:p>
            <a:pPr algn="ctr"/>
            <a:endParaRPr lang="en-US" b="1" u="sng" dirty="0" smtClean="0">
              <a:solidFill>
                <a:srgbClr val="FF0000"/>
              </a:solidFill>
            </a:endParaRPr>
          </a:p>
          <a:p>
            <a:r>
              <a:rPr lang="en-US" sz="1200" dirty="0" smtClean="0">
                <a:solidFill>
                  <a:srgbClr val="FF0000"/>
                </a:solidFill>
              </a:rPr>
              <a:t>DATE OF LAST ACTION MADE EFFECTING LIN. DLA IS A TOOL </a:t>
            </a:r>
            <a:r>
              <a:rPr lang="en-US" sz="1200" smtClean="0">
                <a:solidFill>
                  <a:srgbClr val="FF0000"/>
                </a:solidFill>
              </a:rPr>
              <a:t>FOR COMMANDERS </a:t>
            </a:r>
            <a:r>
              <a:rPr lang="en-US" sz="1200" dirty="0" smtClean="0">
                <a:solidFill>
                  <a:srgbClr val="FF0000"/>
                </a:solidFill>
              </a:rPr>
              <a:t>AND </a:t>
            </a:r>
            <a:r>
              <a:rPr lang="en-US" sz="1200" smtClean="0">
                <a:solidFill>
                  <a:srgbClr val="FF0000"/>
                </a:solidFill>
              </a:rPr>
              <a:t>SUPPLY SERGEANTS TO </a:t>
            </a:r>
            <a:r>
              <a:rPr lang="en-US" sz="1200" dirty="0" smtClean="0">
                <a:solidFill>
                  <a:srgbClr val="FF0000"/>
                </a:solidFill>
              </a:rPr>
              <a:t>EXECUTE A MONTHLY PROPERTY BOOK RECONCILIATION, USING THE DLA AS THE DATE THAT THE LAST ACTION WAS TAKEN ON THE EQUIPMENT LISTED.</a:t>
            </a:r>
            <a:endParaRPr lang="en-US" sz="1200" dirty="0">
              <a:solidFill>
                <a:srgbClr val="FF0000"/>
              </a:solidFill>
            </a:endParaRPr>
          </a:p>
        </p:txBody>
      </p:sp>
      <p:sp>
        <p:nvSpPr>
          <p:cNvPr id="7" name="Donut 6"/>
          <p:cNvSpPr/>
          <p:nvPr/>
        </p:nvSpPr>
        <p:spPr>
          <a:xfrm>
            <a:off x="6858000" y="3429000"/>
            <a:ext cx="6096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9" name="Straight Arrow Connector 8"/>
          <p:cNvCxnSpPr>
            <a:stCxn id="7" idx="0"/>
            <a:endCxn id="6" idx="2"/>
          </p:cNvCxnSpPr>
          <p:nvPr/>
        </p:nvCxnSpPr>
        <p:spPr>
          <a:xfrm rot="16200000" flipV="1">
            <a:off x="6026498" y="2292698"/>
            <a:ext cx="367605" cy="1905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4"/>
            <a:endCxn id="6" idx="0"/>
          </p:cNvCxnSpPr>
          <p:nvPr/>
        </p:nvCxnSpPr>
        <p:spPr>
          <a:xfrm rot="5400000">
            <a:off x="5753100" y="266700"/>
            <a:ext cx="914400" cy="1905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7391400" y="533400"/>
            <a:ext cx="762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7391400" y="4572000"/>
            <a:ext cx="9906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2438400" y="1981200"/>
            <a:ext cx="4572000" cy="1384995"/>
          </a:xfrm>
          <a:prstGeom prst="rect">
            <a:avLst/>
          </a:prstGeom>
          <a:solidFill>
            <a:schemeClr val="tx1"/>
          </a:solidFill>
        </p:spPr>
        <p:txBody>
          <a:bodyPr wrap="square" rtlCol="0">
            <a:spAutoFit/>
          </a:bodyPr>
          <a:lstStyle/>
          <a:p>
            <a:pPr algn="ctr"/>
            <a:r>
              <a:rPr lang="en-US" b="1" u="sng" dirty="0" smtClean="0">
                <a:solidFill>
                  <a:srgbClr val="FF0000"/>
                </a:solidFill>
              </a:rPr>
              <a:t>PUB DATA = PUBLICATION DATA</a:t>
            </a:r>
          </a:p>
          <a:p>
            <a:pPr algn="ctr"/>
            <a:endParaRPr lang="en-US" b="1" u="sng" dirty="0" smtClean="0">
              <a:solidFill>
                <a:srgbClr val="FF0000"/>
              </a:solidFill>
            </a:endParaRPr>
          </a:p>
          <a:p>
            <a:r>
              <a:rPr lang="en-US" sz="1200" dirty="0" smtClean="0">
                <a:solidFill>
                  <a:srgbClr val="FF0000"/>
                </a:solidFill>
              </a:rPr>
              <a:t>THE PBLICATION NUMBER AN OPERATOR'S TECHNICAL MANUAL, SUPPLY CATALOG (SC), OR COMMERCIAL CATALOG THAT CONTAINS DESCRIPTIVE INFORMATION FOR THE ITEM.</a:t>
            </a:r>
            <a:endParaRPr lang="en-US" sz="1200" dirty="0">
              <a:solidFill>
                <a:srgbClr val="FF0000"/>
              </a:solidFill>
            </a:endParaRPr>
          </a:p>
        </p:txBody>
      </p:sp>
      <p:cxnSp>
        <p:nvCxnSpPr>
          <p:cNvPr id="10" name="Straight Arrow Connector 9"/>
          <p:cNvCxnSpPr>
            <a:stCxn id="5" idx="3"/>
            <a:endCxn id="7" idx="0"/>
          </p:cNvCxnSpPr>
          <p:nvPr/>
        </p:nvCxnSpPr>
        <p:spPr>
          <a:xfrm rot="5400000">
            <a:off x="5519878" y="-1915"/>
            <a:ext cx="1187637" cy="2778592"/>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1"/>
            <a:endCxn id="7" idx="2"/>
          </p:cNvCxnSpPr>
          <p:nvPr/>
        </p:nvCxnSpPr>
        <p:spPr>
          <a:xfrm rot="16200000" flipV="1">
            <a:off x="5505214" y="2585381"/>
            <a:ext cx="1250442" cy="281207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8458200" y="533400"/>
            <a:ext cx="6096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8382000" y="2514600"/>
            <a:ext cx="6096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4495800" y="1143000"/>
            <a:ext cx="3657600" cy="1015663"/>
          </a:xfrm>
          <a:prstGeom prst="rect">
            <a:avLst/>
          </a:prstGeom>
          <a:solidFill>
            <a:schemeClr val="tx1"/>
          </a:solidFill>
        </p:spPr>
        <p:txBody>
          <a:bodyPr wrap="square" rtlCol="0">
            <a:spAutoFit/>
          </a:bodyPr>
          <a:lstStyle/>
          <a:p>
            <a:pPr algn="ctr"/>
            <a:r>
              <a:rPr lang="en-US" b="1" u="sng" dirty="0" smtClean="0">
                <a:solidFill>
                  <a:srgbClr val="FF0000"/>
                </a:solidFill>
              </a:rPr>
              <a:t>OH = ON HAND QUANITY</a:t>
            </a:r>
          </a:p>
          <a:p>
            <a:pPr algn="ctr"/>
            <a:endParaRPr lang="en-US" b="1" u="sng" dirty="0" smtClean="0">
              <a:solidFill>
                <a:srgbClr val="FF0000"/>
              </a:solidFill>
            </a:endParaRPr>
          </a:p>
          <a:p>
            <a:r>
              <a:rPr lang="en-US" sz="1200" b="1" dirty="0" smtClean="0">
                <a:solidFill>
                  <a:srgbClr val="FF0000"/>
                </a:solidFill>
              </a:rPr>
              <a:t>THE NUMBER OR AMOUNT OF AN ITEM PHYSICALLY ON HAND.</a:t>
            </a:r>
            <a:endParaRPr lang="en-US" sz="1200" b="1" dirty="0">
              <a:solidFill>
                <a:srgbClr val="FF0000"/>
              </a:solidFill>
            </a:endParaRPr>
          </a:p>
        </p:txBody>
      </p:sp>
      <p:cxnSp>
        <p:nvCxnSpPr>
          <p:cNvPr id="9" name="Straight Arrow Connector 8"/>
          <p:cNvCxnSpPr>
            <a:stCxn id="5" idx="2"/>
            <a:endCxn id="7" idx="0"/>
          </p:cNvCxnSpPr>
          <p:nvPr/>
        </p:nvCxnSpPr>
        <p:spPr>
          <a:xfrm rot="10800000" flipV="1">
            <a:off x="6324600" y="647700"/>
            <a:ext cx="2133600" cy="4953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2"/>
            <a:endCxn id="7" idx="2"/>
          </p:cNvCxnSpPr>
          <p:nvPr/>
        </p:nvCxnSpPr>
        <p:spPr>
          <a:xfrm rot="10800000">
            <a:off x="6324600" y="2158664"/>
            <a:ext cx="2057400" cy="470237"/>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6" name="Donut 5"/>
          <p:cNvSpPr/>
          <p:nvPr/>
        </p:nvSpPr>
        <p:spPr>
          <a:xfrm>
            <a:off x="-152400" y="685800"/>
            <a:ext cx="762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Donut 6"/>
          <p:cNvSpPr/>
          <p:nvPr/>
        </p:nvSpPr>
        <p:spPr>
          <a:xfrm>
            <a:off x="1981200" y="685800"/>
            <a:ext cx="762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Donut 7"/>
          <p:cNvSpPr/>
          <p:nvPr/>
        </p:nvSpPr>
        <p:spPr>
          <a:xfrm>
            <a:off x="4114800" y="685800"/>
            <a:ext cx="762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Donut 8"/>
          <p:cNvSpPr/>
          <p:nvPr/>
        </p:nvSpPr>
        <p:spPr>
          <a:xfrm>
            <a:off x="6248400" y="685800"/>
            <a:ext cx="762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152400" y="2590800"/>
            <a:ext cx="762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Donut 10"/>
          <p:cNvSpPr/>
          <p:nvPr/>
        </p:nvSpPr>
        <p:spPr>
          <a:xfrm>
            <a:off x="1981200" y="2590800"/>
            <a:ext cx="762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838200" y="1219200"/>
            <a:ext cx="4419600" cy="1200329"/>
          </a:xfrm>
          <a:prstGeom prst="rect">
            <a:avLst/>
          </a:prstGeom>
          <a:solidFill>
            <a:schemeClr val="tx1"/>
          </a:solidFill>
        </p:spPr>
        <p:txBody>
          <a:bodyPr wrap="square" rtlCol="0">
            <a:spAutoFit/>
          </a:bodyPr>
          <a:lstStyle/>
          <a:p>
            <a:pPr algn="ctr"/>
            <a:r>
              <a:rPr lang="en-US" u="sng" dirty="0" smtClean="0">
                <a:solidFill>
                  <a:srgbClr val="FF0000"/>
                </a:solidFill>
              </a:rPr>
              <a:t>SYSNO = SYSTEM NUMBER</a:t>
            </a:r>
          </a:p>
          <a:p>
            <a:pPr algn="ctr"/>
            <a:endParaRPr lang="en-US" u="sng" dirty="0" smtClean="0">
              <a:solidFill>
                <a:srgbClr val="FF0000"/>
              </a:solidFill>
            </a:endParaRPr>
          </a:p>
          <a:p>
            <a:r>
              <a:rPr lang="en-US" sz="1200" dirty="0" smtClean="0">
                <a:solidFill>
                  <a:srgbClr val="FF0000"/>
                </a:solidFill>
              </a:rPr>
              <a:t>A THREE-POSITION, ALPHANUMERIC CODE THAT IS AUTOMATICALLY ASSIGNED WHEN COMPONENT ACCOUNTING IS REQUIRED</a:t>
            </a:r>
            <a:r>
              <a:rPr lang="en-US" sz="1200" u="sng" dirty="0" smtClean="0">
                <a:solidFill>
                  <a:srgbClr val="FF0000"/>
                </a:solidFill>
              </a:rPr>
              <a:t>  </a:t>
            </a:r>
            <a:endParaRPr lang="en-US" sz="1200" u="sng" dirty="0">
              <a:solidFill>
                <a:srgbClr val="FF0000"/>
              </a:solidFill>
            </a:endParaRPr>
          </a:p>
        </p:txBody>
      </p:sp>
      <p:cxnSp>
        <p:nvCxnSpPr>
          <p:cNvPr id="14" name="Straight Arrow Connector 13"/>
          <p:cNvCxnSpPr>
            <a:stCxn id="6" idx="5"/>
          </p:cNvCxnSpPr>
          <p:nvPr/>
        </p:nvCxnSpPr>
        <p:spPr>
          <a:xfrm rot="16200000" flipH="1">
            <a:off x="1636386" y="-192415"/>
            <a:ext cx="273237" cy="2549992"/>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6"/>
            <a:endCxn id="12" idx="0"/>
          </p:cNvCxnSpPr>
          <p:nvPr/>
        </p:nvCxnSpPr>
        <p:spPr>
          <a:xfrm>
            <a:off x="2743200" y="838200"/>
            <a:ext cx="304800" cy="381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12" idx="0"/>
          </p:cNvCxnSpPr>
          <p:nvPr/>
        </p:nvCxnSpPr>
        <p:spPr>
          <a:xfrm rot="10800000" flipV="1">
            <a:off x="3048000" y="838200"/>
            <a:ext cx="1066800" cy="381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9" idx="3"/>
            <a:endCxn id="12" idx="0"/>
          </p:cNvCxnSpPr>
          <p:nvPr/>
        </p:nvCxnSpPr>
        <p:spPr>
          <a:xfrm rot="5400000">
            <a:off x="4567378" y="-573415"/>
            <a:ext cx="273237" cy="3311992"/>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12" idx="2"/>
          </p:cNvCxnSpPr>
          <p:nvPr/>
        </p:nvCxnSpPr>
        <p:spPr>
          <a:xfrm flipV="1">
            <a:off x="2362200" y="2419529"/>
            <a:ext cx="685800" cy="171271"/>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0" idx="0"/>
            <a:endCxn id="12" idx="2"/>
          </p:cNvCxnSpPr>
          <p:nvPr/>
        </p:nvCxnSpPr>
        <p:spPr>
          <a:xfrm rot="5400000" flipH="1" flipV="1">
            <a:off x="1552665" y="1095465"/>
            <a:ext cx="171271" cy="28194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457200" y="685800"/>
            <a:ext cx="1524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2590800" y="685800"/>
            <a:ext cx="1524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Donut 6"/>
          <p:cNvSpPr/>
          <p:nvPr/>
        </p:nvSpPr>
        <p:spPr>
          <a:xfrm>
            <a:off x="4724400" y="685800"/>
            <a:ext cx="1524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Donut 7"/>
          <p:cNvSpPr/>
          <p:nvPr/>
        </p:nvSpPr>
        <p:spPr>
          <a:xfrm>
            <a:off x="6858000" y="685800"/>
            <a:ext cx="1524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Donut 8"/>
          <p:cNvSpPr/>
          <p:nvPr/>
        </p:nvSpPr>
        <p:spPr>
          <a:xfrm>
            <a:off x="381000" y="2667000"/>
            <a:ext cx="9144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2438400" y="2667000"/>
            <a:ext cx="9144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Donut 10"/>
          <p:cNvSpPr/>
          <p:nvPr/>
        </p:nvSpPr>
        <p:spPr>
          <a:xfrm>
            <a:off x="4648200" y="2667000"/>
            <a:ext cx="9144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Donut 11"/>
          <p:cNvSpPr/>
          <p:nvPr/>
        </p:nvSpPr>
        <p:spPr>
          <a:xfrm>
            <a:off x="6781800" y="2667000"/>
            <a:ext cx="914400" cy="2286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p:cNvSpPr txBox="1"/>
          <p:nvPr/>
        </p:nvSpPr>
        <p:spPr>
          <a:xfrm>
            <a:off x="0" y="3886200"/>
            <a:ext cx="9144000" cy="2277547"/>
          </a:xfrm>
          <a:prstGeom prst="rect">
            <a:avLst/>
          </a:prstGeom>
          <a:solidFill>
            <a:schemeClr val="tx1"/>
          </a:solidFill>
        </p:spPr>
        <p:txBody>
          <a:bodyPr wrap="square" rtlCol="0">
            <a:spAutoFit/>
          </a:bodyPr>
          <a:lstStyle/>
          <a:p>
            <a:r>
              <a:rPr lang="en-US" sz="1700" b="1" u="sng" dirty="0" smtClean="0">
                <a:solidFill>
                  <a:srgbClr val="FF0000"/>
                </a:solidFill>
              </a:rPr>
              <a:t>SER/REG/LOT NO LOT QTY = SERIAL/REGISTRATION/LOT NUMBER LOT QUANITY</a:t>
            </a:r>
          </a:p>
          <a:p>
            <a:endParaRPr lang="en-US" sz="1700" b="1" u="sng" dirty="0" smtClean="0">
              <a:solidFill>
                <a:srgbClr val="FF0000"/>
              </a:solidFill>
            </a:endParaRPr>
          </a:p>
          <a:p>
            <a:pPr>
              <a:buFont typeface="Arial" pitchFamily="34" charset="0"/>
              <a:buChar char="•"/>
            </a:pPr>
            <a:r>
              <a:rPr lang="en-US" sz="1200" dirty="0" smtClean="0">
                <a:solidFill>
                  <a:srgbClr val="FF0000"/>
                </a:solidFill>
              </a:rPr>
              <a:t> </a:t>
            </a:r>
            <a:r>
              <a:rPr lang="en-US" sz="1200" b="1" u="sng" dirty="0" smtClean="0">
                <a:solidFill>
                  <a:srgbClr val="FF0000"/>
                </a:solidFill>
              </a:rPr>
              <a:t>SER</a:t>
            </a:r>
            <a:r>
              <a:rPr lang="en-US" sz="1200" b="1" dirty="0" smtClean="0">
                <a:solidFill>
                  <a:srgbClr val="FF0000"/>
                </a:solidFill>
              </a:rPr>
              <a:t>: </a:t>
            </a:r>
            <a:r>
              <a:rPr lang="en-US" sz="1200" dirty="0" smtClean="0">
                <a:solidFill>
                  <a:srgbClr val="FF0000"/>
                </a:solidFill>
              </a:rPr>
              <a:t>AN ALPHANUMERIC CODE THAT IDENTIFIES A SPECIFIC WEAPON, SYSTEM, OR ITEM WITHIN AN MCN/NSN.</a:t>
            </a:r>
          </a:p>
          <a:p>
            <a:endParaRPr lang="en-US" sz="1200" dirty="0" smtClean="0">
              <a:solidFill>
                <a:srgbClr val="FF0000"/>
              </a:solidFill>
            </a:endParaRPr>
          </a:p>
          <a:p>
            <a:pPr>
              <a:buFont typeface="Arial" pitchFamily="34" charset="0"/>
              <a:buChar char="•"/>
            </a:pPr>
            <a:r>
              <a:rPr lang="en-US" sz="1200" dirty="0" smtClean="0">
                <a:solidFill>
                  <a:srgbClr val="FF0000"/>
                </a:solidFill>
              </a:rPr>
              <a:t> </a:t>
            </a:r>
            <a:r>
              <a:rPr lang="en-US" sz="1200" b="1" u="sng" dirty="0" smtClean="0">
                <a:solidFill>
                  <a:srgbClr val="FF0000"/>
                </a:solidFill>
              </a:rPr>
              <a:t>REG</a:t>
            </a:r>
            <a:r>
              <a:rPr lang="en-US" sz="1200" b="1" dirty="0" smtClean="0">
                <a:solidFill>
                  <a:srgbClr val="FF0000"/>
                </a:solidFill>
              </a:rPr>
              <a:t>: </a:t>
            </a:r>
            <a:r>
              <a:rPr lang="en-US" sz="1200" dirty="0" smtClean="0">
                <a:solidFill>
                  <a:srgbClr val="FF0000"/>
                </a:solidFill>
              </a:rPr>
              <a:t>A UNIQUE ALPHANUMERIC CODE ASSIGNED BY THE LOGISTICS SUPPORT AGENCY (LOGSA) IDENTIFYING A PARTICULAR MATERIEL ITEM BY EQUIPMENT CATEGORY CODE (ECC) AS OUTLINED IN DA PAM 750-8.</a:t>
            </a:r>
          </a:p>
          <a:p>
            <a:endParaRPr lang="en-US" sz="1200" dirty="0" smtClean="0">
              <a:solidFill>
                <a:srgbClr val="FF0000"/>
              </a:solidFill>
            </a:endParaRPr>
          </a:p>
          <a:p>
            <a:pPr>
              <a:buFont typeface="Arial" pitchFamily="34" charset="0"/>
              <a:buChar char="•"/>
            </a:pPr>
            <a:r>
              <a:rPr lang="en-US" sz="1200" dirty="0" smtClean="0">
                <a:solidFill>
                  <a:srgbClr val="FF0000"/>
                </a:solidFill>
              </a:rPr>
              <a:t> </a:t>
            </a:r>
            <a:r>
              <a:rPr lang="en-US" sz="1200" b="1" u="sng" dirty="0" smtClean="0">
                <a:solidFill>
                  <a:srgbClr val="FF0000"/>
                </a:solidFill>
              </a:rPr>
              <a:t>LOT</a:t>
            </a:r>
            <a:r>
              <a:rPr lang="en-US" sz="1200" b="1" dirty="0" smtClean="0">
                <a:solidFill>
                  <a:srgbClr val="FF0000"/>
                </a:solidFill>
              </a:rPr>
              <a:t>:</a:t>
            </a:r>
            <a:r>
              <a:rPr lang="en-US" sz="1200" dirty="0" smtClean="0">
                <a:solidFill>
                  <a:srgbClr val="FF0000"/>
                </a:solidFill>
              </a:rPr>
              <a:t> A UNIQUE ALPHANUMERIC IDENTIFIER USED TO TRACK DISTINCT "GROUPS" OF INVENTORY WITHIN A GIVEN PRODUCT.</a:t>
            </a:r>
          </a:p>
          <a:p>
            <a:endParaRPr lang="en-US" sz="1200" dirty="0" smtClean="0">
              <a:solidFill>
                <a:srgbClr val="FF0000"/>
              </a:solidFill>
            </a:endParaRPr>
          </a:p>
          <a:p>
            <a:pPr>
              <a:buFont typeface="Arial" pitchFamily="34" charset="0"/>
              <a:buChar char="•"/>
            </a:pPr>
            <a:r>
              <a:rPr lang="en-US" sz="1200" dirty="0" smtClean="0">
                <a:solidFill>
                  <a:srgbClr val="FF0000"/>
                </a:solidFill>
              </a:rPr>
              <a:t> </a:t>
            </a:r>
            <a:r>
              <a:rPr lang="en-US" sz="1200" b="1" u="sng" dirty="0" smtClean="0">
                <a:solidFill>
                  <a:srgbClr val="FF0000"/>
                </a:solidFill>
              </a:rPr>
              <a:t>QTY</a:t>
            </a:r>
            <a:r>
              <a:rPr lang="en-US" sz="1200" dirty="0" smtClean="0">
                <a:solidFill>
                  <a:srgbClr val="FF0000"/>
                </a:solidFill>
              </a:rPr>
              <a:t>: A NUMBER OR AMOUNT OF AN ITEM.</a:t>
            </a:r>
            <a:endParaRPr lang="en-US" sz="1700" b="1" u="sng" dirty="0">
              <a:solidFill>
                <a:srgbClr val="FF0000"/>
              </a:solidFill>
            </a:endParaRPr>
          </a:p>
        </p:txBody>
      </p:sp>
      <p:cxnSp>
        <p:nvCxnSpPr>
          <p:cNvPr id="15" name="Straight Arrow Connector 14"/>
          <p:cNvCxnSpPr>
            <a:stCxn id="5" idx="6"/>
            <a:endCxn id="13" idx="0"/>
          </p:cNvCxnSpPr>
          <p:nvPr/>
        </p:nvCxnSpPr>
        <p:spPr>
          <a:xfrm>
            <a:off x="1981200" y="838200"/>
            <a:ext cx="2590800" cy="3048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4"/>
            <a:endCxn id="13" idx="0"/>
          </p:cNvCxnSpPr>
          <p:nvPr/>
        </p:nvCxnSpPr>
        <p:spPr>
          <a:xfrm rot="16200000" flipH="1">
            <a:off x="2514600" y="1828800"/>
            <a:ext cx="2895600" cy="12192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7" idx="2"/>
            <a:endCxn id="13" idx="0"/>
          </p:cNvCxnSpPr>
          <p:nvPr/>
        </p:nvCxnSpPr>
        <p:spPr>
          <a:xfrm rot="10800000" flipV="1">
            <a:off x="4572000" y="838200"/>
            <a:ext cx="152400" cy="3048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8" idx="4"/>
            <a:endCxn id="13" idx="0"/>
          </p:cNvCxnSpPr>
          <p:nvPr/>
        </p:nvCxnSpPr>
        <p:spPr>
          <a:xfrm rot="5400000">
            <a:off x="4648200" y="914400"/>
            <a:ext cx="2895600" cy="3048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9" idx="4"/>
            <a:endCxn id="13" idx="0"/>
          </p:cNvCxnSpPr>
          <p:nvPr/>
        </p:nvCxnSpPr>
        <p:spPr>
          <a:xfrm rot="16200000" flipH="1">
            <a:off x="2209800" y="1524000"/>
            <a:ext cx="990600" cy="37338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0" idx="5"/>
          </p:cNvCxnSpPr>
          <p:nvPr/>
        </p:nvCxnSpPr>
        <p:spPr>
          <a:xfrm rot="16200000" flipH="1">
            <a:off x="3383405" y="2697605"/>
            <a:ext cx="1024078" cy="1353111"/>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1" idx="3"/>
          </p:cNvCxnSpPr>
          <p:nvPr/>
        </p:nvCxnSpPr>
        <p:spPr>
          <a:xfrm rot="5400000">
            <a:off x="4165017" y="3269106"/>
            <a:ext cx="1024078" cy="210111"/>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2" idx="4"/>
            <a:endCxn id="13" idx="0"/>
          </p:cNvCxnSpPr>
          <p:nvPr/>
        </p:nvCxnSpPr>
        <p:spPr>
          <a:xfrm rot="5400000">
            <a:off x="5410200" y="2057400"/>
            <a:ext cx="990600" cy="26670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cxnSp>
        <p:nvCxnSpPr>
          <p:cNvPr id="10" name="Straight Arrow Connector 9"/>
          <p:cNvCxnSpPr/>
          <p:nvPr/>
        </p:nvCxnSpPr>
        <p:spPr>
          <a:xfrm rot="16200000" flipH="1">
            <a:off x="553804" y="401403"/>
            <a:ext cx="1263837" cy="1743355"/>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057400" y="1905000"/>
            <a:ext cx="4191000" cy="1661993"/>
          </a:xfrm>
          <a:prstGeom prst="rect">
            <a:avLst/>
          </a:prstGeom>
          <a:solidFill>
            <a:schemeClr val="tx1"/>
          </a:solidFill>
        </p:spPr>
        <p:txBody>
          <a:bodyPr wrap="square" rtlCol="0">
            <a:spAutoFit/>
          </a:bodyPr>
          <a:lstStyle/>
          <a:p>
            <a:pPr algn="ctr"/>
            <a:r>
              <a:rPr lang="en-US" u="sng" dirty="0" smtClean="0">
                <a:solidFill>
                  <a:srgbClr val="FF0000"/>
                </a:solidFill>
              </a:rPr>
              <a:t>LIN = LINE NUMBER ITEM</a:t>
            </a:r>
          </a:p>
          <a:p>
            <a:pPr algn="ctr"/>
            <a:endParaRPr lang="en-US" sz="1200" dirty="0">
              <a:solidFill>
                <a:srgbClr val="FF0000"/>
              </a:solidFill>
            </a:endParaRPr>
          </a:p>
          <a:p>
            <a:r>
              <a:rPr lang="en-US" sz="1200" dirty="0" smtClean="0">
                <a:solidFill>
                  <a:srgbClr val="FF0000"/>
                </a:solidFill>
              </a:rPr>
              <a:t>A SIX-POSITION, ALPHANUMERIC OR NUMERIC-ALPHA IDENTIFICATION OF A GENERIC NOMENCLATURE. THE LINE ITEM NUMBER IDENTIFIES NONEXPENDABLE AND EXPENDABLE OR DURABLE ITEMS OF EQUIPMENT DURING THEIR LIFE CYCLE AUTHORIZATIONS. </a:t>
            </a:r>
            <a:endParaRPr lang="en-US" sz="1200" dirty="0">
              <a:solidFill>
                <a:srgbClr val="FF0000"/>
              </a:solidFill>
            </a:endParaRPr>
          </a:p>
        </p:txBody>
      </p:sp>
      <p:cxnSp>
        <p:nvCxnSpPr>
          <p:cNvPr id="14" name="Straight Arrow Connector 13"/>
          <p:cNvCxnSpPr/>
          <p:nvPr/>
        </p:nvCxnSpPr>
        <p:spPr>
          <a:xfrm>
            <a:off x="533400" y="1295400"/>
            <a:ext cx="1524000" cy="6096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5" name="Donut 14"/>
          <p:cNvSpPr/>
          <p:nvPr/>
        </p:nvSpPr>
        <p:spPr>
          <a:xfrm>
            <a:off x="-152400" y="381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Donut 15"/>
          <p:cNvSpPr/>
          <p:nvPr/>
        </p:nvSpPr>
        <p:spPr>
          <a:xfrm>
            <a:off x="-152400" y="1143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457200" y="381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381000" y="47244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5" idx="5"/>
          </p:cNvCxnSpPr>
          <p:nvPr/>
        </p:nvCxnSpPr>
        <p:spPr>
          <a:xfrm rot="16200000" flipH="1">
            <a:off x="727565" y="956164"/>
            <a:ext cx="2330637" cy="1700633"/>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7"/>
          </p:cNvCxnSpPr>
          <p:nvPr/>
        </p:nvCxnSpPr>
        <p:spPr>
          <a:xfrm rot="5400000" flipH="1" flipV="1">
            <a:off x="956165" y="2982003"/>
            <a:ext cx="1797237" cy="1776833"/>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743200" y="2438400"/>
            <a:ext cx="5181600" cy="1477328"/>
          </a:xfrm>
          <a:prstGeom prst="rect">
            <a:avLst/>
          </a:prstGeom>
          <a:solidFill>
            <a:schemeClr val="tx1"/>
          </a:solidFill>
        </p:spPr>
        <p:txBody>
          <a:bodyPr wrap="square" rtlCol="0">
            <a:spAutoFit/>
          </a:bodyPr>
          <a:lstStyle/>
          <a:p>
            <a:pPr algn="ctr"/>
            <a:r>
              <a:rPr lang="en-US" u="sng" dirty="0" smtClean="0">
                <a:solidFill>
                  <a:srgbClr val="FF0000"/>
                </a:solidFill>
              </a:rPr>
              <a:t>SUBLIN= SUBSTITUTE LINE ITEM NUMBER</a:t>
            </a:r>
          </a:p>
          <a:p>
            <a:pPr algn="ctr"/>
            <a:r>
              <a:rPr lang="en-US" u="sng" dirty="0" smtClean="0">
                <a:solidFill>
                  <a:srgbClr val="FF0000"/>
                </a:solidFill>
              </a:rPr>
              <a:t>ILO= IN LIEU OF ITEMS</a:t>
            </a:r>
          </a:p>
          <a:p>
            <a:pPr algn="ctr"/>
            <a:endParaRPr lang="en-US" u="sng" dirty="0">
              <a:solidFill>
                <a:srgbClr val="FF0000"/>
              </a:solidFill>
            </a:endParaRPr>
          </a:p>
          <a:p>
            <a:r>
              <a:rPr lang="en-US" sz="1200" dirty="0" smtClean="0">
                <a:solidFill>
                  <a:srgbClr val="FF0000"/>
                </a:solidFill>
              </a:rPr>
              <a:t>THE ASSIGNED LIN OF AN SB 700-20 ITEM ON HAND OR DUE IN TO A UNIT OR ACTIVITY SUBSTITUTING FOR AN AUTHORIZED ITEM. </a:t>
            </a:r>
          </a:p>
          <a:p>
            <a:r>
              <a:rPr lang="en-US" sz="1200" dirty="0" smtClean="0">
                <a:solidFill>
                  <a:srgbClr val="FF0000"/>
                </a:solidFill>
              </a:rPr>
              <a:t>ALSO INCLUDES ILO ITEMS IAWCRITERIA SET FORTH IN AR 220-1.</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6" name="Donut 5"/>
          <p:cNvSpPr/>
          <p:nvPr/>
        </p:nvSpPr>
        <p:spPr>
          <a:xfrm>
            <a:off x="914400" y="381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p:nvPr/>
        </p:nvCxnSpPr>
        <p:spPr>
          <a:xfrm rot="16200000" flipH="1">
            <a:off x="1104900" y="952500"/>
            <a:ext cx="1752600" cy="12192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590800" y="2438400"/>
            <a:ext cx="4648200" cy="1384995"/>
          </a:xfrm>
          <a:prstGeom prst="rect">
            <a:avLst/>
          </a:prstGeom>
          <a:solidFill>
            <a:schemeClr val="tx1"/>
          </a:solidFill>
        </p:spPr>
        <p:txBody>
          <a:bodyPr wrap="square" rtlCol="0">
            <a:spAutoFit/>
          </a:bodyPr>
          <a:lstStyle/>
          <a:p>
            <a:pPr algn="ctr"/>
            <a:r>
              <a:rPr lang="en-US" u="sng" dirty="0" smtClean="0">
                <a:solidFill>
                  <a:srgbClr val="FF0000"/>
                </a:solidFill>
              </a:rPr>
              <a:t>SRI = SPECIAL REPORTING ITEM CODE</a:t>
            </a:r>
          </a:p>
          <a:p>
            <a:endParaRPr lang="en-US" u="sng" dirty="0">
              <a:solidFill>
                <a:srgbClr val="FF0000"/>
              </a:solidFill>
            </a:endParaRPr>
          </a:p>
          <a:p>
            <a:r>
              <a:rPr lang="en-US" sz="1200" dirty="0" smtClean="0">
                <a:solidFill>
                  <a:srgbClr val="FF0000"/>
                </a:solidFill>
              </a:rPr>
              <a:t>A CODE THAT IDENTIFIES SPECIAL REPORTING REQUIREMENTS BY UIC AND LIN. THESE ITEMS ARE PACING AND EXCEPTION LIN FOR SELECTED UIC FOR UNIT EQUIPMENT READINESS REPORTING IAW AR 220-1</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1371600" y="381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1371600" y="1143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5" idx="5"/>
          </p:cNvCxnSpPr>
          <p:nvPr/>
        </p:nvCxnSpPr>
        <p:spPr>
          <a:xfrm rot="16200000" flipH="1">
            <a:off x="2213465" y="384664"/>
            <a:ext cx="273237" cy="786233"/>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7"/>
          </p:cNvCxnSpPr>
          <p:nvPr/>
        </p:nvCxnSpPr>
        <p:spPr>
          <a:xfrm rot="5400000" flipH="1" flipV="1">
            <a:off x="2213465" y="657903"/>
            <a:ext cx="273237" cy="786233"/>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743200" y="609600"/>
            <a:ext cx="4876800" cy="1015663"/>
          </a:xfrm>
          <a:prstGeom prst="rect">
            <a:avLst/>
          </a:prstGeom>
          <a:solidFill>
            <a:schemeClr val="tx1"/>
          </a:solidFill>
        </p:spPr>
        <p:txBody>
          <a:bodyPr wrap="square" rtlCol="0">
            <a:spAutoFit/>
          </a:bodyPr>
          <a:lstStyle/>
          <a:p>
            <a:pPr algn="ctr"/>
            <a:r>
              <a:rPr lang="en-US" u="sng" dirty="0" smtClean="0">
                <a:solidFill>
                  <a:srgbClr val="FF0000"/>
                </a:solidFill>
              </a:rPr>
              <a:t>ERC = EQUIPMENT READINESS CODE</a:t>
            </a:r>
          </a:p>
          <a:p>
            <a:pPr algn="ctr"/>
            <a:endParaRPr lang="en-US" u="sng" dirty="0">
              <a:solidFill>
                <a:srgbClr val="FF0000"/>
              </a:solidFill>
            </a:endParaRPr>
          </a:p>
          <a:p>
            <a:r>
              <a:rPr lang="en-US" sz="1200" dirty="0" smtClean="0">
                <a:solidFill>
                  <a:srgbClr val="FF0000"/>
                </a:solidFill>
              </a:rPr>
              <a:t>A CODE THAT IDENTIFIES EQUIPMENT READINESS REPORTING PURPOSES.</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2057400" y="381000"/>
            <a:ext cx="1524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p:cNvCxnSpPr>
            <a:stCxn id="5" idx="4"/>
          </p:cNvCxnSpPr>
          <p:nvPr/>
        </p:nvCxnSpPr>
        <p:spPr>
          <a:xfrm rot="16200000" flipH="1">
            <a:off x="2705100" y="800100"/>
            <a:ext cx="1143000" cy="9144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1828801"/>
            <a:ext cx="3810000" cy="830997"/>
          </a:xfrm>
          <a:prstGeom prst="rect">
            <a:avLst/>
          </a:prstGeom>
          <a:solidFill>
            <a:schemeClr val="tx1"/>
          </a:solidFill>
        </p:spPr>
        <p:txBody>
          <a:bodyPr wrap="square" rtlCol="0">
            <a:spAutoFit/>
          </a:bodyPr>
          <a:lstStyle/>
          <a:p>
            <a:pPr algn="ctr"/>
            <a:r>
              <a:rPr lang="en-US" b="1" u="sng" dirty="0" smtClean="0">
                <a:solidFill>
                  <a:srgbClr val="FF0000"/>
                </a:solidFill>
              </a:rPr>
              <a:t>GENRIC NOMENCLATURE</a:t>
            </a:r>
          </a:p>
          <a:p>
            <a:pPr algn="ctr"/>
            <a:endParaRPr lang="en-US" b="1" u="sng" dirty="0" smtClean="0">
              <a:solidFill>
                <a:srgbClr val="FF0000"/>
              </a:solidFill>
            </a:endParaRPr>
          </a:p>
          <a:p>
            <a:r>
              <a:rPr lang="en-US" sz="1200" dirty="0" smtClean="0">
                <a:solidFill>
                  <a:srgbClr val="FF0000"/>
                </a:solidFill>
              </a:rPr>
              <a:t>IS THE SUPPLY NAME OF THE ITEM.</a:t>
            </a:r>
            <a:endParaRPr lang="en-US" b="1" u="sng" dirty="0">
              <a:solidFill>
                <a:srgbClr val="FF0000"/>
              </a:solidFill>
            </a:endParaRPr>
          </a:p>
        </p:txBody>
      </p:sp>
      <p:sp>
        <p:nvSpPr>
          <p:cNvPr id="9" name="Donut 8"/>
          <p:cNvSpPr/>
          <p:nvPr/>
        </p:nvSpPr>
        <p:spPr>
          <a:xfrm>
            <a:off x="1981200" y="3810000"/>
            <a:ext cx="1828800" cy="3810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a:stCxn id="9" idx="0"/>
            <a:endCxn id="8" idx="2"/>
          </p:cNvCxnSpPr>
          <p:nvPr/>
        </p:nvCxnSpPr>
        <p:spPr>
          <a:xfrm rot="5400000" flipH="1" flipV="1">
            <a:off x="2739599" y="2815799"/>
            <a:ext cx="1150202" cy="8382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4343400" y="381000"/>
            <a:ext cx="1524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4343400" y="1143000"/>
            <a:ext cx="15240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6" idx="2"/>
          </p:cNvCxnSpPr>
          <p:nvPr/>
        </p:nvCxnSpPr>
        <p:spPr>
          <a:xfrm rot="10800000" flipV="1">
            <a:off x="3200400" y="1295400"/>
            <a:ext cx="1143000" cy="457200"/>
          </a:xfrm>
          <a:prstGeom prst="straightConnector1">
            <a:avLst/>
          </a:prstGeom>
          <a:ln>
            <a:solidFill>
              <a:srgbClr val="FF0000"/>
            </a:solidFill>
            <a:tailEnd type="arrow"/>
          </a:ln>
          <a:effectLst>
            <a:glow rad="101600">
              <a:srgbClr val="FFFF00">
                <a:alpha val="60000"/>
              </a:srgbClr>
            </a:glow>
          </a:effectLst>
        </p:spPr>
        <p:style>
          <a:lnRef idx="1">
            <a:schemeClr val="dk1"/>
          </a:lnRef>
          <a:fillRef idx="0">
            <a:schemeClr val="dk1"/>
          </a:fillRef>
          <a:effectRef idx="0">
            <a:schemeClr val="dk1"/>
          </a:effectRef>
          <a:fontRef idx="minor">
            <a:schemeClr val="tx1"/>
          </a:fontRef>
        </p:style>
      </p:cxnSp>
      <p:cxnSp>
        <p:nvCxnSpPr>
          <p:cNvPr id="10" name="Straight Arrow Connector 9"/>
          <p:cNvCxnSpPr>
            <a:stCxn id="5" idx="2"/>
          </p:cNvCxnSpPr>
          <p:nvPr/>
        </p:nvCxnSpPr>
        <p:spPr>
          <a:xfrm rot="10800000" flipV="1">
            <a:off x="3200400" y="533400"/>
            <a:ext cx="1143000" cy="1219200"/>
          </a:xfrm>
          <a:prstGeom prst="straightConnector1">
            <a:avLst/>
          </a:prstGeom>
          <a:ln>
            <a:solidFill>
              <a:srgbClr val="FF0000"/>
            </a:solidFill>
            <a:tailEnd type="arrow"/>
          </a:ln>
          <a:effectLst>
            <a:glow rad="139700">
              <a:srgbClr val="FFFF00">
                <a:alpha val="40000"/>
              </a:srgbClr>
            </a:glo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0" y="1828800"/>
            <a:ext cx="6477000" cy="1200329"/>
          </a:xfrm>
          <a:prstGeom prst="rect">
            <a:avLst/>
          </a:prstGeom>
          <a:solidFill>
            <a:schemeClr val="tx1"/>
          </a:solidFill>
        </p:spPr>
        <p:txBody>
          <a:bodyPr wrap="square" rtlCol="0">
            <a:spAutoFit/>
          </a:bodyPr>
          <a:lstStyle/>
          <a:p>
            <a:pPr algn="ctr"/>
            <a:r>
              <a:rPr lang="en-US" b="1" u="sng" dirty="0" smtClean="0">
                <a:solidFill>
                  <a:srgbClr val="FF0000"/>
                </a:solidFill>
              </a:rPr>
              <a:t>AUTH DOC = AUTHORIZATION DOCUMENT NUMBER</a:t>
            </a:r>
          </a:p>
          <a:p>
            <a:pPr algn="ctr"/>
            <a:endParaRPr lang="en-US" b="1" u="sng" dirty="0" smtClean="0">
              <a:solidFill>
                <a:srgbClr val="FF0000"/>
              </a:solidFill>
            </a:endParaRPr>
          </a:p>
          <a:p>
            <a:r>
              <a:rPr lang="en-US" sz="1200" dirty="0" smtClean="0">
                <a:solidFill>
                  <a:srgbClr val="FF0000"/>
                </a:solidFill>
              </a:rPr>
              <a:t>THE ORIGIN OF THE AUTHORIZATION FOR AN ASSET. AUTHORIZATIONS INCLUDE BUT ARE NOT LIMITED TO THE MTOE, CTA, AR 840-10, SPECIAL LETTERS OF AUTHORIZATION, ETC…. </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l="856" t="17969" r="56562" b="6250"/>
          <a:stretch>
            <a:fillRect/>
          </a:stretch>
        </p:blipFill>
        <p:spPr bwMode="auto">
          <a:xfrm>
            <a:off x="0" y="0"/>
            <a:ext cx="9144000" cy="6858000"/>
          </a:xfrm>
          <a:prstGeom prst="rect">
            <a:avLst/>
          </a:prstGeom>
          <a:noFill/>
          <a:ln w="9525">
            <a:noFill/>
            <a:miter lim="800000"/>
            <a:headEnd/>
            <a:tailEnd/>
          </a:ln>
        </p:spPr>
      </p:pic>
      <p:sp>
        <p:nvSpPr>
          <p:cNvPr id="5" name="Donut 4"/>
          <p:cNvSpPr/>
          <p:nvPr/>
        </p:nvSpPr>
        <p:spPr>
          <a:xfrm>
            <a:off x="6248400" y="381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p:cNvSpPr/>
          <p:nvPr/>
        </p:nvSpPr>
        <p:spPr>
          <a:xfrm>
            <a:off x="6172200" y="1143000"/>
            <a:ext cx="685800" cy="304800"/>
          </a:xfrm>
          <a:prstGeom prst="donut">
            <a:avLst>
              <a:gd name="adj" fmla="val 109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a:stCxn id="5" idx="2"/>
          </p:cNvCxnSpPr>
          <p:nvPr/>
        </p:nvCxnSpPr>
        <p:spPr>
          <a:xfrm rot="10800000" flipV="1">
            <a:off x="4191000" y="533400"/>
            <a:ext cx="2057400" cy="6096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2"/>
          </p:cNvCxnSpPr>
          <p:nvPr/>
        </p:nvCxnSpPr>
        <p:spPr>
          <a:xfrm rot="10800000">
            <a:off x="4191000" y="1143000"/>
            <a:ext cx="1981200" cy="152400"/>
          </a:xfrm>
          <a:prstGeom prst="straightConnector1">
            <a:avLst/>
          </a:prstGeom>
          <a:ln>
            <a:solidFill>
              <a:srgbClr val="FF0000"/>
            </a:solidFill>
            <a:tailEnd type="arrow"/>
          </a:ln>
          <a:effectLst>
            <a:glow rad="101600">
              <a:srgbClr val="FFFF00">
                <a:alpha val="60000"/>
              </a:srgbClr>
            </a:glow>
          </a:effectLst>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5800" y="609600"/>
            <a:ext cx="3505200" cy="1384995"/>
          </a:xfrm>
          <a:prstGeom prst="rect">
            <a:avLst/>
          </a:prstGeom>
          <a:solidFill>
            <a:schemeClr val="tx1"/>
          </a:solidFill>
        </p:spPr>
        <p:txBody>
          <a:bodyPr wrap="square" rtlCol="0">
            <a:spAutoFit/>
          </a:bodyPr>
          <a:lstStyle/>
          <a:p>
            <a:pPr algn="ctr"/>
            <a:r>
              <a:rPr lang="en-US" b="1" u="sng" dirty="0" smtClean="0">
                <a:solidFill>
                  <a:srgbClr val="FF0000"/>
                </a:solidFill>
              </a:rPr>
              <a:t>REQ = REQUIRED</a:t>
            </a:r>
          </a:p>
          <a:p>
            <a:pPr algn="ctr"/>
            <a:endParaRPr lang="en-US" b="1" u="sng" dirty="0" smtClean="0">
              <a:solidFill>
                <a:srgbClr val="FF0000"/>
              </a:solidFill>
            </a:endParaRPr>
          </a:p>
          <a:p>
            <a:r>
              <a:rPr lang="en-US" sz="1200" dirty="0" smtClean="0">
                <a:solidFill>
                  <a:srgbClr val="FF0000"/>
                </a:solidFill>
              </a:rPr>
              <a:t>THE REQUIRED QUANTITY FOR AN ASSET BY MTOE. REQ QTY IS WHAT DRIVES USR EQUIPMENT ON HAND S-LEVEL REPORTING NUMBERS. </a:t>
            </a:r>
            <a:endParaRPr lang="en-US" sz="1200"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9C7F2AF8C54C446A63143336C83CFEC" ma:contentTypeVersion="0" ma:contentTypeDescription="Create a new document." ma:contentTypeScope="" ma:versionID="fb8caef7016ab3c72b48f0e675ef7b4a">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73F3E16-E786-4511-8D0C-DB94E167BCC0}">
  <ds:schemaRefs>
    <ds:schemaRef ds:uri="http://schemas.microsoft.com/sharepoint/v3/contenttype/forms"/>
  </ds:schemaRefs>
</ds:datastoreItem>
</file>

<file path=customXml/itemProps2.xml><?xml version="1.0" encoding="utf-8"?>
<ds:datastoreItem xmlns:ds="http://schemas.openxmlformats.org/officeDocument/2006/customXml" ds:itemID="{FA1A79E4-0178-4C61-9DD9-3319582FB04A}">
  <ds:schemaRefs>
    <ds:schemaRef ds:uri="http://schemas.microsoft.com/office/2006/metadata/properties"/>
  </ds:schemaRefs>
</ds:datastoreItem>
</file>

<file path=customXml/itemProps3.xml><?xml version="1.0" encoding="utf-8"?>
<ds:datastoreItem xmlns:ds="http://schemas.openxmlformats.org/officeDocument/2006/customXml" ds:itemID="{C7788251-6DBB-46B1-BC14-4BB31FF178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Apex</Template>
  <TotalTime>580</TotalTime>
  <Words>1051</Words>
  <Application>Microsoft Office PowerPoint</Application>
  <PresentationFormat>On-screen Show (4:3)</PresentationFormat>
  <Paragraphs>94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Apex</vt:lpstr>
      <vt:lpstr>HOW TO READ THE PROPERTY BOOK</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thomas.carruthers</dc:creator>
  <cp:lastModifiedBy>Curtis.McMahan</cp:lastModifiedBy>
  <cp:revision>58</cp:revision>
  <dcterms:created xsi:type="dcterms:W3CDTF">2010-04-15T11:56:13Z</dcterms:created>
  <dcterms:modified xsi:type="dcterms:W3CDTF">2012-10-25T11:07:12Z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0x010100B9C7F2AF8C54C446A63143336C83CFEC</vt:lpwstr>
  </property>
</Properties>
</file>