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7"/>
  </p:notesMasterIdLst>
  <p:handoutMasterIdLst>
    <p:handoutMasterId r:id="rId38"/>
  </p:handoutMasterIdLst>
  <p:sldIdLst>
    <p:sldId id="375" r:id="rId5"/>
    <p:sldId id="377" r:id="rId6"/>
    <p:sldId id="378" r:id="rId7"/>
    <p:sldId id="395" r:id="rId8"/>
    <p:sldId id="396" r:id="rId9"/>
    <p:sldId id="400" r:id="rId10"/>
    <p:sldId id="389" r:id="rId11"/>
    <p:sldId id="402" r:id="rId12"/>
    <p:sldId id="397" r:id="rId13"/>
    <p:sldId id="413" r:id="rId14"/>
    <p:sldId id="406" r:id="rId15"/>
    <p:sldId id="407" r:id="rId16"/>
    <p:sldId id="409" r:id="rId17"/>
    <p:sldId id="408" r:id="rId18"/>
    <p:sldId id="374" r:id="rId19"/>
    <p:sldId id="398" r:id="rId20"/>
    <p:sldId id="379" r:id="rId21"/>
    <p:sldId id="380" r:id="rId22"/>
    <p:sldId id="399" r:id="rId23"/>
    <p:sldId id="411" r:id="rId24"/>
    <p:sldId id="403" r:id="rId25"/>
    <p:sldId id="404" r:id="rId26"/>
    <p:sldId id="382" r:id="rId27"/>
    <p:sldId id="383" r:id="rId28"/>
    <p:sldId id="384" r:id="rId29"/>
    <p:sldId id="385" r:id="rId30"/>
    <p:sldId id="386" r:id="rId31"/>
    <p:sldId id="387" r:id="rId32"/>
    <p:sldId id="390" r:id="rId33"/>
    <p:sldId id="392" r:id="rId34"/>
    <p:sldId id="391" r:id="rId35"/>
    <p:sldId id="394" r:id="rId36"/>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0C5"/>
    <a:srgbClr val="FFFFCC"/>
    <a:srgbClr val="EDE5CF"/>
    <a:srgbClr val="FFFFFF"/>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67718" autoAdjust="0"/>
  </p:normalViewPr>
  <p:slideViewPr>
    <p:cSldViewPr snapToGrid="0">
      <p:cViewPr>
        <p:scale>
          <a:sx n="70" d="100"/>
          <a:sy n="70" d="100"/>
        </p:scale>
        <p:origin x="-118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54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662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2662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662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DE5EB228-8C1F-4BE3-B84E-5CC38000949B}"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02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5A7C2243-2220-4563-8951-B84E58931AC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Gap-crossing operations are functional areas of combined arms mobility operations and are applied across the spectrum of conflict. Each of the </a:t>
            </a:r>
            <a:r>
              <a:rPr lang="en-US" dirty="0" err="1" smtClean="0"/>
              <a:t>warfighting</a:t>
            </a:r>
            <a:r>
              <a:rPr lang="en-US" dirty="0" smtClean="0"/>
              <a:t> functions have the potential to contribute to a gap crossing. This manual focuses on the engineer roles and responsibilities for gap-crossing support to tactical commanders at the BCT level and above. It also discusses the general engineering aspects related to the establishment and maintenance of LOCs and other crossing operations. Finally, geospatial engineering is used to enable gap-crossing operations and the other functional areas of mobility. It is an important contributor to the planning process. FM 3-90.12 also discusses how commanders can best plan and execute gap crossing as a part of all operations with the support of their engineer and other key staff members. The planning of gap crossings is linked to the fundamentals of operations and planning contained in FM 3-0 and FM 5-0. Because gap-crossing operations are focused on support of maneuver forces at the BCT level, the primary combined arms manual for this manual is FM 3-90.6. For the same reason, this manual complements FM 3-34 and FM 3-34.2. Additionally, since many gap crossings involve or require a subsequent general engineering effort, FM 5-104 has applicability. </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There are three types of gap crossings: deliberate, hasty, and covert. Each of these has a general list of conditions that help define their category. As with the categories of breaching operations, all other labels placed upon a crossing are a variation of a deliberate, hasty, or covert gap crossing. The planning requirements for each type of gap crossing are similar. However, the required degree of detail and necessary conditions for a high degree of success will vary based on the type and the unique features associated with a given crossing operation.   </a:t>
            </a:r>
          </a:p>
          <a:p>
            <a:r>
              <a:rPr lang="en-US" dirty="0" smtClean="0"/>
              <a:t>Deliberate gap crossings are conducted as part of an offensive operation when a hasty crossing is not feasible or has failed. The phases, echelons, organizations, and C2 of a division or BCT deliberate gap crossing are discussed in detail in this chapter. This type of crossing normally requires additional augmentation that is focused exclusively on facilitating the crossing . Additionally, deliberate crossings usually involve more than one BCT and/or the crossing of gaps greater than 20 meters.</a:t>
            </a:r>
          </a:p>
          <a:p>
            <a:r>
              <a:rPr lang="en-US" dirty="0" smtClean="0"/>
              <a:t>Hasty gap crossings tend to be focused on a combined arms operation to project combat power across a terrain feature (wet or dry) that can be overcome by self-bridging assets within the BCT. These assets may be organic, provided to the BCT as augmentation, or found as expedient crossing materials within the AO. They typically are, but are not limited to, gaps that are 20 meters or less in width. </a:t>
            </a:r>
          </a:p>
          <a:p>
            <a:r>
              <a:rPr lang="en-US" dirty="0" smtClean="0"/>
              <a:t>The third type of gap crossing is the covert gap crossing. The covert gap crossing is an operation used to overcome obstacles (gaps) without being detected by the enemy. It is used when surprise is essential to infiltrate over a gap, and when limited visibility and terrain present the opportunity to reduce or defeat the enemy obstacle (gap) without being seen. </a:t>
            </a:r>
          </a:p>
          <a:p>
            <a:r>
              <a:rPr lang="en-US" dirty="0" smtClean="0"/>
              <a:t>A retrograde gap crossing is not a fourth type of gap crossing. In reality it is merely a variation of a deliberate or hasty gap crossing and is typically performed as a deliberate gap crossing. It may be performed with or without enemy pressure on the maneuver force. Clearly it is more difficult when performed under enemy pressure. </a:t>
            </a:r>
          </a:p>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7C2243-2220-4563-8951-B84E58931AC8}"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Deliberate gap crossings are conducted as part of an offensive operation when a hasty crossing is not feasible or has failed. This type of crossing normally requires additional augmentation that is focused exclusively on facilitating the crossing. While a BCT is capable of making a deliberate crossing, this type of crossing normally requires a higher HQ to assist in the planning and C2 as it requires detailed reconnaissance, meticulous planning, preparation, and coordination; centralized control; and extensive rehearsals. Additionally, deliberate crossings usually involve more than one BCT and/or the crossing of gaps greater than 20 meters. A gap of this length limits the effectiveness of tactical bridging assets and will typically require other bridging assets. To cross gaps of this magnitude, support bridging is normally required in the form of float bridging (wet gap) or other types of standard bridging. </a:t>
            </a:r>
          </a:p>
          <a:p>
            <a:r>
              <a:rPr lang="en-US" dirty="0" smtClean="0"/>
              <a:t>A deliberate gap crossing is generally more costly than a hasty crossing in terms of manpower, equipment, and time. It requires the concentration of combat power on a narrow front, capitalizing on the element of surprise whenever possible. Deliberate gap crossings are generally conducted in the same manner as hasty gap crossings and utilize the same basic terminology. Deliberate wet-gap crossing are usually more difficult in terms of complexity and amount and type(s) of specialized resources required. </a:t>
            </a:r>
          </a:p>
        </p:txBody>
      </p:sp>
      <p:sp>
        <p:nvSpPr>
          <p:cNvPr id="4" name="Slide Number Placeholder 3"/>
          <p:cNvSpPr>
            <a:spLocks noGrp="1"/>
          </p:cNvSpPr>
          <p:nvPr>
            <p:ph type="sldNum" sz="quarter" idx="10"/>
          </p:nvPr>
        </p:nvSpPr>
        <p:spPr/>
        <p:txBody>
          <a:bodyPr/>
          <a:lstStyle/>
          <a:p>
            <a:fld id="{5A7C2243-2220-4563-8951-B84E58931AC8}"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they may be conducted by a BCT, deliberate gap crossings are normally conducted by a division. Division and brigade commanders organize their forces into assault, assured mobility, bridgehead (defined as an area of ground held or to be gained on the enemy’s side of an obstacle [the definition was shortened, and the complete definition is printed in the glossary]), and breakout forces for deliberate gap-crossing operations. Assault forces seize the </a:t>
            </a:r>
            <a:r>
              <a:rPr lang="en-US" dirty="0" err="1" smtClean="0"/>
              <a:t>farside</a:t>
            </a:r>
            <a:r>
              <a:rPr lang="en-US" dirty="0" smtClean="0"/>
              <a:t> objective to eliminate direct fire on the crossing sites. Assured mobility forces may consist of sapper companies, MACs, MRBCs, military police, and CBRN units that provide crossing means, traffic control, and obscuration. Further augmentation requirements may be necessary and are based on METT-TC conditions that affect the operation. </a:t>
            </a:r>
          </a:p>
          <a:p>
            <a:r>
              <a:rPr lang="en-US" dirty="0" smtClean="0"/>
              <a:t>Bridgehead forces assault across a gap to secure the enemy side (the bridgehead) to allow the buildup and passage of a breakout force during river crossing operations. </a:t>
            </a:r>
          </a:p>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 </a:t>
            </a:r>
            <a:r>
              <a:rPr lang="en-US" i="1" dirty="0" smtClean="0"/>
              <a:t>covert breach is defined as a breaching operation that is planned and intended to be executed</a:t>
            </a:r>
          </a:p>
          <a:p>
            <a:r>
              <a:rPr lang="en-US" dirty="0" smtClean="0"/>
              <a:t>without detection by opposing forces. Its primary purpose is to reduce obstacles undetected to facilitate the</a:t>
            </a:r>
          </a:p>
          <a:p>
            <a:r>
              <a:rPr lang="en-US" dirty="0" smtClean="0"/>
              <a:t>passage of maneuver forces (FM 3-34.2). The forces executing a covert gap crossing can mark nearside</a:t>
            </a:r>
          </a:p>
          <a:p>
            <a:r>
              <a:rPr lang="en-US" dirty="0" smtClean="0"/>
              <a:t>and far side entry and exit points and secure and/or guard the crossing site if the covert gap crossing is a</a:t>
            </a:r>
          </a:p>
          <a:p>
            <a:r>
              <a:rPr lang="en-US" dirty="0" smtClean="0"/>
              <a:t>precursor to a larger, deliberate gap-crossing operation.</a:t>
            </a:r>
          </a:p>
          <a:p>
            <a:endParaRPr lang="en-US" dirty="0" smtClean="0"/>
          </a:p>
          <a:p>
            <a:r>
              <a:rPr lang="en-US" dirty="0" smtClean="0"/>
              <a:t>The covert gap crossing applies the same gap-crossing fundamentals as the other gap-crossing types;</a:t>
            </a:r>
          </a:p>
          <a:p>
            <a:r>
              <a:rPr lang="en-US" dirty="0" smtClean="0"/>
              <a:t>however, it is focused on the crossing fundamental of surprise. Surprise is the primary element of the</a:t>
            </a:r>
          </a:p>
          <a:p>
            <a:r>
              <a:rPr lang="en-US" dirty="0" smtClean="0"/>
              <a:t>covert crossing. The requirement to execute the crossing without enemy detection is the element that</a:t>
            </a:r>
          </a:p>
          <a:p>
            <a:r>
              <a:rPr lang="en-US" dirty="0" smtClean="0"/>
              <a:t>distinguishes it from the other types of crossings.</a:t>
            </a:r>
          </a:p>
          <a:p>
            <a:endParaRPr lang="en-US" dirty="0" smtClean="0"/>
          </a:p>
          <a:p>
            <a:r>
              <a:rPr lang="en-US" dirty="0" smtClean="0"/>
              <a:t>The battalion is usually the principal unit to conduct a covert breach. A covert breach requires a level</a:t>
            </a:r>
          </a:p>
          <a:p>
            <a:r>
              <a:rPr lang="en-US" dirty="0" smtClean="0"/>
              <a:t>of detailed planning, intelligence collection, and C2 that is normally beyond the capability of a company. A</a:t>
            </a:r>
          </a:p>
          <a:p>
            <a:r>
              <a:rPr lang="en-US" dirty="0" smtClean="0"/>
              <a:t>BCT is usually too large to maintain the level of stealth necessary to conduct a covert breach. A covert gap</a:t>
            </a:r>
          </a:p>
          <a:p>
            <a:r>
              <a:rPr lang="en-US" dirty="0" smtClean="0"/>
              <a:t>crossing is ideally suited for foot-mobile forces that are battalion-sized or smaller.</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800" dirty="0" smtClean="0"/>
              <a:t>An offensive deliberate wet-gap-crossing operation has five phases. They are distinct phases for planning, but there is no pause between them in execution. The phases are as follows: </a:t>
            </a:r>
          </a:p>
          <a:p>
            <a:r>
              <a:rPr lang="en-US" sz="800" b="1" dirty="0" smtClean="0"/>
              <a:t>Advance to the gap (Phase I)</a:t>
            </a:r>
            <a:r>
              <a:rPr lang="en-US" sz="800" dirty="0" smtClean="0"/>
              <a:t>. The first phase is the attack to seize the nearside objective. </a:t>
            </a:r>
          </a:p>
          <a:p>
            <a:r>
              <a:rPr lang="en-US" sz="800" b="1" dirty="0" smtClean="0"/>
              <a:t>Assault across the gap (Phase II). </a:t>
            </a:r>
            <a:r>
              <a:rPr lang="en-US" sz="800" dirty="0" smtClean="0"/>
              <a:t>The second phase involves units assaulting across the gap to seize the far side objective, eliminating direct fire into the crossing sites. </a:t>
            </a:r>
          </a:p>
          <a:p>
            <a:r>
              <a:rPr lang="en-US" sz="800" b="1" dirty="0" smtClean="0"/>
              <a:t>Advance from the far side (Phase III). </a:t>
            </a:r>
            <a:r>
              <a:rPr lang="en-US" sz="800" dirty="0" smtClean="0"/>
              <a:t>The third phase is the attack to secure the exit bank and intermediate objectives that eliminate direct and observed indirect fires, into the crossing area. </a:t>
            </a:r>
          </a:p>
          <a:p>
            <a:r>
              <a:rPr lang="en-US" sz="800" b="1" dirty="0" smtClean="0"/>
              <a:t>Secure the bridgehead line (Phase IV). </a:t>
            </a:r>
            <a:r>
              <a:rPr lang="en-US" sz="800" dirty="0" smtClean="0"/>
              <a:t>The fourth phase involves units that secure bridgehead objectives to protect the bridgehead against a counterattack. This gains additional time and space for force buildup for the attack out of the bridgehead. </a:t>
            </a:r>
          </a:p>
          <a:p>
            <a:r>
              <a:rPr lang="en-US" sz="800" b="1" dirty="0" smtClean="0"/>
              <a:t>Continue the attack (Phase V). </a:t>
            </a:r>
            <a:r>
              <a:rPr lang="en-US" sz="800" dirty="0" smtClean="0"/>
              <a:t>The fifth phase is the attack out of the bridgehead to defeat the enemy at a subsequent or final objective. It is considered as a phase of the gap-crossing operation because the timing and initiation of this phase is typically dependent on the success of the other four phases of gap crossing. </a:t>
            </a:r>
          </a:p>
          <a:p>
            <a:endParaRPr lang="en-US" sz="800" dirty="0" smtClean="0"/>
          </a:p>
          <a:p>
            <a:r>
              <a:rPr lang="en-US" sz="800" dirty="0" smtClean="0"/>
              <a:t>Control Measures to highlight:</a:t>
            </a:r>
          </a:p>
          <a:p>
            <a:pPr lvl="1">
              <a:buFont typeface="Arial" pitchFamily="34" charset="0"/>
              <a:buChar char="•"/>
            </a:pPr>
            <a:r>
              <a:rPr lang="en-US" sz="800" dirty="0" smtClean="0"/>
              <a:t> Crossing area delineated by PL RED and PL BLUE.  3-4 KM on each side of gap.</a:t>
            </a:r>
          </a:p>
          <a:p>
            <a:pPr lvl="1">
              <a:buFont typeface="Arial" pitchFamily="34" charset="0"/>
              <a:buChar char="•"/>
            </a:pPr>
            <a:r>
              <a:rPr lang="en-US" sz="800" dirty="0" smtClean="0"/>
              <a:t> OBJ – Near side, far side, exit bank, bridgehead objectives</a:t>
            </a:r>
          </a:p>
          <a:p>
            <a:pPr lvl="1">
              <a:buFont typeface="Arial" pitchFamily="34" charset="0"/>
              <a:buChar char="•"/>
            </a:pPr>
            <a:r>
              <a:rPr lang="en-US" sz="800" dirty="0" smtClean="0"/>
              <a:t> Bridgehead Line – PL PURPLE </a:t>
            </a:r>
          </a:p>
          <a:p>
            <a:pPr>
              <a:buFont typeface="Arial" pitchFamily="34" charset="0"/>
              <a:buChar char="•"/>
            </a:pPr>
            <a:endParaRPr lang="en-US" sz="800"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Once the division has planned the operation, the first phase is initiated. The division</a:t>
            </a:r>
            <a:r>
              <a:rPr lang="en-US" baseline="0" dirty="0" smtClean="0"/>
              <a:t> </a:t>
            </a:r>
            <a:r>
              <a:rPr lang="en-US" dirty="0" smtClean="0"/>
              <a:t>will attack to seize nearside terrain that includes favorable crossing sites and road networks. Normally, the division advances with two brigades abreast and a reserve brigade trailing. The division TAC CP controls the efforts of the lead brigades. Well before the division reaches the river, a reconnaissance element moves ahead of the main body to conduct a reconnaissance of the nearside and predetermined crossing sites. Engineer Recon Teams may need to be allocated to the reconnaissance element to assist in the reconnaissance of crossing sites. If the tactical situation prohibits reconnaissance of the crossing sites, one or both of the lead brigades must conduct the reconnaissance. As the division arrives at the gap, the lead brigades establish security on the nearside. The lead brigades develop hasty defensive positions to protect the crossing area and cover the crossing sites with direct and indirect fires. </a:t>
            </a:r>
          </a:p>
          <a:p>
            <a:r>
              <a:rPr lang="en-US" dirty="0" smtClean="0"/>
              <a:t>During the advance to the river, the division main CP shapes the operation by </a:t>
            </a:r>
            <a:r>
              <a:rPr lang="en-US" dirty="0" err="1" smtClean="0"/>
              <a:t>counterfire</a:t>
            </a:r>
            <a:r>
              <a:rPr lang="en-US" dirty="0" smtClean="0"/>
              <a:t>, close air support (CAS), and support of the division aviation brigade against deep targets. By effectively using these assets, the division main CP shapes and isolates the bridgehead. </a:t>
            </a:r>
          </a:p>
          <a:p>
            <a:r>
              <a:rPr lang="en-US" dirty="0" smtClean="0"/>
              <a:t> As METT-TC allows, the crossing area HQ (an engineer brigade or MEB coordinates the improvement, control, and marking of routes within the nearside crossing area to the crossing sites; lays out staging, holding, and other areas and establishes TCPs and ERPs. The crossing area HQ ensures that key classes of supplies are pre-positioned forward. </a:t>
            </a:r>
          </a:p>
          <a:p>
            <a:pPr defTabSz="931774">
              <a:defRPr/>
            </a:pPr>
            <a:r>
              <a:rPr lang="en-US" dirty="0" smtClean="0"/>
              <a:t>The BCT TAC controls the fight of the TFs within its brigade. The brigade travels in a formation that is METT-TC driven. The brigade seizes objectives that secure the nearside. Each BCT main CP functions as the crossing area HQ. The crossing area is the area, bound on either side of the gap by RLs, in which units move on predetermined routes and use the time tables that are specified in the division operation plan (OPLAN).  The RL on the friendly side is usually set 2 to 3 kilometers from the exit bank, out of the range of enemy direct-fire weapons. The RL on the enemy side delineates an area large enough for forces to occupy battalion-sized attack positions. The far side must provide enough space and time for the initial buildup of combat power to continue offensive combat operations to establish the bridgehead. </a:t>
            </a:r>
          </a:p>
          <a:p>
            <a:r>
              <a:rPr lang="en-US" dirty="0" smtClean="0"/>
              <a:t>The BCT main CP is responsible for controlling units that provide the crossing means, traffic management, and obscuration. Once the brigade has secured the nearside, military police and engineers mark routes from the staging area to the crossing sites; lay out staging, holding, and call forward areas; and set up ERPs and TCPs. Additionally, the BCT commander, in coordination with the CFC, normally designates an appropriate area around the crossing sites as critical friendly zones (CFZ) to ensure priority is given to the protection of the crossing site(s). </a:t>
            </a:r>
          </a:p>
        </p:txBody>
      </p:sp>
      <p:sp>
        <p:nvSpPr>
          <p:cNvPr id="4" name="Slide Number Placeholder 3"/>
          <p:cNvSpPr>
            <a:spLocks noGrp="1"/>
          </p:cNvSpPr>
          <p:nvPr>
            <p:ph type="sldNum" sz="quarter" idx="10"/>
          </p:nvPr>
        </p:nvSpPr>
        <p:spPr/>
        <p:txBody>
          <a:bodyPr/>
          <a:lstStyle/>
          <a:p>
            <a:fld id="{5A7C2243-2220-4563-8951-B84E58931AC8}"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The division main CP continues to control deep fire assets to isolate the bridgehead. As units advance, deep fires shift to subsequent targets. </a:t>
            </a:r>
          </a:p>
          <a:p>
            <a:r>
              <a:rPr lang="en-US" dirty="0" smtClean="0"/>
              <a:t>The division coordinates with the corps for AMD coverage to protect the bridgehead from enemy air interdiction. The gap creates lucrative targets at relatively fixed locations that are easily targeted by enemy air. Therefore, approaches; holding, staging, and call forward areas; and crossing sites along the gap are the highest priority for AMD during the crossing. AMD units occupy positions to engage aircraft with massed fires before the aircraft can reach weapons release points (RPs). </a:t>
            </a:r>
          </a:p>
          <a:p>
            <a:r>
              <a:rPr lang="en-US" dirty="0" smtClean="0"/>
              <a:t>The division TAC CP (in conjunction with the crossing area HQ) coordinates the actions of the brigades conducting the assault across the gap (Figure 4-6). The crossing sites are chosen because of available concealment, good route systems, and enough space for AAs on the nearside. These sites also have defensible terrain on the far side of the gap to provide a secure base for continuing the operation. </a:t>
            </a:r>
          </a:p>
          <a:p>
            <a:r>
              <a:rPr lang="en-US" dirty="0" smtClean="0"/>
              <a:t>Each BCT TAC controls their own respective assault crossing elements, which normally consist of dismounted infantry. Combat maneuver battalions conducting the assault across the gap move to it under the direct control of their BCT commander. The BCT commander keeps the remainder of the BCT back from the gap to avoid congestion. Elements not engaged in security or supporting the crossing occupy AAs and prepare for movement across the gap. </a:t>
            </a:r>
          </a:p>
          <a:p>
            <a:r>
              <a:rPr lang="en-US" dirty="0" smtClean="0"/>
              <a:t>An engineer company, operating assault boats, transports the dismounted Soldiers and Marines of the assault force to the far side. The dismounted element crosses the gap and secures terrain for the reinforcing armored vehicles. The assault across the gap may also be an air assault operation, or the two types may both be conducted. The dismounted assault forces are supported by the tanks and infantry fighting vehicles from their TF and by other combat units in support from fire positions. Heavy rafts are prepared to transport tanks and infantry fighting vehicles to the far side for reinforcing the dismounted infantry. M9 ACEs and/or dozers are transported to prepare the far side exit sites. Rapid reinforcement of dismounted assault forces with armored vehicles may be so critical, based on the METT-TC, that it justifies using any expedient method to get the first few armored vehicles across. This includes winching, towing, or pushing the first ones across normally unsuitable places while engineers improve entry and exit points for the rest. In certain situations, tanks may be able to cross using fording equipment. </a:t>
            </a:r>
          </a:p>
          <a:p>
            <a:r>
              <a:rPr lang="en-US" dirty="0" smtClean="0"/>
              <a:t>Each BCT main CP controls smoke to obscure the crossing sites of the gap in conjunction with the division OPORD. When employed, the smoke blanket covers several kilometers of the gap and gap approaches to conceal the actual crossing locations, but not as to obscure the bridge crewmen’s vision. The crossing area HQ uses smoke generators, smoke pots, and smoke munitions from the division. Each BCT main CP controls military police and engineer units to establish nearside waiting areas, mark routes to the crossing sites, and begin constructing heavy rafts and/or bridges in conjunction with the division OPORD. </a:t>
            </a:r>
          </a:p>
          <a:p>
            <a:r>
              <a:rPr lang="en-US" dirty="0" smtClean="0"/>
              <a:t>The intent of this phase is to rapidly place combat power on the far side to eliminate the enemy's direct fire onto the crossing sites and secure terrain for attack positions. Brigades normally establish limits of advance (LOAs) and fire-support coordination lines (FSCLs) for the dismounted TFs conducting the assault in conjunction with the division OPORD. These lines establish an LOA that encompasses the </a:t>
            </a:r>
            <a:r>
              <a:rPr lang="en-US" dirty="0" err="1" smtClean="0"/>
              <a:t>farside</a:t>
            </a:r>
            <a:r>
              <a:rPr lang="en-US" dirty="0" smtClean="0"/>
              <a:t> objective. Enemy indirect fire into the crossing area will probably continue; however, each crossing site within the crossing area must be isolated from direct fire to enable the construction and operation of rafts. These rafts will then be used to transport armored vehicles for rapid reinforcement of the dismounted infantry TF. Within the crossing area, secured attack positions allow units to form into combat formations before continuing the attack. </a:t>
            </a:r>
          </a:p>
          <a:p>
            <a:r>
              <a:rPr lang="en-US" dirty="0" smtClean="0"/>
              <a:t>The CAC may consider immediate construction of a bridge during this phase without ever conducting rafting operations, if this is viable. The advantage to this is that it may allow for combat power to be massed on the </a:t>
            </a:r>
            <a:r>
              <a:rPr lang="en-US" dirty="0" err="1" smtClean="0"/>
              <a:t>farside</a:t>
            </a:r>
            <a:r>
              <a:rPr lang="en-US" dirty="0" smtClean="0"/>
              <a:t> at a much faster rate. The risk that the commander takes in making this decision is that a large amount of bridging assets are potentially exposed to enemy fire before the elimination of enemy indirect fires on the crossing area. This phase is completed once the </a:t>
            </a:r>
            <a:r>
              <a:rPr lang="en-US" dirty="0" err="1" smtClean="0"/>
              <a:t>farside</a:t>
            </a:r>
            <a:r>
              <a:rPr lang="en-US" dirty="0" smtClean="0"/>
              <a:t> objectives are secure. </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 division TAC CP continues to secure the far side until the BCTs are set in attack positions. The intent is to eliminate direct fires and observed indirect fires from the crossing area. Once set in attack positions, the division TAC CP coordinates the attack of the lead brigades from the </a:t>
            </a:r>
            <a:r>
              <a:rPr lang="en-US" dirty="0" err="1" smtClean="0"/>
              <a:t>farside</a:t>
            </a:r>
            <a:r>
              <a:rPr lang="en-US" dirty="0" smtClean="0"/>
              <a:t> attack positions to the bridgehead. </a:t>
            </a:r>
          </a:p>
          <a:p>
            <a:r>
              <a:rPr lang="en-US" dirty="0" smtClean="0"/>
              <a:t>The division commander selects exit banks and intermediate objectives based on METT-TC. The gap splits the attacking force, limiting massed direct fires beyond the exit bank. Therefore, these objectives are usually smaller and not as far from the attack positions as the objectives used in other offensive operations. </a:t>
            </a:r>
          </a:p>
          <a:p>
            <a:r>
              <a:rPr lang="en-US" dirty="0" smtClean="0"/>
              <a:t>The BCT main CP prepares push packages of Class III and V supplies that will support the attack out of the bridgehead. They also begin to push Class IV and V supplies for the hasty defense during the last phase of the gap-crossing operation. </a:t>
            </a:r>
          </a:p>
          <a:p>
            <a:r>
              <a:rPr lang="en-US" dirty="0" smtClean="0"/>
              <a:t>Each respective BCT main CP controls the movement of their follow-on TFs from the staging areas across the gap to their attack positions on the far side. They control the upgrade of crossing sites from assaults boats to heavy rafts and/or bridging in conjunction with the division OPORD to ensure that the force buildup can support the advance from the exit bank to the intermediate objectives. Military police and, if available, engineers assist in movement control through the crossing area. </a:t>
            </a:r>
          </a:p>
          <a:p>
            <a:r>
              <a:rPr lang="en-US" dirty="0" smtClean="0"/>
              <a:t>During this phase, limited two-way traffic begins to allow for the return of disabled equipment and casualties by ground transportation. Each respective BCT TAC, in conjunction with division TAC CP, controls the movement out of the attack positions to the exit bank, intermediate objectives, and a subsequent bridgehead. Exit bank objectives are those positions that, when seized, eliminate the enemy's ability to use direct-fire weapons on the crossing area. Intermediate objectives are those positions from which the enemy can provide observation for indirect-fire weapons. This enables the expansion of AMD coverage, allowing more time to engage aircraft in air avenues of approach on the far side of the gap. </a:t>
            </a:r>
          </a:p>
          <a:p>
            <a:r>
              <a:rPr lang="en-US" dirty="0" smtClean="0"/>
              <a:t>The TF that conducted the dismounted assault across the gap continues to cross armored and/or wheeled vehicles and remount their dismounted Soldiers and Marines in preparation for continued offensive operations. The BCT commander (with staff support) establishes the order of raft loads based on the division's crossing priorities. Bridge companies run heavy raft sites and begin to construct ribbon bridges. Military police mark routes and control holding areas on the far side to ensure rapid transit within the crossing area. </a:t>
            </a:r>
          </a:p>
        </p:txBody>
      </p:sp>
      <p:sp>
        <p:nvSpPr>
          <p:cNvPr id="4" name="Slide Number Placeholder 3"/>
          <p:cNvSpPr>
            <a:spLocks noGrp="1"/>
          </p:cNvSpPr>
          <p:nvPr>
            <p:ph type="sldNum" sz="quarter" idx="10"/>
          </p:nvPr>
        </p:nvSpPr>
        <p:spPr/>
        <p:txBody>
          <a:bodyPr/>
          <a:lstStyle/>
          <a:p>
            <a:fld id="{5A7C2243-2220-4563-8951-B84E58931AC8}"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a:t>
            </a:r>
            <a:r>
              <a:rPr lang="en-US" baseline="0" dirty="0" smtClean="0"/>
              <a:t>  Discuss as needed.</a:t>
            </a:r>
          </a:p>
          <a:p>
            <a:endParaRPr lang="en-US" baseline="0" dirty="0" smtClean="0"/>
          </a:p>
          <a:p>
            <a:r>
              <a:rPr lang="en-US" dirty="0" smtClean="0"/>
              <a:t>FM 3-90.12</a:t>
            </a:r>
            <a:r>
              <a:rPr lang="en-US" baseline="0" dirty="0" smtClean="0"/>
              <a:t> is the primary reference for this discussion; particularly Chapter 4 which addresses Wet Gap (River Crossing) operations.</a:t>
            </a:r>
          </a:p>
          <a:p>
            <a:endParaRPr lang="en-US" dirty="0" smtClean="0"/>
          </a:p>
          <a:p>
            <a:r>
              <a:rPr lang="en-US" dirty="0" smtClean="0"/>
              <a:t>Key point – combined arms operation,</a:t>
            </a:r>
            <a:r>
              <a:rPr lang="en-US" baseline="0" dirty="0" smtClean="0"/>
              <a:t> not an engineer or MEB </a:t>
            </a:r>
            <a:r>
              <a:rPr lang="en-US" baseline="0" dirty="0" err="1" smtClean="0"/>
              <a:t>opration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dirty="0" smtClean="0"/>
              <a:t>The bridgehead must be defendable and large enough to accommodate forces that will break out to continue offensive combat operations. The lead brigades attack to secure the final objectives within the bridgehead to prevent the enemy from successfully counterattacking against forces within the bridgehead line by rapidly building enough combat power to establish a hasty defense in the sector. The lead brigades maintain continuous far side security to prevent bypassed enemy elements from infiltrating back to the gap and disrupting activities at the crossing sites. </a:t>
            </a:r>
          </a:p>
          <a:p>
            <a:r>
              <a:rPr lang="en-US" sz="1000" dirty="0" smtClean="0"/>
              <a:t>The division TAC CP controls the lead brigades as they secure the bridgehead objectives and preparation is made to move the reserve brigade or other forces (breakout forces) into attack positions within the bridgehead. Once the bridgehead objectives are secured, the lead brigades establish a hasty defense in sector. </a:t>
            </a:r>
          </a:p>
          <a:p>
            <a:r>
              <a:rPr lang="en-US" sz="1000" dirty="0" smtClean="0"/>
              <a:t>The BCT main CP continues to upgrade and monitor the crossing sites and control the movement of forces through the crossing area. The </a:t>
            </a:r>
            <a:r>
              <a:rPr lang="en-US" sz="1000" dirty="0" err="1" smtClean="0"/>
              <a:t>farside</a:t>
            </a:r>
            <a:r>
              <a:rPr lang="en-US" sz="1000" dirty="0" smtClean="0"/>
              <a:t> RL, defining the crossing area, is moved just past the intermediate objectives to provide space for the breakout forces. The division TAC CP controls the movement of the breakout forces through the crossing area to attack positions within the bridgehead. During this phase, specific bridges and/or rafts are designed for full time return traffic. This ensures that ground resupply and the evacuation of wounded Soldiers and Marines and disabled equipment can occur. The division main CP controls the aviation, artillery, and available CAS sorties to screen the flanks and interdict enemy counterattacks. Deep operations play a key role in the bridgehead defense by targeting enemy formations as they move to counterattack. They also eliminate effective artillery fire within range of the bridgehead and destroy other enemy artillery forces moving up to the fight. </a:t>
            </a:r>
          </a:p>
          <a:p>
            <a:r>
              <a:rPr lang="en-US" sz="1000" dirty="0" smtClean="0"/>
              <a:t>The lead BCT elements that secure the bridgehead line must control the avenues of approach into the bridgehead and be large enough to defeat counterattacks. After the bridgehead is secure, the division commander commits the breakout force to an attack position within the bridgehead. The bridgehead needs enough space (20 to 30 kilometers deep) to accommodate both the lead brigades and the breakout force with their sustainment. The bridgehead line must also be deep enough to employ AMD systems against hostile aircraft before they can engage crossing sites. </a:t>
            </a:r>
          </a:p>
          <a:p>
            <a:endParaRPr lang="en-US" sz="1000"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 these key points</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crossing plan is integrated throughout the division's and brigade's OPORD and is as detailed as time permits. The crossing annex to the OPORD contains much, but not all, of the plan. It has the crossing overlay and the crossing synchronization matrix. </a:t>
            </a:r>
          </a:p>
          <a:p>
            <a:r>
              <a:rPr lang="en-US" dirty="0" smtClean="0"/>
              <a:t>The crossing overlay shows the crossing areas, the crossing sites, the routes leading up to them from the waiting areas, and all the control measures necessary for the crossing. The crossing synchronization matrix (Appendix D, Figure D-6, page D-8) is a tool to adjust the crossing plan as the battle develops. It shows crossing units in relation to their planned crossing times and locations. The crossing overlay, in conjunction with the crossing synchronization matrix, provides critical information to the CAC as they depict the locations of critical C2 nodes and detail unit crossing schedules and locations while they are within the crossing area. </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MEB may also be an EN Brigade HQs.  A </a:t>
            </a:r>
            <a:r>
              <a:rPr lang="en-US" dirty="0" err="1" smtClean="0"/>
              <a:t>Mvr</a:t>
            </a:r>
            <a:r>
              <a:rPr lang="en-US" dirty="0" smtClean="0"/>
              <a:t> Brigade HQs could</a:t>
            </a:r>
            <a:r>
              <a:rPr lang="en-US" baseline="0" dirty="0" smtClean="0"/>
              <a:t> also be used to control crossing area, with augmentation.</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communications network that supports a deliberate crossing is critical to the success of a gap crossing. It should be planned and support the five phases of the deliberate gap-crossing operation (Table 4-1, page 4-11). The operation is divided into phases for planning purposes only, with no intentional pauses during execution. This will require early planning and a redundancy of communications. It may even be desirable to include wire as one of the redundant means of communication. The selected mode(s) of communications are dependent on what is available; however, all sites involved in control of execution (all CPs, waiting areas, EEPs, TCPs, and ERPs) should have communications capable of monitoring and sending information to every other element that has a role in the crossing operation. This is an important consideration to ensure efficient vehicle positioning, traffic flow, and proper crossing order. Figure 4-3 provides a graphic depiction of the minimum communications linkages to support a deliberate crossing during Phase 3 of the operation. Regardless of the phase, it should be understood that each node must have a similar communications structure for proper control. </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Agenda:</a:t>
            </a:r>
            <a:r>
              <a:rPr lang="en-US" baseline="0" dirty="0" smtClean="0"/>
              <a:t> Discuss as needed.</a:t>
            </a:r>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7C2243-2220-4563-8951-B84E58931AC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7C2243-2220-4563-8951-B84E58931AC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As used in gap-crossing operations, a </a:t>
            </a:r>
            <a:r>
              <a:rPr lang="en-US" b="1" dirty="0" smtClean="0"/>
              <a:t>release line (RL) </a:t>
            </a:r>
            <a:r>
              <a:rPr lang="en-US" dirty="0" smtClean="0"/>
              <a:t>is used to delineate the crossing area. RLs are</a:t>
            </a:r>
          </a:p>
          <a:p>
            <a:r>
              <a:rPr lang="en-US" dirty="0" smtClean="0"/>
              <a:t>located on both the </a:t>
            </a:r>
            <a:r>
              <a:rPr lang="en-US" dirty="0" err="1" smtClean="0"/>
              <a:t>farside</a:t>
            </a:r>
            <a:r>
              <a:rPr lang="en-US" dirty="0" smtClean="0"/>
              <a:t> and nearside and indicate a change in the HQ that is controlling movement. RLs</a:t>
            </a:r>
          </a:p>
          <a:p>
            <a:r>
              <a:rPr lang="en-US" dirty="0" smtClean="0"/>
              <a:t>are normally located within 3 to 4 kilometers of the gap and on easily identifiable terrain features, if</a:t>
            </a:r>
          </a:p>
          <a:p>
            <a:r>
              <a:rPr lang="en-US" dirty="0" smtClean="0"/>
              <a:t>possible. Typically, they are graphically identified as phase lines (PLs).</a:t>
            </a:r>
          </a:p>
          <a:p>
            <a:r>
              <a:rPr lang="en-US" dirty="0" smtClean="0"/>
              <a:t>A </a:t>
            </a:r>
            <a:r>
              <a:rPr lang="en-US" b="1" dirty="0" smtClean="0"/>
              <a:t>crossing area </a:t>
            </a:r>
            <a:r>
              <a:rPr lang="en-US" dirty="0" smtClean="0"/>
              <a:t>is a controlled access area for a gap-crossing operation used to decrease traffic</a:t>
            </a:r>
          </a:p>
          <a:p>
            <a:r>
              <a:rPr lang="en-US" dirty="0" smtClean="0"/>
              <a:t>congestion at the river (JP 1-02) (the definition was shortened, and the complete definition is printed</a:t>
            </a:r>
          </a:p>
          <a:p>
            <a:r>
              <a:rPr lang="en-US" dirty="0" smtClean="0"/>
              <a:t>in the glossary). This permits swift movement of forces. Each lead brigade has a crossing area on both</a:t>
            </a:r>
          </a:p>
          <a:p>
            <a:r>
              <a:rPr lang="en-US" dirty="0" smtClean="0"/>
              <a:t>sides of the gap that is defined by brigade boundaries and RLs. Crossing areas normally extend 3 to 4</a:t>
            </a:r>
          </a:p>
          <a:p>
            <a:r>
              <a:rPr lang="en-US" dirty="0" smtClean="0"/>
              <a:t>kilometers on each side of the gap, depending on the terrain and the anticipated battle.</a:t>
            </a:r>
          </a:p>
          <a:p>
            <a:r>
              <a:rPr lang="en-US" dirty="0" smtClean="0"/>
              <a:t>A </a:t>
            </a:r>
            <a:r>
              <a:rPr lang="en-US" b="1" dirty="0" smtClean="0"/>
              <a:t>waiting area </a:t>
            </a:r>
            <a:r>
              <a:rPr lang="en-US" dirty="0" smtClean="0"/>
              <a:t>is a location adjacent to the route or axis that may be used for the concealment</a:t>
            </a:r>
          </a:p>
          <a:p>
            <a:r>
              <a:rPr lang="en-US" dirty="0" smtClean="0"/>
              <a:t>of vehicles, troops, and equipment while an element is waiting to resume movement. Waiting areas</a:t>
            </a:r>
          </a:p>
          <a:p>
            <a:r>
              <a:rPr lang="en-US" dirty="0" smtClean="0"/>
              <a:t>are normally located on both banks (or sides) close to crossing areas. Commanders use the following</a:t>
            </a:r>
          </a:p>
          <a:p>
            <a:r>
              <a:rPr lang="en-US" dirty="0" smtClean="0"/>
              <a:t>waiting areas to conceal vehicles, troops, and equipment while waiting to resume movement or to make</a:t>
            </a:r>
          </a:p>
          <a:p>
            <a:r>
              <a:rPr lang="en-US" dirty="0" smtClean="0"/>
              <a:t>final crossing preparations:</a:t>
            </a:r>
          </a:p>
          <a:p>
            <a:r>
              <a:rPr lang="en-US" dirty="0" smtClean="0"/>
              <a:t>􀁺 Staging area.􀁺 Call forward area.􀁺 Holding area.􀁺 Attack position.􀁺 Assault position.</a:t>
            </a:r>
          </a:p>
          <a:p>
            <a:r>
              <a:rPr lang="en-US" dirty="0" smtClean="0"/>
              <a:t>􀁺 AA.</a:t>
            </a:r>
          </a:p>
          <a:p>
            <a:r>
              <a:rPr lang="en-US" dirty="0" smtClean="0"/>
              <a:t>An </a:t>
            </a:r>
            <a:r>
              <a:rPr lang="en-US" b="1" dirty="0" smtClean="0"/>
              <a:t>engineer equipment park (EEP) </a:t>
            </a:r>
            <a:r>
              <a:rPr lang="en-US" dirty="0" smtClean="0"/>
              <a:t>is an area located a convenient distance from crossing sites for</a:t>
            </a:r>
          </a:p>
          <a:p>
            <a:r>
              <a:rPr lang="en-US" dirty="0" smtClean="0"/>
              <a:t>assembling, preparing, and storing bridge or other crossing equipment and material. It is at least 1</a:t>
            </a:r>
          </a:p>
          <a:p>
            <a:r>
              <a:rPr lang="en-US" dirty="0" smtClean="0"/>
              <a:t>kilometer from the gap and holds spare equipment and empty trucks that are not required at the crossing</a:t>
            </a:r>
          </a:p>
          <a:p>
            <a:r>
              <a:rPr lang="en-US" dirty="0" smtClean="0"/>
              <a:t>Sites.</a:t>
            </a:r>
          </a:p>
          <a:p>
            <a:r>
              <a:rPr lang="en-US" dirty="0" smtClean="0"/>
              <a:t>A </a:t>
            </a:r>
            <a:r>
              <a:rPr lang="en-US" b="1" dirty="0" smtClean="0"/>
              <a:t>traffic control post </a:t>
            </a:r>
            <a:r>
              <a:rPr lang="en-US" dirty="0" smtClean="0"/>
              <a:t>is a manned post used to preclude interruption of traffic flow or movement</a:t>
            </a:r>
          </a:p>
          <a:p>
            <a:r>
              <a:rPr lang="en-US" dirty="0" smtClean="0"/>
              <a:t>along designated routes. They are used to support maneuver and mobility support operations only when</a:t>
            </a:r>
          </a:p>
          <a:p>
            <a:r>
              <a:rPr lang="en-US" dirty="0" smtClean="0"/>
              <a:t>needed (FM 3-19.4). In deliberate gap crossings, TCP personnel assist the crossing area HQ in traffic</a:t>
            </a:r>
          </a:p>
          <a:p>
            <a:r>
              <a:rPr lang="en-US" dirty="0" smtClean="0"/>
              <a:t>control by reporting and regulating the movement of units and convoys. TCP personnel relay messages</a:t>
            </a:r>
          </a:p>
          <a:p>
            <a:r>
              <a:rPr lang="en-US" dirty="0" smtClean="0"/>
              <a:t>between the crossing area HQ and moving units. The provost marshal (PM) identifies locations that need</a:t>
            </a:r>
          </a:p>
          <a:p>
            <a:r>
              <a:rPr lang="en-US" dirty="0" smtClean="0"/>
              <a:t>or require TCPs.</a:t>
            </a:r>
          </a:p>
          <a:p>
            <a:r>
              <a:rPr lang="en-US" dirty="0" smtClean="0"/>
              <a:t>An </a:t>
            </a:r>
            <a:r>
              <a:rPr lang="en-US" b="1" dirty="0" smtClean="0"/>
              <a:t>engineer regulating point (ERP) </a:t>
            </a:r>
            <a:r>
              <a:rPr lang="en-US" dirty="0" smtClean="0"/>
              <a:t>is a checkpoint to ensure that vehicles do not exceed the</a:t>
            </a:r>
          </a:p>
          <a:p>
            <a:r>
              <a:rPr lang="en-US" dirty="0" smtClean="0"/>
              <a:t>capacity of the crossing means and to give drivers final instructions on site-specific procedures and</a:t>
            </a:r>
          </a:p>
          <a:p>
            <a:r>
              <a:rPr lang="en-US" dirty="0" smtClean="0"/>
              <a:t>information, such as speed and vehicle intervals.</a:t>
            </a:r>
            <a:endParaRPr lang="en-US" b="0" i="0"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he commander uses graphic control measures to delineate areas of responsibility for subordinates and to ease traffic control.  This figure provides a conceptual illustration of the graphic control measures described in the following paragraphs.</a:t>
            </a:r>
          </a:p>
          <a:p>
            <a:r>
              <a:rPr lang="en-US" dirty="0" smtClean="0"/>
              <a:t>CROSSING AREA  is a controlled access area for a gap-crossing operation used to decrease traffic congestion at the river (JP 1-02) (the definition was shortened, and the complete definition is printed in the glossary). This permits swift movement of forces. Each lead brigade has a crossing area on both sides of the gap that is defined by brigade boundaries and RLs. Crossing areas normally extend 3 to 4 kilometers on each side of the gap, depending on the terrain and the anticipated battle. </a:t>
            </a:r>
          </a:p>
          <a:p>
            <a:r>
              <a:rPr lang="en-US" dirty="0" smtClean="0"/>
              <a:t>A waiting area is a location adjacent to the route or axis that may be used for the concealment of vehicles, troops, and equipment while an element is waiting to resume movement. Waiting areas are normally located on both banks (or sides) close to crossing areas. Commanders use the following waiting areas to conceal vehicles, troops, and equipment while waiting to resume movement or to make final crossing preparations:</a:t>
            </a:r>
            <a:r>
              <a:rPr lang="en-US" b="1" i="1" dirty="0" smtClean="0"/>
              <a:t>  </a:t>
            </a:r>
            <a:r>
              <a:rPr lang="en-US" dirty="0" smtClean="0"/>
              <a:t>Staging area, Call forward area., Holding area, Attack position, Assault position, AA.</a:t>
            </a:r>
          </a:p>
          <a:p>
            <a:r>
              <a:rPr lang="en-US" dirty="0" smtClean="0"/>
              <a:t> An engineer equipment park (EEP) is an area located a convenient distance from crossing sites for assembling, preparing, and storing bridge or other crossing equipment and material. It is at least 1 kilometer from the gap and holds spare equipment and empty trucks that are not required at the crossing sites. An EEP should be located where it does not interfere with the traffic to the crossing sites and where equipment can be concealed and dispersed. Ideally, routes leading from EEPs to the crossing sites are not the same routes used by units crossing the gap. </a:t>
            </a:r>
          </a:p>
          <a:p>
            <a:r>
              <a:rPr lang="en-US" dirty="0" smtClean="0"/>
              <a:t>A traffic control post is a manned post used to preclude interruption of traffic flow or movement along designated routes. They are used to support maneuver and mobility support operations only when needed (FM 3-19.4). In deliberate gap crossings, TCP personnel assist the crossing area HQ in traffic control by reporting and regulating the movement of units and convoys. TCP personnel relay messages between the crossing area HQ and moving units. The provost marshal (PM) identifies locations that need or require TCPs. Military police or engineers, as available, operate TCPs on both sides of the gap to control traffic moving toward or away from it. TCPs are additionally operated at major or critical crossroads and road junctions, staging areas, holding areas, and ERPs. If necessary, military police may also establish a detainee collection point to prevent traffic interruption. Additional military police augmentation may be needed from a higher military police command, depending on the amount of traffic and number of detainees in the area. </a:t>
            </a:r>
          </a:p>
          <a:p>
            <a:r>
              <a:rPr lang="en-US" dirty="0" smtClean="0"/>
              <a:t>An engineer regulating point (ERP) is a checkpoint to ensure that vehicles do not exceed the capacity of the crossing means and to give drivers final instructions on site-specific procedures and information, such as speed and vehicle intervals. See Figure 4-2, page 4-8. They help maintain traffic flow. Vehicles that will not be allowed to cross are removed so that they do not cause a traffic backup at the actual crossing site. Engineers man the ERPs and report to the CSC. TCPs are collocated with the ERPs to ensure that all vehicles clear the call forward areas. Additionally, ERP personnel give the drivers final instructions on site-specific procedures and other information such as speed and vehicle intervals. As a minimum, each crossing site requires an ERP at its own call forward area. If enough engineer assets are available, ERPs may be established at </a:t>
            </a:r>
            <a:r>
              <a:rPr lang="en-US" dirty="0" err="1" smtClean="0"/>
              <a:t>farside</a:t>
            </a:r>
            <a:r>
              <a:rPr lang="en-US" dirty="0" smtClean="0"/>
              <a:t> holding areas to regulate rearward traffic. Finally, the ERP may be used to issue crossing specific safety equipment and information. Safety equipment may need to be recovered on the </a:t>
            </a:r>
            <a:r>
              <a:rPr lang="en-US" dirty="0" err="1" smtClean="0"/>
              <a:t>farside</a:t>
            </a:r>
            <a:r>
              <a:rPr lang="en-US" dirty="0" smtClean="0"/>
              <a:t> to sustain the operation. </a:t>
            </a:r>
          </a:p>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7C2243-2220-4563-8951-B84E58931AC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7C2243-2220-4563-8951-B84E58931AC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1791957" y="188685"/>
            <a:ext cx="6235700" cy="601435"/>
          </a:xfrm>
          <a:prstGeom prst="rect">
            <a:avLst/>
          </a:prstGeom>
          <a:noFill/>
          <a:ln w="12700">
            <a:noFill/>
            <a:miter lim="800000"/>
            <a:headEnd/>
            <a:tailEnd/>
          </a:ln>
        </p:spPr>
        <p:txBody>
          <a:bodyPr lIns="92075" tIns="46038" rIns="92075" bIns="46038" anchor="ctr"/>
          <a:lstStyle/>
          <a:p>
            <a:pPr algn="ctr" eaLnBrk="0" hangingPunct="0"/>
            <a:r>
              <a:rPr lang="en-US" sz="3200" b="1" dirty="0" smtClean="0"/>
              <a:t>Gap Crossing Operations</a:t>
            </a:r>
            <a:endParaRPr lang="en-US" sz="3200" b="1" dirty="0"/>
          </a:p>
        </p:txBody>
      </p:sp>
      <p:pic>
        <p:nvPicPr>
          <p:cNvPr id="2051" name="Picture 5"/>
          <p:cNvPicPr>
            <a:picLocks noChangeAspect="1" noChangeArrowheads="1"/>
          </p:cNvPicPr>
          <p:nvPr/>
        </p:nvPicPr>
        <p:blipFill>
          <a:blip r:embed="rId3" cstate="email"/>
          <a:srcRect/>
          <a:stretch>
            <a:fillRect/>
          </a:stretch>
        </p:blipFill>
        <p:spPr bwMode="auto">
          <a:xfrm>
            <a:off x="1717753" y="914400"/>
            <a:ext cx="6384108" cy="4940378"/>
          </a:xfrm>
          <a:prstGeom prst="rect">
            <a:avLst/>
          </a:prstGeom>
          <a:noFill/>
          <a:ln w="9525">
            <a:noFill/>
            <a:miter lim="800000"/>
            <a:headEnd/>
            <a:tailEnd/>
          </a:ln>
        </p:spPr>
      </p:pic>
      <p:sp>
        <p:nvSpPr>
          <p:cNvPr id="2052" name="Rectangle 3"/>
          <p:cNvSpPr>
            <a:spLocks noChangeArrowheads="1"/>
          </p:cNvSpPr>
          <p:nvPr/>
        </p:nvSpPr>
        <p:spPr bwMode="auto">
          <a:xfrm>
            <a:off x="998207" y="5902097"/>
            <a:ext cx="7823200" cy="708025"/>
          </a:xfrm>
          <a:prstGeom prst="rect">
            <a:avLst/>
          </a:prstGeom>
          <a:noFill/>
          <a:ln w="9525">
            <a:noFill/>
            <a:miter lim="800000"/>
            <a:headEnd/>
            <a:tailEnd/>
          </a:ln>
        </p:spPr>
        <p:txBody>
          <a:bodyPr>
            <a:spAutoFit/>
          </a:bodyPr>
          <a:lstStyle/>
          <a:p>
            <a:r>
              <a:rPr lang="en-US" sz="2000" i="1" dirty="0"/>
              <a:t>"Throughout history, wars had been lost by not crossing rivers." </a:t>
            </a:r>
          </a:p>
          <a:p>
            <a:r>
              <a:rPr lang="en-US" sz="2000" dirty="0"/>
              <a:t>					General George S. Patton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Grp="1" noChangeArrowheads="1"/>
          </p:cNvSpPr>
          <p:nvPr>
            <p:ph idx="1"/>
          </p:nvPr>
        </p:nvSpPr>
        <p:spPr bwMode="auto">
          <a:xfrm>
            <a:off x="784752" y="1204408"/>
            <a:ext cx="8229600" cy="4525963"/>
          </a:xfrm>
          <a:prstGeom prst="rect">
            <a:avLst/>
          </a:prstGeom>
          <a:noFill/>
          <a:ln w="9525">
            <a:noFill/>
            <a:miter lim="800000"/>
            <a:headEnd/>
            <a:tailEnd/>
          </a:ln>
          <a:effectLst/>
        </p:spPr>
        <p:txBody>
          <a:bodyPr lIns="92075" tIns="46038" rIns="92075" bIns="46038"/>
          <a:lstStyle/>
          <a:p>
            <a:pPr marL="342900" indent="-342900">
              <a:spcBef>
                <a:spcPct val="15000"/>
              </a:spcBef>
              <a:buClr>
                <a:schemeClr val="tx1"/>
              </a:buClr>
              <a:buFontTx/>
              <a:buChar char="•"/>
            </a:pPr>
            <a:r>
              <a:rPr lang="en-US" sz="2800" dirty="0" smtClean="0">
                <a:latin typeface="Arial" charset="0"/>
              </a:rPr>
              <a:t>Direct </a:t>
            </a:r>
            <a:r>
              <a:rPr lang="en-US" sz="2800" dirty="0">
                <a:latin typeface="Arial" charset="0"/>
              </a:rPr>
              <a:t>fires into crossing area </a:t>
            </a:r>
            <a:r>
              <a:rPr lang="en-US" sz="2800" dirty="0" smtClean="0">
                <a:latin typeface="Arial" charset="0"/>
              </a:rPr>
              <a:t>eliminated</a:t>
            </a:r>
            <a:endParaRPr lang="en-US" sz="2800" dirty="0">
              <a:latin typeface="Arial" charset="0"/>
            </a:endParaRPr>
          </a:p>
          <a:p>
            <a:pPr marL="342900" indent="-342900">
              <a:spcBef>
                <a:spcPct val="15000"/>
              </a:spcBef>
              <a:buClr>
                <a:schemeClr val="tx1"/>
              </a:buClr>
              <a:buFontTx/>
              <a:buChar char="•"/>
            </a:pPr>
            <a:r>
              <a:rPr lang="en-US" sz="2800" dirty="0">
                <a:latin typeface="Arial" charset="0"/>
              </a:rPr>
              <a:t>Observed indirect fires into crossing area </a:t>
            </a:r>
            <a:r>
              <a:rPr lang="en-US" sz="2800" dirty="0" smtClean="0">
                <a:latin typeface="Arial" charset="0"/>
              </a:rPr>
              <a:t>eliminated</a:t>
            </a:r>
            <a:endParaRPr lang="en-US" sz="2800" dirty="0">
              <a:latin typeface="Arial" charset="0"/>
            </a:endParaRPr>
          </a:p>
          <a:p>
            <a:pPr marL="342900" indent="-342900">
              <a:spcBef>
                <a:spcPct val="15000"/>
              </a:spcBef>
              <a:buClr>
                <a:schemeClr val="tx1"/>
              </a:buClr>
              <a:buFontTx/>
              <a:buChar char="•"/>
            </a:pPr>
            <a:r>
              <a:rPr lang="en-US" sz="2800" dirty="0">
                <a:latin typeface="Arial" charset="0"/>
              </a:rPr>
              <a:t>All units in position to support crossing (ADA, </a:t>
            </a:r>
            <a:r>
              <a:rPr lang="en-US" sz="2800" dirty="0" smtClean="0">
                <a:latin typeface="Arial" charset="0"/>
              </a:rPr>
              <a:t>Chemical, </a:t>
            </a:r>
            <a:r>
              <a:rPr lang="en-US" sz="2800" dirty="0">
                <a:latin typeface="Arial" charset="0"/>
              </a:rPr>
              <a:t>Artillery, MP, Engineers</a:t>
            </a:r>
            <a:r>
              <a:rPr lang="en-US" sz="2800" dirty="0" smtClean="0">
                <a:latin typeface="Arial" charset="0"/>
              </a:rPr>
              <a:t>…)</a:t>
            </a:r>
          </a:p>
          <a:p>
            <a:pPr marL="342900" indent="-342900">
              <a:spcBef>
                <a:spcPct val="15000"/>
              </a:spcBef>
              <a:buClr>
                <a:schemeClr val="tx1"/>
              </a:buClr>
              <a:buFontTx/>
              <a:buChar char="•"/>
            </a:pPr>
            <a:r>
              <a:rPr lang="en-US" sz="2800" dirty="0" smtClean="0">
                <a:latin typeface="Arial" charset="0"/>
              </a:rPr>
              <a:t>Terrain Management</a:t>
            </a:r>
          </a:p>
          <a:p>
            <a:pPr marL="342900" indent="-342900">
              <a:spcBef>
                <a:spcPct val="15000"/>
              </a:spcBef>
              <a:buClr>
                <a:schemeClr val="tx1"/>
              </a:buClr>
              <a:buFontTx/>
              <a:buChar char="•"/>
            </a:pPr>
            <a:r>
              <a:rPr lang="en-US" sz="2800" dirty="0" smtClean="0">
                <a:latin typeface="Arial" charset="0"/>
              </a:rPr>
              <a:t>Traffic Control to ensure uninterrupted movement through the crossing area</a:t>
            </a:r>
          </a:p>
          <a:p>
            <a:pPr marL="342900" indent="-342900">
              <a:spcBef>
                <a:spcPct val="15000"/>
              </a:spcBef>
              <a:buClr>
                <a:schemeClr val="tx1"/>
              </a:buClr>
              <a:buFontTx/>
              <a:buChar char="•"/>
            </a:pPr>
            <a:r>
              <a:rPr lang="en-US" sz="2800" dirty="0" smtClean="0">
                <a:latin typeface="Arial" charset="0"/>
              </a:rPr>
              <a:t>Communications</a:t>
            </a:r>
            <a:endParaRPr lang="en-US" sz="2800" dirty="0">
              <a:latin typeface="Arial" charset="0"/>
            </a:endParaRPr>
          </a:p>
        </p:txBody>
      </p:sp>
      <p:sp>
        <p:nvSpPr>
          <p:cNvPr id="5" name="Title 1"/>
          <p:cNvSpPr txBox="1">
            <a:spLocks/>
          </p:cNvSpPr>
          <p:nvPr/>
        </p:nvSpPr>
        <p:spPr>
          <a:xfrm>
            <a:off x="2125645" y="301934"/>
            <a:ext cx="5547815" cy="680705"/>
          </a:xfrm>
          <a:prstGeom prst="rect">
            <a:avLst/>
          </a:prstGeom>
          <a:noFill/>
          <a:ln>
            <a:noFill/>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Keys to Success</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56096" y="220046"/>
            <a:ext cx="6011838" cy="940013"/>
          </a:xfrm>
          <a:noFill/>
          <a:ln>
            <a:noFill/>
          </a:ln>
        </p:spPr>
        <p:txBody>
          <a:bodyPr/>
          <a:lstStyle/>
          <a:p>
            <a:r>
              <a:rPr lang="en-US" dirty="0" smtClean="0"/>
              <a:t>Planning Rules of Thumb</a:t>
            </a:r>
            <a:br>
              <a:rPr lang="en-US" dirty="0" smtClean="0"/>
            </a:br>
            <a:r>
              <a:rPr lang="en-US" sz="2400" dirty="0" smtClean="0"/>
              <a:t>Movement and Maneuver</a:t>
            </a:r>
            <a:endParaRPr lang="en-US" dirty="0"/>
          </a:p>
        </p:txBody>
      </p:sp>
      <p:sp>
        <p:nvSpPr>
          <p:cNvPr id="6" name="Content Placeholder 5"/>
          <p:cNvSpPr>
            <a:spLocks noGrp="1"/>
          </p:cNvSpPr>
          <p:nvPr>
            <p:ph idx="1"/>
          </p:nvPr>
        </p:nvSpPr>
        <p:spPr>
          <a:xfrm>
            <a:off x="607327" y="1463720"/>
            <a:ext cx="8509377" cy="4525963"/>
          </a:xfrm>
        </p:spPr>
        <p:txBody>
          <a:bodyPr/>
          <a:lstStyle/>
          <a:p>
            <a:pPr marL="457200" indent="-457200">
              <a:defRPr/>
            </a:pPr>
            <a:r>
              <a:rPr lang="en-US" sz="2000" b="1" dirty="0" smtClean="0">
                <a:solidFill>
                  <a:srgbClr val="FF0000"/>
                </a:solidFill>
                <a:latin typeface="Arial" pitchFamily="34" charset="0"/>
              </a:rPr>
              <a:t>Division selects crossing areas for lead BCTs</a:t>
            </a:r>
          </a:p>
          <a:p>
            <a:pPr marL="457200" indent="-457200">
              <a:defRPr/>
            </a:pPr>
            <a:r>
              <a:rPr lang="en-US" sz="2000" b="1" dirty="0" smtClean="0">
                <a:solidFill>
                  <a:srgbClr val="FF0000"/>
                </a:solidFill>
                <a:latin typeface="Arial" pitchFamily="34" charset="0"/>
              </a:rPr>
              <a:t>BCTs determine crossing sites based on tactical intelligence and scheme of maneuver.</a:t>
            </a:r>
          </a:p>
          <a:p>
            <a:pPr marL="457200" indent="-457200">
              <a:defRPr/>
            </a:pPr>
            <a:r>
              <a:rPr lang="en-US" sz="2000" b="1" dirty="0" smtClean="0">
                <a:solidFill>
                  <a:srgbClr val="FF0000"/>
                </a:solidFill>
                <a:latin typeface="Arial" pitchFamily="34" charset="0"/>
              </a:rPr>
              <a:t>An EN </a:t>
            </a:r>
            <a:r>
              <a:rPr lang="en-US" sz="2000" b="1" dirty="0" err="1" smtClean="0">
                <a:solidFill>
                  <a:srgbClr val="FF0000"/>
                </a:solidFill>
                <a:latin typeface="Arial" pitchFamily="34" charset="0"/>
              </a:rPr>
              <a:t>Bn</a:t>
            </a:r>
            <a:r>
              <a:rPr lang="en-US" sz="2000" b="1" dirty="0" smtClean="0">
                <a:solidFill>
                  <a:srgbClr val="FF0000"/>
                </a:solidFill>
                <a:latin typeface="Arial" pitchFamily="34" charset="0"/>
              </a:rPr>
              <a:t> HQ will typically be assigned to support each BCT Crossing</a:t>
            </a:r>
          </a:p>
          <a:p>
            <a:pPr marL="457200" indent="-457200">
              <a:defRPr/>
            </a:pPr>
            <a:r>
              <a:rPr lang="en-US" sz="2000" b="1" dirty="0" smtClean="0">
                <a:solidFill>
                  <a:srgbClr val="FF0000"/>
                </a:solidFill>
                <a:latin typeface="Arial" pitchFamily="34" charset="0"/>
              </a:rPr>
              <a:t>Crossing areas normally extend 3-4 km on each side of the river.</a:t>
            </a:r>
          </a:p>
          <a:p>
            <a:pPr marL="457200" indent="-457200">
              <a:defRPr/>
            </a:pPr>
            <a:r>
              <a:rPr lang="en-US" sz="2000" b="1" dirty="0" smtClean="0">
                <a:latin typeface="Arial" charset="0"/>
              </a:rPr>
              <a:t>Main effort brigade = 2 BN-size assault sites (70 x assault boats = 6 Cos) &amp; at least 2 raft/bridge sites.</a:t>
            </a:r>
          </a:p>
          <a:p>
            <a:pPr marL="457200" indent="-457200">
              <a:defRPr/>
            </a:pPr>
            <a:r>
              <a:rPr lang="en-US" sz="2000" b="1" dirty="0" smtClean="0">
                <a:latin typeface="Arial" charset="0"/>
              </a:rPr>
              <a:t>Supporting Brigade = 1 BN-size assault sites (31 assault boats = 3 x Cos/wave) &amp; at least 2 raft/bridge sites.</a:t>
            </a:r>
          </a:p>
          <a:p>
            <a:pPr marL="463550" lvl="1" indent="-463550">
              <a:buFontTx/>
              <a:buChar char="•"/>
            </a:pPr>
            <a:r>
              <a:rPr lang="en-US" b="1" dirty="0" smtClean="0"/>
              <a:t>Assault Companies need 200m, centerlines &gt;100m  apart.</a:t>
            </a:r>
          </a:p>
          <a:p>
            <a:endParaRPr lang="en-US" sz="2000" b="1" dirty="0" smtClean="0">
              <a:latin typeface="Arial" pitchFamily="34" charset="0"/>
            </a:endParaRPr>
          </a:p>
          <a:p>
            <a:endParaRPr lang="en-US" sz="2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976" y="1204408"/>
            <a:ext cx="8229600" cy="5373812"/>
          </a:xfrm>
        </p:spPr>
        <p:txBody>
          <a:bodyPr/>
          <a:lstStyle/>
          <a:p>
            <a:pPr marL="457200" indent="-457200"/>
            <a:r>
              <a:rPr lang="en-US" b="1" dirty="0" smtClean="0">
                <a:solidFill>
                  <a:srgbClr val="FF0000"/>
                </a:solidFill>
                <a:latin typeface="Arial" pitchFamily="34" charset="0"/>
              </a:rPr>
              <a:t>Rafting</a:t>
            </a:r>
          </a:p>
          <a:p>
            <a:pPr marL="914400" lvl="1" indent="-457200"/>
            <a:r>
              <a:rPr lang="en-US" b="1" dirty="0" smtClean="0">
                <a:solidFill>
                  <a:srgbClr val="FF0000"/>
                </a:solidFill>
                <a:latin typeface="Arial" pitchFamily="34" charset="0"/>
              </a:rPr>
              <a:t>Raft sites should be no closer than 300 meters.</a:t>
            </a:r>
          </a:p>
          <a:p>
            <a:pPr marL="914400" lvl="1" indent="-457200"/>
            <a:r>
              <a:rPr lang="en-US" b="1" dirty="0" smtClean="0">
                <a:solidFill>
                  <a:srgbClr val="FF0000"/>
                </a:solidFill>
                <a:latin typeface="Arial" pitchFamily="34" charset="0"/>
              </a:rPr>
              <a:t>Each raft site has 1-3 active centerlines &amp; at least 1 alternate centerline.</a:t>
            </a:r>
          </a:p>
          <a:p>
            <a:pPr marL="914400" lvl="1" indent="-457200"/>
            <a:r>
              <a:rPr lang="en-US" b="1" dirty="0" smtClean="0">
                <a:solidFill>
                  <a:srgbClr val="FF0000"/>
                </a:solidFill>
                <a:latin typeface="Arial" pitchFamily="34" charset="0"/>
              </a:rPr>
              <a:t>Raft centerlines are spaced 100-300 meters apart.</a:t>
            </a:r>
          </a:p>
          <a:p>
            <a:pPr marL="457200" indent="-457200">
              <a:defRPr/>
            </a:pPr>
            <a:r>
              <a:rPr lang="en-US" b="1" dirty="0" smtClean="0">
                <a:solidFill>
                  <a:srgbClr val="FF0000"/>
                </a:solidFill>
                <a:latin typeface="Arial" pitchFamily="34" charset="0"/>
              </a:rPr>
              <a:t>Ribbon Bridge</a:t>
            </a:r>
          </a:p>
          <a:p>
            <a:pPr marL="857250" lvl="1" indent="-457200">
              <a:defRPr/>
            </a:pPr>
            <a:r>
              <a:rPr lang="en-US" b="1" dirty="0" smtClean="0">
                <a:solidFill>
                  <a:srgbClr val="FF0000"/>
                </a:solidFill>
                <a:latin typeface="Arial" pitchFamily="34" charset="0"/>
              </a:rPr>
              <a:t>Rate of construction = 200m/hour day, 133 m/hour night</a:t>
            </a:r>
          </a:p>
          <a:p>
            <a:pPr marL="857250" lvl="1" indent="-457200">
              <a:defRPr/>
            </a:pPr>
            <a:r>
              <a:rPr lang="en-US" b="1" dirty="0" smtClean="0">
                <a:solidFill>
                  <a:srgbClr val="FF0000"/>
                </a:solidFill>
                <a:latin typeface="Arial" pitchFamily="34" charset="0"/>
              </a:rPr>
              <a:t>Completed bridge crosses 200 vehicles per hour</a:t>
            </a:r>
          </a:p>
          <a:p>
            <a:pPr marL="857250" lvl="1" indent="-457200">
              <a:defRPr/>
            </a:pPr>
            <a:r>
              <a:rPr lang="en-US" b="1" dirty="0" smtClean="0">
                <a:solidFill>
                  <a:srgbClr val="FF0000"/>
                </a:solidFill>
                <a:latin typeface="Arial" charset="0"/>
              </a:rPr>
              <a:t>BCT bridge crossing time:  4 hrs w/ 2 crossing sites (1200 vehicles)</a:t>
            </a:r>
            <a:endParaRPr lang="en-US" b="1" dirty="0" smtClean="0">
              <a:solidFill>
                <a:srgbClr val="FF0000"/>
              </a:solidFill>
              <a:latin typeface="Arial" pitchFamily="34" charset="0"/>
            </a:endParaRPr>
          </a:p>
          <a:p>
            <a:pPr marL="457200" indent="-457200">
              <a:defRPr/>
            </a:pPr>
            <a:r>
              <a:rPr lang="en-US" b="1" dirty="0" smtClean="0">
                <a:solidFill>
                  <a:srgbClr val="FF0000"/>
                </a:solidFill>
                <a:latin typeface="Arial" charset="0"/>
              </a:rPr>
              <a:t>Float Bridge Company per 200m river width</a:t>
            </a:r>
          </a:p>
          <a:p>
            <a:pPr marL="457200" indent="-457200">
              <a:defRPr/>
            </a:pPr>
            <a:r>
              <a:rPr lang="en-US" b="1" dirty="0" smtClean="0">
                <a:latin typeface="Arial" pitchFamily="34" charset="0"/>
              </a:rPr>
              <a:t>EEPs are at least 1 km from the river.</a:t>
            </a:r>
          </a:p>
          <a:p>
            <a:pPr marL="457200" indent="-457200">
              <a:defRPr/>
            </a:pPr>
            <a:r>
              <a:rPr lang="en-US" b="1" dirty="0" smtClean="0">
                <a:latin typeface="Arial" pitchFamily="34" charset="0"/>
              </a:rPr>
              <a:t>Each CFA requires 1 engineer squad to operate the ERP.</a:t>
            </a:r>
          </a:p>
          <a:p>
            <a:endParaRPr lang="en-US" b="1" dirty="0"/>
          </a:p>
        </p:txBody>
      </p:sp>
      <p:sp>
        <p:nvSpPr>
          <p:cNvPr id="5" name="Title 4"/>
          <p:cNvSpPr>
            <a:spLocks noGrp="1"/>
          </p:cNvSpPr>
          <p:nvPr>
            <p:ph type="title"/>
          </p:nvPr>
        </p:nvSpPr>
        <p:spPr>
          <a:xfrm>
            <a:off x="1856096" y="220046"/>
            <a:ext cx="6011838" cy="940013"/>
          </a:xfrm>
          <a:noFill/>
          <a:ln>
            <a:noFill/>
          </a:ln>
        </p:spPr>
        <p:txBody>
          <a:bodyPr/>
          <a:lstStyle/>
          <a:p>
            <a:r>
              <a:rPr lang="en-US" dirty="0" smtClean="0"/>
              <a:t>Planning Rules of Thumb</a:t>
            </a:r>
            <a:br>
              <a:rPr lang="en-US" dirty="0" smtClean="0"/>
            </a:br>
            <a:r>
              <a:rPr lang="en-US" sz="2400" dirty="0" smtClean="0"/>
              <a:t>Movement and Maneuver</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272" y="1463720"/>
            <a:ext cx="8229600" cy="4525963"/>
          </a:xfrm>
        </p:spPr>
        <p:txBody>
          <a:bodyPr/>
          <a:lstStyle/>
          <a:p>
            <a:r>
              <a:rPr lang="en-US" sz="2000" b="1" dirty="0" smtClean="0">
                <a:solidFill>
                  <a:srgbClr val="FF0000"/>
                </a:solidFill>
              </a:rPr>
              <a:t>Enemy positions that can place direct or observed indirect fires on crossing sites and approaches.</a:t>
            </a:r>
          </a:p>
          <a:p>
            <a:r>
              <a:rPr lang="en-US" sz="2000" b="1" dirty="0" smtClean="0"/>
              <a:t>The location and type of enemy obstacles, particularly mines, in the water and on exit banks.</a:t>
            </a:r>
          </a:p>
          <a:p>
            <a:r>
              <a:rPr lang="en-US" sz="2000" b="1" dirty="0" smtClean="0">
                <a:solidFill>
                  <a:srgbClr val="FF0000"/>
                </a:solidFill>
              </a:rPr>
              <a:t>The location of enemy reserves that can counterattack assault units.</a:t>
            </a:r>
          </a:p>
          <a:p>
            <a:r>
              <a:rPr lang="en-US" sz="2000" b="1" dirty="0" smtClean="0"/>
              <a:t> </a:t>
            </a:r>
            <a:r>
              <a:rPr lang="en-US" sz="2000" b="1" dirty="0" smtClean="0">
                <a:solidFill>
                  <a:srgbClr val="FF0000"/>
                </a:solidFill>
              </a:rPr>
              <a:t>The location of enemy artillery that can range crossing sites, staging areas, and approaches.</a:t>
            </a:r>
          </a:p>
          <a:p>
            <a:r>
              <a:rPr lang="en-US" sz="2000" b="1" dirty="0" smtClean="0"/>
              <a:t>The location and condition of existing crossing sites.</a:t>
            </a:r>
          </a:p>
          <a:p>
            <a:r>
              <a:rPr lang="en-US" sz="2000" b="1" dirty="0" smtClean="0"/>
              <a:t>The width, depth, and water velocity of the wet gap.</a:t>
            </a:r>
          </a:p>
          <a:p>
            <a:r>
              <a:rPr lang="en-US" sz="2000" b="1" dirty="0" smtClean="0"/>
              <a:t>The condition and profile of the gap (river) bottom.</a:t>
            </a:r>
          </a:p>
          <a:p>
            <a:r>
              <a:rPr lang="en-US" sz="2000" b="1" dirty="0" smtClean="0"/>
              <a:t>The height, slope, and stability of the bank.</a:t>
            </a:r>
          </a:p>
        </p:txBody>
      </p:sp>
      <p:sp>
        <p:nvSpPr>
          <p:cNvPr id="4" name="Title 4"/>
          <p:cNvSpPr txBox="1">
            <a:spLocks/>
          </p:cNvSpPr>
          <p:nvPr/>
        </p:nvSpPr>
        <p:spPr>
          <a:xfrm>
            <a:off x="1757153" y="179102"/>
            <a:ext cx="6011838" cy="940013"/>
          </a:xfrm>
          <a:prstGeom prst="rect">
            <a:avLst/>
          </a:prstGeom>
          <a:noFill/>
          <a:ln>
            <a:noFill/>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Planning Rules of Thumb</a:t>
            </a:r>
            <a:br>
              <a:rPr kumimoji="0" lang="en-US" sz="3200" b="1" i="0" u="none" strike="noStrike" kern="0" cap="none" spc="0" normalizeH="0" baseline="0" noProof="0" dirty="0" smtClean="0">
                <a:ln>
                  <a:noFill/>
                </a:ln>
                <a:solidFill>
                  <a:schemeClr val="tx2"/>
                </a:solidFill>
                <a:effectLst/>
                <a:uLnTx/>
                <a:uFillTx/>
                <a:latin typeface="+mj-lt"/>
                <a:ea typeface="+mj-ea"/>
                <a:cs typeface="+mj-cs"/>
              </a:rPr>
            </a:br>
            <a:r>
              <a:rPr kumimoji="0" lang="en-US" sz="2400" b="1" i="0" u="none" strike="noStrike" kern="0" cap="none" spc="0" normalizeH="0" baseline="0" noProof="0" dirty="0" smtClean="0">
                <a:ln>
                  <a:noFill/>
                </a:ln>
                <a:solidFill>
                  <a:schemeClr val="tx2"/>
                </a:solidFill>
                <a:effectLst/>
                <a:uLnTx/>
                <a:uFillTx/>
                <a:latin typeface="+mj-lt"/>
                <a:ea typeface="+mj-ea"/>
                <a:cs typeface="+mj-cs"/>
              </a:rPr>
              <a:t>Typical PIR</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160" y="1600200"/>
            <a:ext cx="8229600" cy="4525963"/>
          </a:xfrm>
        </p:spPr>
        <p:txBody>
          <a:bodyPr/>
          <a:lstStyle/>
          <a:p>
            <a:r>
              <a:rPr lang="en-US" sz="2000" b="1" dirty="0" smtClean="0"/>
              <a:t>Impact of forecasted and/or past seasonal weather conditions.</a:t>
            </a:r>
          </a:p>
          <a:p>
            <a:r>
              <a:rPr lang="en-US" sz="2000" b="1" dirty="0" smtClean="0">
                <a:solidFill>
                  <a:srgbClr val="FF0000"/>
                </a:solidFill>
              </a:rPr>
              <a:t>Amount of time and effort that is required to develop sites, assemble rafts, if necessary, and construct bridges.</a:t>
            </a:r>
          </a:p>
          <a:p>
            <a:r>
              <a:rPr lang="en-US" sz="2000" b="1" dirty="0" smtClean="0">
                <a:solidFill>
                  <a:srgbClr val="FF0000"/>
                </a:solidFill>
              </a:rPr>
              <a:t>Entry and exit routes and off-road </a:t>
            </a:r>
            <a:r>
              <a:rPr lang="en-US" sz="2000" b="1" dirty="0" err="1" smtClean="0">
                <a:solidFill>
                  <a:srgbClr val="FF0000"/>
                </a:solidFill>
              </a:rPr>
              <a:t>trafficability</a:t>
            </a:r>
            <a:r>
              <a:rPr lang="en-US" sz="2000" b="1" dirty="0" smtClean="0">
                <a:solidFill>
                  <a:srgbClr val="FF0000"/>
                </a:solidFill>
              </a:rPr>
              <a:t>.</a:t>
            </a:r>
          </a:p>
          <a:p>
            <a:r>
              <a:rPr lang="en-US" sz="2000" b="1" dirty="0" smtClean="0">
                <a:solidFill>
                  <a:srgbClr val="FF0000"/>
                </a:solidFill>
              </a:rPr>
              <a:t>The condition of nearside and far side road networks.</a:t>
            </a:r>
          </a:p>
          <a:p>
            <a:r>
              <a:rPr lang="en-US" sz="2000" b="1" dirty="0" smtClean="0"/>
              <a:t>Capabilities of friendly forces to deny observation, suppress fires, and provide site protection.</a:t>
            </a:r>
            <a:endParaRPr lang="en-US" sz="2000" b="1" dirty="0"/>
          </a:p>
        </p:txBody>
      </p:sp>
      <p:sp>
        <p:nvSpPr>
          <p:cNvPr id="4" name="Title 4"/>
          <p:cNvSpPr txBox="1">
            <a:spLocks/>
          </p:cNvSpPr>
          <p:nvPr/>
        </p:nvSpPr>
        <p:spPr>
          <a:xfrm>
            <a:off x="1839041" y="315582"/>
            <a:ext cx="6011838" cy="940013"/>
          </a:xfrm>
          <a:prstGeom prst="rect">
            <a:avLst/>
          </a:prstGeom>
          <a:noFill/>
          <a:ln>
            <a:noFill/>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Planning Rules of Thumb</a:t>
            </a:r>
            <a:br>
              <a:rPr kumimoji="0" lang="en-US" sz="3200" b="1" i="0" u="none" strike="noStrike" kern="0" cap="none" spc="0" normalizeH="0" baseline="0" noProof="0" dirty="0" smtClean="0">
                <a:ln>
                  <a:noFill/>
                </a:ln>
                <a:solidFill>
                  <a:schemeClr val="tx2"/>
                </a:solidFill>
                <a:effectLst/>
                <a:uLnTx/>
                <a:uFillTx/>
                <a:latin typeface="+mj-lt"/>
                <a:ea typeface="+mj-ea"/>
                <a:cs typeface="+mj-cs"/>
              </a:rPr>
            </a:br>
            <a:r>
              <a:rPr kumimoji="0" lang="en-US" sz="2400" b="1" i="0" u="none" strike="noStrike" kern="0" cap="none" spc="0" normalizeH="0" baseline="0" noProof="0" dirty="0" smtClean="0">
                <a:ln>
                  <a:noFill/>
                </a:ln>
                <a:solidFill>
                  <a:schemeClr val="tx2"/>
                </a:solidFill>
                <a:effectLst/>
                <a:uLnTx/>
                <a:uFillTx/>
                <a:latin typeface="+mj-lt"/>
                <a:ea typeface="+mj-ea"/>
                <a:cs typeface="+mj-cs"/>
              </a:rPr>
              <a:t>Information Requirements</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ide"/>
          <p:cNvPicPr>
            <a:picLocks noChangeAspect="1" noChangeArrowheads="1"/>
          </p:cNvPicPr>
          <p:nvPr/>
        </p:nvPicPr>
        <p:blipFill>
          <a:blip r:embed="rId3" cstate="email"/>
          <a:srcRect/>
          <a:stretch>
            <a:fillRect/>
          </a:stretch>
        </p:blipFill>
        <p:spPr bwMode="auto">
          <a:xfrm>
            <a:off x="4627377" y="3889622"/>
            <a:ext cx="4339203" cy="2784145"/>
          </a:xfrm>
          <a:prstGeom prst="rect">
            <a:avLst/>
          </a:prstGeom>
          <a:noFill/>
        </p:spPr>
      </p:pic>
      <p:sp>
        <p:nvSpPr>
          <p:cNvPr id="3" name="TextBox 2"/>
          <p:cNvSpPr txBox="1"/>
          <p:nvPr/>
        </p:nvSpPr>
        <p:spPr>
          <a:xfrm>
            <a:off x="2357648" y="339690"/>
            <a:ext cx="4865434" cy="584775"/>
          </a:xfrm>
          <a:prstGeom prst="rect">
            <a:avLst/>
          </a:prstGeom>
          <a:noFill/>
          <a:ln>
            <a:noFill/>
          </a:ln>
        </p:spPr>
        <p:txBody>
          <a:bodyPr wrap="none" rtlCol="0">
            <a:spAutoFit/>
          </a:bodyPr>
          <a:lstStyle/>
          <a:p>
            <a:pPr algn="ctr"/>
            <a:r>
              <a:rPr lang="en-US" sz="3200" b="1" dirty="0" smtClean="0"/>
              <a:t>Types of Gap Crossings</a:t>
            </a:r>
            <a:endParaRPr lang="en-US" sz="3200" b="1" dirty="0"/>
          </a:p>
        </p:txBody>
      </p:sp>
      <p:sp>
        <p:nvSpPr>
          <p:cNvPr id="5" name="TextBox 4"/>
          <p:cNvSpPr txBox="1"/>
          <p:nvPr/>
        </p:nvSpPr>
        <p:spPr>
          <a:xfrm>
            <a:off x="723333" y="1116531"/>
            <a:ext cx="8134065" cy="2554545"/>
          </a:xfrm>
          <a:prstGeom prst="rect">
            <a:avLst/>
          </a:prstGeom>
          <a:solidFill>
            <a:srgbClr val="E9E0C5"/>
          </a:solidFill>
          <a:ln>
            <a:solidFill>
              <a:schemeClr val="tx1"/>
            </a:solidFill>
          </a:ln>
        </p:spPr>
        <p:txBody>
          <a:bodyPr wrap="square" rtlCol="0">
            <a:spAutoFit/>
          </a:bodyPr>
          <a:lstStyle/>
          <a:p>
            <a:r>
              <a:rPr lang="en-US" sz="2000" b="1" dirty="0" smtClean="0"/>
              <a:t>Hasty</a:t>
            </a:r>
            <a:r>
              <a:rPr lang="en-US" sz="2000" dirty="0" smtClean="0"/>
              <a:t> - using the crossing means at hand or those readily available, and made without pausing for elaborate preparations.</a:t>
            </a:r>
          </a:p>
          <a:p>
            <a:endParaRPr lang="en-US" sz="2000" dirty="0" smtClean="0"/>
          </a:p>
          <a:p>
            <a:r>
              <a:rPr lang="en-US" sz="2000" b="1" dirty="0" smtClean="0"/>
              <a:t>Deliberate</a:t>
            </a:r>
            <a:r>
              <a:rPr lang="en-US" sz="2000" dirty="0" smtClean="0"/>
              <a:t> -  requires extensive planning and detailed preparations. </a:t>
            </a:r>
          </a:p>
          <a:p>
            <a:endParaRPr lang="en-US" sz="2000" dirty="0" smtClean="0"/>
          </a:p>
          <a:p>
            <a:r>
              <a:rPr lang="en-US" sz="2000" b="1" dirty="0" smtClean="0"/>
              <a:t>Covert -</a:t>
            </a:r>
            <a:r>
              <a:rPr lang="en-US" sz="2000" dirty="0" smtClean="0"/>
              <a:t> planned and executed without detection by opposing forces. It’s primary purpose is to facilitate undetected infiltration on the far side of a gap and is normally conducted by battalion and smaller forces.</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922" y="1299944"/>
            <a:ext cx="8202305" cy="4525963"/>
          </a:xfrm>
          <a:noFill/>
          <a:ln>
            <a:noFill/>
          </a:ln>
        </p:spPr>
        <p:txBody>
          <a:bodyPr/>
          <a:lstStyle/>
          <a:p>
            <a:r>
              <a:rPr lang="en-US" dirty="0" smtClean="0"/>
              <a:t>The preferred method.</a:t>
            </a:r>
          </a:p>
          <a:p>
            <a:endParaRPr lang="en-US" dirty="0" smtClean="0"/>
          </a:p>
          <a:p>
            <a:r>
              <a:rPr lang="en-US" dirty="0" smtClean="0"/>
              <a:t>Decentralized control at the BCT level.</a:t>
            </a:r>
          </a:p>
          <a:p>
            <a:endParaRPr lang="en-US" dirty="0" smtClean="0"/>
          </a:p>
          <a:p>
            <a:r>
              <a:rPr lang="en-US" dirty="0" smtClean="0"/>
              <a:t>Speed and surprise are key.</a:t>
            </a:r>
          </a:p>
          <a:p>
            <a:endParaRPr lang="en-US" dirty="0" smtClean="0"/>
          </a:p>
          <a:p>
            <a:r>
              <a:rPr lang="en-US" dirty="0" smtClean="0"/>
              <a:t>Multiple sites, broad front, gaps &lt;20 meters or seize bridge intact.</a:t>
            </a:r>
          </a:p>
          <a:p>
            <a:endParaRPr lang="en-US" dirty="0" smtClean="0"/>
          </a:p>
          <a:p>
            <a:r>
              <a:rPr lang="en-US" dirty="0" smtClean="0"/>
              <a:t>Idea is to maintain momentum.</a:t>
            </a:r>
            <a:endParaRPr lang="en-US" dirty="0"/>
          </a:p>
        </p:txBody>
      </p:sp>
      <p:sp>
        <p:nvSpPr>
          <p:cNvPr id="4" name="TextBox 3"/>
          <p:cNvSpPr txBox="1"/>
          <p:nvPr/>
        </p:nvSpPr>
        <p:spPr>
          <a:xfrm>
            <a:off x="2761083" y="236569"/>
            <a:ext cx="4235983" cy="584775"/>
          </a:xfrm>
          <a:prstGeom prst="rect">
            <a:avLst/>
          </a:prstGeom>
          <a:noFill/>
          <a:ln>
            <a:noFill/>
          </a:ln>
        </p:spPr>
        <p:txBody>
          <a:bodyPr wrap="square" rtlCol="0">
            <a:spAutoFit/>
          </a:bodyPr>
          <a:lstStyle/>
          <a:p>
            <a:pPr algn="ctr"/>
            <a:r>
              <a:rPr lang="en-US" sz="3200" b="1" dirty="0" smtClean="0"/>
              <a:t>Hasty Gap Crossing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8094" y="222922"/>
            <a:ext cx="4966424" cy="584775"/>
          </a:xfrm>
          <a:prstGeom prst="rect">
            <a:avLst/>
          </a:prstGeom>
          <a:noFill/>
          <a:ln>
            <a:noFill/>
          </a:ln>
        </p:spPr>
        <p:txBody>
          <a:bodyPr wrap="none" rtlCol="0">
            <a:spAutoFit/>
          </a:bodyPr>
          <a:lstStyle/>
          <a:p>
            <a:pPr algn="ctr"/>
            <a:r>
              <a:rPr lang="en-US" sz="3200" b="1" dirty="0" smtClean="0"/>
              <a:t>Deliberate Gap Crossing</a:t>
            </a:r>
          </a:p>
        </p:txBody>
      </p:sp>
      <p:sp>
        <p:nvSpPr>
          <p:cNvPr id="5" name="TextBox 4"/>
          <p:cNvSpPr txBox="1"/>
          <p:nvPr/>
        </p:nvSpPr>
        <p:spPr>
          <a:xfrm>
            <a:off x="696034" y="1211829"/>
            <a:ext cx="8270545" cy="5038845"/>
          </a:xfrm>
          <a:prstGeom prst="rect">
            <a:avLst/>
          </a:prstGeom>
          <a:noFill/>
          <a:ln>
            <a:noFill/>
          </a:ln>
        </p:spPr>
        <p:txBody>
          <a:bodyPr wrap="square" rtlCol="0">
            <a:spAutoFit/>
          </a:bodyPr>
          <a:lstStyle/>
          <a:p>
            <a:pPr>
              <a:buFont typeface="Arial" pitchFamily="34" charset="0"/>
              <a:buChar char="•"/>
            </a:pPr>
            <a:r>
              <a:rPr lang="en-US" sz="2400" dirty="0" smtClean="0"/>
              <a:t> BCT can do with augmentation, but usually conducted at the Division or Corps level when hasty </a:t>
            </a:r>
            <a:r>
              <a:rPr lang="en-US" sz="2400" dirty="0"/>
              <a:t>crossing is not feasible or has </a:t>
            </a:r>
            <a:r>
              <a:rPr lang="en-US" sz="2400" dirty="0" smtClean="0"/>
              <a:t>failed.</a:t>
            </a:r>
          </a:p>
          <a:p>
            <a:endParaRPr lang="en-US" sz="2400" dirty="0"/>
          </a:p>
          <a:p>
            <a:pPr>
              <a:buFont typeface="Arial" pitchFamily="34" charset="0"/>
              <a:buChar char="•"/>
            </a:pPr>
            <a:r>
              <a:rPr lang="en-US" sz="2400" dirty="0" smtClean="0"/>
              <a:t> Division or Corps level organizations plan the crossing</a:t>
            </a:r>
          </a:p>
          <a:p>
            <a:pPr>
              <a:buFont typeface="Arial" pitchFamily="34" charset="0"/>
              <a:buChar char="•"/>
            </a:pPr>
            <a:endParaRPr lang="en-US" sz="2400" dirty="0"/>
          </a:p>
          <a:p>
            <a:pPr>
              <a:buFont typeface="Arial" pitchFamily="34" charset="0"/>
              <a:buChar char="•"/>
            </a:pPr>
            <a:r>
              <a:rPr lang="en-US" sz="2400" dirty="0" smtClean="0"/>
              <a:t> Requires detailed reconnaissance, meticulous </a:t>
            </a:r>
            <a:r>
              <a:rPr lang="en-US" sz="2400" dirty="0"/>
              <a:t>planning, </a:t>
            </a:r>
            <a:r>
              <a:rPr lang="en-US" sz="2400" dirty="0" smtClean="0"/>
              <a:t>coordination of fires, preparation, extensive rehearsals, and centralized control.</a:t>
            </a:r>
          </a:p>
          <a:p>
            <a:pPr>
              <a:buFont typeface="Arial" pitchFamily="34" charset="0"/>
              <a:buChar char="•"/>
            </a:pPr>
            <a:endParaRPr lang="en-US" sz="2400" dirty="0"/>
          </a:p>
          <a:p>
            <a:pPr>
              <a:buFont typeface="Arial" pitchFamily="34" charset="0"/>
              <a:buChar char="•"/>
            </a:pPr>
            <a:r>
              <a:rPr lang="en-US" sz="2400" dirty="0" smtClean="0"/>
              <a:t> Requires </a:t>
            </a:r>
            <a:r>
              <a:rPr lang="en-US" sz="2400" dirty="0"/>
              <a:t>the concentration of combat power on a narrow front, capitalizing on the element of surprise whenever </a:t>
            </a:r>
            <a:r>
              <a:rPr lang="en-US" sz="2400" dirty="0" smtClean="0"/>
              <a:t>possible.</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7623" y="181977"/>
            <a:ext cx="4966424" cy="584775"/>
          </a:xfrm>
          <a:prstGeom prst="rect">
            <a:avLst/>
          </a:prstGeom>
          <a:noFill/>
          <a:ln>
            <a:noFill/>
          </a:ln>
        </p:spPr>
        <p:txBody>
          <a:bodyPr wrap="none" rtlCol="0">
            <a:spAutoFit/>
          </a:bodyPr>
          <a:lstStyle/>
          <a:p>
            <a:pPr algn="ctr"/>
            <a:r>
              <a:rPr lang="en-US" sz="3200" b="1" dirty="0" smtClean="0"/>
              <a:t>Deliberate Gap Crossing</a:t>
            </a:r>
          </a:p>
        </p:txBody>
      </p:sp>
      <p:sp>
        <p:nvSpPr>
          <p:cNvPr id="5" name="Rectangle 4"/>
          <p:cNvSpPr/>
          <p:nvPr/>
        </p:nvSpPr>
        <p:spPr>
          <a:xfrm>
            <a:off x="655091" y="1271639"/>
            <a:ext cx="8311488" cy="4524315"/>
          </a:xfrm>
          <a:prstGeom prst="rect">
            <a:avLst/>
          </a:prstGeom>
          <a:noFill/>
          <a:ln>
            <a:noFill/>
          </a:ln>
        </p:spPr>
        <p:txBody>
          <a:bodyPr wrap="square">
            <a:spAutoFit/>
          </a:bodyPr>
          <a:lstStyle/>
          <a:p>
            <a:pPr>
              <a:buFont typeface="Arial" pitchFamily="34" charset="0"/>
              <a:buChar char="•"/>
            </a:pPr>
            <a:r>
              <a:rPr lang="en-US" sz="2400" dirty="0" smtClean="0"/>
              <a:t> Usually </a:t>
            </a:r>
            <a:r>
              <a:rPr lang="en-US" sz="2400" dirty="0"/>
              <a:t>an </a:t>
            </a:r>
            <a:r>
              <a:rPr lang="en-US" sz="2400" i="1" u="sng" dirty="0"/>
              <a:t>implied task</a:t>
            </a:r>
            <a:r>
              <a:rPr lang="en-US" sz="2400" u="sng" dirty="0"/>
              <a:t> </a:t>
            </a:r>
            <a:r>
              <a:rPr lang="en-US" sz="2400" dirty="0"/>
              <a:t>in a larger </a:t>
            </a:r>
            <a:r>
              <a:rPr lang="en-US" sz="2400" dirty="0" smtClean="0"/>
              <a:t>mission.</a:t>
            </a:r>
          </a:p>
          <a:p>
            <a:pPr>
              <a:buFont typeface="Arial" pitchFamily="34" charset="0"/>
              <a:buChar char="•"/>
            </a:pPr>
            <a:endParaRPr lang="en-US" sz="2400" dirty="0"/>
          </a:p>
          <a:p>
            <a:pPr>
              <a:buFont typeface="Arial" pitchFamily="34" charset="0"/>
              <a:buChar char="•"/>
            </a:pPr>
            <a:r>
              <a:rPr lang="en-US" sz="2400" dirty="0" smtClean="0"/>
              <a:t> It is not </a:t>
            </a:r>
            <a:r>
              <a:rPr lang="en-US" sz="2400" dirty="0"/>
              <a:t>the objective but is part of the scheme of maneuver and overall offensive action against the </a:t>
            </a:r>
            <a:r>
              <a:rPr lang="en-US" sz="2400" dirty="0" smtClean="0"/>
              <a:t>enemy.</a:t>
            </a:r>
          </a:p>
          <a:p>
            <a:pPr>
              <a:buFont typeface="Arial" pitchFamily="34" charset="0"/>
              <a:buChar char="•"/>
            </a:pPr>
            <a:endParaRPr lang="en-US" sz="2400" dirty="0"/>
          </a:p>
          <a:p>
            <a:pPr>
              <a:buFont typeface="Arial" pitchFamily="34" charset="0"/>
              <a:buChar char="•"/>
            </a:pPr>
            <a:r>
              <a:rPr lang="en-US" sz="2400" dirty="0" smtClean="0"/>
              <a:t> Requires </a:t>
            </a:r>
            <a:r>
              <a:rPr lang="en-US" sz="2400" dirty="0"/>
              <a:t>disciplined </a:t>
            </a:r>
            <a:r>
              <a:rPr lang="en-US" sz="2400" dirty="0" smtClean="0"/>
              <a:t>/ controlled movement.</a:t>
            </a:r>
          </a:p>
          <a:p>
            <a:pPr>
              <a:buFont typeface="Arial" pitchFamily="34" charset="0"/>
              <a:buChar char="•"/>
            </a:pPr>
            <a:endParaRPr lang="en-US" sz="2400" dirty="0"/>
          </a:p>
          <a:p>
            <a:pPr>
              <a:buFont typeface="Arial" pitchFamily="34" charset="0"/>
              <a:buChar char="•"/>
            </a:pPr>
            <a:r>
              <a:rPr lang="en-US" sz="2400" dirty="0" smtClean="0"/>
              <a:t> Division or Corps prepares and resources the deception plan, AMD and MP support.</a:t>
            </a:r>
            <a:endParaRPr lang="en-US" sz="2400" dirty="0"/>
          </a:p>
          <a:p>
            <a:pPr>
              <a:buFont typeface="Arial" pitchFamily="34" charset="0"/>
              <a:buChar char="•"/>
            </a:pPr>
            <a:endParaRPr lang="en-US" sz="2400" dirty="0" smtClean="0"/>
          </a:p>
          <a:p>
            <a:pPr>
              <a:buFont typeface="Arial" pitchFamily="34" charset="0"/>
              <a:buChar char="•"/>
            </a:pPr>
            <a:r>
              <a:rPr lang="en-US" sz="2400" dirty="0" smtClean="0"/>
              <a:t> Requires </a:t>
            </a:r>
            <a:r>
              <a:rPr lang="en-US" sz="2400" dirty="0"/>
              <a:t>an appropriate </a:t>
            </a:r>
            <a:r>
              <a:rPr lang="en-US" sz="2400" dirty="0" smtClean="0"/>
              <a:t>HQ </a:t>
            </a:r>
            <a:r>
              <a:rPr lang="en-US" sz="2400" dirty="0"/>
              <a:t>specifically for </a:t>
            </a:r>
            <a:r>
              <a:rPr lang="en-US" sz="2400" dirty="0" smtClean="0"/>
              <a:t>control </a:t>
            </a:r>
            <a:r>
              <a:rPr lang="en-US" sz="2400" dirty="0"/>
              <a:t>of the gap </a:t>
            </a:r>
            <a:r>
              <a:rPr lang="en-US" sz="2400" dirty="0" smtClean="0"/>
              <a:t>crossing.</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738" y="1245352"/>
            <a:ext cx="8243249" cy="3695137"/>
          </a:xfrm>
          <a:noFill/>
          <a:ln>
            <a:noFill/>
          </a:ln>
        </p:spPr>
        <p:txBody>
          <a:bodyPr/>
          <a:lstStyle/>
          <a:p>
            <a:r>
              <a:rPr lang="en-US" dirty="0" smtClean="0"/>
              <a:t>Used to overcome gaps without being detected.</a:t>
            </a:r>
          </a:p>
          <a:p>
            <a:endParaRPr lang="en-US" dirty="0" smtClean="0"/>
          </a:p>
          <a:p>
            <a:r>
              <a:rPr lang="en-US" dirty="0" smtClean="0"/>
              <a:t>Surprise is essential.</a:t>
            </a:r>
          </a:p>
          <a:p>
            <a:endParaRPr lang="en-US" dirty="0" smtClean="0"/>
          </a:p>
          <a:p>
            <a:r>
              <a:rPr lang="en-US" dirty="0" smtClean="0"/>
              <a:t>Normally done at Battalion level or below.</a:t>
            </a:r>
          </a:p>
          <a:p>
            <a:endParaRPr lang="en-US" dirty="0" smtClean="0"/>
          </a:p>
          <a:p>
            <a:r>
              <a:rPr lang="en-US" dirty="0" smtClean="0"/>
              <a:t>Can precede hasty or deliberate crossing, but planned and conducted as separate operation.</a:t>
            </a:r>
            <a:endParaRPr lang="en-US" dirty="0"/>
          </a:p>
        </p:txBody>
      </p:sp>
      <p:sp>
        <p:nvSpPr>
          <p:cNvPr id="4" name="TextBox 3"/>
          <p:cNvSpPr txBox="1"/>
          <p:nvPr/>
        </p:nvSpPr>
        <p:spPr>
          <a:xfrm>
            <a:off x="2301821" y="250218"/>
            <a:ext cx="4977083" cy="584775"/>
          </a:xfrm>
          <a:prstGeom prst="rect">
            <a:avLst/>
          </a:prstGeom>
          <a:noFill/>
          <a:ln>
            <a:noFill/>
          </a:ln>
        </p:spPr>
        <p:txBody>
          <a:bodyPr wrap="square" rtlCol="0">
            <a:spAutoFit/>
          </a:bodyPr>
          <a:lstStyle/>
          <a:p>
            <a:pPr algn="ctr"/>
            <a:r>
              <a:rPr lang="en-US" sz="3200" b="1" dirty="0" smtClean="0"/>
              <a:t>Covert Gap Crossing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906401" y="284163"/>
            <a:ext cx="1824538" cy="584775"/>
          </a:xfrm>
          <a:prstGeom prst="rect">
            <a:avLst/>
          </a:prstGeom>
          <a:noFill/>
          <a:ln w="9525">
            <a:noFill/>
            <a:miter lim="800000"/>
            <a:headEnd/>
            <a:tailEnd/>
          </a:ln>
        </p:spPr>
        <p:txBody>
          <a:bodyPr wrap="none">
            <a:spAutoFit/>
          </a:bodyPr>
          <a:lstStyle/>
          <a:p>
            <a:pPr algn="ctr"/>
            <a:r>
              <a:rPr lang="en-US" sz="3200" b="1" dirty="0"/>
              <a:t>Purpose</a:t>
            </a:r>
          </a:p>
        </p:txBody>
      </p:sp>
      <p:sp>
        <p:nvSpPr>
          <p:cNvPr id="3075" name="Text Box 6"/>
          <p:cNvSpPr txBox="1">
            <a:spLocks noChangeArrowheads="1"/>
          </p:cNvSpPr>
          <p:nvPr/>
        </p:nvSpPr>
        <p:spPr bwMode="auto">
          <a:xfrm>
            <a:off x="984658" y="1021157"/>
            <a:ext cx="7668025" cy="1200329"/>
          </a:xfrm>
          <a:prstGeom prst="rect">
            <a:avLst/>
          </a:prstGeom>
          <a:noFill/>
          <a:ln w="9525">
            <a:noFill/>
            <a:miter lim="800000"/>
            <a:headEnd/>
            <a:tailEnd/>
          </a:ln>
        </p:spPr>
        <p:txBody>
          <a:bodyPr wrap="square">
            <a:spAutoFit/>
          </a:bodyPr>
          <a:lstStyle/>
          <a:p>
            <a:r>
              <a:rPr lang="en-US" sz="2400" dirty="0"/>
              <a:t>To foster an understanding of the doctrinal concepts of </a:t>
            </a:r>
            <a:r>
              <a:rPr lang="en-US" sz="2400" dirty="0" smtClean="0"/>
              <a:t>discussed in FM 3-90.12/MCWP 3-17.1 (1 July 2008) </a:t>
            </a:r>
          </a:p>
          <a:p>
            <a:r>
              <a:rPr lang="en-US" sz="2400" b="1" i="1" dirty="0" smtClean="0"/>
              <a:t>Combined Arms Gap-Crossing Operations</a:t>
            </a:r>
            <a:endParaRPr lang="en-US" b="1" i="1" dirty="0"/>
          </a:p>
        </p:txBody>
      </p:sp>
      <p:graphicFrame>
        <p:nvGraphicFramePr>
          <p:cNvPr id="17410" name="Object 2"/>
          <p:cNvGraphicFramePr>
            <a:graphicFrameLocks noChangeAspect="1"/>
          </p:cNvGraphicFramePr>
          <p:nvPr/>
        </p:nvGraphicFramePr>
        <p:xfrm>
          <a:off x="1952098" y="2615032"/>
          <a:ext cx="5733144" cy="3737991"/>
        </p:xfrm>
        <a:graphic>
          <a:graphicData uri="http://schemas.openxmlformats.org/presentationml/2006/ole">
            <p:oleObj spid="_x0000_s17410" name="Photo Editor Photo" r:id="rId4" imgW="4571429" imgH="3390476" progId="">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568" y="1245352"/>
            <a:ext cx="8229600" cy="4525963"/>
          </a:xfrm>
        </p:spPr>
        <p:txBody>
          <a:bodyPr/>
          <a:lstStyle/>
          <a:p>
            <a:r>
              <a:rPr lang="en-US" dirty="0" smtClean="0"/>
              <a:t>Division and Brigade Commanders organize their forces into assault, assured mobility, bridgehead and breakout forces.</a:t>
            </a:r>
          </a:p>
          <a:p>
            <a:r>
              <a:rPr lang="en-US" dirty="0" smtClean="0">
                <a:solidFill>
                  <a:srgbClr val="FF0000"/>
                </a:solidFill>
              </a:rPr>
              <a:t>Assault forces </a:t>
            </a:r>
            <a:r>
              <a:rPr lang="en-US" dirty="0" smtClean="0"/>
              <a:t>seize the far side objective to eliminate direct fire on the crossing sites. </a:t>
            </a:r>
          </a:p>
          <a:p>
            <a:r>
              <a:rPr lang="en-US" dirty="0" smtClean="0">
                <a:solidFill>
                  <a:srgbClr val="FF0000"/>
                </a:solidFill>
              </a:rPr>
              <a:t>Assured mobility </a:t>
            </a:r>
            <a:r>
              <a:rPr lang="en-US" dirty="0" smtClean="0"/>
              <a:t>forces may consist of sapper companies, MACs, MRBCs, military police, and CBRN units that provide crossing means, traffic control, and obscuration. </a:t>
            </a:r>
          </a:p>
          <a:p>
            <a:r>
              <a:rPr lang="en-US" dirty="0" smtClean="0"/>
              <a:t>Bridgehead forces assault across a gap to secure the enemy side (the bridgehead) to allow the buildup and passage of a breakout force during river crossing operations.</a:t>
            </a:r>
            <a:endParaRPr lang="en-US" dirty="0"/>
          </a:p>
        </p:txBody>
      </p:sp>
      <p:sp>
        <p:nvSpPr>
          <p:cNvPr id="5" name="Title 1"/>
          <p:cNvSpPr>
            <a:spLocks noGrp="1"/>
          </p:cNvSpPr>
          <p:nvPr>
            <p:ph type="title"/>
          </p:nvPr>
        </p:nvSpPr>
        <p:spPr>
          <a:xfrm>
            <a:off x="2238237" y="218368"/>
            <a:ext cx="5104262" cy="626114"/>
          </a:xfrm>
          <a:noFill/>
          <a:ln>
            <a:noFill/>
          </a:ln>
        </p:spPr>
        <p:txBody>
          <a:bodyPr/>
          <a:lstStyle/>
          <a:p>
            <a:r>
              <a:rPr lang="en-US" dirty="0" smtClean="0"/>
              <a:t>Organization</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367" y="218368"/>
            <a:ext cx="5104262" cy="626114"/>
          </a:xfrm>
          <a:noFill/>
          <a:ln>
            <a:noFill/>
          </a:ln>
        </p:spPr>
        <p:txBody>
          <a:bodyPr/>
          <a:lstStyle/>
          <a:p>
            <a:r>
              <a:rPr lang="en-US" dirty="0" smtClean="0"/>
              <a:t>Organization</a:t>
            </a:r>
            <a:endParaRPr lang="en-US" dirty="0"/>
          </a:p>
        </p:txBody>
      </p:sp>
      <p:sp>
        <p:nvSpPr>
          <p:cNvPr id="3" name="Content Placeholder 2"/>
          <p:cNvSpPr>
            <a:spLocks noGrp="1"/>
          </p:cNvSpPr>
          <p:nvPr>
            <p:ph idx="1"/>
          </p:nvPr>
        </p:nvSpPr>
        <p:spPr>
          <a:xfrm>
            <a:off x="784752" y="1149816"/>
            <a:ext cx="8229600" cy="4525963"/>
          </a:xfrm>
        </p:spPr>
        <p:txBody>
          <a:bodyPr/>
          <a:lstStyle/>
          <a:p>
            <a:pPr>
              <a:buNone/>
            </a:pPr>
            <a:r>
              <a:rPr lang="en-US" b="1" dirty="0" smtClean="0"/>
              <a:t>ASSAULT FORCE</a:t>
            </a:r>
          </a:p>
          <a:p>
            <a:pPr>
              <a:buNone/>
            </a:pPr>
            <a:r>
              <a:rPr lang="en-US" dirty="0" smtClean="0"/>
              <a:t>T: Seize far side objectives, </a:t>
            </a:r>
          </a:p>
          <a:p>
            <a:pPr>
              <a:buNone/>
            </a:pPr>
            <a:r>
              <a:rPr lang="en-US" dirty="0" smtClean="0"/>
              <a:t>P: Prevent direct fire on crossing site</a:t>
            </a:r>
          </a:p>
          <a:p>
            <a:pPr>
              <a:buNone/>
            </a:pPr>
            <a:endParaRPr lang="en-US" dirty="0" smtClean="0"/>
          </a:p>
          <a:p>
            <a:pPr>
              <a:buNone/>
            </a:pPr>
            <a:r>
              <a:rPr lang="en-US" b="1" dirty="0" smtClean="0"/>
              <a:t>ASSURED MOBILITY FORCE</a:t>
            </a:r>
          </a:p>
          <a:p>
            <a:pPr>
              <a:buNone/>
            </a:pPr>
            <a:r>
              <a:rPr lang="en-US" dirty="0" smtClean="0"/>
              <a:t>T1: Provide means to cross gap</a:t>
            </a:r>
          </a:p>
          <a:p>
            <a:pPr>
              <a:buNone/>
            </a:pPr>
            <a:r>
              <a:rPr lang="en-US" dirty="0" smtClean="0"/>
              <a:t>T2: Control traffic</a:t>
            </a:r>
          </a:p>
          <a:p>
            <a:pPr>
              <a:buNone/>
            </a:pPr>
            <a:r>
              <a:rPr lang="en-US" dirty="0" smtClean="0"/>
              <a:t>T3: Obscure and protect crossing sites.</a:t>
            </a:r>
          </a:p>
          <a:p>
            <a:pPr>
              <a:buNone/>
            </a:pPr>
            <a:r>
              <a:rPr lang="en-US" dirty="0" smtClean="0"/>
              <a:t>P: Facilitate rapid maneuver.</a:t>
            </a:r>
          </a:p>
        </p:txBody>
      </p:sp>
      <p:grpSp>
        <p:nvGrpSpPr>
          <p:cNvPr id="33" name="Group 9"/>
          <p:cNvGrpSpPr>
            <a:grpSpLocks/>
          </p:cNvGrpSpPr>
          <p:nvPr/>
        </p:nvGrpSpPr>
        <p:grpSpPr bwMode="auto">
          <a:xfrm>
            <a:off x="6617222" y="1013116"/>
            <a:ext cx="777875" cy="601662"/>
            <a:chOff x="1437" y="1198"/>
            <a:chExt cx="490" cy="379"/>
          </a:xfrm>
          <a:solidFill>
            <a:srgbClr val="00B0F0"/>
          </a:solidFill>
        </p:grpSpPr>
        <p:grpSp>
          <p:nvGrpSpPr>
            <p:cNvPr id="34" name="Group 10"/>
            <p:cNvGrpSpPr>
              <a:grpSpLocks/>
            </p:cNvGrpSpPr>
            <p:nvPr/>
          </p:nvGrpSpPr>
          <p:grpSpPr bwMode="auto">
            <a:xfrm>
              <a:off x="1437" y="1291"/>
              <a:ext cx="490" cy="286"/>
              <a:chOff x="2013" y="3307"/>
              <a:chExt cx="490" cy="286"/>
            </a:xfrm>
            <a:grpFill/>
          </p:grpSpPr>
          <p:sp>
            <p:nvSpPr>
              <p:cNvPr id="38" name="Rectangle 11"/>
              <p:cNvSpPr>
                <a:spLocks noChangeAspect="1" noChangeArrowheads="1"/>
              </p:cNvSpPr>
              <p:nvPr/>
            </p:nvSpPr>
            <p:spPr bwMode="auto">
              <a:xfrm>
                <a:off x="2013" y="3307"/>
                <a:ext cx="490" cy="286"/>
              </a:xfrm>
              <a:prstGeom prst="rect">
                <a:avLst/>
              </a:prstGeom>
              <a:grpFill/>
              <a:ln w="19050">
                <a:solidFill>
                  <a:srgbClr val="000000"/>
                </a:solidFill>
                <a:miter lim="800000"/>
                <a:headEnd/>
                <a:tailEnd/>
              </a:ln>
            </p:spPr>
            <p:txBody>
              <a:bodyPr wrap="none" lIns="0" tIns="0" rIns="0" bIns="0" anchor="ctr">
                <a:spAutoFit/>
              </a:bodyPr>
              <a:lstStyle/>
              <a:p>
                <a:endParaRPr lang="en-US"/>
              </a:p>
            </p:txBody>
          </p:sp>
          <p:sp>
            <p:nvSpPr>
              <p:cNvPr id="39" name="Oval 12"/>
              <p:cNvSpPr>
                <a:spLocks noChangeAspect="1" noChangeArrowheads="1"/>
              </p:cNvSpPr>
              <p:nvPr/>
            </p:nvSpPr>
            <p:spPr bwMode="auto">
              <a:xfrm>
                <a:off x="2087" y="3365"/>
                <a:ext cx="339" cy="174"/>
              </a:xfrm>
              <a:prstGeom prst="ellipse">
                <a:avLst/>
              </a:prstGeom>
              <a:grpFill/>
              <a:ln w="19050">
                <a:solidFill>
                  <a:srgbClr val="000000"/>
                </a:solidFill>
                <a:round/>
                <a:headEnd/>
                <a:tailEnd/>
              </a:ln>
            </p:spPr>
            <p:txBody>
              <a:bodyPr wrap="none" lIns="0" tIns="0" rIns="0" bIns="0" anchor="ctr">
                <a:spAutoFit/>
              </a:bodyPr>
              <a:lstStyle/>
              <a:p>
                <a:endParaRPr lang="en-US"/>
              </a:p>
            </p:txBody>
          </p:sp>
          <p:sp>
            <p:nvSpPr>
              <p:cNvPr id="40" name="Freeform 13"/>
              <p:cNvSpPr>
                <a:spLocks noChangeAspect="1"/>
              </p:cNvSpPr>
              <p:nvPr/>
            </p:nvSpPr>
            <p:spPr bwMode="auto">
              <a:xfrm>
                <a:off x="2144"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sp>
            <p:nvSpPr>
              <p:cNvPr id="41" name="Freeform 14"/>
              <p:cNvSpPr>
                <a:spLocks noChangeAspect="1"/>
              </p:cNvSpPr>
              <p:nvPr/>
            </p:nvSpPr>
            <p:spPr bwMode="auto">
              <a:xfrm flipH="1">
                <a:off x="2146"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grpSp>
        <p:grpSp>
          <p:nvGrpSpPr>
            <p:cNvPr id="35" name="Group 15"/>
            <p:cNvGrpSpPr>
              <a:grpSpLocks/>
            </p:cNvGrpSpPr>
            <p:nvPr/>
          </p:nvGrpSpPr>
          <p:grpSpPr bwMode="auto">
            <a:xfrm flipV="1">
              <a:off x="1643" y="1198"/>
              <a:ext cx="75" cy="75"/>
              <a:chOff x="373" y="1246"/>
              <a:chExt cx="36" cy="37"/>
            </a:xfrm>
            <a:grpFill/>
          </p:grpSpPr>
          <p:sp>
            <p:nvSpPr>
              <p:cNvPr id="36" name="Line 16"/>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37" name="Line 17"/>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42" name="Group 18"/>
          <p:cNvGrpSpPr>
            <a:grpSpLocks/>
          </p:cNvGrpSpPr>
          <p:nvPr/>
        </p:nvGrpSpPr>
        <p:grpSpPr bwMode="auto">
          <a:xfrm>
            <a:off x="5686851" y="998034"/>
            <a:ext cx="773113" cy="593725"/>
            <a:chOff x="2628" y="878"/>
            <a:chExt cx="487" cy="374"/>
          </a:xfrm>
          <a:solidFill>
            <a:srgbClr val="00B0F0"/>
          </a:solidFill>
        </p:grpSpPr>
        <p:grpSp>
          <p:nvGrpSpPr>
            <p:cNvPr id="43" name="Group 19"/>
            <p:cNvGrpSpPr>
              <a:grpSpLocks noChangeAspect="1"/>
            </p:cNvGrpSpPr>
            <p:nvPr/>
          </p:nvGrpSpPr>
          <p:grpSpPr bwMode="auto">
            <a:xfrm>
              <a:off x="2628" y="966"/>
              <a:ext cx="487" cy="286"/>
              <a:chOff x="379" y="200"/>
              <a:chExt cx="685" cy="401"/>
            </a:xfrm>
            <a:grpFill/>
          </p:grpSpPr>
          <p:sp>
            <p:nvSpPr>
              <p:cNvPr id="47" name="Rectangle 20"/>
              <p:cNvSpPr>
                <a:spLocks noChangeAspect="1" noChangeArrowheads="1"/>
              </p:cNvSpPr>
              <p:nvPr/>
            </p:nvSpPr>
            <p:spPr bwMode="auto">
              <a:xfrm>
                <a:off x="379" y="200"/>
                <a:ext cx="685" cy="401"/>
              </a:xfrm>
              <a:prstGeom prst="rect">
                <a:avLst/>
              </a:prstGeom>
              <a:grpFill/>
              <a:ln w="19050">
                <a:solidFill>
                  <a:srgbClr val="000000"/>
                </a:solidFill>
                <a:miter lim="800000"/>
                <a:headEnd/>
                <a:tailEnd/>
              </a:ln>
            </p:spPr>
            <p:txBody>
              <a:bodyPr lIns="0" tIns="0" rIns="0" bIns="0" anchor="ctr">
                <a:spAutoFit/>
              </a:bodyPr>
              <a:lstStyle/>
              <a:p>
                <a:endParaRPr lang="en-US"/>
              </a:p>
            </p:txBody>
          </p:sp>
          <p:sp>
            <p:nvSpPr>
              <p:cNvPr id="48" name="Line 21"/>
              <p:cNvSpPr>
                <a:spLocks noChangeAspect="1" noChangeShapeType="1"/>
              </p:cNvSpPr>
              <p:nvPr/>
            </p:nvSpPr>
            <p:spPr bwMode="auto">
              <a:xfrm>
                <a:off x="380"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49" name="Line 22"/>
              <p:cNvSpPr>
                <a:spLocks noChangeAspect="1" noChangeShapeType="1"/>
              </p:cNvSpPr>
              <p:nvPr/>
            </p:nvSpPr>
            <p:spPr bwMode="auto">
              <a:xfrm flipV="1">
                <a:off x="379"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grpSp>
          <p:nvGrpSpPr>
            <p:cNvPr id="44" name="Group 23"/>
            <p:cNvGrpSpPr>
              <a:grpSpLocks/>
            </p:cNvGrpSpPr>
            <p:nvPr/>
          </p:nvGrpSpPr>
          <p:grpSpPr bwMode="auto">
            <a:xfrm flipV="1">
              <a:off x="2839" y="878"/>
              <a:ext cx="75" cy="75"/>
              <a:chOff x="373" y="1246"/>
              <a:chExt cx="36" cy="37"/>
            </a:xfrm>
            <a:grpFill/>
          </p:grpSpPr>
          <p:sp>
            <p:nvSpPr>
              <p:cNvPr id="45" name="Line 24"/>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46" name="Line 25"/>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50" name="Group 121"/>
          <p:cNvGrpSpPr>
            <a:grpSpLocks/>
          </p:cNvGrpSpPr>
          <p:nvPr/>
        </p:nvGrpSpPr>
        <p:grpSpPr bwMode="auto">
          <a:xfrm>
            <a:off x="7513566" y="1018983"/>
            <a:ext cx="771525" cy="600075"/>
            <a:chOff x="4028" y="874"/>
            <a:chExt cx="486" cy="378"/>
          </a:xfrm>
          <a:solidFill>
            <a:srgbClr val="00B0F0"/>
          </a:solidFill>
        </p:grpSpPr>
        <p:sp>
          <p:nvSpPr>
            <p:cNvPr id="51" name="Rectangle 122"/>
            <p:cNvSpPr>
              <a:spLocks noChangeAspect="1" noChangeArrowheads="1"/>
            </p:cNvSpPr>
            <p:nvPr/>
          </p:nvSpPr>
          <p:spPr bwMode="auto">
            <a:xfrm>
              <a:off x="4030" y="962"/>
              <a:ext cx="483" cy="286"/>
            </a:xfrm>
            <a:prstGeom prst="rect">
              <a:avLst/>
            </a:prstGeom>
            <a:grpFill/>
            <a:ln w="19050">
              <a:solidFill>
                <a:srgbClr val="000000"/>
              </a:solidFill>
              <a:miter lim="800000"/>
              <a:headEnd/>
              <a:tailEnd/>
            </a:ln>
          </p:spPr>
          <p:txBody>
            <a:bodyPr wrap="none" anchor="ctr"/>
            <a:lstStyle/>
            <a:p>
              <a:endParaRPr lang="en-US"/>
            </a:p>
          </p:txBody>
        </p:sp>
        <p:sp>
          <p:nvSpPr>
            <p:cNvPr id="52" name="Line 123"/>
            <p:cNvSpPr>
              <a:spLocks noChangeShapeType="1"/>
            </p:cNvSpPr>
            <p:nvPr/>
          </p:nvSpPr>
          <p:spPr bwMode="auto">
            <a:xfrm>
              <a:off x="4064" y="960"/>
              <a:ext cx="0" cy="292"/>
            </a:xfrm>
            <a:prstGeom prst="line">
              <a:avLst/>
            </a:prstGeom>
            <a:grpFill/>
            <a:ln w="19050">
              <a:solidFill>
                <a:schemeClr val="tx1"/>
              </a:solidFill>
              <a:round/>
              <a:headEnd/>
              <a:tailEnd/>
            </a:ln>
          </p:spPr>
          <p:txBody>
            <a:bodyPr/>
            <a:lstStyle/>
            <a:p>
              <a:endParaRPr lang="en-US"/>
            </a:p>
          </p:txBody>
        </p:sp>
        <p:grpSp>
          <p:nvGrpSpPr>
            <p:cNvPr id="53" name="Group 124"/>
            <p:cNvGrpSpPr>
              <a:grpSpLocks/>
            </p:cNvGrpSpPr>
            <p:nvPr/>
          </p:nvGrpSpPr>
          <p:grpSpPr bwMode="auto">
            <a:xfrm>
              <a:off x="4092" y="1025"/>
              <a:ext cx="363" cy="200"/>
              <a:chOff x="336" y="1584"/>
              <a:chExt cx="258" cy="167"/>
            </a:xfrm>
            <a:grpFill/>
          </p:grpSpPr>
          <p:sp>
            <p:nvSpPr>
              <p:cNvPr id="59" name="Oval 125"/>
              <p:cNvSpPr>
                <a:spLocks noChangeAspect="1" noChangeArrowheads="1"/>
              </p:cNvSpPr>
              <p:nvPr/>
            </p:nvSpPr>
            <p:spPr bwMode="auto">
              <a:xfrm>
                <a:off x="336" y="1584"/>
                <a:ext cx="258" cy="118"/>
              </a:xfrm>
              <a:prstGeom prst="ellipse">
                <a:avLst/>
              </a:prstGeom>
              <a:grpFill/>
              <a:ln w="19050">
                <a:solidFill>
                  <a:srgbClr val="000000"/>
                </a:solidFill>
                <a:round/>
                <a:headEnd/>
                <a:tailEnd/>
              </a:ln>
            </p:spPr>
            <p:txBody>
              <a:bodyPr wrap="none" anchor="ctr"/>
              <a:lstStyle/>
              <a:p>
                <a:endParaRPr lang="en-US"/>
              </a:p>
            </p:txBody>
          </p:sp>
          <p:grpSp>
            <p:nvGrpSpPr>
              <p:cNvPr id="60" name="Group 126"/>
              <p:cNvGrpSpPr>
                <a:grpSpLocks noChangeAspect="1"/>
              </p:cNvGrpSpPr>
              <p:nvPr/>
            </p:nvGrpSpPr>
            <p:grpSpPr bwMode="auto">
              <a:xfrm>
                <a:off x="377" y="1705"/>
                <a:ext cx="176" cy="46"/>
                <a:chOff x="3095" y="2115"/>
                <a:chExt cx="351" cy="91"/>
              </a:xfrm>
              <a:grpFill/>
            </p:grpSpPr>
            <p:sp>
              <p:nvSpPr>
                <p:cNvPr id="61" name="Oval 127"/>
                <p:cNvSpPr>
                  <a:spLocks noChangeAspect="1" noChangeArrowheads="1"/>
                </p:cNvSpPr>
                <p:nvPr/>
              </p:nvSpPr>
              <p:spPr bwMode="auto">
                <a:xfrm>
                  <a:off x="3368" y="2115"/>
                  <a:ext cx="78" cy="90"/>
                </a:xfrm>
                <a:prstGeom prst="ellipse">
                  <a:avLst/>
                </a:prstGeom>
                <a:grpFill/>
                <a:ln w="19050">
                  <a:solidFill>
                    <a:srgbClr val="000000"/>
                  </a:solidFill>
                  <a:round/>
                  <a:headEnd/>
                  <a:tailEnd/>
                </a:ln>
              </p:spPr>
              <p:txBody>
                <a:bodyPr wrap="none" anchor="ctr"/>
                <a:lstStyle/>
                <a:p>
                  <a:endParaRPr lang="en-US"/>
                </a:p>
              </p:txBody>
            </p:sp>
            <p:sp>
              <p:nvSpPr>
                <p:cNvPr id="62" name="Oval 128"/>
                <p:cNvSpPr>
                  <a:spLocks noChangeAspect="1" noChangeArrowheads="1"/>
                </p:cNvSpPr>
                <p:nvPr/>
              </p:nvSpPr>
              <p:spPr bwMode="auto">
                <a:xfrm>
                  <a:off x="3232" y="2116"/>
                  <a:ext cx="78" cy="90"/>
                </a:xfrm>
                <a:prstGeom prst="ellipse">
                  <a:avLst/>
                </a:prstGeom>
                <a:grpFill/>
                <a:ln w="19050">
                  <a:solidFill>
                    <a:srgbClr val="000000"/>
                  </a:solidFill>
                  <a:round/>
                  <a:headEnd/>
                  <a:tailEnd/>
                </a:ln>
              </p:spPr>
              <p:txBody>
                <a:bodyPr wrap="none" anchor="ctr"/>
                <a:lstStyle/>
                <a:p>
                  <a:endParaRPr lang="en-US"/>
                </a:p>
              </p:txBody>
            </p:sp>
            <p:sp>
              <p:nvSpPr>
                <p:cNvPr id="63" name="Oval 129"/>
                <p:cNvSpPr>
                  <a:spLocks noChangeAspect="1" noChangeArrowheads="1"/>
                </p:cNvSpPr>
                <p:nvPr/>
              </p:nvSpPr>
              <p:spPr bwMode="auto">
                <a:xfrm>
                  <a:off x="3095" y="2116"/>
                  <a:ext cx="78" cy="90"/>
                </a:xfrm>
                <a:prstGeom prst="ellipse">
                  <a:avLst/>
                </a:prstGeom>
                <a:grpFill/>
                <a:ln w="19050">
                  <a:solidFill>
                    <a:srgbClr val="000000"/>
                  </a:solidFill>
                  <a:round/>
                  <a:headEnd/>
                  <a:tailEnd/>
                </a:ln>
              </p:spPr>
              <p:txBody>
                <a:bodyPr wrap="none" anchor="ctr"/>
                <a:lstStyle/>
                <a:p>
                  <a:endParaRPr lang="en-US"/>
                </a:p>
              </p:txBody>
            </p:sp>
          </p:grpSp>
        </p:grpSp>
        <p:grpSp>
          <p:nvGrpSpPr>
            <p:cNvPr id="54" name="Group 130"/>
            <p:cNvGrpSpPr>
              <a:grpSpLocks/>
            </p:cNvGrpSpPr>
            <p:nvPr/>
          </p:nvGrpSpPr>
          <p:grpSpPr bwMode="auto">
            <a:xfrm flipV="1">
              <a:off x="4239" y="874"/>
              <a:ext cx="75" cy="75"/>
              <a:chOff x="373" y="1246"/>
              <a:chExt cx="36" cy="37"/>
            </a:xfrm>
            <a:grpFill/>
          </p:grpSpPr>
          <p:sp>
            <p:nvSpPr>
              <p:cNvPr id="57" name="Line 131"/>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58" name="Line 132"/>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sp>
          <p:nvSpPr>
            <p:cNvPr id="55" name="Line 133"/>
            <p:cNvSpPr>
              <a:spLocks noChangeAspect="1" noChangeShapeType="1"/>
            </p:cNvSpPr>
            <p:nvPr/>
          </p:nvSpPr>
          <p:spPr bwMode="auto">
            <a:xfrm>
              <a:off x="4028" y="961"/>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56" name="Line 134"/>
            <p:cNvSpPr>
              <a:spLocks noChangeAspect="1" noChangeShapeType="1"/>
            </p:cNvSpPr>
            <p:nvPr/>
          </p:nvSpPr>
          <p:spPr bwMode="auto">
            <a:xfrm flipV="1">
              <a:off x="4030" y="964"/>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grpSp>
        <p:nvGrpSpPr>
          <p:cNvPr id="64" name="Group 55"/>
          <p:cNvGrpSpPr>
            <a:grpSpLocks/>
          </p:cNvGrpSpPr>
          <p:nvPr/>
        </p:nvGrpSpPr>
        <p:grpSpPr bwMode="auto">
          <a:xfrm>
            <a:off x="6694488" y="2932144"/>
            <a:ext cx="777875" cy="582613"/>
            <a:chOff x="3641" y="2194"/>
            <a:chExt cx="490" cy="367"/>
          </a:xfrm>
          <a:solidFill>
            <a:srgbClr val="00B0F0"/>
          </a:solidFill>
        </p:grpSpPr>
        <p:grpSp>
          <p:nvGrpSpPr>
            <p:cNvPr id="65" name="Group 56"/>
            <p:cNvGrpSpPr>
              <a:grpSpLocks/>
            </p:cNvGrpSpPr>
            <p:nvPr/>
          </p:nvGrpSpPr>
          <p:grpSpPr bwMode="auto">
            <a:xfrm>
              <a:off x="3641" y="2275"/>
              <a:ext cx="490" cy="286"/>
              <a:chOff x="4353" y="3023"/>
              <a:chExt cx="490" cy="286"/>
            </a:xfrm>
            <a:grpFill/>
          </p:grpSpPr>
          <p:sp>
            <p:nvSpPr>
              <p:cNvPr id="69" name="Rectangle 57"/>
              <p:cNvSpPr>
                <a:spLocks noChangeAspect="1" noChangeArrowheads="1"/>
              </p:cNvSpPr>
              <p:nvPr/>
            </p:nvSpPr>
            <p:spPr bwMode="auto">
              <a:xfrm>
                <a:off x="4353" y="3023"/>
                <a:ext cx="490" cy="286"/>
              </a:xfrm>
              <a:prstGeom prst="rect">
                <a:avLst/>
              </a:prstGeom>
              <a:grpFill/>
              <a:ln w="19050">
                <a:solidFill>
                  <a:srgbClr val="000000"/>
                </a:solidFill>
                <a:miter lim="800000"/>
                <a:headEnd/>
                <a:tailEnd/>
              </a:ln>
            </p:spPr>
            <p:txBody>
              <a:bodyPr wrap="none" lIns="0" tIns="0" rIns="0" bIns="0" anchor="ctr">
                <a:spAutoFit/>
              </a:bodyPr>
              <a:lstStyle/>
              <a:p>
                <a:endParaRPr lang="en-US"/>
              </a:p>
            </p:txBody>
          </p:sp>
          <p:grpSp>
            <p:nvGrpSpPr>
              <p:cNvPr id="70" name="Group 58"/>
              <p:cNvGrpSpPr>
                <a:grpSpLocks/>
              </p:cNvGrpSpPr>
              <p:nvPr/>
            </p:nvGrpSpPr>
            <p:grpSpPr bwMode="auto">
              <a:xfrm>
                <a:off x="4536" y="3097"/>
                <a:ext cx="134" cy="138"/>
                <a:chOff x="2808" y="2687"/>
                <a:chExt cx="114" cy="138"/>
              </a:xfrm>
              <a:grpFill/>
            </p:grpSpPr>
            <p:sp>
              <p:nvSpPr>
                <p:cNvPr id="71" name="Rectangle 59"/>
                <p:cNvSpPr>
                  <a:spLocks noChangeArrowheads="1"/>
                </p:cNvSpPr>
                <p:nvPr/>
              </p:nvSpPr>
              <p:spPr bwMode="auto">
                <a:xfrm>
                  <a:off x="2808" y="2687"/>
                  <a:ext cx="114" cy="8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2" name="AutoShape 60"/>
                <p:cNvSpPr>
                  <a:spLocks noChangeArrowheads="1"/>
                </p:cNvSpPr>
                <p:nvPr/>
              </p:nvSpPr>
              <p:spPr bwMode="auto">
                <a:xfrm flipV="1">
                  <a:off x="2809" y="2771"/>
                  <a:ext cx="112" cy="5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p>
              </p:txBody>
            </p:sp>
          </p:grpSp>
        </p:grpSp>
        <p:grpSp>
          <p:nvGrpSpPr>
            <p:cNvPr id="66" name="Group 61"/>
            <p:cNvGrpSpPr>
              <a:grpSpLocks/>
            </p:cNvGrpSpPr>
            <p:nvPr/>
          </p:nvGrpSpPr>
          <p:grpSpPr bwMode="auto">
            <a:xfrm flipV="1">
              <a:off x="3851" y="2194"/>
              <a:ext cx="75" cy="75"/>
              <a:chOff x="373" y="1246"/>
              <a:chExt cx="36" cy="37"/>
            </a:xfrm>
            <a:grpFill/>
          </p:grpSpPr>
          <p:sp>
            <p:nvSpPr>
              <p:cNvPr id="67" name="Line 62"/>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68" name="Line 63"/>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74" name="Group 83"/>
          <p:cNvGrpSpPr>
            <a:grpSpLocks/>
          </p:cNvGrpSpPr>
          <p:nvPr/>
        </p:nvGrpSpPr>
        <p:grpSpPr bwMode="auto">
          <a:xfrm>
            <a:off x="7570718" y="2924941"/>
            <a:ext cx="776288" cy="592138"/>
            <a:chOff x="608" y="3586"/>
            <a:chExt cx="489" cy="373"/>
          </a:xfrm>
          <a:solidFill>
            <a:srgbClr val="00B0F0"/>
          </a:solidFill>
        </p:grpSpPr>
        <p:sp>
          <p:nvSpPr>
            <p:cNvPr id="75" name="Rectangle 84"/>
            <p:cNvSpPr>
              <a:spLocks noChangeAspect="1" noChangeArrowheads="1"/>
            </p:cNvSpPr>
            <p:nvPr/>
          </p:nvSpPr>
          <p:spPr bwMode="auto">
            <a:xfrm>
              <a:off x="608" y="3671"/>
              <a:ext cx="489" cy="288"/>
            </a:xfrm>
            <a:prstGeom prst="rect">
              <a:avLst/>
            </a:prstGeom>
            <a:grpFill/>
            <a:ln w="19050">
              <a:solidFill>
                <a:srgbClr val="000000"/>
              </a:solidFill>
              <a:miter lim="800000"/>
              <a:headEnd/>
              <a:tailEnd/>
            </a:ln>
          </p:spPr>
          <p:txBody>
            <a:bodyPr wrap="none" anchor="ctr"/>
            <a:lstStyle/>
            <a:p>
              <a:endParaRPr lang="en-US"/>
            </a:p>
          </p:txBody>
        </p:sp>
        <p:sp>
          <p:nvSpPr>
            <p:cNvPr id="76" name="Line 85"/>
            <p:cNvSpPr>
              <a:spLocks noChangeAspect="1" noChangeShapeType="1"/>
            </p:cNvSpPr>
            <p:nvPr/>
          </p:nvSpPr>
          <p:spPr bwMode="auto">
            <a:xfrm>
              <a:off x="846" y="3757"/>
              <a:ext cx="0" cy="99"/>
            </a:xfrm>
            <a:prstGeom prst="line">
              <a:avLst/>
            </a:prstGeom>
            <a:grpFill/>
            <a:ln w="19050">
              <a:solidFill>
                <a:srgbClr val="000000"/>
              </a:solidFill>
              <a:round/>
              <a:headEnd type="none" w="sm" len="sm"/>
              <a:tailEnd type="none" w="sm" len="sm"/>
            </a:ln>
          </p:spPr>
          <p:txBody>
            <a:bodyPr wrap="none" anchor="ctr"/>
            <a:lstStyle/>
            <a:p>
              <a:endParaRPr lang="en-US"/>
            </a:p>
          </p:txBody>
        </p:sp>
        <p:sp>
          <p:nvSpPr>
            <p:cNvPr id="77" name="Line 86"/>
            <p:cNvSpPr>
              <a:spLocks noChangeAspect="1" noChangeShapeType="1"/>
            </p:cNvSpPr>
            <p:nvPr/>
          </p:nvSpPr>
          <p:spPr bwMode="auto">
            <a:xfrm>
              <a:off x="724" y="3758"/>
              <a:ext cx="0" cy="122"/>
            </a:xfrm>
            <a:prstGeom prst="line">
              <a:avLst/>
            </a:prstGeom>
            <a:grpFill/>
            <a:ln w="19050">
              <a:solidFill>
                <a:srgbClr val="000000"/>
              </a:solidFill>
              <a:round/>
              <a:headEnd type="none" w="sm" len="sm"/>
              <a:tailEnd type="none" w="sm" len="sm"/>
            </a:ln>
          </p:spPr>
          <p:txBody>
            <a:bodyPr wrap="none" anchor="ctr"/>
            <a:lstStyle/>
            <a:p>
              <a:endParaRPr lang="en-US"/>
            </a:p>
          </p:txBody>
        </p:sp>
        <p:sp>
          <p:nvSpPr>
            <p:cNvPr id="78" name="Line 87"/>
            <p:cNvSpPr>
              <a:spLocks noChangeAspect="1" noChangeShapeType="1"/>
            </p:cNvSpPr>
            <p:nvPr/>
          </p:nvSpPr>
          <p:spPr bwMode="auto">
            <a:xfrm>
              <a:off x="967" y="3758"/>
              <a:ext cx="0" cy="122"/>
            </a:xfrm>
            <a:prstGeom prst="line">
              <a:avLst/>
            </a:prstGeom>
            <a:grpFill/>
            <a:ln w="19050">
              <a:solidFill>
                <a:srgbClr val="000000"/>
              </a:solidFill>
              <a:round/>
              <a:headEnd type="none" w="sm" len="sm"/>
              <a:tailEnd type="none" w="sm" len="sm"/>
            </a:ln>
          </p:spPr>
          <p:txBody>
            <a:bodyPr wrap="none" anchor="ctr"/>
            <a:lstStyle/>
            <a:p>
              <a:endParaRPr lang="en-US"/>
            </a:p>
          </p:txBody>
        </p:sp>
        <p:sp>
          <p:nvSpPr>
            <p:cNvPr id="79" name="Line 88"/>
            <p:cNvSpPr>
              <a:spLocks noChangeAspect="1" noChangeShapeType="1"/>
            </p:cNvSpPr>
            <p:nvPr/>
          </p:nvSpPr>
          <p:spPr bwMode="auto">
            <a:xfrm>
              <a:off x="725" y="3753"/>
              <a:ext cx="243" cy="0"/>
            </a:xfrm>
            <a:prstGeom prst="line">
              <a:avLst/>
            </a:prstGeom>
            <a:grpFill/>
            <a:ln w="19050">
              <a:solidFill>
                <a:srgbClr val="000000"/>
              </a:solidFill>
              <a:round/>
              <a:headEnd type="none" w="sm" len="sm"/>
              <a:tailEnd type="none" w="sm" len="sm"/>
            </a:ln>
          </p:spPr>
          <p:txBody>
            <a:bodyPr wrap="none" anchor="ctr"/>
            <a:lstStyle/>
            <a:p>
              <a:endParaRPr lang="en-US"/>
            </a:p>
          </p:txBody>
        </p:sp>
        <p:grpSp>
          <p:nvGrpSpPr>
            <p:cNvPr id="80" name="Group 89"/>
            <p:cNvGrpSpPr>
              <a:grpSpLocks/>
            </p:cNvGrpSpPr>
            <p:nvPr/>
          </p:nvGrpSpPr>
          <p:grpSpPr bwMode="auto">
            <a:xfrm flipV="1">
              <a:off x="809" y="3586"/>
              <a:ext cx="75" cy="75"/>
              <a:chOff x="373" y="1246"/>
              <a:chExt cx="36" cy="37"/>
            </a:xfrm>
            <a:grpFill/>
          </p:grpSpPr>
          <p:sp>
            <p:nvSpPr>
              <p:cNvPr id="81" name="Line 90"/>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82" name="Line 91"/>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535" y="83566"/>
            <a:ext cx="5104262" cy="626114"/>
          </a:xfrm>
          <a:noFill/>
          <a:ln>
            <a:noFill/>
          </a:ln>
        </p:spPr>
        <p:txBody>
          <a:bodyPr/>
          <a:lstStyle/>
          <a:p>
            <a:r>
              <a:rPr lang="en-US" dirty="0" smtClean="0"/>
              <a:t>Organization</a:t>
            </a:r>
            <a:endParaRPr lang="en-US" dirty="0"/>
          </a:p>
        </p:txBody>
      </p:sp>
      <p:sp>
        <p:nvSpPr>
          <p:cNvPr id="3" name="Content Placeholder 2"/>
          <p:cNvSpPr>
            <a:spLocks noGrp="1"/>
          </p:cNvSpPr>
          <p:nvPr>
            <p:ph idx="1"/>
          </p:nvPr>
        </p:nvSpPr>
        <p:spPr>
          <a:xfrm>
            <a:off x="887106" y="1035494"/>
            <a:ext cx="7983940" cy="5338010"/>
          </a:xfrm>
        </p:spPr>
        <p:txBody>
          <a:bodyPr/>
          <a:lstStyle/>
          <a:p>
            <a:pPr>
              <a:buNone/>
            </a:pPr>
            <a:r>
              <a:rPr lang="en-US" b="1" dirty="0" smtClean="0"/>
              <a:t>BRIDGEHEAD FORCE </a:t>
            </a:r>
          </a:p>
          <a:p>
            <a:pPr>
              <a:buNone/>
            </a:pPr>
            <a:r>
              <a:rPr lang="en-US" dirty="0" smtClean="0"/>
              <a:t>T1: Assault across gap to Intermediate Objective</a:t>
            </a:r>
          </a:p>
          <a:p>
            <a:pPr>
              <a:buNone/>
            </a:pPr>
            <a:r>
              <a:rPr lang="en-US" dirty="0" smtClean="0"/>
              <a:t>P1: Prevent direct and observed indirect fires on crossing site</a:t>
            </a:r>
          </a:p>
          <a:p>
            <a:pPr>
              <a:buNone/>
            </a:pPr>
            <a:r>
              <a:rPr lang="en-US" dirty="0" smtClean="0"/>
              <a:t>T2: Seize Bridgehead Objective</a:t>
            </a:r>
          </a:p>
          <a:p>
            <a:pPr>
              <a:buNone/>
            </a:pPr>
            <a:r>
              <a:rPr lang="en-US" dirty="0" smtClean="0"/>
              <a:t>P2: Allow space to build up combat power</a:t>
            </a:r>
          </a:p>
          <a:p>
            <a:pPr>
              <a:buNone/>
            </a:pPr>
            <a:r>
              <a:rPr lang="en-US" dirty="0" smtClean="0"/>
              <a:t>T3: Pass follow-on forces</a:t>
            </a:r>
          </a:p>
          <a:p>
            <a:pPr>
              <a:buNone/>
            </a:pPr>
            <a:r>
              <a:rPr lang="en-US" dirty="0" smtClean="0"/>
              <a:t>P3: Enable decisive operation</a:t>
            </a:r>
          </a:p>
          <a:p>
            <a:pPr>
              <a:buNone/>
            </a:pPr>
            <a:endParaRPr lang="en-US" b="1" dirty="0" smtClean="0"/>
          </a:p>
          <a:p>
            <a:pPr>
              <a:buNone/>
            </a:pPr>
            <a:r>
              <a:rPr lang="en-US" b="1" dirty="0" smtClean="0"/>
              <a:t>BREAKOUT FORCE</a:t>
            </a:r>
          </a:p>
          <a:p>
            <a:pPr>
              <a:buNone/>
            </a:pPr>
            <a:r>
              <a:rPr lang="en-US" dirty="0" smtClean="0"/>
              <a:t>T: Attack to seize subsequent objective or destroy enemy</a:t>
            </a:r>
          </a:p>
          <a:p>
            <a:pPr>
              <a:buNone/>
            </a:pPr>
            <a:r>
              <a:rPr lang="en-US" dirty="0" smtClean="0"/>
              <a:t>P: Accomplish DO or SO Objectives </a:t>
            </a:r>
            <a:endParaRPr lang="en-US" dirty="0"/>
          </a:p>
        </p:txBody>
      </p:sp>
      <p:grpSp>
        <p:nvGrpSpPr>
          <p:cNvPr id="4" name="Group 9"/>
          <p:cNvGrpSpPr>
            <a:grpSpLocks/>
          </p:cNvGrpSpPr>
          <p:nvPr/>
        </p:nvGrpSpPr>
        <p:grpSpPr bwMode="auto">
          <a:xfrm>
            <a:off x="6726405" y="799027"/>
            <a:ext cx="777875" cy="601662"/>
            <a:chOff x="1437" y="1198"/>
            <a:chExt cx="490" cy="379"/>
          </a:xfrm>
          <a:solidFill>
            <a:srgbClr val="00B0F0"/>
          </a:solidFill>
        </p:grpSpPr>
        <p:grpSp>
          <p:nvGrpSpPr>
            <p:cNvPr id="5" name="Group 10"/>
            <p:cNvGrpSpPr>
              <a:grpSpLocks/>
            </p:cNvGrpSpPr>
            <p:nvPr/>
          </p:nvGrpSpPr>
          <p:grpSpPr bwMode="auto">
            <a:xfrm>
              <a:off x="1437" y="1291"/>
              <a:ext cx="490" cy="286"/>
              <a:chOff x="2013" y="3307"/>
              <a:chExt cx="490" cy="286"/>
            </a:xfrm>
            <a:grpFill/>
          </p:grpSpPr>
          <p:sp>
            <p:nvSpPr>
              <p:cNvPr id="9" name="Rectangle 11"/>
              <p:cNvSpPr>
                <a:spLocks noChangeAspect="1" noChangeArrowheads="1"/>
              </p:cNvSpPr>
              <p:nvPr/>
            </p:nvSpPr>
            <p:spPr bwMode="auto">
              <a:xfrm>
                <a:off x="2013" y="3307"/>
                <a:ext cx="490" cy="286"/>
              </a:xfrm>
              <a:prstGeom prst="rect">
                <a:avLst/>
              </a:prstGeom>
              <a:grpFill/>
              <a:ln w="19050">
                <a:solidFill>
                  <a:srgbClr val="000000"/>
                </a:solidFill>
                <a:miter lim="800000"/>
                <a:headEnd/>
                <a:tailEnd/>
              </a:ln>
            </p:spPr>
            <p:txBody>
              <a:bodyPr wrap="none" lIns="0" tIns="0" rIns="0" bIns="0" anchor="ctr">
                <a:spAutoFit/>
              </a:bodyPr>
              <a:lstStyle/>
              <a:p>
                <a:endParaRPr lang="en-US"/>
              </a:p>
            </p:txBody>
          </p:sp>
          <p:sp>
            <p:nvSpPr>
              <p:cNvPr id="10" name="Oval 12"/>
              <p:cNvSpPr>
                <a:spLocks noChangeAspect="1" noChangeArrowheads="1"/>
              </p:cNvSpPr>
              <p:nvPr/>
            </p:nvSpPr>
            <p:spPr bwMode="auto">
              <a:xfrm>
                <a:off x="2087" y="3365"/>
                <a:ext cx="339" cy="174"/>
              </a:xfrm>
              <a:prstGeom prst="ellipse">
                <a:avLst/>
              </a:prstGeom>
              <a:grpFill/>
              <a:ln w="19050">
                <a:solidFill>
                  <a:srgbClr val="000000"/>
                </a:solidFill>
                <a:round/>
                <a:headEnd/>
                <a:tailEnd/>
              </a:ln>
            </p:spPr>
            <p:txBody>
              <a:bodyPr wrap="none" lIns="0" tIns="0" rIns="0" bIns="0" anchor="ctr">
                <a:spAutoFit/>
              </a:bodyPr>
              <a:lstStyle/>
              <a:p>
                <a:endParaRPr lang="en-US"/>
              </a:p>
            </p:txBody>
          </p:sp>
          <p:sp>
            <p:nvSpPr>
              <p:cNvPr id="11" name="Freeform 13"/>
              <p:cNvSpPr>
                <a:spLocks noChangeAspect="1"/>
              </p:cNvSpPr>
              <p:nvPr/>
            </p:nvSpPr>
            <p:spPr bwMode="auto">
              <a:xfrm>
                <a:off x="2144"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sp>
            <p:nvSpPr>
              <p:cNvPr id="12" name="Freeform 14"/>
              <p:cNvSpPr>
                <a:spLocks noChangeAspect="1"/>
              </p:cNvSpPr>
              <p:nvPr/>
            </p:nvSpPr>
            <p:spPr bwMode="auto">
              <a:xfrm flipH="1">
                <a:off x="2146"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grpSp>
        <p:grpSp>
          <p:nvGrpSpPr>
            <p:cNvPr id="6" name="Group 15"/>
            <p:cNvGrpSpPr>
              <a:grpSpLocks/>
            </p:cNvGrpSpPr>
            <p:nvPr/>
          </p:nvGrpSpPr>
          <p:grpSpPr bwMode="auto">
            <a:xfrm flipV="1">
              <a:off x="1643" y="1198"/>
              <a:ext cx="75" cy="75"/>
              <a:chOff x="373" y="1246"/>
              <a:chExt cx="36" cy="37"/>
            </a:xfrm>
            <a:grpFill/>
          </p:grpSpPr>
          <p:sp>
            <p:nvSpPr>
              <p:cNvPr id="7" name="Line 16"/>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8" name="Line 17"/>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13" name="Group 18"/>
          <p:cNvGrpSpPr>
            <a:grpSpLocks/>
          </p:cNvGrpSpPr>
          <p:nvPr/>
        </p:nvGrpSpPr>
        <p:grpSpPr bwMode="auto">
          <a:xfrm>
            <a:off x="5796034" y="806964"/>
            <a:ext cx="773113" cy="593725"/>
            <a:chOff x="2628" y="878"/>
            <a:chExt cx="487" cy="374"/>
          </a:xfrm>
          <a:solidFill>
            <a:srgbClr val="00B0F0"/>
          </a:solidFill>
        </p:grpSpPr>
        <p:grpSp>
          <p:nvGrpSpPr>
            <p:cNvPr id="14" name="Group 19"/>
            <p:cNvGrpSpPr>
              <a:grpSpLocks noChangeAspect="1"/>
            </p:cNvGrpSpPr>
            <p:nvPr/>
          </p:nvGrpSpPr>
          <p:grpSpPr bwMode="auto">
            <a:xfrm>
              <a:off x="2628" y="966"/>
              <a:ext cx="487" cy="286"/>
              <a:chOff x="379" y="200"/>
              <a:chExt cx="685" cy="401"/>
            </a:xfrm>
            <a:grpFill/>
          </p:grpSpPr>
          <p:sp>
            <p:nvSpPr>
              <p:cNvPr id="18" name="Rectangle 20"/>
              <p:cNvSpPr>
                <a:spLocks noChangeAspect="1" noChangeArrowheads="1"/>
              </p:cNvSpPr>
              <p:nvPr/>
            </p:nvSpPr>
            <p:spPr bwMode="auto">
              <a:xfrm>
                <a:off x="379" y="200"/>
                <a:ext cx="685" cy="401"/>
              </a:xfrm>
              <a:prstGeom prst="rect">
                <a:avLst/>
              </a:prstGeom>
              <a:grpFill/>
              <a:ln w="19050">
                <a:solidFill>
                  <a:srgbClr val="000000"/>
                </a:solidFill>
                <a:miter lim="800000"/>
                <a:headEnd/>
                <a:tailEnd/>
              </a:ln>
            </p:spPr>
            <p:txBody>
              <a:bodyPr lIns="0" tIns="0" rIns="0" bIns="0" anchor="ctr">
                <a:spAutoFit/>
              </a:bodyPr>
              <a:lstStyle/>
              <a:p>
                <a:endParaRPr lang="en-US"/>
              </a:p>
            </p:txBody>
          </p:sp>
          <p:sp>
            <p:nvSpPr>
              <p:cNvPr id="19" name="Line 21"/>
              <p:cNvSpPr>
                <a:spLocks noChangeAspect="1" noChangeShapeType="1"/>
              </p:cNvSpPr>
              <p:nvPr/>
            </p:nvSpPr>
            <p:spPr bwMode="auto">
              <a:xfrm>
                <a:off x="380"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20" name="Line 22"/>
              <p:cNvSpPr>
                <a:spLocks noChangeAspect="1" noChangeShapeType="1"/>
              </p:cNvSpPr>
              <p:nvPr/>
            </p:nvSpPr>
            <p:spPr bwMode="auto">
              <a:xfrm flipV="1">
                <a:off x="379"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grpSp>
          <p:nvGrpSpPr>
            <p:cNvPr id="15" name="Group 23"/>
            <p:cNvGrpSpPr>
              <a:grpSpLocks/>
            </p:cNvGrpSpPr>
            <p:nvPr/>
          </p:nvGrpSpPr>
          <p:grpSpPr bwMode="auto">
            <a:xfrm flipV="1">
              <a:off x="2839" y="878"/>
              <a:ext cx="75" cy="75"/>
              <a:chOff x="373" y="1246"/>
              <a:chExt cx="36" cy="37"/>
            </a:xfrm>
            <a:grpFill/>
          </p:grpSpPr>
          <p:sp>
            <p:nvSpPr>
              <p:cNvPr id="16" name="Line 24"/>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17" name="Line 25"/>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21" name="Group 121"/>
          <p:cNvGrpSpPr>
            <a:grpSpLocks/>
          </p:cNvGrpSpPr>
          <p:nvPr/>
        </p:nvGrpSpPr>
        <p:grpSpPr bwMode="auto">
          <a:xfrm>
            <a:off x="7622749" y="800614"/>
            <a:ext cx="771525" cy="600075"/>
            <a:chOff x="4028" y="874"/>
            <a:chExt cx="486" cy="378"/>
          </a:xfrm>
          <a:solidFill>
            <a:srgbClr val="00B0F0"/>
          </a:solidFill>
        </p:grpSpPr>
        <p:sp>
          <p:nvSpPr>
            <p:cNvPr id="22" name="Rectangle 122"/>
            <p:cNvSpPr>
              <a:spLocks noChangeAspect="1" noChangeArrowheads="1"/>
            </p:cNvSpPr>
            <p:nvPr/>
          </p:nvSpPr>
          <p:spPr bwMode="auto">
            <a:xfrm>
              <a:off x="4030" y="962"/>
              <a:ext cx="483" cy="286"/>
            </a:xfrm>
            <a:prstGeom prst="rect">
              <a:avLst/>
            </a:prstGeom>
            <a:grpFill/>
            <a:ln w="19050">
              <a:solidFill>
                <a:srgbClr val="000000"/>
              </a:solidFill>
              <a:miter lim="800000"/>
              <a:headEnd/>
              <a:tailEnd/>
            </a:ln>
          </p:spPr>
          <p:txBody>
            <a:bodyPr wrap="none" anchor="ctr"/>
            <a:lstStyle/>
            <a:p>
              <a:endParaRPr lang="en-US"/>
            </a:p>
          </p:txBody>
        </p:sp>
        <p:sp>
          <p:nvSpPr>
            <p:cNvPr id="23" name="Line 123"/>
            <p:cNvSpPr>
              <a:spLocks noChangeShapeType="1"/>
            </p:cNvSpPr>
            <p:nvPr/>
          </p:nvSpPr>
          <p:spPr bwMode="auto">
            <a:xfrm>
              <a:off x="4064" y="960"/>
              <a:ext cx="0" cy="292"/>
            </a:xfrm>
            <a:prstGeom prst="line">
              <a:avLst/>
            </a:prstGeom>
            <a:grpFill/>
            <a:ln w="19050">
              <a:solidFill>
                <a:schemeClr val="tx1"/>
              </a:solidFill>
              <a:round/>
              <a:headEnd/>
              <a:tailEnd/>
            </a:ln>
          </p:spPr>
          <p:txBody>
            <a:bodyPr/>
            <a:lstStyle/>
            <a:p>
              <a:endParaRPr lang="en-US"/>
            </a:p>
          </p:txBody>
        </p:sp>
        <p:grpSp>
          <p:nvGrpSpPr>
            <p:cNvPr id="24" name="Group 124"/>
            <p:cNvGrpSpPr>
              <a:grpSpLocks/>
            </p:cNvGrpSpPr>
            <p:nvPr/>
          </p:nvGrpSpPr>
          <p:grpSpPr bwMode="auto">
            <a:xfrm>
              <a:off x="4092" y="1025"/>
              <a:ext cx="363" cy="200"/>
              <a:chOff x="336" y="1584"/>
              <a:chExt cx="258" cy="167"/>
            </a:xfrm>
            <a:grpFill/>
          </p:grpSpPr>
          <p:sp>
            <p:nvSpPr>
              <p:cNvPr id="30" name="Oval 125"/>
              <p:cNvSpPr>
                <a:spLocks noChangeAspect="1" noChangeArrowheads="1"/>
              </p:cNvSpPr>
              <p:nvPr/>
            </p:nvSpPr>
            <p:spPr bwMode="auto">
              <a:xfrm>
                <a:off x="336" y="1584"/>
                <a:ext cx="258" cy="118"/>
              </a:xfrm>
              <a:prstGeom prst="ellipse">
                <a:avLst/>
              </a:prstGeom>
              <a:grpFill/>
              <a:ln w="19050">
                <a:solidFill>
                  <a:srgbClr val="000000"/>
                </a:solidFill>
                <a:round/>
                <a:headEnd/>
                <a:tailEnd/>
              </a:ln>
            </p:spPr>
            <p:txBody>
              <a:bodyPr wrap="none" anchor="ctr"/>
              <a:lstStyle/>
              <a:p>
                <a:endParaRPr lang="en-US"/>
              </a:p>
            </p:txBody>
          </p:sp>
          <p:grpSp>
            <p:nvGrpSpPr>
              <p:cNvPr id="31" name="Group 126"/>
              <p:cNvGrpSpPr>
                <a:grpSpLocks noChangeAspect="1"/>
              </p:cNvGrpSpPr>
              <p:nvPr/>
            </p:nvGrpSpPr>
            <p:grpSpPr bwMode="auto">
              <a:xfrm>
                <a:off x="377" y="1705"/>
                <a:ext cx="176" cy="46"/>
                <a:chOff x="3095" y="2115"/>
                <a:chExt cx="351" cy="91"/>
              </a:xfrm>
              <a:grpFill/>
            </p:grpSpPr>
            <p:sp>
              <p:nvSpPr>
                <p:cNvPr id="32" name="Oval 127"/>
                <p:cNvSpPr>
                  <a:spLocks noChangeAspect="1" noChangeArrowheads="1"/>
                </p:cNvSpPr>
                <p:nvPr/>
              </p:nvSpPr>
              <p:spPr bwMode="auto">
                <a:xfrm>
                  <a:off x="3368" y="2115"/>
                  <a:ext cx="78" cy="90"/>
                </a:xfrm>
                <a:prstGeom prst="ellipse">
                  <a:avLst/>
                </a:prstGeom>
                <a:grpFill/>
                <a:ln w="19050">
                  <a:solidFill>
                    <a:srgbClr val="000000"/>
                  </a:solidFill>
                  <a:round/>
                  <a:headEnd/>
                  <a:tailEnd/>
                </a:ln>
              </p:spPr>
              <p:txBody>
                <a:bodyPr wrap="none" anchor="ctr"/>
                <a:lstStyle/>
                <a:p>
                  <a:endParaRPr lang="en-US"/>
                </a:p>
              </p:txBody>
            </p:sp>
            <p:sp>
              <p:nvSpPr>
                <p:cNvPr id="33" name="Oval 128"/>
                <p:cNvSpPr>
                  <a:spLocks noChangeAspect="1" noChangeArrowheads="1"/>
                </p:cNvSpPr>
                <p:nvPr/>
              </p:nvSpPr>
              <p:spPr bwMode="auto">
                <a:xfrm>
                  <a:off x="3232" y="2116"/>
                  <a:ext cx="78" cy="90"/>
                </a:xfrm>
                <a:prstGeom prst="ellipse">
                  <a:avLst/>
                </a:prstGeom>
                <a:grpFill/>
                <a:ln w="19050">
                  <a:solidFill>
                    <a:srgbClr val="000000"/>
                  </a:solidFill>
                  <a:round/>
                  <a:headEnd/>
                  <a:tailEnd/>
                </a:ln>
              </p:spPr>
              <p:txBody>
                <a:bodyPr wrap="none" anchor="ctr"/>
                <a:lstStyle/>
                <a:p>
                  <a:endParaRPr lang="en-US"/>
                </a:p>
              </p:txBody>
            </p:sp>
            <p:sp>
              <p:nvSpPr>
                <p:cNvPr id="34" name="Oval 129"/>
                <p:cNvSpPr>
                  <a:spLocks noChangeAspect="1" noChangeArrowheads="1"/>
                </p:cNvSpPr>
                <p:nvPr/>
              </p:nvSpPr>
              <p:spPr bwMode="auto">
                <a:xfrm>
                  <a:off x="3095" y="2116"/>
                  <a:ext cx="78" cy="90"/>
                </a:xfrm>
                <a:prstGeom prst="ellipse">
                  <a:avLst/>
                </a:prstGeom>
                <a:grpFill/>
                <a:ln w="19050">
                  <a:solidFill>
                    <a:srgbClr val="000000"/>
                  </a:solidFill>
                  <a:round/>
                  <a:headEnd/>
                  <a:tailEnd/>
                </a:ln>
              </p:spPr>
              <p:txBody>
                <a:bodyPr wrap="none" anchor="ctr"/>
                <a:lstStyle/>
                <a:p>
                  <a:endParaRPr lang="en-US"/>
                </a:p>
              </p:txBody>
            </p:sp>
          </p:grpSp>
        </p:grpSp>
        <p:grpSp>
          <p:nvGrpSpPr>
            <p:cNvPr id="25" name="Group 130"/>
            <p:cNvGrpSpPr>
              <a:grpSpLocks/>
            </p:cNvGrpSpPr>
            <p:nvPr/>
          </p:nvGrpSpPr>
          <p:grpSpPr bwMode="auto">
            <a:xfrm flipV="1">
              <a:off x="4239" y="874"/>
              <a:ext cx="75" cy="75"/>
              <a:chOff x="373" y="1246"/>
              <a:chExt cx="36" cy="37"/>
            </a:xfrm>
            <a:grpFill/>
          </p:grpSpPr>
          <p:sp>
            <p:nvSpPr>
              <p:cNvPr id="28" name="Line 131"/>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29" name="Line 132"/>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sp>
          <p:nvSpPr>
            <p:cNvPr id="26" name="Line 133"/>
            <p:cNvSpPr>
              <a:spLocks noChangeAspect="1" noChangeShapeType="1"/>
            </p:cNvSpPr>
            <p:nvPr/>
          </p:nvSpPr>
          <p:spPr bwMode="auto">
            <a:xfrm>
              <a:off x="4028" y="961"/>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27" name="Line 134"/>
            <p:cNvSpPr>
              <a:spLocks noChangeAspect="1" noChangeShapeType="1"/>
            </p:cNvSpPr>
            <p:nvPr/>
          </p:nvSpPr>
          <p:spPr bwMode="auto">
            <a:xfrm flipV="1">
              <a:off x="4030" y="964"/>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grpSp>
        <p:nvGrpSpPr>
          <p:cNvPr id="35" name="Group 9"/>
          <p:cNvGrpSpPr>
            <a:grpSpLocks/>
          </p:cNvGrpSpPr>
          <p:nvPr/>
        </p:nvGrpSpPr>
        <p:grpSpPr bwMode="auto">
          <a:xfrm>
            <a:off x="6755975" y="4745529"/>
            <a:ext cx="777875" cy="601662"/>
            <a:chOff x="1437" y="1198"/>
            <a:chExt cx="490" cy="379"/>
          </a:xfrm>
          <a:solidFill>
            <a:srgbClr val="00B0F0"/>
          </a:solidFill>
        </p:grpSpPr>
        <p:grpSp>
          <p:nvGrpSpPr>
            <p:cNvPr id="36" name="Group 10"/>
            <p:cNvGrpSpPr>
              <a:grpSpLocks/>
            </p:cNvGrpSpPr>
            <p:nvPr/>
          </p:nvGrpSpPr>
          <p:grpSpPr bwMode="auto">
            <a:xfrm>
              <a:off x="1437" y="1291"/>
              <a:ext cx="490" cy="286"/>
              <a:chOff x="2013" y="3307"/>
              <a:chExt cx="490" cy="286"/>
            </a:xfrm>
            <a:grpFill/>
          </p:grpSpPr>
          <p:sp>
            <p:nvSpPr>
              <p:cNvPr id="40" name="Rectangle 11"/>
              <p:cNvSpPr>
                <a:spLocks noChangeAspect="1" noChangeArrowheads="1"/>
              </p:cNvSpPr>
              <p:nvPr/>
            </p:nvSpPr>
            <p:spPr bwMode="auto">
              <a:xfrm>
                <a:off x="2013" y="3307"/>
                <a:ext cx="490" cy="286"/>
              </a:xfrm>
              <a:prstGeom prst="rect">
                <a:avLst/>
              </a:prstGeom>
              <a:grpFill/>
              <a:ln w="19050">
                <a:solidFill>
                  <a:srgbClr val="000000"/>
                </a:solidFill>
                <a:miter lim="800000"/>
                <a:headEnd/>
                <a:tailEnd/>
              </a:ln>
            </p:spPr>
            <p:txBody>
              <a:bodyPr wrap="none" lIns="0" tIns="0" rIns="0" bIns="0" anchor="ctr">
                <a:spAutoFit/>
              </a:bodyPr>
              <a:lstStyle/>
              <a:p>
                <a:endParaRPr lang="en-US"/>
              </a:p>
            </p:txBody>
          </p:sp>
          <p:sp>
            <p:nvSpPr>
              <p:cNvPr id="41" name="Oval 12"/>
              <p:cNvSpPr>
                <a:spLocks noChangeAspect="1" noChangeArrowheads="1"/>
              </p:cNvSpPr>
              <p:nvPr/>
            </p:nvSpPr>
            <p:spPr bwMode="auto">
              <a:xfrm>
                <a:off x="2087" y="3365"/>
                <a:ext cx="339" cy="174"/>
              </a:xfrm>
              <a:prstGeom prst="ellipse">
                <a:avLst/>
              </a:prstGeom>
              <a:grpFill/>
              <a:ln w="19050">
                <a:solidFill>
                  <a:srgbClr val="000000"/>
                </a:solidFill>
                <a:round/>
                <a:headEnd/>
                <a:tailEnd/>
              </a:ln>
            </p:spPr>
            <p:txBody>
              <a:bodyPr wrap="none" lIns="0" tIns="0" rIns="0" bIns="0" anchor="ctr">
                <a:spAutoFit/>
              </a:bodyPr>
              <a:lstStyle/>
              <a:p>
                <a:endParaRPr lang="en-US"/>
              </a:p>
            </p:txBody>
          </p:sp>
          <p:sp>
            <p:nvSpPr>
              <p:cNvPr id="42" name="Freeform 13"/>
              <p:cNvSpPr>
                <a:spLocks noChangeAspect="1"/>
              </p:cNvSpPr>
              <p:nvPr/>
            </p:nvSpPr>
            <p:spPr bwMode="auto">
              <a:xfrm>
                <a:off x="2144"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sp>
            <p:nvSpPr>
              <p:cNvPr id="43" name="Freeform 14"/>
              <p:cNvSpPr>
                <a:spLocks noChangeAspect="1"/>
              </p:cNvSpPr>
              <p:nvPr/>
            </p:nvSpPr>
            <p:spPr bwMode="auto">
              <a:xfrm flipH="1">
                <a:off x="2146" y="3384"/>
                <a:ext cx="226" cy="130"/>
              </a:xfrm>
              <a:custGeom>
                <a:avLst/>
                <a:gdLst>
                  <a:gd name="T0" fmla="*/ 12 w 344"/>
                  <a:gd name="T1" fmla="*/ 7 h 199"/>
                  <a:gd name="T2" fmla="*/ 0 w 344"/>
                  <a:gd name="T3" fmla="*/ 0 h 199"/>
                  <a:gd name="T4" fmla="*/ 0 60000 65536"/>
                  <a:gd name="T5" fmla="*/ 0 60000 65536"/>
                  <a:gd name="T6" fmla="*/ 0 w 344"/>
                  <a:gd name="T7" fmla="*/ 0 h 199"/>
                  <a:gd name="T8" fmla="*/ 344 w 344"/>
                  <a:gd name="T9" fmla="*/ 199 h 199"/>
                </a:gdLst>
                <a:ahLst/>
                <a:cxnLst>
                  <a:cxn ang="T4">
                    <a:pos x="T0" y="T1"/>
                  </a:cxn>
                  <a:cxn ang="T5">
                    <a:pos x="T2" y="T3"/>
                  </a:cxn>
                </a:cxnLst>
                <a:rect l="T6" t="T7" r="T8" b="T9"/>
                <a:pathLst>
                  <a:path w="344" h="199">
                    <a:moveTo>
                      <a:pt x="344" y="199"/>
                    </a:moveTo>
                    <a:lnTo>
                      <a:pt x="0" y="0"/>
                    </a:lnTo>
                  </a:path>
                </a:pathLst>
              </a:custGeom>
              <a:grpFill/>
              <a:ln w="19050">
                <a:solidFill>
                  <a:srgbClr val="000000"/>
                </a:solidFill>
                <a:round/>
                <a:headEnd type="none" w="sm" len="sm"/>
                <a:tailEnd type="none" w="sm" len="sm"/>
              </a:ln>
            </p:spPr>
            <p:txBody>
              <a:bodyPr lIns="0" tIns="0" rIns="0" bIns="0" anchor="ctr">
                <a:spAutoFit/>
              </a:bodyPr>
              <a:lstStyle/>
              <a:p>
                <a:endParaRPr lang="en-US"/>
              </a:p>
            </p:txBody>
          </p:sp>
        </p:grpSp>
        <p:grpSp>
          <p:nvGrpSpPr>
            <p:cNvPr id="37" name="Group 15"/>
            <p:cNvGrpSpPr>
              <a:grpSpLocks/>
            </p:cNvGrpSpPr>
            <p:nvPr/>
          </p:nvGrpSpPr>
          <p:grpSpPr bwMode="auto">
            <a:xfrm flipV="1">
              <a:off x="1643" y="1198"/>
              <a:ext cx="75" cy="75"/>
              <a:chOff x="373" y="1246"/>
              <a:chExt cx="36" cy="37"/>
            </a:xfrm>
            <a:grpFill/>
          </p:grpSpPr>
          <p:sp>
            <p:nvSpPr>
              <p:cNvPr id="38" name="Line 16"/>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39" name="Line 17"/>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44" name="Group 18"/>
          <p:cNvGrpSpPr>
            <a:grpSpLocks/>
          </p:cNvGrpSpPr>
          <p:nvPr/>
        </p:nvGrpSpPr>
        <p:grpSpPr bwMode="auto">
          <a:xfrm>
            <a:off x="5825604" y="4753466"/>
            <a:ext cx="773113" cy="593725"/>
            <a:chOff x="2628" y="878"/>
            <a:chExt cx="487" cy="374"/>
          </a:xfrm>
          <a:solidFill>
            <a:srgbClr val="00B0F0"/>
          </a:solidFill>
        </p:grpSpPr>
        <p:grpSp>
          <p:nvGrpSpPr>
            <p:cNvPr id="45" name="Group 19"/>
            <p:cNvGrpSpPr>
              <a:grpSpLocks noChangeAspect="1"/>
            </p:cNvGrpSpPr>
            <p:nvPr/>
          </p:nvGrpSpPr>
          <p:grpSpPr bwMode="auto">
            <a:xfrm>
              <a:off x="2628" y="966"/>
              <a:ext cx="487" cy="286"/>
              <a:chOff x="379" y="200"/>
              <a:chExt cx="685" cy="401"/>
            </a:xfrm>
            <a:grpFill/>
          </p:grpSpPr>
          <p:sp>
            <p:nvSpPr>
              <p:cNvPr id="49" name="Rectangle 20"/>
              <p:cNvSpPr>
                <a:spLocks noChangeAspect="1" noChangeArrowheads="1"/>
              </p:cNvSpPr>
              <p:nvPr/>
            </p:nvSpPr>
            <p:spPr bwMode="auto">
              <a:xfrm>
                <a:off x="379" y="200"/>
                <a:ext cx="685" cy="401"/>
              </a:xfrm>
              <a:prstGeom prst="rect">
                <a:avLst/>
              </a:prstGeom>
              <a:grpFill/>
              <a:ln w="19050">
                <a:solidFill>
                  <a:srgbClr val="000000"/>
                </a:solidFill>
                <a:miter lim="800000"/>
                <a:headEnd/>
                <a:tailEnd/>
              </a:ln>
            </p:spPr>
            <p:txBody>
              <a:bodyPr lIns="0" tIns="0" rIns="0" bIns="0" anchor="ctr">
                <a:spAutoFit/>
              </a:bodyPr>
              <a:lstStyle/>
              <a:p>
                <a:endParaRPr lang="en-US"/>
              </a:p>
            </p:txBody>
          </p:sp>
          <p:sp>
            <p:nvSpPr>
              <p:cNvPr id="50" name="Line 21"/>
              <p:cNvSpPr>
                <a:spLocks noChangeAspect="1" noChangeShapeType="1"/>
              </p:cNvSpPr>
              <p:nvPr/>
            </p:nvSpPr>
            <p:spPr bwMode="auto">
              <a:xfrm>
                <a:off x="380"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51" name="Line 22"/>
              <p:cNvSpPr>
                <a:spLocks noChangeAspect="1" noChangeShapeType="1"/>
              </p:cNvSpPr>
              <p:nvPr/>
            </p:nvSpPr>
            <p:spPr bwMode="auto">
              <a:xfrm flipV="1">
                <a:off x="379" y="200"/>
                <a:ext cx="681" cy="397"/>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grpSp>
          <p:nvGrpSpPr>
            <p:cNvPr id="46" name="Group 23"/>
            <p:cNvGrpSpPr>
              <a:grpSpLocks/>
            </p:cNvGrpSpPr>
            <p:nvPr/>
          </p:nvGrpSpPr>
          <p:grpSpPr bwMode="auto">
            <a:xfrm flipV="1">
              <a:off x="2839" y="878"/>
              <a:ext cx="75" cy="75"/>
              <a:chOff x="373" y="1246"/>
              <a:chExt cx="36" cy="37"/>
            </a:xfrm>
            <a:grpFill/>
          </p:grpSpPr>
          <p:sp>
            <p:nvSpPr>
              <p:cNvPr id="47" name="Line 24"/>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48" name="Line 25"/>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grpSp>
      <p:grpSp>
        <p:nvGrpSpPr>
          <p:cNvPr id="52" name="Group 121"/>
          <p:cNvGrpSpPr>
            <a:grpSpLocks/>
          </p:cNvGrpSpPr>
          <p:nvPr/>
        </p:nvGrpSpPr>
        <p:grpSpPr bwMode="auto">
          <a:xfrm>
            <a:off x="7652319" y="4747116"/>
            <a:ext cx="771525" cy="600075"/>
            <a:chOff x="4028" y="874"/>
            <a:chExt cx="486" cy="378"/>
          </a:xfrm>
          <a:solidFill>
            <a:srgbClr val="00B0F0"/>
          </a:solidFill>
        </p:grpSpPr>
        <p:sp>
          <p:nvSpPr>
            <p:cNvPr id="53" name="Rectangle 122"/>
            <p:cNvSpPr>
              <a:spLocks noChangeAspect="1" noChangeArrowheads="1"/>
            </p:cNvSpPr>
            <p:nvPr/>
          </p:nvSpPr>
          <p:spPr bwMode="auto">
            <a:xfrm>
              <a:off x="4030" y="962"/>
              <a:ext cx="483" cy="286"/>
            </a:xfrm>
            <a:prstGeom prst="rect">
              <a:avLst/>
            </a:prstGeom>
            <a:grpFill/>
            <a:ln w="19050">
              <a:solidFill>
                <a:srgbClr val="000000"/>
              </a:solidFill>
              <a:miter lim="800000"/>
              <a:headEnd/>
              <a:tailEnd/>
            </a:ln>
          </p:spPr>
          <p:txBody>
            <a:bodyPr wrap="none" anchor="ctr"/>
            <a:lstStyle/>
            <a:p>
              <a:endParaRPr lang="en-US"/>
            </a:p>
          </p:txBody>
        </p:sp>
        <p:sp>
          <p:nvSpPr>
            <p:cNvPr id="54" name="Line 123"/>
            <p:cNvSpPr>
              <a:spLocks noChangeShapeType="1"/>
            </p:cNvSpPr>
            <p:nvPr/>
          </p:nvSpPr>
          <p:spPr bwMode="auto">
            <a:xfrm>
              <a:off x="4064" y="960"/>
              <a:ext cx="0" cy="292"/>
            </a:xfrm>
            <a:prstGeom prst="line">
              <a:avLst/>
            </a:prstGeom>
            <a:grpFill/>
            <a:ln w="19050">
              <a:solidFill>
                <a:schemeClr val="tx1"/>
              </a:solidFill>
              <a:round/>
              <a:headEnd/>
              <a:tailEnd/>
            </a:ln>
          </p:spPr>
          <p:txBody>
            <a:bodyPr/>
            <a:lstStyle/>
            <a:p>
              <a:endParaRPr lang="en-US"/>
            </a:p>
          </p:txBody>
        </p:sp>
        <p:grpSp>
          <p:nvGrpSpPr>
            <p:cNvPr id="55" name="Group 124"/>
            <p:cNvGrpSpPr>
              <a:grpSpLocks/>
            </p:cNvGrpSpPr>
            <p:nvPr/>
          </p:nvGrpSpPr>
          <p:grpSpPr bwMode="auto">
            <a:xfrm>
              <a:off x="4092" y="1025"/>
              <a:ext cx="363" cy="200"/>
              <a:chOff x="336" y="1584"/>
              <a:chExt cx="258" cy="167"/>
            </a:xfrm>
            <a:grpFill/>
          </p:grpSpPr>
          <p:sp>
            <p:nvSpPr>
              <p:cNvPr id="61" name="Oval 125"/>
              <p:cNvSpPr>
                <a:spLocks noChangeAspect="1" noChangeArrowheads="1"/>
              </p:cNvSpPr>
              <p:nvPr/>
            </p:nvSpPr>
            <p:spPr bwMode="auto">
              <a:xfrm>
                <a:off x="336" y="1584"/>
                <a:ext cx="258" cy="118"/>
              </a:xfrm>
              <a:prstGeom prst="ellipse">
                <a:avLst/>
              </a:prstGeom>
              <a:grpFill/>
              <a:ln w="19050">
                <a:solidFill>
                  <a:srgbClr val="000000"/>
                </a:solidFill>
                <a:round/>
                <a:headEnd/>
                <a:tailEnd/>
              </a:ln>
            </p:spPr>
            <p:txBody>
              <a:bodyPr wrap="none" anchor="ctr"/>
              <a:lstStyle/>
              <a:p>
                <a:endParaRPr lang="en-US"/>
              </a:p>
            </p:txBody>
          </p:sp>
          <p:grpSp>
            <p:nvGrpSpPr>
              <p:cNvPr id="62" name="Group 126"/>
              <p:cNvGrpSpPr>
                <a:grpSpLocks noChangeAspect="1"/>
              </p:cNvGrpSpPr>
              <p:nvPr/>
            </p:nvGrpSpPr>
            <p:grpSpPr bwMode="auto">
              <a:xfrm>
                <a:off x="377" y="1705"/>
                <a:ext cx="176" cy="46"/>
                <a:chOff x="3095" y="2115"/>
                <a:chExt cx="351" cy="91"/>
              </a:xfrm>
              <a:grpFill/>
            </p:grpSpPr>
            <p:sp>
              <p:nvSpPr>
                <p:cNvPr id="63" name="Oval 127"/>
                <p:cNvSpPr>
                  <a:spLocks noChangeAspect="1" noChangeArrowheads="1"/>
                </p:cNvSpPr>
                <p:nvPr/>
              </p:nvSpPr>
              <p:spPr bwMode="auto">
                <a:xfrm>
                  <a:off x="3368" y="2115"/>
                  <a:ext cx="78" cy="90"/>
                </a:xfrm>
                <a:prstGeom prst="ellipse">
                  <a:avLst/>
                </a:prstGeom>
                <a:grpFill/>
                <a:ln w="19050">
                  <a:solidFill>
                    <a:srgbClr val="000000"/>
                  </a:solidFill>
                  <a:round/>
                  <a:headEnd/>
                  <a:tailEnd/>
                </a:ln>
              </p:spPr>
              <p:txBody>
                <a:bodyPr wrap="none" anchor="ctr"/>
                <a:lstStyle/>
                <a:p>
                  <a:endParaRPr lang="en-US"/>
                </a:p>
              </p:txBody>
            </p:sp>
            <p:sp>
              <p:nvSpPr>
                <p:cNvPr id="64" name="Oval 128"/>
                <p:cNvSpPr>
                  <a:spLocks noChangeAspect="1" noChangeArrowheads="1"/>
                </p:cNvSpPr>
                <p:nvPr/>
              </p:nvSpPr>
              <p:spPr bwMode="auto">
                <a:xfrm>
                  <a:off x="3232" y="2116"/>
                  <a:ext cx="78" cy="90"/>
                </a:xfrm>
                <a:prstGeom prst="ellipse">
                  <a:avLst/>
                </a:prstGeom>
                <a:grpFill/>
                <a:ln w="19050">
                  <a:solidFill>
                    <a:srgbClr val="000000"/>
                  </a:solidFill>
                  <a:round/>
                  <a:headEnd/>
                  <a:tailEnd/>
                </a:ln>
              </p:spPr>
              <p:txBody>
                <a:bodyPr wrap="none" anchor="ctr"/>
                <a:lstStyle/>
                <a:p>
                  <a:endParaRPr lang="en-US"/>
                </a:p>
              </p:txBody>
            </p:sp>
            <p:sp>
              <p:nvSpPr>
                <p:cNvPr id="65" name="Oval 129"/>
                <p:cNvSpPr>
                  <a:spLocks noChangeAspect="1" noChangeArrowheads="1"/>
                </p:cNvSpPr>
                <p:nvPr/>
              </p:nvSpPr>
              <p:spPr bwMode="auto">
                <a:xfrm>
                  <a:off x="3095" y="2116"/>
                  <a:ext cx="78" cy="90"/>
                </a:xfrm>
                <a:prstGeom prst="ellipse">
                  <a:avLst/>
                </a:prstGeom>
                <a:grpFill/>
                <a:ln w="19050">
                  <a:solidFill>
                    <a:srgbClr val="000000"/>
                  </a:solidFill>
                  <a:round/>
                  <a:headEnd/>
                  <a:tailEnd/>
                </a:ln>
              </p:spPr>
              <p:txBody>
                <a:bodyPr wrap="none" anchor="ctr"/>
                <a:lstStyle/>
                <a:p>
                  <a:endParaRPr lang="en-US"/>
                </a:p>
              </p:txBody>
            </p:sp>
          </p:grpSp>
        </p:grpSp>
        <p:grpSp>
          <p:nvGrpSpPr>
            <p:cNvPr id="56" name="Group 130"/>
            <p:cNvGrpSpPr>
              <a:grpSpLocks/>
            </p:cNvGrpSpPr>
            <p:nvPr/>
          </p:nvGrpSpPr>
          <p:grpSpPr bwMode="auto">
            <a:xfrm flipV="1">
              <a:off x="4239" y="874"/>
              <a:ext cx="75" cy="75"/>
              <a:chOff x="373" y="1246"/>
              <a:chExt cx="36" cy="37"/>
            </a:xfrm>
            <a:grpFill/>
          </p:grpSpPr>
          <p:sp>
            <p:nvSpPr>
              <p:cNvPr id="59" name="Line 131"/>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sp>
            <p:nvSpPr>
              <p:cNvPr id="60" name="Line 132"/>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p:spPr>
            <p:txBody>
              <a:bodyPr wrap="none" anchor="ctr"/>
              <a:lstStyle/>
              <a:p>
                <a:endParaRPr lang="en-US"/>
              </a:p>
            </p:txBody>
          </p:sp>
        </p:grpSp>
        <p:sp>
          <p:nvSpPr>
            <p:cNvPr id="57" name="Line 133"/>
            <p:cNvSpPr>
              <a:spLocks noChangeAspect="1" noChangeShapeType="1"/>
            </p:cNvSpPr>
            <p:nvPr/>
          </p:nvSpPr>
          <p:spPr bwMode="auto">
            <a:xfrm>
              <a:off x="4028" y="961"/>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sp>
          <p:nvSpPr>
            <p:cNvPr id="58" name="Line 134"/>
            <p:cNvSpPr>
              <a:spLocks noChangeAspect="1" noChangeShapeType="1"/>
            </p:cNvSpPr>
            <p:nvPr/>
          </p:nvSpPr>
          <p:spPr bwMode="auto">
            <a:xfrm flipV="1">
              <a:off x="4030" y="964"/>
              <a:ext cx="484" cy="283"/>
            </a:xfrm>
            <a:prstGeom prst="line">
              <a:avLst/>
            </a:prstGeom>
            <a:grpFill/>
            <a:ln w="19050">
              <a:solidFill>
                <a:srgbClr val="000000"/>
              </a:solidFill>
              <a:round/>
              <a:headEnd type="none" w="sm" len="sm"/>
              <a:tailEnd type="none" w="sm" len="sm"/>
            </a:ln>
          </p:spPr>
          <p:txBody>
            <a:bodyPr wrap="none" lIns="0" tIns="0" rIns="0" bIns="0" anchor="ctr">
              <a:spAutoFit/>
            </a:bodyPr>
            <a:lstStyle/>
            <a:p>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275" y="269078"/>
            <a:ext cx="8175009" cy="584775"/>
          </a:xfrm>
          <a:prstGeom prst="rect">
            <a:avLst/>
          </a:prstGeom>
          <a:noFill/>
          <a:ln>
            <a:noFill/>
          </a:ln>
        </p:spPr>
        <p:txBody>
          <a:bodyPr wrap="square">
            <a:spAutoFit/>
          </a:bodyPr>
          <a:lstStyle/>
          <a:p>
            <a:pPr algn="ctr"/>
            <a:r>
              <a:rPr lang="en-US" sz="3200" b="1" dirty="0" smtClean="0"/>
              <a:t>Phases of a Deliberate Wet-gap Crossing</a:t>
            </a:r>
          </a:p>
        </p:txBody>
      </p:sp>
      <p:pic>
        <p:nvPicPr>
          <p:cNvPr id="18434" name="Picture 2"/>
          <p:cNvPicPr>
            <a:picLocks noChangeAspect="1" noChangeArrowheads="1"/>
          </p:cNvPicPr>
          <p:nvPr/>
        </p:nvPicPr>
        <p:blipFill>
          <a:blip r:embed="rId3" cstate="email"/>
          <a:srcRect/>
          <a:stretch>
            <a:fillRect/>
          </a:stretch>
        </p:blipFill>
        <p:spPr bwMode="auto">
          <a:xfrm>
            <a:off x="1152811" y="941697"/>
            <a:ext cx="7397937" cy="57320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7667" y="208752"/>
            <a:ext cx="6359857" cy="584775"/>
          </a:xfrm>
          <a:prstGeom prst="rect">
            <a:avLst/>
          </a:prstGeom>
          <a:noFill/>
          <a:ln>
            <a:noFill/>
          </a:ln>
        </p:spPr>
        <p:txBody>
          <a:bodyPr wrap="square">
            <a:spAutoFit/>
          </a:bodyPr>
          <a:lstStyle/>
          <a:p>
            <a:pPr algn="ctr"/>
            <a:r>
              <a:rPr lang="en-US" sz="3200" b="1" dirty="0" smtClean="0"/>
              <a:t>Advance to the Gap (PHASE </a:t>
            </a:r>
            <a:r>
              <a:rPr lang="en-US" sz="3200" b="1" dirty="0"/>
              <a:t>I) </a:t>
            </a:r>
          </a:p>
        </p:txBody>
      </p:sp>
      <p:pic>
        <p:nvPicPr>
          <p:cNvPr id="19458" name="Picture 2"/>
          <p:cNvPicPr>
            <a:picLocks noChangeAspect="1" noChangeArrowheads="1"/>
          </p:cNvPicPr>
          <p:nvPr/>
        </p:nvPicPr>
        <p:blipFill>
          <a:blip r:embed="rId3" cstate="email"/>
          <a:srcRect/>
          <a:stretch>
            <a:fillRect/>
          </a:stretch>
        </p:blipFill>
        <p:spPr bwMode="auto">
          <a:xfrm>
            <a:off x="1465938" y="847619"/>
            <a:ext cx="6923315" cy="59736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email"/>
          <a:srcRect/>
          <a:stretch>
            <a:fillRect/>
          </a:stretch>
        </p:blipFill>
        <p:spPr bwMode="auto">
          <a:xfrm>
            <a:off x="1821217" y="943429"/>
            <a:ext cx="6197600" cy="5709202"/>
          </a:xfrm>
          <a:prstGeom prst="rect">
            <a:avLst/>
          </a:prstGeom>
          <a:noFill/>
          <a:ln w="9525">
            <a:noFill/>
            <a:miter lim="800000"/>
            <a:headEnd/>
            <a:tailEnd/>
          </a:ln>
          <a:effectLst/>
        </p:spPr>
      </p:pic>
      <p:sp>
        <p:nvSpPr>
          <p:cNvPr id="3" name="Rectangle 2"/>
          <p:cNvSpPr/>
          <p:nvPr/>
        </p:nvSpPr>
        <p:spPr>
          <a:xfrm>
            <a:off x="1214651" y="217713"/>
            <a:ext cx="7410733" cy="584775"/>
          </a:xfrm>
          <a:prstGeom prst="rect">
            <a:avLst/>
          </a:prstGeom>
          <a:noFill/>
          <a:ln>
            <a:noFill/>
          </a:ln>
        </p:spPr>
        <p:txBody>
          <a:bodyPr wrap="square">
            <a:spAutoFit/>
          </a:bodyPr>
          <a:lstStyle/>
          <a:p>
            <a:pPr algn="ctr"/>
            <a:r>
              <a:rPr lang="en-US" sz="3200" b="1" dirty="0" smtClean="0"/>
              <a:t>Assault  Across the Gap (</a:t>
            </a:r>
            <a:r>
              <a:rPr lang="en-US" sz="3200" b="1" dirty="0"/>
              <a:t>PHASE II)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092" y="237775"/>
            <a:ext cx="8434316" cy="584775"/>
          </a:xfrm>
          <a:prstGeom prst="rect">
            <a:avLst/>
          </a:prstGeom>
          <a:noFill/>
          <a:ln>
            <a:noFill/>
          </a:ln>
        </p:spPr>
        <p:txBody>
          <a:bodyPr wrap="square">
            <a:spAutoFit/>
          </a:bodyPr>
          <a:lstStyle/>
          <a:p>
            <a:pPr algn="ctr"/>
            <a:r>
              <a:rPr lang="en-US" sz="3200" b="1" dirty="0" smtClean="0"/>
              <a:t>Advance from the Far side (PHASE </a:t>
            </a:r>
            <a:r>
              <a:rPr lang="en-US" sz="3200" b="1" dirty="0"/>
              <a:t>III) </a:t>
            </a:r>
          </a:p>
        </p:txBody>
      </p:sp>
      <p:pic>
        <p:nvPicPr>
          <p:cNvPr id="21506" name="Picture 2"/>
          <p:cNvPicPr>
            <a:picLocks noChangeAspect="1" noChangeArrowheads="1"/>
          </p:cNvPicPr>
          <p:nvPr/>
        </p:nvPicPr>
        <p:blipFill>
          <a:blip r:embed="rId3" cstate="email"/>
          <a:srcRect/>
          <a:stretch>
            <a:fillRect/>
          </a:stretch>
        </p:blipFill>
        <p:spPr bwMode="auto">
          <a:xfrm>
            <a:off x="1635565" y="920703"/>
            <a:ext cx="6473371" cy="58792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038" y="159030"/>
            <a:ext cx="8311486" cy="584775"/>
          </a:xfrm>
          <a:prstGeom prst="rect">
            <a:avLst/>
          </a:prstGeom>
          <a:noFill/>
          <a:ln>
            <a:noFill/>
          </a:ln>
        </p:spPr>
        <p:txBody>
          <a:bodyPr wrap="square">
            <a:spAutoFit/>
          </a:bodyPr>
          <a:lstStyle/>
          <a:p>
            <a:pPr algn="ctr"/>
            <a:r>
              <a:rPr lang="en-US" sz="3200" b="1" dirty="0" smtClean="0"/>
              <a:t>Secure the Bridgehead Line (PHASE </a:t>
            </a:r>
            <a:r>
              <a:rPr lang="en-US" sz="3200" b="1" dirty="0"/>
              <a:t>IV) </a:t>
            </a:r>
          </a:p>
        </p:txBody>
      </p:sp>
      <p:pic>
        <p:nvPicPr>
          <p:cNvPr id="22530" name="Picture 2"/>
          <p:cNvPicPr>
            <a:picLocks noChangeAspect="1" noChangeArrowheads="1"/>
          </p:cNvPicPr>
          <p:nvPr/>
        </p:nvPicPr>
        <p:blipFill>
          <a:blip r:embed="rId3" cstate="email"/>
          <a:srcRect/>
          <a:stretch>
            <a:fillRect/>
          </a:stretch>
        </p:blipFill>
        <p:spPr bwMode="auto">
          <a:xfrm>
            <a:off x="879416" y="944306"/>
            <a:ext cx="7944731" cy="56823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141" y="166074"/>
            <a:ext cx="6180035" cy="584775"/>
          </a:xfrm>
          <a:prstGeom prst="rect">
            <a:avLst/>
          </a:prstGeom>
          <a:noFill/>
          <a:ln>
            <a:noFill/>
          </a:ln>
        </p:spPr>
        <p:txBody>
          <a:bodyPr wrap="square">
            <a:spAutoFit/>
          </a:bodyPr>
          <a:lstStyle/>
          <a:p>
            <a:pPr algn="ctr"/>
            <a:r>
              <a:rPr lang="en-US" sz="3200" b="1" dirty="0" smtClean="0"/>
              <a:t>Continue the Attack (PHASE V) </a:t>
            </a:r>
            <a:endParaRPr lang="en-US" sz="3200" b="1" dirty="0"/>
          </a:p>
        </p:txBody>
      </p:sp>
      <p:sp>
        <p:nvSpPr>
          <p:cNvPr id="3" name="Rectangle 2"/>
          <p:cNvSpPr/>
          <p:nvPr/>
        </p:nvSpPr>
        <p:spPr>
          <a:xfrm>
            <a:off x="740441" y="980744"/>
            <a:ext cx="8253434" cy="5632311"/>
          </a:xfrm>
          <a:prstGeom prst="rect">
            <a:avLst/>
          </a:prstGeom>
          <a:noFill/>
          <a:ln>
            <a:noFill/>
          </a:ln>
        </p:spPr>
        <p:txBody>
          <a:bodyPr wrap="square">
            <a:spAutoFit/>
          </a:bodyPr>
          <a:lstStyle/>
          <a:p>
            <a:pPr>
              <a:buFont typeface="Arial" pitchFamily="34" charset="0"/>
              <a:buChar char="•"/>
            </a:pPr>
            <a:r>
              <a:rPr lang="en-US" sz="2400" dirty="0" smtClean="0"/>
              <a:t> Division secures </a:t>
            </a:r>
            <a:r>
              <a:rPr lang="en-US" sz="2400" dirty="0"/>
              <a:t>the bridgehead and the breakout forces are in attack positions, </a:t>
            </a:r>
            <a:r>
              <a:rPr lang="en-US" sz="2400" dirty="0" smtClean="0"/>
              <a:t>crossing </a:t>
            </a:r>
            <a:r>
              <a:rPr lang="en-US" sz="2400" dirty="0"/>
              <a:t>is </a:t>
            </a:r>
            <a:r>
              <a:rPr lang="en-US" sz="2400" dirty="0" smtClean="0"/>
              <a:t>complete </a:t>
            </a:r>
          </a:p>
          <a:p>
            <a:pPr>
              <a:buFont typeface="Arial" pitchFamily="34" charset="0"/>
              <a:buChar char="•"/>
            </a:pPr>
            <a:endParaRPr lang="en-US" sz="2400" dirty="0"/>
          </a:p>
          <a:p>
            <a:pPr>
              <a:buFont typeface="Arial" pitchFamily="34" charset="0"/>
              <a:buChar char="•"/>
            </a:pPr>
            <a:r>
              <a:rPr lang="en-US" sz="2400" dirty="0" smtClean="0"/>
              <a:t> Crossing </a:t>
            </a:r>
            <a:r>
              <a:rPr lang="en-US" sz="2400" dirty="0"/>
              <a:t>area control will normally be passed to a higher HQ or follow-on </a:t>
            </a:r>
            <a:r>
              <a:rPr lang="en-US" sz="2400" dirty="0" smtClean="0"/>
              <a:t>HQ</a:t>
            </a:r>
          </a:p>
          <a:p>
            <a:pPr>
              <a:buFont typeface="Arial" pitchFamily="34" charset="0"/>
              <a:buChar char="•"/>
            </a:pPr>
            <a:endParaRPr lang="en-US" sz="2400" dirty="0"/>
          </a:p>
          <a:p>
            <a:pPr>
              <a:buFont typeface="Arial" pitchFamily="34" charset="0"/>
              <a:buChar char="•"/>
            </a:pPr>
            <a:r>
              <a:rPr lang="en-US" sz="2400" dirty="0" smtClean="0"/>
              <a:t> Breakout </a:t>
            </a:r>
            <a:r>
              <a:rPr lang="en-US" sz="2400" dirty="0"/>
              <a:t>force must complete its passage before continuation of offensive </a:t>
            </a:r>
            <a:r>
              <a:rPr lang="en-US" sz="2400" dirty="0" smtClean="0"/>
              <a:t>operations</a:t>
            </a:r>
          </a:p>
          <a:p>
            <a:pPr>
              <a:buFont typeface="Arial" pitchFamily="34" charset="0"/>
              <a:buChar char="•"/>
            </a:pPr>
            <a:endParaRPr lang="en-US" sz="2400" dirty="0"/>
          </a:p>
          <a:p>
            <a:pPr>
              <a:buFont typeface="Arial" pitchFamily="34" charset="0"/>
              <a:buChar char="•"/>
            </a:pPr>
            <a:r>
              <a:rPr lang="en-US" sz="2400" dirty="0" smtClean="0"/>
              <a:t> Lead </a:t>
            </a:r>
            <a:r>
              <a:rPr lang="en-US" sz="2400" dirty="0"/>
              <a:t>BCTs must reorganize and prepare to follow the breakout force as the division or corps </a:t>
            </a:r>
            <a:r>
              <a:rPr lang="en-US" sz="2400" dirty="0" smtClean="0"/>
              <a:t>reserve </a:t>
            </a:r>
          </a:p>
          <a:p>
            <a:pPr>
              <a:buFont typeface="Arial" pitchFamily="34" charset="0"/>
              <a:buChar char="•"/>
            </a:pPr>
            <a:endParaRPr lang="en-US" sz="2400" dirty="0"/>
          </a:p>
          <a:p>
            <a:pPr>
              <a:buFont typeface="Arial" pitchFamily="34" charset="0"/>
              <a:buChar char="•"/>
            </a:pPr>
            <a:r>
              <a:rPr lang="en-US" sz="2400" dirty="0" smtClean="0"/>
              <a:t> Security </a:t>
            </a:r>
            <a:r>
              <a:rPr lang="en-US" sz="2400" dirty="0"/>
              <a:t>forces from the </a:t>
            </a:r>
            <a:r>
              <a:rPr lang="en-US" sz="2400" dirty="0" smtClean="0"/>
              <a:t>higher HQ </a:t>
            </a:r>
            <a:r>
              <a:rPr lang="en-US" sz="2400" dirty="0"/>
              <a:t>must come forward to relieve the lead BCTs from their bridgehead security </a:t>
            </a:r>
            <a:r>
              <a:rPr lang="en-US" sz="2400" dirty="0" smtClean="0"/>
              <a:t>mission </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9138" y="203201"/>
            <a:ext cx="2940228" cy="584775"/>
          </a:xfrm>
          <a:prstGeom prst="rect">
            <a:avLst/>
          </a:prstGeom>
          <a:noFill/>
          <a:ln>
            <a:noFill/>
          </a:ln>
        </p:spPr>
        <p:txBody>
          <a:bodyPr wrap="none" rtlCol="0">
            <a:spAutoFit/>
          </a:bodyPr>
          <a:lstStyle/>
          <a:p>
            <a:pPr algn="ctr"/>
            <a:r>
              <a:rPr lang="en-US" sz="3200" b="1" dirty="0" smtClean="0"/>
              <a:t>Crossing Plan</a:t>
            </a:r>
            <a:endParaRPr lang="en-US" sz="3200" b="1" dirty="0"/>
          </a:p>
        </p:txBody>
      </p:sp>
      <p:pic>
        <p:nvPicPr>
          <p:cNvPr id="33794" name="Picture 2"/>
          <p:cNvPicPr>
            <a:picLocks noChangeAspect="1" noChangeArrowheads="1"/>
          </p:cNvPicPr>
          <p:nvPr/>
        </p:nvPicPr>
        <p:blipFill>
          <a:blip r:embed="rId3" cstate="email"/>
          <a:srcRect/>
          <a:stretch>
            <a:fillRect/>
          </a:stretch>
        </p:blipFill>
        <p:spPr bwMode="auto">
          <a:xfrm rot="5400000">
            <a:off x="1924748" y="-300550"/>
            <a:ext cx="5889008" cy="81278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771115" y="222809"/>
            <a:ext cx="1680709" cy="584775"/>
          </a:xfrm>
          <a:prstGeom prst="rect">
            <a:avLst/>
          </a:prstGeom>
          <a:noFill/>
          <a:ln w="9525">
            <a:noFill/>
            <a:miter lim="800000"/>
            <a:headEnd/>
            <a:tailEnd/>
          </a:ln>
        </p:spPr>
        <p:txBody>
          <a:bodyPr wrap="square">
            <a:spAutoFit/>
          </a:bodyPr>
          <a:lstStyle/>
          <a:p>
            <a:pPr algn="ctr"/>
            <a:r>
              <a:rPr lang="en-US" sz="3200" b="1" dirty="0"/>
              <a:t>Agenda</a:t>
            </a:r>
          </a:p>
        </p:txBody>
      </p:sp>
      <p:sp>
        <p:nvSpPr>
          <p:cNvPr id="4099" name="Text Box 5"/>
          <p:cNvSpPr txBox="1">
            <a:spLocks noChangeArrowheads="1"/>
          </p:cNvSpPr>
          <p:nvPr/>
        </p:nvSpPr>
        <p:spPr bwMode="auto">
          <a:xfrm>
            <a:off x="805220" y="1454071"/>
            <a:ext cx="2838733" cy="3416320"/>
          </a:xfrm>
          <a:prstGeom prst="rect">
            <a:avLst/>
          </a:prstGeom>
          <a:solidFill>
            <a:srgbClr val="EDE5CF"/>
          </a:solidFill>
          <a:ln w="9525">
            <a:solidFill>
              <a:schemeClr val="tx1"/>
            </a:solidFill>
            <a:miter lim="800000"/>
            <a:headEnd/>
            <a:tailEnd/>
          </a:ln>
        </p:spPr>
        <p:txBody>
          <a:bodyPr wrap="square">
            <a:spAutoFit/>
          </a:bodyPr>
          <a:lstStyle/>
          <a:p>
            <a:pPr>
              <a:buFont typeface="Arial" charset="0"/>
              <a:buChar char="•"/>
            </a:pPr>
            <a:r>
              <a:rPr lang="en-US" sz="2400" b="1" dirty="0"/>
              <a:t> </a:t>
            </a:r>
            <a:r>
              <a:rPr lang="en-US" sz="2400" dirty="0" smtClean="0"/>
              <a:t>Terms</a:t>
            </a:r>
          </a:p>
          <a:p>
            <a:pPr>
              <a:buFont typeface="Arial" charset="0"/>
              <a:buChar char="•"/>
            </a:pPr>
            <a:endParaRPr lang="en-US" sz="2400" dirty="0"/>
          </a:p>
          <a:p>
            <a:pPr>
              <a:buFont typeface="Arial" charset="0"/>
              <a:buChar char="•"/>
            </a:pPr>
            <a:r>
              <a:rPr lang="en-US" sz="2400" dirty="0" smtClean="0"/>
              <a:t> Fundamentals</a:t>
            </a:r>
          </a:p>
          <a:p>
            <a:pPr>
              <a:buFont typeface="Arial" charset="0"/>
              <a:buChar char="•"/>
            </a:pPr>
            <a:endParaRPr lang="en-US" sz="2400" dirty="0" smtClean="0"/>
          </a:p>
          <a:p>
            <a:pPr>
              <a:buFont typeface="Arial" charset="0"/>
              <a:buChar char="•"/>
            </a:pPr>
            <a:r>
              <a:rPr lang="en-US" sz="2400" dirty="0" smtClean="0"/>
              <a:t> Types &amp;  Phases</a:t>
            </a:r>
          </a:p>
          <a:p>
            <a:pPr>
              <a:buFont typeface="Arial" charset="0"/>
              <a:buChar char="•"/>
            </a:pPr>
            <a:endParaRPr lang="en-US" sz="2400" dirty="0" smtClean="0"/>
          </a:p>
          <a:p>
            <a:pPr>
              <a:buFont typeface="Arial" charset="0"/>
              <a:buChar char="•"/>
            </a:pPr>
            <a:r>
              <a:rPr lang="en-US" sz="2400" dirty="0" smtClean="0"/>
              <a:t>Control Measures</a:t>
            </a:r>
          </a:p>
          <a:p>
            <a:pPr>
              <a:buFont typeface="Arial" charset="0"/>
              <a:buChar char="•"/>
            </a:pPr>
            <a:endParaRPr lang="en-US" sz="2400" dirty="0" smtClean="0"/>
          </a:p>
          <a:p>
            <a:pPr>
              <a:buFont typeface="Arial" charset="0"/>
              <a:buChar char="•"/>
            </a:pPr>
            <a:r>
              <a:rPr lang="en-US" sz="2400" dirty="0" smtClean="0"/>
              <a:t>Command Posts</a:t>
            </a:r>
          </a:p>
        </p:txBody>
      </p:sp>
      <p:graphicFrame>
        <p:nvGraphicFramePr>
          <p:cNvPr id="34818" name="Object 2"/>
          <p:cNvGraphicFramePr>
            <a:graphicFrameLocks noChangeAspect="1"/>
          </p:cNvGraphicFramePr>
          <p:nvPr/>
        </p:nvGraphicFramePr>
        <p:xfrm>
          <a:off x="3667283" y="1463344"/>
          <a:ext cx="5019152" cy="3408908"/>
        </p:xfrm>
        <a:graphic>
          <a:graphicData uri="http://schemas.openxmlformats.org/presentationml/2006/ole">
            <p:oleObj spid="_x0000_s34818" name="Photo Editor Photo" r:id="rId4" imgW="27228571" imgH="21428571" progId="">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9805" y="0"/>
            <a:ext cx="3979551" cy="584775"/>
          </a:xfrm>
          <a:prstGeom prst="rect">
            <a:avLst/>
          </a:prstGeom>
          <a:noFill/>
          <a:ln>
            <a:noFill/>
          </a:ln>
        </p:spPr>
        <p:txBody>
          <a:bodyPr wrap="none" rtlCol="0">
            <a:spAutoFit/>
          </a:bodyPr>
          <a:lstStyle/>
          <a:p>
            <a:pPr algn="ctr"/>
            <a:r>
              <a:rPr lang="en-US" sz="3200" b="1" dirty="0" smtClean="0"/>
              <a:t>CP Focus by Phase</a:t>
            </a:r>
            <a:endParaRPr lang="en-US" sz="3200" b="1" dirty="0"/>
          </a:p>
        </p:txBody>
      </p:sp>
      <p:grpSp>
        <p:nvGrpSpPr>
          <p:cNvPr id="4" name="Group 159"/>
          <p:cNvGrpSpPr>
            <a:grpSpLocks/>
          </p:cNvGrpSpPr>
          <p:nvPr/>
        </p:nvGrpSpPr>
        <p:grpSpPr bwMode="auto">
          <a:xfrm>
            <a:off x="218365" y="1418564"/>
            <a:ext cx="788988" cy="962026"/>
            <a:chOff x="1722" y="842"/>
            <a:chExt cx="497" cy="606"/>
          </a:xfrm>
          <a:solidFill>
            <a:srgbClr val="00B0F0"/>
          </a:solidFill>
        </p:grpSpPr>
        <p:sp>
          <p:nvSpPr>
            <p:cNvPr id="5" name="Text Box 124"/>
            <p:cNvSpPr txBox="1">
              <a:spLocks noChangeArrowheads="1"/>
            </p:cNvSpPr>
            <p:nvPr/>
          </p:nvSpPr>
          <p:spPr bwMode="auto">
            <a:xfrm>
              <a:off x="1767" y="1256"/>
              <a:ext cx="439" cy="192"/>
            </a:xfrm>
            <a:prstGeom prst="rect">
              <a:avLst/>
            </a:prstGeom>
            <a:solidFill>
              <a:srgbClr val="FFFFFF"/>
            </a:solidFill>
            <a:ln w="9525">
              <a:noFill/>
              <a:miter lim="800000"/>
              <a:headEnd/>
              <a:tailEnd/>
            </a:ln>
          </p:spPr>
          <p:txBody>
            <a:bodyPr>
              <a:spAutoFit/>
            </a:bodyPr>
            <a:lstStyle/>
            <a:p>
              <a:pPr>
                <a:spcBef>
                  <a:spcPct val="50000"/>
                </a:spcBef>
              </a:pPr>
              <a:r>
                <a:rPr lang="en-US" sz="1400" b="1" dirty="0"/>
                <a:t>MAIN</a:t>
              </a:r>
            </a:p>
          </p:txBody>
        </p:sp>
        <p:sp>
          <p:nvSpPr>
            <p:cNvPr id="6" name="Text Box 141"/>
            <p:cNvSpPr txBox="1">
              <a:spLocks noChangeArrowheads="1"/>
            </p:cNvSpPr>
            <p:nvPr/>
          </p:nvSpPr>
          <p:spPr bwMode="auto">
            <a:xfrm>
              <a:off x="1840" y="842"/>
              <a:ext cx="304" cy="192"/>
            </a:xfrm>
            <a:prstGeom prst="rect">
              <a:avLst/>
            </a:prstGeom>
            <a:solidFill>
              <a:srgbClr val="FFFFFF"/>
            </a:solidFill>
            <a:ln w="9525">
              <a:noFill/>
              <a:miter lim="800000"/>
              <a:headEnd/>
              <a:tailEnd/>
            </a:ln>
          </p:spPr>
          <p:txBody>
            <a:bodyPr>
              <a:spAutoFit/>
            </a:bodyPr>
            <a:lstStyle/>
            <a:p>
              <a:pPr algn="ctr">
                <a:spcBef>
                  <a:spcPct val="50000"/>
                </a:spcBef>
              </a:pPr>
              <a:r>
                <a:rPr lang="en-US" sz="1400" b="1" dirty="0"/>
                <a:t>XX</a:t>
              </a:r>
            </a:p>
          </p:txBody>
        </p:sp>
        <p:grpSp>
          <p:nvGrpSpPr>
            <p:cNvPr id="7" name="Group 142"/>
            <p:cNvGrpSpPr>
              <a:grpSpLocks/>
            </p:cNvGrpSpPr>
            <p:nvPr/>
          </p:nvGrpSpPr>
          <p:grpSpPr bwMode="auto">
            <a:xfrm>
              <a:off x="1722" y="989"/>
              <a:ext cx="497" cy="412"/>
              <a:chOff x="4913" y="2541"/>
              <a:chExt cx="497" cy="412"/>
            </a:xfrm>
            <a:grpFill/>
          </p:grpSpPr>
          <p:sp>
            <p:nvSpPr>
              <p:cNvPr id="8" name="Rectangle 143"/>
              <p:cNvSpPr>
                <a:spLocks noChangeAspect="1" noChangeArrowheads="1"/>
              </p:cNvSpPr>
              <p:nvPr/>
            </p:nvSpPr>
            <p:spPr bwMode="auto">
              <a:xfrm>
                <a:off x="4913" y="2544"/>
                <a:ext cx="497" cy="291"/>
              </a:xfrm>
              <a:prstGeom prst="rect">
                <a:avLst/>
              </a:prstGeom>
              <a:grpFill/>
              <a:ln w="19050">
                <a:solidFill>
                  <a:srgbClr val="000000"/>
                </a:solidFill>
                <a:miter lim="800000"/>
                <a:headEnd/>
                <a:tailEnd/>
              </a:ln>
            </p:spPr>
            <p:txBody>
              <a:bodyPr wrap="none" anchor="ctr"/>
              <a:lstStyle/>
              <a:p>
                <a:endParaRPr lang="en-US"/>
              </a:p>
            </p:txBody>
          </p:sp>
          <p:sp>
            <p:nvSpPr>
              <p:cNvPr id="9" name="Line 144"/>
              <p:cNvSpPr>
                <a:spLocks noChangeShapeType="1"/>
              </p:cNvSpPr>
              <p:nvPr/>
            </p:nvSpPr>
            <p:spPr bwMode="auto">
              <a:xfrm>
                <a:off x="4913" y="2541"/>
                <a:ext cx="0" cy="412"/>
              </a:xfrm>
              <a:prstGeom prst="line">
                <a:avLst/>
              </a:prstGeom>
              <a:grpFill/>
              <a:ln w="19050">
                <a:solidFill>
                  <a:schemeClr val="tx1"/>
                </a:solidFill>
                <a:round/>
                <a:headEnd/>
                <a:tailEnd/>
              </a:ln>
            </p:spPr>
            <p:txBody>
              <a:bodyPr/>
              <a:lstStyle/>
              <a:p>
                <a:endParaRPr lang="en-US"/>
              </a:p>
            </p:txBody>
          </p:sp>
        </p:grpSp>
      </p:grpSp>
      <p:grpSp>
        <p:nvGrpSpPr>
          <p:cNvPr id="10" name="Group 161"/>
          <p:cNvGrpSpPr>
            <a:grpSpLocks/>
          </p:cNvGrpSpPr>
          <p:nvPr/>
        </p:nvGrpSpPr>
        <p:grpSpPr bwMode="auto">
          <a:xfrm>
            <a:off x="218365" y="2373903"/>
            <a:ext cx="788987" cy="952501"/>
            <a:chOff x="2621" y="842"/>
            <a:chExt cx="497" cy="600"/>
          </a:xfrm>
          <a:solidFill>
            <a:srgbClr val="00B0F0"/>
          </a:solidFill>
        </p:grpSpPr>
        <p:sp>
          <p:nvSpPr>
            <p:cNvPr id="13" name="Text Box 137"/>
            <p:cNvSpPr txBox="1">
              <a:spLocks noChangeArrowheads="1"/>
            </p:cNvSpPr>
            <p:nvPr/>
          </p:nvSpPr>
          <p:spPr bwMode="auto">
            <a:xfrm>
              <a:off x="2739" y="842"/>
              <a:ext cx="304" cy="192"/>
            </a:xfrm>
            <a:prstGeom prst="rect">
              <a:avLst/>
            </a:prstGeom>
            <a:solidFill>
              <a:srgbClr val="FFFFFF"/>
            </a:solidFill>
            <a:ln w="9525">
              <a:noFill/>
              <a:miter lim="800000"/>
              <a:headEnd/>
              <a:tailEnd/>
            </a:ln>
          </p:spPr>
          <p:txBody>
            <a:bodyPr>
              <a:spAutoFit/>
            </a:bodyPr>
            <a:lstStyle/>
            <a:p>
              <a:pPr algn="ctr">
                <a:spcBef>
                  <a:spcPct val="50000"/>
                </a:spcBef>
              </a:pPr>
              <a:r>
                <a:rPr lang="en-US" sz="1400" b="1" dirty="0"/>
                <a:t>XX</a:t>
              </a:r>
            </a:p>
          </p:txBody>
        </p:sp>
        <p:sp>
          <p:nvSpPr>
            <p:cNvPr id="11" name="Text Box 130"/>
            <p:cNvSpPr txBox="1">
              <a:spLocks noChangeArrowheads="1"/>
            </p:cNvSpPr>
            <p:nvPr/>
          </p:nvSpPr>
          <p:spPr bwMode="auto">
            <a:xfrm>
              <a:off x="2681" y="1248"/>
              <a:ext cx="404" cy="194"/>
            </a:xfrm>
            <a:prstGeom prst="rect">
              <a:avLst/>
            </a:prstGeom>
            <a:solidFill>
              <a:srgbClr val="FFFFFF"/>
            </a:solidFill>
            <a:ln w="9525">
              <a:noFill/>
              <a:miter lim="800000"/>
              <a:headEnd/>
              <a:tailEnd/>
            </a:ln>
          </p:spPr>
          <p:txBody>
            <a:bodyPr wrap="square">
              <a:spAutoFit/>
            </a:bodyPr>
            <a:lstStyle/>
            <a:p>
              <a:pPr algn="ctr">
                <a:spcBef>
                  <a:spcPct val="50000"/>
                </a:spcBef>
              </a:pPr>
              <a:r>
                <a:rPr lang="en-US" sz="1400" b="1" dirty="0"/>
                <a:t>TAC</a:t>
              </a:r>
            </a:p>
          </p:txBody>
        </p:sp>
        <p:grpSp>
          <p:nvGrpSpPr>
            <p:cNvPr id="12" name="Group 132"/>
            <p:cNvGrpSpPr>
              <a:grpSpLocks/>
            </p:cNvGrpSpPr>
            <p:nvPr/>
          </p:nvGrpSpPr>
          <p:grpSpPr bwMode="auto">
            <a:xfrm>
              <a:off x="2621" y="989"/>
              <a:ext cx="497" cy="412"/>
              <a:chOff x="4913" y="2541"/>
              <a:chExt cx="497" cy="412"/>
            </a:xfrm>
            <a:grpFill/>
          </p:grpSpPr>
          <p:sp>
            <p:nvSpPr>
              <p:cNvPr id="14" name="Rectangle 133"/>
              <p:cNvSpPr>
                <a:spLocks noChangeAspect="1" noChangeArrowheads="1"/>
              </p:cNvSpPr>
              <p:nvPr/>
            </p:nvSpPr>
            <p:spPr bwMode="auto">
              <a:xfrm>
                <a:off x="4913" y="2544"/>
                <a:ext cx="497" cy="291"/>
              </a:xfrm>
              <a:prstGeom prst="rect">
                <a:avLst/>
              </a:prstGeom>
              <a:grpFill/>
              <a:ln w="19050">
                <a:solidFill>
                  <a:srgbClr val="000000"/>
                </a:solidFill>
                <a:miter lim="800000"/>
                <a:headEnd/>
                <a:tailEnd/>
              </a:ln>
            </p:spPr>
            <p:txBody>
              <a:bodyPr wrap="none" anchor="ctr"/>
              <a:lstStyle/>
              <a:p>
                <a:endParaRPr lang="en-US"/>
              </a:p>
            </p:txBody>
          </p:sp>
          <p:sp>
            <p:nvSpPr>
              <p:cNvPr id="15" name="Line 134"/>
              <p:cNvSpPr>
                <a:spLocks noChangeShapeType="1"/>
              </p:cNvSpPr>
              <p:nvPr/>
            </p:nvSpPr>
            <p:spPr bwMode="auto">
              <a:xfrm>
                <a:off x="4913" y="2541"/>
                <a:ext cx="0" cy="412"/>
              </a:xfrm>
              <a:prstGeom prst="line">
                <a:avLst/>
              </a:prstGeom>
              <a:grpFill/>
              <a:ln w="19050">
                <a:solidFill>
                  <a:schemeClr val="tx1"/>
                </a:solidFill>
                <a:round/>
                <a:headEnd/>
                <a:tailEnd/>
              </a:ln>
            </p:spPr>
            <p:txBody>
              <a:bodyPr/>
              <a:lstStyle/>
              <a:p>
                <a:endParaRPr lang="en-US"/>
              </a:p>
            </p:txBody>
          </p:sp>
        </p:grpSp>
      </p:grpSp>
      <p:graphicFrame>
        <p:nvGraphicFramePr>
          <p:cNvPr id="18" name="Content Placeholder 17"/>
          <p:cNvGraphicFramePr>
            <a:graphicFrameLocks noGrp="1"/>
          </p:cNvGraphicFramePr>
          <p:nvPr>
            <p:ph idx="1"/>
          </p:nvPr>
        </p:nvGraphicFramePr>
        <p:xfrm>
          <a:off x="1160060" y="576616"/>
          <a:ext cx="7751928" cy="6003845"/>
        </p:xfrm>
        <a:graphic>
          <a:graphicData uri="http://schemas.openxmlformats.org/drawingml/2006/table">
            <a:tbl>
              <a:tblPr firstRow="1" bandRow="1">
                <a:tableStyleId>{00A15C55-8517-42AA-B614-E9B94910E393}</a:tableStyleId>
              </a:tblPr>
              <a:tblGrid>
                <a:gridCol w="1459110"/>
                <a:gridCol w="1594095"/>
                <a:gridCol w="1614329"/>
                <a:gridCol w="1534008"/>
                <a:gridCol w="1550386"/>
              </a:tblGrid>
              <a:tr h="583444">
                <a:tc>
                  <a:txBody>
                    <a:bodyPr/>
                    <a:lstStyle/>
                    <a:p>
                      <a:r>
                        <a:rPr lang="en-US" sz="1600" dirty="0" smtClean="0"/>
                        <a:t>Advance to </a:t>
                      </a:r>
                    </a:p>
                    <a:p>
                      <a:r>
                        <a:rPr lang="en-US" sz="1600" dirty="0" smtClean="0"/>
                        <a:t>River</a:t>
                      </a:r>
                      <a:endParaRPr lang="en-US" sz="1600" dirty="0"/>
                    </a:p>
                  </a:txBody>
                  <a:tcPr/>
                </a:tc>
                <a:tc>
                  <a:txBody>
                    <a:bodyPr/>
                    <a:lstStyle/>
                    <a:p>
                      <a:r>
                        <a:rPr lang="en-US" sz="1600" dirty="0" smtClean="0"/>
                        <a:t>Assault Across</a:t>
                      </a:r>
                      <a:endParaRPr lang="en-US" sz="1600" dirty="0"/>
                    </a:p>
                  </a:txBody>
                  <a:tcPr/>
                </a:tc>
                <a:tc>
                  <a:txBody>
                    <a:bodyPr/>
                    <a:lstStyle/>
                    <a:p>
                      <a:r>
                        <a:rPr lang="en-US" sz="1600" dirty="0" smtClean="0"/>
                        <a:t>Advance From Far Shore</a:t>
                      </a:r>
                      <a:endParaRPr lang="en-US" sz="1600" dirty="0"/>
                    </a:p>
                  </a:txBody>
                  <a:tcPr/>
                </a:tc>
                <a:tc>
                  <a:txBody>
                    <a:bodyPr/>
                    <a:lstStyle/>
                    <a:p>
                      <a:r>
                        <a:rPr lang="en-US" sz="1600" dirty="0" smtClean="0"/>
                        <a:t>Secure BHL</a:t>
                      </a:r>
                      <a:endParaRPr lang="en-US" sz="1600" dirty="0"/>
                    </a:p>
                  </a:txBody>
                  <a:tcPr/>
                </a:tc>
                <a:tc>
                  <a:txBody>
                    <a:bodyPr/>
                    <a:lstStyle/>
                    <a:p>
                      <a:r>
                        <a:rPr lang="en-US" sz="1600" dirty="0" smtClean="0"/>
                        <a:t>Continue Attack</a:t>
                      </a:r>
                      <a:endParaRPr lang="en-US" sz="1600" dirty="0"/>
                    </a:p>
                  </a:txBody>
                  <a:tcPr/>
                </a:tc>
              </a:tr>
              <a:tr h="1057021">
                <a:tc>
                  <a:txBody>
                    <a:bodyPr/>
                    <a:lstStyle/>
                    <a:p>
                      <a:r>
                        <a:rPr lang="en-US" sz="1600" dirty="0" smtClean="0"/>
                        <a:t>1. Isolate Division advance</a:t>
                      </a:r>
                    </a:p>
                    <a:p>
                      <a:r>
                        <a:rPr lang="en-US" sz="1600" dirty="0" smtClean="0"/>
                        <a:t>2. Sustain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 Isolate </a:t>
                      </a:r>
                      <a:r>
                        <a:rPr lang="en-US" sz="1600" baseline="0" dirty="0" smtClean="0"/>
                        <a:t>X-</a:t>
                      </a:r>
                      <a:r>
                        <a:rPr lang="en-US" sz="1600" baseline="0" dirty="0" err="1" smtClean="0"/>
                        <a:t>ing</a:t>
                      </a:r>
                      <a:r>
                        <a:rPr lang="en-US" sz="1600" dirty="0" smtClean="0"/>
                        <a:t> Area</a:t>
                      </a:r>
                      <a:endParaRPr lang="en-US" sz="1600" dirty="0"/>
                    </a:p>
                  </a:txBody>
                  <a:tcPr/>
                </a:tc>
                <a:tc>
                  <a:txBody>
                    <a:bodyPr/>
                    <a:lstStyle/>
                    <a:p>
                      <a:r>
                        <a:rPr lang="en-US" sz="1600" dirty="0" smtClean="0"/>
                        <a:t>1. Isolate Intermediate OBJ</a:t>
                      </a:r>
                      <a:endParaRPr lang="en-US" sz="1600" dirty="0"/>
                    </a:p>
                  </a:txBody>
                  <a:tcPr/>
                </a:tc>
                <a:tc>
                  <a:txBody>
                    <a:bodyPr/>
                    <a:lstStyle/>
                    <a:p>
                      <a:r>
                        <a:rPr lang="en-US" sz="1600" dirty="0" smtClean="0"/>
                        <a:t>1. Isolate BHL</a:t>
                      </a:r>
                      <a:endParaRPr lang="en-US" sz="1600" dirty="0"/>
                    </a:p>
                  </a:txBody>
                  <a:tcPr/>
                </a:tc>
                <a:tc>
                  <a:txBody>
                    <a:bodyPr/>
                    <a:lstStyle/>
                    <a:p>
                      <a:r>
                        <a:rPr lang="en-US" sz="1600" dirty="0" smtClean="0"/>
                        <a:t>1. Shape for</a:t>
                      </a:r>
                      <a:r>
                        <a:rPr lang="en-US" sz="1600" baseline="0" dirty="0" smtClean="0"/>
                        <a:t> Breakout</a:t>
                      </a:r>
                      <a:endParaRPr lang="en-US" sz="1600" dirty="0"/>
                    </a:p>
                  </a:txBody>
                  <a:tcPr/>
                </a:tc>
              </a:tr>
              <a:tr h="765710">
                <a:tc>
                  <a:txBody>
                    <a:bodyPr/>
                    <a:lstStyle/>
                    <a:p>
                      <a:r>
                        <a:rPr lang="en-US" sz="1600" dirty="0" smtClean="0"/>
                        <a:t>Seizure of near shore</a:t>
                      </a:r>
                      <a:endParaRPr lang="en-US" sz="1600" dirty="0"/>
                    </a:p>
                  </a:txBody>
                  <a:tcPr/>
                </a:tc>
                <a:tc>
                  <a:txBody>
                    <a:bodyPr/>
                    <a:lstStyle/>
                    <a:p>
                      <a:r>
                        <a:rPr lang="en-US" sz="1600" dirty="0" smtClean="0"/>
                        <a:t>Division Assault</a:t>
                      </a:r>
                      <a:endParaRPr lang="en-US" sz="1600" dirty="0"/>
                    </a:p>
                  </a:txBody>
                  <a:tcPr/>
                </a:tc>
                <a:tc>
                  <a:txBody>
                    <a:bodyPr/>
                    <a:lstStyle/>
                    <a:p>
                      <a:r>
                        <a:rPr lang="en-US" sz="1600" dirty="0" smtClean="0"/>
                        <a:t>Seizure of Intermediate</a:t>
                      </a:r>
                      <a:r>
                        <a:rPr lang="en-US" sz="1600" baseline="0" dirty="0" smtClean="0"/>
                        <a:t> OBJ</a:t>
                      </a:r>
                      <a:endParaRPr lang="en-US" sz="1600" dirty="0"/>
                    </a:p>
                  </a:txBody>
                  <a:tcPr/>
                </a:tc>
                <a:tc>
                  <a:txBody>
                    <a:bodyPr/>
                    <a:lstStyle/>
                    <a:p>
                      <a:r>
                        <a:rPr lang="en-US" sz="1600" dirty="0" smtClean="0"/>
                        <a:t>Seize BHL</a:t>
                      </a:r>
                    </a:p>
                    <a:p>
                      <a:r>
                        <a:rPr lang="en-US" sz="1600" dirty="0" smtClean="0"/>
                        <a:t>OBJ</a:t>
                      </a:r>
                      <a:endParaRPr lang="en-US" sz="1600" dirty="0"/>
                    </a:p>
                  </a:txBody>
                  <a:tcPr/>
                </a:tc>
                <a:tc>
                  <a:txBody>
                    <a:bodyPr/>
                    <a:lstStyle/>
                    <a:p>
                      <a:r>
                        <a:rPr lang="en-US" sz="1600" dirty="0" smtClean="0"/>
                        <a:t>1.Direct attack 2. Integrate follow-on BCT</a:t>
                      </a:r>
                      <a:endParaRPr lang="en-US" sz="1600" dirty="0"/>
                    </a:p>
                  </a:txBody>
                  <a:tcPr/>
                </a:tc>
              </a:tr>
              <a:tr h="938931">
                <a:tc>
                  <a:txBody>
                    <a:bodyPr/>
                    <a:lstStyle/>
                    <a:p>
                      <a:r>
                        <a:rPr lang="en-US" sz="1600" dirty="0" smtClean="0"/>
                        <a:t>Establish X-</a:t>
                      </a:r>
                      <a:r>
                        <a:rPr lang="en-US" sz="1600" dirty="0" err="1" smtClean="0"/>
                        <a:t>ing</a:t>
                      </a:r>
                      <a:r>
                        <a:rPr lang="en-US" sz="1600" dirty="0" smtClean="0"/>
                        <a:t> site infrastructure</a:t>
                      </a:r>
                      <a:endParaRPr lang="en-US" sz="1600" dirty="0"/>
                    </a:p>
                  </a:txBody>
                  <a:tcPr/>
                </a:tc>
                <a:tc>
                  <a:txBody>
                    <a:bodyPr/>
                    <a:lstStyle/>
                    <a:p>
                      <a:r>
                        <a:rPr lang="en-US" sz="1600" dirty="0" smtClean="0"/>
                        <a:t>Support assault</a:t>
                      </a:r>
                      <a:r>
                        <a:rPr lang="en-US" sz="1600" baseline="0" dirty="0" smtClean="0"/>
                        <a:t> X-</a:t>
                      </a:r>
                      <a:r>
                        <a:rPr lang="en-US" sz="1600" baseline="0" dirty="0" err="1" smtClean="0"/>
                        <a:t>ings</a:t>
                      </a:r>
                      <a:endParaRPr lang="en-US" sz="1600" dirty="0"/>
                    </a:p>
                  </a:txBody>
                  <a:tcPr/>
                </a:tc>
                <a:tc>
                  <a:txBody>
                    <a:bodyPr/>
                    <a:lstStyle/>
                    <a:p>
                      <a:r>
                        <a:rPr lang="en-US" sz="1600" dirty="0" smtClean="0"/>
                        <a:t>Continue </a:t>
                      </a:r>
                      <a:r>
                        <a:rPr lang="en-US" sz="1600" baseline="0" dirty="0" smtClean="0"/>
                        <a:t>X-</a:t>
                      </a:r>
                      <a:r>
                        <a:rPr lang="en-US" sz="1600" baseline="0" dirty="0" err="1" smtClean="0"/>
                        <a:t>ings</a:t>
                      </a:r>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tr>
              <a:tr h="1037230">
                <a:tc>
                  <a:txBody>
                    <a:bodyPr/>
                    <a:lstStyle/>
                    <a:p>
                      <a:r>
                        <a:rPr lang="en-US" sz="1600" dirty="0" smtClean="0"/>
                        <a:t>Nearside OBJ</a:t>
                      </a:r>
                      <a:endParaRPr lang="en-US" sz="1600" dirty="0"/>
                    </a:p>
                  </a:txBody>
                  <a:tcPr/>
                </a:tc>
                <a:tc>
                  <a:txBody>
                    <a:bodyPr/>
                    <a:lstStyle/>
                    <a:p>
                      <a:r>
                        <a:rPr lang="en-US" sz="1600" dirty="0" smtClean="0"/>
                        <a:t>Assault Gap</a:t>
                      </a:r>
                      <a:endParaRPr lang="en-US" sz="1600" dirty="0"/>
                    </a:p>
                  </a:txBody>
                  <a:tcPr/>
                </a:tc>
                <a:tc>
                  <a:txBody>
                    <a:bodyPr/>
                    <a:lstStyle/>
                    <a:p>
                      <a:r>
                        <a:rPr lang="en-US" sz="1600" dirty="0" smtClean="0"/>
                        <a:t>Intermediate OBJ</a:t>
                      </a:r>
                      <a:endParaRPr lang="en-US" sz="1600" dirty="0"/>
                    </a:p>
                  </a:txBody>
                  <a:tcPr/>
                </a:tc>
                <a:tc>
                  <a:txBody>
                    <a:bodyPr/>
                    <a:lstStyle/>
                    <a:p>
                      <a:r>
                        <a:rPr lang="en-US" sz="1600" dirty="0" smtClean="0"/>
                        <a:t>Bridgehead OBJ</a:t>
                      </a:r>
                      <a:endParaRPr lang="en-US" sz="1600" dirty="0"/>
                    </a:p>
                  </a:txBody>
                  <a:tcPr/>
                </a:tc>
                <a:tc>
                  <a:txBody>
                    <a:bodyPr/>
                    <a:lstStyle/>
                    <a:p>
                      <a:pPr marL="342900" indent="-342900">
                        <a:buAutoNum type="arabicPeriod"/>
                      </a:pPr>
                      <a:r>
                        <a:rPr lang="en-US" sz="1600" dirty="0" smtClean="0"/>
                        <a:t>FPOL </a:t>
                      </a:r>
                    </a:p>
                    <a:p>
                      <a:pPr marL="342900" indent="-342900">
                        <a:buAutoNum type="arabicPeriod"/>
                      </a:pPr>
                      <a:r>
                        <a:rPr lang="en-US" sz="1600" baseline="0" dirty="0" smtClean="0"/>
                        <a:t>Follow</a:t>
                      </a:r>
                    </a:p>
                  </a:txBody>
                  <a:tcPr/>
                </a:tc>
              </a:tr>
              <a:tr h="1219464">
                <a:tc>
                  <a:txBody>
                    <a:bodyPr/>
                    <a:lstStyle/>
                    <a:p>
                      <a:pPr marL="0" indent="0">
                        <a:buNone/>
                      </a:pPr>
                      <a:r>
                        <a:rPr lang="en-US" sz="1600" dirty="0" smtClean="0"/>
                        <a:t>1. Move in to</a:t>
                      </a:r>
                      <a:r>
                        <a:rPr lang="en-US" sz="1600" baseline="0" dirty="0" smtClean="0"/>
                        <a:t> </a:t>
                      </a:r>
                      <a:r>
                        <a:rPr lang="en-US" sz="1600" dirty="0" smtClean="0"/>
                        <a:t>crossing area</a:t>
                      </a:r>
                    </a:p>
                    <a:p>
                      <a:pPr marL="342900" indent="-342900">
                        <a:buNone/>
                      </a:pPr>
                      <a:r>
                        <a:rPr lang="en-US" sz="1600" dirty="0" smtClean="0"/>
                        <a:t> </a:t>
                      </a:r>
                    </a:p>
                    <a:p>
                      <a:endParaRPr lang="en-US" sz="1600" dirty="0" smtClean="0"/>
                    </a:p>
                    <a:p>
                      <a:endParaRPr lang="en-US" sz="1600" dirty="0" smtClean="0"/>
                    </a:p>
                    <a:p>
                      <a:r>
                        <a:rPr lang="en-US" sz="1600" dirty="0" smtClean="0"/>
                        <a:t>2. Sustain</a:t>
                      </a:r>
                      <a:endParaRPr lang="en-US" sz="1600" dirty="0"/>
                    </a:p>
                  </a:txBody>
                  <a:tcPr/>
                </a:tc>
                <a:tc>
                  <a:txBody>
                    <a:bodyPr/>
                    <a:lstStyle/>
                    <a:p>
                      <a:r>
                        <a:rPr lang="en-US" sz="1600" dirty="0" smtClean="0"/>
                        <a:t>1. </a:t>
                      </a:r>
                      <a:r>
                        <a:rPr lang="en-US" sz="1600" dirty="0" err="1" smtClean="0"/>
                        <a:t>Coord</a:t>
                      </a:r>
                      <a:r>
                        <a:rPr lang="en-US" sz="1600" dirty="0" smtClean="0"/>
                        <a:t> Assault X-</a:t>
                      </a:r>
                      <a:r>
                        <a:rPr lang="en-US" sz="1600" dirty="0" err="1" smtClean="0"/>
                        <a:t>ing</a:t>
                      </a:r>
                      <a:r>
                        <a:rPr lang="en-US" sz="1600" dirty="0" smtClean="0"/>
                        <a:t> means             2.</a:t>
                      </a:r>
                      <a:r>
                        <a:rPr lang="en-US" sz="1600" baseline="0" dirty="0" smtClean="0"/>
                        <a:t> O</a:t>
                      </a:r>
                      <a:r>
                        <a:rPr lang="en-US" sz="1600" dirty="0" smtClean="0"/>
                        <a:t>bscuration</a:t>
                      </a:r>
                      <a:endParaRPr lang="en-US" sz="1600" dirty="0"/>
                    </a:p>
                  </a:txBody>
                  <a:tcPr/>
                </a:tc>
                <a:tc>
                  <a:txBody>
                    <a:bodyPr/>
                    <a:lstStyle/>
                    <a:p>
                      <a:r>
                        <a:rPr lang="en-US" sz="1600" dirty="0" smtClean="0"/>
                        <a:t>Follow-on TF through X-</a:t>
                      </a:r>
                      <a:r>
                        <a:rPr lang="en-US" sz="1600" dirty="0" err="1" smtClean="0"/>
                        <a:t>ing</a:t>
                      </a:r>
                      <a:r>
                        <a:rPr lang="en-US" sz="1600" dirty="0" smtClean="0"/>
                        <a:t> area </a:t>
                      </a:r>
                      <a:endParaRPr lang="en-US" sz="1600" dirty="0"/>
                    </a:p>
                  </a:txBody>
                  <a:tcPr/>
                </a:tc>
                <a:tc>
                  <a:txBody>
                    <a:bodyPr/>
                    <a:lstStyle/>
                    <a:p>
                      <a:r>
                        <a:rPr lang="en-US" sz="1600" dirty="0" smtClean="0"/>
                        <a:t>1. BDE units</a:t>
                      </a:r>
                      <a:r>
                        <a:rPr lang="en-US" sz="1600" baseline="0" dirty="0" smtClean="0"/>
                        <a:t> through X- </a:t>
                      </a:r>
                      <a:r>
                        <a:rPr lang="en-US" sz="1600" baseline="0" dirty="0" err="1" smtClean="0"/>
                        <a:t>ing</a:t>
                      </a:r>
                      <a:r>
                        <a:rPr lang="en-US" sz="1600" baseline="0" dirty="0" smtClean="0"/>
                        <a:t> 2. Prep to pass breakout force</a:t>
                      </a:r>
                      <a:endParaRPr lang="en-US" sz="1600" dirty="0"/>
                    </a:p>
                  </a:txBody>
                  <a:tcPr/>
                </a:tc>
                <a:tc>
                  <a:txBody>
                    <a:bodyPr/>
                    <a:lstStyle/>
                    <a:p>
                      <a:r>
                        <a:rPr lang="en-US" sz="1600" dirty="0" smtClean="0"/>
                        <a:t>1. Pass</a:t>
                      </a:r>
                      <a:r>
                        <a:rPr lang="en-US" sz="1600" baseline="0" dirty="0" smtClean="0"/>
                        <a:t> Breakout force             2. Pass X-</a:t>
                      </a:r>
                      <a:r>
                        <a:rPr lang="en-US" sz="1600" baseline="0" dirty="0" err="1" smtClean="0"/>
                        <a:t>ing</a:t>
                      </a:r>
                      <a:r>
                        <a:rPr lang="en-US" sz="1600" baseline="0" dirty="0" smtClean="0"/>
                        <a:t> area to DTAC</a:t>
                      </a:r>
                    </a:p>
                    <a:p>
                      <a:endParaRPr lang="en-US" sz="1600" dirty="0"/>
                    </a:p>
                  </a:txBody>
                  <a:tcPr/>
                </a:tc>
              </a:tr>
            </a:tbl>
          </a:graphicData>
        </a:graphic>
      </p:graphicFrame>
      <p:grpSp>
        <p:nvGrpSpPr>
          <p:cNvPr id="19" name="Group 161"/>
          <p:cNvGrpSpPr>
            <a:grpSpLocks/>
          </p:cNvGrpSpPr>
          <p:nvPr/>
        </p:nvGrpSpPr>
        <p:grpSpPr bwMode="auto">
          <a:xfrm>
            <a:off x="218371" y="4259567"/>
            <a:ext cx="788988" cy="952500"/>
            <a:chOff x="2621" y="842"/>
            <a:chExt cx="497" cy="600"/>
          </a:xfrm>
          <a:solidFill>
            <a:srgbClr val="00B0F0"/>
          </a:solidFill>
        </p:grpSpPr>
        <p:sp>
          <p:nvSpPr>
            <p:cNvPr id="20" name="Text Box 137"/>
            <p:cNvSpPr txBox="1">
              <a:spLocks noChangeArrowheads="1"/>
            </p:cNvSpPr>
            <p:nvPr/>
          </p:nvSpPr>
          <p:spPr bwMode="auto">
            <a:xfrm>
              <a:off x="2739" y="842"/>
              <a:ext cx="304" cy="192"/>
            </a:xfrm>
            <a:prstGeom prst="rect">
              <a:avLst/>
            </a:prstGeom>
            <a:solidFill>
              <a:srgbClr val="FFFFFF"/>
            </a:solidFill>
            <a:ln w="9525">
              <a:noFill/>
              <a:miter lim="800000"/>
              <a:headEnd/>
              <a:tailEnd/>
            </a:ln>
          </p:spPr>
          <p:txBody>
            <a:bodyPr>
              <a:spAutoFit/>
            </a:bodyPr>
            <a:lstStyle/>
            <a:p>
              <a:pPr algn="ctr">
                <a:spcBef>
                  <a:spcPct val="50000"/>
                </a:spcBef>
              </a:pPr>
              <a:r>
                <a:rPr lang="en-US" sz="1400" b="1" dirty="0" smtClean="0"/>
                <a:t>X</a:t>
              </a:r>
              <a:endParaRPr lang="en-US" sz="1400" b="1" dirty="0"/>
            </a:p>
          </p:txBody>
        </p:sp>
        <p:sp>
          <p:nvSpPr>
            <p:cNvPr id="21" name="Text Box 130"/>
            <p:cNvSpPr txBox="1">
              <a:spLocks noChangeArrowheads="1"/>
            </p:cNvSpPr>
            <p:nvPr/>
          </p:nvSpPr>
          <p:spPr bwMode="auto">
            <a:xfrm>
              <a:off x="2669" y="1248"/>
              <a:ext cx="391" cy="194"/>
            </a:xfrm>
            <a:prstGeom prst="rect">
              <a:avLst/>
            </a:prstGeom>
            <a:solidFill>
              <a:srgbClr val="FFFFFF"/>
            </a:solidFill>
            <a:ln w="9525">
              <a:noFill/>
              <a:miter lim="800000"/>
              <a:headEnd/>
              <a:tailEnd/>
            </a:ln>
          </p:spPr>
          <p:txBody>
            <a:bodyPr wrap="square">
              <a:spAutoFit/>
            </a:bodyPr>
            <a:lstStyle/>
            <a:p>
              <a:pPr algn="ctr">
                <a:spcBef>
                  <a:spcPct val="50000"/>
                </a:spcBef>
              </a:pPr>
              <a:r>
                <a:rPr lang="en-US" sz="1400" b="1" dirty="0"/>
                <a:t>TAC</a:t>
              </a:r>
            </a:p>
          </p:txBody>
        </p:sp>
        <p:grpSp>
          <p:nvGrpSpPr>
            <p:cNvPr id="22" name="Group 132"/>
            <p:cNvGrpSpPr>
              <a:grpSpLocks/>
            </p:cNvGrpSpPr>
            <p:nvPr/>
          </p:nvGrpSpPr>
          <p:grpSpPr bwMode="auto">
            <a:xfrm>
              <a:off x="2621" y="989"/>
              <a:ext cx="497" cy="412"/>
              <a:chOff x="4913" y="2541"/>
              <a:chExt cx="497" cy="412"/>
            </a:xfrm>
            <a:grpFill/>
          </p:grpSpPr>
          <p:sp>
            <p:nvSpPr>
              <p:cNvPr id="23" name="Rectangle 133"/>
              <p:cNvSpPr>
                <a:spLocks noChangeAspect="1" noChangeArrowheads="1"/>
              </p:cNvSpPr>
              <p:nvPr/>
            </p:nvSpPr>
            <p:spPr bwMode="auto">
              <a:xfrm>
                <a:off x="4913" y="2544"/>
                <a:ext cx="497" cy="291"/>
              </a:xfrm>
              <a:prstGeom prst="rect">
                <a:avLst/>
              </a:prstGeom>
              <a:grpFill/>
              <a:ln w="19050">
                <a:solidFill>
                  <a:srgbClr val="000000"/>
                </a:solidFill>
                <a:miter lim="800000"/>
                <a:headEnd/>
                <a:tailEnd/>
              </a:ln>
            </p:spPr>
            <p:txBody>
              <a:bodyPr wrap="none" anchor="ctr"/>
              <a:lstStyle/>
              <a:p>
                <a:endParaRPr lang="en-US"/>
              </a:p>
            </p:txBody>
          </p:sp>
          <p:sp>
            <p:nvSpPr>
              <p:cNvPr id="24" name="Line 134"/>
              <p:cNvSpPr>
                <a:spLocks noChangeShapeType="1"/>
              </p:cNvSpPr>
              <p:nvPr/>
            </p:nvSpPr>
            <p:spPr bwMode="auto">
              <a:xfrm>
                <a:off x="4913" y="2541"/>
                <a:ext cx="0" cy="412"/>
              </a:xfrm>
              <a:prstGeom prst="line">
                <a:avLst/>
              </a:prstGeom>
              <a:grpFill/>
              <a:ln w="19050">
                <a:solidFill>
                  <a:schemeClr val="tx1"/>
                </a:solidFill>
                <a:round/>
                <a:headEnd/>
                <a:tailEnd/>
              </a:ln>
            </p:spPr>
            <p:txBody>
              <a:bodyPr/>
              <a:lstStyle/>
              <a:p>
                <a:endParaRPr lang="en-US"/>
              </a:p>
            </p:txBody>
          </p:sp>
        </p:grpSp>
      </p:grpSp>
      <p:grpSp>
        <p:nvGrpSpPr>
          <p:cNvPr id="25" name="Group 159"/>
          <p:cNvGrpSpPr>
            <a:grpSpLocks/>
          </p:cNvGrpSpPr>
          <p:nvPr/>
        </p:nvGrpSpPr>
        <p:grpSpPr bwMode="auto">
          <a:xfrm>
            <a:off x="218365" y="5378687"/>
            <a:ext cx="788988" cy="962026"/>
            <a:chOff x="1722" y="842"/>
            <a:chExt cx="497" cy="606"/>
          </a:xfrm>
          <a:solidFill>
            <a:srgbClr val="00B0F0"/>
          </a:solidFill>
        </p:grpSpPr>
        <p:sp>
          <p:nvSpPr>
            <p:cNvPr id="26" name="Text Box 124"/>
            <p:cNvSpPr txBox="1">
              <a:spLocks noChangeArrowheads="1"/>
            </p:cNvSpPr>
            <p:nvPr/>
          </p:nvSpPr>
          <p:spPr bwMode="auto">
            <a:xfrm>
              <a:off x="1767" y="1256"/>
              <a:ext cx="439" cy="192"/>
            </a:xfrm>
            <a:prstGeom prst="rect">
              <a:avLst/>
            </a:prstGeom>
            <a:solidFill>
              <a:srgbClr val="FFFFFF"/>
            </a:solidFill>
            <a:ln w="9525">
              <a:noFill/>
              <a:miter lim="800000"/>
              <a:headEnd/>
              <a:tailEnd/>
            </a:ln>
          </p:spPr>
          <p:txBody>
            <a:bodyPr>
              <a:spAutoFit/>
            </a:bodyPr>
            <a:lstStyle/>
            <a:p>
              <a:pPr>
                <a:spcBef>
                  <a:spcPct val="50000"/>
                </a:spcBef>
              </a:pPr>
              <a:r>
                <a:rPr lang="en-US" sz="1400" b="1" dirty="0"/>
                <a:t>MAIN</a:t>
              </a:r>
            </a:p>
          </p:txBody>
        </p:sp>
        <p:sp>
          <p:nvSpPr>
            <p:cNvPr id="27" name="Text Box 141"/>
            <p:cNvSpPr txBox="1">
              <a:spLocks noChangeArrowheads="1"/>
            </p:cNvSpPr>
            <p:nvPr/>
          </p:nvSpPr>
          <p:spPr bwMode="auto">
            <a:xfrm>
              <a:off x="1840" y="842"/>
              <a:ext cx="304" cy="192"/>
            </a:xfrm>
            <a:prstGeom prst="rect">
              <a:avLst/>
            </a:prstGeom>
            <a:solidFill>
              <a:srgbClr val="FFFFFF"/>
            </a:solidFill>
            <a:ln w="9525">
              <a:noFill/>
              <a:miter lim="800000"/>
              <a:headEnd/>
              <a:tailEnd/>
            </a:ln>
          </p:spPr>
          <p:txBody>
            <a:bodyPr>
              <a:spAutoFit/>
            </a:bodyPr>
            <a:lstStyle/>
            <a:p>
              <a:pPr algn="ctr">
                <a:spcBef>
                  <a:spcPct val="50000"/>
                </a:spcBef>
              </a:pPr>
              <a:r>
                <a:rPr lang="en-US" sz="1400" b="1" dirty="0" smtClean="0"/>
                <a:t>X</a:t>
              </a:r>
              <a:endParaRPr lang="en-US" sz="1400" b="1" dirty="0"/>
            </a:p>
          </p:txBody>
        </p:sp>
        <p:grpSp>
          <p:nvGrpSpPr>
            <p:cNvPr id="28" name="Group 142"/>
            <p:cNvGrpSpPr>
              <a:grpSpLocks/>
            </p:cNvGrpSpPr>
            <p:nvPr/>
          </p:nvGrpSpPr>
          <p:grpSpPr bwMode="auto">
            <a:xfrm>
              <a:off x="1722" y="989"/>
              <a:ext cx="497" cy="412"/>
              <a:chOff x="4913" y="2541"/>
              <a:chExt cx="497" cy="412"/>
            </a:xfrm>
            <a:grpFill/>
          </p:grpSpPr>
          <p:sp>
            <p:nvSpPr>
              <p:cNvPr id="29" name="Rectangle 143"/>
              <p:cNvSpPr>
                <a:spLocks noChangeAspect="1" noChangeArrowheads="1"/>
              </p:cNvSpPr>
              <p:nvPr/>
            </p:nvSpPr>
            <p:spPr bwMode="auto">
              <a:xfrm>
                <a:off x="4913" y="2544"/>
                <a:ext cx="497" cy="291"/>
              </a:xfrm>
              <a:prstGeom prst="rect">
                <a:avLst/>
              </a:prstGeom>
              <a:grpFill/>
              <a:ln w="19050">
                <a:solidFill>
                  <a:srgbClr val="000000"/>
                </a:solidFill>
                <a:miter lim="800000"/>
                <a:headEnd/>
                <a:tailEnd/>
              </a:ln>
            </p:spPr>
            <p:txBody>
              <a:bodyPr wrap="none" anchor="ctr"/>
              <a:lstStyle/>
              <a:p>
                <a:endParaRPr lang="en-US"/>
              </a:p>
            </p:txBody>
          </p:sp>
          <p:sp>
            <p:nvSpPr>
              <p:cNvPr id="30" name="Line 144"/>
              <p:cNvSpPr>
                <a:spLocks noChangeShapeType="1"/>
              </p:cNvSpPr>
              <p:nvPr/>
            </p:nvSpPr>
            <p:spPr bwMode="auto">
              <a:xfrm>
                <a:off x="4913" y="2541"/>
                <a:ext cx="0" cy="412"/>
              </a:xfrm>
              <a:prstGeom prst="line">
                <a:avLst/>
              </a:prstGeom>
              <a:grpFill/>
              <a:ln w="19050">
                <a:solidFill>
                  <a:schemeClr val="tx1"/>
                </a:solidFill>
                <a:round/>
                <a:headEnd/>
                <a:tailEnd/>
              </a:ln>
            </p:spPr>
            <p:txBody>
              <a:bodyPr/>
              <a:lstStyle/>
              <a:p>
                <a:endParaRPr lang="en-US"/>
              </a:p>
            </p:txBody>
          </p:sp>
        </p:grpSp>
      </p:grpSp>
      <p:grpSp>
        <p:nvGrpSpPr>
          <p:cNvPr id="40" name="Group 161"/>
          <p:cNvGrpSpPr>
            <a:grpSpLocks/>
          </p:cNvGrpSpPr>
          <p:nvPr/>
        </p:nvGrpSpPr>
        <p:grpSpPr bwMode="auto">
          <a:xfrm>
            <a:off x="220637" y="3331534"/>
            <a:ext cx="788987" cy="887413"/>
            <a:chOff x="2621" y="842"/>
            <a:chExt cx="497" cy="559"/>
          </a:xfrm>
          <a:solidFill>
            <a:srgbClr val="00B0F0"/>
          </a:solidFill>
        </p:grpSpPr>
        <p:sp>
          <p:nvSpPr>
            <p:cNvPr id="41" name="Text Box 137"/>
            <p:cNvSpPr txBox="1">
              <a:spLocks noChangeArrowheads="1"/>
            </p:cNvSpPr>
            <p:nvPr/>
          </p:nvSpPr>
          <p:spPr bwMode="auto">
            <a:xfrm>
              <a:off x="2739" y="842"/>
              <a:ext cx="304" cy="192"/>
            </a:xfrm>
            <a:prstGeom prst="rect">
              <a:avLst/>
            </a:prstGeom>
            <a:solidFill>
              <a:srgbClr val="FFFFFF"/>
            </a:solidFill>
            <a:ln w="9525">
              <a:noFill/>
              <a:miter lim="800000"/>
              <a:headEnd/>
              <a:tailEnd/>
            </a:ln>
          </p:spPr>
          <p:txBody>
            <a:bodyPr>
              <a:spAutoFit/>
            </a:bodyPr>
            <a:lstStyle/>
            <a:p>
              <a:pPr algn="ctr">
                <a:spcBef>
                  <a:spcPct val="50000"/>
                </a:spcBef>
              </a:pPr>
              <a:r>
                <a:rPr lang="en-US" sz="1400" b="1" dirty="0" smtClean="0"/>
                <a:t>X</a:t>
              </a:r>
              <a:endParaRPr lang="en-US" sz="1400" b="1" dirty="0"/>
            </a:p>
          </p:txBody>
        </p:sp>
        <p:grpSp>
          <p:nvGrpSpPr>
            <p:cNvPr id="43" name="Group 132"/>
            <p:cNvGrpSpPr>
              <a:grpSpLocks/>
            </p:cNvGrpSpPr>
            <p:nvPr/>
          </p:nvGrpSpPr>
          <p:grpSpPr bwMode="auto">
            <a:xfrm>
              <a:off x="2621" y="989"/>
              <a:ext cx="497" cy="412"/>
              <a:chOff x="4913" y="2541"/>
              <a:chExt cx="497" cy="412"/>
            </a:xfrm>
            <a:grpFill/>
          </p:grpSpPr>
          <p:sp>
            <p:nvSpPr>
              <p:cNvPr id="44" name="Rectangle 133"/>
              <p:cNvSpPr>
                <a:spLocks noChangeAspect="1" noChangeArrowheads="1"/>
              </p:cNvSpPr>
              <p:nvPr/>
            </p:nvSpPr>
            <p:spPr bwMode="auto">
              <a:xfrm>
                <a:off x="4913" y="2544"/>
                <a:ext cx="497" cy="291"/>
              </a:xfrm>
              <a:prstGeom prst="rect">
                <a:avLst/>
              </a:prstGeom>
              <a:grpFill/>
              <a:ln w="19050">
                <a:solidFill>
                  <a:srgbClr val="000000"/>
                </a:solidFill>
                <a:miter lim="800000"/>
                <a:headEnd/>
                <a:tailEnd/>
              </a:ln>
            </p:spPr>
            <p:txBody>
              <a:bodyPr wrap="none" anchor="ctr"/>
              <a:lstStyle/>
              <a:p>
                <a:endParaRPr lang="en-US"/>
              </a:p>
            </p:txBody>
          </p:sp>
          <p:sp>
            <p:nvSpPr>
              <p:cNvPr id="45" name="Line 134"/>
              <p:cNvSpPr>
                <a:spLocks noChangeShapeType="1"/>
              </p:cNvSpPr>
              <p:nvPr/>
            </p:nvSpPr>
            <p:spPr bwMode="auto">
              <a:xfrm>
                <a:off x="4913" y="2541"/>
                <a:ext cx="0" cy="412"/>
              </a:xfrm>
              <a:prstGeom prst="line">
                <a:avLst/>
              </a:prstGeom>
              <a:grpFill/>
              <a:ln w="19050">
                <a:solidFill>
                  <a:schemeClr val="tx1"/>
                </a:solidFill>
                <a:round/>
                <a:headEnd/>
                <a:tailEnd/>
              </a:ln>
            </p:spPr>
            <p:txBody>
              <a:bodyPr/>
              <a:lstStyle/>
              <a:p>
                <a:endParaRPr lang="en-US"/>
              </a:p>
            </p:txBody>
          </p:sp>
        </p:grpSp>
      </p:grpSp>
      <p:grpSp>
        <p:nvGrpSpPr>
          <p:cNvPr id="48" name="Group 47"/>
          <p:cNvGrpSpPr/>
          <p:nvPr/>
        </p:nvGrpSpPr>
        <p:grpSpPr>
          <a:xfrm>
            <a:off x="504590" y="3685438"/>
            <a:ext cx="224506" cy="232722"/>
            <a:chOff x="10590285" y="3166826"/>
            <a:chExt cx="224506" cy="232722"/>
          </a:xfrm>
        </p:grpSpPr>
        <p:sp>
          <p:nvSpPr>
            <p:cNvPr id="46" name="Rectangle 59"/>
            <p:cNvSpPr>
              <a:spLocks noChangeArrowheads="1"/>
            </p:cNvSpPr>
            <p:nvPr/>
          </p:nvSpPr>
          <p:spPr bwMode="auto">
            <a:xfrm>
              <a:off x="10590285" y="3166826"/>
              <a:ext cx="212725" cy="1301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7" name="AutoShape 60"/>
            <p:cNvSpPr>
              <a:spLocks noChangeArrowheads="1"/>
            </p:cNvSpPr>
            <p:nvPr/>
          </p:nvSpPr>
          <p:spPr bwMode="auto">
            <a:xfrm flipV="1">
              <a:off x="10605798" y="3313823"/>
              <a:ext cx="208993" cy="85725"/>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p>
          </p:txBody>
        </p:sp>
      </p:grpSp>
      <p:sp>
        <p:nvSpPr>
          <p:cNvPr id="36" name="Right Arrow 35"/>
          <p:cNvSpPr/>
          <p:nvPr/>
        </p:nvSpPr>
        <p:spPr>
          <a:xfrm>
            <a:off x="2374710" y="1951625"/>
            <a:ext cx="5950424" cy="204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5554639" y="3289111"/>
            <a:ext cx="2770495" cy="1933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2404280" y="6321183"/>
            <a:ext cx="5950424" cy="204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email"/>
          <a:srcRect/>
          <a:stretch>
            <a:fillRect/>
          </a:stretch>
        </p:blipFill>
        <p:spPr bwMode="auto">
          <a:xfrm>
            <a:off x="890285" y="1004951"/>
            <a:ext cx="8000908" cy="5684227"/>
          </a:xfrm>
          <a:prstGeom prst="rect">
            <a:avLst/>
          </a:prstGeom>
          <a:solidFill>
            <a:srgbClr val="EDE5CF"/>
          </a:solidFill>
          <a:ln w="9525">
            <a:noFill/>
            <a:miter lim="800000"/>
            <a:headEnd/>
            <a:tailEnd/>
          </a:ln>
          <a:effectLst/>
        </p:spPr>
      </p:pic>
      <p:sp>
        <p:nvSpPr>
          <p:cNvPr id="4" name="TextBox 3"/>
          <p:cNvSpPr txBox="1"/>
          <p:nvPr/>
        </p:nvSpPr>
        <p:spPr>
          <a:xfrm>
            <a:off x="3136092" y="134094"/>
            <a:ext cx="3509294" cy="584775"/>
          </a:xfrm>
          <a:prstGeom prst="rect">
            <a:avLst/>
          </a:prstGeom>
          <a:noFill/>
          <a:ln>
            <a:noFill/>
          </a:ln>
        </p:spPr>
        <p:txBody>
          <a:bodyPr wrap="none" rtlCol="0">
            <a:spAutoFit/>
          </a:bodyPr>
          <a:lstStyle/>
          <a:p>
            <a:pPr algn="ctr"/>
            <a:r>
              <a:rPr lang="en-US" sz="3200" b="1" dirty="0" smtClean="0"/>
              <a:t>Communications</a:t>
            </a:r>
            <a:endParaRPr lang="en-US" sz="3200" b="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914" y="248457"/>
            <a:ext cx="7910285" cy="2031325"/>
          </a:xfrm>
          <a:prstGeom prst="rect">
            <a:avLst/>
          </a:prstGeom>
          <a:solidFill>
            <a:schemeClr val="bg1"/>
          </a:solidFill>
        </p:spPr>
        <p:txBody>
          <a:bodyPr wrap="square">
            <a:spAutoFit/>
          </a:bodyPr>
          <a:lstStyle/>
          <a:p>
            <a:pPr>
              <a:lnSpc>
                <a:spcPct val="90000"/>
              </a:lnSpc>
              <a:buFontTx/>
              <a:buNone/>
            </a:pPr>
            <a:r>
              <a:rPr lang="en-US" b="1" i="1" dirty="0" smtClean="0"/>
              <a:t>“The passage of great rivers in the presence of the enemy is one of the most difficult operations in war.</a:t>
            </a:r>
            <a:r>
              <a:rPr lang="en-US" b="1" dirty="0" smtClean="0"/>
              <a:t> “</a:t>
            </a:r>
          </a:p>
          <a:p>
            <a:pPr>
              <a:lnSpc>
                <a:spcPct val="90000"/>
              </a:lnSpc>
              <a:buFontTx/>
              <a:buNone/>
            </a:pPr>
            <a:r>
              <a:rPr lang="en-US" b="1" dirty="0" smtClean="0"/>
              <a:t>					</a:t>
            </a:r>
          </a:p>
          <a:p>
            <a:pPr>
              <a:lnSpc>
                <a:spcPct val="90000"/>
              </a:lnSpc>
              <a:buFontTx/>
              <a:buNone/>
            </a:pPr>
            <a:r>
              <a:rPr lang="en-US" b="1" dirty="0" smtClean="0"/>
              <a:t>				Frederick the Great</a:t>
            </a:r>
            <a:endParaRPr lang="en-US" b="1" dirty="0"/>
          </a:p>
        </p:txBody>
      </p:sp>
      <p:pic>
        <p:nvPicPr>
          <p:cNvPr id="5" name="Picture 3"/>
          <p:cNvPicPr>
            <a:picLocks noChangeArrowheads="1"/>
          </p:cNvPicPr>
          <p:nvPr/>
        </p:nvPicPr>
        <p:blipFill>
          <a:blip r:embed="rId3" cstate="email"/>
          <a:stretch>
            <a:fillRect/>
          </a:stretch>
        </p:blipFill>
        <p:spPr bwMode="auto">
          <a:xfrm>
            <a:off x="1204684" y="2438399"/>
            <a:ext cx="7199084" cy="4209142"/>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247342"/>
            <a:ext cx="6578220" cy="653410"/>
          </a:xfrm>
          <a:noFill/>
          <a:ln>
            <a:noFill/>
          </a:ln>
        </p:spPr>
        <p:txBody>
          <a:bodyPr/>
          <a:lstStyle/>
          <a:p>
            <a:r>
              <a:rPr lang="en-US" dirty="0" smtClean="0"/>
              <a:t>Terms And Definitions</a:t>
            </a:r>
            <a:endParaRPr lang="en-US" dirty="0"/>
          </a:p>
        </p:txBody>
      </p:sp>
      <p:sp>
        <p:nvSpPr>
          <p:cNvPr id="3" name="Content Placeholder 2"/>
          <p:cNvSpPr>
            <a:spLocks noGrp="1"/>
          </p:cNvSpPr>
          <p:nvPr>
            <p:ph idx="1"/>
          </p:nvPr>
        </p:nvSpPr>
        <p:spPr>
          <a:xfrm>
            <a:off x="648270" y="1190760"/>
            <a:ext cx="8482082" cy="5128157"/>
          </a:xfrm>
        </p:spPr>
        <p:txBody>
          <a:bodyPr/>
          <a:lstStyle/>
          <a:p>
            <a:pPr>
              <a:buNone/>
            </a:pPr>
            <a:r>
              <a:rPr lang="en-US" sz="2000" b="1" dirty="0" smtClean="0"/>
              <a:t>Gap-crossing operations.  </a:t>
            </a:r>
            <a:r>
              <a:rPr lang="en-US" sz="2000" dirty="0" smtClean="0"/>
              <a:t>A mobility operation consisting of river crossing, brigade-level crossing, and special gap-crossing operations conducted to project combat power across a linear obstacle (wet or dry gap).</a:t>
            </a:r>
          </a:p>
          <a:p>
            <a:pPr>
              <a:buNone/>
            </a:pPr>
            <a:r>
              <a:rPr lang="en-US" sz="2000" b="1" dirty="0" smtClean="0"/>
              <a:t>River crossing.  </a:t>
            </a:r>
            <a:r>
              <a:rPr lang="en-US" sz="2000" dirty="0" smtClean="0"/>
              <a:t>A type of gap-crossing operation required before ground combat power can be projected and sustained across a water obstacle. It is a centrally planned and controlled offensive operation that requires the allocation of external crossing means and a force dedicated to the security of the bridgehead.</a:t>
            </a:r>
          </a:p>
          <a:p>
            <a:pPr>
              <a:buNone/>
            </a:pPr>
            <a:r>
              <a:rPr lang="en-US" sz="2000" b="1" dirty="0" smtClean="0"/>
              <a:t>Bridgehead.  </a:t>
            </a:r>
            <a:r>
              <a:rPr lang="en-US" sz="2000" dirty="0" smtClean="0"/>
              <a:t>(joint) An area of ground held or to be gained on the enemy’s side of an obstacle. (Army) In gap-crossing operations, an area on the enemy’s side of the linear obstacle that is large enough to accommodate the majority of the crossing force, has adequate terrain to permit defense of the crossing sites, provides security of crossing forces from enemy direct fire, and provides a base for continuing the attack.</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457" y="740381"/>
            <a:ext cx="8229600" cy="5783247"/>
          </a:xfrm>
        </p:spPr>
        <p:txBody>
          <a:bodyPr/>
          <a:lstStyle/>
          <a:p>
            <a:r>
              <a:rPr lang="en-US" sz="2000" b="1" dirty="0" smtClean="0"/>
              <a:t>Crossing Force - </a:t>
            </a:r>
            <a:r>
              <a:rPr lang="en-US" sz="2000" dirty="0" smtClean="0"/>
              <a:t>The unit that has responsibility to establish the bridgehead. </a:t>
            </a:r>
          </a:p>
          <a:p>
            <a:endParaRPr lang="en-US" sz="2000" b="1" dirty="0" smtClean="0"/>
          </a:p>
          <a:p>
            <a:pPr>
              <a:defRPr/>
            </a:pPr>
            <a:r>
              <a:rPr lang="en-US" sz="2000" b="1" dirty="0" smtClean="0"/>
              <a:t>Crossing Force Commander </a:t>
            </a:r>
            <a:r>
              <a:rPr lang="en-US" sz="2000" dirty="0" smtClean="0"/>
              <a:t>-  Controls the lead brigades.  Usually the Division Deputy Commander.</a:t>
            </a:r>
          </a:p>
          <a:p>
            <a:pPr>
              <a:defRPr/>
            </a:pPr>
            <a:endParaRPr lang="en-US" sz="2000" dirty="0" smtClean="0"/>
          </a:p>
          <a:p>
            <a:pPr>
              <a:spcAft>
                <a:spcPct val="80000"/>
              </a:spcAft>
              <a:defRPr/>
            </a:pPr>
            <a:r>
              <a:rPr lang="en-US" sz="2000" b="1" dirty="0" smtClean="0"/>
              <a:t>Crossing Force Engineer </a:t>
            </a:r>
            <a:r>
              <a:rPr lang="en-US" sz="2000" dirty="0" smtClean="0"/>
              <a:t>- Provides planning support to the CFC &amp; coordinates engineer support to the CACs.</a:t>
            </a:r>
          </a:p>
          <a:p>
            <a:pPr>
              <a:spcAft>
                <a:spcPct val="80000"/>
              </a:spcAft>
              <a:defRPr/>
            </a:pPr>
            <a:r>
              <a:rPr lang="en-US" sz="2000" b="1" dirty="0" smtClean="0"/>
              <a:t>Crossing Site -  </a:t>
            </a:r>
            <a:r>
              <a:rPr lang="en-US" sz="2000" dirty="0" smtClean="0"/>
              <a:t>location along a water obstacle or other gap where the crossing can be made using amphibious vehicles, assault boats, rafts, bridges, or fording vehicles.</a:t>
            </a:r>
          </a:p>
          <a:p>
            <a:r>
              <a:rPr lang="en-US" sz="2000" b="1" dirty="0" smtClean="0"/>
              <a:t>Crossing Site Commander (CSC) - </a:t>
            </a:r>
            <a:r>
              <a:rPr lang="en-US" sz="2000" dirty="0" smtClean="0"/>
              <a:t>the individual, normally an engineer company commander or a platoon leader, responsible for the crossing means and the crossing site.  He commands the engineers operating the crossing means and the engineer regulating points at the call forward areas and the staging areas for that site.</a:t>
            </a:r>
          </a:p>
          <a:p>
            <a:pPr>
              <a:spcAft>
                <a:spcPct val="80000"/>
              </a:spcAft>
              <a:defRPr/>
            </a:pPr>
            <a:endParaRPr lang="en-US" sz="2000" dirty="0" smtClean="0"/>
          </a:p>
        </p:txBody>
      </p:sp>
      <p:sp>
        <p:nvSpPr>
          <p:cNvPr id="4" name="Title 1"/>
          <p:cNvSpPr>
            <a:spLocks noGrp="1"/>
          </p:cNvSpPr>
          <p:nvPr>
            <p:ph type="title"/>
          </p:nvPr>
        </p:nvSpPr>
        <p:spPr>
          <a:xfrm>
            <a:off x="1753743" y="69918"/>
            <a:ext cx="6237028" cy="653410"/>
          </a:xfrm>
          <a:noFill/>
          <a:ln>
            <a:noFill/>
          </a:ln>
        </p:spPr>
        <p:txBody>
          <a:bodyPr/>
          <a:lstStyle/>
          <a:p>
            <a:r>
              <a:rPr lang="en-US" dirty="0" smtClean="0"/>
              <a:t>Terms And Definitions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440" y="165455"/>
            <a:ext cx="6250675" cy="748944"/>
          </a:xfrm>
          <a:noFill/>
          <a:ln>
            <a:noFill/>
          </a:ln>
        </p:spPr>
        <p:txBody>
          <a:bodyPr/>
          <a:lstStyle/>
          <a:p>
            <a:r>
              <a:rPr lang="en-US" dirty="0" smtClean="0"/>
              <a:t>Critical Control Measures</a:t>
            </a:r>
            <a:endParaRPr lang="en-US" dirty="0"/>
          </a:p>
        </p:txBody>
      </p:sp>
      <p:sp>
        <p:nvSpPr>
          <p:cNvPr id="3" name="Content Placeholder 2"/>
          <p:cNvSpPr>
            <a:spLocks noGrp="1"/>
          </p:cNvSpPr>
          <p:nvPr>
            <p:ph idx="1"/>
          </p:nvPr>
        </p:nvSpPr>
        <p:spPr>
          <a:xfrm>
            <a:off x="682386" y="931448"/>
            <a:ext cx="8338782" cy="5346517"/>
          </a:xfrm>
        </p:spPr>
        <p:txBody>
          <a:bodyPr/>
          <a:lstStyle/>
          <a:p>
            <a:r>
              <a:rPr lang="en-US" sz="2000" b="1" dirty="0" smtClean="0"/>
              <a:t>RELEASE LINE - </a:t>
            </a:r>
            <a:r>
              <a:rPr lang="en-US" sz="2000" kern="1200" dirty="0" smtClean="0">
                <a:latin typeface="Arial" charset="0"/>
              </a:rPr>
              <a:t>Delineates the crossing area (Phase lines)</a:t>
            </a:r>
          </a:p>
          <a:p>
            <a:r>
              <a:rPr lang="en-US" sz="2000" b="1" dirty="0" smtClean="0"/>
              <a:t>BRIDGEHEAD LINE  -  </a:t>
            </a:r>
            <a:r>
              <a:rPr lang="en-US" sz="2000" dirty="0" smtClean="0"/>
              <a:t>(Joint, NATO) The limit of the objective area in the development of the bridgehead. </a:t>
            </a:r>
          </a:p>
          <a:p>
            <a:r>
              <a:rPr lang="en-US" sz="2000" b="1" dirty="0" smtClean="0"/>
              <a:t>CROSSING AREA - </a:t>
            </a:r>
            <a:r>
              <a:rPr lang="en-US" sz="2000" kern="1200" dirty="0" smtClean="0">
                <a:latin typeface="Arial" charset="0"/>
              </a:rPr>
              <a:t>Controlled access area for a gap-crossing operation used to decrease traffic congestion.</a:t>
            </a:r>
            <a:endParaRPr lang="en-US" sz="2000" b="1" dirty="0" smtClean="0"/>
          </a:p>
          <a:p>
            <a:r>
              <a:rPr lang="en-US" sz="2000" b="1" dirty="0" smtClean="0"/>
              <a:t>WAITING AREAS- </a:t>
            </a:r>
            <a:r>
              <a:rPr lang="en-US" sz="2000" kern="1200" dirty="0" smtClean="0">
                <a:latin typeface="Arial" charset="0"/>
              </a:rPr>
              <a:t>Staging area, call forward area, holding area, attack position, assault position, AA.</a:t>
            </a:r>
            <a:endParaRPr lang="en-US" sz="2000" b="1" dirty="0" smtClean="0"/>
          </a:p>
          <a:p>
            <a:r>
              <a:rPr lang="en-US" sz="2000" b="1" dirty="0" smtClean="0"/>
              <a:t>ENGINEER EQUIPMENT PARK - </a:t>
            </a:r>
            <a:r>
              <a:rPr lang="en-US" sz="2000" kern="1200" dirty="0" smtClean="0">
                <a:latin typeface="Arial" charset="0"/>
              </a:rPr>
              <a:t>Area located a convenient distance from crossing sites for assembling, preparing, and storing bridge or other crossing equipment and material.</a:t>
            </a:r>
            <a:endParaRPr lang="en-US" sz="2000" b="1" dirty="0" smtClean="0"/>
          </a:p>
          <a:p>
            <a:r>
              <a:rPr lang="en-US" sz="2000" b="1" dirty="0" smtClean="0"/>
              <a:t>TRAFFIC CONTROL POST - </a:t>
            </a:r>
            <a:r>
              <a:rPr lang="en-US" sz="2000" kern="1200" dirty="0" smtClean="0">
                <a:latin typeface="Arial" charset="0"/>
              </a:rPr>
              <a:t>assist the crossing area HQ in traffic control by reporting and regulating the movement of units and convoys.</a:t>
            </a:r>
            <a:endParaRPr lang="en-US" sz="2000" b="1" dirty="0" smtClean="0"/>
          </a:p>
          <a:p>
            <a:r>
              <a:rPr lang="en-US" sz="2000" b="1" dirty="0" smtClean="0"/>
              <a:t>ENGINEER REGULATING POINT – </a:t>
            </a:r>
            <a:r>
              <a:rPr lang="en-US" sz="2000" kern="1200" dirty="0" smtClean="0">
                <a:latin typeface="Arial" charset="0"/>
              </a:rPr>
              <a:t>Check point to ensure that vehicles do not exceed the capacity of the crossing means and to give drivers final instructions .</a:t>
            </a:r>
          </a:p>
          <a:p>
            <a:endParaRPr lang="en-US" sz="20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7350" y="136693"/>
            <a:ext cx="3645550" cy="584775"/>
          </a:xfrm>
          <a:prstGeom prst="rect">
            <a:avLst/>
          </a:prstGeom>
          <a:noFill/>
        </p:spPr>
        <p:txBody>
          <a:bodyPr wrap="none" rtlCol="0">
            <a:spAutoFit/>
          </a:bodyPr>
          <a:lstStyle/>
          <a:p>
            <a:pPr algn="ctr"/>
            <a:r>
              <a:rPr lang="en-US" sz="3200" b="1" dirty="0" smtClean="0"/>
              <a:t>Control Measures</a:t>
            </a:r>
            <a:endParaRPr lang="en-US" sz="3200" b="1" dirty="0"/>
          </a:p>
        </p:txBody>
      </p:sp>
      <p:pic>
        <p:nvPicPr>
          <p:cNvPr id="32770" name="Picture 2"/>
          <p:cNvPicPr>
            <a:picLocks noChangeAspect="1" noChangeArrowheads="1"/>
          </p:cNvPicPr>
          <p:nvPr/>
        </p:nvPicPr>
        <p:blipFill>
          <a:blip r:embed="rId3" cstate="email"/>
          <a:srcRect/>
          <a:stretch>
            <a:fillRect/>
          </a:stretch>
        </p:blipFill>
        <p:spPr bwMode="auto">
          <a:xfrm>
            <a:off x="1084248" y="720854"/>
            <a:ext cx="7631754" cy="59991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9" y="274638"/>
            <a:ext cx="7219666" cy="694353"/>
          </a:xfrm>
          <a:noFill/>
          <a:ln>
            <a:noFill/>
          </a:ln>
        </p:spPr>
        <p:txBody>
          <a:bodyPr/>
          <a:lstStyle/>
          <a:p>
            <a:r>
              <a:rPr lang="en-US" dirty="0" smtClean="0"/>
              <a:t>Fundamentals</a:t>
            </a:r>
            <a:endParaRPr lang="en-US" dirty="0"/>
          </a:p>
        </p:txBody>
      </p:sp>
      <p:sp>
        <p:nvSpPr>
          <p:cNvPr id="3" name="Content Placeholder 2"/>
          <p:cNvSpPr>
            <a:spLocks noGrp="1"/>
          </p:cNvSpPr>
          <p:nvPr>
            <p:ph sz="half" idx="1"/>
          </p:nvPr>
        </p:nvSpPr>
        <p:spPr>
          <a:xfrm>
            <a:off x="443552" y="1600200"/>
            <a:ext cx="5697940" cy="4525963"/>
          </a:xfrm>
        </p:spPr>
        <p:txBody>
          <a:bodyPr/>
          <a:lstStyle/>
          <a:p>
            <a:r>
              <a:rPr lang="en-US" sz="2800" dirty="0" smtClean="0"/>
              <a:t>Gap Crossing Fundamentals</a:t>
            </a:r>
          </a:p>
          <a:p>
            <a:pPr lvl="1"/>
            <a:r>
              <a:rPr lang="en-US" sz="2400" dirty="0" smtClean="0"/>
              <a:t>Surprise</a:t>
            </a:r>
          </a:p>
          <a:p>
            <a:pPr lvl="1"/>
            <a:r>
              <a:rPr lang="en-US" sz="2400" dirty="0" smtClean="0"/>
              <a:t>Extensive Preparation</a:t>
            </a:r>
          </a:p>
          <a:p>
            <a:pPr lvl="1"/>
            <a:r>
              <a:rPr lang="en-US" sz="2400" dirty="0" smtClean="0"/>
              <a:t>Flexible Planning</a:t>
            </a:r>
          </a:p>
          <a:p>
            <a:pPr lvl="1"/>
            <a:r>
              <a:rPr lang="en-US" sz="2400" dirty="0" smtClean="0"/>
              <a:t>Traffic control</a:t>
            </a:r>
          </a:p>
          <a:p>
            <a:pPr lvl="1"/>
            <a:r>
              <a:rPr lang="en-US" sz="2400" dirty="0" smtClean="0"/>
              <a:t>Organization </a:t>
            </a:r>
          </a:p>
          <a:p>
            <a:pPr lvl="1"/>
            <a:r>
              <a:rPr lang="en-US" sz="2400" dirty="0" smtClean="0"/>
              <a:t>Speed</a:t>
            </a:r>
          </a:p>
          <a:p>
            <a:pPr lvl="1"/>
            <a:endParaRPr lang="en-US" sz="2400" dirty="0"/>
          </a:p>
        </p:txBody>
      </p:sp>
      <p:pic>
        <p:nvPicPr>
          <p:cNvPr id="4" name="Picture 2" descr="50th_2"/>
          <p:cNvPicPr>
            <a:picLocks noChangeAspect="1" noChangeArrowheads="1"/>
          </p:cNvPicPr>
          <p:nvPr/>
        </p:nvPicPr>
        <p:blipFill>
          <a:blip r:embed="rId3" cstate="email"/>
          <a:srcRect/>
          <a:stretch>
            <a:fillRect/>
          </a:stretch>
        </p:blipFill>
        <p:spPr bwMode="auto">
          <a:xfrm>
            <a:off x="4550584" y="2429917"/>
            <a:ext cx="4265870" cy="342499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981" y="247342"/>
            <a:ext cx="5547815" cy="680705"/>
          </a:xfrm>
          <a:noFill/>
          <a:ln>
            <a:noFill/>
          </a:ln>
        </p:spPr>
        <p:txBody>
          <a:bodyPr/>
          <a:lstStyle/>
          <a:p>
            <a:r>
              <a:rPr lang="en-US" dirty="0" smtClean="0"/>
              <a:t>Fundamentals</a:t>
            </a:r>
            <a:endParaRPr lang="en-US" dirty="0"/>
          </a:p>
        </p:txBody>
      </p:sp>
      <p:sp>
        <p:nvSpPr>
          <p:cNvPr id="3" name="Content Placeholder 2"/>
          <p:cNvSpPr>
            <a:spLocks noGrp="1"/>
          </p:cNvSpPr>
          <p:nvPr>
            <p:ph idx="1"/>
          </p:nvPr>
        </p:nvSpPr>
        <p:spPr>
          <a:xfrm>
            <a:off x="443551" y="931448"/>
            <a:ext cx="8536675" cy="5128156"/>
          </a:xfrm>
        </p:spPr>
        <p:txBody>
          <a:bodyPr/>
          <a:lstStyle/>
          <a:p>
            <a:r>
              <a:rPr lang="en-US" sz="2800" dirty="0" smtClean="0"/>
              <a:t>Assured Mobility:  A planning framework –integration of engineer functions.</a:t>
            </a:r>
          </a:p>
          <a:p>
            <a:pPr lvl="1"/>
            <a:r>
              <a:rPr lang="en-US" sz="2400" b="1" dirty="0" smtClean="0"/>
              <a:t>Predict</a:t>
            </a:r>
            <a:r>
              <a:rPr lang="en-US" sz="2400" dirty="0" smtClean="0"/>
              <a:t> : Understanding of the OE (R&amp;S)</a:t>
            </a:r>
          </a:p>
          <a:p>
            <a:pPr lvl="1"/>
            <a:r>
              <a:rPr lang="en-US" sz="2400" b="1" dirty="0" smtClean="0"/>
              <a:t>Detect</a:t>
            </a:r>
            <a:r>
              <a:rPr lang="en-US" sz="2400" dirty="0" smtClean="0"/>
              <a:t>:  Indicators or actual conditions (R&amp;S)</a:t>
            </a:r>
          </a:p>
          <a:p>
            <a:pPr lvl="1"/>
            <a:r>
              <a:rPr lang="en-US" sz="2400" b="1" dirty="0" smtClean="0"/>
              <a:t>Prevent</a:t>
            </a:r>
            <a:r>
              <a:rPr lang="en-US" sz="2400" dirty="0" smtClean="0"/>
              <a:t>:  Deny enemy ability to influence mobility (R&amp;S, Fires, Protection)</a:t>
            </a:r>
          </a:p>
          <a:p>
            <a:pPr lvl="1"/>
            <a:r>
              <a:rPr lang="en-US" sz="2400" b="1" dirty="0" smtClean="0"/>
              <a:t>Avoid</a:t>
            </a:r>
            <a:r>
              <a:rPr lang="en-US" sz="2400" dirty="0" smtClean="0"/>
              <a:t>:  Bypass if possible, pick site to avoid enemy advantage and enhance our mobility (R&amp;S, M2)</a:t>
            </a:r>
          </a:p>
          <a:p>
            <a:pPr lvl="1"/>
            <a:r>
              <a:rPr lang="en-US" sz="2400" b="1" dirty="0" smtClean="0"/>
              <a:t>Neutralize</a:t>
            </a:r>
            <a:r>
              <a:rPr lang="en-US" sz="2400" dirty="0" smtClean="0"/>
              <a:t>:  Overcome obstacles ASAP to allow unrestricted movement of forces (M2) </a:t>
            </a:r>
          </a:p>
          <a:p>
            <a:pPr lvl="1"/>
            <a:r>
              <a:rPr lang="en-US" sz="2400" b="1" dirty="0" smtClean="0"/>
              <a:t>Protect</a:t>
            </a:r>
            <a:r>
              <a:rPr lang="en-US" sz="2400" dirty="0" smtClean="0"/>
              <a:t>:  Measures to deny enemy ability to influence maneuver. (M2, Fires, Protection)</a:t>
            </a:r>
          </a:p>
          <a:p>
            <a:pPr lvl="1">
              <a:buNone/>
            </a:pPr>
            <a:endParaRPr lang="en-US" sz="2400" dirty="0"/>
          </a:p>
        </p:txBody>
      </p:sp>
      <p:sp>
        <p:nvSpPr>
          <p:cNvPr id="4" name="TextBox 3"/>
          <p:cNvSpPr txBox="1"/>
          <p:nvPr/>
        </p:nvSpPr>
        <p:spPr>
          <a:xfrm>
            <a:off x="5336278" y="6318915"/>
            <a:ext cx="2903359" cy="369332"/>
          </a:xfrm>
          <a:prstGeom prst="rect">
            <a:avLst/>
          </a:prstGeom>
          <a:noFill/>
        </p:spPr>
        <p:txBody>
          <a:bodyPr wrap="none" rtlCol="0">
            <a:spAutoFit/>
          </a:bodyPr>
          <a:lstStyle/>
          <a:p>
            <a:r>
              <a:rPr lang="en-US" sz="1800" dirty="0" smtClean="0">
                <a:solidFill>
                  <a:srgbClr val="FF0000"/>
                </a:solidFill>
              </a:rPr>
              <a:t>FM 3-34, Para 4-32 – 4-33</a:t>
            </a:r>
            <a:endParaRPr lang="en-US" sz="18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E7D825E15B8F49B975E124526414DA" ma:contentTypeVersion="0" ma:contentTypeDescription="Create a new document." ma:contentTypeScope="" ma:versionID="1275cb4129b161e50a05990c4d2606c8">
  <xsd:schema xmlns:xsd="http://www.w3.org/2001/XMLSchema" xmlns:p="http://schemas.microsoft.com/office/2006/metadata/properties" targetNamespace="http://schemas.microsoft.com/office/2006/metadata/properties" ma:root="true" ma:fieldsID="d2b38e92e01493b6a9ea22f40540c5d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62C2DAD-6D96-4ECF-8543-17850E251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182EFFDF-F90A-4988-8859-7D76E375A805}">
  <ds:schemaRefs>
    <ds:schemaRef ds:uri="http://schemas.microsoft.com/sharepoint/v3/contenttype/forms"/>
  </ds:schemaRefs>
</ds:datastoreItem>
</file>

<file path=customXml/itemProps3.xml><?xml version="1.0" encoding="utf-8"?>
<ds:datastoreItem xmlns:ds="http://schemas.openxmlformats.org/officeDocument/2006/customXml" ds:itemID="{ED3BE386-DB60-4D54-9C67-D3B7939AD51E}">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1962</TotalTime>
  <Words>7227</Words>
  <Application>Microsoft Office PowerPoint</Application>
  <PresentationFormat>On-screen Show (4:3)</PresentationFormat>
  <Paragraphs>361</Paragraphs>
  <Slides>32</Slides>
  <Notes>25</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Default Design</vt:lpstr>
      <vt:lpstr>Photo Editor Photo</vt:lpstr>
      <vt:lpstr>Slide 1</vt:lpstr>
      <vt:lpstr>Slide 2</vt:lpstr>
      <vt:lpstr>Slide 3</vt:lpstr>
      <vt:lpstr>Terms And Definitions</vt:lpstr>
      <vt:lpstr>Terms And Definitions</vt:lpstr>
      <vt:lpstr>Critical Control Measures</vt:lpstr>
      <vt:lpstr>Slide 7</vt:lpstr>
      <vt:lpstr>Fundamentals</vt:lpstr>
      <vt:lpstr>Fundamentals</vt:lpstr>
      <vt:lpstr>Slide 10</vt:lpstr>
      <vt:lpstr>Planning Rules of Thumb Movement and Maneuver</vt:lpstr>
      <vt:lpstr>Planning Rules of Thumb Movement and Maneuver</vt:lpstr>
      <vt:lpstr>Slide 13</vt:lpstr>
      <vt:lpstr>Slide 14</vt:lpstr>
      <vt:lpstr>Slide 15</vt:lpstr>
      <vt:lpstr>Slide 16</vt:lpstr>
      <vt:lpstr>Slide 17</vt:lpstr>
      <vt:lpstr>Slide 18</vt:lpstr>
      <vt:lpstr>Slide 19</vt:lpstr>
      <vt:lpstr>Organization</vt:lpstr>
      <vt:lpstr>Organization</vt:lpstr>
      <vt:lpstr>Organization</vt:lpstr>
      <vt:lpstr>Slide 23</vt:lpstr>
      <vt:lpstr>Slide 24</vt:lpstr>
      <vt:lpstr>Slide 25</vt:lpstr>
      <vt:lpstr>Slide 26</vt:lpstr>
      <vt:lpstr>Slide 27</vt:lpstr>
      <vt:lpstr>Slide 28</vt:lpstr>
      <vt:lpstr>Slide 29</vt:lpstr>
      <vt:lpstr>Slide 30</vt:lpstr>
      <vt:lpstr>Slide 31</vt:lpstr>
      <vt:lpstr>Slide 32</vt:lpstr>
    </vt:vector>
  </TitlesOfParts>
  <Manager>Brian Leakey</Manager>
  <Company>DTAC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 Xing</dc:title>
  <dc:subject>O311 Shaping Ops briefing</dc:subject>
  <dc:creator>Steve Tennant</dc:creator>
  <cp:lastModifiedBy>Curtis.McMahan</cp:lastModifiedBy>
  <cp:revision>194</cp:revision>
  <dcterms:created xsi:type="dcterms:W3CDTF">2005-11-10T07:04:05Z</dcterms:created>
  <dcterms:modified xsi:type="dcterms:W3CDTF">2013-03-11T15:10:10Z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0x010100E5E7D825E15B8F49B975E124526414DA</vt:lpwstr>
  </property>
  <property fmtid="{D5CDD505-2E9C-101B-9397-08002B2CF9AE}" pid="3" name="Block">
    <vt:lpwstr>W200</vt:lpwstr>
  </property>
  <property fmtid="{D5CDD505-2E9C-101B-9397-08002B2CF9AE}" pid="4" name="Lesson">
    <vt:lpwstr>W201</vt:lpwstr>
  </property>
  <property fmtid="{D5CDD505-2E9C-101B-9397-08002B2CF9AE}" pid="5" name="File Name">
    <vt:lpwstr>Reference</vt:lpwstr>
  </property>
</Properties>
</file>