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58" r:id="rId7"/>
    <p:sldId id="301" r:id="rId8"/>
    <p:sldId id="328" r:id="rId9"/>
    <p:sldId id="307" r:id="rId10"/>
    <p:sldId id="309" r:id="rId11"/>
    <p:sldId id="287" r:id="rId12"/>
    <p:sldId id="311" r:id="rId13"/>
    <p:sldId id="327" r:id="rId14"/>
    <p:sldId id="324" r:id="rId15"/>
    <p:sldId id="325" r:id="rId16"/>
    <p:sldId id="326" r:id="rId17"/>
    <p:sldId id="323" r:id="rId18"/>
    <p:sldId id="30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5" autoAdjust="0"/>
  </p:normalViewPr>
  <p:slideViewPr>
    <p:cSldViewPr>
      <p:cViewPr>
        <p:scale>
          <a:sx n="70" d="100"/>
          <a:sy n="70" d="100"/>
        </p:scale>
        <p:origin x="-115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vl1pPr>
          </a:lstStyle>
          <a:p>
            <a:endParaRPr lang="en-US" dirty="0"/>
          </a:p>
        </p:txBody>
      </p:sp>
      <p:sp>
        <p:nvSpPr>
          <p:cNvPr id="30723" name="Rectangle 3"/>
          <p:cNvSpPr>
            <a:spLocks noGrp="1" noChangeArrowheads="1"/>
          </p:cNvSpPr>
          <p:nvPr>
            <p:ph type="dt" sz="quarter" idx="1"/>
          </p:nvPr>
        </p:nvSpPr>
        <p:spPr bwMode="auto">
          <a:xfrm>
            <a:off x="3970938"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vl1pPr>
          </a:lstStyle>
          <a:p>
            <a:endParaRPr lang="en-US" dirty="0"/>
          </a:p>
        </p:txBody>
      </p:sp>
      <p:sp>
        <p:nvSpPr>
          <p:cNvPr id="30724" name="Rectangle 4"/>
          <p:cNvSpPr>
            <a:spLocks noGrp="1" noChangeArrowheads="1"/>
          </p:cNvSpPr>
          <p:nvPr>
            <p:ph type="ftr" sz="quarter" idx="2"/>
          </p:nvPr>
        </p:nvSpPr>
        <p:spPr bwMode="auto">
          <a:xfrm>
            <a:off x="1"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vl1pPr>
          </a:lstStyle>
          <a:p>
            <a:endParaRPr lang="en-US" dirty="0"/>
          </a:p>
        </p:txBody>
      </p:sp>
      <p:sp>
        <p:nvSpPr>
          <p:cNvPr id="3072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vl1pPr>
          </a:lstStyle>
          <a:p>
            <a:fld id="{B90430F8-8B1F-4646-A64F-6156C01396F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vl1pPr>
          </a:lstStyle>
          <a:p>
            <a:endParaRPr lang="en-US" dirty="0"/>
          </a:p>
        </p:txBody>
      </p:sp>
      <p:sp>
        <p:nvSpPr>
          <p:cNvPr id="29699" name="Rectangle 3"/>
          <p:cNvSpPr>
            <a:spLocks noGrp="1" noChangeArrowheads="1"/>
          </p:cNvSpPr>
          <p:nvPr>
            <p:ph type="dt" idx="1"/>
          </p:nvPr>
        </p:nvSpPr>
        <p:spPr bwMode="auto">
          <a:xfrm>
            <a:off x="3970938"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vl1pPr>
          </a:lstStyle>
          <a:p>
            <a:endParaRPr lang="en-US" dirty="0"/>
          </a:p>
        </p:txBody>
      </p:sp>
      <p:sp>
        <p:nvSpPr>
          <p:cNvPr id="297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vl1pPr>
          </a:lstStyle>
          <a:p>
            <a:endParaRPr lang="en-US" dirty="0"/>
          </a:p>
        </p:txBody>
      </p:sp>
      <p:sp>
        <p:nvSpPr>
          <p:cNvPr id="297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vl1pPr>
          </a:lstStyle>
          <a:p>
            <a:fld id="{5B6BAAC9-3DA0-4BCC-9E61-AEAEE2782D0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77C1819-FA7F-4243-ABBD-F7866D8C457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1EA21A-EFA0-4549-8C7A-4F8EDE0FA78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E2B8BC-5A3D-41BC-BF63-F9012604CFC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535738"/>
            <a:ext cx="2133600" cy="476250"/>
          </a:xfrm>
        </p:spPr>
        <p:txBody>
          <a:bodyPr/>
          <a:lstStyle>
            <a:lvl1pPr>
              <a:defRPr/>
            </a:lvl1pPr>
          </a:lstStyle>
          <a:p>
            <a:fld id="{D12570F1-F543-4FE9-9C42-3F7433ED9BF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8F5E571-5CD7-49A0-A22A-3746F7006FB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E20F6E0-2581-4564-B5CB-9979B94C97D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3CCF8D9-B86A-42B2-A3D0-AA8FCBA2644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B637BD9-5263-4EF4-A9B7-5894425B2C1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FD2DF74-FB96-41B1-BDB3-46AFD616435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98AAC14-4D48-46D1-BA0B-A173E3DD717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1597F3-E748-4ED8-B9EE-BC140C60D46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C285AB7-FB6F-4810-8554-32551B84E18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sldNum" sz="quarter" idx="4"/>
          </p:nvPr>
        </p:nvSpPr>
        <p:spPr bwMode="auto">
          <a:xfrm>
            <a:off x="8572500" y="65151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fld id="{02423062-073D-4DCC-87DB-C1D67E14ED72}" type="slidenum">
              <a:rPr lang="en-US"/>
              <a:pPr/>
              <a:t>‹#›</a:t>
            </a:fld>
            <a:endParaRPr lang="en-US" dirty="0"/>
          </a:p>
        </p:txBody>
      </p:sp>
      <p:sp>
        <p:nvSpPr>
          <p:cNvPr id="1035" name="Rectangle 11"/>
          <p:cNvSpPr>
            <a:spLocks noChangeArrowheads="1"/>
          </p:cNvSpPr>
          <p:nvPr userDrawn="1"/>
        </p:nvSpPr>
        <p:spPr bwMode="auto">
          <a:xfrm>
            <a:off x="685800" y="228600"/>
            <a:ext cx="7620000" cy="369332"/>
          </a:xfrm>
          <a:prstGeom prst="rect">
            <a:avLst/>
          </a:prstGeom>
          <a:noFill/>
          <a:ln w="9525">
            <a:noFill/>
            <a:miter lim="800000"/>
            <a:headEnd/>
            <a:tailEnd/>
          </a:ln>
          <a:effectLst/>
        </p:spPr>
        <p:txBody>
          <a:bodyPr>
            <a:spAutoFit/>
          </a:bodyPr>
          <a:lstStyle/>
          <a:p>
            <a:pPr algn="ctr"/>
            <a:r>
              <a:rPr lang="en-US" b="1" dirty="0" smtClean="0"/>
              <a:t>Recon Scout</a:t>
            </a:r>
            <a:r>
              <a:rPr lang="en-US" b="1" baseline="0" dirty="0" smtClean="0"/>
              <a:t> Micro Robot</a:t>
            </a:r>
            <a:endParaRPr lang="en-US" b="1" dirty="0"/>
          </a:p>
        </p:txBody>
      </p:sp>
      <p:pic>
        <p:nvPicPr>
          <p:cNvPr id="6" name="Picture 5" descr="RSJPO_5in.jpg"/>
          <p:cNvPicPr>
            <a:picLocks noChangeAspect="1"/>
          </p:cNvPicPr>
          <p:nvPr userDrawn="1"/>
        </p:nvPicPr>
        <p:blipFill>
          <a:blip r:embed="rId14" cstate="print"/>
          <a:stretch>
            <a:fillRect/>
          </a:stretch>
        </p:blipFill>
        <p:spPr>
          <a:xfrm>
            <a:off x="8210551" y="9525"/>
            <a:ext cx="914400" cy="914400"/>
          </a:xfrm>
          <a:prstGeom prst="rect">
            <a:avLst/>
          </a:prstGeom>
        </p:spPr>
      </p:pic>
      <p:sp>
        <p:nvSpPr>
          <p:cNvPr id="5" name="TextBox 4"/>
          <p:cNvSpPr txBox="1"/>
          <p:nvPr userDrawn="1"/>
        </p:nvSpPr>
        <p:spPr>
          <a:xfrm>
            <a:off x="0" y="6581002"/>
            <a:ext cx="1524000" cy="276999"/>
          </a:xfrm>
          <a:prstGeom prst="rect">
            <a:avLst/>
          </a:prstGeom>
          <a:noFill/>
        </p:spPr>
        <p:txBody>
          <a:bodyPr wrap="square" rtlCol="0">
            <a:spAutoFit/>
          </a:bodyPr>
          <a:lstStyle/>
          <a:p>
            <a:r>
              <a:rPr lang="en-US" sz="1200" b="1" dirty="0" smtClean="0"/>
              <a:t>3 February</a:t>
            </a:r>
            <a:r>
              <a:rPr lang="en-US" sz="1200" b="1" baseline="0" dirty="0" smtClean="0"/>
              <a:t> 2012</a:t>
            </a:r>
            <a:endParaRPr lang="en-US" sz="1200" b="1"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77C1819-FA7F-4243-ABBD-F7866D8C4573}" type="slidenum">
              <a:rPr lang="en-US" smtClean="0"/>
              <a:pPr/>
              <a:t>1</a:t>
            </a:fld>
            <a:endParaRPr lang="en-US" dirty="0"/>
          </a:p>
        </p:txBody>
      </p:sp>
      <p:sp>
        <p:nvSpPr>
          <p:cNvPr id="4" name="TextBox 3"/>
          <p:cNvSpPr txBox="1"/>
          <p:nvPr/>
        </p:nvSpPr>
        <p:spPr>
          <a:xfrm>
            <a:off x="3429000" y="1447800"/>
            <a:ext cx="2688557" cy="584775"/>
          </a:xfrm>
          <a:prstGeom prst="rect">
            <a:avLst/>
          </a:prstGeom>
          <a:noFill/>
        </p:spPr>
        <p:txBody>
          <a:bodyPr wrap="none" rtlCol="0">
            <a:spAutoFit/>
          </a:bodyPr>
          <a:lstStyle/>
          <a:p>
            <a:r>
              <a:rPr lang="en-US" sz="3200" b="1" dirty="0" smtClean="0"/>
              <a:t>Recon Scout</a:t>
            </a:r>
            <a:endParaRPr lang="en-US" sz="3200" b="1" dirty="0"/>
          </a:p>
        </p:txBody>
      </p:sp>
      <p:pic>
        <p:nvPicPr>
          <p:cNvPr id="5" name="Picture 2"/>
          <p:cNvPicPr>
            <a:picLocks noChangeAspect="1" noChangeArrowheads="1"/>
          </p:cNvPicPr>
          <p:nvPr/>
        </p:nvPicPr>
        <p:blipFill>
          <a:blip r:embed="rId2" cstate="print"/>
          <a:srcRect/>
          <a:stretch>
            <a:fillRect/>
          </a:stretch>
        </p:blipFill>
        <p:spPr bwMode="auto">
          <a:xfrm>
            <a:off x="3276600" y="2057400"/>
            <a:ext cx="303847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8AAC14-4D48-46D1-BA0B-A173E3DD7179}" type="slidenum">
              <a:rPr lang="en-US" smtClean="0"/>
              <a:pPr/>
              <a:t>10</a:t>
            </a:fld>
            <a:endParaRPr lang="en-US" dirty="0"/>
          </a:p>
        </p:txBody>
      </p:sp>
      <p:sp>
        <p:nvSpPr>
          <p:cNvPr id="6" name="TextBox 5"/>
          <p:cNvSpPr txBox="1"/>
          <p:nvPr/>
        </p:nvSpPr>
        <p:spPr>
          <a:xfrm>
            <a:off x="3327239" y="1371600"/>
            <a:ext cx="2159566" cy="646331"/>
          </a:xfrm>
          <a:prstGeom prst="rect">
            <a:avLst/>
          </a:prstGeom>
          <a:noFill/>
        </p:spPr>
        <p:txBody>
          <a:bodyPr wrap="none" rtlCol="0">
            <a:spAutoFit/>
          </a:bodyPr>
          <a:lstStyle/>
          <a:p>
            <a:pPr algn="ctr"/>
            <a:r>
              <a:rPr lang="en-US" b="1" dirty="0" smtClean="0"/>
              <a:t>System Operation</a:t>
            </a:r>
          </a:p>
          <a:p>
            <a:pPr algn="ctr"/>
            <a:r>
              <a:rPr lang="en-US" b="1" dirty="0" smtClean="0"/>
              <a:t>Tether</a:t>
            </a:r>
            <a:endParaRPr lang="en-US" b="1" dirty="0"/>
          </a:p>
        </p:txBody>
      </p:sp>
      <p:pic>
        <p:nvPicPr>
          <p:cNvPr id="7" name="Picture 6" descr="RECON SCOUT 002.JPG"/>
          <p:cNvPicPr>
            <a:picLocks noChangeAspect="1"/>
          </p:cNvPicPr>
          <p:nvPr/>
        </p:nvPicPr>
        <p:blipFill>
          <a:blip r:embed="rId2" cstate="print"/>
          <a:stretch>
            <a:fillRect/>
          </a:stretch>
        </p:blipFill>
        <p:spPr>
          <a:xfrm>
            <a:off x="762000" y="2372380"/>
            <a:ext cx="4064000" cy="3048000"/>
          </a:xfrm>
          <a:prstGeom prst="rect">
            <a:avLst/>
          </a:prstGeom>
        </p:spPr>
      </p:pic>
      <p:sp>
        <p:nvSpPr>
          <p:cNvPr id="8" name="TextBox 7"/>
          <p:cNvSpPr txBox="1"/>
          <p:nvPr/>
        </p:nvSpPr>
        <p:spPr>
          <a:xfrm>
            <a:off x="5059099" y="1686580"/>
            <a:ext cx="3927550" cy="4031873"/>
          </a:xfrm>
          <a:prstGeom prst="rect">
            <a:avLst/>
          </a:prstGeom>
          <a:noFill/>
        </p:spPr>
        <p:txBody>
          <a:bodyPr wrap="none" rtlCol="0">
            <a:spAutoFit/>
          </a:bodyPr>
          <a:lstStyle/>
          <a:p>
            <a:r>
              <a:rPr lang="en-US" sz="1600" dirty="0" smtClean="0"/>
              <a:t>Tether Connection – Robot does not</a:t>
            </a:r>
          </a:p>
          <a:p>
            <a:r>
              <a:rPr lang="en-US" sz="1600" dirty="0" smtClean="0"/>
              <a:t>posses enough torque and can easily</a:t>
            </a:r>
          </a:p>
          <a:p>
            <a:r>
              <a:rPr lang="en-US" sz="1600" dirty="0" smtClean="0"/>
              <a:t>stop forward movement if tether gets</a:t>
            </a:r>
          </a:p>
          <a:p>
            <a:r>
              <a:rPr lang="en-US" sz="1600" dirty="0" smtClean="0"/>
              <a:t>caught on debris. Any tether heavier than</a:t>
            </a:r>
          </a:p>
          <a:p>
            <a:r>
              <a:rPr lang="en-US" sz="1600" dirty="0" smtClean="0"/>
              <a:t>550 cord is to heavy to pull. A tether is</a:t>
            </a:r>
          </a:p>
          <a:p>
            <a:r>
              <a:rPr lang="en-US" sz="1600" dirty="0" smtClean="0"/>
              <a:t> included with the robot.</a:t>
            </a:r>
          </a:p>
          <a:p>
            <a:endParaRPr lang="en-US" sz="1600" dirty="0" smtClean="0"/>
          </a:p>
          <a:p>
            <a:r>
              <a:rPr lang="en-US" sz="1600" dirty="0" smtClean="0"/>
              <a:t>If lowering in hole by tether ensure </a:t>
            </a:r>
          </a:p>
          <a:p>
            <a:r>
              <a:rPr lang="en-US" sz="1600" dirty="0" smtClean="0"/>
              <a:t>first movement of joystick is forward</a:t>
            </a:r>
          </a:p>
          <a:p>
            <a:r>
              <a:rPr lang="en-US" sz="1600" dirty="0" smtClean="0"/>
              <a:t>to allow stabilizer to rest on ground </a:t>
            </a:r>
          </a:p>
          <a:p>
            <a:r>
              <a:rPr lang="en-US" sz="1600" dirty="0" smtClean="0"/>
              <a:t>and proper camera orientation.</a:t>
            </a:r>
          </a:p>
          <a:p>
            <a:endParaRPr lang="en-US" sz="1600" dirty="0" smtClean="0"/>
          </a:p>
          <a:p>
            <a:r>
              <a:rPr lang="en-US" sz="1600" dirty="0" smtClean="0"/>
              <a:t>If antennas get oriented under the </a:t>
            </a:r>
          </a:p>
          <a:p>
            <a:r>
              <a:rPr lang="en-US" sz="1600" dirty="0" smtClean="0"/>
              <a:t>robot erratic behavior will be </a:t>
            </a:r>
          </a:p>
          <a:p>
            <a:r>
              <a:rPr lang="en-US" sz="1600" dirty="0" smtClean="0"/>
              <a:t>experienced. If this happens raise the </a:t>
            </a:r>
          </a:p>
          <a:p>
            <a:r>
              <a:rPr lang="en-US" sz="1600" dirty="0" smtClean="0"/>
              <a:t>robot by tether and reorient.</a:t>
            </a:r>
            <a:endParaRPr lang="en-US" sz="1600" dirty="0"/>
          </a:p>
        </p:txBody>
      </p:sp>
      <p:sp>
        <p:nvSpPr>
          <p:cNvPr id="9" name="TextBox 8"/>
          <p:cNvSpPr txBox="1"/>
          <p:nvPr/>
        </p:nvSpPr>
        <p:spPr>
          <a:xfrm>
            <a:off x="762000" y="5791200"/>
            <a:ext cx="8077200" cy="523220"/>
          </a:xfrm>
          <a:prstGeom prst="rect">
            <a:avLst/>
          </a:prstGeom>
          <a:noFill/>
        </p:spPr>
        <p:txBody>
          <a:bodyPr wrap="square" rtlCol="0">
            <a:spAutoFit/>
          </a:bodyPr>
          <a:lstStyle/>
          <a:p>
            <a:r>
              <a:rPr lang="en-US" sz="1400" b="1" i="1" dirty="0" smtClean="0"/>
              <a:t>*Due to track design tether can easily get wrapped up in track. When this happens retrieve robot by tether by pulling it back to your location.  Ensure your tether connection to robot is secure prior to deployment.</a:t>
            </a:r>
            <a:endParaRPr lang="en-US" sz="1400" b="1" i="1" dirty="0"/>
          </a:p>
        </p:txBody>
      </p:sp>
      <p:sp>
        <p:nvSpPr>
          <p:cNvPr id="10" name="TextBox 9"/>
          <p:cNvSpPr txBox="1"/>
          <p:nvPr/>
        </p:nvSpPr>
        <p:spPr>
          <a:xfrm>
            <a:off x="1828800" y="5420380"/>
            <a:ext cx="1758495" cy="338554"/>
          </a:xfrm>
          <a:prstGeom prst="rect">
            <a:avLst/>
          </a:prstGeom>
          <a:noFill/>
        </p:spPr>
        <p:txBody>
          <a:bodyPr wrap="none" rtlCol="0">
            <a:spAutoFit/>
          </a:bodyPr>
          <a:lstStyle/>
          <a:p>
            <a:r>
              <a:rPr lang="en-US" sz="1600" dirty="0" smtClean="0"/>
              <a:t>Tether connected</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8AAC14-4D48-46D1-BA0B-A173E3DD7179}" type="slidenum">
              <a:rPr lang="en-US" smtClean="0"/>
              <a:pPr/>
              <a:t>11</a:t>
            </a:fld>
            <a:endParaRPr lang="en-US" dirty="0"/>
          </a:p>
        </p:txBody>
      </p:sp>
      <p:sp>
        <p:nvSpPr>
          <p:cNvPr id="7" name="TextBox 6"/>
          <p:cNvSpPr txBox="1"/>
          <p:nvPr/>
        </p:nvSpPr>
        <p:spPr>
          <a:xfrm>
            <a:off x="2955340" y="1524001"/>
            <a:ext cx="2903359" cy="646331"/>
          </a:xfrm>
          <a:prstGeom prst="rect">
            <a:avLst/>
          </a:prstGeom>
          <a:noFill/>
        </p:spPr>
        <p:txBody>
          <a:bodyPr wrap="none" rtlCol="0">
            <a:spAutoFit/>
          </a:bodyPr>
          <a:lstStyle/>
          <a:p>
            <a:pPr algn="ctr"/>
            <a:r>
              <a:rPr lang="en-US" b="1" dirty="0" smtClean="0"/>
              <a:t>System Operation</a:t>
            </a:r>
          </a:p>
          <a:p>
            <a:pPr algn="ctr"/>
            <a:r>
              <a:rPr lang="en-US" b="1" dirty="0" smtClean="0"/>
              <a:t>Power Down Procedures</a:t>
            </a:r>
            <a:endParaRPr lang="en-US" b="1" dirty="0"/>
          </a:p>
        </p:txBody>
      </p:sp>
      <p:sp>
        <p:nvSpPr>
          <p:cNvPr id="12" name="TextBox 11"/>
          <p:cNvSpPr txBox="1"/>
          <p:nvPr/>
        </p:nvSpPr>
        <p:spPr>
          <a:xfrm>
            <a:off x="1447800" y="4419600"/>
            <a:ext cx="1752600" cy="276999"/>
          </a:xfrm>
          <a:prstGeom prst="rect">
            <a:avLst/>
          </a:prstGeom>
          <a:noFill/>
        </p:spPr>
        <p:txBody>
          <a:bodyPr wrap="square" rtlCol="0">
            <a:spAutoFit/>
          </a:bodyPr>
          <a:lstStyle/>
          <a:p>
            <a:r>
              <a:rPr lang="en-US" sz="1200" dirty="0" smtClean="0"/>
              <a:t>Platform Power</a:t>
            </a:r>
            <a:endParaRPr lang="en-US" sz="1200" dirty="0"/>
          </a:p>
        </p:txBody>
      </p:sp>
      <p:sp>
        <p:nvSpPr>
          <p:cNvPr id="16" name="TextBox 15"/>
          <p:cNvSpPr txBox="1"/>
          <p:nvPr/>
        </p:nvSpPr>
        <p:spPr>
          <a:xfrm>
            <a:off x="4876800" y="4419600"/>
            <a:ext cx="1752600" cy="276999"/>
          </a:xfrm>
          <a:prstGeom prst="rect">
            <a:avLst/>
          </a:prstGeom>
          <a:noFill/>
        </p:spPr>
        <p:txBody>
          <a:bodyPr wrap="square" rtlCol="0">
            <a:spAutoFit/>
          </a:bodyPr>
          <a:lstStyle/>
          <a:p>
            <a:r>
              <a:rPr lang="en-US" sz="1200" dirty="0" smtClean="0"/>
              <a:t>OCU Power</a:t>
            </a:r>
            <a:endParaRPr lang="en-US" sz="1200" dirty="0"/>
          </a:p>
        </p:txBody>
      </p:sp>
      <p:sp>
        <p:nvSpPr>
          <p:cNvPr id="17" name="TextBox 16"/>
          <p:cNvSpPr txBox="1"/>
          <p:nvPr/>
        </p:nvSpPr>
        <p:spPr>
          <a:xfrm>
            <a:off x="609600" y="4858941"/>
            <a:ext cx="7772400" cy="1354217"/>
          </a:xfrm>
          <a:prstGeom prst="rect">
            <a:avLst/>
          </a:prstGeom>
          <a:noFill/>
        </p:spPr>
        <p:txBody>
          <a:bodyPr wrap="square" rtlCol="0">
            <a:spAutoFit/>
          </a:bodyPr>
          <a:lstStyle/>
          <a:p>
            <a:pPr marL="342900" indent="-342900">
              <a:buAutoNum type="arabicPeriod"/>
            </a:pPr>
            <a:r>
              <a:rPr lang="en-US" sz="1600" dirty="0" smtClean="0"/>
              <a:t>Replace the pin on the robot. The robot is ready to charge or be returned to the carrying case.</a:t>
            </a:r>
          </a:p>
          <a:p>
            <a:pPr marL="342900" indent="-342900">
              <a:buAutoNum type="arabicPeriod"/>
            </a:pPr>
            <a:endParaRPr lang="en-US" sz="1600" dirty="0" smtClean="0"/>
          </a:p>
          <a:p>
            <a:pPr marL="342900" indent="-342900">
              <a:buAutoNum type="arabicPeriod"/>
            </a:pPr>
            <a:r>
              <a:rPr lang="en-US" sz="1600" dirty="0" smtClean="0"/>
              <a:t>Flip the On/Off toggle switch on the bottom of the OCU to the “Off” position.</a:t>
            </a:r>
          </a:p>
          <a:p>
            <a:endParaRPr lang="en-US" dirty="0"/>
          </a:p>
        </p:txBody>
      </p:sp>
      <p:pic>
        <p:nvPicPr>
          <p:cNvPr id="19" name="Picture 18" descr="recon scout ocu 001.JPG"/>
          <p:cNvPicPr>
            <a:picLocks noChangeAspect="1"/>
          </p:cNvPicPr>
          <p:nvPr/>
        </p:nvPicPr>
        <p:blipFill>
          <a:blip r:embed="rId2" cstate="print"/>
          <a:stretch>
            <a:fillRect/>
          </a:stretch>
        </p:blipFill>
        <p:spPr>
          <a:xfrm rot="16200000">
            <a:off x="4619625" y="2543175"/>
            <a:ext cx="2057400" cy="1543050"/>
          </a:xfrm>
          <a:prstGeom prst="rect">
            <a:avLst/>
          </a:prstGeom>
        </p:spPr>
      </p:pic>
      <p:cxnSp>
        <p:nvCxnSpPr>
          <p:cNvPr id="15" name="Straight Arrow Connector 14"/>
          <p:cNvCxnSpPr/>
          <p:nvPr/>
        </p:nvCxnSpPr>
        <p:spPr>
          <a:xfrm flipV="1">
            <a:off x="5486400" y="4191000"/>
            <a:ext cx="152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1828800" y="2743200"/>
            <a:ext cx="1765139" cy="1143000"/>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2743200" y="2362200"/>
            <a:ext cx="1257300" cy="828675"/>
          </a:xfrm>
          <a:prstGeom prst="rect">
            <a:avLst/>
          </a:prstGeom>
          <a:noFill/>
          <a:ln w="9525">
            <a:noFill/>
            <a:miter lim="800000"/>
            <a:headEnd/>
            <a:tailEnd/>
          </a:ln>
        </p:spPr>
      </p:pic>
      <p:cxnSp>
        <p:nvCxnSpPr>
          <p:cNvPr id="21" name="Straight Arrow Connector 20"/>
          <p:cNvCxnSpPr/>
          <p:nvPr/>
        </p:nvCxnSpPr>
        <p:spPr>
          <a:xfrm flipV="1">
            <a:off x="1905000" y="3581400"/>
            <a:ext cx="1219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00800"/>
            <a:ext cx="533400" cy="304800"/>
          </a:xfrm>
        </p:spPr>
        <p:txBody>
          <a:bodyPr/>
          <a:lstStyle/>
          <a:p>
            <a:fld id="{398AAC14-4D48-46D1-BA0B-A173E3DD7179}" type="slidenum">
              <a:rPr lang="en-US" smtClean="0"/>
              <a:pPr/>
              <a:t>12</a:t>
            </a:fld>
            <a:endParaRPr lang="en-US" dirty="0"/>
          </a:p>
        </p:txBody>
      </p:sp>
      <p:sp>
        <p:nvSpPr>
          <p:cNvPr id="7" name="TextBox 6"/>
          <p:cNvSpPr txBox="1"/>
          <p:nvPr/>
        </p:nvSpPr>
        <p:spPr>
          <a:xfrm>
            <a:off x="3810000" y="1143000"/>
            <a:ext cx="1197764" cy="369332"/>
          </a:xfrm>
          <a:prstGeom prst="rect">
            <a:avLst/>
          </a:prstGeom>
          <a:noFill/>
        </p:spPr>
        <p:txBody>
          <a:bodyPr wrap="none" rtlCol="0">
            <a:spAutoFit/>
          </a:bodyPr>
          <a:lstStyle/>
          <a:p>
            <a:pPr algn="ctr"/>
            <a:r>
              <a:rPr lang="en-US" b="1" dirty="0" smtClean="0"/>
              <a:t>Charging</a:t>
            </a:r>
            <a:endParaRPr lang="en-US" b="1" dirty="0"/>
          </a:p>
        </p:txBody>
      </p:sp>
      <p:pic>
        <p:nvPicPr>
          <p:cNvPr id="18" name="Picture 17" descr="RECON SCOUT 005.JPG"/>
          <p:cNvPicPr>
            <a:picLocks noChangeAspect="1"/>
          </p:cNvPicPr>
          <p:nvPr/>
        </p:nvPicPr>
        <p:blipFill>
          <a:blip r:embed="rId2" cstate="print"/>
          <a:stretch>
            <a:fillRect/>
          </a:stretch>
        </p:blipFill>
        <p:spPr>
          <a:xfrm>
            <a:off x="800100" y="1428750"/>
            <a:ext cx="1828800" cy="1371600"/>
          </a:xfrm>
          <a:prstGeom prst="rect">
            <a:avLst/>
          </a:prstGeom>
        </p:spPr>
      </p:pic>
      <p:sp>
        <p:nvSpPr>
          <p:cNvPr id="20" name="TextBox 19"/>
          <p:cNvSpPr txBox="1"/>
          <p:nvPr/>
        </p:nvSpPr>
        <p:spPr>
          <a:xfrm>
            <a:off x="3314700" y="1657350"/>
            <a:ext cx="5103257" cy="646331"/>
          </a:xfrm>
          <a:prstGeom prst="rect">
            <a:avLst/>
          </a:prstGeom>
          <a:noFill/>
        </p:spPr>
        <p:txBody>
          <a:bodyPr wrap="none" rtlCol="0">
            <a:spAutoFit/>
          </a:bodyPr>
          <a:lstStyle/>
          <a:p>
            <a:r>
              <a:rPr lang="en-US" dirty="0" smtClean="0"/>
              <a:t>Robot Charger – Indicated by yellow tip on plug in to</a:t>
            </a:r>
          </a:p>
          <a:p>
            <a:r>
              <a:rPr lang="en-US" dirty="0" smtClean="0"/>
              <a:t>robot</a:t>
            </a:r>
            <a:endParaRPr lang="en-US" dirty="0"/>
          </a:p>
        </p:txBody>
      </p:sp>
      <p:pic>
        <p:nvPicPr>
          <p:cNvPr id="21" name="Picture 20" descr="RECON SCOUT 007.JPG"/>
          <p:cNvPicPr>
            <a:picLocks noChangeAspect="1"/>
          </p:cNvPicPr>
          <p:nvPr/>
        </p:nvPicPr>
        <p:blipFill>
          <a:blip r:embed="rId3" cstate="print"/>
          <a:stretch>
            <a:fillRect/>
          </a:stretch>
        </p:blipFill>
        <p:spPr>
          <a:xfrm>
            <a:off x="495300" y="3105150"/>
            <a:ext cx="2209800" cy="1543050"/>
          </a:xfrm>
          <a:prstGeom prst="rect">
            <a:avLst/>
          </a:prstGeom>
        </p:spPr>
      </p:pic>
      <p:sp>
        <p:nvSpPr>
          <p:cNvPr id="22" name="TextBox 21"/>
          <p:cNvSpPr txBox="1"/>
          <p:nvPr/>
        </p:nvSpPr>
        <p:spPr>
          <a:xfrm>
            <a:off x="3390900" y="3790950"/>
            <a:ext cx="5245475" cy="369332"/>
          </a:xfrm>
          <a:prstGeom prst="rect">
            <a:avLst/>
          </a:prstGeom>
          <a:noFill/>
        </p:spPr>
        <p:txBody>
          <a:bodyPr wrap="none" rtlCol="0">
            <a:spAutoFit/>
          </a:bodyPr>
          <a:lstStyle/>
          <a:p>
            <a:r>
              <a:rPr lang="en-US" dirty="0" smtClean="0"/>
              <a:t>OCU Charger – Has red green light for charging status</a:t>
            </a:r>
            <a:endParaRPr lang="en-US" dirty="0"/>
          </a:p>
        </p:txBody>
      </p:sp>
      <p:pic>
        <p:nvPicPr>
          <p:cNvPr id="23" name="Picture 22" descr="RECON SCOUT 008.JPG"/>
          <p:cNvPicPr>
            <a:picLocks noChangeAspect="1"/>
          </p:cNvPicPr>
          <p:nvPr/>
        </p:nvPicPr>
        <p:blipFill>
          <a:blip r:embed="rId4" cstate="print"/>
          <a:stretch>
            <a:fillRect/>
          </a:stretch>
        </p:blipFill>
        <p:spPr>
          <a:xfrm>
            <a:off x="495300" y="4781550"/>
            <a:ext cx="2209800" cy="1657350"/>
          </a:xfrm>
          <a:prstGeom prst="rect">
            <a:avLst/>
          </a:prstGeom>
        </p:spPr>
      </p:pic>
      <p:sp>
        <p:nvSpPr>
          <p:cNvPr id="24" name="TextBox 23"/>
          <p:cNvSpPr txBox="1"/>
          <p:nvPr/>
        </p:nvSpPr>
        <p:spPr>
          <a:xfrm>
            <a:off x="3390900" y="5238750"/>
            <a:ext cx="4340932" cy="646331"/>
          </a:xfrm>
          <a:prstGeom prst="rect">
            <a:avLst/>
          </a:prstGeom>
          <a:noFill/>
        </p:spPr>
        <p:txBody>
          <a:bodyPr wrap="none" rtlCol="0">
            <a:spAutoFit/>
          </a:bodyPr>
          <a:lstStyle/>
          <a:p>
            <a:r>
              <a:rPr lang="en-US" dirty="0" smtClean="0"/>
              <a:t>Field charger both robot and OCU powered </a:t>
            </a:r>
          </a:p>
          <a:p>
            <a:r>
              <a:rPr lang="en-US" dirty="0" smtClean="0"/>
              <a:t>from BB390 or 2950 battery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00800"/>
            <a:ext cx="533400" cy="304800"/>
          </a:xfrm>
        </p:spPr>
        <p:txBody>
          <a:bodyPr/>
          <a:lstStyle/>
          <a:p>
            <a:fld id="{398AAC14-4D48-46D1-BA0B-A173E3DD7179}" type="slidenum">
              <a:rPr lang="en-US" smtClean="0"/>
              <a:pPr/>
              <a:t>13</a:t>
            </a:fld>
            <a:endParaRPr lang="en-US" dirty="0"/>
          </a:p>
        </p:txBody>
      </p:sp>
      <p:sp>
        <p:nvSpPr>
          <p:cNvPr id="7" name="TextBox 6"/>
          <p:cNvSpPr txBox="1"/>
          <p:nvPr/>
        </p:nvSpPr>
        <p:spPr>
          <a:xfrm>
            <a:off x="3482987" y="1143000"/>
            <a:ext cx="1851790" cy="369332"/>
          </a:xfrm>
          <a:prstGeom prst="rect">
            <a:avLst/>
          </a:prstGeom>
          <a:noFill/>
        </p:spPr>
        <p:txBody>
          <a:bodyPr wrap="none" rtlCol="0">
            <a:spAutoFit/>
          </a:bodyPr>
          <a:lstStyle/>
          <a:p>
            <a:pPr algn="ctr"/>
            <a:r>
              <a:rPr lang="en-US" b="1" dirty="0" smtClean="0"/>
              <a:t>Charging Cont.</a:t>
            </a:r>
            <a:endParaRPr lang="en-US" b="1" dirty="0"/>
          </a:p>
        </p:txBody>
      </p:sp>
      <p:pic>
        <p:nvPicPr>
          <p:cNvPr id="10" name="Picture 9" descr="RECON SCOUT 001.JPG"/>
          <p:cNvPicPr>
            <a:picLocks noChangeAspect="1"/>
          </p:cNvPicPr>
          <p:nvPr/>
        </p:nvPicPr>
        <p:blipFill>
          <a:blip r:embed="rId2" cstate="print"/>
          <a:stretch>
            <a:fillRect/>
          </a:stretch>
        </p:blipFill>
        <p:spPr>
          <a:xfrm>
            <a:off x="1066800" y="1638300"/>
            <a:ext cx="2667000" cy="2000250"/>
          </a:xfrm>
          <a:prstGeom prst="rect">
            <a:avLst/>
          </a:prstGeom>
        </p:spPr>
      </p:pic>
      <p:sp>
        <p:nvSpPr>
          <p:cNvPr id="11" name="TextBox 10"/>
          <p:cNvSpPr txBox="1"/>
          <p:nvPr/>
        </p:nvSpPr>
        <p:spPr>
          <a:xfrm>
            <a:off x="4114800" y="1790700"/>
            <a:ext cx="4494948" cy="1754326"/>
          </a:xfrm>
          <a:prstGeom prst="rect">
            <a:avLst/>
          </a:prstGeom>
          <a:noFill/>
        </p:spPr>
        <p:txBody>
          <a:bodyPr wrap="none" rtlCol="0">
            <a:spAutoFit/>
          </a:bodyPr>
          <a:lstStyle/>
          <a:p>
            <a:r>
              <a:rPr lang="en-US" dirty="0" smtClean="0"/>
              <a:t>Battery Charge Indicator (BCI) – allows you to</a:t>
            </a:r>
          </a:p>
          <a:p>
            <a:r>
              <a:rPr lang="en-US" dirty="0" smtClean="0"/>
              <a:t>Determine the battery charge level of your</a:t>
            </a:r>
          </a:p>
          <a:p>
            <a:r>
              <a:rPr lang="en-US" dirty="0" smtClean="0"/>
              <a:t>Robot and OCU. Gives you a red/yellow/green</a:t>
            </a:r>
          </a:p>
          <a:p>
            <a:r>
              <a:rPr lang="en-US" dirty="0" smtClean="0"/>
              <a:t>light for battery level.</a:t>
            </a:r>
          </a:p>
          <a:p>
            <a:endParaRPr lang="en-US" dirty="0" smtClean="0"/>
          </a:p>
          <a:p>
            <a:r>
              <a:rPr lang="en-US" dirty="0" smtClean="0"/>
              <a:t>Yellow tip is for robot and green tip for OCU.</a:t>
            </a:r>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1066800" y="3848100"/>
            <a:ext cx="1285875" cy="1657350"/>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1981200" y="3924300"/>
            <a:ext cx="1257300" cy="828675"/>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2438400" y="4610100"/>
            <a:ext cx="1295400" cy="1790700"/>
          </a:xfrm>
          <a:prstGeom prst="rect">
            <a:avLst/>
          </a:prstGeom>
          <a:noFill/>
          <a:ln w="9525">
            <a:noFill/>
            <a:miter lim="800000"/>
            <a:headEnd/>
            <a:tailEnd/>
          </a:ln>
        </p:spPr>
      </p:pic>
      <p:sp>
        <p:nvSpPr>
          <p:cNvPr id="15" name="TextBox 14"/>
          <p:cNvSpPr txBox="1"/>
          <p:nvPr/>
        </p:nvSpPr>
        <p:spPr>
          <a:xfrm>
            <a:off x="4419600" y="4914900"/>
            <a:ext cx="3243773" cy="369332"/>
          </a:xfrm>
          <a:prstGeom prst="rect">
            <a:avLst/>
          </a:prstGeom>
          <a:noFill/>
        </p:spPr>
        <p:txBody>
          <a:bodyPr wrap="none" rtlCol="0">
            <a:spAutoFit/>
          </a:bodyPr>
          <a:lstStyle/>
          <a:p>
            <a:r>
              <a:rPr lang="en-US" dirty="0" smtClean="0"/>
              <a:t>Robot set-up – Refer to GTA card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8AAC14-4D48-46D1-BA0B-A173E3DD7179}" type="slidenum">
              <a:rPr lang="en-US" smtClean="0"/>
              <a:pPr/>
              <a:t>14</a:t>
            </a:fld>
            <a:endParaRPr lang="en-US" dirty="0"/>
          </a:p>
        </p:txBody>
      </p:sp>
      <p:sp>
        <p:nvSpPr>
          <p:cNvPr id="7" name="TextBox 6"/>
          <p:cNvSpPr txBox="1"/>
          <p:nvPr/>
        </p:nvSpPr>
        <p:spPr>
          <a:xfrm>
            <a:off x="3173349" y="1524001"/>
            <a:ext cx="2467343" cy="369332"/>
          </a:xfrm>
          <a:prstGeom prst="rect">
            <a:avLst/>
          </a:prstGeom>
          <a:noFill/>
        </p:spPr>
        <p:txBody>
          <a:bodyPr wrap="none" rtlCol="0">
            <a:spAutoFit/>
          </a:bodyPr>
          <a:lstStyle/>
          <a:p>
            <a:pPr algn="ctr"/>
            <a:r>
              <a:rPr lang="en-US" b="1" dirty="0" smtClean="0"/>
              <a:t>System Maintenance</a:t>
            </a:r>
            <a:endParaRPr lang="en-US" b="1" dirty="0"/>
          </a:p>
        </p:txBody>
      </p:sp>
      <p:sp>
        <p:nvSpPr>
          <p:cNvPr id="17" name="TextBox 16"/>
          <p:cNvSpPr txBox="1"/>
          <p:nvPr/>
        </p:nvSpPr>
        <p:spPr>
          <a:xfrm>
            <a:off x="609600" y="1981200"/>
            <a:ext cx="7772400" cy="4308872"/>
          </a:xfrm>
          <a:prstGeom prst="rect">
            <a:avLst/>
          </a:prstGeom>
          <a:noFill/>
        </p:spPr>
        <p:txBody>
          <a:bodyPr wrap="square" rtlCol="0">
            <a:spAutoFit/>
          </a:bodyPr>
          <a:lstStyle/>
          <a:p>
            <a:pPr marL="342900" indent="-342900">
              <a:buAutoNum type="arabicPeriod"/>
            </a:pPr>
            <a:r>
              <a:rPr lang="en-US" sz="1600" dirty="0" smtClean="0"/>
              <a:t>Always Power down the system first.</a:t>
            </a:r>
          </a:p>
          <a:p>
            <a:pPr marL="342900" indent="-342900">
              <a:buAutoNum type="arabicPeriod"/>
            </a:pPr>
            <a:endParaRPr lang="en-US" sz="1600" dirty="0" smtClean="0"/>
          </a:p>
          <a:p>
            <a:pPr marL="342900" indent="-342900">
              <a:buAutoNum type="arabicPeriod"/>
            </a:pPr>
            <a:r>
              <a:rPr lang="en-US" sz="1600" dirty="0" smtClean="0"/>
              <a:t>Using a low-pressure hose, spray the vehicle from the top down with fresh water until clean. A mild detergent-such as dish soap-may also be used. DO NOT PRESSURE WASH.</a:t>
            </a:r>
          </a:p>
          <a:p>
            <a:pPr marL="342900" indent="-342900">
              <a:buAutoNum type="arabicPeriod"/>
            </a:pPr>
            <a:endParaRPr lang="en-US" sz="1600" dirty="0" smtClean="0"/>
          </a:p>
          <a:p>
            <a:pPr marL="342900" indent="-342900">
              <a:buAutoNum type="arabicPeriod"/>
            </a:pPr>
            <a:r>
              <a:rPr lang="en-US" sz="1600" dirty="0" smtClean="0"/>
              <a:t>Using a clean cloth, wipe the excess water from the vehicle; especially in areas where water may collect.</a:t>
            </a:r>
          </a:p>
          <a:p>
            <a:pPr marL="342900" indent="-342900">
              <a:buAutoNum type="arabicPeriod"/>
            </a:pPr>
            <a:endParaRPr lang="en-US" sz="1600" dirty="0" smtClean="0"/>
          </a:p>
          <a:p>
            <a:pPr marL="342900" indent="-342900">
              <a:buAutoNum type="arabicPeriod"/>
            </a:pPr>
            <a:r>
              <a:rPr lang="en-US" sz="1600" dirty="0" smtClean="0"/>
              <a:t>Dry the system with a clean cloth or low-pressure air to ensure water does not remain on the vehicle.</a:t>
            </a:r>
          </a:p>
          <a:p>
            <a:pPr marL="342900" indent="-342900">
              <a:buAutoNum type="arabicPeriod"/>
            </a:pPr>
            <a:endParaRPr lang="en-US" sz="1600" dirty="0" smtClean="0"/>
          </a:p>
          <a:p>
            <a:pPr marL="342900" indent="-342900">
              <a:buAutoNum type="arabicPeriod"/>
            </a:pPr>
            <a:r>
              <a:rPr lang="en-US" sz="1600" dirty="0" smtClean="0"/>
              <a:t>Power on Robot to ensure proper mobility and control.</a:t>
            </a:r>
          </a:p>
          <a:p>
            <a:pPr marL="342900" indent="-342900">
              <a:buAutoNum type="arabicPeriod"/>
            </a:pPr>
            <a:endParaRPr lang="en-US" sz="1600" dirty="0" smtClean="0"/>
          </a:p>
          <a:p>
            <a:pPr marL="342900" indent="-342900">
              <a:buAutoNum type="arabicPeriod"/>
            </a:pPr>
            <a:r>
              <a:rPr lang="en-US" sz="1600" dirty="0" smtClean="0"/>
              <a:t>Wipe Down the OCU with a soft, dry, clean cloth or air brush. Use a slightly damp cloth to clean smudges from the OCU screen.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304800" y="3553361"/>
            <a:ext cx="8534400" cy="1323439"/>
          </a:xfrm>
          <a:prstGeom prst="rect">
            <a:avLst/>
          </a:prstGeom>
          <a:noFill/>
          <a:ln w="9525">
            <a:noFill/>
            <a:miter lim="800000"/>
            <a:headEnd/>
            <a:tailEnd/>
          </a:ln>
          <a:effectLst/>
        </p:spPr>
        <p:txBody>
          <a:bodyPr wrap="square">
            <a:spAutoFit/>
          </a:bodyPr>
          <a:lstStyle/>
          <a:p>
            <a:r>
              <a:rPr lang="en-US" sz="2000" b="1" dirty="0"/>
              <a:t>Action:         Introduction to the </a:t>
            </a:r>
            <a:r>
              <a:rPr lang="en-US" sz="2000" b="1" dirty="0" smtClean="0"/>
              <a:t>Recon Scout</a:t>
            </a:r>
            <a:endParaRPr lang="en-US" sz="2000" b="1" dirty="0"/>
          </a:p>
          <a:p>
            <a:endParaRPr lang="en-US" sz="2000" b="1" dirty="0"/>
          </a:p>
          <a:p>
            <a:r>
              <a:rPr lang="en-US" sz="2000" b="1" dirty="0" smtClean="0"/>
              <a:t>Standards: Identify the uses, characteristics, capabilities, limitations, 	       and components of the Recon Scout.</a:t>
            </a:r>
            <a:endParaRPr lang="en-US" sz="2000" b="1" dirty="0"/>
          </a:p>
        </p:txBody>
      </p:sp>
      <p:sp>
        <p:nvSpPr>
          <p:cNvPr id="10" name="TextBox 9"/>
          <p:cNvSpPr txBox="1"/>
          <p:nvPr/>
        </p:nvSpPr>
        <p:spPr>
          <a:xfrm>
            <a:off x="2590800" y="1752600"/>
            <a:ext cx="3826689" cy="1200329"/>
          </a:xfrm>
          <a:prstGeom prst="rect">
            <a:avLst/>
          </a:prstGeom>
          <a:noFill/>
        </p:spPr>
        <p:txBody>
          <a:bodyPr wrap="none" rtlCol="0">
            <a:spAutoFit/>
          </a:bodyPr>
          <a:lstStyle/>
          <a:p>
            <a:r>
              <a:rPr lang="en-US" sz="7200" b="1" dirty="0" smtClean="0"/>
              <a:t>REVIEW</a:t>
            </a:r>
            <a:endParaRPr lang="en-US" sz="7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04800" y="1981200"/>
            <a:ext cx="8534400" cy="2862322"/>
          </a:xfrm>
          <a:prstGeom prst="rect">
            <a:avLst/>
          </a:prstGeom>
          <a:noFill/>
          <a:ln w="9525">
            <a:noFill/>
            <a:miter lim="800000"/>
            <a:headEnd/>
            <a:tailEnd/>
          </a:ln>
          <a:effectLst/>
        </p:spPr>
        <p:txBody>
          <a:bodyPr wrap="square">
            <a:spAutoFit/>
          </a:bodyPr>
          <a:lstStyle/>
          <a:p>
            <a:r>
              <a:rPr lang="en-US" sz="2000" b="1" dirty="0"/>
              <a:t>Action:         Introduction to the </a:t>
            </a:r>
            <a:r>
              <a:rPr lang="en-US" sz="2000" b="1" dirty="0" smtClean="0"/>
              <a:t>Recon Scout</a:t>
            </a:r>
            <a:endParaRPr lang="en-US" sz="2000" b="1" dirty="0"/>
          </a:p>
          <a:p>
            <a:endParaRPr lang="en-US" sz="2000" b="1" dirty="0"/>
          </a:p>
          <a:p>
            <a:r>
              <a:rPr lang="en-US" sz="2000" b="1" dirty="0"/>
              <a:t>Conditions</a:t>
            </a:r>
            <a:r>
              <a:rPr lang="en-US" sz="2000" b="1" dirty="0" smtClean="0"/>
              <a:t>: In a classroom environment, discuss the uses, 			        characteristics, capabilities, limitations, and 		  	        components of the Recon Scout.</a:t>
            </a:r>
          </a:p>
          <a:p>
            <a:r>
              <a:rPr lang="en-US" sz="2000" b="1" dirty="0" smtClean="0"/>
              <a:t> </a:t>
            </a:r>
            <a:endParaRPr lang="en-US" sz="2000" b="1" dirty="0"/>
          </a:p>
          <a:p>
            <a:r>
              <a:rPr lang="en-US" sz="2000" b="1" dirty="0"/>
              <a:t>Standards</a:t>
            </a:r>
            <a:r>
              <a:rPr lang="en-US" sz="2000" b="1" dirty="0" smtClean="0"/>
              <a:t>: Identify the uses, characteristics, capabilities, limitations, 	       and components of the Recon Scout.</a:t>
            </a:r>
          </a:p>
          <a:p>
            <a:endParaRPr lang="en-US" sz="2000" b="1" dirty="0"/>
          </a:p>
        </p:txBody>
      </p:sp>
      <p:sp>
        <p:nvSpPr>
          <p:cNvPr id="4" name="Slide Number Placeholder 3"/>
          <p:cNvSpPr>
            <a:spLocks noGrp="1"/>
          </p:cNvSpPr>
          <p:nvPr>
            <p:ph type="sldNum" sz="quarter" idx="10"/>
          </p:nvPr>
        </p:nvSpPr>
        <p:spPr/>
        <p:txBody>
          <a:bodyPr/>
          <a:lstStyle/>
          <a:p>
            <a:fld id="{58F5E571-5CD7-49A0-A22A-3746F7006FB0}"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989014" y="2133600"/>
            <a:ext cx="5516254" cy="2677656"/>
          </a:xfrm>
          <a:prstGeom prst="rect">
            <a:avLst/>
          </a:prstGeom>
          <a:noFill/>
          <a:ln w="9525">
            <a:noFill/>
            <a:miter lim="800000"/>
            <a:headEnd/>
            <a:tailEnd/>
          </a:ln>
          <a:effectLst/>
        </p:spPr>
        <p:txBody>
          <a:bodyPr wrap="none">
            <a:spAutoFit/>
          </a:bodyPr>
          <a:lstStyle/>
          <a:p>
            <a:r>
              <a:rPr lang="en-US" sz="2400" b="1" dirty="0"/>
              <a:t>Safety </a:t>
            </a:r>
            <a:r>
              <a:rPr lang="en-US" sz="2400" b="1" dirty="0" smtClean="0"/>
              <a:t>Requirements</a:t>
            </a:r>
            <a:r>
              <a:rPr lang="en-US" sz="2400" b="1" dirty="0"/>
              <a:t>:  None</a:t>
            </a:r>
          </a:p>
          <a:p>
            <a:endParaRPr lang="en-US" sz="2400" b="1" dirty="0"/>
          </a:p>
          <a:p>
            <a:r>
              <a:rPr lang="en-US" sz="2400" b="1" dirty="0"/>
              <a:t>Risk Assessment </a:t>
            </a:r>
            <a:r>
              <a:rPr lang="en-US" sz="2400" b="1" dirty="0" smtClean="0"/>
              <a:t>Level</a:t>
            </a:r>
            <a:r>
              <a:rPr lang="en-US" sz="2400" b="1" dirty="0"/>
              <a:t>:  Low</a:t>
            </a:r>
          </a:p>
          <a:p>
            <a:endParaRPr lang="en-US" sz="2400" b="1" dirty="0"/>
          </a:p>
          <a:p>
            <a:r>
              <a:rPr lang="en-US" sz="2400" b="1" dirty="0"/>
              <a:t>Environmental Consideration:  None</a:t>
            </a:r>
          </a:p>
          <a:p>
            <a:endParaRPr lang="en-US" sz="2400" b="1" dirty="0"/>
          </a:p>
          <a:p>
            <a:r>
              <a:rPr lang="en-US" sz="2400" b="1" dirty="0"/>
              <a:t>Evaluation: </a:t>
            </a:r>
            <a:r>
              <a:rPr lang="en-US" sz="2400" b="1" dirty="0" smtClean="0"/>
              <a:t>None</a:t>
            </a:r>
            <a:endParaRPr lang="en-US" sz="2400" b="1" dirty="0"/>
          </a:p>
        </p:txBody>
      </p:sp>
      <p:sp>
        <p:nvSpPr>
          <p:cNvPr id="4" name="Slide Number Placeholder 3"/>
          <p:cNvSpPr>
            <a:spLocks noGrp="1"/>
          </p:cNvSpPr>
          <p:nvPr>
            <p:ph type="sldNum" sz="quarter" idx="10"/>
          </p:nvPr>
        </p:nvSpPr>
        <p:spPr/>
        <p:txBody>
          <a:bodyPr/>
          <a:lstStyle/>
          <a:p>
            <a:fld id="{58F5E571-5CD7-49A0-A22A-3746F7006FB0}"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8AAC14-4D48-46D1-BA0B-A173E3DD7179}" type="slidenum">
              <a:rPr lang="en-US" smtClean="0"/>
              <a:pPr/>
              <a:t>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057400" y="1828800"/>
            <a:ext cx="5258418" cy="3458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90594"/>
          <a:ext cx="8534400" cy="5410206"/>
        </p:xfrm>
        <a:graphic>
          <a:graphicData uri="http://schemas.openxmlformats.org/drawingml/2006/table">
            <a:tbl>
              <a:tblPr/>
              <a:tblGrid>
                <a:gridCol w="3364992"/>
                <a:gridCol w="5169408"/>
              </a:tblGrid>
              <a:tr h="251795">
                <a:tc>
                  <a:txBody>
                    <a:bodyPr/>
                    <a:lstStyle/>
                    <a:p>
                      <a:pPr marL="0" marR="0">
                        <a:lnSpc>
                          <a:spcPct val="115000"/>
                        </a:lnSpc>
                        <a:spcBef>
                          <a:spcPts val="0"/>
                        </a:spcBef>
                        <a:spcAft>
                          <a:spcPts val="0"/>
                        </a:spcAft>
                      </a:pPr>
                      <a:r>
                        <a:rPr lang="en-US" sz="1000" dirty="0">
                          <a:latin typeface="Arial" pitchFamily="34" charset="0"/>
                          <a:ea typeface="Calibri"/>
                          <a:cs typeface="Arial" pitchFamily="34" charset="0"/>
                        </a:rPr>
                        <a:t>Item</a:t>
                      </a: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Characteristics</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Dimensions</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Platform</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Height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latin typeface="Arial" pitchFamily="34" charset="0"/>
                          <a:ea typeface="Calibri"/>
                          <a:cs typeface="Arial" pitchFamily="34" charset="0"/>
                        </a:rPr>
                        <a:t>4.5 in.</a:t>
                      </a: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Length</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latin typeface="Arial" pitchFamily="34" charset="0"/>
                          <a:ea typeface="Calibri"/>
                          <a:cs typeface="Arial" pitchFamily="34" charset="0"/>
                        </a:rPr>
                        <a:t>4.5  in.</a:t>
                      </a: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Width</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latin typeface="Arial" pitchFamily="34" charset="0"/>
                          <a:ea typeface="Calibri"/>
                          <a:cs typeface="Arial" pitchFamily="34" charset="0"/>
                        </a:rPr>
                        <a:t>7 in.</a:t>
                      </a: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Weight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1.2 lbs.</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Ground Clearance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1.5 in.</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OCU</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Weight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2.5 lbs.</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Operating Range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~100M</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Speed</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1.02 mph</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Camera(s)</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34">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     Number of Cameras</a:t>
                      </a:r>
                      <a:endParaRPr lang="en-US" sz="1000" kern="1200" dirty="0">
                        <a:solidFill>
                          <a:schemeClr val="tx1"/>
                        </a:solidFill>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     Color</a:t>
                      </a:r>
                      <a:endParaRPr lang="en-US" sz="1000" kern="1200" dirty="0">
                        <a:solidFill>
                          <a:schemeClr val="tx1"/>
                        </a:solidFill>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Grayscale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     Height</a:t>
                      </a:r>
                      <a:endParaRPr lang="en-US" sz="1000" kern="1200" dirty="0">
                        <a:solidFill>
                          <a:schemeClr val="tx1"/>
                        </a:solidFill>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2 in.</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Lights(White/IR)</a:t>
                      </a:r>
                      <a:endParaRPr lang="en-US" sz="1000" kern="1200" dirty="0">
                        <a:solidFill>
                          <a:schemeClr val="tx1"/>
                        </a:solidFill>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IR Capable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Run</a:t>
                      </a:r>
                      <a:r>
                        <a:rPr lang="en-US" sz="1000" kern="1200" baseline="0" dirty="0" smtClean="0">
                          <a:solidFill>
                            <a:schemeClr val="tx1"/>
                          </a:solidFill>
                          <a:latin typeface="Arial" pitchFamily="34" charset="0"/>
                          <a:ea typeface="Calibri"/>
                          <a:cs typeface="Arial" pitchFamily="34" charset="0"/>
                        </a:rPr>
                        <a:t> Time</a:t>
                      </a:r>
                      <a:endParaRPr lang="en-US" sz="1000" kern="1200" dirty="0">
                        <a:solidFill>
                          <a:schemeClr val="tx1"/>
                        </a:solidFill>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~2</a:t>
                      </a:r>
                      <a:r>
                        <a:rPr lang="en-US" sz="1000" baseline="0" dirty="0" smtClean="0">
                          <a:latin typeface="Arial" pitchFamily="34" charset="0"/>
                          <a:ea typeface="Calibri"/>
                          <a:cs typeface="Arial" pitchFamily="34" charset="0"/>
                        </a:rPr>
                        <a:t> </a:t>
                      </a:r>
                      <a:r>
                        <a:rPr lang="en-US" sz="1000" dirty="0" smtClean="0">
                          <a:latin typeface="Arial" pitchFamily="34" charset="0"/>
                          <a:ea typeface="Calibri"/>
                          <a:cs typeface="Arial" pitchFamily="34" charset="0"/>
                        </a:rPr>
                        <a:t>hrs. for OCU and ~1 hr</a:t>
                      </a:r>
                      <a:r>
                        <a:rPr lang="en-US" sz="1000" baseline="0" dirty="0" smtClean="0">
                          <a:latin typeface="Arial" pitchFamily="34" charset="0"/>
                          <a:ea typeface="Calibri"/>
                          <a:cs typeface="Arial" pitchFamily="34" charset="0"/>
                        </a:rPr>
                        <a:t> for Platform</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Power</a:t>
                      </a:r>
                      <a:r>
                        <a:rPr lang="en-US" sz="1000" baseline="0" dirty="0" smtClean="0">
                          <a:latin typeface="Arial" pitchFamily="34" charset="0"/>
                          <a:ea typeface="Calibri"/>
                          <a:cs typeface="Arial" pitchFamily="34" charset="0"/>
                        </a:rPr>
                        <a:t> Source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Lithium</a:t>
                      </a:r>
                      <a:r>
                        <a:rPr lang="en-US" sz="1000" baseline="0" dirty="0" smtClean="0">
                          <a:latin typeface="Arial" pitchFamily="34" charset="0"/>
                          <a:ea typeface="Calibri"/>
                          <a:cs typeface="Arial" pitchFamily="34" charset="0"/>
                        </a:rPr>
                        <a:t> ION chargeable with BB 2590 adapter or A/C </a:t>
                      </a:r>
                      <a:endParaRPr lang="en-US" sz="1000" dirty="0" smtClean="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Charge</a:t>
                      </a:r>
                      <a:r>
                        <a:rPr lang="en-US" sz="1000" baseline="0" dirty="0" smtClean="0">
                          <a:latin typeface="Arial" pitchFamily="34" charset="0"/>
                          <a:ea typeface="Calibri"/>
                          <a:cs typeface="Arial" pitchFamily="34" charset="0"/>
                        </a:rPr>
                        <a:t> Time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1.5  hrs.</a:t>
                      </a:r>
                      <a:r>
                        <a:rPr lang="en-US" sz="1000" baseline="0" dirty="0" smtClean="0">
                          <a:latin typeface="Arial" pitchFamily="34" charset="0"/>
                          <a:ea typeface="Calibri"/>
                          <a:cs typeface="Arial" pitchFamily="34" charset="0"/>
                        </a:rPr>
                        <a:t> for quick charge/6 hrs. for full charge</a:t>
                      </a:r>
                      <a:endParaRPr lang="en-US" sz="1000" dirty="0" smtClean="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Operating</a:t>
                      </a:r>
                      <a:r>
                        <a:rPr lang="en-US" sz="1000" baseline="0" dirty="0" smtClean="0">
                          <a:latin typeface="Arial" pitchFamily="34" charset="0"/>
                          <a:ea typeface="Calibri"/>
                          <a:cs typeface="Arial" pitchFamily="34" charset="0"/>
                        </a:rPr>
                        <a:t> Temp</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Up to 140 Degrees</a:t>
                      </a:r>
                      <a:r>
                        <a:rPr lang="en-US" sz="1000" baseline="0" dirty="0" smtClean="0">
                          <a:latin typeface="Arial" pitchFamily="34" charset="0"/>
                          <a:ea typeface="Calibri"/>
                          <a:cs typeface="Arial" pitchFamily="34" charset="0"/>
                        </a:rPr>
                        <a:t> Fahrenheit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Impact Resistance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     Throw</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&gt;30 ft.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baseline="0" dirty="0" smtClean="0">
                          <a:latin typeface="Arial" pitchFamily="34" charset="0"/>
                          <a:ea typeface="Calibri"/>
                          <a:cs typeface="Arial" pitchFamily="34" charset="0"/>
                        </a:rPr>
                        <a:t>     Drop</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30 ft.</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99">
                <a:tc>
                  <a:txBody>
                    <a:bodyPr/>
                    <a:lstStyle/>
                    <a:p>
                      <a:pPr marL="0" marR="0">
                        <a:lnSpc>
                          <a:spcPct val="115000"/>
                        </a:lnSpc>
                        <a:spcBef>
                          <a:spcPts val="0"/>
                        </a:spcBef>
                        <a:spcAft>
                          <a:spcPts val="0"/>
                        </a:spcAft>
                      </a:pPr>
                      <a:r>
                        <a:rPr lang="en-US" sz="1000" kern="1200" dirty="0" smtClean="0">
                          <a:solidFill>
                            <a:schemeClr val="tx1"/>
                          </a:solidFill>
                          <a:latin typeface="Arial" pitchFamily="34" charset="0"/>
                          <a:ea typeface="Calibri"/>
                          <a:cs typeface="Arial" pitchFamily="34" charset="0"/>
                        </a:rPr>
                        <a:t>Slope</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latin typeface="Arial" pitchFamily="34" charset="0"/>
                          <a:ea typeface="Calibri"/>
                          <a:cs typeface="Arial" pitchFamily="34" charset="0"/>
                        </a:rPr>
                        <a:t>Negotiates obstacles up to 2.3 in.</a:t>
                      </a:r>
                      <a:endParaRPr lang="en-US" sz="1000" dirty="0">
                        <a:latin typeface="Arial" pitchFamily="34" charset="0"/>
                        <a:ea typeface="Calibri"/>
                        <a:cs typeface="Arial" pitchFamily="34" charset="0"/>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F5E571-5CD7-49A0-A22A-3746F7006FB0}" type="slidenum">
              <a:rPr lang="en-US" smtClean="0"/>
              <a:pPr/>
              <a:t>6</a:t>
            </a:fld>
            <a:endParaRPr lang="en-US" dirty="0"/>
          </a:p>
        </p:txBody>
      </p:sp>
      <p:sp>
        <p:nvSpPr>
          <p:cNvPr id="7" name="TextBox 6"/>
          <p:cNvSpPr txBox="1"/>
          <p:nvPr/>
        </p:nvSpPr>
        <p:spPr>
          <a:xfrm>
            <a:off x="6172200" y="2133600"/>
            <a:ext cx="2057400" cy="2031325"/>
          </a:xfrm>
          <a:prstGeom prst="rect">
            <a:avLst/>
          </a:prstGeom>
          <a:noFill/>
        </p:spPr>
        <p:txBody>
          <a:bodyPr wrap="square" rtlCol="0">
            <a:spAutoFit/>
          </a:bodyPr>
          <a:lstStyle/>
          <a:p>
            <a:pPr marL="342900" indent="-342900">
              <a:buAutoNum type="arabicPeriod"/>
            </a:pPr>
            <a:r>
              <a:rPr lang="en-US" dirty="0" smtClean="0"/>
              <a:t>Recon Scout</a:t>
            </a:r>
          </a:p>
          <a:p>
            <a:pPr marL="342900" indent="-342900">
              <a:buAutoNum type="arabicPeriod"/>
            </a:pPr>
            <a:endParaRPr lang="en-US" dirty="0" smtClean="0"/>
          </a:p>
          <a:p>
            <a:pPr marL="342900" indent="-342900">
              <a:buAutoNum type="arabicPeriod"/>
            </a:pPr>
            <a:r>
              <a:rPr lang="en-US" dirty="0" smtClean="0"/>
              <a:t>OCU</a:t>
            </a:r>
          </a:p>
          <a:p>
            <a:pPr marL="342900" indent="-342900">
              <a:buAutoNum type="arabicPeriod"/>
            </a:pPr>
            <a:endParaRPr lang="en-US" dirty="0" smtClean="0"/>
          </a:p>
          <a:p>
            <a:pPr marL="342900" indent="-342900">
              <a:buAutoNum type="arabicPeriod"/>
            </a:pPr>
            <a:r>
              <a:rPr lang="en-US" dirty="0" smtClean="0"/>
              <a:t>Battery Charger Kit</a:t>
            </a:r>
          </a:p>
          <a:p>
            <a:pPr marL="342900" indent="-342900">
              <a:buAutoNum type="arabicPeriod"/>
            </a:pPr>
            <a:endParaRPr lang="en-US" dirty="0"/>
          </a:p>
        </p:txBody>
      </p:sp>
      <p:sp>
        <p:nvSpPr>
          <p:cNvPr id="8" name="TextBox 7"/>
          <p:cNvSpPr txBox="1"/>
          <p:nvPr/>
        </p:nvSpPr>
        <p:spPr>
          <a:xfrm>
            <a:off x="2667000" y="990600"/>
            <a:ext cx="3657600" cy="369332"/>
          </a:xfrm>
          <a:prstGeom prst="rect">
            <a:avLst/>
          </a:prstGeom>
          <a:noFill/>
        </p:spPr>
        <p:txBody>
          <a:bodyPr wrap="square" rtlCol="0">
            <a:spAutoFit/>
          </a:bodyPr>
          <a:lstStyle/>
          <a:p>
            <a:pPr algn="ctr"/>
            <a:r>
              <a:rPr lang="en-US" b="1" dirty="0" smtClean="0"/>
              <a:t>Components</a:t>
            </a:r>
            <a:endParaRPr lang="en-US" b="1" dirty="0"/>
          </a:p>
        </p:txBody>
      </p:sp>
      <p:sp>
        <p:nvSpPr>
          <p:cNvPr id="10" name="TextBox 9"/>
          <p:cNvSpPr txBox="1"/>
          <p:nvPr/>
        </p:nvSpPr>
        <p:spPr>
          <a:xfrm>
            <a:off x="1676400" y="4343400"/>
            <a:ext cx="2057400" cy="369332"/>
          </a:xfrm>
          <a:prstGeom prst="rect">
            <a:avLst/>
          </a:prstGeom>
          <a:noFill/>
        </p:spPr>
        <p:txBody>
          <a:bodyPr wrap="square" rtlCol="0">
            <a:spAutoFit/>
          </a:bodyPr>
          <a:lstStyle/>
          <a:p>
            <a:r>
              <a:rPr lang="en-US" dirty="0" smtClean="0"/>
              <a:t>3. </a:t>
            </a:r>
            <a:endParaRPr lang="en-US" dirty="0"/>
          </a:p>
        </p:txBody>
      </p:sp>
      <p:sp>
        <p:nvSpPr>
          <p:cNvPr id="11" name="TextBox 10"/>
          <p:cNvSpPr txBox="1"/>
          <p:nvPr/>
        </p:nvSpPr>
        <p:spPr>
          <a:xfrm>
            <a:off x="2057400" y="1752600"/>
            <a:ext cx="533400" cy="369332"/>
          </a:xfrm>
          <a:prstGeom prst="rect">
            <a:avLst/>
          </a:prstGeom>
          <a:noFill/>
        </p:spPr>
        <p:txBody>
          <a:bodyPr wrap="square" rtlCol="0">
            <a:spAutoFit/>
          </a:bodyPr>
          <a:lstStyle/>
          <a:p>
            <a:r>
              <a:rPr lang="en-US" dirty="0" smtClean="0"/>
              <a:t>1.</a:t>
            </a:r>
            <a:endParaRPr lang="en-US" dirty="0"/>
          </a:p>
        </p:txBody>
      </p:sp>
      <p:sp>
        <p:nvSpPr>
          <p:cNvPr id="12" name="TextBox 11"/>
          <p:cNvSpPr txBox="1"/>
          <p:nvPr/>
        </p:nvSpPr>
        <p:spPr>
          <a:xfrm>
            <a:off x="4648200" y="2590800"/>
            <a:ext cx="533400" cy="369332"/>
          </a:xfrm>
          <a:prstGeom prst="rect">
            <a:avLst/>
          </a:prstGeom>
          <a:noFill/>
        </p:spPr>
        <p:txBody>
          <a:bodyPr wrap="square" rtlCol="0">
            <a:spAutoFit/>
          </a:bodyPr>
          <a:lstStyle/>
          <a:p>
            <a:r>
              <a:rPr lang="en-US" dirty="0" smtClean="0"/>
              <a:t>2.</a:t>
            </a:r>
            <a:endParaRPr lang="en-US" dirty="0"/>
          </a:p>
        </p:txBody>
      </p:sp>
      <p:pic>
        <p:nvPicPr>
          <p:cNvPr id="14" name="Picture 13" descr="recon scout ocu 001.JPG"/>
          <p:cNvPicPr>
            <a:picLocks noChangeAspect="1"/>
          </p:cNvPicPr>
          <p:nvPr/>
        </p:nvPicPr>
        <p:blipFill>
          <a:blip r:embed="rId2" cstate="print"/>
          <a:stretch>
            <a:fillRect/>
          </a:stretch>
        </p:blipFill>
        <p:spPr>
          <a:xfrm rot="16200000">
            <a:off x="3502025" y="3203575"/>
            <a:ext cx="2463800" cy="1847850"/>
          </a:xfrm>
          <a:prstGeom prst="rect">
            <a:avLst/>
          </a:prstGeom>
        </p:spPr>
      </p:pic>
      <p:pic>
        <p:nvPicPr>
          <p:cNvPr id="15" name="Picture 14" descr="RECON SCOUT 008.JPG"/>
          <p:cNvPicPr>
            <a:picLocks noChangeAspect="1"/>
          </p:cNvPicPr>
          <p:nvPr/>
        </p:nvPicPr>
        <p:blipFill>
          <a:blip r:embed="rId3" cstate="print"/>
          <a:stretch>
            <a:fillRect/>
          </a:stretch>
        </p:blipFill>
        <p:spPr>
          <a:xfrm>
            <a:off x="838200" y="4724400"/>
            <a:ext cx="2209800" cy="165735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523999" y="2133600"/>
            <a:ext cx="211816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2819400" y="2133600"/>
            <a:ext cx="3038475" cy="4048125"/>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58F5E571-5CD7-49A0-A22A-3746F7006FB0}" type="slidenum">
              <a:rPr lang="en-US" smtClean="0"/>
              <a:pPr/>
              <a:t>7</a:t>
            </a:fld>
            <a:endParaRPr lang="en-US" dirty="0"/>
          </a:p>
        </p:txBody>
      </p:sp>
      <p:sp>
        <p:nvSpPr>
          <p:cNvPr id="7" name="TextBox 6"/>
          <p:cNvSpPr txBox="1"/>
          <p:nvPr/>
        </p:nvSpPr>
        <p:spPr>
          <a:xfrm>
            <a:off x="6172200" y="2133600"/>
            <a:ext cx="2057400" cy="2031325"/>
          </a:xfrm>
          <a:prstGeom prst="rect">
            <a:avLst/>
          </a:prstGeom>
          <a:noFill/>
        </p:spPr>
        <p:txBody>
          <a:bodyPr wrap="square" rtlCol="0">
            <a:spAutoFit/>
          </a:bodyPr>
          <a:lstStyle/>
          <a:p>
            <a:pPr marL="342900" indent="-342900">
              <a:buAutoNum type="arabicPeriod"/>
            </a:pPr>
            <a:r>
              <a:rPr lang="en-US" dirty="0" smtClean="0"/>
              <a:t>Antennas</a:t>
            </a:r>
          </a:p>
          <a:p>
            <a:pPr marL="342900" indent="-342900">
              <a:buAutoNum type="arabicPeriod"/>
            </a:pPr>
            <a:endParaRPr lang="en-US" dirty="0" smtClean="0"/>
          </a:p>
          <a:p>
            <a:pPr marL="342900" indent="-342900">
              <a:buAutoNum type="arabicPeriod"/>
            </a:pPr>
            <a:r>
              <a:rPr lang="en-US" dirty="0" smtClean="0"/>
              <a:t>Camera</a:t>
            </a:r>
          </a:p>
          <a:p>
            <a:pPr marL="342900" indent="-342900">
              <a:buAutoNum type="arabicPeriod"/>
            </a:pPr>
            <a:endParaRPr lang="en-US" dirty="0" smtClean="0"/>
          </a:p>
          <a:p>
            <a:pPr marL="342900" indent="-342900">
              <a:buAutoNum type="arabicPeriod"/>
            </a:pPr>
            <a:r>
              <a:rPr lang="en-US" dirty="0" smtClean="0"/>
              <a:t>Wheels</a:t>
            </a:r>
          </a:p>
          <a:p>
            <a:pPr marL="342900" indent="-342900">
              <a:buAutoNum type="arabicPeriod"/>
            </a:pPr>
            <a:endParaRPr lang="en-US" dirty="0" smtClean="0"/>
          </a:p>
          <a:p>
            <a:pPr marL="342900" indent="-342900"/>
            <a:endParaRPr lang="en-US" dirty="0" smtClean="0"/>
          </a:p>
        </p:txBody>
      </p:sp>
      <p:sp>
        <p:nvSpPr>
          <p:cNvPr id="8" name="TextBox 7"/>
          <p:cNvSpPr txBox="1"/>
          <p:nvPr/>
        </p:nvSpPr>
        <p:spPr>
          <a:xfrm>
            <a:off x="2667000" y="990600"/>
            <a:ext cx="3657600" cy="369332"/>
          </a:xfrm>
          <a:prstGeom prst="rect">
            <a:avLst/>
          </a:prstGeom>
          <a:noFill/>
        </p:spPr>
        <p:txBody>
          <a:bodyPr wrap="square" rtlCol="0">
            <a:spAutoFit/>
          </a:bodyPr>
          <a:lstStyle/>
          <a:p>
            <a:pPr algn="ctr"/>
            <a:r>
              <a:rPr lang="en-US" b="1" dirty="0" smtClean="0"/>
              <a:t>Sub-Components</a:t>
            </a:r>
            <a:endParaRPr lang="en-US" b="1" dirty="0"/>
          </a:p>
        </p:txBody>
      </p:sp>
      <p:cxnSp>
        <p:nvCxnSpPr>
          <p:cNvPr id="18" name="Straight Arrow Connector 17"/>
          <p:cNvCxnSpPr/>
          <p:nvPr/>
        </p:nvCxnSpPr>
        <p:spPr>
          <a:xfrm flipV="1">
            <a:off x="2819400" y="4953000"/>
            <a:ext cx="914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67200" y="5029200"/>
            <a:ext cx="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33600" y="2514600"/>
            <a:ext cx="377026" cy="369332"/>
          </a:xfrm>
          <a:prstGeom prst="rect">
            <a:avLst/>
          </a:prstGeom>
          <a:noFill/>
        </p:spPr>
        <p:txBody>
          <a:bodyPr wrap="none" rtlCol="0">
            <a:spAutoFit/>
          </a:bodyPr>
          <a:lstStyle/>
          <a:p>
            <a:r>
              <a:rPr lang="en-US" dirty="0" smtClean="0"/>
              <a:t>1.</a:t>
            </a:r>
            <a:endParaRPr lang="en-US" dirty="0"/>
          </a:p>
        </p:txBody>
      </p:sp>
      <p:sp>
        <p:nvSpPr>
          <p:cNvPr id="29" name="TextBox 28"/>
          <p:cNvSpPr txBox="1"/>
          <p:nvPr/>
        </p:nvSpPr>
        <p:spPr>
          <a:xfrm>
            <a:off x="3962400" y="6248400"/>
            <a:ext cx="377026" cy="369332"/>
          </a:xfrm>
          <a:prstGeom prst="rect">
            <a:avLst/>
          </a:prstGeom>
          <a:noFill/>
        </p:spPr>
        <p:txBody>
          <a:bodyPr wrap="none" rtlCol="0">
            <a:spAutoFit/>
          </a:bodyPr>
          <a:lstStyle/>
          <a:p>
            <a:r>
              <a:rPr lang="en-US" dirty="0" smtClean="0"/>
              <a:t>3.</a:t>
            </a:r>
            <a:endParaRPr lang="en-US" dirty="0"/>
          </a:p>
        </p:txBody>
      </p:sp>
      <p:sp>
        <p:nvSpPr>
          <p:cNvPr id="32" name="TextBox 31"/>
          <p:cNvSpPr txBox="1"/>
          <p:nvPr/>
        </p:nvSpPr>
        <p:spPr>
          <a:xfrm>
            <a:off x="2514600" y="5334000"/>
            <a:ext cx="377026" cy="369332"/>
          </a:xfrm>
          <a:prstGeom prst="rect">
            <a:avLst/>
          </a:prstGeom>
          <a:noFill/>
          <a:ln w="19050">
            <a:noFill/>
          </a:ln>
        </p:spPr>
        <p:txBody>
          <a:bodyPr wrap="none" rtlCol="0">
            <a:spAutoFit/>
          </a:bodyPr>
          <a:lstStyle/>
          <a:p>
            <a:r>
              <a:rPr lang="en-US" dirty="0" smtClean="0"/>
              <a:t>2.</a:t>
            </a:r>
            <a:endParaRPr lang="en-US" dirty="0"/>
          </a:p>
        </p:txBody>
      </p:sp>
      <p:cxnSp>
        <p:nvCxnSpPr>
          <p:cNvPr id="12" name="Straight Arrow Connector 11"/>
          <p:cNvCxnSpPr/>
          <p:nvPr/>
        </p:nvCxnSpPr>
        <p:spPr>
          <a:xfrm flipV="1">
            <a:off x="2590800" y="2514600"/>
            <a:ext cx="24384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0800" y="2667000"/>
            <a:ext cx="22860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90800" y="2667000"/>
            <a:ext cx="7620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90800" y="2667000"/>
            <a:ext cx="457200" cy="137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581400" y="5257800"/>
            <a:ext cx="6858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199" y="2743200"/>
            <a:ext cx="1765139" cy="11430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398AAC14-4D48-46D1-BA0B-A173E3DD7179}" type="slidenum">
              <a:rPr lang="en-US" smtClean="0"/>
              <a:pPr/>
              <a:t>8</a:t>
            </a:fld>
            <a:endParaRPr lang="en-US" dirty="0"/>
          </a:p>
        </p:txBody>
      </p:sp>
      <p:sp>
        <p:nvSpPr>
          <p:cNvPr id="7" name="TextBox 6"/>
          <p:cNvSpPr txBox="1"/>
          <p:nvPr/>
        </p:nvSpPr>
        <p:spPr>
          <a:xfrm>
            <a:off x="3115640" y="1524001"/>
            <a:ext cx="2582758" cy="646331"/>
          </a:xfrm>
          <a:prstGeom prst="rect">
            <a:avLst/>
          </a:prstGeom>
          <a:noFill/>
        </p:spPr>
        <p:txBody>
          <a:bodyPr wrap="none" rtlCol="0">
            <a:spAutoFit/>
          </a:bodyPr>
          <a:lstStyle/>
          <a:p>
            <a:pPr algn="ctr"/>
            <a:r>
              <a:rPr lang="en-US" b="1" dirty="0" smtClean="0"/>
              <a:t>System Operation</a:t>
            </a:r>
          </a:p>
          <a:p>
            <a:pPr algn="ctr"/>
            <a:r>
              <a:rPr lang="en-US" b="1" dirty="0" smtClean="0"/>
              <a:t>Power Up Procedures</a:t>
            </a:r>
            <a:endParaRPr lang="en-US" b="1" dirty="0"/>
          </a:p>
        </p:txBody>
      </p:sp>
      <p:sp>
        <p:nvSpPr>
          <p:cNvPr id="12" name="TextBox 11"/>
          <p:cNvSpPr txBox="1"/>
          <p:nvPr/>
        </p:nvSpPr>
        <p:spPr>
          <a:xfrm>
            <a:off x="1447800" y="4419600"/>
            <a:ext cx="1752600" cy="276999"/>
          </a:xfrm>
          <a:prstGeom prst="rect">
            <a:avLst/>
          </a:prstGeom>
          <a:noFill/>
        </p:spPr>
        <p:txBody>
          <a:bodyPr wrap="square" rtlCol="0">
            <a:spAutoFit/>
          </a:bodyPr>
          <a:lstStyle/>
          <a:p>
            <a:r>
              <a:rPr lang="en-US" sz="1200" dirty="0" smtClean="0"/>
              <a:t>Platform Power</a:t>
            </a:r>
            <a:endParaRPr lang="en-US" sz="1200" dirty="0"/>
          </a:p>
        </p:txBody>
      </p:sp>
      <p:sp>
        <p:nvSpPr>
          <p:cNvPr id="16" name="TextBox 15"/>
          <p:cNvSpPr txBox="1"/>
          <p:nvPr/>
        </p:nvSpPr>
        <p:spPr>
          <a:xfrm>
            <a:off x="4876800" y="4419600"/>
            <a:ext cx="1752600" cy="276999"/>
          </a:xfrm>
          <a:prstGeom prst="rect">
            <a:avLst/>
          </a:prstGeom>
          <a:noFill/>
        </p:spPr>
        <p:txBody>
          <a:bodyPr wrap="square" rtlCol="0">
            <a:spAutoFit/>
          </a:bodyPr>
          <a:lstStyle/>
          <a:p>
            <a:r>
              <a:rPr lang="en-US" sz="1200" dirty="0" smtClean="0"/>
              <a:t>OCU Power</a:t>
            </a:r>
            <a:endParaRPr lang="en-US" sz="1200" dirty="0"/>
          </a:p>
        </p:txBody>
      </p:sp>
      <p:sp>
        <p:nvSpPr>
          <p:cNvPr id="17" name="TextBox 16"/>
          <p:cNvSpPr txBox="1"/>
          <p:nvPr/>
        </p:nvSpPr>
        <p:spPr>
          <a:xfrm>
            <a:off x="609600" y="4858941"/>
            <a:ext cx="7772400" cy="1107996"/>
          </a:xfrm>
          <a:prstGeom prst="rect">
            <a:avLst/>
          </a:prstGeom>
          <a:noFill/>
        </p:spPr>
        <p:txBody>
          <a:bodyPr wrap="square" rtlCol="0">
            <a:spAutoFit/>
          </a:bodyPr>
          <a:lstStyle/>
          <a:p>
            <a:pPr marL="342900" indent="-342900">
              <a:buAutoNum type="arabicPeriod"/>
            </a:pPr>
            <a:r>
              <a:rPr lang="en-US" sz="1600" dirty="0" smtClean="0"/>
              <a:t>Pull the pin on the robot. The robot is ready.</a:t>
            </a:r>
          </a:p>
          <a:p>
            <a:pPr marL="342900" indent="-342900">
              <a:buAutoNum type="arabicPeriod"/>
            </a:pPr>
            <a:endParaRPr lang="en-US" sz="1600" dirty="0" smtClean="0"/>
          </a:p>
          <a:p>
            <a:pPr marL="342900" indent="-342900">
              <a:buAutoNum type="arabicPeriod"/>
            </a:pPr>
            <a:r>
              <a:rPr lang="en-US" sz="1600" dirty="0" smtClean="0"/>
              <a:t>Flip the On/Off toggle switch on the bottom of the OCU to the “On” position.</a:t>
            </a:r>
          </a:p>
          <a:p>
            <a:endParaRPr lang="en-US" dirty="0"/>
          </a:p>
        </p:txBody>
      </p:sp>
      <p:pic>
        <p:nvPicPr>
          <p:cNvPr id="14" name="Picture 3"/>
          <p:cNvPicPr>
            <a:picLocks noChangeAspect="1" noChangeArrowheads="1"/>
          </p:cNvPicPr>
          <p:nvPr/>
        </p:nvPicPr>
        <p:blipFill>
          <a:blip r:embed="rId3" cstate="print"/>
          <a:srcRect/>
          <a:stretch>
            <a:fillRect/>
          </a:stretch>
        </p:blipFill>
        <p:spPr bwMode="auto">
          <a:xfrm>
            <a:off x="2895600" y="2362200"/>
            <a:ext cx="1257300" cy="828675"/>
          </a:xfrm>
          <a:prstGeom prst="rect">
            <a:avLst/>
          </a:prstGeom>
          <a:noFill/>
          <a:ln w="9525">
            <a:noFill/>
            <a:miter lim="800000"/>
            <a:headEnd/>
            <a:tailEnd/>
          </a:ln>
        </p:spPr>
      </p:pic>
      <p:cxnSp>
        <p:nvCxnSpPr>
          <p:cNvPr id="11" name="Straight Arrow Connector 10"/>
          <p:cNvCxnSpPr/>
          <p:nvPr/>
        </p:nvCxnSpPr>
        <p:spPr>
          <a:xfrm flipV="1">
            <a:off x="1981200" y="3581400"/>
            <a:ext cx="1219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descr="recon scout ocu 001.JPG"/>
          <p:cNvPicPr>
            <a:picLocks noChangeAspect="1"/>
          </p:cNvPicPr>
          <p:nvPr/>
        </p:nvPicPr>
        <p:blipFill>
          <a:blip r:embed="rId4" cstate="print"/>
          <a:stretch>
            <a:fillRect/>
          </a:stretch>
        </p:blipFill>
        <p:spPr>
          <a:xfrm rot="16200000">
            <a:off x="4619625" y="2543175"/>
            <a:ext cx="2057400" cy="1543050"/>
          </a:xfrm>
          <a:prstGeom prst="rect">
            <a:avLst/>
          </a:prstGeom>
        </p:spPr>
      </p:pic>
      <p:cxnSp>
        <p:nvCxnSpPr>
          <p:cNvPr id="15" name="Straight Arrow Connector 14"/>
          <p:cNvCxnSpPr/>
          <p:nvPr/>
        </p:nvCxnSpPr>
        <p:spPr>
          <a:xfrm flipV="1">
            <a:off x="5486400" y="4191000"/>
            <a:ext cx="152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8AAC14-4D48-46D1-BA0B-A173E3DD7179}" type="slidenum">
              <a:rPr lang="en-US" smtClean="0"/>
              <a:pPr/>
              <a:t>9</a:t>
            </a:fld>
            <a:endParaRPr lang="en-US" dirty="0"/>
          </a:p>
        </p:txBody>
      </p:sp>
      <p:sp>
        <p:nvSpPr>
          <p:cNvPr id="6" name="TextBox 5"/>
          <p:cNvSpPr txBox="1"/>
          <p:nvPr/>
        </p:nvSpPr>
        <p:spPr>
          <a:xfrm>
            <a:off x="3327239" y="1371600"/>
            <a:ext cx="2159566" cy="646331"/>
          </a:xfrm>
          <a:prstGeom prst="rect">
            <a:avLst/>
          </a:prstGeom>
          <a:noFill/>
        </p:spPr>
        <p:txBody>
          <a:bodyPr wrap="none" rtlCol="0">
            <a:spAutoFit/>
          </a:bodyPr>
          <a:lstStyle/>
          <a:p>
            <a:pPr algn="ctr"/>
            <a:r>
              <a:rPr lang="en-US" b="1" dirty="0" smtClean="0"/>
              <a:t>System Operation</a:t>
            </a:r>
          </a:p>
          <a:p>
            <a:pPr algn="ctr"/>
            <a:r>
              <a:rPr lang="en-US" b="1" dirty="0" smtClean="0"/>
              <a:t>Controls</a:t>
            </a:r>
            <a:endParaRPr lang="en-US" b="1" dirty="0"/>
          </a:p>
        </p:txBody>
      </p:sp>
      <p:pic>
        <p:nvPicPr>
          <p:cNvPr id="25" name="Picture 24" descr="recon scout ocu 001.JPG"/>
          <p:cNvPicPr>
            <a:picLocks noChangeAspect="1"/>
          </p:cNvPicPr>
          <p:nvPr/>
        </p:nvPicPr>
        <p:blipFill>
          <a:blip r:embed="rId2" cstate="print"/>
          <a:stretch>
            <a:fillRect/>
          </a:stretch>
        </p:blipFill>
        <p:spPr>
          <a:xfrm rot="16200000">
            <a:off x="2409825" y="2466975"/>
            <a:ext cx="3886200" cy="2914650"/>
          </a:xfrm>
          <a:prstGeom prst="rect">
            <a:avLst/>
          </a:prstGeom>
        </p:spPr>
      </p:pic>
      <p:cxnSp>
        <p:nvCxnSpPr>
          <p:cNvPr id="28" name="Straight Arrow Connector 27"/>
          <p:cNvCxnSpPr/>
          <p:nvPr/>
        </p:nvCxnSpPr>
        <p:spPr>
          <a:xfrm flipH="1">
            <a:off x="4800600" y="5029200"/>
            <a:ext cx="17526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05600" y="4648200"/>
            <a:ext cx="2209800" cy="830997"/>
          </a:xfrm>
          <a:prstGeom prst="rect">
            <a:avLst/>
          </a:prstGeom>
          <a:noFill/>
        </p:spPr>
        <p:txBody>
          <a:bodyPr wrap="square" rtlCol="0">
            <a:spAutoFit/>
          </a:bodyPr>
          <a:lstStyle/>
          <a:p>
            <a:r>
              <a:rPr lang="en-US" sz="1600" dirty="0" smtClean="0"/>
              <a:t>Drive the robot with the joystick in the center of the OCU</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D0C0B30D081409E2E4423D1C83E03" ma:contentTypeVersion="0" ma:contentTypeDescription="Create a new document." ma:contentTypeScope="" ma:versionID="21be7c7cf2d060ce5359df9862c0756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F02CB55-808F-4145-852D-4CA096AAD62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9832E7B1-0DFC-49D6-B1C3-F2FABCFEA1EF}">
  <ds:schemaRefs>
    <ds:schemaRef ds:uri="http://schemas.microsoft.com/sharepoint/v3/contenttype/forms"/>
  </ds:schemaRefs>
</ds:datastoreItem>
</file>

<file path=customXml/itemProps3.xml><?xml version="1.0" encoding="utf-8"?>
<ds:datastoreItem xmlns:ds="http://schemas.openxmlformats.org/officeDocument/2006/customXml" ds:itemID="{4CCFC8C0-4DB4-4210-B245-DEE4A9C95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10897</TotalTime>
  <Words>670</Words>
  <Application>Microsoft Office PowerPoint</Application>
  <PresentationFormat>On-screen Show (4:3)</PresentationFormat>
  <Paragraphs>156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MTRS-RC</dc:subject>
  <dc:creator>dwayne.resch</dc:creator>
  <cp:lastModifiedBy>Curtis.McMahan</cp:lastModifiedBy>
  <cp:revision>204</cp:revision>
  <dcterms:created xsi:type="dcterms:W3CDTF">2007-10-24T19:05:26Z</dcterms:created>
  <dcterms:modified xsi:type="dcterms:W3CDTF">2012-08-29T14:33:46Z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0x0101000C0D0C0B30D081409E2E4423D1C83E03</vt:lpwstr>
  </property>
</Properties>
</file>