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5" r:id="rId1"/>
  </p:sldMasterIdLst>
  <p:notesMasterIdLst>
    <p:notesMasterId r:id="rId17"/>
  </p:notesMasterIdLst>
  <p:sldIdLst>
    <p:sldId id="256" r:id="rId2"/>
    <p:sldId id="257" r:id="rId3"/>
    <p:sldId id="280" r:id="rId4"/>
    <p:sldId id="289" r:id="rId5"/>
    <p:sldId id="291" r:id="rId6"/>
    <p:sldId id="282" r:id="rId7"/>
    <p:sldId id="283" r:id="rId8"/>
    <p:sldId id="284" r:id="rId9"/>
    <p:sldId id="292" r:id="rId10"/>
    <p:sldId id="286" r:id="rId11"/>
    <p:sldId id="290" r:id="rId12"/>
    <p:sldId id="287" r:id="rId13"/>
    <p:sldId id="281" r:id="rId14"/>
    <p:sldId id="288" r:id="rId15"/>
    <p:sldId id="277" r:id="rId16"/>
  </p:sldIdLst>
  <p:sldSz cx="9144000" cy="6858000" type="screen4x3"/>
  <p:notesSz cx="6934200" cy="9220200"/>
  <p:defaultTextStyle>
    <a:defPPr>
      <a:defRPr lang="en-US"/>
    </a:defPPr>
    <a:lvl1pPr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1pPr>
    <a:lvl2pPr marL="4572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2pPr>
    <a:lvl3pPr marL="9144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3pPr>
    <a:lvl4pPr marL="13716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4pPr>
    <a:lvl5pPr marL="1828800" algn="l" rtl="0" eaLnBrk="0" fontAlgn="base" hangingPunct="0">
      <a:spcBef>
        <a:spcPct val="0"/>
      </a:spcBef>
      <a:spcAft>
        <a:spcPct val="0"/>
      </a:spcAft>
      <a:defRPr sz="2400" kern="1200">
        <a:solidFill>
          <a:schemeClr val="tx1"/>
        </a:solidFill>
        <a:latin typeface="Helvetica" pitchFamily="-110" charset="0"/>
        <a:ea typeface="ＭＳ Ｐゴシック" pitchFamily="-110" charset="-128"/>
        <a:cs typeface="+mn-cs"/>
      </a:defRPr>
    </a:lvl5pPr>
    <a:lvl6pPr marL="2286000" algn="l" defTabSz="914400" rtl="0" eaLnBrk="1" latinLnBrk="0" hangingPunct="1">
      <a:defRPr sz="2400" kern="1200">
        <a:solidFill>
          <a:schemeClr val="tx1"/>
        </a:solidFill>
        <a:latin typeface="Helvetica" pitchFamily="-110" charset="0"/>
        <a:ea typeface="ＭＳ Ｐゴシック" pitchFamily="-110" charset="-128"/>
        <a:cs typeface="+mn-cs"/>
      </a:defRPr>
    </a:lvl6pPr>
    <a:lvl7pPr marL="2743200" algn="l" defTabSz="914400" rtl="0" eaLnBrk="1" latinLnBrk="0" hangingPunct="1">
      <a:defRPr sz="2400" kern="1200">
        <a:solidFill>
          <a:schemeClr val="tx1"/>
        </a:solidFill>
        <a:latin typeface="Helvetica" pitchFamily="-110" charset="0"/>
        <a:ea typeface="ＭＳ Ｐゴシック" pitchFamily="-110" charset="-128"/>
        <a:cs typeface="+mn-cs"/>
      </a:defRPr>
    </a:lvl7pPr>
    <a:lvl8pPr marL="3200400" algn="l" defTabSz="914400" rtl="0" eaLnBrk="1" latinLnBrk="0" hangingPunct="1">
      <a:defRPr sz="2400" kern="1200">
        <a:solidFill>
          <a:schemeClr val="tx1"/>
        </a:solidFill>
        <a:latin typeface="Helvetica" pitchFamily="-110" charset="0"/>
        <a:ea typeface="ＭＳ Ｐゴシック" pitchFamily="-110" charset="-128"/>
        <a:cs typeface="+mn-cs"/>
      </a:defRPr>
    </a:lvl8pPr>
    <a:lvl9pPr marL="3657600" algn="l" defTabSz="914400" rtl="0" eaLnBrk="1" latinLnBrk="0" hangingPunct="1">
      <a:defRPr sz="2400" kern="1200">
        <a:solidFill>
          <a:schemeClr val="tx1"/>
        </a:solidFill>
        <a:latin typeface="Helvetica" pitchFamily="-110"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12F"/>
    <a:srgbClr val="A84B18"/>
    <a:srgbClr val="313131"/>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737" autoAdjust="0"/>
  </p:normalViewPr>
  <p:slideViewPr>
    <p:cSldViewPr snapToGrid="0">
      <p:cViewPr varScale="1">
        <p:scale>
          <a:sx n="103" d="100"/>
          <a:sy n="103" d="100"/>
        </p:scale>
        <p:origin x="17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04820" cy="461010"/>
          </a:xfrm>
          <a:prstGeom prst="rect">
            <a:avLst/>
          </a:prstGeom>
          <a:noFill/>
          <a:ln w="9525">
            <a:noFill/>
            <a:miter lim="800000"/>
            <a:headEnd/>
            <a:tailEnd/>
          </a:ln>
        </p:spPr>
        <p:txBody>
          <a:bodyPr vert="horz" wrap="square" lIns="92296" tIns="46147" rIns="92296" bIns="46147" numCol="1" anchor="t" anchorCtr="0" compatLnSpc="1">
            <a:prstTxWarp prst="textNoShape">
              <a:avLst/>
            </a:prstTxWarp>
          </a:bodyPr>
          <a:lstStyle>
            <a:lvl1pPr>
              <a:defRPr sz="1200">
                <a:latin typeface="Arial" pitchFamily="-110" charset="0"/>
                <a:cs typeface="ＭＳ Ｐゴシック" pitchFamily="-110" charset="-128"/>
              </a:defRPr>
            </a:lvl1pPr>
          </a:lstStyle>
          <a:p>
            <a:pPr>
              <a:defRPr/>
            </a:pPr>
            <a:endParaRPr lang="en-US" dirty="0"/>
          </a:p>
        </p:txBody>
      </p:sp>
      <p:sp>
        <p:nvSpPr>
          <p:cNvPr id="1027" name="Rectangle 3"/>
          <p:cNvSpPr>
            <a:spLocks noGrp="1" noChangeArrowheads="1"/>
          </p:cNvSpPr>
          <p:nvPr>
            <p:ph type="dt" idx="1"/>
          </p:nvPr>
        </p:nvSpPr>
        <p:spPr bwMode="auto">
          <a:xfrm>
            <a:off x="3929381" y="0"/>
            <a:ext cx="3004820" cy="461010"/>
          </a:xfrm>
          <a:prstGeom prst="rect">
            <a:avLst/>
          </a:prstGeom>
          <a:noFill/>
          <a:ln w="9525">
            <a:noFill/>
            <a:miter lim="800000"/>
            <a:headEnd/>
            <a:tailEnd/>
          </a:ln>
        </p:spPr>
        <p:txBody>
          <a:bodyPr vert="horz" wrap="square" lIns="92296" tIns="46147" rIns="92296" bIns="46147" numCol="1" anchor="t" anchorCtr="0" compatLnSpc="1">
            <a:prstTxWarp prst="textNoShape">
              <a:avLst/>
            </a:prstTxWarp>
          </a:bodyPr>
          <a:lstStyle>
            <a:lvl1pPr algn="r">
              <a:defRPr sz="1200">
                <a:latin typeface="Arial" pitchFamily="-110" charset="0"/>
                <a:cs typeface="ＭＳ Ｐゴシック" pitchFamily="-110"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24561" y="4379595"/>
            <a:ext cx="5085080" cy="4149090"/>
          </a:xfrm>
          <a:prstGeom prst="rect">
            <a:avLst/>
          </a:prstGeom>
          <a:noFill/>
          <a:ln w="9525">
            <a:noFill/>
            <a:miter lim="800000"/>
            <a:headEnd/>
            <a:tailEnd/>
          </a:ln>
        </p:spPr>
        <p:txBody>
          <a:bodyPr vert="horz" wrap="square" lIns="92296" tIns="46147" rIns="92296" bIns="461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759190"/>
            <a:ext cx="3004820" cy="461010"/>
          </a:xfrm>
          <a:prstGeom prst="rect">
            <a:avLst/>
          </a:prstGeom>
          <a:noFill/>
          <a:ln w="9525">
            <a:noFill/>
            <a:miter lim="800000"/>
            <a:headEnd/>
            <a:tailEnd/>
          </a:ln>
        </p:spPr>
        <p:txBody>
          <a:bodyPr vert="horz" wrap="square" lIns="92296" tIns="46147" rIns="92296" bIns="46147" numCol="1" anchor="b" anchorCtr="0" compatLnSpc="1">
            <a:prstTxWarp prst="textNoShape">
              <a:avLst/>
            </a:prstTxWarp>
          </a:bodyPr>
          <a:lstStyle>
            <a:lvl1pPr>
              <a:defRPr sz="1200">
                <a:latin typeface="Arial" pitchFamily="-110" charset="0"/>
                <a:cs typeface="ＭＳ Ｐゴシック" pitchFamily="-110" charset="-128"/>
              </a:defRPr>
            </a:lvl1pPr>
          </a:lstStyle>
          <a:p>
            <a:pPr>
              <a:defRPr/>
            </a:pPr>
            <a:endParaRPr lang="en-US" dirty="0"/>
          </a:p>
        </p:txBody>
      </p:sp>
      <p:sp>
        <p:nvSpPr>
          <p:cNvPr id="1031" name="Rectangle 7"/>
          <p:cNvSpPr>
            <a:spLocks noGrp="1" noChangeArrowheads="1"/>
          </p:cNvSpPr>
          <p:nvPr>
            <p:ph type="sldNum" sz="quarter" idx="5"/>
          </p:nvPr>
        </p:nvSpPr>
        <p:spPr bwMode="auto">
          <a:xfrm>
            <a:off x="3929381" y="8759190"/>
            <a:ext cx="3004820" cy="461010"/>
          </a:xfrm>
          <a:prstGeom prst="rect">
            <a:avLst/>
          </a:prstGeom>
          <a:noFill/>
          <a:ln w="9525">
            <a:noFill/>
            <a:miter lim="800000"/>
            <a:headEnd/>
            <a:tailEnd/>
          </a:ln>
        </p:spPr>
        <p:txBody>
          <a:bodyPr vert="horz" wrap="square" lIns="92296" tIns="46147" rIns="92296" bIns="46147" numCol="1" anchor="b" anchorCtr="0" compatLnSpc="1">
            <a:prstTxWarp prst="textNoShape">
              <a:avLst/>
            </a:prstTxWarp>
          </a:bodyPr>
          <a:lstStyle>
            <a:lvl1pPr algn="r">
              <a:defRPr sz="1200">
                <a:latin typeface="Arial" charset="0"/>
              </a:defRPr>
            </a:lvl1pPr>
          </a:lstStyle>
          <a:p>
            <a:fld id="{F26BE9A6-C5FD-4BF3-9CEA-857FBE2C1DE6}" type="slidenum">
              <a:rPr lang="en-US"/>
              <a:pPr/>
              <a:t>‹#›</a:t>
            </a:fld>
            <a:endParaRPr lang="en-US" dirty="0"/>
          </a:p>
        </p:txBody>
      </p:sp>
    </p:spTree>
    <p:extLst>
      <p:ext uri="{BB962C8B-B14F-4D97-AF65-F5344CB8AC3E}">
        <p14:creationId xmlns:p14="http://schemas.microsoft.com/office/powerpoint/2010/main" val="3096344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70FA53A-3674-49C1-B7FE-BB96D1F47173}" type="slidenum">
              <a:rPr lang="en-US"/>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ea typeface="ＭＳ Ｐゴシック" pitchFamily="-110" charset="-128"/>
            </a:endParaRPr>
          </a:p>
        </p:txBody>
      </p:sp>
    </p:spTree>
    <p:extLst>
      <p:ext uri="{BB962C8B-B14F-4D97-AF65-F5344CB8AC3E}">
        <p14:creationId xmlns:p14="http://schemas.microsoft.com/office/powerpoint/2010/main" val="61278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10</a:t>
            </a:fld>
            <a:endParaRPr lang="en-US" dirty="0"/>
          </a:p>
        </p:txBody>
      </p:sp>
    </p:spTree>
    <p:extLst>
      <p:ext uri="{BB962C8B-B14F-4D97-AF65-F5344CB8AC3E}">
        <p14:creationId xmlns:p14="http://schemas.microsoft.com/office/powerpoint/2010/main" val="51125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12</a:t>
            </a:fld>
            <a:endParaRPr lang="en-US" dirty="0"/>
          </a:p>
        </p:txBody>
      </p:sp>
    </p:spTree>
    <p:extLst>
      <p:ext uri="{BB962C8B-B14F-4D97-AF65-F5344CB8AC3E}">
        <p14:creationId xmlns:p14="http://schemas.microsoft.com/office/powerpoint/2010/main" val="25368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13</a:t>
            </a:fld>
            <a:endParaRPr lang="en-US" dirty="0"/>
          </a:p>
        </p:txBody>
      </p:sp>
    </p:spTree>
    <p:extLst>
      <p:ext uri="{BB962C8B-B14F-4D97-AF65-F5344CB8AC3E}">
        <p14:creationId xmlns:p14="http://schemas.microsoft.com/office/powerpoint/2010/main" val="27544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14</a:t>
            </a:fld>
            <a:endParaRPr lang="en-US" dirty="0"/>
          </a:p>
        </p:txBody>
      </p:sp>
    </p:spTree>
    <p:extLst>
      <p:ext uri="{BB962C8B-B14F-4D97-AF65-F5344CB8AC3E}">
        <p14:creationId xmlns:p14="http://schemas.microsoft.com/office/powerpoint/2010/main" val="121493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15</a:t>
            </a:fld>
            <a:endParaRPr lang="en-US" dirty="0"/>
          </a:p>
        </p:txBody>
      </p:sp>
    </p:spTree>
    <p:extLst>
      <p:ext uri="{BB962C8B-B14F-4D97-AF65-F5344CB8AC3E}">
        <p14:creationId xmlns:p14="http://schemas.microsoft.com/office/powerpoint/2010/main" val="26882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2</a:t>
            </a:fld>
            <a:endParaRPr lang="en-US" dirty="0"/>
          </a:p>
        </p:txBody>
      </p:sp>
    </p:spTree>
    <p:extLst>
      <p:ext uri="{BB962C8B-B14F-4D97-AF65-F5344CB8AC3E}">
        <p14:creationId xmlns:p14="http://schemas.microsoft.com/office/powerpoint/2010/main" val="80745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3</a:t>
            </a:fld>
            <a:endParaRPr lang="en-US" dirty="0"/>
          </a:p>
        </p:txBody>
      </p:sp>
    </p:spTree>
    <p:extLst>
      <p:ext uri="{BB962C8B-B14F-4D97-AF65-F5344CB8AC3E}">
        <p14:creationId xmlns:p14="http://schemas.microsoft.com/office/powerpoint/2010/main" val="327740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4</a:t>
            </a:fld>
            <a:endParaRPr lang="en-US" dirty="0"/>
          </a:p>
        </p:txBody>
      </p:sp>
    </p:spTree>
    <p:extLst>
      <p:ext uri="{BB962C8B-B14F-4D97-AF65-F5344CB8AC3E}">
        <p14:creationId xmlns:p14="http://schemas.microsoft.com/office/powerpoint/2010/main" val="142764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6BE9A6-C5FD-4BF3-9CEA-857FBE2C1DE6}" type="slidenum">
              <a:rPr lang="en-US" smtClean="0"/>
              <a:pPr/>
              <a:t>5</a:t>
            </a:fld>
            <a:endParaRPr lang="en-US" dirty="0"/>
          </a:p>
        </p:txBody>
      </p:sp>
    </p:spTree>
    <p:extLst>
      <p:ext uri="{BB962C8B-B14F-4D97-AF65-F5344CB8AC3E}">
        <p14:creationId xmlns:p14="http://schemas.microsoft.com/office/powerpoint/2010/main" val="46894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6</a:t>
            </a:fld>
            <a:endParaRPr lang="en-US" dirty="0"/>
          </a:p>
        </p:txBody>
      </p:sp>
    </p:spTree>
    <p:extLst>
      <p:ext uri="{BB962C8B-B14F-4D97-AF65-F5344CB8AC3E}">
        <p14:creationId xmlns:p14="http://schemas.microsoft.com/office/powerpoint/2010/main" val="152040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7</a:t>
            </a:fld>
            <a:endParaRPr lang="en-US" dirty="0"/>
          </a:p>
        </p:txBody>
      </p:sp>
    </p:spTree>
    <p:extLst>
      <p:ext uri="{BB962C8B-B14F-4D97-AF65-F5344CB8AC3E}">
        <p14:creationId xmlns:p14="http://schemas.microsoft.com/office/powerpoint/2010/main" val="147486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8</a:t>
            </a:fld>
            <a:endParaRPr lang="en-US" dirty="0"/>
          </a:p>
        </p:txBody>
      </p:sp>
    </p:spTree>
    <p:extLst>
      <p:ext uri="{BB962C8B-B14F-4D97-AF65-F5344CB8AC3E}">
        <p14:creationId xmlns:p14="http://schemas.microsoft.com/office/powerpoint/2010/main" val="174061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6BE9A6-C5FD-4BF3-9CEA-857FBE2C1DE6}" type="slidenum">
              <a:rPr lang="en-US" smtClean="0"/>
              <a:pPr/>
              <a:t>9</a:t>
            </a:fld>
            <a:endParaRPr lang="en-US" dirty="0"/>
          </a:p>
        </p:txBody>
      </p:sp>
    </p:spTree>
    <p:extLst>
      <p:ext uri="{BB962C8B-B14F-4D97-AF65-F5344CB8AC3E}">
        <p14:creationId xmlns:p14="http://schemas.microsoft.com/office/powerpoint/2010/main" val="62509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4114800" y="2667000"/>
            <a:ext cx="4679950" cy="304800"/>
          </a:xfrm>
        </p:spPr>
        <p:txBody>
          <a:bodyPr/>
          <a:lstStyle>
            <a:lvl1pPr algn="l">
              <a:defRPr sz="1600" b="1">
                <a:solidFill>
                  <a:srgbClr val="313131"/>
                </a:solidFill>
              </a:defRPr>
            </a:lvl1pPr>
          </a:lstStyle>
          <a:p>
            <a:r>
              <a:rPr lang="en-US"/>
              <a:t>Click to edit Master title style</a:t>
            </a:r>
          </a:p>
        </p:txBody>
      </p:sp>
      <p:sp>
        <p:nvSpPr>
          <p:cNvPr id="12292" name="Rectangle 4"/>
          <p:cNvSpPr>
            <a:spLocks noGrp="1" noChangeArrowheads="1"/>
          </p:cNvSpPr>
          <p:nvPr>
            <p:ph type="subTitle" idx="1"/>
          </p:nvPr>
        </p:nvSpPr>
        <p:spPr>
          <a:xfrm>
            <a:off x="4114800" y="3048000"/>
            <a:ext cx="4648200" cy="1295400"/>
          </a:xfrm>
        </p:spPr>
        <p:txBody>
          <a:bodyPr/>
          <a:lstStyle>
            <a:lvl1pPr marL="0" indent="0">
              <a:buFontTx/>
              <a:buNone/>
              <a:defRPr b="1">
                <a:solidFill>
                  <a:srgbClr val="31313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1D43EA6-7890-4850-BD93-A7E092CDA55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012D038-652E-4DCB-B0D4-49758389AC9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643BFF9-43E6-4788-B410-D56C00291EF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BD03421-41FD-4E8F-A016-C6C6FB5DC03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25A9F000-26C8-418D-B29F-D209A0FEFD4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E72EE60-12CA-4736-A73D-E058969BBB8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6732C1E7-23AB-4488-9C71-ED69D4A911C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F95294D-F7D5-45B4-A06A-EE2BF796AB2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81487B1-A3D1-4A48-B876-86A59E2FE8A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276C3FC-215F-4961-B0A9-35552A2275F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sldNum" sz="quarter" idx="4"/>
          </p:nvPr>
        </p:nvSpPr>
        <p:spPr bwMode="auto">
          <a:xfrm>
            <a:off x="2286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10" charset="-128"/>
              </a:defRPr>
            </a:lvl1pPr>
          </a:lstStyle>
          <a:p>
            <a:fld id="{81BF0439-F704-43B3-B243-863A55D7E1C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000">
          <a:solidFill>
            <a:schemeClr val="tx2"/>
          </a:solidFill>
          <a:latin typeface="+mj-lt"/>
          <a:ea typeface="+mj-ea"/>
          <a:cs typeface="Osaka" pitchFamily="-106" charset="-128"/>
        </a:defRPr>
      </a:lvl1pPr>
      <a:lvl2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2pPr>
      <a:lvl3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3pPr>
      <a:lvl4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4pPr>
      <a:lvl5pPr algn="ctr" rtl="0" eaLnBrk="0" fontAlgn="base" hangingPunct="0">
        <a:spcBef>
          <a:spcPct val="0"/>
        </a:spcBef>
        <a:spcAft>
          <a:spcPct val="0"/>
        </a:spcAft>
        <a:defRPr sz="4000">
          <a:solidFill>
            <a:schemeClr val="tx2"/>
          </a:solidFill>
          <a:latin typeface="Helvetica" pitchFamily="1" charset="0"/>
          <a:ea typeface="Osaka" pitchFamily="1" charset="-128"/>
          <a:cs typeface="Osaka" pitchFamily="-106" charset="-128"/>
        </a:defRPr>
      </a:lvl5pPr>
      <a:lvl6pPr marL="457200" algn="ctr" rtl="0" fontAlgn="base">
        <a:spcBef>
          <a:spcPct val="0"/>
        </a:spcBef>
        <a:spcAft>
          <a:spcPct val="0"/>
        </a:spcAft>
        <a:defRPr sz="4000">
          <a:solidFill>
            <a:schemeClr val="tx2"/>
          </a:solidFill>
          <a:latin typeface="Helvetica" pitchFamily="1" charset="0"/>
          <a:ea typeface="Osaka" pitchFamily="1" charset="-128"/>
        </a:defRPr>
      </a:lvl6pPr>
      <a:lvl7pPr marL="914400" algn="ctr" rtl="0" fontAlgn="base">
        <a:spcBef>
          <a:spcPct val="0"/>
        </a:spcBef>
        <a:spcAft>
          <a:spcPct val="0"/>
        </a:spcAft>
        <a:defRPr sz="4000">
          <a:solidFill>
            <a:schemeClr val="tx2"/>
          </a:solidFill>
          <a:latin typeface="Helvetica" pitchFamily="1" charset="0"/>
          <a:ea typeface="Osaka" pitchFamily="1" charset="-128"/>
        </a:defRPr>
      </a:lvl7pPr>
      <a:lvl8pPr marL="1371600" algn="ctr" rtl="0" fontAlgn="base">
        <a:spcBef>
          <a:spcPct val="0"/>
        </a:spcBef>
        <a:spcAft>
          <a:spcPct val="0"/>
        </a:spcAft>
        <a:defRPr sz="4000">
          <a:solidFill>
            <a:schemeClr val="tx2"/>
          </a:solidFill>
          <a:latin typeface="Helvetica" pitchFamily="1" charset="0"/>
          <a:ea typeface="Osaka" pitchFamily="1" charset="-128"/>
        </a:defRPr>
      </a:lvl8pPr>
      <a:lvl9pPr marL="1828800" algn="ctr" rtl="0" fontAlgn="base">
        <a:spcBef>
          <a:spcPct val="0"/>
        </a:spcBef>
        <a:spcAft>
          <a:spcPct val="0"/>
        </a:spcAft>
        <a:defRPr sz="4000">
          <a:solidFill>
            <a:schemeClr val="tx2"/>
          </a:solidFill>
          <a:latin typeface="Helvetica" pitchFamily="1"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Osaka"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Osaka"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Osaka"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pitchFamily="-106"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oo.gl/sLBy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onguardonli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goo.gl/wqKwZ" TargetMode="External"/><Relationship Id="rId13" Type="http://schemas.openxmlformats.org/officeDocument/2006/relationships/image" Target="../media/image24.png"/><Relationship Id="rId3" Type="http://schemas.openxmlformats.org/officeDocument/2006/relationships/hyperlink" Target="http://www.ioss.gov/" TargetMode="External"/><Relationship Id="rId7" Type="http://schemas.openxmlformats.org/officeDocument/2006/relationships/hyperlink" Target="http://goo.gl/igGzN" TargetMode="External"/><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goo.gl/AqmE1" TargetMode="External"/><Relationship Id="rId11" Type="http://schemas.openxmlformats.org/officeDocument/2006/relationships/image" Target="../media/image23.png"/><Relationship Id="rId5" Type="http://schemas.openxmlformats.org/officeDocument/2006/relationships/hyperlink" Target="http://www.onguardoline.gov/" TargetMode="External"/><Relationship Id="rId10" Type="http://schemas.openxmlformats.org/officeDocument/2006/relationships/hyperlink" Target="http://goo.gl/cJM9T" TargetMode="External"/><Relationship Id="rId4" Type="http://schemas.openxmlformats.org/officeDocument/2006/relationships/hyperlink" Target="http://goo.gl/ZFkY3" TargetMode="External"/><Relationship Id="rId9" Type="http://schemas.openxmlformats.org/officeDocument/2006/relationships/hyperlink" Target="http://goo.gl/rS88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us.army.mil/suite/page/505262" TargetMode="External"/><Relationship Id="rId4" Type="http://schemas.openxmlformats.org/officeDocument/2006/relationships/hyperlink" Target="http://www.slideshare.net/usarmysocialmed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oo.gl/Ocf7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goo.gl/DmJo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goo.gl/IAms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778250" y="2743200"/>
            <a:ext cx="4679950" cy="304800"/>
          </a:xfrm>
        </p:spPr>
        <p:txBody>
          <a:bodyPr/>
          <a:lstStyle/>
          <a:p>
            <a:r>
              <a:rPr lang="en-US" dirty="0" smtClean="0"/>
              <a:t>Social Media Roundup</a:t>
            </a:r>
          </a:p>
        </p:txBody>
      </p:sp>
      <p:sp>
        <p:nvSpPr>
          <p:cNvPr id="14339" name="Rectangle 3"/>
          <p:cNvSpPr>
            <a:spLocks noGrp="1" noChangeArrowheads="1"/>
          </p:cNvSpPr>
          <p:nvPr>
            <p:ph type="subTitle" idx="1"/>
          </p:nvPr>
        </p:nvSpPr>
        <p:spPr>
          <a:xfrm>
            <a:off x="3493827" y="3145972"/>
            <a:ext cx="5650173" cy="1295400"/>
          </a:xfrm>
        </p:spPr>
        <p:txBody>
          <a:bodyPr/>
          <a:lstStyle/>
          <a:p>
            <a:pPr lvl="0" algn="ctr" eaLnBrk="1" fontAlgn="auto" hangingPunct="1">
              <a:spcBef>
                <a:spcPct val="0"/>
              </a:spcBef>
              <a:spcAft>
                <a:spcPts val="0"/>
              </a:spcAft>
              <a:defRPr/>
            </a:pPr>
            <a:r>
              <a:rPr lang="en-US" sz="2400" dirty="0" smtClean="0">
                <a:cs typeface="Arial" pitchFamily="34" charset="0"/>
              </a:rPr>
              <a:t>6 Social Media Considerations for Deployed Soldiers and Their Families</a:t>
            </a:r>
          </a:p>
          <a:p>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939836" y="1422401"/>
            <a:ext cx="4062650" cy="4586514"/>
          </a:xfrm>
          <a:prstGeom prst="rect">
            <a:avLst/>
          </a:prstGeom>
          <a:solidFill>
            <a:srgbClr val="2F912F">
              <a:alpha val="42000"/>
            </a:srgb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669343"/>
            <a:ext cx="8948058" cy="609600"/>
          </a:xfrm>
        </p:spPr>
        <p:txBody>
          <a:bodyPr>
            <a:normAutofit/>
          </a:bodyPr>
          <a:lstStyle/>
          <a:p>
            <a:pPr marL="342900" indent="-342900" algn="l" eaLnBrk="1" fontAlgn="auto" hangingPunct="1">
              <a:spcAft>
                <a:spcPts val="0"/>
              </a:spcAft>
              <a:defRPr/>
            </a:pPr>
            <a:r>
              <a:rPr lang="en-US" sz="3200" b="1" dirty="0" smtClean="0">
                <a:effectLst>
                  <a:outerShdw blurRad="38100" dist="38100" dir="2700000" algn="tl">
                    <a:srgbClr val="000000">
                      <a:alpha val="43137"/>
                    </a:srgbClr>
                  </a:outerShdw>
                </a:effectLst>
                <a:cs typeface="Arial" pitchFamily="34" charset="0"/>
              </a:rPr>
              <a:t>#5 Educating your family</a:t>
            </a:r>
            <a:endParaRPr lang="en-US" sz="3200" b="1" dirty="0" smtClean="0">
              <a:latin typeface="+mn-lt"/>
              <a:cs typeface="Arial" pitchFamily="34" charset="0"/>
            </a:endParaRPr>
          </a:p>
        </p:txBody>
      </p:sp>
      <p:sp>
        <p:nvSpPr>
          <p:cNvPr id="6" name="Rectangle 5"/>
          <p:cNvSpPr/>
          <p:nvPr/>
        </p:nvSpPr>
        <p:spPr>
          <a:xfrm>
            <a:off x="65316" y="1392277"/>
            <a:ext cx="4746173" cy="8679299"/>
          </a:xfrm>
          <a:prstGeom prst="rect">
            <a:avLst/>
          </a:prstGeom>
        </p:spPr>
        <p:txBody>
          <a:bodyPr wrap="square">
            <a:spAutoFit/>
          </a:bodyPr>
          <a:lstStyle/>
          <a:p>
            <a:pPr marL="342900" lvl="1" indent="-342900">
              <a:spcBef>
                <a:spcPct val="20000"/>
              </a:spcBef>
              <a:buFont typeface="Wingdings" pitchFamily="2" charset="2"/>
              <a:buChar char="§"/>
              <a:defRPr/>
            </a:pPr>
            <a:r>
              <a:rPr lang="en-US" sz="1800" kern="100" dirty="0" smtClean="0">
                <a:cs typeface="Times New Roman" pitchFamily="18" charset="0"/>
              </a:rPr>
              <a:t>Social media helps Family Readiness Groups and Army family members stay connected, but OPSEC should always be the primary concern.</a:t>
            </a:r>
          </a:p>
          <a:p>
            <a:pPr marL="342900" lvl="1" indent="-342900">
              <a:spcBef>
                <a:spcPct val="20000"/>
              </a:spcBef>
              <a:buFont typeface="Wingdings" pitchFamily="2" charset="2"/>
              <a:buChar char="§"/>
              <a:defRPr/>
            </a:pPr>
            <a:r>
              <a:rPr lang="en-US" sz="1800" kern="100" dirty="0" smtClean="0">
                <a:cs typeface="Times New Roman" pitchFamily="18" charset="0"/>
              </a:rPr>
              <a:t>Family Readiness Groups, Army spouses and Army Family members need to know that posting sensitive information can be detrimental to Soldier safety.</a:t>
            </a:r>
          </a:p>
          <a:p>
            <a:pPr marL="342900" lvl="1" indent="-342900">
              <a:spcBef>
                <a:spcPct val="20000"/>
              </a:spcBef>
              <a:buFont typeface="Wingdings" pitchFamily="2" charset="2"/>
              <a:buChar char="§"/>
              <a:defRPr/>
            </a:pPr>
            <a:r>
              <a:rPr lang="en-US" sz="1800" dirty="0" smtClean="0"/>
              <a:t>Ensure that information posted online has no significant value to the enemy. Always assume that the enemy is reading every post made to a social media platform.</a:t>
            </a:r>
          </a:p>
          <a:p>
            <a:pPr marL="342900" lvl="1" indent="-342900">
              <a:spcBef>
                <a:spcPct val="20000"/>
              </a:spcBef>
              <a:buFont typeface="Wingdings" pitchFamily="2" charset="2"/>
              <a:buChar char="§"/>
              <a:defRPr/>
            </a:pPr>
            <a:r>
              <a:rPr lang="en-US" sz="1800" dirty="0" smtClean="0"/>
              <a:t>Even seemingly innocent posts about a family member’s deployment or redeployment date can put them at risk.</a:t>
            </a:r>
          </a:p>
          <a:p>
            <a:pPr marL="342900" lvl="1" indent="-342900">
              <a:spcBef>
                <a:spcPct val="20000"/>
              </a:spcBef>
              <a:buFont typeface="Wingdings" pitchFamily="2" charset="2"/>
              <a:buChar char="§"/>
              <a:defRPr/>
            </a:pPr>
            <a:endParaRPr lang="en-US" sz="1800" kern="100" dirty="0" smtClean="0">
              <a:cs typeface="Times New Roman" pitchFamily="18" charset="0"/>
            </a:endParaRP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sp>
        <p:nvSpPr>
          <p:cNvPr id="1026" name="Text Box 2"/>
          <p:cNvSpPr txBox="1">
            <a:spLocks noChangeArrowheads="1"/>
          </p:cNvSpPr>
          <p:nvPr/>
        </p:nvSpPr>
        <p:spPr bwMode="auto">
          <a:xfrm>
            <a:off x="5124454" y="1506765"/>
            <a:ext cx="3819525" cy="4883150"/>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413"/>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Arial" pitchFamily="34" charset="0"/>
              </a:rPr>
              <a:t>Security items to consider</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Take a close look at all privacy settings. Set security options to allow visibility to “friends only.”</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Do not reveal sensitive information about yourself such as schedules and event locations.</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Ask, “What could the wrong person do with this information?” and “Could it compromise the safety of myself, my family or my unit?”</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t>
            </a:r>
            <a:r>
              <a:rPr kumimoji="0" lang="en-US" sz="1400" b="0" i="0" u="none" strike="noStrike" cap="none" normalizeH="0" baseline="0" dirty="0" err="1" smtClean="0">
                <a:ln>
                  <a:noFill/>
                </a:ln>
                <a:solidFill>
                  <a:srgbClr val="000000"/>
                </a:solidFill>
                <a:effectLst/>
                <a:latin typeface="Times New Roman" pitchFamily="18" charset="0"/>
                <a:cs typeface="Arial" pitchFamily="34" charset="0"/>
              </a:rPr>
              <a:t>Geotagging</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is a feature that reveals your location to other people within your network. Consider turning off the GPS function of your </a:t>
            </a:r>
            <a:r>
              <a:rPr kumimoji="0" lang="en-US" sz="1400" b="0" i="0" u="none" strike="noStrike" cap="none" normalizeH="0" baseline="0" dirty="0" err="1" smtClean="0">
                <a:ln>
                  <a:noFill/>
                </a:ln>
                <a:solidFill>
                  <a:srgbClr val="000000"/>
                </a:solidFill>
                <a:effectLst/>
                <a:latin typeface="Times New Roman" pitchFamily="18" charset="0"/>
                <a:cs typeface="Arial" pitchFamily="34" charset="0"/>
              </a:rPr>
              <a:t>smartphone</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Closely review photos before they go online. Make sure they do not give away sensitive information which could be dangerous if released.</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Make sure to talk to family about operations security and what can and cannot be posted.</a:t>
            </a:r>
          </a:p>
          <a:p>
            <a:pPr marL="0" marR="0" lvl="0" indent="0" algn="l" defTabSz="914400" rtl="0" eaLnBrk="1" fontAlgn="base" latinLnBrk="0" hangingPunct="1">
              <a:lnSpc>
                <a:spcPct val="100000"/>
              </a:lnSpc>
              <a:spcBef>
                <a:spcPct val="0"/>
              </a:spcBef>
              <a:spcAft>
                <a:spcPts val="413"/>
              </a:spcAft>
              <a:buClrTx/>
              <a:buSzPts val="1000"/>
              <a:buFont typeface="Symbol" pitchFamily="18" charset="2"/>
              <a:buChar char="·"/>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Videos can go viral quickly, make sure they don’t give away sensitive information.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bwMode="auto">
          <a:xfrm>
            <a:off x="228600" y="1905000"/>
            <a:ext cx="3429000" cy="3581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
            </a:pPr>
            <a:r>
              <a:rPr lang="en-US" sz="1800" dirty="0" smtClean="0"/>
              <a:t>Pride and support for service, units, specialties, and service member</a:t>
            </a:r>
          </a:p>
          <a:p>
            <a:pPr>
              <a:lnSpc>
                <a:spcPct val="90000"/>
              </a:lnSpc>
              <a:buFont typeface="Wingdings" pitchFamily="2" charset="2"/>
              <a:buChar char="§"/>
            </a:pPr>
            <a:r>
              <a:rPr lang="en-US" sz="1800" dirty="0" smtClean="0"/>
              <a:t>Generalizations about service or duty</a:t>
            </a:r>
          </a:p>
          <a:p>
            <a:pPr>
              <a:lnSpc>
                <a:spcPct val="90000"/>
              </a:lnSpc>
              <a:buFont typeface="Wingdings" pitchFamily="2" charset="2"/>
              <a:buChar char="§"/>
            </a:pPr>
            <a:r>
              <a:rPr lang="en-US" sz="1800" dirty="0" smtClean="0"/>
              <a:t>General status of the location of a unit (“operating in southern Afghanistan” as opposed to “operating in the village of Hajano Kali in Arghandab district in southern Afghanistan”)</a:t>
            </a:r>
          </a:p>
          <a:p>
            <a:pPr>
              <a:lnSpc>
                <a:spcPct val="90000"/>
              </a:lnSpc>
              <a:buFont typeface="Wingdings" pitchFamily="2" charset="2"/>
              <a:buChar char="§"/>
            </a:pPr>
            <a:r>
              <a:rPr lang="en-US" sz="1800" dirty="0" smtClean="0"/>
              <a:t>Any other information already in the public domain posted by official sources</a:t>
            </a:r>
          </a:p>
          <a:p>
            <a:pPr eaLnBrk="1" hangingPunct="1">
              <a:buFont typeface="Wingdings" pitchFamily="2" charset="2"/>
              <a:buChar char="§"/>
            </a:pPr>
            <a:endParaRPr lang="en-US" sz="1800" dirty="0" smtClean="0"/>
          </a:p>
          <a:p>
            <a:pPr marL="342900" lvl="1" indent="-342900">
              <a:buFont typeface="Wingdings" pitchFamily="2" charset="2"/>
              <a:buChar char="§"/>
            </a:pPr>
            <a:endParaRPr lang="en-US" sz="1800" kern="100" dirty="0" smtClean="0">
              <a:cs typeface="Times New Roman" pitchFamily="18" charset="0"/>
            </a:endParaRPr>
          </a:p>
          <a:p>
            <a:pPr>
              <a:buFont typeface="Wingdings" pitchFamily="2" charset="2"/>
              <a:buChar char="§"/>
            </a:pPr>
            <a:endParaRPr lang="en-US" sz="1800" dirty="0" smtClean="0"/>
          </a:p>
        </p:txBody>
      </p:sp>
      <p:sp>
        <p:nvSpPr>
          <p:cNvPr id="6" name="Rectangle 6"/>
          <p:cNvSpPr>
            <a:spLocks noChangeArrowheads="1"/>
          </p:cNvSpPr>
          <p:nvPr/>
        </p:nvSpPr>
        <p:spPr bwMode="auto">
          <a:xfrm>
            <a:off x="0" y="1295400"/>
            <a:ext cx="9144000" cy="461665"/>
          </a:xfrm>
          <a:prstGeom prst="rect">
            <a:avLst/>
          </a:prstGeom>
          <a:noFill/>
          <a:ln w="9525">
            <a:noFill/>
            <a:miter lim="800000"/>
            <a:headEnd/>
            <a:tailEnd/>
          </a:ln>
        </p:spPr>
        <p:txBody>
          <a:bodyPr wrap="square">
            <a:spAutoFit/>
          </a:bodyPr>
          <a:lstStyle/>
          <a:p>
            <a:pPr algn="ctr"/>
            <a:r>
              <a:rPr lang="en-US" dirty="0" smtClean="0"/>
              <a:t>Items </a:t>
            </a:r>
            <a:r>
              <a:rPr lang="en-US" dirty="0" smtClean="0">
                <a:solidFill>
                  <a:srgbClr val="00B050"/>
                </a:solidFill>
              </a:rPr>
              <a:t>authorized</a:t>
            </a:r>
            <a:r>
              <a:rPr lang="en-US" dirty="0" smtClean="0"/>
              <a:t> to discuss on social media platforms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886200" y="1905000"/>
            <a:ext cx="4697506" cy="1981200"/>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953000" y="4038600"/>
            <a:ext cx="3954110" cy="1981200"/>
          </a:xfrm>
          <a:prstGeom prst="rect">
            <a:avLst/>
          </a:prstGeom>
          <a:noFill/>
          <a:ln w="9525">
            <a:solidFill>
              <a:schemeClr val="tx1"/>
            </a:solidFill>
            <a:miter lim="800000"/>
            <a:headEnd/>
            <a:tailEnd/>
          </a:ln>
        </p:spPr>
      </p:pic>
      <p:sp>
        <p:nvSpPr>
          <p:cNvPr id="9" name="Title 1"/>
          <p:cNvSpPr txBox="1">
            <a:spLocks/>
          </p:cNvSpPr>
          <p:nvPr/>
        </p:nvSpPr>
        <p:spPr bwMode="auto">
          <a:xfrm>
            <a:off x="195942" y="756429"/>
            <a:ext cx="89480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342900" lvl="0" indent="-342900" eaLnBrk="1" fontAlgn="auto" hangingPunct="1">
              <a:spcAft>
                <a:spcPts val="0"/>
              </a:spcAft>
              <a:defRPr/>
            </a:pPr>
            <a:r>
              <a:rPr lang="en-US" sz="3200" b="1" dirty="0" smtClean="0">
                <a:effectLst>
                  <a:outerShdw blurRad="38100" dist="38100" dir="2700000" algn="tl">
                    <a:srgbClr val="000000">
                      <a:alpha val="43137"/>
                    </a:srgbClr>
                  </a:outerShdw>
                </a:effectLst>
                <a:cs typeface="Arial" pitchFamily="34" charset="0"/>
              </a:rPr>
              <a:t>#5 Educating your family</a:t>
            </a:r>
            <a:endParaRPr kumimoji="0" lang="en-US" sz="3200" b="1" i="0" u="none" strike="noStrike" kern="0" cap="none" spc="0" normalizeH="0" baseline="0" noProof="0" dirty="0" smtClean="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6" name="Rectangle 5"/>
          <p:cNvSpPr/>
          <p:nvPr/>
        </p:nvSpPr>
        <p:spPr>
          <a:xfrm>
            <a:off x="4223657" y="1326962"/>
            <a:ext cx="4691743" cy="6075509"/>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What is the best way to protect your kids online? Talk to them. Research suggests that when children want important information, most rely on their parents. </a:t>
            </a:r>
          </a:p>
          <a:p>
            <a:pPr marL="342900" lvl="1" indent="-342900">
              <a:spcBef>
                <a:spcPct val="20000"/>
              </a:spcBef>
              <a:buFont typeface="Wingdings" pitchFamily="2" charset="2"/>
              <a:buChar char="§"/>
              <a:defRPr/>
            </a:pPr>
            <a:r>
              <a:rPr lang="en-US" sz="1800" dirty="0" smtClean="0"/>
              <a:t>The important thing is to start the education early. Talk to your children about online risks and make sure you create an honest and open environment.</a:t>
            </a:r>
          </a:p>
          <a:p>
            <a:pPr marL="342900" lvl="1" indent="-342900">
              <a:spcBef>
                <a:spcPct val="20000"/>
              </a:spcBef>
              <a:buFont typeface="Wingdings" pitchFamily="2" charset="2"/>
              <a:buChar char="§"/>
              <a:defRPr/>
            </a:pPr>
            <a:r>
              <a:rPr lang="en-US" sz="1800" dirty="0" smtClean="0"/>
              <a:t>Some social media sites like </a:t>
            </a:r>
            <a:r>
              <a:rPr lang="en-US" sz="1800" dirty="0" err="1" smtClean="0"/>
              <a:t>Facebook</a:t>
            </a:r>
            <a:r>
              <a:rPr lang="en-US" sz="1800" dirty="0" smtClean="0"/>
              <a:t>, provide family safety resources and tools for reporting issues: </a:t>
            </a:r>
            <a:r>
              <a:rPr lang="en-US" sz="1800" dirty="0" smtClean="0">
                <a:hlinkClick r:id="rId3"/>
              </a:rPr>
              <a:t>http://goo.gl/sLBym</a:t>
            </a:r>
            <a:endParaRPr lang="en-US" sz="1800" dirty="0" smtClean="0"/>
          </a:p>
          <a:p>
            <a:pPr marL="342900" lvl="1" indent="-342900">
              <a:spcBef>
                <a:spcPct val="20000"/>
              </a:spcBef>
              <a:buFont typeface="Wingdings" pitchFamily="2" charset="2"/>
              <a:buChar char="§"/>
              <a:defRPr/>
            </a:pPr>
            <a:r>
              <a:rPr lang="en-US" sz="1800" dirty="0" smtClean="0"/>
              <a:t>Make sure you check out </a:t>
            </a:r>
            <a:r>
              <a:rPr lang="en-US" sz="1800" dirty="0" smtClean="0">
                <a:hlinkClick r:id="rId4"/>
              </a:rPr>
              <a:t>www.Onguardonline.com</a:t>
            </a:r>
            <a:r>
              <a:rPr lang="en-US" sz="1800" dirty="0" smtClean="0"/>
              <a:t> to find more resources that will help protect your family and yourself online.</a:t>
            </a: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5" name="Picture 7" descr="kid on computer"/>
          <p:cNvPicPr>
            <a:picLocks noGrp="1" noChangeAspect="1" noChangeArrowheads="1"/>
          </p:cNvPicPr>
          <p:nvPr>
            <p:ph idx="4294967295"/>
          </p:nvPr>
        </p:nvPicPr>
        <p:blipFill>
          <a:blip r:embed="rId5" cstate="print"/>
          <a:srcRect/>
          <a:stretch>
            <a:fillRect/>
          </a:stretch>
        </p:blipFill>
        <p:spPr bwMode="auto">
          <a:xfrm>
            <a:off x="359228" y="1494720"/>
            <a:ext cx="3200399" cy="3200399"/>
          </a:xfrm>
          <a:prstGeom prst="rect">
            <a:avLst/>
          </a:prstGeom>
          <a:noFill/>
          <a:ln>
            <a:solidFill>
              <a:schemeClr val="tx1"/>
            </a:solid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848673" y="4169231"/>
            <a:ext cx="3160202" cy="1480455"/>
          </a:xfrm>
          <a:prstGeom prst="rect">
            <a:avLst/>
          </a:prstGeom>
          <a:noFill/>
          <a:ln w="9525">
            <a:solidFill>
              <a:srgbClr val="000000"/>
            </a:solidFill>
            <a:miter lim="800000"/>
            <a:headEnd/>
            <a:tailEnd/>
          </a:ln>
        </p:spPr>
      </p:pic>
      <p:sp>
        <p:nvSpPr>
          <p:cNvPr id="9" name="Title 1"/>
          <p:cNvSpPr txBox="1">
            <a:spLocks/>
          </p:cNvSpPr>
          <p:nvPr/>
        </p:nvSpPr>
        <p:spPr bwMode="auto">
          <a:xfrm>
            <a:off x="195942" y="744553"/>
            <a:ext cx="89480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342900" lvl="0" indent="-342900" eaLnBrk="1" fontAlgn="auto" hangingPunct="1">
              <a:spcAft>
                <a:spcPts val="0"/>
              </a:spcAft>
              <a:defRPr/>
            </a:pPr>
            <a:r>
              <a:rPr lang="en-US" sz="3200" b="1" dirty="0" smtClean="0">
                <a:effectLst>
                  <a:outerShdw blurRad="38100" dist="38100" dir="2700000" algn="tl">
                    <a:srgbClr val="000000">
                      <a:alpha val="43137"/>
                    </a:srgbClr>
                  </a:outerShdw>
                </a:effectLst>
                <a:cs typeface="Arial" pitchFamily="34" charset="0"/>
              </a:rPr>
              <a:t>#5 Educating your family</a:t>
            </a:r>
            <a:endParaRPr kumimoji="0" lang="en-US" sz="3200" b="1" i="0" u="none" strike="noStrike" kern="0" cap="none" spc="0" normalizeH="0" baseline="0" noProof="0" dirty="0" smtClean="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694084"/>
            <a:ext cx="8763001"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#6 What not to post</a:t>
            </a:r>
          </a:p>
        </p:txBody>
      </p:sp>
      <p:sp>
        <p:nvSpPr>
          <p:cNvPr id="6" name="Rectangle 5"/>
          <p:cNvSpPr/>
          <p:nvPr/>
        </p:nvSpPr>
        <p:spPr>
          <a:xfrm>
            <a:off x="132203" y="1283420"/>
            <a:ext cx="8848511" cy="6518708"/>
          </a:xfrm>
          <a:prstGeom prst="rect">
            <a:avLst/>
          </a:prstGeom>
        </p:spPr>
        <p:txBody>
          <a:bodyPr wrap="square">
            <a:spAutoFit/>
          </a:bodyPr>
          <a:lstStyle/>
          <a:p>
            <a:pPr marL="342900" lvl="1" indent="-342900">
              <a:spcBef>
                <a:spcPct val="20000"/>
              </a:spcBef>
              <a:buFont typeface="Wingdings" pitchFamily="2" charset="2"/>
              <a:buChar char="§"/>
              <a:defRPr/>
            </a:pPr>
            <a:r>
              <a:rPr lang="en-US" sz="1800" kern="100" dirty="0" smtClean="0">
                <a:cs typeface="Times New Roman" pitchFamily="18" charset="0"/>
              </a:rPr>
              <a:t>When using </a:t>
            </a:r>
            <a:r>
              <a:rPr lang="en-US" sz="1800" kern="100" dirty="0" err="1" smtClean="0">
                <a:cs typeface="Times New Roman" pitchFamily="18" charset="0"/>
              </a:rPr>
              <a:t>Facebook</a:t>
            </a:r>
            <a:r>
              <a:rPr lang="en-US" sz="1800" kern="100" dirty="0" smtClean="0">
                <a:cs typeface="Times New Roman" pitchFamily="18" charset="0"/>
              </a:rPr>
              <a:t> and other social media platforms, do not post personally identifiable information and any information that can damage Army operations.  </a:t>
            </a:r>
          </a:p>
          <a:p>
            <a:pPr marL="342900" lvl="1" indent="-342900">
              <a:spcBef>
                <a:spcPct val="20000"/>
              </a:spcBef>
              <a:buFont typeface="Wingdings" pitchFamily="2" charset="2"/>
              <a:buChar char="§"/>
              <a:defRPr/>
            </a:pPr>
            <a:r>
              <a:rPr lang="en-US" sz="1800" kern="100" dirty="0" smtClean="0">
                <a:cs typeface="Times New Roman" pitchFamily="18" charset="0"/>
              </a:rPr>
              <a:t>Think about what you’re posting before hitting share. Many times, you can avoid releasing sensitive information by simply rephrasing your social media post.</a:t>
            </a:r>
          </a:p>
          <a:p>
            <a:pPr marL="342900" lvl="1" indent="-342900">
              <a:spcBef>
                <a:spcPct val="20000"/>
              </a:spcBef>
              <a:buFont typeface="Wingdings" pitchFamily="2" charset="2"/>
              <a:buChar char="§"/>
              <a:defRPr/>
            </a:pPr>
            <a:r>
              <a:rPr lang="en-US" sz="1800" dirty="0" smtClean="0"/>
              <a:t>If you aren’t comfortable placing the same information on a sign in your front yard, don’t put it online.</a:t>
            </a:r>
          </a:p>
          <a:p>
            <a:pPr marL="342900" lvl="1" indent="-342900">
              <a:spcBef>
                <a:spcPct val="20000"/>
              </a:spcBef>
              <a:buFont typeface="Wingdings" pitchFamily="2" charset="2"/>
              <a:buChar char="§"/>
              <a:defRPr/>
            </a:pPr>
            <a:endParaRPr lang="en-US" sz="1800" kern="100" dirty="0" smtClean="0">
              <a:cs typeface="Times New Roman" pitchFamily="18" charset="0"/>
            </a:endParaRPr>
          </a:p>
          <a:p>
            <a:pPr marL="342900" lvl="1" indent="-342900">
              <a:spcBef>
                <a:spcPct val="20000"/>
              </a:spcBef>
              <a:buFont typeface="Wingdings" pitchFamily="2" charset="2"/>
              <a:buChar char="§"/>
              <a:defRPr/>
            </a:pPr>
            <a:endParaRPr lang="en-US" sz="1800" kern="100" dirty="0" smtClean="0">
              <a:cs typeface="Times New Roman" pitchFamily="18" charset="0"/>
            </a:endParaRP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3074" name="Picture 2"/>
          <p:cNvPicPr>
            <a:picLocks noChangeAspect="1" noChangeArrowheads="1"/>
          </p:cNvPicPr>
          <p:nvPr/>
        </p:nvPicPr>
        <p:blipFill>
          <a:blip r:embed="rId3" cstate="print"/>
          <a:srcRect/>
          <a:stretch>
            <a:fillRect/>
          </a:stretch>
        </p:blipFill>
        <p:spPr bwMode="auto">
          <a:xfrm>
            <a:off x="838198" y="3277282"/>
            <a:ext cx="7682593" cy="2583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85058" y="792055"/>
            <a:ext cx="87630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OPSEC resources</a:t>
            </a:r>
          </a:p>
        </p:txBody>
      </p:sp>
      <p:sp>
        <p:nvSpPr>
          <p:cNvPr id="6" name="Rectangle 5"/>
          <p:cNvSpPr/>
          <p:nvPr/>
        </p:nvSpPr>
        <p:spPr>
          <a:xfrm>
            <a:off x="293913" y="1381392"/>
            <a:ext cx="6585858" cy="6315575"/>
          </a:xfrm>
          <a:prstGeom prst="rect">
            <a:avLst/>
          </a:prstGeom>
        </p:spPr>
        <p:txBody>
          <a:bodyPr wrap="square">
            <a:spAutoFit/>
          </a:bodyPr>
          <a:lstStyle/>
          <a:p>
            <a:pPr marL="342900" lvl="1" indent="-342900">
              <a:spcBef>
                <a:spcPct val="20000"/>
              </a:spcBef>
              <a:buFont typeface="Wingdings" pitchFamily="2" charset="2"/>
              <a:buChar char="§"/>
              <a:defRPr/>
            </a:pPr>
            <a:r>
              <a:rPr lang="en-US" sz="1800" kern="100" dirty="0" smtClean="0">
                <a:cs typeface="Times New Roman" pitchFamily="18" charset="0"/>
              </a:rPr>
              <a:t>OPSEC resources</a:t>
            </a:r>
          </a:p>
          <a:p>
            <a:pPr marL="800100" lvl="2" indent="-342900">
              <a:spcBef>
                <a:spcPct val="20000"/>
              </a:spcBef>
              <a:buFont typeface="Wingdings" pitchFamily="2" charset="2"/>
              <a:buChar char="§"/>
              <a:defRPr/>
            </a:pPr>
            <a:r>
              <a:rPr lang="en-US" sz="1400" kern="100" dirty="0" smtClean="0">
                <a:cs typeface="Times New Roman" pitchFamily="18" charset="0"/>
              </a:rPr>
              <a:t>Interagency OPSEC Support Staff: </a:t>
            </a:r>
            <a:r>
              <a:rPr lang="en-US" sz="1400" kern="100" dirty="0" smtClean="0">
                <a:cs typeface="Times New Roman" pitchFamily="18" charset="0"/>
                <a:hlinkClick r:id="rId3"/>
              </a:rPr>
              <a:t>www.ioss.gov</a:t>
            </a:r>
            <a:endParaRPr lang="en-US" sz="1400" kern="100" dirty="0" smtClean="0">
              <a:cs typeface="Times New Roman" pitchFamily="18" charset="0"/>
            </a:endParaRPr>
          </a:p>
          <a:p>
            <a:pPr marL="800100" lvl="2" indent="-342900">
              <a:spcBef>
                <a:spcPct val="20000"/>
              </a:spcBef>
              <a:buFont typeface="Wingdings" pitchFamily="2" charset="2"/>
              <a:buChar char="§"/>
              <a:defRPr/>
            </a:pPr>
            <a:r>
              <a:rPr lang="en-US" sz="1400" kern="100" dirty="0" smtClean="0">
                <a:cs typeface="Times New Roman" pitchFamily="18" charset="0"/>
              </a:rPr>
              <a:t>Anti-Phishing Phil: </a:t>
            </a:r>
            <a:r>
              <a:rPr lang="en-US" sz="1400" kern="100" dirty="0" smtClean="0">
                <a:cs typeface="Times New Roman" pitchFamily="18" charset="0"/>
                <a:hlinkClick r:id="rId4"/>
              </a:rPr>
              <a:t>http://goo.gl/ZFkY3</a:t>
            </a:r>
            <a:r>
              <a:rPr lang="en-US" sz="1400" kern="100" dirty="0" smtClean="0">
                <a:cs typeface="Times New Roman" pitchFamily="18" charset="0"/>
              </a:rPr>
              <a:t> </a:t>
            </a:r>
          </a:p>
          <a:p>
            <a:pPr marL="800100" lvl="2" indent="-342900">
              <a:spcBef>
                <a:spcPct val="20000"/>
              </a:spcBef>
              <a:buFont typeface="Wingdings" pitchFamily="2" charset="2"/>
              <a:buChar char="§"/>
              <a:defRPr/>
            </a:pPr>
            <a:r>
              <a:rPr lang="en-US" sz="1400" kern="100" dirty="0" err="1" smtClean="0">
                <a:cs typeface="Times New Roman" pitchFamily="18" charset="0"/>
              </a:rPr>
              <a:t>OnGuard</a:t>
            </a:r>
            <a:r>
              <a:rPr lang="en-US" sz="1400" kern="100" dirty="0" smtClean="0">
                <a:cs typeface="Times New Roman" pitchFamily="18" charset="0"/>
              </a:rPr>
              <a:t> Online: </a:t>
            </a:r>
            <a:r>
              <a:rPr lang="en-US" sz="1400" kern="100" dirty="0" smtClean="0">
                <a:cs typeface="Times New Roman" pitchFamily="18" charset="0"/>
                <a:hlinkClick r:id="rId5"/>
              </a:rPr>
              <a:t>www.onguardonline.gov</a:t>
            </a:r>
            <a:r>
              <a:rPr lang="en-US" sz="1400" kern="100" dirty="0" smtClean="0">
                <a:cs typeface="Times New Roman" pitchFamily="18" charset="0"/>
              </a:rPr>
              <a:t> </a:t>
            </a:r>
            <a:endParaRPr lang="en-US" sz="1800" kern="100" dirty="0" smtClean="0">
              <a:cs typeface="Times New Roman" pitchFamily="18" charset="0"/>
            </a:endParaRPr>
          </a:p>
          <a:p>
            <a:pPr marL="342900" lvl="1" indent="-342900">
              <a:spcBef>
                <a:spcPct val="20000"/>
              </a:spcBef>
              <a:buFont typeface="Wingdings" pitchFamily="2" charset="2"/>
              <a:buChar char="§"/>
              <a:defRPr/>
            </a:pPr>
            <a:r>
              <a:rPr lang="en-US" sz="1800" kern="100" dirty="0" smtClean="0">
                <a:cs typeface="Times New Roman" pitchFamily="18" charset="0"/>
              </a:rPr>
              <a:t>Social media training: </a:t>
            </a:r>
            <a:r>
              <a:rPr lang="en-US" sz="1400" kern="100" dirty="0" smtClean="0">
                <a:cs typeface="Times New Roman" pitchFamily="18" charset="0"/>
                <a:hlinkClick r:id="rId6"/>
              </a:rPr>
              <a:t>http://goo.gl/AqmE1</a:t>
            </a:r>
            <a:r>
              <a:rPr lang="en-US" sz="1400" kern="100" dirty="0" smtClean="0">
                <a:cs typeface="Times New Roman" pitchFamily="18" charset="0"/>
              </a:rPr>
              <a:t> </a:t>
            </a:r>
            <a:endParaRPr lang="en-US" sz="1800" kern="100" dirty="0" smtClean="0">
              <a:cs typeface="Times New Roman" pitchFamily="18" charset="0"/>
            </a:endParaRPr>
          </a:p>
          <a:p>
            <a:pPr marL="342900" lvl="1" indent="-342900">
              <a:spcBef>
                <a:spcPct val="20000"/>
              </a:spcBef>
              <a:buFont typeface="Wingdings" pitchFamily="2" charset="2"/>
              <a:buChar char="§"/>
              <a:defRPr/>
            </a:pPr>
            <a:r>
              <a:rPr lang="en-US" sz="1800" kern="100" dirty="0" smtClean="0">
                <a:cs typeface="Times New Roman" pitchFamily="18" charset="0"/>
              </a:rPr>
              <a:t>Social Media Roundups</a:t>
            </a:r>
          </a:p>
          <a:p>
            <a:pPr marL="800100" lvl="2" indent="-342900">
              <a:spcBef>
                <a:spcPct val="20000"/>
              </a:spcBef>
              <a:buFont typeface="Wingdings" pitchFamily="2" charset="2"/>
              <a:buChar char="§"/>
              <a:defRPr/>
            </a:pPr>
            <a:r>
              <a:rPr lang="en-US" sz="1400" kern="100" dirty="0" smtClean="0">
                <a:cs typeface="Times New Roman" pitchFamily="18" charset="0"/>
              </a:rPr>
              <a:t>9 Critical Steps to Protecting Yourself on </a:t>
            </a:r>
            <a:r>
              <a:rPr lang="en-US" sz="1400" kern="100" dirty="0" err="1" smtClean="0">
                <a:cs typeface="Times New Roman" pitchFamily="18" charset="0"/>
              </a:rPr>
              <a:t>Facebook</a:t>
            </a:r>
            <a:r>
              <a:rPr lang="en-US" sz="1400" kern="100" dirty="0" smtClean="0">
                <a:cs typeface="Times New Roman" pitchFamily="18" charset="0"/>
              </a:rPr>
              <a:t>: </a:t>
            </a:r>
            <a:r>
              <a:rPr lang="en-US" sz="1400" kern="100" dirty="0" smtClean="0">
                <a:cs typeface="Times New Roman" pitchFamily="18" charset="0"/>
                <a:hlinkClick r:id="rId7"/>
              </a:rPr>
              <a:t>http://goo.gl/igGzN</a:t>
            </a:r>
            <a:r>
              <a:rPr lang="en-US" sz="1400" kern="100" dirty="0" smtClean="0">
                <a:cs typeface="Times New Roman" pitchFamily="18" charset="0"/>
              </a:rPr>
              <a:t> </a:t>
            </a:r>
          </a:p>
          <a:p>
            <a:pPr marL="800100" lvl="2" indent="-342900">
              <a:spcBef>
                <a:spcPct val="20000"/>
              </a:spcBef>
              <a:buFont typeface="Wingdings" pitchFamily="2" charset="2"/>
              <a:buChar char="§"/>
              <a:defRPr/>
            </a:pPr>
            <a:r>
              <a:rPr lang="en-US" sz="1400" kern="100" dirty="0" err="1" smtClean="0">
                <a:cs typeface="Times New Roman" pitchFamily="18" charset="0"/>
              </a:rPr>
              <a:t>Geotags</a:t>
            </a:r>
            <a:r>
              <a:rPr lang="en-US" sz="1400" kern="100" dirty="0" smtClean="0">
                <a:cs typeface="Times New Roman" pitchFamily="18" charset="0"/>
              </a:rPr>
              <a:t> and Location-based Social Networking: </a:t>
            </a:r>
            <a:r>
              <a:rPr lang="en-US" sz="1400" kern="100" dirty="0" smtClean="0">
                <a:cs typeface="Times New Roman" pitchFamily="18" charset="0"/>
                <a:hlinkClick r:id="rId8"/>
              </a:rPr>
              <a:t>http://goo.gl/wqKwZ</a:t>
            </a:r>
            <a:r>
              <a:rPr lang="en-US" sz="1400" kern="100" dirty="0" smtClean="0">
                <a:cs typeface="Times New Roman" pitchFamily="18" charset="0"/>
              </a:rPr>
              <a:t> </a:t>
            </a:r>
          </a:p>
          <a:p>
            <a:pPr marL="800100" lvl="2" indent="-342900">
              <a:spcBef>
                <a:spcPct val="20000"/>
              </a:spcBef>
              <a:buFont typeface="Wingdings" pitchFamily="2" charset="2"/>
              <a:buChar char="§"/>
              <a:defRPr/>
            </a:pPr>
            <a:r>
              <a:rPr lang="en-US" sz="1400" kern="100" dirty="0" smtClean="0">
                <a:cs typeface="Times New Roman" pitchFamily="18" charset="0"/>
              </a:rPr>
              <a:t>Social Media For Family Readiness Groups: </a:t>
            </a:r>
            <a:r>
              <a:rPr lang="en-US" sz="1400" kern="100" dirty="0" smtClean="0">
                <a:cs typeface="Times New Roman" pitchFamily="18" charset="0"/>
                <a:hlinkClick r:id="rId9"/>
              </a:rPr>
              <a:t>http://goo.gl/rS88l</a:t>
            </a:r>
            <a:r>
              <a:rPr lang="en-US" sz="1400" kern="100" dirty="0" smtClean="0">
                <a:cs typeface="Times New Roman" pitchFamily="18" charset="0"/>
              </a:rPr>
              <a:t> </a:t>
            </a:r>
          </a:p>
          <a:p>
            <a:pPr marL="342900" lvl="1" indent="-342900">
              <a:spcBef>
                <a:spcPct val="20000"/>
              </a:spcBef>
              <a:buFont typeface="Wingdings" pitchFamily="2" charset="2"/>
              <a:buChar char="§"/>
              <a:defRPr/>
            </a:pPr>
            <a:r>
              <a:rPr lang="en-US" sz="1800" kern="100" dirty="0" smtClean="0">
                <a:cs typeface="Times New Roman" pitchFamily="18" charset="0"/>
              </a:rPr>
              <a:t>Army </a:t>
            </a:r>
            <a:r>
              <a:rPr lang="en-US" sz="1800" kern="100" dirty="0" err="1" smtClean="0">
                <a:cs typeface="Times New Roman" pitchFamily="18" charset="0"/>
              </a:rPr>
              <a:t>Slideshare</a:t>
            </a:r>
            <a:r>
              <a:rPr lang="en-US" sz="1800" kern="100" dirty="0" smtClean="0">
                <a:cs typeface="Times New Roman" pitchFamily="18" charset="0"/>
              </a:rPr>
              <a:t> site: </a:t>
            </a:r>
            <a:r>
              <a:rPr lang="en-US" sz="1400" kern="100" dirty="0" smtClean="0">
                <a:cs typeface="Times New Roman" pitchFamily="18" charset="0"/>
                <a:hlinkClick r:id="rId10"/>
              </a:rPr>
              <a:t>http://goo.gl/cJM9T</a:t>
            </a:r>
            <a:r>
              <a:rPr lang="en-US" sz="1400" kern="100" dirty="0" smtClean="0">
                <a:cs typeface="Times New Roman" pitchFamily="18" charset="0"/>
              </a:rPr>
              <a:t> </a:t>
            </a: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5126" name="Picture 6"/>
          <p:cNvPicPr>
            <a:picLocks noChangeAspect="1" noChangeArrowheads="1"/>
          </p:cNvPicPr>
          <p:nvPr/>
        </p:nvPicPr>
        <p:blipFill>
          <a:blip r:embed="rId11" cstate="print"/>
          <a:srcRect/>
          <a:stretch>
            <a:fillRect/>
          </a:stretch>
        </p:blipFill>
        <p:spPr bwMode="auto">
          <a:xfrm>
            <a:off x="5444037" y="913165"/>
            <a:ext cx="3296387" cy="1960664"/>
          </a:xfrm>
          <a:prstGeom prst="rect">
            <a:avLst/>
          </a:prstGeom>
          <a:noFill/>
          <a:ln w="9525">
            <a:solidFill>
              <a:srgbClr val="000000"/>
            </a:solidFill>
            <a:miter lim="800000"/>
            <a:headEnd/>
            <a:tailEnd/>
          </a:ln>
        </p:spPr>
      </p:pic>
      <p:pic>
        <p:nvPicPr>
          <p:cNvPr id="5127" name="Picture 7"/>
          <p:cNvPicPr>
            <a:picLocks noChangeAspect="1" noChangeArrowheads="1"/>
          </p:cNvPicPr>
          <p:nvPr/>
        </p:nvPicPr>
        <p:blipFill>
          <a:blip r:embed="rId12" cstate="print"/>
          <a:srcRect/>
          <a:stretch>
            <a:fillRect/>
          </a:stretch>
        </p:blipFill>
        <p:spPr bwMode="auto">
          <a:xfrm>
            <a:off x="246814" y="4376059"/>
            <a:ext cx="3555232" cy="1665514"/>
          </a:xfrm>
          <a:prstGeom prst="rect">
            <a:avLst/>
          </a:prstGeom>
          <a:noFill/>
          <a:ln w="9525">
            <a:solidFill>
              <a:srgbClr val="000000"/>
            </a:solidFill>
            <a:miter lim="800000"/>
            <a:headEnd/>
            <a:tailEnd/>
          </a:ln>
        </p:spPr>
      </p:pic>
      <p:pic>
        <p:nvPicPr>
          <p:cNvPr id="5128" name="Picture 8"/>
          <p:cNvPicPr>
            <a:picLocks noChangeAspect="1" noChangeArrowheads="1"/>
          </p:cNvPicPr>
          <p:nvPr/>
        </p:nvPicPr>
        <p:blipFill>
          <a:blip r:embed="rId13" cstate="print"/>
          <a:srcRect r="16557"/>
          <a:stretch>
            <a:fillRect/>
          </a:stretch>
        </p:blipFill>
        <p:spPr bwMode="auto">
          <a:xfrm>
            <a:off x="4033694" y="4371296"/>
            <a:ext cx="4696649" cy="1147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13" name="Title 1"/>
          <p:cNvSpPr>
            <a:spLocks noGrp="1"/>
          </p:cNvSpPr>
          <p:nvPr>
            <p:ph type="title"/>
          </p:nvPr>
        </p:nvSpPr>
        <p:spPr>
          <a:xfrm>
            <a:off x="0" y="685800"/>
            <a:ext cx="9144000" cy="609600"/>
          </a:xfrm>
        </p:spPr>
        <p:txBody>
          <a:bodyPr>
            <a:normAutofit/>
          </a:bodyPr>
          <a:lstStyle/>
          <a:p>
            <a:pPr algn="r">
              <a:defRPr/>
            </a:pPr>
            <a:r>
              <a:rPr lang="en-US" sz="3200" b="1" dirty="0" smtClean="0">
                <a:effectLst>
                  <a:outerShdw blurRad="38100" dist="38100" dir="2700000" algn="tl">
                    <a:srgbClr val="000000">
                      <a:alpha val="43137"/>
                    </a:srgbClr>
                  </a:outerShdw>
                </a:effectLst>
                <a:latin typeface="+mn-lt"/>
                <a:cs typeface="Arial" pitchFamily="34" charset="0"/>
              </a:rPr>
              <a:t>Contact information</a:t>
            </a:r>
          </a:p>
        </p:txBody>
      </p:sp>
      <p:pic>
        <p:nvPicPr>
          <p:cNvPr id="10" name="Picture 9" descr="bpm-questions-you-should-ask-your-bpms-vendor1.jpg"/>
          <p:cNvPicPr>
            <a:picLocks noChangeAspect="1"/>
          </p:cNvPicPr>
          <p:nvPr/>
        </p:nvPicPr>
        <p:blipFill>
          <a:blip r:embed="rId3" cstate="print"/>
          <a:stretch>
            <a:fillRect/>
          </a:stretch>
        </p:blipFill>
        <p:spPr>
          <a:xfrm>
            <a:off x="5562600" y="1676400"/>
            <a:ext cx="3108960" cy="3886200"/>
          </a:xfrm>
          <a:prstGeom prst="rect">
            <a:avLst/>
          </a:prstGeom>
        </p:spPr>
      </p:pic>
      <p:sp>
        <p:nvSpPr>
          <p:cNvPr id="14" name="Rectangle 6"/>
          <p:cNvSpPr>
            <a:spLocks noChangeArrowheads="1"/>
          </p:cNvSpPr>
          <p:nvPr/>
        </p:nvSpPr>
        <p:spPr bwMode="auto">
          <a:xfrm>
            <a:off x="192024" y="1139952"/>
            <a:ext cx="5181600" cy="1200329"/>
          </a:xfrm>
          <a:prstGeom prst="rect">
            <a:avLst/>
          </a:prstGeom>
          <a:noFill/>
          <a:ln w="9525">
            <a:noFill/>
            <a:miter lim="800000"/>
            <a:headEnd/>
            <a:tailEnd/>
          </a:ln>
        </p:spPr>
        <p:txBody>
          <a:bodyPr wrap="square">
            <a:spAutoFit/>
          </a:bodyPr>
          <a:lstStyle/>
          <a:p>
            <a:r>
              <a:rPr lang="en-US" dirty="0" smtClean="0"/>
              <a:t>Have questions? Please feel free to reach out to us at the Online and Social Media Division</a:t>
            </a:r>
            <a:endParaRPr lang="en-US" dirty="0"/>
          </a:p>
        </p:txBody>
      </p:sp>
      <p:sp>
        <p:nvSpPr>
          <p:cNvPr id="9" name="Title 1"/>
          <p:cNvSpPr txBox="1">
            <a:spLocks/>
          </p:cNvSpPr>
          <p:nvPr/>
        </p:nvSpPr>
        <p:spPr bwMode="auto">
          <a:xfrm>
            <a:off x="228600" y="5410200"/>
            <a:ext cx="8610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solidFill>
                <a:uLnTx/>
                <a:uFillTx/>
                <a:latin typeface="+mn-lt"/>
                <a:ea typeface="+mj-ea"/>
                <a:cs typeface="Arial" pitchFamily="34" charset="0"/>
              </a:rPr>
              <a:t>OFFICE</a:t>
            </a:r>
            <a:r>
              <a:rPr kumimoji="0" lang="en-US" sz="1800" b="1" i="0" u="none" strike="noStrike" kern="0" cap="none" spc="0" normalizeH="0" noProof="0" dirty="0" smtClean="0">
                <a:ln>
                  <a:noFill/>
                </a:ln>
                <a:solidFill>
                  <a:schemeClr val="tx2"/>
                </a:solidFill>
                <a:uLnTx/>
                <a:uFillTx/>
                <a:latin typeface="+mn-lt"/>
                <a:ea typeface="+mj-ea"/>
                <a:cs typeface="Arial" pitchFamily="34" charset="0"/>
              </a:rPr>
              <a:t> OF THE CHIEF OF PUBLIC AFFAIRS</a:t>
            </a:r>
          </a:p>
          <a:p>
            <a:pPr marL="0" marR="0" lvl="0" indent="0" defTabSz="914400" rtl="0" eaLnBrk="0" fontAlgn="base" latinLnBrk="0" hangingPunct="0">
              <a:lnSpc>
                <a:spcPct val="100000"/>
              </a:lnSpc>
              <a:spcBef>
                <a:spcPct val="0"/>
              </a:spcBef>
              <a:spcAft>
                <a:spcPct val="0"/>
              </a:spcAft>
              <a:buClrTx/>
              <a:buSzTx/>
              <a:buFontTx/>
              <a:buNone/>
              <a:tabLst/>
              <a:defRPr/>
            </a:pPr>
            <a:r>
              <a:rPr lang="en-US" sz="1800" b="1" kern="0" baseline="0" dirty="0" smtClean="0">
                <a:solidFill>
                  <a:schemeClr val="tx2"/>
                </a:solidFill>
                <a:latin typeface="+mn-lt"/>
                <a:ea typeface="+mj-ea"/>
                <a:cs typeface="Arial" pitchFamily="34" charset="0"/>
              </a:rPr>
              <a:t>PENTAGON</a:t>
            </a:r>
            <a:endParaRPr kumimoji="0" lang="en-US" sz="1800" b="1" i="0" u="none" strike="noStrike" kern="0" cap="none" spc="0" normalizeH="0" baseline="0" noProof="0" dirty="0" smtClean="0">
              <a:ln>
                <a:noFill/>
              </a:ln>
              <a:solidFill>
                <a:schemeClr val="tx2"/>
              </a:solidFill>
              <a:uLnTx/>
              <a:uFillTx/>
              <a:latin typeface="+mn-lt"/>
              <a:ea typeface="+mj-ea"/>
              <a:cs typeface="Arial" pitchFamily="34" charset="0"/>
            </a:endParaRPr>
          </a:p>
        </p:txBody>
      </p:sp>
      <p:sp>
        <p:nvSpPr>
          <p:cNvPr id="12" name="Title 1"/>
          <p:cNvSpPr txBox="1">
            <a:spLocks/>
          </p:cNvSpPr>
          <p:nvPr/>
        </p:nvSpPr>
        <p:spPr bwMode="auto">
          <a:xfrm>
            <a:off x="301752" y="4895088"/>
            <a:ext cx="8610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800" b="1" kern="0" dirty="0" smtClean="0">
                <a:solidFill>
                  <a:schemeClr val="tx2"/>
                </a:solidFill>
                <a:latin typeface="+mn-lt"/>
                <a:ea typeface="+mj-ea"/>
                <a:cs typeface="Arial" pitchFamily="34" charset="0"/>
              </a:rPr>
              <a:t>11/30/2011</a:t>
            </a:r>
            <a:endParaRPr kumimoji="0" lang="en-US" sz="1800" b="1" i="0" u="none" strike="noStrike" kern="0" cap="none" spc="0" normalizeH="0" baseline="0" noProof="0" dirty="0" smtClean="0">
              <a:ln>
                <a:noFill/>
              </a:ln>
              <a:solidFill>
                <a:schemeClr val="tx2"/>
              </a:solidFill>
              <a:uLnTx/>
              <a:uFillTx/>
              <a:latin typeface="+mn-lt"/>
              <a:ea typeface="+mj-ea"/>
              <a:cs typeface="Arial" pitchFamily="34" charset="0"/>
            </a:endParaRPr>
          </a:p>
        </p:txBody>
      </p:sp>
      <p:sp>
        <p:nvSpPr>
          <p:cNvPr id="11" name="TextBox 2"/>
          <p:cNvSpPr txBox="1">
            <a:spLocks noChangeArrowheads="1"/>
          </p:cNvSpPr>
          <p:nvPr/>
        </p:nvSpPr>
        <p:spPr bwMode="auto">
          <a:xfrm>
            <a:off x="268385" y="2331880"/>
            <a:ext cx="4114800" cy="2893100"/>
          </a:xfrm>
          <a:prstGeom prst="rect">
            <a:avLst/>
          </a:prstGeom>
          <a:noFill/>
          <a:ln w="9525">
            <a:noFill/>
            <a:miter lim="800000"/>
            <a:headEnd/>
            <a:tailEnd/>
          </a:ln>
        </p:spPr>
        <p:txBody>
          <a:bodyPr wrap="square">
            <a:spAutoFit/>
          </a:bodyPr>
          <a:lstStyle/>
          <a:p>
            <a:r>
              <a:rPr lang="en-US" sz="1400" dirty="0" smtClean="0">
                <a:cs typeface="Arial" pitchFamily="34" charset="0"/>
              </a:rPr>
              <a:t>Email:</a:t>
            </a:r>
          </a:p>
          <a:p>
            <a:r>
              <a:rPr lang="en-US" sz="1400" dirty="0" smtClean="0">
                <a:cs typeface="Arial" pitchFamily="34" charset="0"/>
              </a:rPr>
              <a:t>Ocpa.osmd@us.army.mil</a:t>
            </a:r>
          </a:p>
          <a:p>
            <a:endParaRPr lang="en-US" sz="1400" dirty="0" smtClean="0">
              <a:cs typeface="Arial" pitchFamily="34" charset="0"/>
            </a:endParaRPr>
          </a:p>
          <a:p>
            <a:r>
              <a:rPr lang="en-US" sz="1400" dirty="0" smtClean="0"/>
              <a:t>To review and download past editions of the Social Media Roundup, visit our </a:t>
            </a:r>
            <a:r>
              <a:rPr lang="en-US" sz="1400" dirty="0" err="1" smtClean="0"/>
              <a:t>Slideshare</a:t>
            </a:r>
            <a:r>
              <a:rPr lang="en-US" sz="1400" dirty="0" smtClean="0"/>
              <a:t> site at: </a:t>
            </a:r>
            <a:r>
              <a:rPr lang="en-US" sz="1400" dirty="0" smtClean="0">
                <a:hlinkClick r:id="rId4"/>
              </a:rPr>
              <a:t>http://www.slideshare.net/usarmysocialmedia</a:t>
            </a:r>
            <a:r>
              <a:rPr lang="en-US" sz="1400" dirty="0" smtClean="0"/>
              <a:t>. If you do not have access to </a:t>
            </a:r>
            <a:r>
              <a:rPr lang="en-US" sz="1400" dirty="0" err="1" smtClean="0"/>
              <a:t>Slideshare</a:t>
            </a:r>
            <a:r>
              <a:rPr lang="en-US" sz="1400" dirty="0" smtClean="0"/>
              <a:t>, they can also be found on AKO at: </a:t>
            </a:r>
            <a:r>
              <a:rPr lang="en-US" sz="1400" dirty="0" smtClean="0">
                <a:hlinkClick r:id="rId5"/>
              </a:rPr>
              <a:t>https://www.us.army.mil/suite/page/505262</a:t>
            </a:r>
            <a:r>
              <a:rPr lang="en-US" sz="1400" dirty="0" smtClean="0"/>
              <a:t>. All Social Media Roundups are authorized to be distributed to a broader audience. </a:t>
            </a:r>
          </a:p>
          <a:p>
            <a:endParaRPr lang="en-US" sz="1400" dirty="0">
              <a:cs typeface="Arial" pitchFamily="34" charset="0"/>
            </a:endParaRPr>
          </a:p>
          <a:p>
            <a:endParaRPr lang="en-US" sz="1400" dirty="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5" name="Date Placeholder 3"/>
          <p:cNvSpPr txBox="1">
            <a:spLocks/>
          </p:cNvSpPr>
          <p:nvPr/>
        </p:nvSpPr>
        <p:spPr bwMode="auto">
          <a:xfrm>
            <a:off x="457200" y="6356350"/>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Helvetica" pitchFamily="-110" charset="0"/>
              <a:ea typeface="Osaka" pitchFamily="-110" charset="-128"/>
              <a:cs typeface="+mn-cs"/>
            </a:endParaRPr>
          </a:p>
        </p:txBody>
      </p:sp>
      <p:sp>
        <p:nvSpPr>
          <p:cNvPr id="7" name="Rectangle 3"/>
          <p:cNvSpPr txBox="1">
            <a:spLocks noChangeArrowheads="1"/>
          </p:cNvSpPr>
          <p:nvPr/>
        </p:nvSpPr>
        <p:spPr bwMode="auto">
          <a:xfrm>
            <a:off x="0" y="623047"/>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0"/>
              </a:spcBef>
              <a:spcAft>
                <a:spcPts val="0"/>
              </a:spcAft>
              <a:buClrTx/>
              <a:buSzTx/>
              <a:tabLst/>
              <a:defRPr/>
            </a:pPr>
            <a:r>
              <a:rPr lang="en-US" sz="3600" kern="0" dirty="0" smtClean="0">
                <a:latin typeface="+mn-lt"/>
                <a:ea typeface="+mn-ea"/>
                <a:cs typeface="Arial" pitchFamily="34" charset="0"/>
              </a:rPr>
              <a:t>Agenda</a:t>
            </a:r>
          </a:p>
          <a:p>
            <a:pPr marL="342900" marR="0" lvl="0" indent="-342900" algn="ctr" defTabSz="914400" rtl="0" eaLnBrk="1" fontAlgn="auto" latinLnBrk="0" hangingPunct="1">
              <a:lnSpc>
                <a:spcPct val="100000"/>
              </a:lnSpc>
              <a:spcBef>
                <a:spcPct val="0"/>
              </a:spcBef>
              <a:spcAft>
                <a:spcPts val="0"/>
              </a:spcAft>
              <a:buClrTx/>
              <a:buSzTx/>
              <a:tabLst/>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Osaka" pitchFamily="-106" charset="-128"/>
            </a:endParaRPr>
          </a:p>
        </p:txBody>
      </p:sp>
      <p:sp>
        <p:nvSpPr>
          <p:cNvPr id="6" name="Rectangle 5"/>
          <p:cNvSpPr/>
          <p:nvPr/>
        </p:nvSpPr>
        <p:spPr>
          <a:xfrm>
            <a:off x="323725" y="1264849"/>
            <a:ext cx="8820275" cy="5570756"/>
          </a:xfrm>
          <a:prstGeom prst="rect">
            <a:avLst/>
          </a:prstGeom>
        </p:spPr>
        <p:txBody>
          <a:bodyPr wrap="square">
            <a:spAutoFit/>
          </a:bodyPr>
          <a:lstStyle/>
          <a:p>
            <a:pPr indent="-342900" eaLnBrk="1" fontAlgn="auto" hangingPunct="1">
              <a:spcAft>
                <a:spcPts val="0"/>
              </a:spcAft>
              <a:defRPr/>
            </a:pPr>
            <a:r>
              <a:rPr lang="en-US" kern="0" dirty="0" smtClean="0">
                <a:cs typeface="Arial" pitchFamily="34" charset="0"/>
              </a:rPr>
              <a:t>This week’s Social Media Roundup</a:t>
            </a:r>
          </a:p>
          <a:p>
            <a:pPr indent="-342900" eaLnBrk="1" fontAlgn="auto" hangingPunct="1">
              <a:spcAft>
                <a:spcPts val="0"/>
              </a:spcAft>
              <a:defRPr/>
            </a:pPr>
            <a:endParaRPr lang="en-US" kern="0" dirty="0" smtClean="0">
              <a:cs typeface="Arial" pitchFamily="34" charset="0"/>
            </a:endParaRPr>
          </a:p>
          <a:p>
            <a:pPr marL="342900" indent="-342900" eaLnBrk="1" fontAlgn="auto" hangingPunct="1">
              <a:spcAft>
                <a:spcPts val="0"/>
              </a:spcAft>
              <a:buFont typeface="Wingdings" pitchFamily="2" charset="2"/>
              <a:buChar char="§"/>
              <a:defRPr/>
            </a:pPr>
            <a:r>
              <a:rPr lang="en-US" kern="0" dirty="0" smtClean="0">
                <a:cs typeface="Arial" pitchFamily="34" charset="0"/>
              </a:rPr>
              <a:t>Introduction</a:t>
            </a:r>
          </a:p>
          <a:p>
            <a:pPr marL="342900" indent="-342900" eaLnBrk="1" fontAlgn="auto" hangingPunct="1">
              <a:spcAft>
                <a:spcPts val="0"/>
              </a:spcAft>
              <a:buFont typeface="Wingdings" pitchFamily="2" charset="2"/>
              <a:buChar char="§"/>
              <a:defRPr/>
            </a:pPr>
            <a:r>
              <a:rPr lang="en-US" kern="0" dirty="0" smtClean="0">
                <a:cs typeface="Arial" pitchFamily="34" charset="0"/>
              </a:rPr>
              <a:t>#1 Social media/online conduct</a:t>
            </a:r>
          </a:p>
          <a:p>
            <a:pPr marL="342900" indent="-342900" eaLnBrk="1" fontAlgn="auto" hangingPunct="1">
              <a:spcAft>
                <a:spcPts val="0"/>
              </a:spcAft>
              <a:buFont typeface="Wingdings" pitchFamily="2" charset="2"/>
              <a:buChar char="§"/>
              <a:defRPr/>
            </a:pPr>
            <a:r>
              <a:rPr lang="en-US" kern="0" dirty="0" smtClean="0">
                <a:cs typeface="Arial" pitchFamily="34" charset="0"/>
              </a:rPr>
              <a:t>#2 Who you connect with</a:t>
            </a:r>
          </a:p>
          <a:p>
            <a:pPr marL="342900" indent="-342900" eaLnBrk="1" fontAlgn="auto" hangingPunct="1">
              <a:spcAft>
                <a:spcPts val="0"/>
              </a:spcAft>
              <a:buFont typeface="Wingdings" pitchFamily="2" charset="2"/>
              <a:buChar char="§"/>
              <a:defRPr/>
            </a:pPr>
            <a:r>
              <a:rPr lang="en-US" kern="0" dirty="0" smtClean="0">
                <a:cs typeface="Arial" pitchFamily="34" charset="0"/>
              </a:rPr>
              <a:t>#3 Privacy settings</a:t>
            </a:r>
          </a:p>
          <a:p>
            <a:pPr marL="342900" indent="-342900" eaLnBrk="1" fontAlgn="auto" hangingPunct="1">
              <a:spcAft>
                <a:spcPts val="0"/>
              </a:spcAft>
              <a:buFont typeface="Wingdings" pitchFamily="2" charset="2"/>
              <a:buChar char="§"/>
              <a:defRPr/>
            </a:pPr>
            <a:r>
              <a:rPr lang="en-US" kern="0" dirty="0" smtClean="0">
                <a:cs typeface="Arial" pitchFamily="34" charset="0"/>
              </a:rPr>
              <a:t>#4 </a:t>
            </a:r>
            <a:r>
              <a:rPr lang="en-US" kern="0" dirty="0" err="1" smtClean="0">
                <a:cs typeface="Arial" pitchFamily="34" charset="0"/>
              </a:rPr>
              <a:t>Geotagging</a:t>
            </a:r>
            <a:r>
              <a:rPr lang="en-US" kern="0" dirty="0" smtClean="0">
                <a:cs typeface="Arial" pitchFamily="34" charset="0"/>
              </a:rPr>
              <a:t> safety</a:t>
            </a:r>
          </a:p>
          <a:p>
            <a:pPr marL="342900" indent="-342900" eaLnBrk="1" fontAlgn="auto" hangingPunct="1">
              <a:spcAft>
                <a:spcPts val="0"/>
              </a:spcAft>
              <a:buFont typeface="Wingdings" pitchFamily="2" charset="2"/>
              <a:buChar char="§"/>
              <a:defRPr/>
            </a:pPr>
            <a:r>
              <a:rPr lang="en-US" kern="0" dirty="0" smtClean="0">
                <a:cs typeface="Arial" pitchFamily="34" charset="0"/>
              </a:rPr>
              <a:t>#5 Educating your family</a:t>
            </a:r>
          </a:p>
          <a:p>
            <a:pPr marL="342900" indent="-342900" eaLnBrk="1" fontAlgn="auto" hangingPunct="1">
              <a:spcAft>
                <a:spcPts val="0"/>
              </a:spcAft>
              <a:buFont typeface="Wingdings" pitchFamily="2" charset="2"/>
              <a:buChar char="§"/>
              <a:defRPr/>
            </a:pPr>
            <a:r>
              <a:rPr lang="en-US" kern="0" dirty="0" smtClean="0">
                <a:cs typeface="Arial" pitchFamily="34" charset="0"/>
              </a:rPr>
              <a:t>#6 What not to post</a:t>
            </a:r>
          </a:p>
          <a:p>
            <a:pPr marL="342900" indent="-342900" eaLnBrk="1" fontAlgn="auto" hangingPunct="1">
              <a:spcAft>
                <a:spcPts val="0"/>
              </a:spcAft>
              <a:buFont typeface="Wingdings" pitchFamily="2" charset="2"/>
              <a:buChar char="§"/>
              <a:defRPr/>
            </a:pPr>
            <a:r>
              <a:rPr lang="en-US" kern="0" dirty="0" smtClean="0">
                <a:cs typeface="Arial" pitchFamily="34" charset="0"/>
              </a:rPr>
              <a:t>Resources</a:t>
            </a:r>
          </a:p>
          <a:p>
            <a:pPr marL="342900" indent="-342900" eaLnBrk="1" fontAlgn="auto" hangingPunct="1">
              <a:spcAft>
                <a:spcPts val="0"/>
              </a:spcAft>
              <a:buFont typeface="Wingdings" pitchFamily="2" charset="2"/>
              <a:buChar char="§"/>
              <a:defRPr/>
            </a:pPr>
            <a:endParaRPr lang="en-US" kern="0" dirty="0" smtClean="0">
              <a:cs typeface="Arial" pitchFamily="34" charset="0"/>
            </a:endParaRPr>
          </a:p>
          <a:p>
            <a:pPr marL="342900" indent="-342900" eaLnBrk="1" fontAlgn="auto" hangingPunct="1">
              <a:spcAft>
                <a:spcPts val="0"/>
              </a:spcAft>
              <a:buFont typeface="Wingdings" pitchFamily="2" charset="2"/>
              <a:buChar char="§"/>
              <a:defRPr/>
            </a:pPr>
            <a:endParaRPr lang="en-US" sz="2200" kern="0" dirty="0" smtClean="0">
              <a:cs typeface="Arial" pitchFamily="34" charset="0"/>
            </a:endParaRPr>
          </a:p>
          <a:p>
            <a:pPr marL="342900" indent="-342900" eaLnBrk="1" fontAlgn="auto" hangingPunct="1">
              <a:spcAft>
                <a:spcPts val="0"/>
              </a:spcAft>
              <a:buFont typeface="Wingdings" pitchFamily="2" charset="2"/>
              <a:buChar char="§"/>
              <a:defRPr/>
            </a:pPr>
            <a:endParaRPr lang="en-US" sz="2200" kern="0" dirty="0" smtClean="0">
              <a:cs typeface="Arial" pitchFamily="34" charset="0"/>
            </a:endParaRPr>
          </a:p>
          <a:p>
            <a:pPr marL="342900" indent="-342900" eaLnBrk="1" fontAlgn="auto" hangingPunct="1">
              <a:spcAft>
                <a:spcPts val="0"/>
              </a:spcAft>
              <a:buFont typeface="Wingdings" pitchFamily="2" charset="2"/>
              <a:buChar char="§"/>
              <a:defRPr/>
            </a:pPr>
            <a:endParaRPr lang="en-US" kern="0" dirty="0" smtClean="0">
              <a:cs typeface="Arial" pitchFamily="34" charset="0"/>
            </a:endParaRPr>
          </a:p>
          <a:p>
            <a:pPr marL="342900" indent="-342900" eaLnBrk="1" fontAlgn="auto" hangingPunct="1">
              <a:spcAft>
                <a:spcPts val="0"/>
              </a:spcAft>
              <a:buFont typeface="Arial" pitchFamily="34" charset="0"/>
              <a:buChar char="•"/>
              <a:defRPr/>
            </a:pPr>
            <a:endParaRPr lang="en-US" kern="0" dirty="0" smtClean="0">
              <a:cs typeface="Arial" pitchFamily="34" charset="0"/>
            </a:endParaRPr>
          </a:p>
        </p:txBody>
      </p:sp>
      <p:pic>
        <p:nvPicPr>
          <p:cNvPr id="8" name="Picture 7" descr="checklist.jpg"/>
          <p:cNvPicPr>
            <a:picLocks noChangeAspect="1"/>
          </p:cNvPicPr>
          <p:nvPr/>
        </p:nvPicPr>
        <p:blipFill>
          <a:blip r:embed="rId3" cstate="print"/>
          <a:srcRect l="12808"/>
          <a:stretch>
            <a:fillRect/>
          </a:stretch>
        </p:blipFill>
        <p:spPr>
          <a:xfrm>
            <a:off x="5584371" y="2994760"/>
            <a:ext cx="3120349" cy="23745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6945" y="726742"/>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Introduction</a:t>
            </a:r>
          </a:p>
        </p:txBody>
      </p:sp>
      <p:sp>
        <p:nvSpPr>
          <p:cNvPr id="6" name="Rectangle 5"/>
          <p:cNvSpPr/>
          <p:nvPr/>
        </p:nvSpPr>
        <p:spPr>
          <a:xfrm>
            <a:off x="176091" y="1331912"/>
            <a:ext cx="4787795" cy="7238905"/>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Social media has become a big part of our lives. Social media can help people and Army organizations share information during deployments. Social media also helps Soldiers, family members and Army civilians stay connected to loved ones.</a:t>
            </a:r>
          </a:p>
          <a:p>
            <a:pPr marL="342900" lvl="1" indent="-342900">
              <a:spcBef>
                <a:spcPct val="20000"/>
              </a:spcBef>
              <a:buFont typeface="Wingdings" pitchFamily="2" charset="2"/>
              <a:buChar char="§"/>
              <a:defRPr/>
            </a:pPr>
            <a:r>
              <a:rPr lang="en-US" sz="1800" dirty="0" smtClean="0"/>
              <a:t>As a culture, we depend on social media, but social media use can be extremely dangerous if you’re not careful, especially when deployed.</a:t>
            </a:r>
          </a:p>
          <a:p>
            <a:pPr marL="342900" lvl="1" indent="-342900">
              <a:spcBef>
                <a:spcPct val="20000"/>
              </a:spcBef>
              <a:buFont typeface="Wingdings" pitchFamily="2" charset="2"/>
              <a:buChar char="§"/>
              <a:defRPr/>
            </a:pPr>
            <a:r>
              <a:rPr lang="en-US" sz="1800" dirty="0" smtClean="0"/>
              <a:t>Operations security (OPSEC) and personal privacy concerns should be paramount when using social media whether you’re deployed, or you’re simply staying in touch with your deployed Soldier.</a:t>
            </a: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10" name="Picture 9" descr="191258_193738927313882_153830241304751_575191_2361476_o.jpg"/>
          <p:cNvPicPr>
            <a:picLocks noChangeAspect="1"/>
          </p:cNvPicPr>
          <p:nvPr/>
        </p:nvPicPr>
        <p:blipFill>
          <a:blip r:embed="rId3" cstate="print"/>
          <a:stretch>
            <a:fillRect/>
          </a:stretch>
        </p:blipFill>
        <p:spPr>
          <a:xfrm>
            <a:off x="5077009" y="1032243"/>
            <a:ext cx="3410898" cy="477479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304800" y="645459"/>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#1 Social media/online conduct</a:t>
            </a:r>
          </a:p>
        </p:txBody>
      </p:sp>
      <p:sp>
        <p:nvSpPr>
          <p:cNvPr id="10" name="Content Placeholder 2"/>
          <p:cNvSpPr>
            <a:spLocks noGrp="1"/>
          </p:cNvSpPr>
          <p:nvPr>
            <p:ph idx="1"/>
          </p:nvPr>
        </p:nvSpPr>
        <p:spPr bwMode="auto">
          <a:xfrm>
            <a:off x="5069540" y="1295400"/>
            <a:ext cx="4074459" cy="4724400"/>
          </a:xfrm>
          <a:noFill/>
          <a:ln>
            <a:miter lim="800000"/>
            <a:headEnd/>
            <a:tailEnd/>
          </a:ln>
        </p:spPr>
        <p:txBody>
          <a:bodyPr vert="horz" wrap="square" lIns="91440" tIns="45720" rIns="91440" bIns="45720" numCol="1" anchor="t" anchorCtr="0" compatLnSpc="1">
            <a:prstTxWarp prst="textNoShape">
              <a:avLst/>
            </a:prstTxWarp>
          </a:bodyPr>
          <a:lstStyle/>
          <a:p>
            <a:pPr marL="342900" lvl="1" indent="-342900">
              <a:buFont typeface="Wingdings" pitchFamily="2" charset="2"/>
              <a:buChar char="§"/>
            </a:pPr>
            <a:endParaRPr lang="en-US" sz="1800" kern="100" dirty="0" smtClean="0">
              <a:cs typeface="Times New Roman" pitchFamily="18" charset="0"/>
            </a:endParaRPr>
          </a:p>
          <a:p>
            <a:endParaRPr lang="en-US" sz="1600" dirty="0" smtClean="0"/>
          </a:p>
        </p:txBody>
      </p:sp>
      <p:sp>
        <p:nvSpPr>
          <p:cNvPr id="8" name="Content Placeholder 2"/>
          <p:cNvSpPr txBox="1">
            <a:spLocks/>
          </p:cNvSpPr>
          <p:nvPr/>
        </p:nvSpPr>
        <p:spPr bwMode="auto">
          <a:xfrm>
            <a:off x="179526" y="1246341"/>
            <a:ext cx="5461253"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a:spcBef>
                <a:spcPct val="20000"/>
              </a:spcBef>
              <a:buFont typeface="Wingdings" pitchFamily="2" charset="2"/>
              <a:buChar char="§"/>
              <a:defRPr/>
            </a:pPr>
            <a:r>
              <a:rPr lang="en-US" sz="1800" dirty="0" smtClean="0"/>
              <a:t>Soldiers are personally responsible for all content they publish on social media sites, blogs, or other websites. </a:t>
            </a:r>
          </a:p>
          <a:p>
            <a:pPr marL="342900" lvl="1" indent="-342900">
              <a:spcBef>
                <a:spcPct val="20000"/>
              </a:spcBef>
              <a:buFont typeface="Wingdings" pitchFamily="2" charset="2"/>
              <a:buChar char="§"/>
              <a:defRPr/>
            </a:pPr>
            <a:r>
              <a:rPr lang="en-US" sz="1800" dirty="0" smtClean="0"/>
              <a:t>Soldiers must be thoughtful about mission-related and non-Soldier related content they post. The lines between a Soldier’s personal and professional life often blur in the online space. </a:t>
            </a:r>
          </a:p>
          <a:p>
            <a:pPr marL="342900" lvl="1" indent="-342900">
              <a:spcBef>
                <a:spcPct val="20000"/>
              </a:spcBef>
              <a:buFont typeface="Wingdings" pitchFamily="2" charset="2"/>
              <a:buChar char="§"/>
              <a:defRPr/>
            </a:pPr>
            <a:r>
              <a:rPr lang="en-US" sz="1800" dirty="0" smtClean="0"/>
              <a:t>A Soldier who violates Federal law, regulations or policies through inappropriate personal online activity is subject to disciplinary action under the Uniform Code of Military Justice (UCMJ).  </a:t>
            </a:r>
          </a:p>
          <a:p>
            <a:pPr marL="342900" lvl="1" indent="-342900">
              <a:spcBef>
                <a:spcPct val="20000"/>
              </a:spcBef>
              <a:buFont typeface="Wingdings" pitchFamily="2" charset="2"/>
              <a:buChar char="§"/>
              <a:defRPr/>
            </a:pPr>
            <a:r>
              <a:rPr lang="en-US" sz="1800" dirty="0" smtClean="0">
                <a:cs typeface="Times New Roman" pitchFamily="18" charset="0"/>
              </a:rPr>
              <a:t>The Army is always working to protect itself against security breaches. It is vitally important that Army leaders, Soldiers and Army civilians understand what kind of data they are broadcasting and what they can do to protect themselves and their families.</a:t>
            </a: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kern="100" noProof="0" dirty="0" smtClean="0">
              <a:latin typeface="+mn-lt"/>
              <a:ea typeface="+mn-ea"/>
              <a:cs typeface="Times New Roman" pitchFamily="18" charset="0"/>
            </a:endParaRPr>
          </a:p>
        </p:txBody>
      </p:sp>
      <p:pic>
        <p:nvPicPr>
          <p:cNvPr id="9" name="Picture 8" descr="size0-army_mil-93404-2010-12-01-171245.jpg"/>
          <p:cNvPicPr>
            <a:picLocks noChangeAspect="1"/>
          </p:cNvPicPr>
          <p:nvPr/>
        </p:nvPicPr>
        <p:blipFill>
          <a:blip r:embed="rId3" cstate="print"/>
          <a:stretch>
            <a:fillRect/>
          </a:stretch>
        </p:blipFill>
        <p:spPr>
          <a:xfrm>
            <a:off x="5679433" y="1389415"/>
            <a:ext cx="3188006" cy="44532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304800" y="645459"/>
            <a:ext cx="8610600" cy="609600"/>
          </a:xfrm>
        </p:spPr>
        <p:txBody>
          <a:bodyPr>
            <a:normAutofit/>
          </a:bodyPr>
          <a:lstStyle/>
          <a:p>
            <a:pPr algn="l">
              <a:defRPr/>
            </a:pPr>
            <a:r>
              <a:rPr lang="en-US" sz="3200" b="1" dirty="0" smtClean="0">
                <a:effectLst>
                  <a:outerShdw blurRad="38100" dist="38100" dir="2700000" algn="tl">
                    <a:srgbClr val="000000">
                      <a:alpha val="43137"/>
                    </a:srgbClr>
                  </a:outerShdw>
                </a:effectLst>
                <a:cs typeface="Arial" pitchFamily="34" charset="0"/>
              </a:rPr>
              <a:t>#1 Social media/online conduct</a:t>
            </a:r>
            <a:endParaRPr lang="en-US" sz="3200" b="1" dirty="0" smtClean="0">
              <a:effectLst>
                <a:outerShdw blurRad="38100" dist="38100" dir="2700000" algn="tl">
                  <a:srgbClr val="000000">
                    <a:alpha val="43137"/>
                  </a:srgbClr>
                </a:outerShdw>
              </a:effectLst>
              <a:latin typeface="+mn-lt"/>
              <a:cs typeface="Arial" pitchFamily="34" charset="0"/>
            </a:endParaRPr>
          </a:p>
        </p:txBody>
      </p:sp>
      <p:sp>
        <p:nvSpPr>
          <p:cNvPr id="8" name="Rectangle 7"/>
          <p:cNvSpPr/>
          <p:nvPr/>
        </p:nvSpPr>
        <p:spPr>
          <a:xfrm>
            <a:off x="192976" y="1317376"/>
            <a:ext cx="3535877" cy="4302716"/>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The posting or disclosure of internal Army documents or information that the Army has not officially released to the public is prohibited. This policy applies no matter how a Soldier comes into possession of a document, video or photo. </a:t>
            </a:r>
          </a:p>
          <a:p>
            <a:pPr marL="342900" lvl="1" indent="-342900">
              <a:spcBef>
                <a:spcPct val="20000"/>
              </a:spcBef>
              <a:buFont typeface="Wingdings" pitchFamily="2" charset="2"/>
              <a:buChar char="§"/>
              <a:defRPr/>
            </a:pPr>
            <a:r>
              <a:rPr lang="en-US" sz="1800" dirty="0" smtClean="0"/>
              <a:t>A few examples of unreleased information Soldiers are prohibited from posting include information about causalities, detainees or military operations. </a:t>
            </a:r>
          </a:p>
        </p:txBody>
      </p:sp>
      <p:pic>
        <p:nvPicPr>
          <p:cNvPr id="8195" name="Picture 3"/>
          <p:cNvPicPr>
            <a:picLocks noChangeAspect="1" noChangeArrowheads="1"/>
          </p:cNvPicPr>
          <p:nvPr/>
        </p:nvPicPr>
        <p:blipFill>
          <a:blip r:embed="rId3" cstate="print"/>
          <a:srcRect/>
          <a:stretch>
            <a:fillRect/>
          </a:stretch>
        </p:blipFill>
        <p:spPr bwMode="auto">
          <a:xfrm>
            <a:off x="3824112" y="1346386"/>
            <a:ext cx="4977375" cy="416376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694084"/>
            <a:ext cx="8763001"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#2 Who you connect with</a:t>
            </a:r>
          </a:p>
        </p:txBody>
      </p:sp>
      <p:sp>
        <p:nvSpPr>
          <p:cNvPr id="6" name="Rectangle 5"/>
          <p:cNvSpPr/>
          <p:nvPr/>
        </p:nvSpPr>
        <p:spPr>
          <a:xfrm>
            <a:off x="132202" y="1283420"/>
            <a:ext cx="9011797" cy="7238905"/>
          </a:xfrm>
          <a:prstGeom prst="rect">
            <a:avLst/>
          </a:prstGeom>
        </p:spPr>
        <p:txBody>
          <a:bodyPr wrap="square">
            <a:spAutoFit/>
          </a:bodyPr>
          <a:lstStyle/>
          <a:p>
            <a:pPr marL="342900" lvl="1" indent="-342900">
              <a:spcBef>
                <a:spcPct val="20000"/>
              </a:spcBef>
              <a:buFont typeface="Wingdings" pitchFamily="2" charset="2"/>
              <a:buChar char="§"/>
              <a:defRPr/>
            </a:pPr>
            <a:r>
              <a:rPr lang="en-US" sz="1800" dirty="0" smtClean="0"/>
              <a:t>Be cautious when accepting friend requests and interacting with people online. You should never accept a friend request from someone you do not know, even if they know a friend of yours. For more on this, check out this article about the Robin Sage Experiment: “Fictitious femme fatale fooled </a:t>
            </a:r>
            <a:r>
              <a:rPr lang="en-US" sz="1800" dirty="0" err="1" smtClean="0"/>
              <a:t>cybersecurity</a:t>
            </a:r>
            <a:r>
              <a:rPr lang="en-US" sz="1800" dirty="0" smtClean="0"/>
              <a:t>” </a:t>
            </a:r>
            <a:r>
              <a:rPr lang="en-US" sz="1800" dirty="0" smtClean="0">
                <a:hlinkClick r:id="rId3"/>
              </a:rPr>
              <a:t>http://goo.gl/Ocf7e</a:t>
            </a:r>
            <a:r>
              <a:rPr lang="en-US" sz="1800" dirty="0" smtClean="0"/>
              <a:t> </a:t>
            </a:r>
          </a:p>
          <a:p>
            <a:pPr marL="342900" lvl="1" indent="-342900">
              <a:spcBef>
                <a:spcPct val="20000"/>
              </a:spcBef>
              <a:buFont typeface="Wingdings" pitchFamily="2" charset="2"/>
              <a:buChar char="§"/>
              <a:defRPr/>
            </a:pPr>
            <a:r>
              <a:rPr lang="en-US" sz="1800" dirty="0" smtClean="0"/>
              <a:t>Don’t share information that you don’t want to become public. Be careful about what you post about yourself on social media platforms. Once you put something out there, you can’t control where it goes. Someone might target you based simply because you work in the Department of Defense. Be cautious when listing your job, military organization, education and contact information. </a:t>
            </a:r>
          </a:p>
          <a:p>
            <a:pPr marL="342900" lvl="1" indent="-342900">
              <a:spcBef>
                <a:spcPct val="20000"/>
              </a:spcBef>
              <a:buFont typeface="Wingdings" pitchFamily="2" charset="2"/>
              <a:buChar char="§"/>
              <a:defRPr/>
            </a:pPr>
            <a:r>
              <a:rPr lang="en-US" sz="1800" dirty="0" smtClean="0"/>
              <a:t>Providing too much information in your profile can leave you exposed to people who want to steal your identity or steal sensitive operational information. </a:t>
            </a: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2050" name="Picture 2"/>
          <p:cNvPicPr>
            <a:picLocks noChangeAspect="1" noChangeArrowheads="1"/>
          </p:cNvPicPr>
          <p:nvPr/>
        </p:nvPicPr>
        <p:blipFill>
          <a:blip r:embed="rId4" cstate="print"/>
          <a:srcRect l="919" r="1470" b="69609"/>
          <a:stretch>
            <a:fillRect/>
          </a:stretch>
        </p:blipFill>
        <p:spPr bwMode="auto">
          <a:xfrm>
            <a:off x="1755513" y="4547562"/>
            <a:ext cx="4153383" cy="1602868"/>
          </a:xfrm>
          <a:prstGeom prst="rect">
            <a:avLst/>
          </a:prstGeom>
          <a:solidFill>
            <a:schemeClr val="tx1"/>
          </a:solidFill>
          <a:ln w="9525">
            <a:solidFill>
              <a:schemeClr val="tx1"/>
            </a:solidFill>
            <a:miter lim="800000"/>
            <a:headEnd/>
            <a:tailEnd/>
          </a:ln>
        </p:spPr>
      </p:pic>
      <p:pic>
        <p:nvPicPr>
          <p:cNvPr id="10" name="Picture 9" descr="hand-pointer-icon.jpg"/>
          <p:cNvPicPr>
            <a:picLocks noChangeAspect="1"/>
          </p:cNvPicPr>
          <p:nvPr/>
        </p:nvPicPr>
        <p:blipFill>
          <a:blip r:embed="rId5" cstate="print"/>
          <a:stretch>
            <a:fillRect/>
          </a:stretch>
        </p:blipFill>
        <p:spPr>
          <a:xfrm rot="1953436">
            <a:off x="4704759" y="5949755"/>
            <a:ext cx="902637" cy="722110"/>
          </a:xfrm>
          <a:prstGeom prst="rect">
            <a:avLst/>
          </a:prstGeom>
          <a:ln>
            <a:noFill/>
          </a:ln>
        </p:spPr>
      </p:pic>
      <p:sp>
        <p:nvSpPr>
          <p:cNvPr id="13" name="Rectangle 12"/>
          <p:cNvSpPr/>
          <p:nvPr/>
        </p:nvSpPr>
        <p:spPr bwMode="auto">
          <a:xfrm>
            <a:off x="2569027" y="5388435"/>
            <a:ext cx="1491343" cy="272650"/>
          </a:xfrm>
          <a:prstGeom prst="rect">
            <a:avLst/>
          </a:pr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Helvetica" pitchFamily="1" charset="0"/>
                <a:ea typeface="ＭＳ Ｐゴシック" pitchFamily="1" charset="-128"/>
              </a:rPr>
              <a:t>Pvt. Creeper</a:t>
            </a:r>
          </a:p>
        </p:txBody>
      </p:sp>
      <p:pic>
        <p:nvPicPr>
          <p:cNvPr id="2051" name="Picture 3"/>
          <p:cNvPicPr>
            <a:picLocks noChangeAspect="1" noChangeArrowheads="1"/>
          </p:cNvPicPr>
          <p:nvPr/>
        </p:nvPicPr>
        <p:blipFill>
          <a:blip r:embed="rId6" cstate="print"/>
          <a:srcRect b="16466"/>
          <a:stretch>
            <a:fillRect/>
          </a:stretch>
        </p:blipFill>
        <p:spPr bwMode="auto">
          <a:xfrm>
            <a:off x="1811593" y="5448306"/>
            <a:ext cx="745707" cy="66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694084"/>
            <a:ext cx="8763001"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#3 Privacy settings</a:t>
            </a:r>
          </a:p>
        </p:txBody>
      </p:sp>
      <p:sp>
        <p:nvSpPr>
          <p:cNvPr id="6" name="Rectangle 5"/>
          <p:cNvSpPr/>
          <p:nvPr/>
        </p:nvSpPr>
        <p:spPr>
          <a:xfrm>
            <a:off x="132202" y="1250237"/>
            <a:ext cx="4715220" cy="9898094"/>
          </a:xfrm>
          <a:prstGeom prst="rect">
            <a:avLst/>
          </a:prstGeom>
        </p:spPr>
        <p:txBody>
          <a:bodyPr wrap="square">
            <a:spAutoFit/>
          </a:bodyPr>
          <a:lstStyle/>
          <a:p>
            <a:pPr marL="342900" lvl="1" indent="-342900">
              <a:spcBef>
                <a:spcPct val="20000"/>
              </a:spcBef>
              <a:buFont typeface="Wingdings" pitchFamily="2" charset="2"/>
              <a:buChar char="§"/>
              <a:defRPr/>
            </a:pPr>
            <a:r>
              <a:rPr lang="en-US" sz="1800" kern="100" dirty="0" smtClean="0">
                <a:cs typeface="Times New Roman" pitchFamily="18" charset="0"/>
              </a:rPr>
              <a:t>Understanding what you can and cannot post on social media platforms goes a long way in protecting yourself online, but more can be done by adjusting your privacy settings on social media sites.</a:t>
            </a:r>
          </a:p>
          <a:p>
            <a:pPr marL="342900" lvl="1" indent="-342900">
              <a:spcBef>
                <a:spcPct val="20000"/>
              </a:spcBef>
              <a:buFont typeface="Wingdings" pitchFamily="2" charset="2"/>
              <a:buChar char="§"/>
              <a:defRPr/>
            </a:pPr>
            <a:r>
              <a:rPr lang="en-US" sz="1800" dirty="0" err="1" smtClean="0"/>
              <a:t>Facebook’s</a:t>
            </a:r>
            <a:r>
              <a:rPr lang="en-US" sz="1800" dirty="0" smtClean="0"/>
              <a:t> default privacy settings are often public, but </a:t>
            </a:r>
            <a:r>
              <a:rPr lang="en-US" sz="1800" dirty="0" err="1" smtClean="0"/>
              <a:t>Facebook</a:t>
            </a:r>
            <a:r>
              <a:rPr lang="en-US" sz="1800" dirty="0" smtClean="0"/>
              <a:t> provides various setting options that help </a:t>
            </a:r>
            <a:r>
              <a:rPr lang="en-US" sz="1800" dirty="0" err="1" smtClean="0"/>
              <a:t>Facebook</a:t>
            </a:r>
            <a:r>
              <a:rPr lang="en-US" sz="1800" dirty="0" smtClean="0"/>
              <a:t> users adjust privacy settings. </a:t>
            </a:r>
          </a:p>
          <a:p>
            <a:pPr marL="342900" lvl="1" indent="-342900">
              <a:spcBef>
                <a:spcPct val="20000"/>
              </a:spcBef>
              <a:buFont typeface="Wingdings" pitchFamily="2" charset="2"/>
              <a:buChar char="§"/>
              <a:defRPr/>
            </a:pPr>
            <a:r>
              <a:rPr lang="en-US" sz="1800" dirty="0" smtClean="0"/>
              <a:t>Twitter allows users to keep their Tweets private and </a:t>
            </a:r>
            <a:r>
              <a:rPr lang="en-US" sz="1800" dirty="0" err="1" smtClean="0"/>
              <a:t>Flickr</a:t>
            </a:r>
            <a:r>
              <a:rPr lang="en-US" sz="1800" dirty="0" smtClean="0"/>
              <a:t> gives users the option of keeping photos private. The settings are easily accessible, the trick is setting them to meet your privacy needs. Similar privacy settings can be found on other social media sites like </a:t>
            </a:r>
            <a:r>
              <a:rPr lang="en-US" sz="1800" dirty="0" err="1" smtClean="0"/>
              <a:t>Myspace</a:t>
            </a:r>
            <a:r>
              <a:rPr lang="en-US" sz="1800" dirty="0" smtClean="0"/>
              <a:t> and LinkedIn.</a:t>
            </a: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kern="100" dirty="0" smtClean="0">
              <a:cs typeface="Times New Roman" pitchFamily="18" charset="0"/>
            </a:endParaRPr>
          </a:p>
          <a:p>
            <a:pPr marL="342900" lvl="1" indent="-342900">
              <a:spcBef>
                <a:spcPct val="20000"/>
              </a:spcBef>
              <a:buFont typeface="Wingdings" pitchFamily="2" charset="2"/>
              <a:buChar char="§"/>
              <a:defRPr/>
            </a:pPr>
            <a:endParaRPr lang="en-US" sz="1800" kern="100" dirty="0" smtClean="0">
              <a:cs typeface="Times New Roman" pitchFamily="18" charset="0"/>
            </a:endParaRPr>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a:p>
            <a:pPr marL="342900" lvl="1" indent="-342900">
              <a:spcBef>
                <a:spcPct val="20000"/>
              </a:spcBef>
              <a:buFont typeface="Wingdings" pitchFamily="2" charset="2"/>
              <a:buChar char="§"/>
              <a:defRPr/>
            </a:pPr>
            <a:endParaRPr lang="en-US" sz="1800" dirty="0" smtClean="0"/>
          </a:p>
        </p:txBody>
      </p:sp>
      <p:pic>
        <p:nvPicPr>
          <p:cNvPr id="3075" name="Picture 3"/>
          <p:cNvPicPr>
            <a:picLocks noChangeAspect="1" noChangeArrowheads="1"/>
          </p:cNvPicPr>
          <p:nvPr/>
        </p:nvPicPr>
        <p:blipFill>
          <a:blip r:embed="rId3" cstate="print"/>
          <a:srcRect/>
          <a:stretch>
            <a:fillRect/>
          </a:stretch>
        </p:blipFill>
        <p:spPr bwMode="auto">
          <a:xfrm>
            <a:off x="4946574" y="5427710"/>
            <a:ext cx="3981024" cy="697926"/>
          </a:xfrm>
          <a:prstGeom prst="rect">
            <a:avLst/>
          </a:prstGeom>
          <a:noFill/>
          <a:ln w="9525">
            <a:solidFill>
              <a:schemeClr val="tx1"/>
            </a:solidFill>
            <a:miter lim="800000"/>
            <a:headEnd/>
            <a:tailEnd/>
          </a:ln>
        </p:spPr>
      </p:pic>
      <p:sp>
        <p:nvSpPr>
          <p:cNvPr id="14" name="Oval 13"/>
          <p:cNvSpPr/>
          <p:nvPr/>
        </p:nvSpPr>
        <p:spPr bwMode="auto">
          <a:xfrm>
            <a:off x="5597883" y="5350674"/>
            <a:ext cx="1153885" cy="413657"/>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1" charset="0"/>
              <a:ea typeface="ＭＳ Ｐゴシック" pitchFamily="1" charset="-128"/>
            </a:endParaRPr>
          </a:p>
        </p:txBody>
      </p:sp>
      <p:pic>
        <p:nvPicPr>
          <p:cNvPr id="3076" name="Picture 4"/>
          <p:cNvPicPr>
            <a:picLocks noChangeAspect="1" noChangeArrowheads="1"/>
          </p:cNvPicPr>
          <p:nvPr/>
        </p:nvPicPr>
        <p:blipFill>
          <a:blip r:embed="rId4" cstate="print"/>
          <a:srcRect/>
          <a:stretch>
            <a:fillRect/>
          </a:stretch>
        </p:blipFill>
        <p:spPr bwMode="auto">
          <a:xfrm>
            <a:off x="9657669" y="3165703"/>
            <a:ext cx="2238375" cy="2181225"/>
          </a:xfrm>
          <a:prstGeom prst="rect">
            <a:avLst/>
          </a:prstGeom>
          <a:noFill/>
          <a:ln w="9525">
            <a:solidFill>
              <a:schemeClr val="tx1"/>
            </a:solidFill>
            <a:miter lim="800000"/>
            <a:headEnd/>
            <a:tailEnd/>
          </a:ln>
        </p:spPr>
      </p:pic>
      <p:sp>
        <p:nvSpPr>
          <p:cNvPr id="15" name="Oval 14"/>
          <p:cNvSpPr/>
          <p:nvPr/>
        </p:nvSpPr>
        <p:spPr bwMode="auto">
          <a:xfrm>
            <a:off x="10036624" y="3537869"/>
            <a:ext cx="1698171" cy="1034143"/>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1" charset="0"/>
              <a:ea typeface="ＭＳ Ｐゴシック" pitchFamily="1" charset="-128"/>
            </a:endParaRPr>
          </a:p>
        </p:txBody>
      </p:sp>
      <p:sp>
        <p:nvSpPr>
          <p:cNvPr id="16" name="Rectangle 15"/>
          <p:cNvSpPr/>
          <p:nvPr/>
        </p:nvSpPr>
        <p:spPr>
          <a:xfrm>
            <a:off x="4946573" y="4109163"/>
            <a:ext cx="3549524" cy="1015663"/>
          </a:xfrm>
          <a:prstGeom prst="rect">
            <a:avLst/>
          </a:prstGeom>
          <a:solidFill>
            <a:schemeClr val="tx1"/>
          </a:solidFill>
        </p:spPr>
        <p:txBody>
          <a:bodyPr wrap="square">
            <a:spAutoFit/>
          </a:bodyPr>
          <a:lstStyle/>
          <a:p>
            <a:r>
              <a:rPr lang="en-US" sz="1200" i="1" dirty="0" smtClean="0">
                <a:solidFill>
                  <a:schemeClr val="bg1">
                    <a:lumMod val="95000"/>
                  </a:schemeClr>
                </a:solidFill>
              </a:rPr>
              <a:t>On the top are </a:t>
            </a:r>
            <a:r>
              <a:rPr lang="en-US" sz="1200" i="1" dirty="0" err="1" smtClean="0">
                <a:solidFill>
                  <a:schemeClr val="bg1">
                    <a:lumMod val="95000"/>
                  </a:schemeClr>
                </a:solidFill>
              </a:rPr>
              <a:t>Facebook’s</a:t>
            </a:r>
            <a:r>
              <a:rPr lang="en-US" sz="1200" i="1" dirty="0" smtClean="0">
                <a:solidFill>
                  <a:schemeClr val="bg1">
                    <a:lumMod val="95000"/>
                  </a:schemeClr>
                </a:solidFill>
              </a:rPr>
              <a:t> sharing recommendations, below that are the Army’s sharing recommendations. For more information about protecting yourself on </a:t>
            </a:r>
            <a:r>
              <a:rPr lang="en-US" sz="1200" i="1" dirty="0" err="1" smtClean="0">
                <a:solidFill>
                  <a:schemeClr val="bg1">
                    <a:lumMod val="95000"/>
                  </a:schemeClr>
                </a:solidFill>
              </a:rPr>
              <a:t>Facebook</a:t>
            </a:r>
            <a:r>
              <a:rPr lang="en-US" sz="1200" i="1" dirty="0" smtClean="0">
                <a:solidFill>
                  <a:schemeClr val="bg1">
                    <a:lumMod val="95000"/>
                  </a:schemeClr>
                </a:solidFill>
              </a:rPr>
              <a:t>, check out this Social Media Roundup: http://goo.gl/2WAlu</a:t>
            </a:r>
          </a:p>
        </p:txBody>
      </p:sp>
      <p:pic>
        <p:nvPicPr>
          <p:cNvPr id="3078" name="Picture 6"/>
          <p:cNvPicPr>
            <a:picLocks noChangeAspect="1" noChangeArrowheads="1"/>
          </p:cNvPicPr>
          <p:nvPr/>
        </p:nvPicPr>
        <p:blipFill>
          <a:blip r:embed="rId5" cstate="print"/>
          <a:srcRect/>
          <a:stretch>
            <a:fillRect/>
          </a:stretch>
        </p:blipFill>
        <p:spPr bwMode="auto">
          <a:xfrm>
            <a:off x="4957586" y="1016358"/>
            <a:ext cx="3522422" cy="1356577"/>
          </a:xfrm>
          <a:prstGeom prst="rect">
            <a:avLst/>
          </a:prstGeom>
          <a:noFill/>
          <a:ln w="9525">
            <a:solidFill>
              <a:srgbClr val="000000"/>
            </a:solidFill>
            <a:miter lim="800000"/>
            <a:headEnd/>
            <a:tailEnd/>
          </a:ln>
        </p:spPr>
      </p:pic>
      <p:pic>
        <p:nvPicPr>
          <p:cNvPr id="19" name="Picture 2"/>
          <p:cNvPicPr>
            <a:picLocks noChangeAspect="1" noChangeArrowheads="1"/>
          </p:cNvPicPr>
          <p:nvPr/>
        </p:nvPicPr>
        <p:blipFill>
          <a:blip r:embed="rId6" cstate="print"/>
          <a:srcRect b="21200"/>
          <a:stretch>
            <a:fillRect/>
          </a:stretch>
        </p:blipFill>
        <p:spPr bwMode="auto">
          <a:xfrm>
            <a:off x="4957586" y="2489904"/>
            <a:ext cx="3536414" cy="1479148"/>
          </a:xfrm>
          <a:prstGeom prst="rect">
            <a:avLst/>
          </a:prstGeom>
          <a:noFill/>
          <a:ln w="9525">
            <a:solidFill>
              <a:schemeClr val="tx1"/>
            </a:solidFill>
            <a:miter lim="800000"/>
            <a:headEnd/>
            <a:tailEnd/>
          </a:ln>
        </p:spPr>
      </p:pic>
      <p:sp>
        <p:nvSpPr>
          <p:cNvPr id="12" name="Oval 8"/>
          <p:cNvSpPr>
            <a:spLocks noChangeArrowheads="1"/>
          </p:cNvSpPr>
          <p:nvPr/>
        </p:nvSpPr>
        <p:spPr bwMode="auto">
          <a:xfrm>
            <a:off x="7599306" y="2523249"/>
            <a:ext cx="898125" cy="1541978"/>
          </a:xfrm>
          <a:prstGeom prst="ellipse">
            <a:avLst/>
          </a:prstGeom>
          <a:noFill/>
          <a:ln w="3175" algn="ctr">
            <a:solidFill>
              <a:srgbClr val="FF0000"/>
            </a:solidFill>
            <a:round/>
            <a:headEnd/>
            <a:tailEnd/>
          </a:ln>
        </p:spPr>
        <p:txBody>
          <a:bodyPr/>
          <a:lstStyle/>
          <a:p>
            <a:pPr eaLnBrk="0" hangingPunct="0"/>
            <a:endParaRPr lang="en-US"/>
          </a:p>
        </p:txBody>
      </p:sp>
      <p:sp>
        <p:nvSpPr>
          <p:cNvPr id="22" name="Title 1"/>
          <p:cNvSpPr txBox="1">
            <a:spLocks/>
          </p:cNvSpPr>
          <p:nvPr/>
        </p:nvSpPr>
        <p:spPr bwMode="auto">
          <a:xfrm>
            <a:off x="4877336" y="636525"/>
            <a:ext cx="4493172" cy="414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err="1" smtClean="0">
                <a:ln>
                  <a:noFill/>
                </a:ln>
                <a:solidFill>
                  <a:schemeClr val="tx2"/>
                </a:solidFill>
                <a:uLnTx/>
                <a:uFillTx/>
                <a:latin typeface="+mn-lt"/>
                <a:ea typeface="+mj-ea"/>
                <a:cs typeface="Arial" pitchFamily="34" charset="0"/>
              </a:rPr>
              <a:t>Facebook</a:t>
            </a:r>
            <a:endParaRPr kumimoji="0" lang="en-US" sz="1200" b="1" i="0" u="none" strike="noStrike" kern="0" cap="none" spc="0" normalizeH="0" baseline="0" noProof="0" dirty="0" smtClean="0">
              <a:ln>
                <a:noFill/>
              </a:ln>
              <a:solidFill>
                <a:schemeClr val="tx2"/>
              </a:solidFill>
              <a:uLnTx/>
              <a:uFillTx/>
              <a:latin typeface="+mn-lt"/>
              <a:ea typeface="+mj-ea"/>
              <a:cs typeface="Arial" pitchFamily="34" charset="0"/>
            </a:endParaRPr>
          </a:p>
        </p:txBody>
      </p:sp>
      <p:sp>
        <p:nvSpPr>
          <p:cNvPr id="23" name="Title 1"/>
          <p:cNvSpPr txBox="1">
            <a:spLocks/>
          </p:cNvSpPr>
          <p:nvPr/>
        </p:nvSpPr>
        <p:spPr bwMode="auto">
          <a:xfrm>
            <a:off x="4930584" y="5107537"/>
            <a:ext cx="4493172" cy="414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chemeClr val="tx2"/>
                </a:solidFill>
                <a:uLnTx/>
                <a:uFillTx/>
                <a:latin typeface="+mn-lt"/>
                <a:ea typeface="+mj-ea"/>
                <a:cs typeface="Arial" pitchFamily="34" charset="0"/>
              </a:rPr>
              <a:t>Twitter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694084"/>
            <a:ext cx="8763001"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#4 </a:t>
            </a:r>
            <a:r>
              <a:rPr lang="en-US" sz="3200" b="1" dirty="0" err="1" smtClean="0">
                <a:effectLst>
                  <a:outerShdw blurRad="38100" dist="38100" dir="2700000" algn="tl">
                    <a:srgbClr val="000000">
                      <a:alpha val="43137"/>
                    </a:srgbClr>
                  </a:outerShdw>
                </a:effectLst>
                <a:latin typeface="+mn-lt"/>
                <a:cs typeface="Arial" pitchFamily="34" charset="0"/>
              </a:rPr>
              <a:t>Geotagging</a:t>
            </a:r>
            <a:r>
              <a:rPr lang="en-US" sz="3200" b="1" dirty="0" smtClean="0">
                <a:effectLst>
                  <a:outerShdw blurRad="38100" dist="38100" dir="2700000" algn="tl">
                    <a:srgbClr val="000000">
                      <a:alpha val="43137"/>
                    </a:srgbClr>
                  </a:outerShdw>
                </a:effectLst>
                <a:latin typeface="+mn-lt"/>
                <a:cs typeface="Arial" pitchFamily="34" charset="0"/>
              </a:rPr>
              <a:t> safety</a:t>
            </a:r>
          </a:p>
        </p:txBody>
      </p:sp>
      <p:sp>
        <p:nvSpPr>
          <p:cNvPr id="13" name="Content Placeholder 2"/>
          <p:cNvSpPr>
            <a:spLocks noGrp="1"/>
          </p:cNvSpPr>
          <p:nvPr>
            <p:ph idx="1"/>
          </p:nvPr>
        </p:nvSpPr>
        <p:spPr bwMode="auto">
          <a:xfrm>
            <a:off x="185055" y="1284514"/>
            <a:ext cx="5083631" cy="4724400"/>
          </a:xfrm>
          <a:noFill/>
          <a:ln>
            <a:miter lim="800000"/>
            <a:headEnd/>
            <a:tailEnd/>
          </a:ln>
        </p:spPr>
        <p:txBody>
          <a:bodyPr vert="horz" wrap="square" lIns="91440" tIns="45720" rIns="91440" bIns="45720" numCol="1" anchor="t" anchorCtr="0" compatLnSpc="1">
            <a:prstTxWarp prst="textNoShape">
              <a:avLst/>
            </a:prstTxWarp>
          </a:bodyPr>
          <a:lstStyle/>
          <a:p>
            <a:r>
              <a:rPr lang="en-US" sz="1800" dirty="0" err="1" smtClean="0"/>
              <a:t>Geotagging</a:t>
            </a:r>
            <a:r>
              <a:rPr lang="en-US" sz="1800" dirty="0" smtClean="0"/>
              <a:t> is the process of adding geographical identification to photographs, video, websites and SMS messages. It is the equivalent of adding a 10-digit grid coordinate to everything you post on the internet.</a:t>
            </a:r>
          </a:p>
          <a:p>
            <a:r>
              <a:rPr lang="en-US" sz="1800" dirty="0" err="1" smtClean="0"/>
              <a:t>Geotags</a:t>
            </a:r>
            <a:r>
              <a:rPr lang="en-US" sz="1800" dirty="0" smtClean="0"/>
              <a:t> are automatically embedded in some pictures taken with </a:t>
            </a:r>
            <a:r>
              <a:rPr lang="en-US" sz="1800" dirty="0" err="1" smtClean="0"/>
              <a:t>smartphones</a:t>
            </a:r>
            <a:r>
              <a:rPr lang="en-US" sz="1800" dirty="0" smtClean="0"/>
              <a:t>. Many people are unaware of the fact that the photos they take with their </a:t>
            </a:r>
            <a:r>
              <a:rPr lang="en-US" sz="1800" dirty="0" err="1" smtClean="0"/>
              <a:t>smartphones</a:t>
            </a:r>
            <a:r>
              <a:rPr lang="en-US" sz="1800" dirty="0" smtClean="0"/>
              <a:t> and load to the Internet have been </a:t>
            </a:r>
            <a:r>
              <a:rPr lang="en-US" sz="1800" dirty="0" err="1" smtClean="0"/>
              <a:t>geotagged</a:t>
            </a:r>
            <a:r>
              <a:rPr lang="en-US" sz="1800" dirty="0" smtClean="0"/>
              <a:t>.</a:t>
            </a:r>
          </a:p>
          <a:p>
            <a:r>
              <a:rPr lang="en-US" sz="1800" dirty="0" smtClean="0">
                <a:cs typeface="Times New Roman" pitchFamily="18" charset="0"/>
              </a:rPr>
              <a:t>Photos posted to photo sharing sites like </a:t>
            </a:r>
            <a:r>
              <a:rPr lang="en-US" sz="1800" dirty="0" err="1" smtClean="0">
                <a:cs typeface="Times New Roman" pitchFamily="18" charset="0"/>
              </a:rPr>
              <a:t>Flickr</a:t>
            </a:r>
            <a:r>
              <a:rPr lang="en-US" sz="1800" dirty="0" smtClean="0">
                <a:cs typeface="Times New Roman" pitchFamily="18" charset="0"/>
              </a:rPr>
              <a:t> and Picasa can also be tagged with location, but it is not an automatic function.</a:t>
            </a:r>
          </a:p>
          <a:p>
            <a:r>
              <a:rPr lang="en-US" sz="1800" dirty="0" smtClean="0">
                <a:cs typeface="Times New Roman" pitchFamily="18" charset="0"/>
              </a:rPr>
              <a:t>For more information about </a:t>
            </a:r>
            <a:r>
              <a:rPr lang="en-US" sz="1800" dirty="0" err="1" smtClean="0">
                <a:cs typeface="Times New Roman" pitchFamily="18" charset="0"/>
              </a:rPr>
              <a:t>geotagging</a:t>
            </a:r>
            <a:r>
              <a:rPr lang="en-US" sz="1800" dirty="0" smtClean="0">
                <a:cs typeface="Times New Roman" pitchFamily="18" charset="0"/>
              </a:rPr>
              <a:t>, check out this website: </a:t>
            </a:r>
            <a:r>
              <a:rPr lang="en-US" sz="1800" dirty="0" smtClean="0">
                <a:cs typeface="Times New Roman" pitchFamily="18" charset="0"/>
                <a:hlinkClick r:id="rId3"/>
              </a:rPr>
              <a:t>http://goo.gl/DmJoq</a:t>
            </a:r>
            <a:r>
              <a:rPr lang="en-US" sz="1800" dirty="0" smtClean="0">
                <a:cs typeface="Times New Roman" pitchFamily="18" charset="0"/>
              </a:rPr>
              <a:t> </a:t>
            </a:r>
          </a:p>
        </p:txBody>
      </p:sp>
      <p:pic>
        <p:nvPicPr>
          <p:cNvPr id="17" name="Picture 2"/>
          <p:cNvPicPr>
            <a:picLocks noChangeAspect="1" noChangeArrowheads="1"/>
          </p:cNvPicPr>
          <p:nvPr/>
        </p:nvPicPr>
        <p:blipFill>
          <a:blip r:embed="rId4" cstate="print"/>
          <a:srcRect l="11381"/>
          <a:stretch>
            <a:fillRect/>
          </a:stretch>
        </p:blipFill>
        <p:spPr bwMode="auto">
          <a:xfrm>
            <a:off x="5301343" y="914401"/>
            <a:ext cx="3661843" cy="3015342"/>
          </a:xfrm>
          <a:prstGeom prst="rect">
            <a:avLst/>
          </a:prstGeom>
          <a:noFill/>
          <a:ln w="9525">
            <a:solidFill>
              <a:schemeClr val="tx1"/>
            </a:solid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5730715" y="3418115"/>
            <a:ext cx="2921724" cy="22751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j-ea"/>
                <a:cs typeface="Osaka" pitchFamily="-106" charset="-128"/>
              </a:rPr>
              <a:t>Social Media Roundup</a:t>
            </a:r>
          </a:p>
        </p:txBody>
      </p:sp>
      <p:sp>
        <p:nvSpPr>
          <p:cNvPr id="7" name="Title 1"/>
          <p:cNvSpPr>
            <a:spLocks noGrp="1"/>
          </p:cNvSpPr>
          <p:nvPr>
            <p:ph type="title"/>
          </p:nvPr>
        </p:nvSpPr>
        <p:spPr>
          <a:xfrm>
            <a:off x="195942" y="585224"/>
            <a:ext cx="8763001" cy="609600"/>
          </a:xfrm>
        </p:spPr>
        <p:txBody>
          <a:bodyPr>
            <a:normAutofit/>
          </a:bodyPr>
          <a:lstStyle/>
          <a:p>
            <a:pPr algn="l">
              <a:defRPr/>
            </a:pPr>
            <a:r>
              <a:rPr lang="en-US" sz="3200" b="1" dirty="0" smtClean="0">
                <a:effectLst>
                  <a:outerShdw blurRad="38100" dist="38100" dir="2700000" algn="tl">
                    <a:srgbClr val="000000">
                      <a:alpha val="43137"/>
                    </a:srgbClr>
                  </a:outerShdw>
                </a:effectLst>
                <a:latin typeface="+mn-lt"/>
                <a:cs typeface="Arial" pitchFamily="34" charset="0"/>
              </a:rPr>
              <a:t>#4 </a:t>
            </a:r>
            <a:r>
              <a:rPr lang="en-US" sz="3200" b="1" dirty="0" err="1" smtClean="0">
                <a:effectLst>
                  <a:outerShdw blurRad="38100" dist="38100" dir="2700000" algn="tl">
                    <a:srgbClr val="000000">
                      <a:alpha val="43137"/>
                    </a:srgbClr>
                  </a:outerShdw>
                </a:effectLst>
                <a:latin typeface="+mn-lt"/>
                <a:cs typeface="Arial" pitchFamily="34" charset="0"/>
              </a:rPr>
              <a:t>Geotagging</a:t>
            </a:r>
            <a:r>
              <a:rPr lang="en-US" sz="3200" b="1" dirty="0" smtClean="0">
                <a:effectLst>
                  <a:outerShdw blurRad="38100" dist="38100" dir="2700000" algn="tl">
                    <a:srgbClr val="000000">
                      <a:alpha val="43137"/>
                    </a:srgbClr>
                  </a:outerShdw>
                </a:effectLst>
                <a:latin typeface="+mn-lt"/>
                <a:cs typeface="Arial" pitchFamily="34" charset="0"/>
              </a:rPr>
              <a:t> safety</a:t>
            </a:r>
          </a:p>
        </p:txBody>
      </p:sp>
      <p:sp>
        <p:nvSpPr>
          <p:cNvPr id="9" name="Content Placeholder 2"/>
          <p:cNvSpPr>
            <a:spLocks noGrp="1"/>
          </p:cNvSpPr>
          <p:nvPr>
            <p:ph idx="1"/>
          </p:nvPr>
        </p:nvSpPr>
        <p:spPr bwMode="auto">
          <a:xfrm>
            <a:off x="141514" y="783767"/>
            <a:ext cx="9002485" cy="4724400"/>
          </a:xfrm>
          <a:noFill/>
          <a:ln>
            <a:miter lim="800000"/>
            <a:headEnd/>
            <a:tailEnd/>
          </a:ln>
        </p:spPr>
        <p:txBody>
          <a:bodyPr vert="horz" wrap="square" lIns="91440" tIns="45720" rIns="91440" bIns="45720" numCol="1" anchor="t" anchorCtr="0" compatLnSpc="1">
            <a:prstTxWarp prst="textNoShape">
              <a:avLst/>
            </a:prstTxWarp>
          </a:bodyPr>
          <a:lstStyle/>
          <a:p>
            <a:endParaRPr lang="en-US" sz="1600" dirty="0" smtClean="0"/>
          </a:p>
          <a:p>
            <a:pPr>
              <a:buFont typeface="Wingdings" pitchFamily="2" charset="2"/>
              <a:buChar char="§"/>
            </a:pPr>
            <a:r>
              <a:rPr lang="en-US" sz="1800" dirty="0" smtClean="0"/>
              <a:t>Location-based social networking is quickly growing in popularity. A variety of applications are capitalizing on users’ desire to broadcast their geographic location.</a:t>
            </a:r>
          </a:p>
          <a:p>
            <a:pPr>
              <a:buFont typeface="Wingdings" pitchFamily="2" charset="2"/>
              <a:buChar char="§"/>
            </a:pPr>
            <a:r>
              <a:rPr lang="en-US" sz="1800" dirty="0" smtClean="0"/>
              <a:t>The increased popularity of these applications is changing the way we as a digital culture view security and privacy on an individual level. These changes in perception are also creating OPSEC concerns on an Army level.</a:t>
            </a:r>
          </a:p>
          <a:p>
            <a:pPr lvl="0">
              <a:buFont typeface="Wingdings" pitchFamily="2" charset="2"/>
              <a:buChar char="§"/>
              <a:defRPr/>
            </a:pPr>
            <a:r>
              <a:rPr lang="en-US" sz="1800" dirty="0" smtClean="0"/>
              <a:t>Deployed Soldiers, or Soldiers conducting operations in classified areas should not use location-based social networking services. These services will bring the enemy right to the Army’s doorstep.</a:t>
            </a:r>
          </a:p>
          <a:p>
            <a:pPr lvl="0">
              <a:buFont typeface="Wingdings" pitchFamily="2" charset="2"/>
              <a:buChar char="§"/>
              <a:defRPr/>
            </a:pPr>
            <a:r>
              <a:rPr lang="en-US" sz="1800" dirty="0" smtClean="0"/>
              <a:t>Want to avoid giving away location? Disable the GPS function on your </a:t>
            </a:r>
            <a:r>
              <a:rPr lang="en-US" sz="1800" dirty="0" err="1" smtClean="0"/>
              <a:t>smartphone</a:t>
            </a:r>
            <a:r>
              <a:rPr lang="en-US" sz="1800" dirty="0" smtClean="0"/>
              <a:t>. For instructions on how to do that, check out this website: </a:t>
            </a:r>
            <a:r>
              <a:rPr lang="en-US" sz="1800" dirty="0" smtClean="0">
                <a:hlinkClick r:id="rId3"/>
              </a:rPr>
              <a:t>http://goo.gl/IAmsY</a:t>
            </a:r>
            <a:r>
              <a:rPr lang="en-US" sz="1800" dirty="0" smtClean="0"/>
              <a:t> </a:t>
            </a:r>
          </a:p>
          <a:p>
            <a:pPr>
              <a:buFont typeface="Wingdings" pitchFamily="2" charset="2"/>
              <a:buChar char="§"/>
            </a:pPr>
            <a:endParaRPr lang="en-US" sz="1800" dirty="0" smtClean="0"/>
          </a:p>
          <a:p>
            <a:pPr>
              <a:buFont typeface="Wingdings" pitchFamily="2" charset="2"/>
              <a:buChar char="§"/>
            </a:pPr>
            <a:endParaRPr lang="en-US" sz="1800" dirty="0" smtClean="0">
              <a:cs typeface="Times New Roman" pitchFamily="18" charset="0"/>
            </a:endParaRPr>
          </a:p>
        </p:txBody>
      </p:sp>
      <p:pic>
        <p:nvPicPr>
          <p:cNvPr id="12" name="Picture 2" descr="http://blog.ogilvypr.com/wp-content/uploads/location_based_social_networks.jpg"/>
          <p:cNvPicPr>
            <a:picLocks noChangeAspect="1" noChangeArrowheads="1"/>
          </p:cNvPicPr>
          <p:nvPr/>
        </p:nvPicPr>
        <p:blipFill>
          <a:blip r:embed="rId4" cstate="print"/>
          <a:srcRect t="25451"/>
          <a:stretch>
            <a:fillRect/>
          </a:stretch>
        </p:blipFill>
        <p:spPr bwMode="auto">
          <a:xfrm>
            <a:off x="4887686" y="4136572"/>
            <a:ext cx="3690257" cy="1949122"/>
          </a:xfrm>
          <a:prstGeom prst="rect">
            <a:avLst/>
          </a:prstGeom>
          <a:noFill/>
          <a:ln>
            <a:solidFill>
              <a:schemeClr val="tx1"/>
            </a:solidFill>
          </a:ln>
        </p:spPr>
      </p:pic>
      <p:pic>
        <p:nvPicPr>
          <p:cNvPr id="15" name="Picture 3"/>
          <p:cNvPicPr>
            <a:picLocks noChangeAspect="1" noChangeArrowheads="1"/>
          </p:cNvPicPr>
          <p:nvPr/>
        </p:nvPicPr>
        <p:blipFill>
          <a:blip r:embed="rId5" cstate="print"/>
          <a:srcRect t="33058"/>
          <a:stretch>
            <a:fillRect/>
          </a:stretch>
        </p:blipFill>
        <p:spPr bwMode="auto">
          <a:xfrm>
            <a:off x="1313806" y="4191000"/>
            <a:ext cx="3084023" cy="1351764"/>
          </a:xfrm>
          <a:prstGeom prst="rect">
            <a:avLst/>
          </a:prstGeom>
          <a:noFill/>
          <a:ln w="9525">
            <a:solidFill>
              <a:schemeClr val="tx1"/>
            </a:solidFill>
            <a:miter lim="800000"/>
            <a:headEnd/>
            <a:tailEnd/>
          </a:ln>
        </p:spPr>
      </p:pic>
      <p:sp>
        <p:nvSpPr>
          <p:cNvPr id="14" name="Rectangle 13"/>
          <p:cNvSpPr/>
          <p:nvPr/>
        </p:nvSpPr>
        <p:spPr>
          <a:xfrm>
            <a:off x="412377" y="5475516"/>
            <a:ext cx="3767737" cy="461665"/>
          </a:xfrm>
          <a:prstGeom prst="rect">
            <a:avLst/>
          </a:prstGeom>
          <a:solidFill>
            <a:schemeClr val="tx1"/>
          </a:solidFill>
        </p:spPr>
        <p:txBody>
          <a:bodyPr wrap="square">
            <a:spAutoFit/>
          </a:bodyPr>
          <a:lstStyle/>
          <a:p>
            <a:r>
              <a:rPr lang="en-US" sz="1200" i="1" dirty="0" smtClean="0">
                <a:solidFill>
                  <a:schemeClr val="bg1">
                    <a:lumMod val="95000"/>
                  </a:schemeClr>
                </a:solidFill>
              </a:rPr>
              <a:t>For more information about </a:t>
            </a:r>
            <a:r>
              <a:rPr lang="en-US" sz="1200" i="1" dirty="0" err="1" smtClean="0">
                <a:solidFill>
                  <a:schemeClr val="bg1">
                    <a:lumMod val="95000"/>
                  </a:schemeClr>
                </a:solidFill>
              </a:rPr>
              <a:t>geotagging</a:t>
            </a:r>
            <a:r>
              <a:rPr lang="en-US" sz="1200" i="1" dirty="0" smtClean="0">
                <a:solidFill>
                  <a:schemeClr val="bg1">
                    <a:lumMod val="95000"/>
                  </a:schemeClr>
                </a:solidFill>
              </a:rPr>
              <a:t> safety, check out this Social Media Roundup: http://goo.gl/dyIjB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my">
  <a:themeElements>
    <a:clrScheme name="">
      <a:dk1>
        <a:srgbClr val="000000"/>
      </a:dk1>
      <a:lt1>
        <a:srgbClr val="FFFFFF"/>
      </a:lt1>
      <a:dk2>
        <a:srgbClr val="000000"/>
      </a:dk2>
      <a:lt2>
        <a:srgbClr val="2D2D2D"/>
      </a:lt2>
      <a:accent1>
        <a:srgbClr val="AAAAAA"/>
      </a:accent1>
      <a:accent2>
        <a:srgbClr val="FBCC10"/>
      </a:accent2>
      <a:accent3>
        <a:srgbClr val="FFFFFF"/>
      </a:accent3>
      <a:accent4>
        <a:srgbClr val="000000"/>
      </a:accent4>
      <a:accent5>
        <a:srgbClr val="D2D2D2"/>
      </a:accent5>
      <a:accent6>
        <a:srgbClr val="E3B90D"/>
      </a:accent6>
      <a:hlink>
        <a:srgbClr val="696969"/>
      </a:hlink>
      <a:folHlink>
        <a:srgbClr val="6B6B6B"/>
      </a:folHlink>
    </a:clrScheme>
    <a:fontScheme name="army">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Helvetica"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1" charset="0"/>
            <a:ea typeface="ＭＳ Ｐゴシック" pitchFamily="1" charset="-128"/>
          </a:defRPr>
        </a:defPPr>
      </a:lstStyle>
    </a:lnDef>
  </a:objectDefaults>
  <a:extraClrSchemeLst>
    <a:extraClrScheme>
      <a:clrScheme name="ar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m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my 13">
        <a:dk1>
          <a:srgbClr val="000000"/>
        </a:dk1>
        <a:lt1>
          <a:srgbClr val="FFFFFF"/>
        </a:lt1>
        <a:dk2>
          <a:srgbClr val="000000"/>
        </a:dk2>
        <a:lt2>
          <a:srgbClr val="808080"/>
        </a:lt2>
        <a:accent1>
          <a:srgbClr val="C3C3C3"/>
        </a:accent1>
        <a:accent2>
          <a:srgbClr val="FBCC10"/>
        </a:accent2>
        <a:accent3>
          <a:srgbClr val="FFFFFF"/>
        </a:accent3>
        <a:accent4>
          <a:srgbClr val="000000"/>
        </a:accent4>
        <a:accent5>
          <a:srgbClr val="DEDEDE"/>
        </a:accent5>
        <a:accent6>
          <a:srgbClr val="E3B90D"/>
        </a:accent6>
        <a:hlink>
          <a:srgbClr val="696969"/>
        </a:hlink>
        <a:folHlink>
          <a:srgbClr val="6B6B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clarketc:Desktop:Template09:powerpoint:army.pot</Template>
  <TotalTime>0</TotalTime>
  <Words>1593</Words>
  <Application>Microsoft Office PowerPoint</Application>
  <PresentationFormat>On-screen Show (4:3)</PresentationFormat>
  <Paragraphs>189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Helvetica</vt:lpstr>
      <vt:lpstr>Osaka</vt:lpstr>
      <vt:lpstr>Symbol</vt:lpstr>
      <vt:lpstr>Times New Roman</vt:lpstr>
      <vt:lpstr>Wingdings</vt:lpstr>
      <vt:lpstr>army</vt:lpstr>
      <vt:lpstr>Social Media Roundup</vt:lpstr>
      <vt:lpstr>PowerPoint Presentation</vt:lpstr>
      <vt:lpstr>Introduction</vt:lpstr>
      <vt:lpstr>#1 Social media/online conduct</vt:lpstr>
      <vt:lpstr>#1 Social media/online conduct</vt:lpstr>
      <vt:lpstr>#2 Who you connect with</vt:lpstr>
      <vt:lpstr>#3 Privacy settings</vt:lpstr>
      <vt:lpstr>#4 Geotagging safety</vt:lpstr>
      <vt:lpstr>#4 Geotagging safety</vt:lpstr>
      <vt:lpstr>#5 Educating your family</vt:lpstr>
      <vt:lpstr>PowerPoint Presentation</vt:lpstr>
      <vt:lpstr>PowerPoint Presentation</vt:lpstr>
      <vt:lpstr>#6 What not to post</vt:lpstr>
      <vt:lpstr>OPSEC resources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2011-01-07T13:24:44Z</dcterms:created>
  <dcterms:modified xsi:type="dcterms:W3CDTF">2015-07-01T18:55:01Z</dcterms:modified>
</cp:coreProperties>
</file>