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1965" r:id="rId2"/>
    <p:sldId id="1966" r:id="rId3"/>
    <p:sldId id="1967" r:id="rId4"/>
    <p:sldId id="1968" r:id="rId5"/>
    <p:sldId id="1969" r:id="rId6"/>
    <p:sldId id="1970" r:id="rId7"/>
    <p:sldId id="1971" r:id="rId8"/>
    <p:sldId id="1972" r:id="rId9"/>
    <p:sldId id="1973" r:id="rId10"/>
    <p:sldId id="1974" r:id="rId11"/>
    <p:sldId id="1975" r:id="rId12"/>
    <p:sldId id="1976" r:id="rId13"/>
    <p:sldId id="1977" r:id="rId14"/>
    <p:sldId id="1978" r:id="rId15"/>
    <p:sldId id="1979" r:id="rId16"/>
    <p:sldId id="1980" r:id="rId17"/>
    <p:sldId id="1981" r:id="rId18"/>
    <p:sldId id="1982" r:id="rId19"/>
    <p:sldId id="1983" r:id="rId20"/>
    <p:sldId id="1952" r:id="rId21"/>
    <p:sldId id="1943" r:id="rId22"/>
    <p:sldId id="1944" r:id="rId23"/>
    <p:sldId id="1921" r:id="rId24"/>
    <p:sldId id="1946" r:id="rId25"/>
    <p:sldId id="1947" r:id="rId26"/>
    <p:sldId id="1948" r:id="rId27"/>
    <p:sldId id="1949" r:id="rId28"/>
    <p:sldId id="1951" r:id="rId29"/>
    <p:sldId id="1950" r:id="rId30"/>
    <p:sldId id="1934" r:id="rId31"/>
    <p:sldId id="1958" r:id="rId32"/>
    <p:sldId id="1956" r:id="rId33"/>
    <p:sldId id="1953" r:id="rId34"/>
    <p:sldId id="1954" r:id="rId35"/>
    <p:sldId id="1955" r:id="rId36"/>
    <p:sldId id="1957" r:id="rId37"/>
    <p:sldId id="1959" r:id="rId38"/>
    <p:sldId id="1960" r:id="rId39"/>
    <p:sldId id="1961" r:id="rId40"/>
    <p:sldId id="1964" r:id="rId41"/>
    <p:sldId id="1987" r:id="rId42"/>
    <p:sldId id="1984" r:id="rId43"/>
    <p:sldId id="1985" r:id="rId44"/>
    <p:sldId id="1986"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40" autoAdjust="0"/>
    <p:restoredTop sz="92885" autoAdjust="0"/>
  </p:normalViewPr>
  <p:slideViewPr>
    <p:cSldViewPr>
      <p:cViewPr>
        <p:scale>
          <a:sx n="66" d="100"/>
          <a:sy n="66" d="100"/>
        </p:scale>
        <p:origin x="-1324" y="-1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
    </p:cViewPr>
  </p:sorterViewPr>
  <p:notesViewPr>
    <p:cSldViewPr>
      <p:cViewPr varScale="1">
        <p:scale>
          <a:sx n="76" d="100"/>
          <a:sy n="76" d="100"/>
        </p:scale>
        <p:origin x="-2196"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6963702-AEFB-4C51-AE8C-574FF8DC7453}" type="datetimeFigureOut">
              <a:rPr lang="en-US" smtClean="0"/>
              <a:pPr/>
              <a:t>9/10/2012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510D097-EDB0-4CD3-A1DE-37C624210F6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ED8D8B9-8504-4B2A-8B3A-071EC05712BD}" type="datetimeFigureOut">
              <a:rPr lang="en-US" smtClean="0"/>
              <a:pPr/>
              <a:t>9/10/2012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37ACFCD-6407-450B-871C-E04A46CB474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3F0728-9586-44F7-92E3-A25D87C9E76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9BF162A-50EA-4E1B-B6F6-11D48BB1F116}" type="slidenum">
              <a:rPr lang="en-US" smtClean="0"/>
              <a:pPr>
                <a:defRPr/>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3F0728-9586-44F7-92E3-A25D87C9E764}"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181100" y="696913"/>
            <a:ext cx="4648200" cy="3486150"/>
          </a:xfrm>
          <a:ln/>
        </p:spPr>
      </p:sp>
      <p:sp>
        <p:nvSpPr>
          <p:cNvPr id="32771" name="Notes Placeholder 2"/>
          <p:cNvSpPr>
            <a:spLocks noGrp="1"/>
          </p:cNvSpPr>
          <p:nvPr>
            <p:ph type="body" idx="1"/>
          </p:nvPr>
        </p:nvSpPr>
        <p:spPr>
          <a:noFill/>
          <a:ln/>
        </p:spPr>
        <p:txBody>
          <a:bodyPr lIns="92195" tIns="46099" rIns="92195" bIns="46099">
            <a:normAutofit/>
          </a:bodyPr>
          <a:lstStyle/>
          <a:p>
            <a:pPr>
              <a:lnSpc>
                <a:spcPct val="80000"/>
              </a:lnSpc>
            </a:pPr>
            <a:endParaRPr lang="en-US" sz="1000" dirty="0" smtClean="0"/>
          </a:p>
        </p:txBody>
      </p:sp>
      <p:sp>
        <p:nvSpPr>
          <p:cNvPr id="32772" name="Slide Number Placeholder 3"/>
          <p:cNvSpPr txBox="1">
            <a:spLocks noGrp="1"/>
          </p:cNvSpPr>
          <p:nvPr/>
        </p:nvSpPr>
        <p:spPr bwMode="auto">
          <a:xfrm>
            <a:off x="3971385" y="8830620"/>
            <a:ext cx="3037413" cy="464180"/>
          </a:xfrm>
          <a:prstGeom prst="rect">
            <a:avLst/>
          </a:prstGeom>
          <a:noFill/>
          <a:ln w="9525">
            <a:noFill/>
            <a:miter lim="800000"/>
            <a:headEnd/>
            <a:tailEnd/>
          </a:ln>
        </p:spPr>
        <p:txBody>
          <a:bodyPr lIns="92195" tIns="46099" rIns="92195" bIns="46099" anchor="b"/>
          <a:lstStyle/>
          <a:p>
            <a:pPr algn="r"/>
            <a:fld id="{36F8D202-F8E1-42DA-A2B2-29423A9B359C}" type="slidenum">
              <a:rPr lang="en-US" sz="1200"/>
              <a:pPr algn="r"/>
              <a:t>19</a:t>
            </a:fld>
            <a:endParaRPr 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SECURITY FORCE ASSISTANCE (SFA) (TBD).  As directed, U.S. Army forces will conduct focused security force assistance to develop select partner nations’ internal security and external defense capabilities through the use of multiple programs to train, advise, and assist land forces. </a:t>
            </a:r>
          </a:p>
          <a:p>
            <a:endParaRPr lang="en-US" dirty="0" smtClean="0"/>
          </a:p>
          <a:p>
            <a:r>
              <a:rPr lang="en-US" dirty="0" smtClean="0"/>
              <a:t>Additionally, we could utilize the RAB for</a:t>
            </a:r>
            <a:r>
              <a:rPr lang="en-US" baseline="0" dirty="0" smtClean="0"/>
              <a:t> unfilled existing Army RFFs, such as the one in Liberia (for OPERATION ONWARD LIBERTY) which could include up to 25-30 </a:t>
            </a:r>
            <a:r>
              <a:rPr lang="en-US" baseline="0" dirty="0" err="1" smtClean="0"/>
              <a:t>pax</a:t>
            </a:r>
            <a:r>
              <a:rPr lang="en-US" baseline="0" dirty="0" smtClean="0"/>
              <a:t> for the duration of the RAB employment; also, many of the Offices of Security Cooperation (OSC) in Africa are under-manned, and the RAB could provide some senior NCOs and/or junior to mid-grade officers to priority OSCs to help meet many of their operational requirements (including forward planning and assessments).</a:t>
            </a:r>
          </a:p>
          <a:p>
            <a:endParaRPr lang="en-US" baseline="0" dirty="0" smtClean="0"/>
          </a:p>
          <a:p>
            <a:r>
              <a:rPr lang="en-US" baseline="0" dirty="0" smtClean="0"/>
              <a:t>Finally, the combatant commander has stressed that his priority effort (CT, in the East region) should be weighted; AFRICOM continues to conduct planning to determine operational requirements and capabilities to achieve East Africa Campaign Plan objectives.  The RAB will probably get some of these missions/tasks once defined and validated.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3F0728-9586-44F7-92E3-A25D87C9E76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Recent  national level and strategic level policy</a:t>
            </a:r>
            <a:r>
              <a:rPr lang="en-US" baseline="0" dirty="0" smtClean="0"/>
              <a:t> documents have identified Security Force Assistance as a major focus area for the United States military in the years to come. </a:t>
            </a:r>
          </a:p>
          <a:p>
            <a:endParaRPr lang="en-US" baseline="0" dirty="0" smtClean="0"/>
          </a:p>
          <a:p>
            <a:r>
              <a:rPr lang="en-US" baseline="0" dirty="0" smtClean="0"/>
              <a:t>Building long term capability and capacity in partner nation security institutions is a key and critical component of global security. </a:t>
            </a:r>
          </a:p>
          <a:p>
            <a:endParaRPr lang="en-US" baseline="0" dirty="0" smtClean="0"/>
          </a:p>
          <a:p>
            <a:r>
              <a:rPr lang="en-US" baseline="0" dirty="0" smtClean="0"/>
              <a:t>References:</a:t>
            </a:r>
          </a:p>
          <a:p>
            <a:r>
              <a:rPr lang="en-US" baseline="0" dirty="0" smtClean="0"/>
              <a:t>National Security Strategy (</a:t>
            </a:r>
            <a:r>
              <a:rPr lang="en-US" baseline="0" dirty="0" err="1" smtClean="0"/>
              <a:t>dtd</a:t>
            </a:r>
            <a:r>
              <a:rPr lang="en-US" baseline="0" dirty="0" smtClean="0"/>
              <a:t> May 2010): Invest in the Capacity of Strong and Capable Partners pg 26</a:t>
            </a:r>
          </a:p>
          <a:p>
            <a:r>
              <a:rPr lang="en-US" baseline="0" dirty="0" smtClean="0"/>
              <a:t>Quadrennial Defense Review (</a:t>
            </a:r>
            <a:r>
              <a:rPr lang="en-US" baseline="0" dirty="0" err="1" smtClean="0"/>
              <a:t>dtd</a:t>
            </a:r>
            <a:r>
              <a:rPr lang="en-US" baseline="0" dirty="0" smtClean="0"/>
              <a:t> FEB 2010): Build The Security Capacity of Partner States pg 26</a:t>
            </a:r>
          </a:p>
          <a:p>
            <a:r>
              <a:rPr lang="en-US" baseline="0" dirty="0" smtClean="0"/>
              <a:t>National Military Strategy (</a:t>
            </a:r>
            <a:r>
              <a:rPr lang="en-US" baseline="0" dirty="0" err="1" smtClean="0"/>
              <a:t>dtd</a:t>
            </a:r>
            <a:r>
              <a:rPr lang="en-US" baseline="0" dirty="0" smtClean="0"/>
              <a:t> FEB 2011): Para 3.A. pg 6</a:t>
            </a:r>
          </a:p>
          <a:p>
            <a:r>
              <a:rPr lang="en-US" baseline="0" dirty="0" smtClean="0"/>
              <a:t>DODI 5000.68 (</a:t>
            </a:r>
            <a:r>
              <a:rPr lang="en-US" baseline="0" dirty="0" err="1" smtClean="0"/>
              <a:t>dtd</a:t>
            </a:r>
            <a:r>
              <a:rPr lang="en-US" baseline="0" dirty="0" smtClean="0"/>
              <a:t> OCT 2010): Para 4b pg 2</a:t>
            </a:r>
          </a:p>
          <a:p>
            <a:r>
              <a:rPr lang="en-US" baseline="0" dirty="0" smtClean="0"/>
              <a:t>ARMY CAPSTONE Concept (</a:t>
            </a:r>
            <a:r>
              <a:rPr lang="en-US" baseline="0" dirty="0" err="1" smtClean="0"/>
              <a:t>dtd</a:t>
            </a:r>
            <a:r>
              <a:rPr lang="en-US" baseline="0" dirty="0" smtClean="0"/>
              <a:t> DEC 2009): Para 3-5, b. (1) pg 25</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83F0728-9586-44F7-92E3-A25D87C9E76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3F0728-9586-44F7-92E3-A25D87C9E764}"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9BF162A-50EA-4E1B-B6F6-11D48BB1F116}" type="slidenum">
              <a:rPr lang="en-US" smtClean="0"/>
              <a:pPr>
                <a:defRPr/>
              </a:pPr>
              <a:t>11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F99480-7E09-4D55-8822-2595A4E0C00D}" type="slidenum">
              <a:rPr lang="en-US" smtClean="0"/>
              <a:pPr fontAlgn="base">
                <a:spcBef>
                  <a:spcPct val="0"/>
                </a:spcBef>
                <a:spcAft>
                  <a:spcPct val="0"/>
                </a:spcAft>
                <a:defRPr/>
              </a:pPr>
              <a:t>12</a:t>
            </a:fld>
            <a:endParaRPr lang="en-US" smtClean="0"/>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p:txBody>
          <a:bodyPr wrap="square" numCol="1" anchor="t" anchorCtr="0" compatLnSpc="1">
            <a:prstTxWarp prst="textNoShape">
              <a:avLst/>
            </a:prstTxWarp>
          </a:bodyPr>
          <a:lstStyle/>
          <a:p>
            <a:pPr>
              <a:spcBef>
                <a:spcPct val="0"/>
              </a:spcBef>
              <a:defRPr/>
            </a:pPr>
            <a:endParaRPr lang="en-US" sz="14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3F0728-9586-44F7-92E3-A25D87C9E764}"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B9BF162A-50EA-4E1B-B6F6-11D48BB1F116}" type="slidenum">
              <a:rPr lang="en-US" smtClean="0"/>
              <a:pPr>
                <a:defRPr/>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3F0728-9586-44F7-92E3-A25D87C9E764}"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Slide Number Placeholder 7"/>
          <p:cNvSpPr>
            <a:spLocks noGrp="1"/>
          </p:cNvSpPr>
          <p:nvPr>
            <p:ph type="sldNum" sz="quarter" idx="11"/>
          </p:nvPr>
        </p:nvSpPr>
        <p:spPr/>
        <p:txBody>
          <a:bodyPr/>
          <a:lstStyle/>
          <a:p>
            <a:fld id="{512A6B31-660F-4B69-8946-1FF3F851D7A7}" type="slidenum">
              <a:rPr lang="en-US" smtClean="0"/>
              <a:pPr/>
              <a:t>‹#›</a:t>
            </a:fld>
            <a:endParaRPr lang="en-US"/>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7042B-7F5B-4D2A-8366-A4530B039A3E}" type="datetimeFigureOut">
              <a:rPr lang="en-US" smtClean="0"/>
              <a:pPr/>
              <a:t>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A6B31-660F-4B69-8946-1FF3F851D7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7042B-7F5B-4D2A-8366-A4530B039A3E}" type="datetimeFigureOut">
              <a:rPr lang="en-US" smtClean="0"/>
              <a:pPr/>
              <a:t>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A6B31-660F-4B69-8946-1FF3F851D7A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8600" cy="5334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7042B-7F5B-4D2A-8366-A4530B039A3E}" type="datetimeFigureOut">
              <a:rPr lang="en-US" smtClean="0"/>
              <a:pPr/>
              <a:t>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A6B31-660F-4B69-8946-1FF3F851D7A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A7042B-7F5B-4D2A-8366-A4530B039A3E}" type="datetimeFigureOut">
              <a:rPr lang="en-US" smtClean="0"/>
              <a:pPr/>
              <a:t>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A6B31-660F-4B69-8946-1FF3F851D7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A7042B-7F5B-4D2A-8366-A4530B039A3E}" type="datetimeFigureOut">
              <a:rPr lang="en-US" smtClean="0"/>
              <a:pPr/>
              <a:t>9/10/2012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A6B31-660F-4B69-8946-1FF3F851D7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dirty="0" smtClean="0"/>
              <a:t>As of 22 April 2010</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2A6B31-660F-4B69-8946-1FF3F851D7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A7042B-7F5B-4D2A-8366-A4530B039A3E}" type="datetimeFigureOut">
              <a:rPr lang="en-US" smtClean="0"/>
              <a:pPr/>
              <a:t>9/10/2012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2A6B31-660F-4B69-8946-1FF3F851D7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A7042B-7F5B-4D2A-8366-A4530B039A3E}" type="datetimeFigureOut">
              <a:rPr lang="en-US" smtClean="0"/>
              <a:pPr/>
              <a:t>9/10/2012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2A6B31-660F-4B69-8946-1FF3F851D7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A7042B-7F5B-4D2A-8366-A4530B039A3E}" type="datetimeFigureOut">
              <a:rPr lang="en-US" smtClean="0"/>
              <a:pPr/>
              <a:t>9/10/2012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A6B31-660F-4B69-8946-1FF3F851D7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A7042B-7F5B-4D2A-8366-A4530B039A3E}" type="datetimeFigureOut">
              <a:rPr lang="en-US" smtClean="0"/>
              <a:pPr/>
              <a:t>9/10/2012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A6B31-660F-4B69-8946-1FF3F851D7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24600"/>
            <a:ext cx="2133600" cy="365125"/>
          </a:xfrm>
          <a:prstGeom prst="rect">
            <a:avLst/>
          </a:prstGeom>
        </p:spPr>
        <p:txBody>
          <a:bodyPr vert="horz" lIns="91440" tIns="45720" rIns="91440" bIns="45720" rtlCol="0" anchor="ctr"/>
          <a:lstStyle>
            <a:lvl1pPr algn="l">
              <a:defRPr sz="1200">
                <a:solidFill>
                  <a:schemeClr val="tx1"/>
                </a:solidFill>
              </a:defRPr>
            </a:lvl1pPr>
          </a:lstStyle>
          <a:p>
            <a:fld id="{E6A7042B-7F5B-4D2A-8366-A4530B039A3E}" type="datetimeFigureOut">
              <a:rPr lang="en-US" smtClean="0"/>
              <a:pPr/>
              <a:t>9/10/2012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6B31-660F-4B69-8946-1FF3F851D7A7}" type="slidenum">
              <a:rPr lang="en-US" smtClean="0"/>
              <a:pPr/>
              <a:t>‹#›</a:t>
            </a:fld>
            <a:endParaRPr lang="en-US"/>
          </a:p>
        </p:txBody>
      </p:sp>
      <p:pic>
        <p:nvPicPr>
          <p:cNvPr id="7" name="Picture 5" descr="162 INFANTRY BDE-SSI 2"/>
          <p:cNvPicPr>
            <a:picLocks noChangeAspect="1" noChangeArrowheads="1"/>
          </p:cNvPicPr>
          <p:nvPr userDrawn="1"/>
        </p:nvPicPr>
        <p:blipFill>
          <a:blip r:embed="rId14" cstate="print"/>
          <a:srcRect/>
          <a:stretch>
            <a:fillRect/>
          </a:stretch>
        </p:blipFill>
        <p:spPr bwMode="auto">
          <a:xfrm>
            <a:off x="125413" y="184301"/>
            <a:ext cx="527050" cy="733425"/>
          </a:xfrm>
          <a:prstGeom prst="rect">
            <a:avLst/>
          </a:prstGeom>
          <a:noFill/>
          <a:ln w="9525">
            <a:noFill/>
            <a:miter lim="800000"/>
            <a:headEnd/>
            <a:tailEnd/>
          </a:ln>
        </p:spPr>
      </p:pic>
      <p:pic>
        <p:nvPicPr>
          <p:cNvPr id="9" name="Picture 17" descr="C:\Users\bruce.a.harbison\AppData\Local\Microsoft\Windows\Temporary Internet Files\Content.Outlook\3F6M1RRZ\162d DUI.jpg"/>
          <p:cNvPicPr>
            <a:picLocks noChangeAspect="1" noChangeArrowheads="1"/>
          </p:cNvPicPr>
          <p:nvPr userDrawn="1"/>
        </p:nvPicPr>
        <p:blipFill>
          <a:blip r:embed="rId15" cstate="print"/>
          <a:srcRect/>
          <a:stretch>
            <a:fillRect/>
          </a:stretch>
        </p:blipFill>
        <p:spPr bwMode="auto">
          <a:xfrm>
            <a:off x="8534400" y="179559"/>
            <a:ext cx="533400" cy="762000"/>
          </a:xfrm>
          <a:prstGeom prst="rect">
            <a:avLst/>
          </a:prstGeom>
          <a:noFill/>
        </p:spPr>
      </p:pic>
      <p:grpSp>
        <p:nvGrpSpPr>
          <p:cNvPr id="10" name="Group 16"/>
          <p:cNvGrpSpPr/>
          <p:nvPr userDrawn="1"/>
        </p:nvGrpSpPr>
        <p:grpSpPr>
          <a:xfrm>
            <a:off x="3886200" y="76200"/>
            <a:ext cx="1295400" cy="266700"/>
            <a:chOff x="3886200" y="6477000"/>
            <a:chExt cx="1295400" cy="266700"/>
          </a:xfrm>
        </p:grpSpPr>
        <p:pic>
          <p:nvPicPr>
            <p:cNvPr id="11" name="Picture 2" descr="C:\Users\bruce.a.harbison\Pictures\banner.jpg"/>
            <p:cNvPicPr>
              <a:picLocks noChangeAspect="1" noChangeArrowheads="1"/>
            </p:cNvPicPr>
            <p:nvPr/>
          </p:nvPicPr>
          <p:blipFill>
            <a:blip r:embed="rId16" cstate="print"/>
            <a:srcRect/>
            <a:stretch>
              <a:fillRect/>
            </a:stretch>
          </p:blipFill>
          <p:spPr bwMode="auto">
            <a:xfrm>
              <a:off x="3886200" y="6477000"/>
              <a:ext cx="1295400" cy="266700"/>
            </a:xfrm>
            <a:prstGeom prst="rect">
              <a:avLst/>
            </a:prstGeom>
            <a:noFill/>
          </p:spPr>
        </p:pic>
        <p:sp>
          <p:nvSpPr>
            <p:cNvPr id="12" name="TextBox 11"/>
            <p:cNvSpPr txBox="1"/>
            <p:nvPr/>
          </p:nvSpPr>
          <p:spPr>
            <a:xfrm>
              <a:off x="3912066" y="6477000"/>
              <a:ext cx="1165704" cy="253916"/>
            </a:xfrm>
            <a:prstGeom prst="rect">
              <a:avLst/>
            </a:prstGeom>
            <a:noFill/>
          </p:spPr>
          <p:txBody>
            <a:bodyPr wrap="none" rtlCol="0">
              <a:spAutoFit/>
            </a:bodyPr>
            <a:lstStyle/>
            <a:p>
              <a:r>
                <a:rPr lang="en-US" sz="1050" dirty="0" smtClean="0">
                  <a:solidFill>
                    <a:srgbClr val="FFCC00"/>
                  </a:solidFill>
                  <a:latin typeface="Arial" pitchFamily="34" charset="0"/>
                  <a:cs typeface="Arial" pitchFamily="34" charset="0"/>
                </a:rPr>
                <a:t>UNCLASSIFIED</a:t>
              </a:r>
              <a:endParaRPr lang="en-US" sz="1050" dirty="0">
                <a:solidFill>
                  <a:srgbClr val="FFCC00"/>
                </a:solidFill>
                <a:latin typeface="Arial" pitchFamily="34" charset="0"/>
                <a:cs typeface="Arial" pitchFamily="34" charset="0"/>
              </a:endParaRPr>
            </a:p>
          </p:txBody>
        </p:sp>
      </p:grpSp>
      <p:grpSp>
        <p:nvGrpSpPr>
          <p:cNvPr id="13" name="Group 16"/>
          <p:cNvGrpSpPr/>
          <p:nvPr userDrawn="1"/>
        </p:nvGrpSpPr>
        <p:grpSpPr>
          <a:xfrm>
            <a:off x="3886200" y="6553200"/>
            <a:ext cx="1295400" cy="266700"/>
            <a:chOff x="3886200" y="6477000"/>
            <a:chExt cx="1295400" cy="266700"/>
          </a:xfrm>
        </p:grpSpPr>
        <p:pic>
          <p:nvPicPr>
            <p:cNvPr id="14" name="Picture 2" descr="C:\Users\bruce.a.harbison\Pictures\banner.jpg"/>
            <p:cNvPicPr>
              <a:picLocks noChangeAspect="1" noChangeArrowheads="1"/>
            </p:cNvPicPr>
            <p:nvPr/>
          </p:nvPicPr>
          <p:blipFill>
            <a:blip r:embed="rId16" cstate="print"/>
            <a:srcRect/>
            <a:stretch>
              <a:fillRect/>
            </a:stretch>
          </p:blipFill>
          <p:spPr bwMode="auto">
            <a:xfrm>
              <a:off x="3886200" y="6477000"/>
              <a:ext cx="1295400" cy="266700"/>
            </a:xfrm>
            <a:prstGeom prst="rect">
              <a:avLst/>
            </a:prstGeom>
            <a:noFill/>
          </p:spPr>
        </p:pic>
        <p:sp>
          <p:nvSpPr>
            <p:cNvPr id="15" name="TextBox 14"/>
            <p:cNvSpPr txBox="1"/>
            <p:nvPr/>
          </p:nvSpPr>
          <p:spPr>
            <a:xfrm>
              <a:off x="3912066" y="6477000"/>
              <a:ext cx="1165704" cy="253916"/>
            </a:xfrm>
            <a:prstGeom prst="rect">
              <a:avLst/>
            </a:prstGeom>
            <a:noFill/>
          </p:spPr>
          <p:txBody>
            <a:bodyPr wrap="none" rtlCol="0">
              <a:spAutoFit/>
            </a:bodyPr>
            <a:lstStyle/>
            <a:p>
              <a:r>
                <a:rPr lang="en-US" sz="1050" dirty="0" smtClean="0">
                  <a:solidFill>
                    <a:srgbClr val="FFCC00"/>
                  </a:solidFill>
                  <a:latin typeface="Arial" pitchFamily="34" charset="0"/>
                  <a:cs typeface="Arial" pitchFamily="34" charset="0"/>
                </a:rPr>
                <a:t>UNCLASSIFIED</a:t>
              </a:r>
              <a:endParaRPr lang="en-US" sz="1050" dirty="0">
                <a:solidFill>
                  <a:srgbClr val="FFCC00"/>
                </a:solidFill>
                <a:latin typeface="Arial" pitchFamily="34" charset="0"/>
                <a:cs typeface="Arial"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5.gif"/><Relationship Id="rId7" Type="http://schemas.openxmlformats.org/officeDocument/2006/relationships/hyperlink" Target="http://www.tioh.hqda.pentagon.mil/ImageProxy.ashx?n=1&amp;t=original&amp;id=10367"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hyperlink" Target="http://www.tioh.hqda.pentagon.mil/ImageProxy.ashx?n=1&amp;t=original&amp;id=7587" TargetMode="External"/><Relationship Id="rId10" Type="http://schemas.openxmlformats.org/officeDocument/2006/relationships/image" Target="../media/image39.jpeg"/><Relationship Id="rId4" Type="http://schemas.openxmlformats.org/officeDocument/2006/relationships/image" Target="../media/image36.jpeg"/><Relationship Id="rId9" Type="http://schemas.openxmlformats.org/officeDocument/2006/relationships/hyperlink" Target="http://www.tioh.hqda.pentagon.mil/ImageProxy.ashx?n=1&amp;t=original&amp;id=7586"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www.enchantedlearning.com/geography/europe/" TargetMode="External"/><Relationship Id="rId18" Type="http://schemas.openxmlformats.org/officeDocument/2006/relationships/image" Target="../media/image50.jpeg"/><Relationship Id="rId3" Type="http://schemas.openxmlformats.org/officeDocument/2006/relationships/image" Target="../media/image35.gif"/><Relationship Id="rId7" Type="http://schemas.openxmlformats.org/officeDocument/2006/relationships/image" Target="../media/image9.png"/><Relationship Id="rId12" Type="http://schemas.openxmlformats.org/officeDocument/2006/relationships/image" Target="../media/image12.png"/><Relationship Id="rId17" Type="http://schemas.openxmlformats.org/officeDocument/2006/relationships/image" Target="../media/image49.gif"/><Relationship Id="rId2" Type="http://schemas.openxmlformats.org/officeDocument/2006/relationships/notesSlide" Target="../notesSlides/notesSlide10.xml"/><Relationship Id="rId16" Type="http://schemas.openxmlformats.org/officeDocument/2006/relationships/image" Target="../media/image48.jpe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13.png"/><Relationship Id="rId15" Type="http://schemas.openxmlformats.org/officeDocument/2006/relationships/image" Target="../media/image18.jpeg"/><Relationship Id="rId10" Type="http://schemas.openxmlformats.org/officeDocument/2006/relationships/image" Target="../media/image17.jpeg"/><Relationship Id="rId19" Type="http://schemas.openxmlformats.org/officeDocument/2006/relationships/image" Target="../media/image36.jpeg"/><Relationship Id="rId4" Type="http://schemas.openxmlformats.org/officeDocument/2006/relationships/image" Target="../media/image15.png"/><Relationship Id="rId9" Type="http://schemas.openxmlformats.org/officeDocument/2006/relationships/image" Target="../media/image10.png"/><Relationship Id="rId14" Type="http://schemas.openxmlformats.org/officeDocument/2006/relationships/image" Target="../media/image47.gif"/></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hyperlink" Target="http://upload.wikimedia.org/wikipedia/commons/e/e6/Unified_Combatant_Commands_map.png" TargetMode="External"/><Relationship Id="rId7"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4.jpeg"/><Relationship Id="rId11" Type="http://schemas.openxmlformats.org/officeDocument/2006/relationships/image" Target="../media/image59.png"/><Relationship Id="rId5" Type="http://schemas.openxmlformats.org/officeDocument/2006/relationships/image" Target="../media/image53.jpe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jpeg"/><Relationship Id="rId26" Type="http://schemas.openxmlformats.org/officeDocument/2006/relationships/image" Target="../media/image28.png"/><Relationship Id="rId3" Type="http://schemas.openxmlformats.org/officeDocument/2006/relationships/image" Target="../media/image5.jpe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jpeg"/><Relationship Id="rId25" Type="http://schemas.openxmlformats.org/officeDocument/2006/relationships/image" Target="../media/image27.png"/><Relationship Id="rId2" Type="http://schemas.openxmlformats.org/officeDocument/2006/relationships/notesSlide" Target="../notesSlides/notesSlide4.xml"/><Relationship Id="rId16" Type="http://schemas.openxmlformats.org/officeDocument/2006/relationships/image" Target="../media/image18.jpeg"/><Relationship Id="rId20" Type="http://schemas.openxmlformats.org/officeDocument/2006/relationships/image" Target="../media/image22.png"/><Relationship Id="rId29" Type="http://schemas.openxmlformats.org/officeDocument/2006/relationships/image" Target="../media/image31.gif"/><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gif"/><Relationship Id="rId5" Type="http://schemas.openxmlformats.org/officeDocument/2006/relationships/image" Target="../media/image7.jpeg"/><Relationship Id="rId15" Type="http://schemas.openxmlformats.org/officeDocument/2006/relationships/image" Target="../media/image17.jpeg"/><Relationship Id="rId23" Type="http://schemas.openxmlformats.org/officeDocument/2006/relationships/image" Target="../media/image25.png"/><Relationship Id="rId28" Type="http://schemas.openxmlformats.org/officeDocument/2006/relationships/image" Target="../media/image30.gif"/><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3.jpe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jpeg"/><Relationship Id="rId30"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92250" y="335467"/>
            <a:ext cx="8972550" cy="892552"/>
          </a:xfrm>
          <a:prstGeom prst="rect">
            <a:avLst/>
          </a:prstGeom>
          <a:noFill/>
          <a:ln w="9525">
            <a:noFill/>
            <a:miter lim="800000"/>
            <a:headEnd/>
            <a:tailEnd/>
          </a:ln>
        </p:spPr>
        <p:txBody>
          <a:bodyPr wrap="square">
            <a:spAutoFit/>
          </a:bodyPr>
          <a:lstStyle/>
          <a:p>
            <a:pPr algn="ctr"/>
            <a:r>
              <a:rPr lang="en-US" sz="3200" b="1" dirty="0" smtClean="0">
                <a:latin typeface="Arial" pitchFamily="34" charset="0"/>
                <a:cs typeface="Arial" pitchFamily="34" charset="0"/>
              </a:rPr>
              <a:t>162nd </a:t>
            </a:r>
            <a:r>
              <a:rPr lang="en-US" sz="3200" b="1" dirty="0">
                <a:latin typeface="Arial" pitchFamily="34" charset="0"/>
                <a:cs typeface="Arial" pitchFamily="34" charset="0"/>
              </a:rPr>
              <a:t>Infantry </a:t>
            </a:r>
            <a:r>
              <a:rPr lang="en-US" sz="3200" b="1" dirty="0" smtClean="0">
                <a:latin typeface="Arial" pitchFamily="34" charset="0"/>
                <a:cs typeface="Arial" pitchFamily="34" charset="0"/>
              </a:rPr>
              <a:t>Brigade</a:t>
            </a:r>
          </a:p>
          <a:p>
            <a:pPr algn="ctr">
              <a:tabLst>
                <a:tab pos="4114800" algn="l"/>
              </a:tabLst>
            </a:pPr>
            <a:endParaRPr lang="en-US" sz="2000" b="1" dirty="0" smtClean="0">
              <a:latin typeface="Arial" pitchFamily="34" charset="0"/>
              <a:cs typeface="Arial" pitchFamily="34" charset="0"/>
            </a:endParaRPr>
          </a:p>
        </p:txBody>
      </p:sp>
      <p:sp>
        <p:nvSpPr>
          <p:cNvPr id="8" name="Rectangle 7"/>
          <p:cNvSpPr/>
          <p:nvPr/>
        </p:nvSpPr>
        <p:spPr>
          <a:xfrm>
            <a:off x="1828800" y="6183313"/>
            <a:ext cx="5638800" cy="369887"/>
          </a:xfrm>
          <a:prstGeom prst="rect">
            <a:avLst/>
          </a:prstGeom>
        </p:spPr>
        <p:txBody>
          <a:bodyPr>
            <a:spAutoFit/>
          </a:bodyPr>
          <a:lstStyle/>
          <a:p>
            <a:pPr algn="ctr" fontAlgn="auto">
              <a:spcBef>
                <a:spcPts val="0"/>
              </a:spcBef>
              <a:spcAft>
                <a:spcPts val="0"/>
              </a:spcAft>
              <a:defRPr/>
            </a:pPr>
            <a:r>
              <a:rPr lang="en-US" b="1" i="1" dirty="0">
                <a:effectLst>
                  <a:outerShdw blurRad="38100" dist="38100" dir="2700000" algn="tl">
                    <a:srgbClr val="C0C0C0"/>
                  </a:outerShdw>
                </a:effectLst>
                <a:latin typeface="Arial" pitchFamily="34" charset="0"/>
                <a:cs typeface="Arial" pitchFamily="34" charset="0"/>
              </a:rPr>
              <a:t>“Every </a:t>
            </a:r>
            <a:r>
              <a:rPr lang="en-US" b="1" i="1" dirty="0" smtClean="0">
                <a:effectLst>
                  <a:outerShdw blurRad="38100" dist="38100" dir="2700000" algn="tl">
                    <a:srgbClr val="C0C0C0"/>
                  </a:outerShdw>
                </a:effectLst>
                <a:latin typeface="Arial" pitchFamily="34" charset="0"/>
                <a:cs typeface="Arial" pitchFamily="34" charset="0"/>
              </a:rPr>
              <a:t>One </a:t>
            </a:r>
            <a:r>
              <a:rPr lang="en-US" b="1" i="1" dirty="0">
                <a:effectLst>
                  <a:outerShdw blurRad="38100" dist="38100" dir="2700000" algn="tl">
                    <a:srgbClr val="C0C0C0"/>
                  </a:outerShdw>
                </a:effectLst>
                <a:latin typeface="Arial" pitchFamily="34" charset="0"/>
                <a:cs typeface="Arial" pitchFamily="34" charset="0"/>
              </a:rPr>
              <a:t>a Tiger”</a:t>
            </a:r>
          </a:p>
        </p:txBody>
      </p:sp>
      <p:pic>
        <p:nvPicPr>
          <p:cNvPr id="6" name="Picture 5" descr="Tigerland Sign.jpg"/>
          <p:cNvPicPr>
            <a:picLocks noChangeAspect="1"/>
          </p:cNvPicPr>
          <p:nvPr/>
        </p:nvPicPr>
        <p:blipFill>
          <a:blip r:embed="rId3" cstate="print"/>
          <a:srcRect l="6699" t="17499" r="4601" b="26284"/>
          <a:stretch>
            <a:fillRect/>
          </a:stretch>
        </p:blipFill>
        <p:spPr>
          <a:xfrm>
            <a:off x="577045" y="1757779"/>
            <a:ext cx="8043169" cy="3417903"/>
          </a:xfrm>
          <a:prstGeom prst="rect">
            <a:avLst/>
          </a:prstGeom>
        </p:spPr>
      </p:pic>
      <p:pic>
        <p:nvPicPr>
          <p:cNvPr id="9" name="Picture 8" descr="Tigerland Sign.jpg"/>
          <p:cNvPicPr>
            <a:picLocks noChangeAspect="1"/>
          </p:cNvPicPr>
          <p:nvPr/>
        </p:nvPicPr>
        <p:blipFill>
          <a:blip r:embed="rId3" cstate="print"/>
          <a:srcRect l="58062" t="39211" r="16289" b="56212"/>
          <a:stretch>
            <a:fillRect/>
          </a:stretch>
        </p:blipFill>
        <p:spPr>
          <a:xfrm>
            <a:off x="5237921" y="3339548"/>
            <a:ext cx="2325756" cy="278296"/>
          </a:xfrm>
          <a:prstGeom prst="rect">
            <a:avLst/>
          </a:prstGeom>
        </p:spPr>
      </p:pic>
      <p:sp>
        <p:nvSpPr>
          <p:cNvPr id="10" name="TextBox 9"/>
          <p:cNvSpPr txBox="1"/>
          <p:nvPr/>
        </p:nvSpPr>
        <p:spPr>
          <a:xfrm>
            <a:off x="5188225" y="3260039"/>
            <a:ext cx="2358979" cy="461665"/>
          </a:xfrm>
          <a:prstGeom prst="rect">
            <a:avLst/>
          </a:prstGeom>
          <a:noFill/>
        </p:spPr>
        <p:txBody>
          <a:bodyPr wrap="none" rtlCol="0">
            <a:spAutoFit/>
          </a:bodyPr>
          <a:lstStyle/>
          <a:p>
            <a:r>
              <a:rPr lang="en-US" sz="2400" dirty="0" smtClean="0">
                <a:solidFill>
                  <a:srgbClr val="DBECFF"/>
                </a:solidFill>
              </a:rPr>
              <a:t>Combat Advisor</a:t>
            </a:r>
            <a:endParaRPr lang="en-US" sz="2400" dirty="0">
              <a:solidFill>
                <a:srgbClr val="DBECFF"/>
              </a:solidFill>
            </a:endParaRPr>
          </a:p>
        </p:txBody>
      </p:sp>
      <p:pic>
        <p:nvPicPr>
          <p:cNvPr id="11" name="Picture 10" descr="Tigerland Sign.jpg"/>
          <p:cNvPicPr>
            <a:picLocks noChangeAspect="1"/>
          </p:cNvPicPr>
          <p:nvPr/>
        </p:nvPicPr>
        <p:blipFill>
          <a:blip r:embed="rId3" cstate="print"/>
          <a:srcRect l="51887" t="54195" r="43071" b="37958"/>
          <a:stretch>
            <a:fillRect/>
          </a:stretch>
        </p:blipFill>
        <p:spPr>
          <a:xfrm rot="10800000">
            <a:off x="4701209" y="3687418"/>
            <a:ext cx="457200" cy="477078"/>
          </a:xfrm>
          <a:prstGeom prst="rect">
            <a:avLst/>
          </a:prstGeom>
        </p:spPr>
      </p:pic>
      <p:sp>
        <p:nvSpPr>
          <p:cNvPr id="12" name="TextBox 11"/>
          <p:cNvSpPr txBox="1"/>
          <p:nvPr/>
        </p:nvSpPr>
        <p:spPr>
          <a:xfrm>
            <a:off x="4641574" y="3647662"/>
            <a:ext cx="612668" cy="461665"/>
          </a:xfrm>
          <a:prstGeom prst="rect">
            <a:avLst/>
          </a:prstGeom>
          <a:noFill/>
        </p:spPr>
        <p:txBody>
          <a:bodyPr wrap="none" rtlCol="0">
            <a:spAutoFit/>
          </a:bodyPr>
          <a:lstStyle/>
          <a:p>
            <a:r>
              <a:rPr lang="en-US" sz="2400" dirty="0" smtClean="0">
                <a:solidFill>
                  <a:srgbClr val="DBECFF"/>
                </a:solidFill>
              </a:rPr>
              <a:t>CA</a:t>
            </a:r>
            <a:endParaRPr lang="en-US" sz="2400" dirty="0">
              <a:solidFill>
                <a:srgbClr val="DBECFF"/>
              </a:solidFill>
            </a:endParaRPr>
          </a:p>
        </p:txBody>
      </p:sp>
      <p:sp>
        <p:nvSpPr>
          <p:cNvPr id="13" name="Content Placeholder 2"/>
          <p:cNvSpPr txBox="1">
            <a:spLocks/>
          </p:cNvSpPr>
          <p:nvPr/>
        </p:nvSpPr>
        <p:spPr>
          <a:xfrm>
            <a:off x="1189192" y="5361977"/>
            <a:ext cx="6798362" cy="726310"/>
          </a:xfrm>
          <a:prstGeom prst="rect">
            <a:avLst/>
          </a:prstGeom>
        </p:spPr>
        <p:txBody>
          <a:bodyPr vert="horz" lIns="91440" tIns="45720" rIns="91440" bIns="45720" rtlCol="0">
            <a:normAutofit fontScale="925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1" u="none" strike="noStrike" kern="1200" cap="none" spc="0" normalizeH="0" baseline="0" noProof="0" dirty="0" smtClean="0">
                <a:ln>
                  <a:noFill/>
                </a:ln>
                <a:effectLst/>
                <a:uLnTx/>
                <a:uFillTx/>
                <a:latin typeface="Arial" pitchFamily="34" charset="0"/>
                <a:cs typeface="Arial" pitchFamily="34" charset="0"/>
              </a:rPr>
              <a:t>Training Combat Advisors and Security Force Assistance for the Army and for Joint Force Commanders to Build Security Capacity in Designated Countries</a:t>
            </a:r>
            <a:endParaRPr kumimoji="0" lang="en-US" sz="1600" b="0" i="1" u="none" strike="noStrike" kern="1200" cap="none" spc="0" normalizeH="0" baseline="0" noProof="0" dirty="0">
              <a:ln>
                <a:noFill/>
              </a:ln>
              <a:effectLst/>
              <a:uLnTx/>
              <a:uFillTx/>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52"/>
          <p:cNvSpPr/>
          <p:nvPr/>
        </p:nvSpPr>
        <p:spPr bwMode="auto">
          <a:xfrm>
            <a:off x="5860473" y="928255"/>
            <a:ext cx="1773382" cy="4668981"/>
          </a:xfrm>
          <a:custGeom>
            <a:avLst/>
            <a:gdLst>
              <a:gd name="connsiteX0" fmla="*/ 27709 w 1773382"/>
              <a:gd name="connsiteY0" fmla="*/ 4668981 h 4668981"/>
              <a:gd name="connsiteX1" fmla="*/ 1773382 w 1773382"/>
              <a:gd name="connsiteY1" fmla="*/ 4668981 h 4668981"/>
              <a:gd name="connsiteX2" fmla="*/ 1773382 w 1773382"/>
              <a:gd name="connsiteY2" fmla="*/ 0 h 4668981"/>
              <a:gd name="connsiteX3" fmla="*/ 0 w 1773382"/>
              <a:gd name="connsiteY3" fmla="*/ 609600 h 4668981"/>
              <a:gd name="connsiteX4" fmla="*/ 27709 w 1773382"/>
              <a:gd name="connsiteY4" fmla="*/ 4668981 h 4668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3382" h="4668981">
                <a:moveTo>
                  <a:pt x="27709" y="4668981"/>
                </a:moveTo>
                <a:lnTo>
                  <a:pt x="1773382" y="4668981"/>
                </a:lnTo>
                <a:lnTo>
                  <a:pt x="1773382" y="0"/>
                </a:lnTo>
                <a:lnTo>
                  <a:pt x="0" y="609600"/>
                </a:lnTo>
                <a:lnTo>
                  <a:pt x="27709" y="4668981"/>
                </a:lnTo>
                <a:close/>
              </a:path>
            </a:pathLst>
          </a:custGeom>
          <a:solidFill>
            <a:schemeClr val="accent1">
              <a:lumMod val="75000"/>
              <a:alpha val="5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sp>
        <p:nvSpPr>
          <p:cNvPr id="52" name="Freeform 51"/>
          <p:cNvSpPr/>
          <p:nvPr/>
        </p:nvSpPr>
        <p:spPr bwMode="auto">
          <a:xfrm>
            <a:off x="4031673" y="1537855"/>
            <a:ext cx="1842654" cy="4059381"/>
          </a:xfrm>
          <a:custGeom>
            <a:avLst/>
            <a:gdLst>
              <a:gd name="connsiteX0" fmla="*/ 13854 w 1842654"/>
              <a:gd name="connsiteY0" fmla="*/ 4059381 h 4059381"/>
              <a:gd name="connsiteX1" fmla="*/ 1842654 w 1842654"/>
              <a:gd name="connsiteY1" fmla="*/ 4059381 h 4059381"/>
              <a:gd name="connsiteX2" fmla="*/ 1828800 w 1842654"/>
              <a:gd name="connsiteY2" fmla="*/ 0 h 4059381"/>
              <a:gd name="connsiteX3" fmla="*/ 0 w 1842654"/>
              <a:gd name="connsiteY3" fmla="*/ 1191490 h 4059381"/>
              <a:gd name="connsiteX4" fmla="*/ 13854 w 1842654"/>
              <a:gd name="connsiteY4" fmla="*/ 4059381 h 4059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654" h="4059381">
                <a:moveTo>
                  <a:pt x="13854" y="4059381"/>
                </a:moveTo>
                <a:lnTo>
                  <a:pt x="1842654" y="4059381"/>
                </a:lnTo>
                <a:lnTo>
                  <a:pt x="1828800" y="0"/>
                </a:lnTo>
                <a:lnTo>
                  <a:pt x="0" y="1191490"/>
                </a:lnTo>
                <a:lnTo>
                  <a:pt x="13854" y="4059381"/>
                </a:lnTo>
                <a:close/>
              </a:path>
            </a:pathLst>
          </a:custGeom>
          <a:solidFill>
            <a:srgbClr val="92D050">
              <a:alpha val="5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sp>
        <p:nvSpPr>
          <p:cNvPr id="51" name="Freeform 50"/>
          <p:cNvSpPr/>
          <p:nvPr/>
        </p:nvSpPr>
        <p:spPr bwMode="auto">
          <a:xfrm>
            <a:off x="2189018" y="2715491"/>
            <a:ext cx="1856509" cy="2881745"/>
          </a:xfrm>
          <a:custGeom>
            <a:avLst/>
            <a:gdLst>
              <a:gd name="connsiteX0" fmla="*/ 0 w 1856509"/>
              <a:gd name="connsiteY0" fmla="*/ 2881745 h 2881745"/>
              <a:gd name="connsiteX1" fmla="*/ 1842655 w 1856509"/>
              <a:gd name="connsiteY1" fmla="*/ 2881745 h 2881745"/>
              <a:gd name="connsiteX2" fmla="*/ 1856509 w 1856509"/>
              <a:gd name="connsiteY2" fmla="*/ 0 h 2881745"/>
              <a:gd name="connsiteX3" fmla="*/ 41564 w 1856509"/>
              <a:gd name="connsiteY3" fmla="*/ 775854 h 2881745"/>
              <a:gd name="connsiteX4" fmla="*/ 0 w 1856509"/>
              <a:gd name="connsiteY4" fmla="*/ 2881745 h 2881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6509" h="2881745">
                <a:moveTo>
                  <a:pt x="0" y="2881745"/>
                </a:moveTo>
                <a:lnTo>
                  <a:pt x="1842655" y="2881745"/>
                </a:lnTo>
                <a:lnTo>
                  <a:pt x="1856509" y="0"/>
                </a:lnTo>
                <a:lnTo>
                  <a:pt x="41564" y="775854"/>
                </a:lnTo>
                <a:cubicBezTo>
                  <a:pt x="36946" y="1473200"/>
                  <a:pt x="32327" y="2170545"/>
                  <a:pt x="0" y="2881745"/>
                </a:cubicBezTo>
                <a:close/>
              </a:path>
            </a:pathLst>
          </a:custGeom>
          <a:solidFill>
            <a:srgbClr val="00B0F0">
              <a:alpha val="5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sp>
        <p:nvSpPr>
          <p:cNvPr id="49" name="Freeform 48"/>
          <p:cNvSpPr/>
          <p:nvPr/>
        </p:nvSpPr>
        <p:spPr bwMode="auto">
          <a:xfrm>
            <a:off x="374073" y="3463636"/>
            <a:ext cx="1856509" cy="2133600"/>
          </a:xfrm>
          <a:custGeom>
            <a:avLst/>
            <a:gdLst>
              <a:gd name="connsiteX0" fmla="*/ 13854 w 1856509"/>
              <a:gd name="connsiteY0" fmla="*/ 2133600 h 2133600"/>
              <a:gd name="connsiteX1" fmla="*/ 1828800 w 1856509"/>
              <a:gd name="connsiteY1" fmla="*/ 2133600 h 2133600"/>
              <a:gd name="connsiteX2" fmla="*/ 1856509 w 1856509"/>
              <a:gd name="connsiteY2" fmla="*/ 0 h 2133600"/>
              <a:gd name="connsiteX3" fmla="*/ 969818 w 1856509"/>
              <a:gd name="connsiteY3" fmla="*/ 304800 h 2133600"/>
              <a:gd name="connsiteX4" fmla="*/ 138545 w 1856509"/>
              <a:gd name="connsiteY4" fmla="*/ 581891 h 2133600"/>
              <a:gd name="connsiteX5" fmla="*/ 0 w 1856509"/>
              <a:gd name="connsiteY5" fmla="*/ 623455 h 2133600"/>
              <a:gd name="connsiteX6" fmla="*/ 13854 w 1856509"/>
              <a:gd name="connsiteY6" fmla="*/ 21336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6509" h="2133600">
                <a:moveTo>
                  <a:pt x="13854" y="2133600"/>
                </a:moveTo>
                <a:lnTo>
                  <a:pt x="1828800" y="2133600"/>
                </a:lnTo>
                <a:lnTo>
                  <a:pt x="1856509" y="0"/>
                </a:lnTo>
                <a:lnTo>
                  <a:pt x="969818" y="304800"/>
                </a:lnTo>
                <a:lnTo>
                  <a:pt x="138545" y="581891"/>
                </a:lnTo>
                <a:lnTo>
                  <a:pt x="0" y="623455"/>
                </a:lnTo>
                <a:lnTo>
                  <a:pt x="13854" y="2133600"/>
                </a:lnTo>
                <a:close/>
              </a:path>
            </a:pathLst>
          </a:custGeom>
          <a:solidFill>
            <a:srgbClr val="FFC000">
              <a:alpha val="5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sp>
        <p:nvSpPr>
          <p:cNvPr id="47" name="Rectangle 46"/>
          <p:cNvSpPr/>
          <p:nvPr/>
        </p:nvSpPr>
        <p:spPr>
          <a:xfrm>
            <a:off x="4110273" y="6250269"/>
            <a:ext cx="851026" cy="2399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4106251" y="2988647"/>
            <a:ext cx="1828800" cy="2154436"/>
          </a:xfrm>
          <a:prstGeom prst="rect">
            <a:avLst/>
          </a:prstGeom>
          <a:noFill/>
        </p:spPr>
        <p:txBody>
          <a:bodyPr wrap="square" rtlCol="0">
            <a:spAutoFit/>
          </a:bodyPr>
          <a:lstStyle/>
          <a:p>
            <a:pPr algn="ctr"/>
            <a:r>
              <a:rPr lang="en-US" sz="1400" b="1" u="sng" dirty="0" smtClean="0">
                <a:latin typeface="Arial" pitchFamily="34" charset="0"/>
                <a:cs typeface="Arial" pitchFamily="34" charset="0"/>
              </a:rPr>
              <a:t>STX Lanes</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-Staff MDMP Refresher</a:t>
            </a:r>
          </a:p>
          <a:p>
            <a:pPr>
              <a:buFontTx/>
              <a:buChar char="-"/>
            </a:pPr>
            <a:endParaRPr lang="en-US" sz="1200" dirty="0" smtClean="0">
              <a:latin typeface="Arial" pitchFamily="34" charset="0"/>
              <a:cs typeface="Arial" pitchFamily="34" charset="0"/>
            </a:endParaRPr>
          </a:p>
          <a:p>
            <a:pPr>
              <a:buFontTx/>
              <a:buChar char="-"/>
            </a:pPr>
            <a:r>
              <a:rPr lang="en-US" sz="1200" dirty="0" smtClean="0">
                <a:solidFill>
                  <a:prstClr val="black"/>
                </a:solidFill>
                <a:latin typeface="Arial" pitchFamily="34" charset="0"/>
                <a:cs typeface="Arial" pitchFamily="34" charset="0"/>
              </a:rPr>
              <a:t>ANSF Led Cordon and Search</a:t>
            </a:r>
          </a:p>
          <a:p>
            <a:pPr>
              <a:buFontTx/>
              <a:buChar char="-"/>
            </a:pPr>
            <a:endParaRPr lang="en-US" sz="1200" dirty="0" smtClean="0">
              <a:solidFill>
                <a:prstClr val="black"/>
              </a:solidFill>
              <a:latin typeface="Arial" pitchFamily="34" charset="0"/>
              <a:cs typeface="Arial" pitchFamily="34" charset="0"/>
            </a:endParaRPr>
          </a:p>
          <a:p>
            <a:pPr>
              <a:buFontTx/>
              <a:buChar char="-"/>
            </a:pPr>
            <a:r>
              <a:rPr lang="en-US" sz="1200" dirty="0" smtClean="0">
                <a:solidFill>
                  <a:prstClr val="black"/>
                </a:solidFill>
                <a:latin typeface="Arial" pitchFamily="34" charset="0"/>
                <a:cs typeface="Arial" pitchFamily="34" charset="0"/>
              </a:rPr>
              <a:t>ANSF Led Patrol</a:t>
            </a:r>
          </a:p>
          <a:p>
            <a:pPr>
              <a:buFontTx/>
              <a:buChar char="-"/>
            </a:pPr>
            <a:endParaRPr lang="en-US" sz="1200" dirty="0" smtClean="0">
              <a:solidFill>
                <a:prstClr val="black"/>
              </a:solidFill>
              <a:latin typeface="Arial" pitchFamily="34" charset="0"/>
              <a:cs typeface="Arial" pitchFamily="34" charset="0"/>
            </a:endParaRPr>
          </a:p>
          <a:p>
            <a:pPr>
              <a:buFontTx/>
              <a:buChar char="-"/>
            </a:pPr>
            <a:r>
              <a:rPr lang="en-US" sz="1200" dirty="0" smtClean="0">
                <a:solidFill>
                  <a:prstClr val="black"/>
                </a:solidFill>
                <a:latin typeface="Arial" pitchFamily="34" charset="0"/>
                <a:cs typeface="Arial" pitchFamily="34" charset="0"/>
              </a:rPr>
              <a:t>Afghan Detention Procedures</a:t>
            </a:r>
          </a:p>
        </p:txBody>
      </p:sp>
      <p:sp>
        <p:nvSpPr>
          <p:cNvPr id="60" name="TextBox 59"/>
          <p:cNvSpPr txBox="1"/>
          <p:nvPr/>
        </p:nvSpPr>
        <p:spPr>
          <a:xfrm>
            <a:off x="2189754" y="5592959"/>
            <a:ext cx="5486400" cy="261610"/>
          </a:xfrm>
          <a:prstGeom prst="rect">
            <a:avLst/>
          </a:prstGeom>
          <a:noFill/>
          <a:ln>
            <a:solidFill>
              <a:schemeClr val="tx1"/>
            </a:solidFill>
          </a:ln>
        </p:spPr>
        <p:txBody>
          <a:bodyPr wrap="square" rtlCol="0">
            <a:spAutoFit/>
          </a:bodyPr>
          <a:lstStyle/>
          <a:p>
            <a:pPr algn="ctr"/>
            <a:r>
              <a:rPr lang="en-US" sz="1100" b="1" dirty="0" smtClean="0">
                <a:latin typeface="Arial" pitchFamily="34" charset="0"/>
                <a:cs typeface="Arial" pitchFamily="34" charset="0"/>
              </a:rPr>
              <a:t>Fort Polk and JRTC (162</a:t>
            </a:r>
            <a:r>
              <a:rPr lang="en-US" sz="1100" b="1" baseline="30000" dirty="0" smtClean="0">
                <a:latin typeface="Arial" pitchFamily="34" charset="0"/>
                <a:cs typeface="Arial" pitchFamily="34" charset="0"/>
              </a:rPr>
              <a:t>nd</a:t>
            </a:r>
            <a:r>
              <a:rPr lang="en-US" sz="1100" b="1" dirty="0" smtClean="0">
                <a:latin typeface="Arial" pitchFamily="34" charset="0"/>
                <a:cs typeface="Arial" pitchFamily="34" charset="0"/>
              </a:rPr>
              <a:t> / OPS GRP)</a:t>
            </a:r>
            <a:endParaRPr lang="en-US" sz="1100" b="1" dirty="0">
              <a:latin typeface="Arial" pitchFamily="34" charset="0"/>
              <a:cs typeface="Arial" pitchFamily="34" charset="0"/>
            </a:endParaRPr>
          </a:p>
        </p:txBody>
      </p:sp>
      <p:sp>
        <p:nvSpPr>
          <p:cNvPr id="2" name="Title 1"/>
          <p:cNvSpPr>
            <a:spLocks noGrp="1"/>
          </p:cNvSpPr>
          <p:nvPr>
            <p:ph type="title"/>
          </p:nvPr>
        </p:nvSpPr>
        <p:spPr>
          <a:xfrm>
            <a:off x="457200" y="315045"/>
            <a:ext cx="8229600" cy="523155"/>
          </a:xfrm>
        </p:spPr>
        <p:txBody>
          <a:bodyPr>
            <a:noAutofit/>
          </a:bodyPr>
          <a:lstStyle/>
          <a:p>
            <a:r>
              <a:rPr lang="en-US" sz="3200" b="1" dirty="0" smtClean="0">
                <a:solidFill>
                  <a:schemeClr val="tx1"/>
                </a:solidFill>
                <a:latin typeface="Arial" pitchFamily="34" charset="0"/>
                <a:cs typeface="Arial" pitchFamily="34" charset="0"/>
              </a:rPr>
              <a:t>SFAT Training Overview </a:t>
            </a:r>
            <a:endParaRPr lang="en-US" sz="3200" b="1" dirty="0">
              <a:solidFill>
                <a:schemeClr val="tx1"/>
              </a:solidFill>
              <a:latin typeface="Arial" pitchFamily="34" charset="0"/>
              <a:cs typeface="Arial" pitchFamily="34" charset="0"/>
            </a:endParaRPr>
          </a:p>
        </p:txBody>
      </p:sp>
      <p:cxnSp>
        <p:nvCxnSpPr>
          <p:cNvPr id="11" name="Straight Connector 10"/>
          <p:cNvCxnSpPr/>
          <p:nvPr/>
        </p:nvCxnSpPr>
        <p:spPr>
          <a:xfrm flipH="1">
            <a:off x="2209800" y="3476611"/>
            <a:ext cx="7192" cy="21336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60953" y="5592959"/>
            <a:ext cx="7543801" cy="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3" name="Group 55"/>
          <p:cNvGrpSpPr/>
          <p:nvPr/>
        </p:nvGrpSpPr>
        <p:grpSpPr>
          <a:xfrm>
            <a:off x="388192" y="934699"/>
            <a:ext cx="7287961" cy="3151512"/>
            <a:chOff x="941639" y="1524000"/>
            <a:chExt cx="7287961" cy="3151512"/>
          </a:xfrm>
        </p:grpSpPr>
        <p:cxnSp>
          <p:nvCxnSpPr>
            <p:cNvPr id="19" name="Straight Connector 18"/>
            <p:cNvCxnSpPr/>
            <p:nvPr/>
          </p:nvCxnSpPr>
          <p:spPr>
            <a:xfrm flipV="1">
              <a:off x="941639" y="4065912"/>
              <a:ext cx="1828800" cy="609600"/>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770439" y="3303912"/>
              <a:ext cx="1828800" cy="762000"/>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599239" y="2133600"/>
              <a:ext cx="1801561" cy="1170312"/>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400800" y="1524000"/>
              <a:ext cx="1828800" cy="609600"/>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a:xfrm flipH="1">
            <a:off x="4038600" y="2740489"/>
            <a:ext cx="7192" cy="28956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847355" y="1555793"/>
            <a:ext cx="20045" cy="405441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848600" y="5383045"/>
            <a:ext cx="736099" cy="369332"/>
          </a:xfrm>
          <a:prstGeom prst="rect">
            <a:avLst/>
          </a:prstGeom>
          <a:noFill/>
        </p:spPr>
        <p:txBody>
          <a:bodyPr wrap="none" rtlCol="0">
            <a:spAutoFit/>
          </a:bodyPr>
          <a:lstStyle/>
          <a:p>
            <a:r>
              <a:rPr lang="en-US" b="1" dirty="0" smtClean="0">
                <a:latin typeface="Arial" pitchFamily="34" charset="0"/>
                <a:cs typeface="Arial" pitchFamily="34" charset="0"/>
              </a:rPr>
              <a:t>TIME</a:t>
            </a:r>
            <a:endParaRPr lang="en-US" b="1" dirty="0">
              <a:latin typeface="Arial" pitchFamily="34" charset="0"/>
              <a:cs typeface="Arial" pitchFamily="34" charset="0"/>
            </a:endParaRPr>
          </a:p>
        </p:txBody>
      </p:sp>
      <p:sp>
        <p:nvSpPr>
          <p:cNvPr id="57" name="TextBox 56"/>
          <p:cNvSpPr txBox="1"/>
          <p:nvPr/>
        </p:nvSpPr>
        <p:spPr>
          <a:xfrm rot="16200000">
            <a:off x="-1417568" y="2816476"/>
            <a:ext cx="3125664" cy="369332"/>
          </a:xfrm>
          <a:prstGeom prst="rect">
            <a:avLst/>
          </a:prstGeom>
          <a:noFill/>
        </p:spPr>
        <p:txBody>
          <a:bodyPr wrap="none" rtlCol="0">
            <a:spAutoFit/>
          </a:bodyPr>
          <a:lstStyle/>
          <a:p>
            <a:r>
              <a:rPr lang="en-US" b="1" dirty="0" smtClean="0">
                <a:latin typeface="Arial" pitchFamily="34" charset="0"/>
                <a:cs typeface="Arial" pitchFamily="34" charset="0"/>
              </a:rPr>
              <a:t>SFAT TEAM CAPABILITIES</a:t>
            </a:r>
            <a:endParaRPr lang="en-US" b="1" dirty="0">
              <a:latin typeface="Arial" pitchFamily="34" charset="0"/>
              <a:cs typeface="Arial" pitchFamily="34" charset="0"/>
            </a:endParaRPr>
          </a:p>
        </p:txBody>
      </p:sp>
      <p:sp>
        <p:nvSpPr>
          <p:cNvPr id="59" name="TextBox 58"/>
          <p:cNvSpPr txBox="1"/>
          <p:nvPr/>
        </p:nvSpPr>
        <p:spPr>
          <a:xfrm>
            <a:off x="360954" y="5592959"/>
            <a:ext cx="1828800" cy="261610"/>
          </a:xfrm>
          <a:prstGeom prst="rect">
            <a:avLst/>
          </a:prstGeom>
          <a:noFill/>
          <a:ln>
            <a:solidFill>
              <a:schemeClr val="tx1"/>
            </a:solidFill>
          </a:ln>
        </p:spPr>
        <p:txBody>
          <a:bodyPr wrap="square" rtlCol="0">
            <a:spAutoFit/>
          </a:bodyPr>
          <a:lstStyle/>
          <a:p>
            <a:pPr algn="ctr"/>
            <a:r>
              <a:rPr lang="en-US" sz="1100" b="1" dirty="0" smtClean="0">
                <a:latin typeface="Arial" pitchFamily="34" charset="0"/>
                <a:cs typeface="Arial" pitchFamily="34" charset="0"/>
              </a:rPr>
              <a:t>Unit Home Station</a:t>
            </a:r>
            <a:endParaRPr lang="en-US" sz="1100" b="1" dirty="0">
              <a:latin typeface="Arial" pitchFamily="34" charset="0"/>
              <a:cs typeface="Arial" pitchFamily="34" charset="0"/>
            </a:endParaRPr>
          </a:p>
        </p:txBody>
      </p:sp>
      <p:cxnSp>
        <p:nvCxnSpPr>
          <p:cNvPr id="66" name="Straight Connector 65"/>
          <p:cNvCxnSpPr/>
          <p:nvPr/>
        </p:nvCxnSpPr>
        <p:spPr>
          <a:xfrm flipH="1">
            <a:off x="381000" y="2333611"/>
            <a:ext cx="4198192"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360954" y="2343791"/>
            <a:ext cx="2561920" cy="523220"/>
          </a:xfrm>
          <a:prstGeom prst="rect">
            <a:avLst/>
          </a:prstGeom>
          <a:noFill/>
        </p:spPr>
        <p:txBody>
          <a:bodyPr wrap="none" rtlCol="0">
            <a:spAutoFit/>
          </a:bodyPr>
          <a:lstStyle/>
          <a:p>
            <a:r>
              <a:rPr lang="en-US" sz="1400" b="1" dirty="0" smtClean="0">
                <a:latin typeface="Arial" pitchFamily="34" charset="0"/>
                <a:cs typeface="Arial" pitchFamily="34" charset="0"/>
              </a:rPr>
              <a:t>Advisor and Security Force </a:t>
            </a:r>
          </a:p>
          <a:p>
            <a:r>
              <a:rPr lang="en-US" sz="1400" b="1" dirty="0" smtClean="0">
                <a:latin typeface="Arial" pitchFamily="34" charset="0"/>
                <a:cs typeface="Arial" pitchFamily="34" charset="0"/>
              </a:rPr>
              <a:t>Assistance Fundamentals</a:t>
            </a:r>
            <a:endParaRPr lang="en-US" sz="1400" b="1" dirty="0">
              <a:latin typeface="Arial" pitchFamily="34" charset="0"/>
              <a:cs typeface="Arial" pitchFamily="34" charset="0"/>
            </a:endParaRPr>
          </a:p>
        </p:txBody>
      </p:sp>
      <p:sp>
        <p:nvSpPr>
          <p:cNvPr id="70" name="TextBox 69"/>
          <p:cNvSpPr txBox="1"/>
          <p:nvPr/>
        </p:nvSpPr>
        <p:spPr>
          <a:xfrm>
            <a:off x="360954" y="2032545"/>
            <a:ext cx="3753846" cy="307777"/>
          </a:xfrm>
          <a:prstGeom prst="rect">
            <a:avLst/>
          </a:prstGeom>
          <a:noFill/>
        </p:spPr>
        <p:txBody>
          <a:bodyPr wrap="square" rtlCol="0">
            <a:spAutoFit/>
          </a:bodyPr>
          <a:lstStyle/>
          <a:p>
            <a:r>
              <a:rPr lang="en-US" sz="1400" b="1" dirty="0" smtClean="0">
                <a:latin typeface="Arial" pitchFamily="34" charset="0"/>
                <a:cs typeface="Arial" pitchFamily="34" charset="0"/>
              </a:rPr>
              <a:t>Graduate Level SFA Training</a:t>
            </a:r>
            <a:endParaRPr lang="en-US" sz="1400" b="1" dirty="0">
              <a:latin typeface="Arial" pitchFamily="34" charset="0"/>
              <a:cs typeface="Arial" pitchFamily="34" charset="0"/>
            </a:endParaRPr>
          </a:p>
        </p:txBody>
      </p:sp>
      <p:sp>
        <p:nvSpPr>
          <p:cNvPr id="71" name="TextBox 70"/>
          <p:cNvSpPr txBox="1"/>
          <p:nvPr/>
        </p:nvSpPr>
        <p:spPr>
          <a:xfrm>
            <a:off x="478720" y="4224765"/>
            <a:ext cx="1752600" cy="1246495"/>
          </a:xfrm>
          <a:prstGeom prst="rect">
            <a:avLst/>
          </a:prstGeom>
          <a:noFill/>
        </p:spPr>
        <p:txBody>
          <a:bodyPr wrap="square" rtlCol="0">
            <a:spAutoFit/>
          </a:bodyPr>
          <a:lstStyle/>
          <a:p>
            <a:pPr algn="ctr"/>
            <a:r>
              <a:rPr lang="en-US" sz="1400" b="1" u="sng" dirty="0" smtClean="0">
                <a:latin typeface="Arial" pitchFamily="34" charset="0"/>
                <a:cs typeface="Arial" pitchFamily="34" charset="0"/>
              </a:rPr>
              <a:t>Combat Skills Training</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-Theater Training Requirements</a:t>
            </a:r>
          </a:p>
          <a:p>
            <a:endParaRPr lang="en-US" sz="1100" b="1" dirty="0">
              <a:latin typeface="Arial" pitchFamily="34" charset="0"/>
              <a:cs typeface="Arial" pitchFamily="34" charset="0"/>
            </a:endParaRPr>
          </a:p>
        </p:txBody>
      </p:sp>
      <p:sp>
        <p:nvSpPr>
          <p:cNvPr id="74" name="TextBox 73"/>
          <p:cNvSpPr txBox="1"/>
          <p:nvPr/>
        </p:nvSpPr>
        <p:spPr>
          <a:xfrm>
            <a:off x="5821344" y="2014732"/>
            <a:ext cx="1828800" cy="4016484"/>
          </a:xfrm>
          <a:prstGeom prst="rect">
            <a:avLst/>
          </a:prstGeom>
          <a:noFill/>
        </p:spPr>
        <p:txBody>
          <a:bodyPr wrap="square" rtlCol="0">
            <a:spAutoFit/>
          </a:bodyPr>
          <a:lstStyle/>
          <a:p>
            <a:pPr algn="ctr"/>
            <a:r>
              <a:rPr lang="en-US" sz="1400" b="1" u="sng" dirty="0" smtClean="0">
                <a:latin typeface="Arial" pitchFamily="34" charset="0"/>
                <a:cs typeface="Arial" pitchFamily="34" charset="0"/>
              </a:rPr>
              <a:t>Culminating Training Event</a:t>
            </a:r>
          </a:p>
          <a:p>
            <a:pPr>
              <a:buFontTx/>
              <a:buChar char="-"/>
            </a:pPr>
            <a:endParaRPr lang="en-US" sz="800" dirty="0" smtClean="0">
              <a:latin typeface="Arial" pitchFamily="34" charset="0"/>
              <a:cs typeface="Arial" pitchFamily="34" charset="0"/>
            </a:endParaRPr>
          </a:p>
          <a:p>
            <a:pPr>
              <a:buFontTx/>
              <a:buChar char="-"/>
            </a:pPr>
            <a:r>
              <a:rPr lang="en-US" sz="1200" dirty="0" smtClean="0">
                <a:latin typeface="Arial" pitchFamily="34" charset="0"/>
                <a:cs typeface="Arial" pitchFamily="34" charset="0"/>
              </a:rPr>
              <a:t>Build proficiency through repetition</a:t>
            </a:r>
          </a:p>
          <a:p>
            <a:pPr>
              <a:buFontTx/>
              <a:buChar char="-"/>
            </a:pPr>
            <a:endParaRPr lang="en-US" sz="800" dirty="0" smtClean="0">
              <a:latin typeface="Arial" pitchFamily="34" charset="0"/>
              <a:cs typeface="Arial" pitchFamily="34" charset="0"/>
            </a:endParaRPr>
          </a:p>
          <a:p>
            <a:pPr>
              <a:buFontTx/>
              <a:buChar char="-"/>
            </a:pPr>
            <a:r>
              <a:rPr lang="en-US" sz="1200" dirty="0" smtClean="0">
                <a:latin typeface="Arial" pitchFamily="34" charset="0"/>
                <a:cs typeface="Arial" pitchFamily="34" charset="0"/>
              </a:rPr>
              <a:t>Exercise SFATs at all echelons</a:t>
            </a:r>
          </a:p>
          <a:p>
            <a:pPr>
              <a:buFontTx/>
              <a:buChar char="-"/>
            </a:pPr>
            <a:endParaRPr lang="en-US" sz="800" dirty="0" smtClean="0">
              <a:latin typeface="Arial" pitchFamily="34" charset="0"/>
              <a:cs typeface="Arial" pitchFamily="34" charset="0"/>
            </a:endParaRPr>
          </a:p>
          <a:p>
            <a:pPr>
              <a:buFontTx/>
              <a:buChar char="-"/>
            </a:pPr>
            <a:r>
              <a:rPr lang="en-US" sz="1200" dirty="0" smtClean="0">
                <a:latin typeface="Arial" pitchFamily="34" charset="0"/>
                <a:cs typeface="Arial" pitchFamily="34" charset="0"/>
              </a:rPr>
              <a:t>Application of Afghan Systems</a:t>
            </a:r>
          </a:p>
          <a:p>
            <a:pPr>
              <a:buFontTx/>
              <a:buChar char="-"/>
            </a:pPr>
            <a:endParaRPr lang="en-US" sz="800" dirty="0" smtClean="0">
              <a:latin typeface="Arial" pitchFamily="34" charset="0"/>
              <a:cs typeface="Arial" pitchFamily="34" charset="0"/>
            </a:endParaRPr>
          </a:p>
          <a:p>
            <a:pPr>
              <a:buFontTx/>
              <a:buChar char="-"/>
            </a:pPr>
            <a:r>
              <a:rPr lang="en-US" sz="1200" dirty="0" smtClean="0">
                <a:latin typeface="Arial" pitchFamily="34" charset="0"/>
                <a:cs typeface="Arial" pitchFamily="34" charset="0"/>
              </a:rPr>
              <a:t>Linked scenarios</a:t>
            </a:r>
          </a:p>
          <a:p>
            <a:pPr>
              <a:buFontTx/>
              <a:buChar char="-"/>
            </a:pPr>
            <a:endParaRPr lang="en-US" sz="800" dirty="0" smtClean="0">
              <a:latin typeface="Arial" pitchFamily="34" charset="0"/>
              <a:cs typeface="Arial" pitchFamily="34" charset="0"/>
            </a:endParaRPr>
          </a:p>
          <a:p>
            <a:pPr>
              <a:buFontTx/>
              <a:buChar char="-"/>
            </a:pPr>
            <a:r>
              <a:rPr lang="en-US" sz="1200" dirty="0" smtClean="0">
                <a:latin typeface="Arial" pitchFamily="34" charset="0"/>
                <a:cs typeface="Arial" pitchFamily="34" charset="0"/>
              </a:rPr>
              <a:t>Complex Coordination</a:t>
            </a:r>
          </a:p>
          <a:p>
            <a:pPr>
              <a:buFontTx/>
              <a:buChar char="-"/>
            </a:pPr>
            <a:endParaRPr lang="en-US" sz="800" dirty="0" smtClean="0">
              <a:latin typeface="Arial" pitchFamily="34" charset="0"/>
              <a:cs typeface="Arial" pitchFamily="34" charset="0"/>
            </a:endParaRPr>
          </a:p>
          <a:p>
            <a:pPr>
              <a:buFontTx/>
              <a:buChar char="-"/>
            </a:pPr>
            <a:r>
              <a:rPr lang="en-US" sz="1200" dirty="0" smtClean="0">
                <a:solidFill>
                  <a:prstClr val="black"/>
                </a:solidFill>
                <a:latin typeface="Arial" pitchFamily="34" charset="0"/>
                <a:cs typeface="Arial" pitchFamily="34" charset="0"/>
              </a:rPr>
              <a:t>Vertical Collaboration</a:t>
            </a:r>
          </a:p>
          <a:p>
            <a:pPr>
              <a:buFontTx/>
              <a:buChar char="-"/>
            </a:pPr>
            <a:endParaRPr lang="en-US" sz="800" dirty="0" smtClean="0">
              <a:solidFill>
                <a:prstClr val="black"/>
              </a:solidFill>
              <a:latin typeface="Arial" pitchFamily="34" charset="0"/>
              <a:cs typeface="Arial" pitchFamily="34" charset="0"/>
            </a:endParaRPr>
          </a:p>
          <a:p>
            <a:pPr>
              <a:buFontTx/>
              <a:buChar char="-"/>
            </a:pPr>
            <a:r>
              <a:rPr lang="en-US" sz="1200" dirty="0" smtClean="0">
                <a:solidFill>
                  <a:prstClr val="black"/>
                </a:solidFill>
                <a:latin typeface="Arial" pitchFamily="34" charset="0"/>
                <a:cs typeface="Arial" pitchFamily="34" charset="0"/>
              </a:rPr>
              <a:t>Exercise enabler support</a:t>
            </a:r>
          </a:p>
          <a:p>
            <a:pPr>
              <a:buFontTx/>
              <a:buChar char="-"/>
            </a:pPr>
            <a:endParaRPr lang="en-US" sz="1200" dirty="0" smtClean="0">
              <a:latin typeface="Arial" pitchFamily="34" charset="0"/>
              <a:cs typeface="Arial" pitchFamily="34" charset="0"/>
            </a:endParaRPr>
          </a:p>
          <a:p>
            <a:pPr>
              <a:buFontTx/>
              <a:buChar char="-"/>
            </a:pPr>
            <a:endParaRPr lang="en-US" sz="1100" dirty="0">
              <a:latin typeface="Arial" pitchFamily="34" charset="0"/>
              <a:cs typeface="Arial" pitchFamily="34" charset="0"/>
            </a:endParaRPr>
          </a:p>
        </p:txBody>
      </p:sp>
      <p:sp>
        <p:nvSpPr>
          <p:cNvPr id="75" name="TextBox 74"/>
          <p:cNvSpPr txBox="1"/>
          <p:nvPr/>
        </p:nvSpPr>
        <p:spPr>
          <a:xfrm>
            <a:off x="2247739" y="3755112"/>
            <a:ext cx="1919403" cy="1400383"/>
          </a:xfrm>
          <a:prstGeom prst="rect">
            <a:avLst/>
          </a:prstGeom>
          <a:noFill/>
        </p:spPr>
        <p:txBody>
          <a:bodyPr wrap="square" rtlCol="0">
            <a:spAutoFit/>
          </a:bodyPr>
          <a:lstStyle/>
          <a:p>
            <a:pPr algn="ctr"/>
            <a:r>
              <a:rPr lang="en-US" sz="1400" b="1" u="sng" dirty="0" smtClean="0">
                <a:latin typeface="Arial" pitchFamily="34" charset="0"/>
                <a:cs typeface="Arial" pitchFamily="34" charset="0"/>
              </a:rPr>
              <a:t>Advisor Academy</a:t>
            </a:r>
          </a:p>
          <a:p>
            <a:endParaRPr lang="en-US" sz="1100" dirty="0" smtClean="0">
              <a:latin typeface="Arial" pitchFamily="34" charset="0"/>
              <a:cs typeface="Arial" pitchFamily="34" charset="0"/>
            </a:endParaRPr>
          </a:p>
          <a:p>
            <a:r>
              <a:rPr lang="en-US" sz="1200" dirty="0" smtClean="0">
                <a:latin typeface="Arial" pitchFamily="34" charset="0"/>
                <a:cs typeface="Arial" pitchFamily="34" charset="0"/>
              </a:rPr>
              <a:t>-Afghan Systems</a:t>
            </a:r>
          </a:p>
          <a:p>
            <a:r>
              <a:rPr lang="en-US" sz="1200" dirty="0" smtClean="0">
                <a:latin typeface="Arial" pitchFamily="34" charset="0"/>
                <a:cs typeface="Arial" pitchFamily="34" charset="0"/>
              </a:rPr>
              <a:t>        -Army</a:t>
            </a:r>
          </a:p>
          <a:p>
            <a:r>
              <a:rPr lang="en-US" sz="1200" dirty="0" smtClean="0">
                <a:latin typeface="Arial" pitchFamily="34" charset="0"/>
                <a:cs typeface="Arial" pitchFamily="34" charset="0"/>
              </a:rPr>
              <a:t>        -Police</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-Advisor Skills</a:t>
            </a:r>
          </a:p>
        </p:txBody>
      </p:sp>
      <p:sp>
        <p:nvSpPr>
          <p:cNvPr id="78" name="TextBox 77"/>
          <p:cNvSpPr txBox="1"/>
          <p:nvPr/>
        </p:nvSpPr>
        <p:spPr>
          <a:xfrm>
            <a:off x="7678271" y="711201"/>
            <a:ext cx="1580029" cy="3354765"/>
          </a:xfrm>
          <a:prstGeom prst="rect">
            <a:avLst/>
          </a:prstGeom>
          <a:noFill/>
        </p:spPr>
        <p:txBody>
          <a:bodyPr wrap="square" rtlCol="0">
            <a:spAutoFit/>
          </a:bodyPr>
          <a:lstStyle/>
          <a:p>
            <a:pPr algn="ctr"/>
            <a:r>
              <a:rPr lang="en-US" sz="1400" b="1" u="sng" dirty="0" smtClean="0">
                <a:latin typeface="Arial" pitchFamily="34" charset="0"/>
                <a:cs typeface="Arial" pitchFamily="34" charset="0"/>
              </a:rPr>
              <a:t>OUTPUT</a:t>
            </a:r>
          </a:p>
          <a:p>
            <a:pPr algn="ctr"/>
            <a:endParaRPr lang="en-US" sz="1400" b="1" u="sng" dirty="0" smtClean="0">
              <a:latin typeface="Arial" pitchFamily="34" charset="0"/>
              <a:cs typeface="Arial" pitchFamily="34" charset="0"/>
            </a:endParaRPr>
          </a:p>
          <a:p>
            <a:pPr algn="ctr"/>
            <a:endParaRPr lang="en-US" sz="1400" b="1" u="sng" dirty="0" smtClean="0">
              <a:latin typeface="Arial" pitchFamily="34" charset="0"/>
              <a:cs typeface="Arial" pitchFamily="34" charset="0"/>
            </a:endParaRPr>
          </a:p>
          <a:p>
            <a:pPr algn="ctr"/>
            <a:endParaRPr lang="en-US" sz="800" b="1" u="sng" dirty="0" smtClean="0">
              <a:latin typeface="Arial" pitchFamily="34" charset="0"/>
              <a:cs typeface="Arial" pitchFamily="34" charset="0"/>
            </a:endParaRP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a:t>
            </a:r>
            <a:r>
              <a:rPr lang="en-US" sz="1200" dirty="0" smtClean="0">
                <a:latin typeface="Arial" pitchFamily="34" charset="0"/>
                <a:cs typeface="Arial" pitchFamily="34" charset="0"/>
              </a:rPr>
              <a:t>CENTCOM, ISAF, IJC and RC CDRs receive SFATs trained IAW the ISAF Joint Command Training Guidance</a:t>
            </a:r>
            <a:endParaRPr lang="en-US" sz="1000" dirty="0" smtClean="0">
              <a:latin typeface="Arial" pitchFamily="34" charset="0"/>
              <a:cs typeface="Arial" pitchFamily="34" charset="0"/>
            </a:endParaRPr>
          </a:p>
          <a:p>
            <a:endParaRPr lang="en-US" sz="1000" dirty="0" smtClean="0">
              <a:latin typeface="Arial" pitchFamily="34" charset="0"/>
              <a:cs typeface="Arial" pitchFamily="34" charset="0"/>
            </a:endParaRP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 </a:t>
            </a:r>
            <a:r>
              <a:rPr lang="en-US" sz="1200" dirty="0" smtClean="0">
                <a:latin typeface="Arial" pitchFamily="34" charset="0"/>
                <a:cs typeface="Arial" pitchFamily="34" charset="0"/>
              </a:rPr>
              <a:t>SFATs trained on Afghan systems and linkages to ISAF enablers</a:t>
            </a:r>
          </a:p>
        </p:txBody>
      </p:sp>
      <p:cxnSp>
        <p:nvCxnSpPr>
          <p:cNvPr id="67" name="Straight Connector 66"/>
          <p:cNvCxnSpPr/>
          <p:nvPr/>
        </p:nvCxnSpPr>
        <p:spPr>
          <a:xfrm flipH="1">
            <a:off x="7620000" y="962011"/>
            <a:ext cx="7192" cy="46482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88192" y="884418"/>
            <a:ext cx="7571038" cy="0"/>
          </a:xfrm>
          <a:prstGeom prst="line">
            <a:avLst/>
          </a:prstGeom>
          <a:ln w="38100">
            <a:solidFill>
              <a:srgbClr val="FF0000"/>
            </a:solidFill>
            <a:prstDash val="dash"/>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81000" y="874059"/>
            <a:ext cx="8965" cy="4736152"/>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81000" y="5880586"/>
            <a:ext cx="1808018" cy="507831"/>
          </a:xfrm>
          <a:prstGeom prst="rect">
            <a:avLst/>
          </a:prstGeom>
          <a:noFill/>
        </p:spPr>
        <p:txBody>
          <a:bodyPr wrap="square" rtlCol="0">
            <a:spAutoFit/>
          </a:bodyPr>
          <a:lstStyle/>
          <a:p>
            <a:r>
              <a:rPr lang="en-US" sz="900" b="1" dirty="0" smtClean="0">
                <a:latin typeface="Arial" pitchFamily="34" charset="0"/>
                <a:cs typeface="Arial" pitchFamily="34" charset="0"/>
              </a:rPr>
              <a:t>FORSCOM pre-deployment training requirements complete </a:t>
            </a:r>
          </a:p>
        </p:txBody>
      </p:sp>
      <p:sp>
        <p:nvSpPr>
          <p:cNvPr id="40" name="TextBox 39"/>
          <p:cNvSpPr txBox="1"/>
          <p:nvPr/>
        </p:nvSpPr>
        <p:spPr>
          <a:xfrm>
            <a:off x="2209800" y="5890022"/>
            <a:ext cx="1752600" cy="507831"/>
          </a:xfrm>
          <a:prstGeom prst="rect">
            <a:avLst/>
          </a:prstGeom>
          <a:noFill/>
        </p:spPr>
        <p:txBody>
          <a:bodyPr wrap="square" rtlCol="0">
            <a:spAutoFit/>
          </a:bodyPr>
          <a:lstStyle/>
          <a:p>
            <a:r>
              <a:rPr lang="en-US" sz="900" b="1" dirty="0" smtClean="0">
                <a:latin typeface="Arial" pitchFamily="34" charset="0"/>
                <a:cs typeface="Arial" pitchFamily="34" charset="0"/>
              </a:rPr>
              <a:t>SFATs educated and understand Afghan systems and standards</a:t>
            </a:r>
            <a:endParaRPr lang="en-US" sz="900" b="1" dirty="0">
              <a:latin typeface="Arial" pitchFamily="34" charset="0"/>
              <a:cs typeface="Arial" pitchFamily="34" charset="0"/>
            </a:endParaRPr>
          </a:p>
        </p:txBody>
      </p:sp>
      <p:sp>
        <p:nvSpPr>
          <p:cNvPr id="41" name="TextBox 40"/>
          <p:cNvSpPr txBox="1"/>
          <p:nvPr/>
        </p:nvSpPr>
        <p:spPr>
          <a:xfrm>
            <a:off x="4038600" y="5890022"/>
            <a:ext cx="1828800" cy="507831"/>
          </a:xfrm>
          <a:prstGeom prst="rect">
            <a:avLst/>
          </a:prstGeom>
          <a:noFill/>
        </p:spPr>
        <p:txBody>
          <a:bodyPr wrap="square" rtlCol="0">
            <a:spAutoFit/>
          </a:bodyPr>
          <a:lstStyle/>
          <a:p>
            <a:r>
              <a:rPr lang="en-US" sz="900" b="1" dirty="0" smtClean="0">
                <a:latin typeface="Arial" pitchFamily="34" charset="0"/>
                <a:cs typeface="Arial" pitchFamily="34" charset="0"/>
              </a:rPr>
              <a:t>SFATs conduct combat focused training to develop and refine SOPs</a:t>
            </a:r>
            <a:endParaRPr lang="en-US" sz="900" b="1" dirty="0">
              <a:latin typeface="Arial" pitchFamily="34" charset="0"/>
              <a:cs typeface="Arial" pitchFamily="34" charset="0"/>
            </a:endParaRPr>
          </a:p>
        </p:txBody>
      </p:sp>
      <p:sp>
        <p:nvSpPr>
          <p:cNvPr id="42" name="TextBox 41"/>
          <p:cNvSpPr txBox="1"/>
          <p:nvPr/>
        </p:nvSpPr>
        <p:spPr>
          <a:xfrm>
            <a:off x="5867400" y="5880586"/>
            <a:ext cx="1828800" cy="646331"/>
          </a:xfrm>
          <a:prstGeom prst="rect">
            <a:avLst/>
          </a:prstGeom>
          <a:noFill/>
        </p:spPr>
        <p:txBody>
          <a:bodyPr wrap="square" rIns="0" rtlCol="0">
            <a:spAutoFit/>
          </a:bodyPr>
          <a:lstStyle/>
          <a:p>
            <a:r>
              <a:rPr lang="en-US" sz="900" b="1" dirty="0" smtClean="0">
                <a:latin typeface="Arial" pitchFamily="34" charset="0"/>
                <a:cs typeface="Arial" pitchFamily="34" charset="0"/>
              </a:rPr>
              <a:t>SFATs trained by echelon/type and are capable of advising ANSF in theater specific Area of Responsibility</a:t>
            </a:r>
            <a:endParaRPr lang="en-US" sz="900" b="1" dirty="0">
              <a:latin typeface="Arial" pitchFamily="34" charset="0"/>
              <a:cs typeface="Arial" pitchFamily="34" charset="0"/>
            </a:endParaRPr>
          </a:p>
        </p:txBody>
      </p:sp>
      <p:grpSp>
        <p:nvGrpSpPr>
          <p:cNvPr id="4" name="Group 46"/>
          <p:cNvGrpSpPr/>
          <p:nvPr/>
        </p:nvGrpSpPr>
        <p:grpSpPr>
          <a:xfrm>
            <a:off x="363748" y="5894033"/>
            <a:ext cx="7315200" cy="609600"/>
            <a:chOff x="363748" y="6248400"/>
            <a:chExt cx="7315200" cy="609600"/>
          </a:xfrm>
        </p:grpSpPr>
        <p:sp>
          <p:nvSpPr>
            <p:cNvPr id="43" name="Rectangle 42"/>
            <p:cNvSpPr/>
            <p:nvPr/>
          </p:nvSpPr>
          <p:spPr>
            <a:xfrm>
              <a:off x="363748" y="6248400"/>
              <a:ext cx="18288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192548" y="6248400"/>
              <a:ext cx="18288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021348" y="6248400"/>
              <a:ext cx="18288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850148" y="6248400"/>
              <a:ext cx="18288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p:cNvSpPr txBox="1"/>
          <p:nvPr/>
        </p:nvSpPr>
        <p:spPr>
          <a:xfrm>
            <a:off x="7924800" y="5960591"/>
            <a:ext cx="1143262" cy="461665"/>
          </a:xfrm>
          <a:prstGeom prst="rect">
            <a:avLst/>
          </a:prstGeom>
          <a:noFill/>
        </p:spPr>
        <p:txBody>
          <a:bodyPr wrap="none" rtlCol="0">
            <a:spAutoFit/>
          </a:bodyPr>
          <a:lstStyle/>
          <a:p>
            <a:r>
              <a:rPr lang="en-US" sz="1200" dirty="0" smtClean="0">
                <a:latin typeface="Arial" pitchFamily="34" charset="0"/>
                <a:cs typeface="Arial" pitchFamily="34" charset="0"/>
              </a:rPr>
              <a:t>OUTPUT per </a:t>
            </a:r>
          </a:p>
          <a:p>
            <a:r>
              <a:rPr lang="en-US" sz="1200" dirty="0" smtClean="0">
                <a:latin typeface="Arial" pitchFamily="34" charset="0"/>
                <a:cs typeface="Arial" pitchFamily="34" charset="0"/>
              </a:rPr>
              <a:t>Phase</a:t>
            </a:r>
            <a:endParaRPr lang="en-US" sz="1200" dirty="0">
              <a:latin typeface="Arial" pitchFamily="34" charset="0"/>
              <a:cs typeface="Arial" pitchFamily="34" charset="0"/>
            </a:endParaRPr>
          </a:p>
        </p:txBody>
      </p:sp>
      <p:cxnSp>
        <p:nvCxnSpPr>
          <p:cNvPr id="50" name="Straight Arrow Connector 49"/>
          <p:cNvCxnSpPr/>
          <p:nvPr/>
        </p:nvCxnSpPr>
        <p:spPr>
          <a:xfrm flipH="1" flipV="1">
            <a:off x="7678948" y="5956787"/>
            <a:ext cx="245852" cy="4096"/>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56" name="Slide Number Placeholder 55"/>
          <p:cNvSpPr>
            <a:spLocks noGrp="1"/>
          </p:cNvSpPr>
          <p:nvPr>
            <p:ph type="sldNum" sz="quarter" idx="12"/>
          </p:nvPr>
        </p:nvSpPr>
        <p:spPr/>
        <p:txBody>
          <a:bodyPr/>
          <a:lstStyle/>
          <a:p>
            <a:fld id="{2E438124-657E-4BAB-97C4-17DF6B3BC195}"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1"/>
          <p:cNvGrpSpPr/>
          <p:nvPr/>
        </p:nvGrpSpPr>
        <p:grpSpPr>
          <a:xfrm>
            <a:off x="1162976" y="1155493"/>
            <a:ext cx="6694176" cy="4668250"/>
            <a:chOff x="1118586" y="1395199"/>
            <a:chExt cx="6694176" cy="4668250"/>
          </a:xfrm>
        </p:grpSpPr>
        <p:grpSp>
          <p:nvGrpSpPr>
            <p:cNvPr id="3" name="Group 66"/>
            <p:cNvGrpSpPr/>
            <p:nvPr/>
          </p:nvGrpSpPr>
          <p:grpSpPr>
            <a:xfrm>
              <a:off x="1217612" y="1395199"/>
              <a:ext cx="6595150" cy="4616605"/>
              <a:chOff x="116779" y="1661532"/>
              <a:chExt cx="6595150" cy="4616605"/>
            </a:xfrm>
          </p:grpSpPr>
          <p:pic>
            <p:nvPicPr>
              <p:cNvPr id="94210" name="Picture 2" descr="http://www.joinmaxim.com/uploadedImages/Career_Site/Locations/map.gif"/>
              <p:cNvPicPr>
                <a:picLocks noChangeAspect="1" noChangeArrowheads="1"/>
              </p:cNvPicPr>
              <p:nvPr/>
            </p:nvPicPr>
            <p:blipFill>
              <a:blip r:embed="rId3" cstate="print"/>
              <a:srcRect/>
              <a:stretch>
                <a:fillRect/>
              </a:stretch>
            </p:blipFill>
            <p:spPr bwMode="auto">
              <a:xfrm>
                <a:off x="116779" y="1661532"/>
                <a:ext cx="6595150" cy="4616605"/>
              </a:xfrm>
              <a:prstGeom prst="rect">
                <a:avLst/>
              </a:prstGeom>
              <a:noFill/>
            </p:spPr>
          </p:pic>
          <p:sp>
            <p:nvSpPr>
              <p:cNvPr id="26" name="Freeform 25"/>
              <p:cNvSpPr/>
              <p:nvPr/>
            </p:nvSpPr>
            <p:spPr bwMode="auto">
              <a:xfrm>
                <a:off x="3958708" y="4404732"/>
                <a:ext cx="657922" cy="557561"/>
              </a:xfrm>
              <a:custGeom>
                <a:avLst/>
                <a:gdLst>
                  <a:gd name="connsiteX0" fmla="*/ 0 w 657922"/>
                  <a:gd name="connsiteY0" fmla="*/ 133814 h 557561"/>
                  <a:gd name="connsiteX1" fmla="*/ 11151 w 657922"/>
                  <a:gd name="connsiteY1" fmla="*/ 22302 h 557561"/>
                  <a:gd name="connsiteX2" fmla="*/ 356839 w 657922"/>
                  <a:gd name="connsiteY2" fmla="*/ 0 h 557561"/>
                  <a:gd name="connsiteX3" fmla="*/ 401444 w 657922"/>
                  <a:gd name="connsiteY3" fmla="*/ 89209 h 557561"/>
                  <a:gd name="connsiteX4" fmla="*/ 323385 w 657922"/>
                  <a:gd name="connsiteY4" fmla="*/ 256478 h 557561"/>
                  <a:gd name="connsiteX5" fmla="*/ 323385 w 657922"/>
                  <a:gd name="connsiteY5" fmla="*/ 301083 h 557561"/>
                  <a:gd name="connsiteX6" fmla="*/ 546409 w 657922"/>
                  <a:gd name="connsiteY6" fmla="*/ 278780 h 557561"/>
                  <a:gd name="connsiteX7" fmla="*/ 546409 w 657922"/>
                  <a:gd name="connsiteY7" fmla="*/ 334536 h 557561"/>
                  <a:gd name="connsiteX8" fmla="*/ 568712 w 657922"/>
                  <a:gd name="connsiteY8" fmla="*/ 356839 h 557561"/>
                  <a:gd name="connsiteX9" fmla="*/ 568712 w 657922"/>
                  <a:gd name="connsiteY9" fmla="*/ 390292 h 557561"/>
                  <a:gd name="connsiteX10" fmla="*/ 557561 w 657922"/>
                  <a:gd name="connsiteY10" fmla="*/ 446048 h 557561"/>
                  <a:gd name="connsiteX11" fmla="*/ 602166 w 657922"/>
                  <a:gd name="connsiteY11" fmla="*/ 434897 h 557561"/>
                  <a:gd name="connsiteX12" fmla="*/ 624468 w 657922"/>
                  <a:gd name="connsiteY12" fmla="*/ 457200 h 557561"/>
                  <a:gd name="connsiteX13" fmla="*/ 591014 w 657922"/>
                  <a:gd name="connsiteY13" fmla="*/ 490653 h 557561"/>
                  <a:gd name="connsiteX14" fmla="*/ 657922 w 657922"/>
                  <a:gd name="connsiteY14" fmla="*/ 535258 h 557561"/>
                  <a:gd name="connsiteX15" fmla="*/ 613317 w 657922"/>
                  <a:gd name="connsiteY15" fmla="*/ 557561 h 557561"/>
                  <a:gd name="connsiteX16" fmla="*/ 546409 w 657922"/>
                  <a:gd name="connsiteY16" fmla="*/ 524107 h 557561"/>
                  <a:gd name="connsiteX17" fmla="*/ 490653 w 657922"/>
                  <a:gd name="connsiteY17" fmla="*/ 557561 h 557561"/>
                  <a:gd name="connsiteX18" fmla="*/ 412595 w 657922"/>
                  <a:gd name="connsiteY18" fmla="*/ 546409 h 557561"/>
                  <a:gd name="connsiteX19" fmla="*/ 312234 w 657922"/>
                  <a:gd name="connsiteY19" fmla="*/ 479502 h 557561"/>
                  <a:gd name="connsiteX20" fmla="*/ 278780 w 657922"/>
                  <a:gd name="connsiteY20" fmla="*/ 512956 h 557561"/>
                  <a:gd name="connsiteX21" fmla="*/ 200722 w 657922"/>
                  <a:gd name="connsiteY21" fmla="*/ 512956 h 557561"/>
                  <a:gd name="connsiteX22" fmla="*/ 133814 w 657922"/>
                  <a:gd name="connsiteY22" fmla="*/ 468351 h 557561"/>
                  <a:gd name="connsiteX23" fmla="*/ 55756 w 657922"/>
                  <a:gd name="connsiteY23" fmla="*/ 479502 h 557561"/>
                  <a:gd name="connsiteX24" fmla="*/ 0 w 657922"/>
                  <a:gd name="connsiteY24" fmla="*/ 133814 h 557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7922" h="557561">
                    <a:moveTo>
                      <a:pt x="0" y="133814"/>
                    </a:moveTo>
                    <a:lnTo>
                      <a:pt x="11151" y="22302"/>
                    </a:lnTo>
                    <a:lnTo>
                      <a:pt x="356839" y="0"/>
                    </a:lnTo>
                    <a:lnTo>
                      <a:pt x="401444" y="89209"/>
                    </a:lnTo>
                    <a:lnTo>
                      <a:pt x="323385" y="256478"/>
                    </a:lnTo>
                    <a:lnTo>
                      <a:pt x="323385" y="301083"/>
                    </a:lnTo>
                    <a:lnTo>
                      <a:pt x="546409" y="278780"/>
                    </a:lnTo>
                    <a:lnTo>
                      <a:pt x="546409" y="334536"/>
                    </a:lnTo>
                    <a:lnTo>
                      <a:pt x="568712" y="356839"/>
                    </a:lnTo>
                    <a:lnTo>
                      <a:pt x="568712" y="390292"/>
                    </a:lnTo>
                    <a:lnTo>
                      <a:pt x="557561" y="446048"/>
                    </a:lnTo>
                    <a:lnTo>
                      <a:pt x="602166" y="434897"/>
                    </a:lnTo>
                    <a:lnTo>
                      <a:pt x="624468" y="457200"/>
                    </a:lnTo>
                    <a:lnTo>
                      <a:pt x="591014" y="490653"/>
                    </a:lnTo>
                    <a:lnTo>
                      <a:pt x="657922" y="535258"/>
                    </a:lnTo>
                    <a:lnTo>
                      <a:pt x="613317" y="557561"/>
                    </a:lnTo>
                    <a:lnTo>
                      <a:pt x="546409" y="524107"/>
                    </a:lnTo>
                    <a:lnTo>
                      <a:pt x="490653" y="557561"/>
                    </a:lnTo>
                    <a:lnTo>
                      <a:pt x="412595" y="546409"/>
                    </a:lnTo>
                    <a:lnTo>
                      <a:pt x="312234" y="479502"/>
                    </a:lnTo>
                    <a:lnTo>
                      <a:pt x="278780" y="512956"/>
                    </a:lnTo>
                    <a:lnTo>
                      <a:pt x="200722" y="512956"/>
                    </a:lnTo>
                    <a:lnTo>
                      <a:pt x="133814" y="468351"/>
                    </a:lnTo>
                    <a:lnTo>
                      <a:pt x="55756" y="479502"/>
                    </a:lnTo>
                    <a:lnTo>
                      <a:pt x="0" y="133814"/>
                    </a:lnTo>
                    <a:close/>
                  </a:path>
                </a:pathLst>
              </a:custGeom>
              <a:solidFill>
                <a:srgbClr val="FF9933"/>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bg1"/>
                  </a:solidFill>
                  <a:effectLst/>
                  <a:latin typeface="Arial" charset="0"/>
                </a:endParaRPr>
              </a:p>
            </p:txBody>
          </p:sp>
          <p:pic>
            <p:nvPicPr>
              <p:cNvPr id="66" name="Picture 5" descr="162 INFANTRY BDE-SSI 2"/>
              <p:cNvPicPr>
                <a:picLocks noChangeAspect="1" noChangeArrowheads="1"/>
              </p:cNvPicPr>
              <p:nvPr/>
            </p:nvPicPr>
            <p:blipFill>
              <a:blip r:embed="rId4" cstate="print"/>
              <a:srcRect/>
              <a:stretch>
                <a:fillRect/>
              </a:stretch>
            </p:blipFill>
            <p:spPr bwMode="auto">
              <a:xfrm>
                <a:off x="3923929" y="4524579"/>
                <a:ext cx="284085" cy="395551"/>
              </a:xfrm>
              <a:prstGeom prst="rect">
                <a:avLst/>
              </a:prstGeom>
              <a:noFill/>
              <a:ln w="9525">
                <a:noFill/>
                <a:miter lim="800000"/>
                <a:headEnd/>
                <a:tailEnd/>
              </a:ln>
            </p:spPr>
          </p:pic>
        </p:grpSp>
        <p:sp>
          <p:nvSpPr>
            <p:cNvPr id="81" name="Freeform 80"/>
            <p:cNvSpPr/>
            <p:nvPr/>
          </p:nvSpPr>
          <p:spPr bwMode="auto">
            <a:xfrm>
              <a:off x="1118586" y="4092606"/>
              <a:ext cx="2370338" cy="1970843"/>
            </a:xfrm>
            <a:custGeom>
              <a:avLst/>
              <a:gdLst>
                <a:gd name="connsiteX0" fmla="*/ 106532 w 2370338"/>
                <a:gd name="connsiteY0" fmla="*/ 0 h 1970843"/>
                <a:gd name="connsiteX1" fmla="*/ 1509204 w 2370338"/>
                <a:gd name="connsiteY1" fmla="*/ 159798 h 1970843"/>
                <a:gd name="connsiteX2" fmla="*/ 1651247 w 2370338"/>
                <a:gd name="connsiteY2" fmla="*/ 257452 h 1970843"/>
                <a:gd name="connsiteX3" fmla="*/ 1757779 w 2370338"/>
                <a:gd name="connsiteY3" fmla="*/ 328474 h 1970843"/>
                <a:gd name="connsiteX4" fmla="*/ 1917577 w 2370338"/>
                <a:gd name="connsiteY4" fmla="*/ 355107 h 1970843"/>
                <a:gd name="connsiteX5" fmla="*/ 2104008 w 2370338"/>
                <a:gd name="connsiteY5" fmla="*/ 363984 h 1970843"/>
                <a:gd name="connsiteX6" fmla="*/ 2219418 w 2370338"/>
                <a:gd name="connsiteY6" fmla="*/ 372862 h 1970843"/>
                <a:gd name="connsiteX7" fmla="*/ 2290439 w 2370338"/>
                <a:gd name="connsiteY7" fmla="*/ 292963 h 1970843"/>
                <a:gd name="connsiteX8" fmla="*/ 2299317 w 2370338"/>
                <a:gd name="connsiteY8" fmla="*/ 328474 h 1970843"/>
                <a:gd name="connsiteX9" fmla="*/ 2370338 w 2370338"/>
                <a:gd name="connsiteY9" fmla="*/ 1970843 h 1970843"/>
                <a:gd name="connsiteX10" fmla="*/ 0 w 2370338"/>
                <a:gd name="connsiteY10" fmla="*/ 1944210 h 1970843"/>
                <a:gd name="connsiteX11" fmla="*/ 106532 w 2370338"/>
                <a:gd name="connsiteY11" fmla="*/ 0 h 1970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0338" h="1970843">
                  <a:moveTo>
                    <a:pt x="106532" y="0"/>
                  </a:moveTo>
                  <a:lnTo>
                    <a:pt x="1509204" y="159798"/>
                  </a:lnTo>
                  <a:lnTo>
                    <a:pt x="1651247" y="257452"/>
                  </a:lnTo>
                  <a:lnTo>
                    <a:pt x="1757779" y="328474"/>
                  </a:lnTo>
                  <a:lnTo>
                    <a:pt x="1917577" y="355107"/>
                  </a:lnTo>
                  <a:lnTo>
                    <a:pt x="2104008" y="363984"/>
                  </a:lnTo>
                  <a:lnTo>
                    <a:pt x="2219418" y="372862"/>
                  </a:lnTo>
                  <a:lnTo>
                    <a:pt x="2290439" y="292963"/>
                  </a:lnTo>
                  <a:lnTo>
                    <a:pt x="2299317" y="328474"/>
                  </a:lnTo>
                  <a:lnTo>
                    <a:pt x="2370338" y="1970843"/>
                  </a:lnTo>
                  <a:lnTo>
                    <a:pt x="0" y="1944210"/>
                  </a:lnTo>
                  <a:lnTo>
                    <a:pt x="106532" y="0"/>
                  </a:lnTo>
                  <a:close/>
                </a:path>
              </a:pathLst>
            </a:cu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FFFF00"/>
                </a:solidFill>
                <a:effectLst/>
                <a:latin typeface="Arial" pitchFamily="34" charset="0"/>
              </a:endParaRPr>
            </a:p>
          </p:txBody>
        </p:sp>
      </p:grpSp>
      <p:sp>
        <p:nvSpPr>
          <p:cNvPr id="63" name="Title 1"/>
          <p:cNvSpPr>
            <a:spLocks noGrp="1"/>
          </p:cNvSpPr>
          <p:nvPr>
            <p:ph type="title"/>
          </p:nvPr>
        </p:nvSpPr>
        <p:spPr>
          <a:xfrm>
            <a:off x="457200" y="312197"/>
            <a:ext cx="8229600" cy="754603"/>
          </a:xfrm>
        </p:spPr>
        <p:txBody>
          <a:bodyPr/>
          <a:lstStyle/>
          <a:p>
            <a:r>
              <a:rPr lang="en-US" sz="3200" b="1" dirty="0" smtClean="0">
                <a:latin typeface="Arial" pitchFamily="34" charset="0"/>
                <a:cs typeface="Arial" pitchFamily="34" charset="0"/>
              </a:rPr>
              <a:t>Resident Training</a:t>
            </a:r>
            <a:endParaRPr lang="en-US" sz="3200" b="1" dirty="0">
              <a:latin typeface="Arial" pitchFamily="34" charset="0"/>
              <a:cs typeface="Arial" pitchFamily="34" charset="0"/>
            </a:endParaRPr>
          </a:p>
        </p:txBody>
      </p:sp>
      <p:cxnSp>
        <p:nvCxnSpPr>
          <p:cNvPr id="79" name="Straight Arrow Connector 78"/>
          <p:cNvCxnSpPr>
            <a:stCxn id="106" idx="1"/>
          </p:cNvCxnSpPr>
          <p:nvPr/>
        </p:nvCxnSpPr>
        <p:spPr bwMode="auto">
          <a:xfrm rot="10800000" flipV="1">
            <a:off x="5353237" y="3776156"/>
            <a:ext cx="886724" cy="440160"/>
          </a:xfrm>
          <a:prstGeom prst="straightConnector1">
            <a:avLst/>
          </a:prstGeom>
          <a:ln w="19050">
            <a:headEnd type="none" w="med" len="med"/>
            <a:tailEnd type="triangle" w="lg" len="med"/>
          </a:ln>
        </p:spPr>
        <p:style>
          <a:lnRef idx="1">
            <a:schemeClr val="dk1"/>
          </a:lnRef>
          <a:fillRef idx="0">
            <a:schemeClr val="dk1"/>
          </a:fillRef>
          <a:effectRef idx="0">
            <a:schemeClr val="dk1"/>
          </a:effectRef>
          <a:fontRef idx="minor">
            <a:schemeClr val="tx1"/>
          </a:fontRef>
        </p:style>
      </p:cxnSp>
      <p:cxnSp>
        <p:nvCxnSpPr>
          <p:cNvPr id="86" name="Straight Arrow Connector 85"/>
          <p:cNvCxnSpPr/>
          <p:nvPr/>
        </p:nvCxnSpPr>
        <p:spPr bwMode="auto">
          <a:xfrm>
            <a:off x="3799644" y="3027277"/>
            <a:ext cx="1278385" cy="1074198"/>
          </a:xfrm>
          <a:prstGeom prst="straightConnector1">
            <a:avLst/>
          </a:prstGeom>
          <a:ln w="19050">
            <a:headEnd type="none" w="med" len="med"/>
            <a:tailEnd type="triangle" w="lg" len="med"/>
          </a:ln>
        </p:spPr>
        <p:style>
          <a:lnRef idx="1">
            <a:schemeClr val="dk1"/>
          </a:lnRef>
          <a:fillRef idx="0">
            <a:schemeClr val="dk1"/>
          </a:fillRef>
          <a:effectRef idx="0">
            <a:schemeClr val="dk1"/>
          </a:effectRef>
          <a:fontRef idx="minor">
            <a:schemeClr val="tx1"/>
          </a:fontRef>
        </p:style>
      </p:cxnSp>
      <p:pic>
        <p:nvPicPr>
          <p:cNvPr id="102" name="Picture 4" descr="Heraldry Image - Seal">
            <a:hlinkClick r:id="rId5"/>
          </p:cNvPr>
          <p:cNvPicPr>
            <a:picLocks noChangeAspect="1" noChangeArrowheads="1"/>
          </p:cNvPicPr>
          <p:nvPr/>
        </p:nvPicPr>
        <p:blipFill>
          <a:blip r:embed="rId6" cstate="print"/>
          <a:srcRect/>
          <a:stretch>
            <a:fillRect/>
          </a:stretch>
        </p:blipFill>
        <p:spPr bwMode="auto">
          <a:xfrm>
            <a:off x="2156552" y="3654725"/>
            <a:ext cx="314722" cy="314722"/>
          </a:xfrm>
          <a:prstGeom prst="rect">
            <a:avLst/>
          </a:prstGeom>
          <a:noFill/>
        </p:spPr>
      </p:pic>
      <p:pic>
        <p:nvPicPr>
          <p:cNvPr id="104" name="Picture 8" descr="Heraldry Image - Emblem">
            <a:hlinkClick r:id="rId7"/>
          </p:cNvPr>
          <p:cNvPicPr>
            <a:picLocks noChangeAspect="1" noChangeArrowheads="1"/>
          </p:cNvPicPr>
          <p:nvPr/>
        </p:nvPicPr>
        <p:blipFill>
          <a:blip r:embed="rId8" cstate="print"/>
          <a:srcRect/>
          <a:stretch>
            <a:fillRect/>
          </a:stretch>
        </p:blipFill>
        <p:spPr bwMode="auto">
          <a:xfrm>
            <a:off x="3564821" y="2914503"/>
            <a:ext cx="314722" cy="314722"/>
          </a:xfrm>
          <a:prstGeom prst="rect">
            <a:avLst/>
          </a:prstGeom>
          <a:noFill/>
        </p:spPr>
      </p:pic>
      <p:pic>
        <p:nvPicPr>
          <p:cNvPr id="106" name="Picture 8" descr="Heraldry Image - Emblem">
            <a:hlinkClick r:id="rId7"/>
          </p:cNvPr>
          <p:cNvPicPr>
            <a:picLocks noChangeAspect="1" noChangeArrowheads="1"/>
          </p:cNvPicPr>
          <p:nvPr/>
        </p:nvPicPr>
        <p:blipFill>
          <a:blip r:embed="rId8" cstate="print"/>
          <a:srcRect/>
          <a:stretch>
            <a:fillRect/>
          </a:stretch>
        </p:blipFill>
        <p:spPr bwMode="auto">
          <a:xfrm>
            <a:off x="6239961" y="3618795"/>
            <a:ext cx="314722" cy="314722"/>
          </a:xfrm>
          <a:prstGeom prst="rect">
            <a:avLst/>
          </a:prstGeom>
          <a:noFill/>
        </p:spPr>
      </p:pic>
      <p:pic>
        <p:nvPicPr>
          <p:cNvPr id="108" name="Picture 2" descr="Heraldry Image - Seal">
            <a:hlinkClick r:id="rId9"/>
          </p:cNvPr>
          <p:cNvPicPr>
            <a:picLocks noChangeAspect="1" noChangeArrowheads="1"/>
          </p:cNvPicPr>
          <p:nvPr/>
        </p:nvPicPr>
        <p:blipFill>
          <a:blip r:embed="rId10" cstate="print"/>
          <a:srcRect/>
          <a:stretch>
            <a:fillRect/>
          </a:stretch>
        </p:blipFill>
        <p:spPr bwMode="auto">
          <a:xfrm>
            <a:off x="4293531" y="4189284"/>
            <a:ext cx="314722" cy="314722"/>
          </a:xfrm>
          <a:prstGeom prst="rect">
            <a:avLst/>
          </a:prstGeom>
          <a:noFill/>
        </p:spPr>
      </p:pic>
      <p:pic>
        <p:nvPicPr>
          <p:cNvPr id="109" name="Picture 2" descr="Heraldry Image - Seal">
            <a:hlinkClick r:id="rId9"/>
          </p:cNvPr>
          <p:cNvPicPr>
            <a:picLocks noChangeAspect="1" noChangeArrowheads="1"/>
          </p:cNvPicPr>
          <p:nvPr/>
        </p:nvPicPr>
        <p:blipFill>
          <a:blip r:embed="rId10" cstate="print"/>
          <a:srcRect/>
          <a:stretch>
            <a:fillRect/>
          </a:stretch>
        </p:blipFill>
        <p:spPr bwMode="auto">
          <a:xfrm>
            <a:off x="3519694" y="1648793"/>
            <a:ext cx="314722" cy="314722"/>
          </a:xfrm>
          <a:prstGeom prst="rect">
            <a:avLst/>
          </a:prstGeom>
          <a:noFill/>
        </p:spPr>
      </p:pic>
      <p:pic>
        <p:nvPicPr>
          <p:cNvPr id="110" name="Picture 4" descr="Heraldry Image - Seal">
            <a:hlinkClick r:id="rId5"/>
          </p:cNvPr>
          <p:cNvPicPr>
            <a:picLocks noChangeAspect="1" noChangeArrowheads="1"/>
          </p:cNvPicPr>
          <p:nvPr/>
        </p:nvPicPr>
        <p:blipFill>
          <a:blip r:embed="rId6" cstate="print"/>
          <a:srcRect/>
          <a:stretch>
            <a:fillRect/>
          </a:stretch>
        </p:blipFill>
        <p:spPr bwMode="auto">
          <a:xfrm>
            <a:off x="7014117" y="2759559"/>
            <a:ext cx="314722" cy="314722"/>
          </a:xfrm>
          <a:prstGeom prst="rect">
            <a:avLst/>
          </a:prstGeom>
          <a:noFill/>
        </p:spPr>
      </p:pic>
      <p:pic>
        <p:nvPicPr>
          <p:cNvPr id="111" name="Picture 4" descr="Heraldry Image - Seal">
            <a:hlinkClick r:id="rId5"/>
          </p:cNvPr>
          <p:cNvPicPr>
            <a:picLocks noChangeAspect="1" noChangeArrowheads="1"/>
          </p:cNvPicPr>
          <p:nvPr/>
        </p:nvPicPr>
        <p:blipFill>
          <a:blip r:embed="rId6" cstate="print"/>
          <a:srcRect/>
          <a:stretch>
            <a:fillRect/>
          </a:stretch>
        </p:blipFill>
        <p:spPr bwMode="auto">
          <a:xfrm>
            <a:off x="6598346" y="3977279"/>
            <a:ext cx="314722" cy="314722"/>
          </a:xfrm>
          <a:prstGeom prst="rect">
            <a:avLst/>
          </a:prstGeom>
          <a:noFill/>
        </p:spPr>
      </p:pic>
      <p:pic>
        <p:nvPicPr>
          <p:cNvPr id="34" name="Picture 4" descr="Heraldry Image - Seal">
            <a:hlinkClick r:id="rId5"/>
          </p:cNvPr>
          <p:cNvPicPr>
            <a:picLocks noChangeAspect="1" noChangeArrowheads="1"/>
          </p:cNvPicPr>
          <p:nvPr/>
        </p:nvPicPr>
        <p:blipFill>
          <a:blip r:embed="rId6" cstate="print"/>
          <a:srcRect/>
          <a:stretch>
            <a:fillRect/>
          </a:stretch>
        </p:blipFill>
        <p:spPr bwMode="auto">
          <a:xfrm>
            <a:off x="1918334" y="1197090"/>
            <a:ext cx="314722" cy="314722"/>
          </a:xfrm>
          <a:prstGeom prst="rect">
            <a:avLst/>
          </a:prstGeom>
          <a:noFill/>
        </p:spPr>
      </p:pic>
      <p:pic>
        <p:nvPicPr>
          <p:cNvPr id="35" name="Picture 2" descr="Heraldry Image - Seal">
            <a:hlinkClick r:id="rId9"/>
          </p:cNvPr>
          <p:cNvPicPr>
            <a:picLocks noChangeAspect="1" noChangeArrowheads="1"/>
          </p:cNvPicPr>
          <p:nvPr/>
        </p:nvPicPr>
        <p:blipFill>
          <a:blip r:embed="rId10" cstate="print"/>
          <a:srcRect/>
          <a:stretch>
            <a:fillRect/>
          </a:stretch>
        </p:blipFill>
        <p:spPr bwMode="auto">
          <a:xfrm>
            <a:off x="4550982" y="2529162"/>
            <a:ext cx="314722" cy="314722"/>
          </a:xfrm>
          <a:prstGeom prst="rect">
            <a:avLst/>
          </a:prstGeom>
          <a:noFill/>
        </p:spPr>
      </p:pic>
      <p:pic>
        <p:nvPicPr>
          <p:cNvPr id="36" name="Picture 2" descr="Heraldry Image - Seal">
            <a:hlinkClick r:id="rId9"/>
          </p:cNvPr>
          <p:cNvPicPr>
            <a:picLocks noChangeAspect="1" noChangeArrowheads="1"/>
          </p:cNvPicPr>
          <p:nvPr/>
        </p:nvPicPr>
        <p:blipFill>
          <a:blip r:embed="rId10" cstate="print"/>
          <a:srcRect/>
          <a:stretch>
            <a:fillRect/>
          </a:stretch>
        </p:blipFill>
        <p:spPr bwMode="auto">
          <a:xfrm>
            <a:off x="5990645" y="2548397"/>
            <a:ext cx="314722" cy="314722"/>
          </a:xfrm>
          <a:prstGeom prst="rect">
            <a:avLst/>
          </a:prstGeom>
          <a:noFill/>
        </p:spPr>
      </p:pic>
      <p:cxnSp>
        <p:nvCxnSpPr>
          <p:cNvPr id="39" name="Straight Arrow Connector 38"/>
          <p:cNvCxnSpPr>
            <a:stCxn id="35" idx="2"/>
          </p:cNvCxnSpPr>
          <p:nvPr/>
        </p:nvCxnSpPr>
        <p:spPr bwMode="auto">
          <a:xfrm rot="16200000" flipH="1">
            <a:off x="4388676" y="3163551"/>
            <a:ext cx="1170298" cy="530964"/>
          </a:xfrm>
          <a:prstGeom prst="straightConnector1">
            <a:avLst/>
          </a:prstGeom>
          <a:ln w="19050">
            <a:headEnd type="none" w="med" len="med"/>
            <a:tailEnd type="triangle" w="lg" len="med"/>
          </a:ln>
        </p:spPr>
        <p:style>
          <a:lnRef idx="1">
            <a:schemeClr val="dk1"/>
          </a:lnRef>
          <a:fillRef idx="0">
            <a:schemeClr val="dk1"/>
          </a:fillRef>
          <a:effectRef idx="0">
            <a:schemeClr val="dk1"/>
          </a:effectRef>
          <a:fontRef idx="minor">
            <a:schemeClr val="tx1"/>
          </a:fontRef>
        </p:style>
      </p:cxnSp>
      <p:cxnSp>
        <p:nvCxnSpPr>
          <p:cNvPr id="41" name="Straight Arrow Connector 40"/>
          <p:cNvCxnSpPr>
            <a:stCxn id="36" idx="2"/>
          </p:cNvCxnSpPr>
          <p:nvPr/>
        </p:nvCxnSpPr>
        <p:spPr bwMode="auto">
          <a:xfrm rot="5400000">
            <a:off x="5166955" y="3031646"/>
            <a:ext cx="1149579" cy="812525"/>
          </a:xfrm>
          <a:prstGeom prst="straightConnector1">
            <a:avLst/>
          </a:prstGeom>
          <a:ln w="19050">
            <a:headEnd type="none" w="med" len="med"/>
            <a:tailEnd type="triangle" w="lg" len="med"/>
          </a:ln>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bwMode="auto">
          <a:xfrm rot="10800000" flipV="1">
            <a:off x="5353237" y="4132742"/>
            <a:ext cx="1252188" cy="83574"/>
          </a:xfrm>
          <a:prstGeom prst="straightConnector1">
            <a:avLst/>
          </a:prstGeom>
          <a:ln w="19050">
            <a:headEnd type="none" w="med" len="med"/>
            <a:tailEnd type="triangle" w="lg" len="med"/>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bwMode="auto">
          <a:xfrm rot="16200000" flipH="1">
            <a:off x="3386981" y="2268383"/>
            <a:ext cx="2037347" cy="1362506"/>
          </a:xfrm>
          <a:prstGeom prst="straightConnector1">
            <a:avLst/>
          </a:prstGeom>
          <a:ln w="19050">
            <a:headEnd type="none" w="med" len="med"/>
            <a:tailEnd type="triangle" w="lg" len="med"/>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bwMode="auto">
          <a:xfrm>
            <a:off x="2216680" y="1479679"/>
            <a:ext cx="2745942" cy="2453120"/>
          </a:xfrm>
          <a:prstGeom prst="straightConnector1">
            <a:avLst/>
          </a:prstGeom>
          <a:ln w="19050">
            <a:headEnd type="none" w="med" len="med"/>
            <a:tailEnd type="triangle" w="lg" len="med"/>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bwMode="auto">
          <a:xfrm rot="10800000" flipV="1">
            <a:off x="5379870" y="2917863"/>
            <a:ext cx="1621874" cy="1121467"/>
          </a:xfrm>
          <a:prstGeom prst="straightConnector1">
            <a:avLst/>
          </a:prstGeom>
          <a:ln w="19050">
            <a:headEnd type="none" w="med" len="med"/>
            <a:tailEnd type="triangle" w="lg" len="med"/>
          </a:ln>
        </p:spPr>
        <p:style>
          <a:lnRef idx="1">
            <a:schemeClr val="dk1"/>
          </a:lnRef>
          <a:fillRef idx="0">
            <a:schemeClr val="dk1"/>
          </a:fillRef>
          <a:effectRef idx="0">
            <a:schemeClr val="dk1"/>
          </a:effectRef>
          <a:fontRef idx="minor">
            <a:schemeClr val="tx1"/>
          </a:fontRef>
        </p:style>
      </p:cxnSp>
      <p:cxnSp>
        <p:nvCxnSpPr>
          <p:cNvPr id="54" name="Straight Arrow Connector 53"/>
          <p:cNvCxnSpPr>
            <a:stCxn id="105" idx="3"/>
          </p:cNvCxnSpPr>
          <p:nvPr/>
        </p:nvCxnSpPr>
        <p:spPr bwMode="auto">
          <a:xfrm>
            <a:off x="4564604" y="4041004"/>
            <a:ext cx="497149" cy="123526"/>
          </a:xfrm>
          <a:prstGeom prst="straightConnector1">
            <a:avLst/>
          </a:prstGeom>
          <a:ln w="19050">
            <a:headEnd type="none" w="med" len="med"/>
            <a:tailEnd type="triangle" w="lg" len="med"/>
          </a:ln>
        </p:spPr>
        <p:style>
          <a:lnRef idx="1">
            <a:schemeClr val="dk1"/>
          </a:lnRef>
          <a:fillRef idx="0">
            <a:schemeClr val="dk1"/>
          </a:fillRef>
          <a:effectRef idx="0">
            <a:schemeClr val="dk1"/>
          </a:effectRef>
          <a:fontRef idx="minor">
            <a:schemeClr val="tx1"/>
          </a:fontRef>
        </p:style>
      </p:cxnSp>
      <p:cxnSp>
        <p:nvCxnSpPr>
          <p:cNvPr id="57" name="Straight Arrow Connector 56"/>
          <p:cNvCxnSpPr>
            <a:stCxn id="108" idx="3"/>
          </p:cNvCxnSpPr>
          <p:nvPr/>
        </p:nvCxnSpPr>
        <p:spPr bwMode="auto">
          <a:xfrm flipV="1">
            <a:off x="4608253" y="4279028"/>
            <a:ext cx="434265" cy="67617"/>
          </a:xfrm>
          <a:prstGeom prst="straightConnector1">
            <a:avLst/>
          </a:prstGeom>
          <a:ln w="19050">
            <a:headEnd type="none" w="med" len="med"/>
            <a:tailEnd type="triangle" w="lg" len="med"/>
          </a:ln>
        </p:spPr>
        <p:style>
          <a:lnRef idx="1">
            <a:schemeClr val="dk1"/>
          </a:lnRef>
          <a:fillRef idx="0">
            <a:schemeClr val="dk1"/>
          </a:fillRef>
          <a:effectRef idx="0">
            <a:schemeClr val="dk1"/>
          </a:effectRef>
          <a:fontRef idx="minor">
            <a:schemeClr val="tx1"/>
          </a:fontRef>
        </p:style>
      </p:cxnSp>
      <p:cxnSp>
        <p:nvCxnSpPr>
          <p:cNvPr id="60" name="Straight Arrow Connector 59"/>
          <p:cNvCxnSpPr/>
          <p:nvPr/>
        </p:nvCxnSpPr>
        <p:spPr bwMode="auto">
          <a:xfrm>
            <a:off x="2478345" y="3801114"/>
            <a:ext cx="2475396" cy="273728"/>
          </a:xfrm>
          <a:prstGeom prst="straightConnector1">
            <a:avLst/>
          </a:prstGeom>
          <a:ln w="19050">
            <a:headEnd type="none" w="med" len="med"/>
            <a:tailEnd type="triangle" w="lg" len="med"/>
          </a:ln>
        </p:spPr>
        <p:style>
          <a:lnRef idx="1">
            <a:schemeClr val="dk1"/>
          </a:lnRef>
          <a:fillRef idx="0">
            <a:schemeClr val="dk1"/>
          </a:fillRef>
          <a:effectRef idx="0">
            <a:schemeClr val="dk1"/>
          </a:effectRef>
          <a:fontRef idx="minor">
            <a:schemeClr val="tx1"/>
          </a:fontRef>
        </p:style>
      </p:cxnSp>
      <p:pic>
        <p:nvPicPr>
          <p:cNvPr id="105" name="Picture 8" descr="Heraldry Image - Emblem">
            <a:hlinkClick r:id="rId7"/>
          </p:cNvPr>
          <p:cNvPicPr>
            <a:picLocks noChangeAspect="1" noChangeArrowheads="1"/>
          </p:cNvPicPr>
          <p:nvPr/>
        </p:nvPicPr>
        <p:blipFill>
          <a:blip r:embed="rId8" cstate="print"/>
          <a:srcRect/>
          <a:stretch>
            <a:fillRect/>
          </a:stretch>
        </p:blipFill>
        <p:spPr bwMode="auto">
          <a:xfrm>
            <a:off x="4249882" y="3883643"/>
            <a:ext cx="314722" cy="314722"/>
          </a:xfrm>
          <a:prstGeom prst="rect">
            <a:avLst/>
          </a:prstGeom>
          <a:noFill/>
        </p:spPr>
      </p:pic>
      <p:sp>
        <p:nvSpPr>
          <p:cNvPr id="62" name="TextBox 61"/>
          <p:cNvSpPr txBox="1"/>
          <p:nvPr/>
        </p:nvSpPr>
        <p:spPr>
          <a:xfrm>
            <a:off x="642823" y="4637672"/>
            <a:ext cx="6226448" cy="1569660"/>
          </a:xfrm>
          <a:prstGeom prst="rect">
            <a:avLst/>
          </a:prstGeom>
          <a:noFill/>
        </p:spPr>
        <p:txBody>
          <a:bodyPr wrap="none" rtlCol="0">
            <a:spAutoFit/>
          </a:bodyPr>
          <a:lstStyle/>
          <a:p>
            <a:pPr>
              <a:buFontTx/>
              <a:buChar char="-"/>
            </a:pPr>
            <a:r>
              <a:rPr lang="en-US" sz="1600" dirty="0" smtClean="0">
                <a:solidFill>
                  <a:schemeClr val="tx1"/>
                </a:solidFill>
                <a:latin typeface="Arial" pitchFamily="34" charset="0"/>
                <a:cs typeface="Arial" pitchFamily="34" charset="0"/>
              </a:rPr>
              <a:t> Joint Sourced Teams</a:t>
            </a:r>
          </a:p>
          <a:p>
            <a:pPr>
              <a:buFontTx/>
              <a:buChar char="-"/>
            </a:pPr>
            <a:r>
              <a:rPr lang="en-US" sz="1600" dirty="0" smtClean="0">
                <a:latin typeface="Arial" pitchFamily="34" charset="0"/>
                <a:cs typeface="Arial" pitchFamily="34" charset="0"/>
              </a:rPr>
              <a:t> 10-week</a:t>
            </a:r>
            <a:r>
              <a:rPr lang="en-US" sz="1600" dirty="0" smtClean="0">
                <a:solidFill>
                  <a:schemeClr val="tx1"/>
                </a:solidFill>
                <a:latin typeface="Arial" pitchFamily="34" charset="0"/>
                <a:cs typeface="Arial" pitchFamily="34" charset="0"/>
              </a:rPr>
              <a:t> training program at Ft Polk</a:t>
            </a:r>
          </a:p>
          <a:p>
            <a:pPr>
              <a:buFontTx/>
              <a:buChar char="-"/>
            </a:pPr>
            <a:r>
              <a:rPr lang="en-US" sz="1600" dirty="0" smtClean="0">
                <a:solidFill>
                  <a:schemeClr val="tx1"/>
                </a:solidFill>
                <a:latin typeface="Arial" pitchFamily="34" charset="0"/>
                <a:cs typeface="Arial" pitchFamily="34" charset="0"/>
              </a:rPr>
              <a:t> Operational Headquarters Advisors</a:t>
            </a:r>
          </a:p>
          <a:p>
            <a:pPr>
              <a:buFontTx/>
              <a:buChar char="-"/>
            </a:pPr>
            <a:r>
              <a:rPr lang="en-US" sz="1600" dirty="0" smtClean="0">
                <a:solidFill>
                  <a:schemeClr val="tx1"/>
                </a:solidFill>
                <a:latin typeface="Arial" pitchFamily="34" charset="0"/>
                <a:cs typeface="Arial" pitchFamily="34" charset="0"/>
              </a:rPr>
              <a:t> Logistics Depot Advisors</a:t>
            </a:r>
          </a:p>
          <a:p>
            <a:pPr>
              <a:buFontTx/>
              <a:buChar char="-"/>
            </a:pPr>
            <a:r>
              <a:rPr lang="en-US" sz="1600" dirty="0" smtClean="0">
                <a:solidFill>
                  <a:schemeClr val="tx1"/>
                </a:solidFill>
                <a:latin typeface="Arial" pitchFamily="34" charset="0"/>
                <a:cs typeface="Arial" pitchFamily="34" charset="0"/>
              </a:rPr>
              <a:t> Medical Advisors</a:t>
            </a:r>
          </a:p>
          <a:p>
            <a:pPr>
              <a:buFontTx/>
              <a:buChar char="-"/>
            </a:pPr>
            <a:r>
              <a:rPr lang="en-US" sz="1600" dirty="0" smtClean="0">
                <a:latin typeface="Arial" pitchFamily="34" charset="0"/>
                <a:cs typeface="Arial" pitchFamily="34" charset="0"/>
              </a:rPr>
              <a:t> NATO Operational Mentor and Liaison Team (OMLT) Augmentees</a:t>
            </a:r>
          </a:p>
        </p:txBody>
      </p:sp>
      <p:sp>
        <p:nvSpPr>
          <p:cNvPr id="33" name="Slide Number Placeholder 32"/>
          <p:cNvSpPr>
            <a:spLocks noGrp="1"/>
          </p:cNvSpPr>
          <p:nvPr>
            <p:ph type="sldNum" sz="quarter" idx="12"/>
          </p:nvPr>
        </p:nvSpPr>
        <p:spPr/>
        <p:txBody>
          <a:bodyPr/>
          <a:lstStyle/>
          <a:p>
            <a:fld id="{E76A33F6-E8AE-4DB8-9A8F-F4CC95E97532}"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153" name="Picture 1" descr="C:\Users\mark.olin\AppData\Local\Microsoft\Windows\Temporary Internet Files\Content.Outlook\IFR3C2YV\LTG Kareem 1 (2).jpg"/>
          <p:cNvPicPr>
            <a:picLocks noChangeAspect="1" noChangeArrowheads="1"/>
          </p:cNvPicPr>
          <p:nvPr/>
        </p:nvPicPr>
        <p:blipFill>
          <a:blip r:embed="rId3" cstate="print"/>
          <a:srcRect/>
          <a:stretch>
            <a:fillRect/>
          </a:stretch>
        </p:blipFill>
        <p:spPr bwMode="auto">
          <a:xfrm>
            <a:off x="2209800" y="1238534"/>
            <a:ext cx="5080000" cy="3714466"/>
          </a:xfrm>
          <a:prstGeom prst="rect">
            <a:avLst/>
          </a:prstGeom>
          <a:noFill/>
          <a:ln>
            <a:solidFill>
              <a:schemeClr val="tx1"/>
            </a:solidFill>
          </a:ln>
        </p:spPr>
      </p:pic>
      <p:sp>
        <p:nvSpPr>
          <p:cNvPr id="13314" name="Rectangle 2"/>
          <p:cNvSpPr>
            <a:spLocks noChangeArrowheads="1"/>
          </p:cNvSpPr>
          <p:nvPr/>
        </p:nvSpPr>
        <p:spPr bwMode="auto">
          <a:xfrm>
            <a:off x="0" y="0"/>
            <a:ext cx="9144000" cy="1304925"/>
          </a:xfrm>
          <a:prstGeom prst="rect">
            <a:avLst/>
          </a:prstGeom>
          <a:noFill/>
          <a:ln w="9525" algn="ctr">
            <a:noFill/>
            <a:miter lim="800000"/>
            <a:headEnd/>
            <a:tailEnd/>
          </a:ln>
        </p:spPr>
        <p:txBody>
          <a:bodyPr wrap="none" anchor="ctr">
            <a:spAutoFit/>
          </a:bodyPr>
          <a:lstStyle/>
          <a:p>
            <a:endParaRPr lang="en-US">
              <a:latin typeface="Calibri" pitchFamily="34" charset="0"/>
            </a:endParaRPr>
          </a:p>
        </p:txBody>
      </p:sp>
      <p:sp>
        <p:nvSpPr>
          <p:cNvPr id="1977347" name="Rectangle 3"/>
          <p:cNvSpPr>
            <a:spLocks noGrp="1" noChangeArrowheads="1"/>
          </p:cNvSpPr>
          <p:nvPr>
            <p:ph type="title"/>
          </p:nvPr>
        </p:nvSpPr>
        <p:spPr>
          <a:xfrm>
            <a:off x="481742" y="317500"/>
            <a:ext cx="8229600" cy="673100"/>
          </a:xfrm>
        </p:spPr>
        <p:txBody>
          <a:bodyPr rtlCol="0" anchor="t">
            <a:noAutofit/>
          </a:bodyPr>
          <a:lstStyle/>
          <a:p>
            <a:pPr eaLnBrk="1" fontAlgn="auto" hangingPunct="1">
              <a:lnSpc>
                <a:spcPct val="80000"/>
              </a:lnSpc>
              <a:spcAft>
                <a:spcPts val="0"/>
              </a:spcAft>
              <a:defRPr/>
            </a:pPr>
            <a:r>
              <a:rPr lang="en-US" sz="3200" b="1" dirty="0" smtClean="0">
                <a:latin typeface="Arial" pitchFamily="34" charset="0"/>
              </a:rPr>
              <a:t>Resident Combat Advisor Training – </a:t>
            </a:r>
            <a:r>
              <a:rPr lang="en-US" sz="3200" b="1" dirty="0">
                <a:latin typeface="Arial" pitchFamily="34" charset="0"/>
              </a:rPr>
              <a:t/>
            </a:r>
            <a:br>
              <a:rPr lang="en-US" sz="3200" b="1" dirty="0">
                <a:latin typeface="Arial" pitchFamily="34" charset="0"/>
              </a:rPr>
            </a:br>
            <a:r>
              <a:rPr lang="en-US" sz="3200" b="1" dirty="0" smtClean="0">
                <a:latin typeface="Arial" pitchFamily="34" charset="0"/>
              </a:rPr>
              <a:t>Achieving Balance</a:t>
            </a:r>
            <a:endParaRPr lang="en-US" sz="3200" b="1" dirty="0">
              <a:latin typeface="Arial" pitchFamily="34" charset="0"/>
            </a:endParaRPr>
          </a:p>
        </p:txBody>
      </p:sp>
      <p:sp>
        <p:nvSpPr>
          <p:cNvPr id="13317" name="AutoShape 4"/>
          <p:cNvSpPr>
            <a:spLocks noChangeArrowheads="1"/>
          </p:cNvSpPr>
          <p:nvPr/>
        </p:nvSpPr>
        <p:spPr bwMode="auto">
          <a:xfrm>
            <a:off x="3562350" y="6070600"/>
            <a:ext cx="1858963" cy="565150"/>
          </a:xfrm>
          <a:prstGeom prst="triangle">
            <a:avLst>
              <a:gd name="adj" fmla="val 50000"/>
            </a:avLst>
          </a:prstGeom>
          <a:solidFill>
            <a:srgbClr val="008000"/>
          </a:solidFill>
          <a:ln w="9525">
            <a:solidFill>
              <a:schemeClr val="tx1"/>
            </a:solidFill>
            <a:miter lim="800000"/>
            <a:headEnd/>
            <a:tailEnd/>
          </a:ln>
        </p:spPr>
        <p:txBody>
          <a:bodyPr wrap="none" anchor="ctr"/>
          <a:lstStyle/>
          <a:p>
            <a:endParaRPr lang="en-US">
              <a:latin typeface="Calibri" pitchFamily="34" charset="0"/>
            </a:endParaRPr>
          </a:p>
        </p:txBody>
      </p:sp>
      <p:sp>
        <p:nvSpPr>
          <p:cNvPr id="13318" name="Text Box 5"/>
          <p:cNvSpPr txBox="1">
            <a:spLocks noChangeArrowheads="1"/>
          </p:cNvSpPr>
          <p:nvPr/>
        </p:nvSpPr>
        <p:spPr bwMode="auto">
          <a:xfrm>
            <a:off x="3935628" y="6307698"/>
            <a:ext cx="1270412" cy="369332"/>
          </a:xfrm>
          <a:prstGeom prst="rect">
            <a:avLst/>
          </a:prstGeom>
          <a:noFill/>
          <a:ln w="9525">
            <a:noFill/>
            <a:miter lim="800000"/>
            <a:headEnd/>
            <a:tailEnd/>
          </a:ln>
        </p:spPr>
        <p:txBody>
          <a:bodyPr wrap="none">
            <a:spAutoFit/>
          </a:bodyPr>
          <a:lstStyle/>
          <a:p>
            <a:pPr algn="ctr"/>
            <a:r>
              <a:rPr lang="en-US" b="1" dirty="0" smtClean="0">
                <a:solidFill>
                  <a:schemeClr val="bg1"/>
                </a:solidFill>
                <a:latin typeface="Arial" pitchFamily="34" charset="0"/>
                <a:cs typeface="Arial" pitchFamily="34" charset="0"/>
              </a:rPr>
              <a:t>157 Tasks</a:t>
            </a:r>
            <a:endParaRPr lang="en-US" b="1" dirty="0">
              <a:solidFill>
                <a:schemeClr val="bg1"/>
              </a:solidFill>
              <a:latin typeface="Arial" pitchFamily="34" charset="0"/>
              <a:cs typeface="Arial" pitchFamily="34" charset="0"/>
            </a:endParaRPr>
          </a:p>
        </p:txBody>
      </p:sp>
      <p:sp>
        <p:nvSpPr>
          <p:cNvPr id="13319" name="Rectangle 6"/>
          <p:cNvSpPr>
            <a:spLocks noChangeArrowheads="1"/>
          </p:cNvSpPr>
          <p:nvPr/>
        </p:nvSpPr>
        <p:spPr bwMode="auto">
          <a:xfrm>
            <a:off x="68263" y="3429000"/>
            <a:ext cx="2217737" cy="1676400"/>
          </a:xfrm>
          <a:prstGeom prst="rect">
            <a:avLst/>
          </a:prstGeom>
          <a:solidFill>
            <a:srgbClr val="008000"/>
          </a:solidFill>
          <a:ln w="9525" algn="ctr">
            <a:solidFill>
              <a:schemeClr val="tx1"/>
            </a:solidFill>
            <a:miter lim="800000"/>
            <a:headEnd/>
            <a:tailEnd/>
          </a:ln>
        </p:spPr>
        <p:txBody>
          <a:bodyPr wrap="none" anchor="ctr"/>
          <a:lstStyle/>
          <a:p>
            <a:r>
              <a:rPr lang="en-US" sz="1100" b="1" u="sng" dirty="0">
                <a:solidFill>
                  <a:schemeClr val="bg1"/>
                </a:solidFill>
                <a:latin typeface="Arial" pitchFamily="34" charset="0"/>
                <a:cs typeface="Arial" pitchFamily="34" charset="0"/>
              </a:rPr>
              <a:t>Force Protection</a:t>
            </a:r>
            <a:endParaRPr lang="en-US" sz="1100" b="1" dirty="0">
              <a:solidFill>
                <a:schemeClr val="bg1"/>
              </a:solidFill>
              <a:latin typeface="Arial" pitchFamily="34" charset="0"/>
              <a:cs typeface="Arial" pitchFamily="34" charset="0"/>
            </a:endParaRPr>
          </a:p>
          <a:p>
            <a:pPr>
              <a:buFontTx/>
              <a:buChar char="•"/>
            </a:pPr>
            <a:r>
              <a:rPr lang="en-US" sz="1100" b="1" dirty="0">
                <a:solidFill>
                  <a:schemeClr val="bg1"/>
                </a:solidFill>
                <a:latin typeface="Arial" pitchFamily="34" charset="0"/>
                <a:cs typeface="Arial" pitchFamily="34" charset="0"/>
              </a:rPr>
              <a:t> </a:t>
            </a:r>
            <a:r>
              <a:rPr lang="en-US" sz="1100" dirty="0">
                <a:latin typeface="Arial" pitchFamily="34" charset="0"/>
                <a:cs typeface="Arial" pitchFamily="34" charset="0"/>
              </a:rPr>
              <a:t> </a:t>
            </a:r>
            <a:r>
              <a:rPr lang="en-US" sz="1100" b="1" dirty="0">
                <a:solidFill>
                  <a:schemeClr val="bg1"/>
                </a:solidFill>
                <a:latin typeface="Arial" pitchFamily="34" charset="0"/>
                <a:cs typeface="Arial" pitchFamily="34" charset="0"/>
              </a:rPr>
              <a:t>Personnel / Vehicle search</a:t>
            </a:r>
          </a:p>
          <a:p>
            <a:pPr>
              <a:buFontTx/>
              <a:buChar char="•"/>
            </a:pPr>
            <a:r>
              <a:rPr lang="en-US" sz="1100" b="1" dirty="0">
                <a:solidFill>
                  <a:schemeClr val="bg1"/>
                </a:solidFill>
                <a:latin typeface="Arial" pitchFamily="34" charset="0"/>
                <a:cs typeface="Arial" pitchFamily="34" charset="0"/>
              </a:rPr>
              <a:t> </a:t>
            </a:r>
            <a:r>
              <a:rPr lang="en-US" sz="1100" dirty="0">
                <a:latin typeface="Arial" pitchFamily="34" charset="0"/>
                <a:cs typeface="Arial" pitchFamily="34" charset="0"/>
              </a:rPr>
              <a:t> </a:t>
            </a:r>
            <a:r>
              <a:rPr lang="en-US" sz="1100" b="1" dirty="0">
                <a:solidFill>
                  <a:schemeClr val="bg1"/>
                </a:solidFill>
                <a:latin typeface="Arial" pitchFamily="34" charset="0"/>
                <a:cs typeface="Arial" pitchFamily="34" charset="0"/>
              </a:rPr>
              <a:t>Checkpoint operations</a:t>
            </a:r>
          </a:p>
          <a:p>
            <a:pPr>
              <a:buFontTx/>
              <a:buChar char="•"/>
            </a:pPr>
            <a:r>
              <a:rPr lang="en-US" sz="1100" b="1" dirty="0">
                <a:solidFill>
                  <a:schemeClr val="bg1"/>
                </a:solidFill>
                <a:latin typeface="Arial" pitchFamily="34" charset="0"/>
                <a:cs typeface="Arial" pitchFamily="34" charset="0"/>
              </a:rPr>
              <a:t> </a:t>
            </a:r>
            <a:r>
              <a:rPr lang="en-US" sz="1100" dirty="0">
                <a:latin typeface="Arial" pitchFamily="34" charset="0"/>
                <a:cs typeface="Arial" pitchFamily="34" charset="0"/>
              </a:rPr>
              <a:t> </a:t>
            </a:r>
            <a:r>
              <a:rPr lang="en-US" sz="1100" b="1" dirty="0">
                <a:solidFill>
                  <a:schemeClr val="bg1"/>
                </a:solidFill>
                <a:latin typeface="Arial" pitchFamily="34" charset="0"/>
                <a:cs typeface="Arial" pitchFamily="34" charset="0"/>
              </a:rPr>
              <a:t>Unexploded ordnance</a:t>
            </a:r>
          </a:p>
          <a:p>
            <a:pPr>
              <a:buFontTx/>
              <a:buChar char="•"/>
            </a:pPr>
            <a:r>
              <a:rPr lang="en-US" sz="1100" b="1" dirty="0">
                <a:solidFill>
                  <a:schemeClr val="bg1"/>
                </a:solidFill>
                <a:latin typeface="Arial" pitchFamily="34" charset="0"/>
                <a:cs typeface="Arial" pitchFamily="34" charset="0"/>
              </a:rPr>
              <a:t> Personnel recovery</a:t>
            </a:r>
          </a:p>
          <a:p>
            <a:pPr>
              <a:buFontTx/>
              <a:buChar char="•"/>
            </a:pPr>
            <a:r>
              <a:rPr lang="en-US" sz="1100" b="1" dirty="0">
                <a:solidFill>
                  <a:schemeClr val="bg1"/>
                </a:solidFill>
                <a:latin typeface="Arial" pitchFamily="34" charset="0"/>
                <a:cs typeface="Arial" pitchFamily="34" charset="0"/>
              </a:rPr>
              <a:t> Combat lifesaver</a:t>
            </a:r>
          </a:p>
          <a:p>
            <a:pPr>
              <a:buFontTx/>
              <a:buChar char="•"/>
            </a:pPr>
            <a:r>
              <a:rPr lang="en-US" sz="1100" b="1" dirty="0">
                <a:solidFill>
                  <a:schemeClr val="bg1"/>
                </a:solidFill>
                <a:latin typeface="Arial" pitchFamily="34" charset="0"/>
                <a:cs typeface="Arial" pitchFamily="34" charset="0"/>
              </a:rPr>
              <a:t> Biometrics</a:t>
            </a:r>
          </a:p>
          <a:p>
            <a:pPr>
              <a:buFontTx/>
              <a:buChar char="•"/>
            </a:pPr>
            <a:r>
              <a:rPr lang="en-US" sz="1100" b="1" dirty="0">
                <a:solidFill>
                  <a:schemeClr val="bg1"/>
                </a:solidFill>
                <a:latin typeface="Arial" pitchFamily="34" charset="0"/>
                <a:cs typeface="Arial" pitchFamily="34" charset="0"/>
              </a:rPr>
              <a:t> IED defeat</a:t>
            </a:r>
          </a:p>
          <a:p>
            <a:pPr>
              <a:buFontTx/>
              <a:buChar char="•"/>
            </a:pPr>
            <a:r>
              <a:rPr lang="en-US" sz="1100" b="1" dirty="0">
                <a:solidFill>
                  <a:schemeClr val="bg1"/>
                </a:solidFill>
                <a:latin typeface="Arial" pitchFamily="34" charset="0"/>
                <a:cs typeface="Arial" pitchFamily="34" charset="0"/>
              </a:rPr>
              <a:t> Graduated Response</a:t>
            </a:r>
          </a:p>
        </p:txBody>
      </p:sp>
      <p:sp>
        <p:nvSpPr>
          <p:cNvPr id="13320" name="Rectangle 7"/>
          <p:cNvSpPr>
            <a:spLocks noChangeArrowheads="1"/>
          </p:cNvSpPr>
          <p:nvPr/>
        </p:nvSpPr>
        <p:spPr bwMode="auto">
          <a:xfrm>
            <a:off x="7239000" y="1905000"/>
            <a:ext cx="1828800" cy="685800"/>
          </a:xfrm>
          <a:prstGeom prst="rect">
            <a:avLst/>
          </a:prstGeom>
          <a:solidFill>
            <a:srgbClr val="FF9900"/>
          </a:solidFill>
          <a:ln w="9525" algn="ctr">
            <a:solidFill>
              <a:schemeClr val="tx1"/>
            </a:solidFill>
            <a:miter lim="800000"/>
            <a:headEnd/>
            <a:tailEnd/>
          </a:ln>
        </p:spPr>
        <p:txBody>
          <a:bodyPr wrap="none" anchor="ctr"/>
          <a:lstStyle/>
          <a:p>
            <a:r>
              <a:rPr lang="en-US" sz="1100" b="1" u="sng" dirty="0">
                <a:latin typeface="Arial" pitchFamily="34" charset="0"/>
                <a:cs typeface="Arial" pitchFamily="34" charset="0"/>
              </a:rPr>
              <a:t>Counterinsurgency</a:t>
            </a:r>
            <a:endParaRPr lang="en-US" sz="1100" b="1" dirty="0">
              <a:latin typeface="Arial" pitchFamily="34" charset="0"/>
              <a:cs typeface="Arial" pitchFamily="34" charset="0"/>
            </a:endParaRPr>
          </a:p>
          <a:p>
            <a:pPr>
              <a:buFontTx/>
              <a:buChar char="•"/>
            </a:pPr>
            <a:r>
              <a:rPr lang="en-US" sz="1100" b="1" dirty="0">
                <a:latin typeface="Arial" pitchFamily="34" charset="0"/>
                <a:cs typeface="Arial" pitchFamily="34" charset="0"/>
              </a:rPr>
              <a:t> Fundamentals</a:t>
            </a:r>
          </a:p>
          <a:p>
            <a:pPr>
              <a:buFontTx/>
              <a:buChar char="•"/>
            </a:pPr>
            <a:r>
              <a:rPr lang="en-US" sz="1100" b="1" dirty="0">
                <a:latin typeface="Arial" pitchFamily="34" charset="0"/>
                <a:cs typeface="Arial" pitchFamily="34" charset="0"/>
              </a:rPr>
              <a:t> Application</a:t>
            </a:r>
          </a:p>
          <a:p>
            <a:pPr>
              <a:buFontTx/>
              <a:buChar char="•"/>
            </a:pPr>
            <a:r>
              <a:rPr lang="en-US" sz="1100" b="1" dirty="0">
                <a:latin typeface="Arial" pitchFamily="34" charset="0"/>
                <a:cs typeface="Arial" pitchFamily="34" charset="0"/>
              </a:rPr>
              <a:t> </a:t>
            </a:r>
            <a:r>
              <a:rPr lang="en-US" sz="1100" b="1" dirty="0" smtClean="0">
                <a:latin typeface="Arial" pitchFamily="34" charset="0"/>
                <a:cs typeface="Arial" pitchFamily="34" charset="0"/>
              </a:rPr>
              <a:t>OE Framework</a:t>
            </a:r>
            <a:endParaRPr lang="en-US" sz="1100" b="1" u="sng" dirty="0">
              <a:latin typeface="Arial" pitchFamily="34" charset="0"/>
              <a:cs typeface="Arial" pitchFamily="34" charset="0"/>
            </a:endParaRPr>
          </a:p>
        </p:txBody>
      </p:sp>
      <p:sp>
        <p:nvSpPr>
          <p:cNvPr id="13321" name="Rectangle 8"/>
          <p:cNvSpPr>
            <a:spLocks noChangeArrowheads="1"/>
          </p:cNvSpPr>
          <p:nvPr/>
        </p:nvSpPr>
        <p:spPr bwMode="auto">
          <a:xfrm>
            <a:off x="76200" y="2271713"/>
            <a:ext cx="2514600" cy="1081087"/>
          </a:xfrm>
          <a:prstGeom prst="rect">
            <a:avLst/>
          </a:prstGeom>
          <a:solidFill>
            <a:srgbClr val="008000"/>
          </a:solidFill>
          <a:ln w="9525" algn="ctr">
            <a:solidFill>
              <a:schemeClr val="tx1"/>
            </a:solidFill>
            <a:miter lim="800000"/>
            <a:headEnd/>
            <a:tailEnd/>
          </a:ln>
        </p:spPr>
        <p:txBody>
          <a:bodyPr wrap="none" anchor="ctr"/>
          <a:lstStyle/>
          <a:p>
            <a:r>
              <a:rPr lang="en-US" sz="1100" b="1" u="sng" dirty="0">
                <a:solidFill>
                  <a:schemeClr val="bg1"/>
                </a:solidFill>
                <a:latin typeface="Arial" pitchFamily="34" charset="0"/>
                <a:cs typeface="Arial" pitchFamily="34" charset="0"/>
              </a:rPr>
              <a:t>Technical / Tactical Training</a:t>
            </a:r>
            <a:endParaRPr lang="en-US" sz="1100" b="1" dirty="0">
              <a:solidFill>
                <a:schemeClr val="bg1"/>
              </a:solidFill>
              <a:latin typeface="Arial" pitchFamily="34" charset="0"/>
              <a:cs typeface="Arial" pitchFamily="34" charset="0"/>
            </a:endParaRPr>
          </a:p>
          <a:p>
            <a:pPr>
              <a:buFontTx/>
              <a:buChar char="•"/>
            </a:pPr>
            <a:r>
              <a:rPr lang="en-US" sz="1100" b="1" dirty="0">
                <a:solidFill>
                  <a:schemeClr val="bg1"/>
                </a:solidFill>
                <a:latin typeface="Arial" pitchFamily="34" charset="0"/>
                <a:cs typeface="Arial" pitchFamily="34" charset="0"/>
              </a:rPr>
              <a:t> MOS specialties</a:t>
            </a:r>
          </a:p>
          <a:p>
            <a:pPr>
              <a:buFontTx/>
              <a:buChar char="•"/>
            </a:pPr>
            <a:r>
              <a:rPr lang="en-US" sz="1100" b="1" dirty="0">
                <a:solidFill>
                  <a:schemeClr val="bg1"/>
                </a:solidFill>
                <a:latin typeface="Arial" pitchFamily="34" charset="0"/>
                <a:cs typeface="Arial" pitchFamily="34" charset="0"/>
              </a:rPr>
              <a:t> </a:t>
            </a:r>
            <a:r>
              <a:rPr lang="en-US" sz="1100" b="1" dirty="0" err="1">
                <a:solidFill>
                  <a:schemeClr val="bg1"/>
                </a:solidFill>
                <a:latin typeface="Arial" pitchFamily="34" charset="0"/>
                <a:cs typeface="Arial" pitchFamily="34" charset="0"/>
              </a:rPr>
              <a:t>Commo</a:t>
            </a:r>
            <a:r>
              <a:rPr lang="en-US" sz="1100" b="1" dirty="0">
                <a:solidFill>
                  <a:schemeClr val="bg1"/>
                </a:solidFill>
                <a:latin typeface="Arial" pitchFamily="34" charset="0"/>
                <a:cs typeface="Arial" pitchFamily="34" charset="0"/>
              </a:rPr>
              <a:t> training</a:t>
            </a:r>
          </a:p>
          <a:p>
            <a:pPr>
              <a:buFontTx/>
              <a:buChar char="•"/>
            </a:pPr>
            <a:r>
              <a:rPr lang="en-US" sz="1100" b="1" dirty="0">
                <a:solidFill>
                  <a:schemeClr val="bg1"/>
                </a:solidFill>
                <a:latin typeface="Arial" pitchFamily="34" charset="0"/>
                <a:cs typeface="Arial" pitchFamily="34" charset="0"/>
              </a:rPr>
              <a:t> Blue force tracker</a:t>
            </a:r>
          </a:p>
          <a:p>
            <a:pPr>
              <a:buFontTx/>
              <a:buChar char="•"/>
            </a:pPr>
            <a:r>
              <a:rPr lang="en-US" sz="1100" b="1" dirty="0">
                <a:solidFill>
                  <a:schemeClr val="bg1"/>
                </a:solidFill>
                <a:latin typeface="Arial" pitchFamily="34" charset="0"/>
                <a:cs typeface="Arial" pitchFamily="34" charset="0"/>
              </a:rPr>
              <a:t> Detainee operations</a:t>
            </a:r>
          </a:p>
          <a:p>
            <a:pPr>
              <a:buFontTx/>
              <a:buChar char="•"/>
            </a:pPr>
            <a:r>
              <a:rPr lang="en-US" sz="1100" b="1" dirty="0">
                <a:solidFill>
                  <a:schemeClr val="bg1"/>
                </a:solidFill>
                <a:latin typeface="Arial" pitchFamily="34" charset="0"/>
                <a:cs typeface="Arial" pitchFamily="34" charset="0"/>
              </a:rPr>
              <a:t> Cordon and search operations</a:t>
            </a:r>
          </a:p>
        </p:txBody>
      </p:sp>
      <p:sp>
        <p:nvSpPr>
          <p:cNvPr id="13322" name="Rectangle 9"/>
          <p:cNvSpPr>
            <a:spLocks noChangeArrowheads="1"/>
          </p:cNvSpPr>
          <p:nvPr/>
        </p:nvSpPr>
        <p:spPr bwMode="auto">
          <a:xfrm>
            <a:off x="492125" y="5805049"/>
            <a:ext cx="8064500" cy="260350"/>
          </a:xfrm>
          <a:prstGeom prst="rect">
            <a:avLst/>
          </a:prstGeom>
          <a:solidFill>
            <a:srgbClr val="008000"/>
          </a:solidFill>
          <a:ln w="9525">
            <a:solidFill>
              <a:schemeClr val="tx1"/>
            </a:solidFill>
            <a:miter lim="800000"/>
            <a:headEnd/>
            <a:tailEnd/>
          </a:ln>
        </p:spPr>
        <p:txBody>
          <a:bodyPr wrap="none" anchor="ctr"/>
          <a:lstStyle/>
          <a:p>
            <a:pPr algn="ctr"/>
            <a:r>
              <a:rPr lang="en-US" sz="2400" b="1" dirty="0">
                <a:solidFill>
                  <a:schemeClr val="bg1"/>
                </a:solidFill>
                <a:latin typeface="Arial" pitchFamily="34" charset="0"/>
                <a:cs typeface="Arial" pitchFamily="34" charset="0"/>
              </a:rPr>
              <a:t>B A L A N C E</a:t>
            </a:r>
          </a:p>
        </p:txBody>
      </p:sp>
      <p:sp>
        <p:nvSpPr>
          <p:cNvPr id="13323" name="Rectangle 10"/>
          <p:cNvSpPr>
            <a:spLocks noChangeArrowheads="1"/>
          </p:cNvSpPr>
          <p:nvPr/>
        </p:nvSpPr>
        <p:spPr bwMode="auto">
          <a:xfrm>
            <a:off x="85725" y="1022350"/>
            <a:ext cx="2276475" cy="1111250"/>
          </a:xfrm>
          <a:prstGeom prst="rect">
            <a:avLst/>
          </a:prstGeom>
          <a:solidFill>
            <a:srgbClr val="008000"/>
          </a:solidFill>
          <a:ln w="9525" algn="ctr">
            <a:solidFill>
              <a:schemeClr val="tx1"/>
            </a:solidFill>
            <a:miter lim="800000"/>
            <a:headEnd/>
            <a:tailEnd/>
          </a:ln>
        </p:spPr>
        <p:txBody>
          <a:bodyPr wrap="none" anchor="ctr"/>
          <a:lstStyle/>
          <a:p>
            <a:r>
              <a:rPr lang="en-US" sz="1100" b="1" u="sng" dirty="0">
                <a:solidFill>
                  <a:schemeClr val="bg1"/>
                </a:solidFill>
                <a:latin typeface="Arial" pitchFamily="34" charset="0"/>
                <a:cs typeface="Arial" pitchFamily="34" charset="0"/>
              </a:rPr>
              <a:t>Combat Skills</a:t>
            </a:r>
            <a:endParaRPr lang="en-US" sz="1100" b="1" dirty="0">
              <a:solidFill>
                <a:schemeClr val="bg1"/>
              </a:solidFill>
              <a:latin typeface="Arial" pitchFamily="34" charset="0"/>
              <a:cs typeface="Arial" pitchFamily="34" charset="0"/>
            </a:endParaRPr>
          </a:p>
          <a:p>
            <a:pPr>
              <a:buFontTx/>
              <a:buChar char="•"/>
            </a:pPr>
            <a:r>
              <a:rPr lang="en-US" sz="1100" b="1" dirty="0">
                <a:solidFill>
                  <a:schemeClr val="bg1"/>
                </a:solidFill>
                <a:latin typeface="Arial" pitchFamily="34" charset="0"/>
                <a:cs typeface="Arial" pitchFamily="34" charset="0"/>
              </a:rPr>
              <a:t> Weapons qualification</a:t>
            </a:r>
          </a:p>
          <a:p>
            <a:pPr>
              <a:buFontTx/>
              <a:buChar char="•"/>
            </a:pPr>
            <a:r>
              <a:rPr lang="en-US" sz="1100" b="1" dirty="0">
                <a:solidFill>
                  <a:schemeClr val="bg1"/>
                </a:solidFill>
                <a:latin typeface="Arial" pitchFamily="34" charset="0"/>
                <a:cs typeface="Arial" pitchFamily="34" charset="0"/>
              </a:rPr>
              <a:t> Short range marksmanship</a:t>
            </a:r>
          </a:p>
          <a:p>
            <a:pPr>
              <a:buFontTx/>
              <a:buChar char="•"/>
            </a:pPr>
            <a:r>
              <a:rPr lang="en-US" sz="1100" b="1" dirty="0">
                <a:solidFill>
                  <a:schemeClr val="bg1"/>
                </a:solidFill>
                <a:latin typeface="Arial" pitchFamily="34" charset="0"/>
                <a:cs typeface="Arial" pitchFamily="34" charset="0"/>
              </a:rPr>
              <a:t> Battle drills</a:t>
            </a:r>
          </a:p>
          <a:p>
            <a:pPr>
              <a:buFontTx/>
              <a:buChar char="•"/>
            </a:pPr>
            <a:r>
              <a:rPr lang="en-US" sz="1100" b="1" dirty="0">
                <a:solidFill>
                  <a:schemeClr val="bg1"/>
                </a:solidFill>
                <a:latin typeface="Arial" pitchFamily="34" charset="0"/>
                <a:cs typeface="Arial" pitchFamily="34" charset="0"/>
              </a:rPr>
              <a:t> Call for fire</a:t>
            </a:r>
          </a:p>
          <a:p>
            <a:pPr>
              <a:buFontTx/>
              <a:buChar char="•"/>
            </a:pPr>
            <a:r>
              <a:rPr lang="en-US" sz="1100" b="1" dirty="0">
                <a:solidFill>
                  <a:schemeClr val="bg1"/>
                </a:solidFill>
                <a:latin typeface="Arial" pitchFamily="34" charset="0"/>
                <a:cs typeface="Arial" pitchFamily="34" charset="0"/>
              </a:rPr>
              <a:t> Patrolling </a:t>
            </a:r>
            <a:endParaRPr lang="en-US" sz="1100" b="1" u="sng" dirty="0">
              <a:solidFill>
                <a:schemeClr val="bg1"/>
              </a:solidFill>
              <a:latin typeface="Arial" pitchFamily="34" charset="0"/>
              <a:cs typeface="Arial" pitchFamily="34" charset="0"/>
            </a:endParaRPr>
          </a:p>
        </p:txBody>
      </p:sp>
      <p:sp>
        <p:nvSpPr>
          <p:cNvPr id="13324" name="Line 11"/>
          <p:cNvSpPr>
            <a:spLocks noChangeShapeType="1"/>
          </p:cNvSpPr>
          <p:nvPr/>
        </p:nvSpPr>
        <p:spPr bwMode="auto">
          <a:xfrm flipH="1">
            <a:off x="663575" y="5902325"/>
            <a:ext cx="2692400" cy="0"/>
          </a:xfrm>
          <a:prstGeom prst="line">
            <a:avLst/>
          </a:prstGeom>
          <a:noFill/>
          <a:ln w="57150">
            <a:solidFill>
              <a:schemeClr val="bg1"/>
            </a:solidFill>
            <a:round/>
            <a:headEnd/>
            <a:tailEnd type="triangle" w="med" len="med"/>
          </a:ln>
        </p:spPr>
        <p:txBody>
          <a:bodyPr/>
          <a:lstStyle/>
          <a:p>
            <a:endParaRPr lang="en-US"/>
          </a:p>
        </p:txBody>
      </p:sp>
      <p:sp>
        <p:nvSpPr>
          <p:cNvPr id="13325" name="Line 12"/>
          <p:cNvSpPr>
            <a:spLocks noChangeShapeType="1"/>
          </p:cNvSpPr>
          <p:nvPr/>
        </p:nvSpPr>
        <p:spPr bwMode="auto">
          <a:xfrm>
            <a:off x="5638800" y="5915025"/>
            <a:ext cx="2733675" cy="0"/>
          </a:xfrm>
          <a:prstGeom prst="line">
            <a:avLst/>
          </a:prstGeom>
          <a:noFill/>
          <a:ln w="57150">
            <a:solidFill>
              <a:schemeClr val="bg1"/>
            </a:solidFill>
            <a:round/>
            <a:headEnd/>
            <a:tailEnd type="triangle" w="med" len="med"/>
          </a:ln>
        </p:spPr>
        <p:txBody>
          <a:bodyPr/>
          <a:lstStyle/>
          <a:p>
            <a:endParaRPr lang="en-US"/>
          </a:p>
        </p:txBody>
      </p:sp>
      <p:sp>
        <p:nvSpPr>
          <p:cNvPr id="13326" name="AutoShape 14"/>
          <p:cNvSpPr>
            <a:spLocks noChangeAspect="1" noChangeArrowheads="1"/>
          </p:cNvSpPr>
          <p:nvPr/>
        </p:nvSpPr>
        <p:spPr bwMode="auto">
          <a:xfrm>
            <a:off x="1752600" y="3962400"/>
            <a:ext cx="5715000" cy="1841500"/>
          </a:xfrm>
          <a:prstGeom prst="rect">
            <a:avLst/>
          </a:prstGeom>
          <a:noFill/>
          <a:ln w="9525">
            <a:noFill/>
            <a:miter lim="800000"/>
            <a:headEnd/>
            <a:tailEnd/>
          </a:ln>
        </p:spPr>
        <p:txBody>
          <a:bodyPr/>
          <a:lstStyle/>
          <a:p>
            <a:endParaRPr lang="en-US">
              <a:latin typeface="Calibri" pitchFamily="34" charset="0"/>
            </a:endParaRPr>
          </a:p>
        </p:txBody>
      </p:sp>
      <p:sp>
        <p:nvSpPr>
          <p:cNvPr id="13327" name="AutoShape 15"/>
          <p:cNvSpPr>
            <a:spLocks noChangeArrowheads="1"/>
          </p:cNvSpPr>
          <p:nvPr/>
        </p:nvSpPr>
        <p:spPr bwMode="auto">
          <a:xfrm>
            <a:off x="1752600" y="3962400"/>
            <a:ext cx="1416050" cy="1833563"/>
          </a:xfrm>
          <a:prstGeom prst="cube">
            <a:avLst>
              <a:gd name="adj" fmla="val 25000"/>
            </a:avLst>
          </a:prstGeom>
          <a:solidFill>
            <a:srgbClr val="99CC00"/>
          </a:solidFill>
          <a:ln w="9525">
            <a:solidFill>
              <a:srgbClr val="000000"/>
            </a:solidFill>
            <a:miter lim="800000"/>
            <a:headEnd/>
            <a:tailEnd/>
          </a:ln>
        </p:spPr>
        <p:txBody>
          <a:bodyPr lIns="63094" tIns="31547" rIns="63094" bIns="31547" anchor="ctr"/>
          <a:lstStyle/>
          <a:p>
            <a:pPr>
              <a:buSzPts val="1200"/>
              <a:buFont typeface="Arial" charset="0"/>
              <a:buChar char="•"/>
            </a:pPr>
            <a:r>
              <a:rPr lang="en-US" sz="900" b="1" dirty="0">
                <a:solidFill>
                  <a:srgbClr val="000000"/>
                </a:solidFill>
                <a:latin typeface="Arial" pitchFamily="34" charset="0"/>
                <a:cs typeface="Arial" pitchFamily="34" charset="0"/>
              </a:rPr>
              <a:t>MOS </a:t>
            </a:r>
            <a:r>
              <a:rPr lang="en-US" sz="900" b="1" dirty="0" smtClean="0">
                <a:solidFill>
                  <a:srgbClr val="000000"/>
                </a:solidFill>
                <a:latin typeface="Arial" pitchFamily="34" charset="0"/>
                <a:cs typeface="Arial" pitchFamily="34" charset="0"/>
              </a:rPr>
              <a:t>TRAINING</a:t>
            </a:r>
            <a:endParaRPr lang="en-US" sz="900" b="1" dirty="0">
              <a:solidFill>
                <a:srgbClr val="000000"/>
              </a:solidFill>
              <a:latin typeface="Arial" pitchFamily="34" charset="0"/>
              <a:cs typeface="Arial" pitchFamily="34" charset="0"/>
            </a:endParaRPr>
          </a:p>
          <a:p>
            <a:pPr>
              <a:buSzPts val="1200"/>
              <a:buFont typeface="Arial" charset="0"/>
              <a:buChar char="•"/>
            </a:pPr>
            <a:r>
              <a:rPr lang="en-US" sz="900" b="1" dirty="0">
                <a:solidFill>
                  <a:srgbClr val="000000"/>
                </a:solidFill>
                <a:latin typeface="Arial" pitchFamily="34" charset="0"/>
                <a:cs typeface="Arial" pitchFamily="34" charset="0"/>
              </a:rPr>
              <a:t>EXPERIENCE</a:t>
            </a:r>
            <a:endParaRPr lang="en-US" sz="900" b="1" dirty="0">
              <a:latin typeface="Arial" pitchFamily="34" charset="0"/>
              <a:cs typeface="Arial" pitchFamily="34" charset="0"/>
            </a:endParaRPr>
          </a:p>
        </p:txBody>
      </p:sp>
      <p:sp>
        <p:nvSpPr>
          <p:cNvPr id="13328" name="AutoShape 16"/>
          <p:cNvSpPr>
            <a:spLocks noChangeArrowheads="1"/>
          </p:cNvSpPr>
          <p:nvPr/>
        </p:nvSpPr>
        <p:spPr bwMode="auto">
          <a:xfrm>
            <a:off x="2814638" y="3970338"/>
            <a:ext cx="1414462" cy="1833562"/>
          </a:xfrm>
          <a:prstGeom prst="cube">
            <a:avLst>
              <a:gd name="adj" fmla="val 25000"/>
            </a:avLst>
          </a:prstGeom>
          <a:solidFill>
            <a:srgbClr val="808080"/>
          </a:solidFill>
          <a:ln w="9525">
            <a:solidFill>
              <a:srgbClr val="000000"/>
            </a:solidFill>
            <a:miter lim="800000"/>
            <a:headEnd/>
            <a:tailEnd/>
          </a:ln>
        </p:spPr>
        <p:txBody>
          <a:bodyPr lIns="63094" tIns="31547" rIns="63094" bIns="31547" anchor="ctr"/>
          <a:lstStyle/>
          <a:p>
            <a:pPr>
              <a:buSzPts val="1200"/>
              <a:buFont typeface="Arial" charset="0"/>
              <a:buChar char="•"/>
            </a:pPr>
            <a:r>
              <a:rPr lang="en-US" sz="900" b="1" dirty="0">
                <a:solidFill>
                  <a:schemeClr val="bg1"/>
                </a:solidFill>
                <a:latin typeface="Arial" pitchFamily="34" charset="0"/>
                <a:cs typeface="Arial" pitchFamily="34" charset="0"/>
              </a:rPr>
              <a:t>COMMON SKILLS</a:t>
            </a:r>
          </a:p>
          <a:p>
            <a:pPr>
              <a:buSzPts val="1200"/>
              <a:buFont typeface="Arial" charset="0"/>
              <a:buChar char="•"/>
            </a:pPr>
            <a:r>
              <a:rPr lang="en-US" sz="900" b="1" dirty="0">
                <a:solidFill>
                  <a:schemeClr val="bg1"/>
                </a:solidFill>
                <a:latin typeface="Arial" pitchFamily="34" charset="0"/>
                <a:cs typeface="Arial" pitchFamily="34" charset="0"/>
              </a:rPr>
              <a:t>WARRIOR SKILLS</a:t>
            </a:r>
          </a:p>
          <a:p>
            <a:pPr>
              <a:buSzPts val="1200"/>
              <a:buFont typeface="Arial" charset="0"/>
              <a:buChar char="•"/>
            </a:pPr>
            <a:r>
              <a:rPr lang="en-US" sz="900" b="1" dirty="0">
                <a:solidFill>
                  <a:schemeClr val="bg1"/>
                </a:solidFill>
                <a:latin typeface="Arial" pitchFamily="34" charset="0"/>
                <a:cs typeface="Arial" pitchFamily="34" charset="0"/>
              </a:rPr>
              <a:t>SURVIVAL SKILLS</a:t>
            </a:r>
          </a:p>
        </p:txBody>
      </p:sp>
      <p:sp>
        <p:nvSpPr>
          <p:cNvPr id="13329" name="AutoShape 17"/>
          <p:cNvSpPr>
            <a:spLocks noChangeArrowheads="1"/>
          </p:cNvSpPr>
          <p:nvPr/>
        </p:nvSpPr>
        <p:spPr bwMode="auto">
          <a:xfrm>
            <a:off x="3875088" y="3970338"/>
            <a:ext cx="1430337" cy="1833562"/>
          </a:xfrm>
          <a:prstGeom prst="cube">
            <a:avLst>
              <a:gd name="adj" fmla="val 25000"/>
            </a:avLst>
          </a:prstGeom>
          <a:solidFill>
            <a:srgbClr val="C4BBE3"/>
          </a:solidFill>
          <a:ln w="9525">
            <a:solidFill>
              <a:srgbClr val="000000"/>
            </a:solidFill>
            <a:miter lim="800000"/>
            <a:headEnd/>
            <a:tailEnd/>
          </a:ln>
        </p:spPr>
        <p:txBody>
          <a:bodyPr lIns="63094" tIns="31547" rIns="63094" bIns="31547" anchor="ctr"/>
          <a:lstStyle/>
          <a:p>
            <a:r>
              <a:rPr lang="en-US" sz="800" b="1" u="sng" dirty="0">
                <a:latin typeface="Arial" pitchFamily="34" charset="0"/>
                <a:cs typeface="Arial" pitchFamily="34" charset="0"/>
              </a:rPr>
              <a:t>ENABLING</a:t>
            </a:r>
          </a:p>
          <a:p>
            <a:pPr>
              <a:buSzPts val="1200"/>
              <a:buFont typeface="Arial" charset="0"/>
              <a:buChar char="•"/>
            </a:pPr>
            <a:r>
              <a:rPr lang="en-US" sz="800" b="1" dirty="0" smtClean="0">
                <a:latin typeface="Arial" pitchFamily="34" charset="0"/>
                <a:cs typeface="Arial" pitchFamily="34" charset="0"/>
              </a:rPr>
              <a:t>UNDERSTANDING HUMAN NATURE</a:t>
            </a:r>
            <a:endParaRPr lang="en-US" sz="800" b="1" dirty="0">
              <a:latin typeface="Arial" pitchFamily="34" charset="0"/>
              <a:cs typeface="Arial" pitchFamily="34" charset="0"/>
            </a:endParaRPr>
          </a:p>
          <a:p>
            <a:pPr>
              <a:buSzPts val="1200"/>
              <a:buFont typeface="Arial" charset="0"/>
              <a:buChar char="•"/>
            </a:pPr>
            <a:r>
              <a:rPr lang="en-US" sz="800" b="1" dirty="0">
                <a:latin typeface="Arial" pitchFamily="34" charset="0"/>
                <a:cs typeface="Arial" pitchFamily="34" charset="0"/>
              </a:rPr>
              <a:t>INFLUENCING</a:t>
            </a:r>
          </a:p>
          <a:p>
            <a:pPr>
              <a:buSzPts val="1200"/>
              <a:buFont typeface="Arial" charset="0"/>
              <a:buChar char="•"/>
            </a:pPr>
            <a:r>
              <a:rPr lang="en-US" sz="800" b="1" dirty="0">
                <a:latin typeface="Arial" pitchFamily="34" charset="0"/>
                <a:cs typeface="Arial" pitchFamily="34" charset="0"/>
              </a:rPr>
              <a:t>NEGOTIATING</a:t>
            </a:r>
          </a:p>
          <a:p>
            <a:pPr>
              <a:buSzPts val="1200"/>
              <a:buFont typeface="Arial" charset="0"/>
              <a:buChar char="•"/>
            </a:pPr>
            <a:r>
              <a:rPr lang="en-US" sz="800" b="1" dirty="0">
                <a:latin typeface="Arial" pitchFamily="34" charset="0"/>
                <a:cs typeface="Arial" pitchFamily="34" charset="0"/>
              </a:rPr>
              <a:t>RAPPORT </a:t>
            </a:r>
          </a:p>
          <a:p>
            <a:r>
              <a:rPr lang="en-US" sz="800" b="1" dirty="0">
                <a:latin typeface="Arial" pitchFamily="34" charset="0"/>
                <a:cs typeface="Arial" pitchFamily="34" charset="0"/>
              </a:rPr>
              <a:t> BUILDING</a:t>
            </a:r>
          </a:p>
          <a:p>
            <a:pPr>
              <a:buSzPts val="1200"/>
              <a:buFont typeface="Arial" charset="0"/>
              <a:buChar char="•"/>
            </a:pPr>
            <a:r>
              <a:rPr lang="en-US" sz="800" b="1" dirty="0">
                <a:latin typeface="Arial" pitchFamily="34" charset="0"/>
                <a:cs typeface="Arial" pitchFamily="34" charset="0"/>
              </a:rPr>
              <a:t>WORKING </a:t>
            </a:r>
          </a:p>
          <a:p>
            <a:r>
              <a:rPr lang="en-US" sz="800" b="1" dirty="0">
                <a:latin typeface="Arial" pitchFamily="34" charset="0"/>
                <a:cs typeface="Arial" pitchFamily="34" charset="0"/>
              </a:rPr>
              <a:t> THROUGH AN </a:t>
            </a:r>
          </a:p>
          <a:p>
            <a:r>
              <a:rPr lang="en-US" sz="800" b="1" dirty="0">
                <a:latin typeface="Arial" pitchFamily="34" charset="0"/>
                <a:cs typeface="Arial" pitchFamily="34" charset="0"/>
              </a:rPr>
              <a:t>INTERPRETER</a:t>
            </a:r>
          </a:p>
        </p:txBody>
      </p:sp>
      <p:sp>
        <p:nvSpPr>
          <p:cNvPr id="13330" name="AutoShape 18"/>
          <p:cNvSpPr>
            <a:spLocks noChangeArrowheads="1"/>
          </p:cNvSpPr>
          <p:nvPr/>
        </p:nvSpPr>
        <p:spPr bwMode="auto">
          <a:xfrm>
            <a:off x="4937125" y="3970338"/>
            <a:ext cx="1414463" cy="1833562"/>
          </a:xfrm>
          <a:prstGeom prst="cube">
            <a:avLst>
              <a:gd name="adj" fmla="val 25000"/>
            </a:avLst>
          </a:prstGeom>
          <a:solidFill>
            <a:srgbClr val="C4BBE3"/>
          </a:solidFill>
          <a:ln w="9525">
            <a:solidFill>
              <a:srgbClr val="000000"/>
            </a:solidFill>
            <a:miter lim="800000"/>
            <a:headEnd/>
            <a:tailEnd/>
          </a:ln>
        </p:spPr>
        <p:txBody>
          <a:bodyPr lIns="63094" tIns="31547" rIns="63094" bIns="31547" anchor="ctr"/>
          <a:lstStyle/>
          <a:p>
            <a:r>
              <a:rPr lang="en-US" sz="900" b="1" u="sng" dirty="0">
                <a:latin typeface="Arial" pitchFamily="34" charset="0"/>
                <a:cs typeface="Arial" pitchFamily="34" charset="0"/>
              </a:rPr>
              <a:t>DEVELOPING</a:t>
            </a:r>
          </a:p>
          <a:p>
            <a:pPr>
              <a:buSzPts val="1200"/>
              <a:buFont typeface="Arial" charset="0"/>
              <a:buChar char="•"/>
            </a:pPr>
            <a:r>
              <a:rPr lang="en-US" sz="900" b="1" dirty="0">
                <a:latin typeface="Arial" pitchFamily="34" charset="0"/>
                <a:cs typeface="Arial" pitchFamily="34" charset="0"/>
              </a:rPr>
              <a:t>TEACHING</a:t>
            </a:r>
          </a:p>
          <a:p>
            <a:pPr>
              <a:buSzPts val="1200"/>
              <a:buFont typeface="Arial" charset="0"/>
              <a:buChar char="•"/>
            </a:pPr>
            <a:r>
              <a:rPr lang="en-US" sz="900" b="1" dirty="0">
                <a:latin typeface="Arial" pitchFamily="34" charset="0"/>
                <a:cs typeface="Arial" pitchFamily="34" charset="0"/>
              </a:rPr>
              <a:t>COACHING</a:t>
            </a:r>
          </a:p>
          <a:p>
            <a:pPr>
              <a:buSzPts val="1200"/>
              <a:buFont typeface="Arial" charset="0"/>
              <a:buChar char="•"/>
            </a:pPr>
            <a:r>
              <a:rPr lang="en-US" sz="900" b="1" dirty="0">
                <a:latin typeface="Arial" pitchFamily="34" charset="0"/>
                <a:cs typeface="Arial" pitchFamily="34" charset="0"/>
              </a:rPr>
              <a:t>MENTORING</a:t>
            </a:r>
          </a:p>
        </p:txBody>
      </p:sp>
      <p:sp>
        <p:nvSpPr>
          <p:cNvPr id="13331" name="AutoShape 19"/>
          <p:cNvSpPr>
            <a:spLocks noChangeArrowheads="1"/>
          </p:cNvSpPr>
          <p:nvPr/>
        </p:nvSpPr>
        <p:spPr bwMode="auto">
          <a:xfrm>
            <a:off x="5999163" y="3970338"/>
            <a:ext cx="1414462" cy="1833562"/>
          </a:xfrm>
          <a:prstGeom prst="cube">
            <a:avLst>
              <a:gd name="adj" fmla="val 25000"/>
            </a:avLst>
          </a:prstGeom>
          <a:solidFill>
            <a:srgbClr val="BBE0E3"/>
          </a:solidFill>
          <a:ln w="9525">
            <a:solidFill>
              <a:srgbClr val="000000"/>
            </a:solidFill>
            <a:miter lim="800000"/>
            <a:headEnd/>
            <a:tailEnd/>
          </a:ln>
        </p:spPr>
        <p:txBody>
          <a:bodyPr lIns="63094" tIns="31547" rIns="63094" bIns="31547" anchor="ctr"/>
          <a:lstStyle/>
          <a:p>
            <a:pPr>
              <a:buSzPts val="1200"/>
              <a:buFont typeface="Arial" charset="0"/>
              <a:buChar char="•"/>
            </a:pPr>
            <a:r>
              <a:rPr lang="en-US" sz="900" b="1" dirty="0">
                <a:solidFill>
                  <a:srgbClr val="000000"/>
                </a:solidFill>
                <a:latin typeface="Arial" pitchFamily="34" charset="0"/>
                <a:cs typeface="Arial" pitchFamily="34" charset="0"/>
              </a:rPr>
              <a:t>CULTURE</a:t>
            </a:r>
          </a:p>
          <a:p>
            <a:pPr>
              <a:buSzPts val="1200"/>
              <a:buFont typeface="Arial" charset="0"/>
              <a:buChar char="•"/>
            </a:pPr>
            <a:r>
              <a:rPr lang="en-US" sz="900" b="1" dirty="0">
                <a:solidFill>
                  <a:srgbClr val="000000"/>
                </a:solidFill>
                <a:latin typeface="Arial" pitchFamily="34" charset="0"/>
                <a:cs typeface="Arial" pitchFamily="34" charset="0"/>
              </a:rPr>
              <a:t>LANGUAGE</a:t>
            </a:r>
          </a:p>
          <a:p>
            <a:pPr>
              <a:buSzPts val="1200"/>
              <a:buFont typeface="Arial" charset="0"/>
              <a:buChar char="•"/>
            </a:pPr>
            <a:r>
              <a:rPr lang="en-US" sz="900" b="1" dirty="0">
                <a:solidFill>
                  <a:srgbClr val="000000"/>
                </a:solidFill>
                <a:latin typeface="Arial" pitchFamily="34" charset="0"/>
                <a:cs typeface="Arial" pitchFamily="34" charset="0"/>
              </a:rPr>
              <a:t>COUNTER-INSURGENCY ENVIRONMENT</a:t>
            </a:r>
            <a:endParaRPr lang="en-US" sz="900" b="1" dirty="0">
              <a:latin typeface="Arial" pitchFamily="34" charset="0"/>
              <a:cs typeface="Arial" pitchFamily="34" charset="0"/>
            </a:endParaRPr>
          </a:p>
        </p:txBody>
      </p:sp>
      <p:sp>
        <p:nvSpPr>
          <p:cNvPr id="13332" name="Text Box 20"/>
          <p:cNvSpPr txBox="1">
            <a:spLocks noChangeArrowheads="1"/>
          </p:cNvSpPr>
          <p:nvPr/>
        </p:nvSpPr>
        <p:spPr bwMode="auto">
          <a:xfrm>
            <a:off x="2019718" y="3923831"/>
            <a:ext cx="1115366" cy="258762"/>
          </a:xfrm>
          <a:prstGeom prst="rect">
            <a:avLst/>
          </a:prstGeom>
          <a:noFill/>
          <a:ln w="9525">
            <a:noFill/>
            <a:miter lim="800000"/>
            <a:headEnd/>
            <a:tailEnd/>
          </a:ln>
        </p:spPr>
        <p:txBody>
          <a:bodyPr lIns="63094" tIns="31547" rIns="63094" bIns="31547"/>
          <a:lstStyle/>
          <a:p>
            <a:r>
              <a:rPr lang="en-US" sz="1000" b="1" dirty="0" smtClean="0">
                <a:solidFill>
                  <a:srgbClr val="000000"/>
                </a:solidFill>
                <a:latin typeface="Arial" pitchFamily="34" charset="0"/>
                <a:cs typeface="Arial" pitchFamily="34" charset="0"/>
              </a:rPr>
              <a:t>Subject Matter</a:t>
            </a:r>
          </a:p>
          <a:p>
            <a:r>
              <a:rPr lang="en-US" sz="1000" b="1" dirty="0" smtClean="0">
                <a:solidFill>
                  <a:srgbClr val="000000"/>
                </a:solidFill>
                <a:latin typeface="Arial" pitchFamily="34" charset="0"/>
                <a:cs typeface="Arial" pitchFamily="34" charset="0"/>
              </a:rPr>
              <a:t>Expertise</a:t>
            </a:r>
            <a:endParaRPr lang="en-US" sz="1000" dirty="0">
              <a:latin typeface="Arial" pitchFamily="34" charset="0"/>
              <a:cs typeface="Arial" pitchFamily="34" charset="0"/>
            </a:endParaRPr>
          </a:p>
        </p:txBody>
      </p:sp>
      <p:sp>
        <p:nvSpPr>
          <p:cNvPr id="13333" name="Text Box 21"/>
          <p:cNvSpPr txBox="1">
            <a:spLocks noChangeArrowheads="1"/>
          </p:cNvSpPr>
          <p:nvPr/>
        </p:nvSpPr>
        <p:spPr bwMode="auto">
          <a:xfrm>
            <a:off x="3154344" y="3956489"/>
            <a:ext cx="719138" cy="396962"/>
          </a:xfrm>
          <a:prstGeom prst="rect">
            <a:avLst/>
          </a:prstGeom>
          <a:noFill/>
          <a:ln w="9525">
            <a:noFill/>
            <a:miter lim="800000"/>
            <a:headEnd/>
            <a:tailEnd/>
          </a:ln>
        </p:spPr>
        <p:txBody>
          <a:bodyPr lIns="63094" tIns="31547" rIns="63094" bIns="31547"/>
          <a:lstStyle/>
          <a:p>
            <a:r>
              <a:rPr lang="en-US" sz="1000" b="1" dirty="0" smtClean="0">
                <a:solidFill>
                  <a:schemeClr val="bg1"/>
                </a:solidFill>
                <a:latin typeface="Arial" pitchFamily="34" charset="0"/>
                <a:cs typeface="Arial" pitchFamily="34" charset="0"/>
              </a:rPr>
              <a:t>Combat</a:t>
            </a:r>
          </a:p>
          <a:p>
            <a:r>
              <a:rPr lang="en-US" sz="1000" b="1" dirty="0" smtClean="0">
                <a:solidFill>
                  <a:schemeClr val="bg1"/>
                </a:solidFill>
                <a:latin typeface="Arial" pitchFamily="34" charset="0"/>
                <a:cs typeface="Arial" pitchFamily="34" charset="0"/>
              </a:rPr>
              <a:t>Skills</a:t>
            </a:r>
            <a:endParaRPr lang="en-US" sz="1000" dirty="0">
              <a:solidFill>
                <a:schemeClr val="bg1"/>
              </a:solidFill>
              <a:latin typeface="Arial" pitchFamily="34" charset="0"/>
              <a:cs typeface="Arial" pitchFamily="34" charset="0"/>
            </a:endParaRPr>
          </a:p>
        </p:txBody>
      </p:sp>
      <p:sp>
        <p:nvSpPr>
          <p:cNvPr id="30" name="Oval 29"/>
          <p:cNvSpPr/>
          <p:nvPr/>
        </p:nvSpPr>
        <p:spPr bwMode="auto">
          <a:xfrm>
            <a:off x="5437359" y="3429000"/>
            <a:ext cx="685800" cy="533400"/>
          </a:xfrm>
          <a:prstGeom prst="ellipse">
            <a:avLst/>
          </a:prstGeom>
          <a:noFill/>
          <a:ln w="9525" cap="flat" cmpd="sng" algn="ctr">
            <a:solidFill>
              <a:srgbClr val="FFFF00"/>
            </a:solidFill>
            <a:prstDash val="solid"/>
            <a:round/>
            <a:headEnd type="none" w="med" len="med"/>
            <a:tailEnd type="none" w="med" len="med"/>
          </a:ln>
          <a:effectLst>
            <a:glow rad="228600">
              <a:srgbClr val="FFFF00">
                <a:alpha val="40000"/>
              </a:srgbClr>
            </a:glo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bg1"/>
              </a:solidFill>
              <a:effectLst/>
              <a:latin typeface="Arial" charset="0"/>
            </a:endParaRPr>
          </a:p>
        </p:txBody>
      </p:sp>
      <p:sp>
        <p:nvSpPr>
          <p:cNvPr id="13334" name="Text Box 22"/>
          <p:cNvSpPr txBox="1">
            <a:spLocks noChangeArrowheads="1"/>
          </p:cNvSpPr>
          <p:nvPr/>
        </p:nvSpPr>
        <p:spPr bwMode="auto">
          <a:xfrm>
            <a:off x="6305550" y="3927475"/>
            <a:ext cx="838828" cy="442913"/>
          </a:xfrm>
          <a:prstGeom prst="rect">
            <a:avLst/>
          </a:prstGeom>
          <a:noFill/>
          <a:ln w="9525">
            <a:noFill/>
            <a:miter lim="800000"/>
            <a:headEnd/>
            <a:tailEnd/>
          </a:ln>
        </p:spPr>
        <p:txBody>
          <a:bodyPr lIns="63094" tIns="31547" rIns="63094" bIns="31547"/>
          <a:lstStyle/>
          <a:p>
            <a:r>
              <a:rPr lang="en-US" sz="1200" b="1" dirty="0" smtClean="0">
                <a:solidFill>
                  <a:srgbClr val="000000"/>
                </a:solidFill>
                <a:latin typeface="+mn-lt"/>
                <a:cs typeface="Times New Roman" pitchFamily="18" charset="0"/>
              </a:rPr>
              <a:t>Mission</a:t>
            </a:r>
          </a:p>
          <a:p>
            <a:r>
              <a:rPr lang="en-US" sz="1200" b="1" dirty="0" smtClean="0">
                <a:solidFill>
                  <a:srgbClr val="000000"/>
                </a:solidFill>
                <a:latin typeface="+mn-lt"/>
                <a:cs typeface="Times New Roman" pitchFamily="18" charset="0"/>
              </a:rPr>
              <a:t>Specific</a:t>
            </a:r>
            <a:endParaRPr lang="en-US" sz="2400" dirty="0">
              <a:latin typeface="+mn-lt"/>
              <a:cs typeface="Times New Roman" pitchFamily="18" charset="0"/>
            </a:endParaRPr>
          </a:p>
        </p:txBody>
      </p:sp>
      <p:sp>
        <p:nvSpPr>
          <p:cNvPr id="13335" name="AutoShape 23"/>
          <p:cNvSpPr>
            <a:spLocks noChangeArrowheads="1"/>
          </p:cNvSpPr>
          <p:nvPr/>
        </p:nvSpPr>
        <p:spPr bwMode="auto">
          <a:xfrm>
            <a:off x="3867150" y="3967163"/>
            <a:ext cx="2476500" cy="350837"/>
          </a:xfrm>
          <a:prstGeom prst="parallelogram">
            <a:avLst>
              <a:gd name="adj" fmla="val 96209"/>
            </a:avLst>
          </a:prstGeom>
          <a:solidFill>
            <a:srgbClr val="C4BBE3"/>
          </a:solidFill>
          <a:ln w="9525">
            <a:solidFill>
              <a:schemeClr val="tx1"/>
            </a:solidFill>
            <a:miter lim="800000"/>
            <a:headEnd/>
            <a:tailEnd/>
          </a:ln>
        </p:spPr>
        <p:txBody>
          <a:bodyPr wrap="none" anchor="ctr"/>
          <a:lstStyle/>
          <a:p>
            <a:endParaRPr lang="en-US">
              <a:latin typeface="Calibri" pitchFamily="34" charset="0"/>
            </a:endParaRPr>
          </a:p>
        </p:txBody>
      </p:sp>
      <p:sp>
        <p:nvSpPr>
          <p:cNvPr id="13336" name="Text Box 24"/>
          <p:cNvSpPr txBox="1">
            <a:spLocks noChangeArrowheads="1"/>
          </p:cNvSpPr>
          <p:nvPr/>
        </p:nvSpPr>
        <p:spPr bwMode="auto">
          <a:xfrm>
            <a:off x="4474191" y="3999436"/>
            <a:ext cx="1283514" cy="246221"/>
          </a:xfrm>
          <a:prstGeom prst="rect">
            <a:avLst/>
          </a:prstGeom>
          <a:noFill/>
          <a:ln w="9525">
            <a:noFill/>
            <a:miter lim="800000"/>
            <a:headEnd/>
            <a:tailEnd/>
          </a:ln>
        </p:spPr>
        <p:txBody>
          <a:bodyPr wrap="square">
            <a:spAutoFit/>
          </a:bodyPr>
          <a:lstStyle/>
          <a:p>
            <a:pPr>
              <a:spcBef>
                <a:spcPct val="50000"/>
              </a:spcBef>
            </a:pPr>
            <a:r>
              <a:rPr lang="en-US" sz="1000" b="1" dirty="0" smtClean="0">
                <a:latin typeface="Arial" pitchFamily="34" charset="0"/>
                <a:cs typeface="Arial" pitchFamily="34" charset="0"/>
              </a:rPr>
              <a:t>Advisor Skills</a:t>
            </a:r>
            <a:endParaRPr lang="en-US" sz="1000" b="1" dirty="0">
              <a:latin typeface="Arial" pitchFamily="34" charset="0"/>
              <a:cs typeface="Arial" pitchFamily="34" charset="0"/>
            </a:endParaRPr>
          </a:p>
        </p:txBody>
      </p:sp>
      <p:sp>
        <p:nvSpPr>
          <p:cNvPr id="13337" name="Rectangle 26"/>
          <p:cNvSpPr>
            <a:spLocks noChangeArrowheads="1"/>
          </p:cNvSpPr>
          <p:nvPr/>
        </p:nvSpPr>
        <p:spPr bwMode="auto">
          <a:xfrm>
            <a:off x="6477000" y="990600"/>
            <a:ext cx="2590800" cy="838200"/>
          </a:xfrm>
          <a:prstGeom prst="rect">
            <a:avLst/>
          </a:prstGeom>
          <a:solidFill>
            <a:srgbClr val="FF9900"/>
          </a:solidFill>
          <a:ln w="9525" algn="ctr">
            <a:solidFill>
              <a:schemeClr val="tx1"/>
            </a:solidFill>
            <a:miter lim="800000"/>
            <a:headEnd/>
            <a:tailEnd/>
          </a:ln>
        </p:spPr>
        <p:txBody>
          <a:bodyPr wrap="none" anchor="ctr"/>
          <a:lstStyle/>
          <a:p>
            <a:r>
              <a:rPr lang="en-US" sz="1100" b="1" u="sng" dirty="0">
                <a:latin typeface="Arial" pitchFamily="34" charset="0"/>
                <a:cs typeface="Arial" pitchFamily="34" charset="0"/>
              </a:rPr>
              <a:t>Culture</a:t>
            </a:r>
            <a:endParaRPr lang="en-US" sz="1100" b="1" dirty="0">
              <a:latin typeface="Arial" pitchFamily="34" charset="0"/>
              <a:cs typeface="Arial" pitchFamily="34" charset="0"/>
            </a:endParaRPr>
          </a:p>
          <a:p>
            <a:pPr>
              <a:buFontTx/>
              <a:buChar char="•"/>
            </a:pPr>
            <a:r>
              <a:rPr lang="en-US" sz="1100" b="1" dirty="0">
                <a:latin typeface="Arial" pitchFamily="34" charset="0"/>
                <a:cs typeface="Arial" pitchFamily="34" charset="0"/>
              </a:rPr>
              <a:t> History of dominant religion</a:t>
            </a:r>
          </a:p>
          <a:p>
            <a:pPr>
              <a:buFontTx/>
              <a:buChar char="•"/>
            </a:pPr>
            <a:r>
              <a:rPr lang="en-US" sz="1100" b="1" dirty="0">
                <a:latin typeface="Arial" pitchFamily="34" charset="0"/>
                <a:cs typeface="Arial" pitchFamily="34" charset="0"/>
              </a:rPr>
              <a:t> History of country &amp; region</a:t>
            </a:r>
          </a:p>
          <a:p>
            <a:pPr>
              <a:buFontTx/>
              <a:buChar char="•"/>
            </a:pPr>
            <a:r>
              <a:rPr lang="en-US" sz="1100" b="1" dirty="0">
                <a:latin typeface="Arial" pitchFamily="34" charset="0"/>
                <a:cs typeface="Arial" pitchFamily="34" charset="0"/>
              </a:rPr>
              <a:t> Customs &amp; courtesies</a:t>
            </a:r>
            <a:endParaRPr lang="en-US" sz="1100" b="1" u="sng" dirty="0">
              <a:latin typeface="Arial" pitchFamily="34" charset="0"/>
              <a:cs typeface="Arial" pitchFamily="34" charset="0"/>
            </a:endParaRPr>
          </a:p>
        </p:txBody>
      </p:sp>
      <p:sp>
        <p:nvSpPr>
          <p:cNvPr id="13338" name="Rectangle 27"/>
          <p:cNvSpPr>
            <a:spLocks noChangeArrowheads="1"/>
          </p:cNvSpPr>
          <p:nvPr/>
        </p:nvSpPr>
        <p:spPr bwMode="auto">
          <a:xfrm>
            <a:off x="7319963" y="4357688"/>
            <a:ext cx="1747837" cy="595312"/>
          </a:xfrm>
          <a:prstGeom prst="rect">
            <a:avLst/>
          </a:prstGeom>
          <a:solidFill>
            <a:srgbClr val="FF9900"/>
          </a:solidFill>
          <a:ln w="9525" algn="ctr">
            <a:solidFill>
              <a:schemeClr val="tx1"/>
            </a:solidFill>
            <a:miter lim="800000"/>
            <a:headEnd/>
            <a:tailEnd/>
          </a:ln>
        </p:spPr>
        <p:txBody>
          <a:bodyPr wrap="none" anchor="ctr"/>
          <a:lstStyle/>
          <a:p>
            <a:r>
              <a:rPr lang="en-US" sz="1100" b="1" u="sng" dirty="0">
                <a:latin typeface="Arial" pitchFamily="34" charset="0"/>
                <a:cs typeface="Arial" pitchFamily="34" charset="0"/>
              </a:rPr>
              <a:t>Communication</a:t>
            </a:r>
          </a:p>
          <a:p>
            <a:pPr>
              <a:buFontTx/>
              <a:buChar char="•"/>
            </a:pPr>
            <a:r>
              <a:rPr lang="en-US" sz="1100" b="1" dirty="0">
                <a:latin typeface="Arial" pitchFamily="34" charset="0"/>
                <a:cs typeface="Arial" pitchFamily="34" charset="0"/>
              </a:rPr>
              <a:t> Local language</a:t>
            </a:r>
          </a:p>
          <a:p>
            <a:pPr>
              <a:buFontTx/>
              <a:buChar char="•"/>
            </a:pPr>
            <a:r>
              <a:rPr lang="en-US" sz="1100" b="1" dirty="0">
                <a:latin typeface="Arial" pitchFamily="34" charset="0"/>
                <a:cs typeface="Arial" pitchFamily="34" charset="0"/>
              </a:rPr>
              <a:t> With and w/out </a:t>
            </a:r>
            <a:r>
              <a:rPr lang="en-US" sz="1100" b="1" dirty="0" err="1">
                <a:latin typeface="Arial" pitchFamily="34" charset="0"/>
                <a:cs typeface="Arial" pitchFamily="34" charset="0"/>
              </a:rPr>
              <a:t>terp</a:t>
            </a:r>
            <a:endParaRPr lang="en-US" sz="1100" b="1" dirty="0">
              <a:latin typeface="Arial" pitchFamily="34" charset="0"/>
              <a:cs typeface="Arial" pitchFamily="34" charset="0"/>
            </a:endParaRPr>
          </a:p>
        </p:txBody>
      </p:sp>
      <p:sp>
        <p:nvSpPr>
          <p:cNvPr id="13339" name="Rectangle 28"/>
          <p:cNvSpPr>
            <a:spLocks noChangeArrowheads="1"/>
          </p:cNvSpPr>
          <p:nvPr/>
        </p:nvSpPr>
        <p:spPr bwMode="auto">
          <a:xfrm>
            <a:off x="7315200" y="2667000"/>
            <a:ext cx="1752600" cy="1600200"/>
          </a:xfrm>
          <a:prstGeom prst="rect">
            <a:avLst/>
          </a:prstGeom>
          <a:solidFill>
            <a:srgbClr val="FF9900"/>
          </a:solidFill>
          <a:ln w="9525">
            <a:solidFill>
              <a:schemeClr val="tx1"/>
            </a:solidFill>
            <a:miter lim="800000"/>
            <a:headEnd/>
            <a:tailEnd/>
          </a:ln>
        </p:spPr>
        <p:txBody>
          <a:bodyPr wrap="none" anchor="ctr"/>
          <a:lstStyle/>
          <a:p>
            <a:r>
              <a:rPr lang="en-US" sz="1100" b="1" u="sng" dirty="0">
                <a:latin typeface="Arial" pitchFamily="34" charset="0"/>
                <a:cs typeface="Arial" pitchFamily="34" charset="0"/>
              </a:rPr>
              <a:t>Advisor Skills</a:t>
            </a:r>
            <a:endParaRPr lang="en-US" sz="1100" b="1" dirty="0">
              <a:latin typeface="Arial" pitchFamily="34" charset="0"/>
              <a:cs typeface="Arial" pitchFamily="34" charset="0"/>
            </a:endParaRPr>
          </a:p>
          <a:p>
            <a:pPr>
              <a:buFontTx/>
              <a:buChar char="•"/>
            </a:pPr>
            <a:r>
              <a:rPr lang="en-US" sz="1100" b="1" dirty="0">
                <a:latin typeface="Arial" pitchFamily="34" charset="0"/>
                <a:cs typeface="Arial" pitchFamily="34" charset="0"/>
              </a:rPr>
              <a:t> Role of advisor</a:t>
            </a:r>
          </a:p>
          <a:p>
            <a:pPr>
              <a:buFontTx/>
              <a:buChar char="•"/>
            </a:pPr>
            <a:r>
              <a:rPr lang="en-US" sz="1100" b="1" dirty="0">
                <a:latin typeface="Arial" pitchFamily="34" charset="0"/>
                <a:cs typeface="Arial" pitchFamily="34" charset="0"/>
              </a:rPr>
              <a:t> Use of interpreter</a:t>
            </a:r>
          </a:p>
          <a:p>
            <a:pPr>
              <a:buFontTx/>
              <a:buChar char="•"/>
            </a:pPr>
            <a:r>
              <a:rPr lang="en-US" sz="1100" b="1" dirty="0">
                <a:latin typeface="Arial" pitchFamily="34" charset="0"/>
                <a:cs typeface="Arial" pitchFamily="34" charset="0"/>
              </a:rPr>
              <a:t> Gain influence </a:t>
            </a:r>
          </a:p>
          <a:p>
            <a:pPr>
              <a:buFontTx/>
              <a:buChar char="•"/>
            </a:pPr>
            <a:r>
              <a:rPr lang="en-US" sz="1100" b="1" dirty="0">
                <a:latin typeface="Arial" pitchFamily="34" charset="0"/>
                <a:cs typeface="Arial" pitchFamily="34" charset="0"/>
              </a:rPr>
              <a:t> Rapport</a:t>
            </a:r>
            <a:endParaRPr lang="en-US" sz="1100" b="1" u="sng" dirty="0">
              <a:latin typeface="Arial" pitchFamily="34" charset="0"/>
              <a:cs typeface="Arial" pitchFamily="34" charset="0"/>
            </a:endParaRPr>
          </a:p>
          <a:p>
            <a:pPr>
              <a:buFontTx/>
              <a:buChar char="•"/>
            </a:pPr>
            <a:r>
              <a:rPr lang="en-US" sz="1100" b="1" dirty="0">
                <a:latin typeface="Arial" pitchFamily="34" charset="0"/>
                <a:cs typeface="Arial" pitchFamily="34" charset="0"/>
              </a:rPr>
              <a:t> HNSF organization</a:t>
            </a:r>
          </a:p>
          <a:p>
            <a:pPr>
              <a:buFontTx/>
              <a:buChar char="•"/>
            </a:pPr>
            <a:r>
              <a:rPr lang="en-US" sz="1100" b="1" dirty="0">
                <a:latin typeface="Arial" pitchFamily="34" charset="0"/>
                <a:cs typeface="Arial" pitchFamily="34" charset="0"/>
              </a:rPr>
              <a:t> Staff functions</a:t>
            </a:r>
          </a:p>
          <a:p>
            <a:pPr>
              <a:buFontTx/>
              <a:buChar char="•"/>
            </a:pPr>
            <a:r>
              <a:rPr lang="en-US" sz="1100" b="1" dirty="0">
                <a:latin typeface="Arial" pitchFamily="34" charset="0"/>
                <a:cs typeface="Arial" pitchFamily="34" charset="0"/>
              </a:rPr>
              <a:t> Partnership unit</a:t>
            </a:r>
          </a:p>
          <a:p>
            <a:pPr>
              <a:buFontTx/>
              <a:buChar char="•"/>
            </a:pPr>
            <a:r>
              <a:rPr lang="en-US" sz="1100" b="1" dirty="0">
                <a:latin typeface="Arial" pitchFamily="34" charset="0"/>
                <a:cs typeface="Arial" pitchFamily="34" charset="0"/>
              </a:rPr>
              <a:t> Ethics</a:t>
            </a:r>
          </a:p>
        </p:txBody>
      </p:sp>
      <p:sp>
        <p:nvSpPr>
          <p:cNvPr id="13340" name="Text Box 34"/>
          <p:cNvSpPr txBox="1">
            <a:spLocks noChangeArrowheads="1"/>
          </p:cNvSpPr>
          <p:nvPr/>
        </p:nvSpPr>
        <p:spPr bwMode="auto">
          <a:xfrm>
            <a:off x="2789238" y="6081484"/>
            <a:ext cx="3306762" cy="215444"/>
          </a:xfrm>
          <a:prstGeom prst="rect">
            <a:avLst/>
          </a:prstGeom>
          <a:solidFill>
            <a:srgbClr val="FFFF00"/>
          </a:solidFill>
          <a:ln w="9525" algn="ctr">
            <a:solidFill>
              <a:schemeClr val="tx1"/>
            </a:solidFill>
            <a:miter lim="800000"/>
            <a:headEnd/>
            <a:tailEnd/>
          </a:ln>
        </p:spPr>
        <p:txBody>
          <a:bodyPr lIns="0" tIns="0" rIns="0" bIns="0">
            <a:spAutoFit/>
          </a:bodyPr>
          <a:lstStyle/>
          <a:p>
            <a:pPr algn="ctr"/>
            <a:r>
              <a:rPr lang="en-US" sz="1400" b="1" dirty="0">
                <a:latin typeface="Arial" pitchFamily="34" charset="0"/>
                <a:cs typeface="Arial" pitchFamily="34" charset="0"/>
              </a:rPr>
              <a:t>Affected by Operational Environment</a:t>
            </a:r>
          </a:p>
        </p:txBody>
      </p:sp>
      <p:sp>
        <p:nvSpPr>
          <p:cNvPr id="33" name="Slide Number Placeholder 4"/>
          <p:cNvSpPr>
            <a:spLocks noGrp="1"/>
          </p:cNvSpPr>
          <p:nvPr>
            <p:ph type="sldNum" sz="quarter" idx="12"/>
          </p:nvPr>
        </p:nvSpPr>
        <p:spPr/>
        <p:txBody>
          <a:bodyPr/>
          <a:lstStyle/>
          <a:p>
            <a:fld id="{E76A33F6-E8AE-4DB8-9A8F-F4CC95E97532}" type="slidenum">
              <a:rPr lang="en-US" smtClean="0"/>
              <a:pPr/>
              <a:t>12</a:t>
            </a:fld>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77875" y="307923"/>
            <a:ext cx="7586663" cy="77787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1" kern="0" dirty="0" smtClean="0">
                <a:latin typeface="Arial" pitchFamily="34" charset="0"/>
                <a:ea typeface="+mj-ea"/>
                <a:cs typeface="Arial" pitchFamily="34" charset="0"/>
              </a:rPr>
              <a:t>Resident Advisor Training</a:t>
            </a:r>
            <a:endParaRPr kumimoji="0" lang="en-US" sz="3200" b="1" i="0" u="none" strike="noStrike" kern="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1029" name="Picture 5"/>
          <p:cNvPicPr>
            <a:picLocks noChangeAspect="1" noChangeArrowheads="1"/>
          </p:cNvPicPr>
          <p:nvPr/>
        </p:nvPicPr>
        <p:blipFill>
          <a:blip r:embed="rId3" cstate="print"/>
          <a:srcRect/>
          <a:stretch>
            <a:fillRect/>
          </a:stretch>
        </p:blipFill>
        <p:spPr bwMode="auto">
          <a:xfrm>
            <a:off x="409575" y="964281"/>
            <a:ext cx="8391525" cy="5707783"/>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E76A33F6-E8AE-4DB8-9A8F-F4CC95E97532}"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sosceles Triangle 13"/>
          <p:cNvSpPr/>
          <p:nvPr/>
        </p:nvSpPr>
        <p:spPr>
          <a:xfrm>
            <a:off x="304800" y="3255824"/>
            <a:ext cx="2223247" cy="318655"/>
          </a:xfrm>
          <a:prstGeom prst="triangle">
            <a:avLst>
              <a:gd name="adj" fmla="val 9949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2501771" y="3255824"/>
            <a:ext cx="4619465" cy="318653"/>
          </a:xfrm>
          <a:prstGeom prst="triangle">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p:nvPr>
        </p:nvSpPr>
        <p:spPr>
          <a:xfrm>
            <a:off x="0" y="162292"/>
            <a:ext cx="9144000" cy="596153"/>
          </a:xfrm>
        </p:spPr>
        <p:txBody>
          <a:bodyPr>
            <a:normAutofit/>
          </a:bodyPr>
          <a:lstStyle/>
          <a:p>
            <a:r>
              <a:rPr lang="en-US" sz="3200" b="1" dirty="0" smtClean="0">
                <a:solidFill>
                  <a:schemeClr val="tx1"/>
                </a:solidFill>
                <a:latin typeface="Arial" pitchFamily="34" charset="0"/>
                <a:cs typeface="Arial" pitchFamily="34" charset="0"/>
              </a:rPr>
              <a:t>Advisor Academy-</a:t>
            </a:r>
            <a:r>
              <a:rPr lang="en-US" sz="3200" b="1" dirty="0" smtClean="0">
                <a:solidFill>
                  <a:srgbClr val="FF0000"/>
                </a:solidFill>
                <a:latin typeface="Arial" pitchFamily="34" charset="0"/>
                <a:cs typeface="Arial" pitchFamily="34" charset="0"/>
              </a:rPr>
              <a:t>ARMY</a:t>
            </a:r>
            <a:r>
              <a:rPr lang="en-US" sz="3200" b="1" dirty="0" smtClean="0">
                <a:solidFill>
                  <a:schemeClr val="tx1"/>
                </a:solidFill>
                <a:latin typeface="Arial" pitchFamily="34" charset="0"/>
                <a:cs typeface="Arial" pitchFamily="34" charset="0"/>
              </a:rPr>
              <a:t> Focus</a:t>
            </a:r>
            <a:endParaRPr lang="en-US" sz="3200" b="1" dirty="0">
              <a:solidFill>
                <a:schemeClr val="tx1"/>
              </a:solidFill>
              <a:latin typeface="Arial" pitchFamily="34" charset="0"/>
              <a:cs typeface="Arial" pitchFamily="34" charset="0"/>
            </a:endParaRPr>
          </a:p>
        </p:txBody>
      </p:sp>
      <p:sp>
        <p:nvSpPr>
          <p:cNvPr id="23" name="Rectangle 22"/>
          <p:cNvSpPr/>
          <p:nvPr/>
        </p:nvSpPr>
        <p:spPr>
          <a:xfrm>
            <a:off x="7128164" y="3911157"/>
            <a:ext cx="144856" cy="144855"/>
          </a:xfrm>
          <a:prstGeom prst="rect">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124496" y="4231334"/>
            <a:ext cx="144856" cy="144855"/>
          </a:xfrm>
          <a:prstGeom prst="rect">
            <a:avLst/>
          </a:prstGeom>
          <a:solidFill>
            <a:srgbClr val="0FDFF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218705" y="3856322"/>
            <a:ext cx="2406129" cy="261610"/>
          </a:xfrm>
          <a:prstGeom prst="rect">
            <a:avLst/>
          </a:prstGeom>
          <a:noFill/>
        </p:spPr>
        <p:txBody>
          <a:bodyPr wrap="square" rtlCol="0">
            <a:spAutoFit/>
          </a:bodyPr>
          <a:lstStyle/>
          <a:p>
            <a:r>
              <a:rPr lang="en-US" sz="1100" dirty="0" smtClean="0">
                <a:latin typeface="Arial" pitchFamily="34" charset="0"/>
                <a:cs typeface="Arial" pitchFamily="34" charset="0"/>
              </a:rPr>
              <a:t>162</a:t>
            </a:r>
            <a:r>
              <a:rPr lang="en-US" sz="1100" baseline="30000" dirty="0" smtClean="0">
                <a:latin typeface="Arial" pitchFamily="34" charset="0"/>
                <a:cs typeface="Arial" pitchFamily="34" charset="0"/>
              </a:rPr>
              <a:t>nd</a:t>
            </a:r>
            <a:r>
              <a:rPr lang="en-US" sz="1100" dirty="0" smtClean="0">
                <a:latin typeface="Arial" pitchFamily="34" charset="0"/>
                <a:cs typeface="Arial" pitchFamily="34" charset="0"/>
              </a:rPr>
              <a:t> Provided Instructors</a:t>
            </a:r>
            <a:endParaRPr lang="en-US" sz="1100" dirty="0">
              <a:latin typeface="Arial" pitchFamily="34" charset="0"/>
              <a:cs typeface="Arial" pitchFamily="34" charset="0"/>
            </a:endParaRPr>
          </a:p>
        </p:txBody>
      </p:sp>
      <p:sp>
        <p:nvSpPr>
          <p:cNvPr id="27" name="TextBox 26"/>
          <p:cNvSpPr txBox="1"/>
          <p:nvPr/>
        </p:nvSpPr>
        <p:spPr>
          <a:xfrm>
            <a:off x="7227760" y="4174998"/>
            <a:ext cx="2328176" cy="261610"/>
          </a:xfrm>
          <a:prstGeom prst="rect">
            <a:avLst/>
          </a:prstGeom>
          <a:noFill/>
        </p:spPr>
        <p:txBody>
          <a:bodyPr wrap="square" rtlCol="0">
            <a:spAutoFit/>
          </a:bodyPr>
          <a:lstStyle/>
          <a:p>
            <a:r>
              <a:rPr lang="en-US" sz="1100" dirty="0" smtClean="0">
                <a:latin typeface="Arial" pitchFamily="34" charset="0"/>
                <a:cs typeface="Arial" pitchFamily="34" charset="0"/>
              </a:rPr>
              <a:t>THTR Provided Instructors </a:t>
            </a:r>
            <a:endParaRPr lang="en-US" sz="1100" dirty="0">
              <a:latin typeface="Arial" pitchFamily="34" charset="0"/>
              <a:cs typeface="Arial" pitchFamily="34" charset="0"/>
            </a:endParaRPr>
          </a:p>
        </p:txBody>
      </p:sp>
      <p:sp>
        <p:nvSpPr>
          <p:cNvPr id="39" name="TextBox 38"/>
          <p:cNvSpPr txBox="1"/>
          <p:nvPr/>
        </p:nvSpPr>
        <p:spPr>
          <a:xfrm>
            <a:off x="7439891" y="4581289"/>
            <a:ext cx="1399309" cy="1169551"/>
          </a:xfrm>
          <a:prstGeom prst="rect">
            <a:avLst/>
          </a:prstGeom>
          <a:solidFill>
            <a:srgbClr val="F5C667"/>
          </a:solidFill>
          <a:ln w="19050">
            <a:solidFill>
              <a:schemeClr val="tx1"/>
            </a:solidFill>
          </a:ln>
        </p:spPr>
        <p:txBody>
          <a:bodyPr wrap="square" rtlCol="0">
            <a:spAutoFit/>
          </a:bodyPr>
          <a:lstStyle/>
          <a:p>
            <a:pPr algn="ctr"/>
            <a:r>
              <a:rPr lang="en-US" sz="1000" b="1" dirty="0" smtClean="0">
                <a:latin typeface="Arial" pitchFamily="34" charset="0"/>
                <a:cs typeface="Arial" pitchFamily="34" charset="0"/>
              </a:rPr>
              <a:t>ARMY</a:t>
            </a:r>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ANA CORPS</a:t>
            </a:r>
          </a:p>
          <a:p>
            <a:r>
              <a:rPr lang="en-US" sz="1000" dirty="0" smtClean="0">
                <a:latin typeface="Arial" pitchFamily="34" charset="0"/>
                <a:cs typeface="Arial" pitchFamily="34" charset="0"/>
              </a:rPr>
              <a:t>ANA BDE</a:t>
            </a:r>
          </a:p>
          <a:p>
            <a:r>
              <a:rPr lang="en-US" sz="1000" dirty="0" smtClean="0">
                <a:latin typeface="Arial" pitchFamily="34" charset="0"/>
                <a:cs typeface="Arial" pitchFamily="34" charset="0"/>
              </a:rPr>
              <a:t>ANA IN </a:t>
            </a:r>
            <a:r>
              <a:rPr lang="en-US" sz="1000" dirty="0" err="1" smtClean="0">
                <a:latin typeface="Arial" pitchFamily="34" charset="0"/>
                <a:cs typeface="Arial" pitchFamily="34" charset="0"/>
              </a:rPr>
              <a:t>Kandak</a:t>
            </a:r>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CS </a:t>
            </a:r>
            <a:r>
              <a:rPr lang="en-US" sz="1000" dirty="0" err="1" smtClean="0">
                <a:latin typeface="Arial" pitchFamily="34" charset="0"/>
                <a:cs typeface="Arial" pitchFamily="34" charset="0"/>
              </a:rPr>
              <a:t>Kandak</a:t>
            </a:r>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CSS </a:t>
            </a:r>
            <a:r>
              <a:rPr lang="en-US" sz="1000" dirty="0" err="1" smtClean="0">
                <a:latin typeface="Arial" pitchFamily="34" charset="0"/>
                <a:cs typeface="Arial" pitchFamily="34" charset="0"/>
              </a:rPr>
              <a:t>Kandak</a:t>
            </a:r>
            <a:endParaRPr lang="en-US" sz="1000" dirty="0" smtClean="0">
              <a:latin typeface="Arial" pitchFamily="34" charset="0"/>
              <a:cs typeface="Arial" pitchFamily="34" charset="0"/>
            </a:endParaRPr>
          </a:p>
          <a:p>
            <a:r>
              <a:rPr lang="en-US" sz="1000" dirty="0" err="1" smtClean="0">
                <a:latin typeface="Arial" pitchFamily="34" charset="0"/>
                <a:cs typeface="Arial" pitchFamily="34" charset="0"/>
              </a:rPr>
              <a:t>Ect</a:t>
            </a:r>
            <a:r>
              <a:rPr lang="en-US" sz="1000" dirty="0" smtClean="0">
                <a:latin typeface="Arial" pitchFamily="34" charset="0"/>
                <a:cs typeface="Arial" pitchFamily="34" charset="0"/>
              </a:rPr>
              <a:t>…</a:t>
            </a:r>
            <a:endParaRPr lang="en-US" sz="1000" dirty="0">
              <a:latin typeface="Arial" pitchFamily="34" charset="0"/>
              <a:cs typeface="Arial" pitchFamily="34" charset="0"/>
            </a:endParaRPr>
          </a:p>
        </p:txBody>
      </p:sp>
      <p:sp>
        <p:nvSpPr>
          <p:cNvPr id="41" name="TextBox 40"/>
          <p:cNvSpPr txBox="1"/>
          <p:nvPr/>
        </p:nvSpPr>
        <p:spPr>
          <a:xfrm>
            <a:off x="7439891" y="5785671"/>
            <a:ext cx="1399309" cy="553998"/>
          </a:xfrm>
          <a:prstGeom prst="rect">
            <a:avLst/>
          </a:prstGeom>
          <a:solidFill>
            <a:srgbClr val="F5C667"/>
          </a:solidFill>
          <a:ln w="19050">
            <a:solidFill>
              <a:schemeClr val="tx1"/>
            </a:solidFill>
          </a:ln>
        </p:spPr>
        <p:txBody>
          <a:bodyPr wrap="square" rtlCol="0">
            <a:spAutoFit/>
          </a:bodyPr>
          <a:lstStyle/>
          <a:p>
            <a:pPr algn="ctr"/>
            <a:r>
              <a:rPr lang="en-US" sz="1000" b="1" dirty="0" smtClean="0">
                <a:latin typeface="Arial" pitchFamily="34" charset="0"/>
                <a:cs typeface="Arial" pitchFamily="34" charset="0"/>
              </a:rPr>
              <a:t>JOINT</a:t>
            </a:r>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OCC-Provincial OCC-Regional</a:t>
            </a:r>
            <a:endParaRPr lang="en-US" sz="1000" dirty="0">
              <a:latin typeface="Arial" pitchFamily="34" charset="0"/>
              <a:cs typeface="Arial" pitchFamily="34" charset="0"/>
            </a:endParaRPr>
          </a:p>
        </p:txBody>
      </p:sp>
      <p:sp>
        <p:nvSpPr>
          <p:cNvPr id="13" name="Rectangle 12"/>
          <p:cNvSpPr/>
          <p:nvPr/>
        </p:nvSpPr>
        <p:spPr>
          <a:xfrm>
            <a:off x="344095" y="3546071"/>
            <a:ext cx="6753822" cy="2918216"/>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6" name="Rectangle 45"/>
          <p:cNvSpPr/>
          <p:nvPr/>
        </p:nvSpPr>
        <p:spPr>
          <a:xfrm>
            <a:off x="671944" y="675205"/>
            <a:ext cx="8167255" cy="1804760"/>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0188" lvl="1" fontAlgn="auto">
              <a:spcBef>
                <a:spcPct val="20000"/>
              </a:spcBef>
              <a:spcAft>
                <a:spcPts val="0"/>
              </a:spcAft>
              <a:buFont typeface="Wingdings" pitchFamily="2" charset="2"/>
              <a:buChar char="§"/>
              <a:defRPr/>
            </a:pPr>
            <a:endParaRPr lang="en-US" sz="1200" dirty="0">
              <a:solidFill>
                <a:schemeClr val="tx1"/>
              </a:solidFill>
              <a:latin typeface="Arial" pitchFamily="34" charset="0"/>
              <a:cs typeface="Arial" pitchFamily="34" charset="0"/>
            </a:endParaRPr>
          </a:p>
        </p:txBody>
      </p:sp>
      <p:graphicFrame>
        <p:nvGraphicFramePr>
          <p:cNvPr id="36" name="Table 35"/>
          <p:cNvGraphicFramePr>
            <a:graphicFrameLocks noGrp="1"/>
          </p:cNvGraphicFramePr>
          <p:nvPr/>
        </p:nvGraphicFramePr>
        <p:xfrm>
          <a:off x="360904" y="3552008"/>
          <a:ext cx="6725696" cy="2887215"/>
        </p:xfrm>
        <a:graphic>
          <a:graphicData uri="http://schemas.openxmlformats.org/drawingml/2006/table">
            <a:tbl>
              <a:tblPr/>
              <a:tblGrid>
                <a:gridCol w="1021817"/>
                <a:gridCol w="1021818"/>
                <a:gridCol w="1021817"/>
                <a:gridCol w="915061"/>
                <a:gridCol w="915061"/>
                <a:gridCol w="915061"/>
                <a:gridCol w="915061"/>
              </a:tblGrid>
              <a:tr h="189229">
                <a:tc>
                  <a:txBody>
                    <a:bodyPr/>
                    <a:lstStyle/>
                    <a:p>
                      <a:pPr algn="ctr" fontAlgn="ctr"/>
                      <a:r>
                        <a:rPr lang="en-US" sz="1200" b="1" i="0" u="none" strike="noStrike" dirty="0" smtClean="0">
                          <a:solidFill>
                            <a:srgbClr val="000000"/>
                          </a:solidFill>
                          <a:latin typeface="Arial"/>
                        </a:rPr>
                        <a:t>DAY1</a:t>
                      </a:r>
                      <a:endParaRPr lang="en-US" sz="1200" b="1" i="0" u="none" strike="noStrike" dirty="0">
                        <a:solidFill>
                          <a:srgbClr val="000000"/>
                        </a:solidFill>
                        <a:latin typeface="Arial"/>
                      </a:endParaRP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C667"/>
                    </a:solidFill>
                  </a:tcPr>
                </a:tc>
                <a:tc>
                  <a:txBody>
                    <a:bodyPr/>
                    <a:lstStyle/>
                    <a:p>
                      <a:pPr algn="ctr" fontAlgn="ctr"/>
                      <a:r>
                        <a:rPr lang="en-US" sz="1200" b="1" i="0" u="none" strike="noStrike" dirty="0" smtClean="0">
                          <a:solidFill>
                            <a:srgbClr val="000000"/>
                          </a:solidFill>
                          <a:latin typeface="Arial"/>
                        </a:rPr>
                        <a:t>DAY2</a:t>
                      </a:r>
                      <a:endParaRPr lang="en-US" sz="1200" b="1" i="0" u="none" strike="noStrike" dirty="0">
                        <a:solidFill>
                          <a:srgbClr val="000000"/>
                        </a:solidFill>
                        <a:latin typeface="Arial"/>
                      </a:endParaRP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C667"/>
                    </a:solidFill>
                  </a:tcPr>
                </a:tc>
                <a:tc>
                  <a:txBody>
                    <a:bodyPr/>
                    <a:lstStyle/>
                    <a:p>
                      <a:pPr algn="ctr" fontAlgn="ctr"/>
                      <a:r>
                        <a:rPr lang="en-US" sz="1200" b="1" i="0" u="none" strike="noStrike" dirty="0" smtClean="0">
                          <a:solidFill>
                            <a:srgbClr val="000000"/>
                          </a:solidFill>
                          <a:latin typeface="Arial"/>
                        </a:rPr>
                        <a:t>DAY3</a:t>
                      </a:r>
                      <a:endParaRPr lang="en-US" sz="1200" b="1" i="0" u="none" strike="noStrike" dirty="0">
                        <a:solidFill>
                          <a:srgbClr val="000000"/>
                        </a:solidFill>
                        <a:latin typeface="Arial"/>
                      </a:endParaRP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C667"/>
                    </a:solidFill>
                  </a:tcPr>
                </a:tc>
                <a:tc>
                  <a:txBody>
                    <a:bodyPr/>
                    <a:lstStyle/>
                    <a:p>
                      <a:pPr algn="ctr" fontAlgn="ctr"/>
                      <a:r>
                        <a:rPr lang="en-US" sz="1200" b="1" i="0" u="none" strike="noStrike" dirty="0" smtClean="0">
                          <a:solidFill>
                            <a:srgbClr val="000000"/>
                          </a:solidFill>
                          <a:latin typeface="Arial"/>
                        </a:rPr>
                        <a:t>DAY4</a:t>
                      </a:r>
                      <a:endParaRPr lang="en-US" sz="1200" b="1" i="0" u="none" strike="noStrike" dirty="0">
                        <a:solidFill>
                          <a:srgbClr val="000000"/>
                        </a:solidFill>
                        <a:latin typeface="Arial"/>
                      </a:endParaRP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C667"/>
                    </a:solidFill>
                  </a:tcPr>
                </a:tc>
                <a:tc>
                  <a:txBody>
                    <a:bodyPr/>
                    <a:lstStyle/>
                    <a:p>
                      <a:pPr algn="ctr" fontAlgn="ctr"/>
                      <a:r>
                        <a:rPr lang="en-US" sz="1200" b="1" i="0" u="none" strike="noStrike" dirty="0" smtClean="0">
                          <a:solidFill>
                            <a:srgbClr val="000000"/>
                          </a:solidFill>
                          <a:latin typeface="Arial"/>
                        </a:rPr>
                        <a:t>DAY5</a:t>
                      </a:r>
                      <a:endParaRPr lang="en-US" sz="1200" b="1" i="0" u="none" strike="noStrike" dirty="0">
                        <a:solidFill>
                          <a:srgbClr val="000000"/>
                        </a:solidFill>
                        <a:latin typeface="Arial"/>
                      </a:endParaRP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C667"/>
                    </a:solidFill>
                  </a:tcPr>
                </a:tc>
                <a:tc>
                  <a:txBody>
                    <a:bodyPr/>
                    <a:lstStyle/>
                    <a:p>
                      <a:pPr algn="ctr" fontAlgn="ctr"/>
                      <a:r>
                        <a:rPr lang="en-US" sz="1200" b="1" i="0" u="none" strike="noStrike" dirty="0" smtClean="0">
                          <a:solidFill>
                            <a:srgbClr val="000000"/>
                          </a:solidFill>
                          <a:latin typeface="Arial"/>
                        </a:rPr>
                        <a:t>DAY6</a:t>
                      </a:r>
                      <a:endParaRPr lang="en-US" sz="1200" b="1" i="0" u="none" strike="noStrike" dirty="0">
                        <a:solidFill>
                          <a:srgbClr val="000000"/>
                        </a:solidFill>
                        <a:latin typeface="Arial"/>
                      </a:endParaRP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C667"/>
                    </a:solidFill>
                  </a:tcPr>
                </a:tc>
                <a:tc>
                  <a:txBody>
                    <a:bodyPr/>
                    <a:lstStyle/>
                    <a:p>
                      <a:pPr algn="ctr" fontAlgn="ctr"/>
                      <a:r>
                        <a:rPr lang="en-US" sz="1200" b="1" i="0" u="none" strike="noStrike" dirty="0" smtClean="0">
                          <a:solidFill>
                            <a:srgbClr val="000000"/>
                          </a:solidFill>
                          <a:latin typeface="Arial"/>
                        </a:rPr>
                        <a:t>DAY7</a:t>
                      </a:r>
                      <a:endParaRPr lang="en-US" sz="1200" b="1" i="0" u="none" strike="noStrike" dirty="0">
                        <a:solidFill>
                          <a:srgbClr val="000000"/>
                        </a:solidFill>
                        <a:latin typeface="Arial"/>
                      </a:endParaRP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C667"/>
                    </a:solidFill>
                  </a:tcPr>
                </a:tc>
              </a:tr>
              <a:tr h="189229">
                <a:tc gridSpan="3">
                  <a:txBody>
                    <a:bodyPr/>
                    <a:lstStyle/>
                    <a:p>
                      <a:pPr algn="ctr" fontAlgn="ctr"/>
                      <a:r>
                        <a:rPr lang="en-US" sz="1200" b="1" i="0" u="none" strike="noStrike" dirty="0" smtClean="0">
                          <a:solidFill>
                            <a:srgbClr val="000000"/>
                          </a:solidFill>
                          <a:latin typeface="Arial"/>
                        </a:rPr>
                        <a:t>CORE ADVISOR SKILLS</a:t>
                      </a:r>
                      <a:endParaRPr lang="en-US" sz="1200" b="1" i="0" u="none" strike="noStrike" dirty="0">
                        <a:solidFill>
                          <a:srgbClr val="000000"/>
                        </a:solidFill>
                        <a:latin typeface="Arial"/>
                      </a:endParaRP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gridSpan="4">
                  <a:txBody>
                    <a:bodyPr/>
                    <a:lstStyle/>
                    <a:p>
                      <a:pPr algn="ctr" fontAlgn="ctr"/>
                      <a:r>
                        <a:rPr lang="en-US" sz="1200" b="1" i="0" u="none" strike="noStrike" dirty="0" smtClean="0">
                          <a:solidFill>
                            <a:srgbClr val="000000"/>
                          </a:solidFill>
                          <a:latin typeface="Arial"/>
                        </a:rPr>
                        <a:t>Security</a:t>
                      </a:r>
                      <a:r>
                        <a:rPr lang="en-US" sz="1200" b="1" i="0" u="none" strike="noStrike" baseline="0" dirty="0" smtClean="0">
                          <a:solidFill>
                            <a:srgbClr val="000000"/>
                          </a:solidFill>
                          <a:latin typeface="Arial"/>
                        </a:rPr>
                        <a:t> Force Assistance Skills</a:t>
                      </a:r>
                      <a:endParaRPr lang="en-US" sz="1200" b="1" i="0" u="none" strike="noStrike" dirty="0">
                        <a:solidFill>
                          <a:srgbClr val="000000"/>
                        </a:solidFill>
                        <a:latin typeface="Arial"/>
                      </a:endParaRPr>
                    </a:p>
                  </a:txBody>
                  <a:tcPr marL="5059" marR="5059" marT="5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508757">
                <a:tc gridSpan="3">
                  <a:txBody>
                    <a:bodyPr/>
                    <a:lstStyle/>
                    <a:p>
                      <a:pPr algn="l" fontAlgn="ctr">
                        <a:buFont typeface="Arial" pitchFamily="34" charset="0"/>
                        <a:buNone/>
                      </a:pPr>
                      <a:r>
                        <a:rPr lang="en-US" sz="1200" b="1" i="0" u="none" strike="noStrike" dirty="0" smtClean="0">
                          <a:solidFill>
                            <a:srgbClr val="000000"/>
                          </a:solidFill>
                          <a:latin typeface="Arial"/>
                        </a:rPr>
                        <a:t> </a:t>
                      </a:r>
                    </a:p>
                    <a:p>
                      <a:pPr marL="168275" indent="-114300" algn="l" fontAlgn="ctr">
                        <a:buFont typeface="Arial" pitchFamily="34" charset="0"/>
                        <a:buChar char="•"/>
                      </a:pPr>
                      <a:r>
                        <a:rPr lang="en-US" sz="1200" b="1" i="0" u="none" strike="noStrike" dirty="0" smtClean="0">
                          <a:solidFill>
                            <a:srgbClr val="000000"/>
                          </a:solidFill>
                          <a:latin typeface="Arial"/>
                        </a:rPr>
                        <a:t>Theater Framework</a:t>
                      </a:r>
                    </a:p>
                    <a:p>
                      <a:pPr marL="168275" indent="-114300" algn="l" fontAlgn="ctr">
                        <a:buFont typeface="Arial" pitchFamily="34" charset="0"/>
                        <a:buChar char="•"/>
                      </a:pPr>
                      <a:r>
                        <a:rPr lang="en-US" sz="1200" b="1" i="0" u="none" strike="noStrike" dirty="0" smtClean="0">
                          <a:solidFill>
                            <a:srgbClr val="000000"/>
                          </a:solidFill>
                          <a:latin typeface="Arial"/>
                        </a:rPr>
                        <a:t>Islam</a:t>
                      </a:r>
                    </a:p>
                    <a:p>
                      <a:pPr marL="168275" indent="-114300" algn="l" fontAlgn="ctr">
                        <a:buFont typeface="Arial" pitchFamily="34" charset="0"/>
                        <a:buChar char="•"/>
                      </a:pPr>
                      <a:r>
                        <a:rPr lang="en-US" sz="1200" b="1" i="0" u="none" strike="noStrike" dirty="0" smtClean="0">
                          <a:solidFill>
                            <a:srgbClr val="000000"/>
                          </a:solidFill>
                          <a:latin typeface="Arial"/>
                        </a:rPr>
                        <a:t>Green on Blue Case Study</a:t>
                      </a:r>
                    </a:p>
                    <a:p>
                      <a:pPr marL="168275" indent="-114300" algn="l" fontAlgn="ctr">
                        <a:buFont typeface="Arial" pitchFamily="34" charset="0"/>
                        <a:buChar char="•"/>
                      </a:pPr>
                      <a:r>
                        <a:rPr lang="en-US" sz="1200" b="1" i="0" u="none" strike="noStrike" dirty="0" smtClean="0">
                          <a:solidFill>
                            <a:srgbClr val="000000"/>
                          </a:solidFill>
                          <a:latin typeface="Arial"/>
                        </a:rPr>
                        <a:t>Roles and Traits of An Advisor</a:t>
                      </a:r>
                    </a:p>
                    <a:p>
                      <a:pPr marL="168275" indent="-114300" algn="l" fontAlgn="ctr">
                        <a:buFont typeface="Arial" pitchFamily="34" charset="0"/>
                        <a:buChar char="•"/>
                      </a:pPr>
                      <a:r>
                        <a:rPr lang="en-US" sz="1200" b="1" i="0" u="none" strike="noStrike" dirty="0" smtClean="0">
                          <a:solidFill>
                            <a:srgbClr val="000000"/>
                          </a:solidFill>
                          <a:latin typeface="Arial"/>
                        </a:rPr>
                        <a:t>Culture</a:t>
                      </a:r>
                      <a:r>
                        <a:rPr lang="en-US" sz="1200" b="1" i="0" u="none" strike="noStrike" baseline="0" dirty="0" smtClean="0">
                          <a:solidFill>
                            <a:srgbClr val="000000"/>
                          </a:solidFill>
                          <a:latin typeface="Arial"/>
                        </a:rPr>
                        <a:t>/Tribe  (RC Specific)</a:t>
                      </a:r>
                    </a:p>
                    <a:p>
                      <a:pPr marL="168275" indent="-114300" algn="l" fontAlgn="ctr">
                        <a:buFont typeface="Arial" pitchFamily="34" charset="0"/>
                        <a:buChar char="•"/>
                      </a:pPr>
                      <a:r>
                        <a:rPr lang="en-US" sz="1200" b="1" i="0" u="none" strike="noStrike" baseline="0" dirty="0" smtClean="0">
                          <a:solidFill>
                            <a:srgbClr val="000000"/>
                          </a:solidFill>
                          <a:latin typeface="Arial"/>
                        </a:rPr>
                        <a:t>Cross Cultural </a:t>
                      </a:r>
                    </a:p>
                    <a:p>
                      <a:pPr marL="168275" indent="-114300" algn="l" fontAlgn="ctr">
                        <a:buFont typeface="Arial" pitchFamily="34" charset="0"/>
                        <a:buChar char="•"/>
                      </a:pPr>
                      <a:r>
                        <a:rPr lang="en-US" sz="1200" b="1" i="0" u="none" strike="noStrike" baseline="0" dirty="0" smtClean="0">
                          <a:solidFill>
                            <a:srgbClr val="000000"/>
                          </a:solidFill>
                          <a:latin typeface="Arial"/>
                        </a:rPr>
                        <a:t>Rapport Building</a:t>
                      </a:r>
                    </a:p>
                    <a:p>
                      <a:pPr marL="168275" indent="-114300" algn="l" fontAlgn="ctr">
                        <a:buFont typeface="Arial" pitchFamily="34" charset="0"/>
                        <a:buChar char="•"/>
                      </a:pPr>
                      <a:r>
                        <a:rPr lang="en-US" sz="1200" b="1" i="0" u="none" strike="noStrike" baseline="0" dirty="0" smtClean="0">
                          <a:solidFill>
                            <a:srgbClr val="000000"/>
                          </a:solidFill>
                          <a:latin typeface="Arial"/>
                        </a:rPr>
                        <a:t>Key Leader Engagement</a:t>
                      </a:r>
                    </a:p>
                    <a:p>
                      <a:pPr marL="168275" indent="-114300" algn="l" fontAlgn="ctr">
                        <a:buFont typeface="Arial" pitchFamily="34" charset="0"/>
                        <a:buChar char="•"/>
                      </a:pPr>
                      <a:r>
                        <a:rPr lang="en-US" sz="1200" b="1" i="0" u="none" strike="noStrike" baseline="0" dirty="0" smtClean="0">
                          <a:solidFill>
                            <a:srgbClr val="000000"/>
                          </a:solidFill>
                          <a:latin typeface="Arial"/>
                        </a:rPr>
                        <a:t>Use of Interpreter</a:t>
                      </a:r>
                    </a:p>
                    <a:p>
                      <a:pPr marL="168275" indent="-114300" algn="l" fontAlgn="ctr">
                        <a:buFont typeface="Arial" pitchFamily="34" charset="0"/>
                        <a:buChar char="•"/>
                      </a:pPr>
                      <a:r>
                        <a:rPr lang="en-US" sz="1200" b="1" i="0" u="none" strike="noStrike" baseline="0" dirty="0" smtClean="0">
                          <a:solidFill>
                            <a:srgbClr val="000000"/>
                          </a:solidFill>
                          <a:latin typeface="Arial"/>
                        </a:rPr>
                        <a:t>Vignettes</a:t>
                      </a:r>
                    </a:p>
                    <a:p>
                      <a:pPr algn="ctr" fontAlgn="ctr"/>
                      <a:endParaRPr lang="en-US" sz="1200" b="1" i="0" u="none" strike="noStrike" baseline="0" dirty="0" smtClean="0">
                        <a:solidFill>
                          <a:srgbClr val="000000"/>
                        </a:solidFill>
                        <a:latin typeface="Arial"/>
                      </a:endParaRPr>
                    </a:p>
                  </a:txBody>
                  <a:tcPr marL="5059" marR="5059" marT="50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gridSpan="4">
                  <a:txBody>
                    <a:bodyPr/>
                    <a:lstStyle/>
                    <a:p>
                      <a:pPr algn="l" fontAlgn="ctr">
                        <a:buFont typeface="Arial" pitchFamily="34" charset="0"/>
                        <a:buNone/>
                      </a:pPr>
                      <a:r>
                        <a:rPr lang="en-US" sz="1200" b="1" i="0" u="none" strike="noStrike" dirty="0" smtClean="0">
                          <a:solidFill>
                            <a:schemeClr val="tx1"/>
                          </a:solidFill>
                          <a:latin typeface="Arial"/>
                        </a:rPr>
                        <a:t> </a:t>
                      </a:r>
                    </a:p>
                    <a:p>
                      <a:pPr marL="168275" indent="-114300" algn="l" fontAlgn="ctr">
                        <a:buFont typeface="Arial" pitchFamily="34" charset="0"/>
                        <a:buChar char="•"/>
                      </a:pPr>
                      <a:r>
                        <a:rPr lang="en-US" sz="1200" b="1" i="0" u="none" strike="noStrike" dirty="0" smtClean="0">
                          <a:solidFill>
                            <a:schemeClr val="tx1"/>
                          </a:solidFill>
                          <a:latin typeface="Arial"/>
                        </a:rPr>
                        <a:t>Afghan National Security Force Systems  </a:t>
                      </a:r>
                    </a:p>
                    <a:p>
                      <a:pPr marL="400050" indent="-115888" algn="l" fontAlgn="ctr">
                        <a:buFont typeface="Arial" pitchFamily="34" charset="0"/>
                        <a:buChar char="–"/>
                      </a:pPr>
                      <a:r>
                        <a:rPr lang="en-US" sz="1200" b="1" i="0" u="none" strike="noStrike" dirty="0" smtClean="0">
                          <a:solidFill>
                            <a:schemeClr val="tx1"/>
                          </a:solidFill>
                          <a:latin typeface="Arial"/>
                        </a:rPr>
                        <a:t>Logistics</a:t>
                      </a:r>
                    </a:p>
                    <a:p>
                      <a:pPr marL="400050" indent="-115888" algn="l" fontAlgn="ctr">
                        <a:buFont typeface="Arial" pitchFamily="34" charset="0"/>
                        <a:buChar char="–"/>
                      </a:pPr>
                      <a:r>
                        <a:rPr lang="en-US" sz="1200" b="1" i="0" u="none" strike="noStrike" dirty="0" smtClean="0">
                          <a:solidFill>
                            <a:schemeClr val="tx1"/>
                          </a:solidFill>
                          <a:latin typeface="Arial"/>
                        </a:rPr>
                        <a:t>Personnel</a:t>
                      </a:r>
                    </a:p>
                    <a:p>
                      <a:pPr marL="400050" indent="-115888" algn="l" fontAlgn="ctr">
                        <a:buFont typeface="Arial" pitchFamily="34" charset="0"/>
                        <a:buChar char="–"/>
                      </a:pPr>
                      <a:r>
                        <a:rPr lang="en-US" sz="1200" b="1" i="0" u="none" strike="noStrike" dirty="0" smtClean="0">
                          <a:solidFill>
                            <a:schemeClr val="tx1"/>
                          </a:solidFill>
                          <a:latin typeface="Arial"/>
                        </a:rPr>
                        <a:t>Mission</a:t>
                      </a:r>
                      <a:r>
                        <a:rPr lang="en-US" sz="1200" b="1" i="0" u="none" strike="noStrike" baseline="0" dirty="0" smtClean="0">
                          <a:solidFill>
                            <a:schemeClr val="tx1"/>
                          </a:solidFill>
                          <a:latin typeface="Arial"/>
                        </a:rPr>
                        <a:t> Command</a:t>
                      </a:r>
                    </a:p>
                    <a:p>
                      <a:pPr marL="400050" indent="-115888" algn="l" fontAlgn="ctr">
                        <a:buFont typeface="Arial" pitchFamily="34" charset="0"/>
                        <a:buChar char="–"/>
                      </a:pPr>
                      <a:r>
                        <a:rPr lang="en-US" sz="1200" b="1" i="0" u="none" strike="noStrike" baseline="0" dirty="0" smtClean="0">
                          <a:solidFill>
                            <a:schemeClr val="tx1"/>
                          </a:solidFill>
                          <a:latin typeface="Arial"/>
                        </a:rPr>
                        <a:t>ISR</a:t>
                      </a:r>
                    </a:p>
                    <a:p>
                      <a:pPr marL="400050" indent="-115888" algn="l" fontAlgn="ctr">
                        <a:spcAft>
                          <a:spcPts val="600"/>
                        </a:spcAft>
                        <a:buFont typeface="Arial" pitchFamily="34" charset="0"/>
                        <a:buChar char="–"/>
                      </a:pPr>
                      <a:r>
                        <a:rPr lang="en-US" sz="1200" b="1" i="0" u="none" strike="noStrike" dirty="0" smtClean="0">
                          <a:solidFill>
                            <a:schemeClr val="tx1"/>
                          </a:solidFill>
                          <a:latin typeface="Arial"/>
                        </a:rPr>
                        <a:t>Fires</a:t>
                      </a:r>
                    </a:p>
                    <a:p>
                      <a:pPr marL="400050" indent="-115888" algn="l" fontAlgn="ctr">
                        <a:spcAft>
                          <a:spcPts val="600"/>
                        </a:spcAft>
                        <a:buFont typeface="Arial" pitchFamily="34" charset="0"/>
                        <a:buChar char="–"/>
                      </a:pPr>
                      <a:r>
                        <a:rPr lang="en-US" sz="1200" b="1" i="0" u="none" strike="noStrike" dirty="0" smtClean="0">
                          <a:solidFill>
                            <a:schemeClr val="tx1"/>
                          </a:solidFill>
                          <a:latin typeface="Arial"/>
                        </a:rPr>
                        <a:t>QRF</a:t>
                      </a:r>
                    </a:p>
                    <a:p>
                      <a:pPr marL="400050" indent="-115888" algn="l" fontAlgn="ctr">
                        <a:spcAft>
                          <a:spcPts val="600"/>
                        </a:spcAft>
                        <a:buFont typeface="Arial" pitchFamily="34" charset="0"/>
                        <a:buChar char="–"/>
                      </a:pPr>
                      <a:r>
                        <a:rPr lang="en-US" sz="1200" b="1" i="0" u="none" strike="noStrike" dirty="0" smtClean="0">
                          <a:solidFill>
                            <a:schemeClr val="tx1"/>
                          </a:solidFill>
                          <a:latin typeface="Arial"/>
                        </a:rPr>
                        <a:t>MEDEVAC</a:t>
                      </a:r>
                    </a:p>
                    <a:p>
                      <a:pPr marL="168275" indent="-114300" algn="l" fontAlgn="ctr">
                        <a:buFont typeface="Arial" pitchFamily="34" charset="0"/>
                        <a:buChar char="•"/>
                      </a:pPr>
                      <a:r>
                        <a:rPr lang="en-US" sz="1200" b="1" i="0" u="none" strike="noStrike" dirty="0" smtClean="0">
                          <a:solidFill>
                            <a:schemeClr val="tx1"/>
                          </a:solidFill>
                          <a:latin typeface="Arial"/>
                        </a:rPr>
                        <a:t>Theater Framework</a:t>
                      </a:r>
                    </a:p>
                    <a:p>
                      <a:pPr marL="168275" indent="-114300" algn="l" fontAlgn="ctr">
                        <a:buFont typeface="Arial" pitchFamily="34" charset="0"/>
                        <a:buChar char="•"/>
                      </a:pPr>
                      <a:r>
                        <a:rPr lang="en-US" sz="1200" b="1" i="0" u="none" strike="noStrike" dirty="0" smtClean="0">
                          <a:solidFill>
                            <a:schemeClr val="tx1"/>
                          </a:solidFill>
                          <a:latin typeface="Arial"/>
                        </a:rPr>
                        <a:t>Afghan Judicial Systems</a:t>
                      </a:r>
                    </a:p>
                    <a:p>
                      <a:pPr marL="168275" indent="-114300" algn="l" fontAlgn="ctr">
                        <a:buFont typeface="Arial" pitchFamily="34" charset="0"/>
                        <a:buChar char="•"/>
                      </a:pPr>
                      <a:r>
                        <a:rPr lang="en-US" sz="1200" b="1" i="0" u="none" strike="noStrike" dirty="0" smtClean="0">
                          <a:solidFill>
                            <a:schemeClr val="tx1"/>
                          </a:solidFill>
                          <a:latin typeface="Arial"/>
                        </a:rPr>
                        <a:t>Interagency Partners</a:t>
                      </a:r>
                      <a:endParaRPr lang="en-US" sz="1200" b="1" i="0" u="none" strike="noStrike" dirty="0">
                        <a:solidFill>
                          <a:schemeClr val="tx1"/>
                        </a:solidFill>
                        <a:latin typeface="Arial"/>
                      </a:endParaRPr>
                    </a:p>
                  </a:txBody>
                  <a:tcPr marL="5059" marR="5059" marT="50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DFF5"/>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2" name="Rectangle 21"/>
          <p:cNvSpPr/>
          <p:nvPr/>
        </p:nvSpPr>
        <p:spPr>
          <a:xfrm>
            <a:off x="922464" y="2671055"/>
            <a:ext cx="2489432" cy="634901"/>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Advisor Academy</a:t>
            </a:r>
            <a:endParaRPr lang="en-US" sz="1200" b="1" dirty="0">
              <a:solidFill>
                <a:schemeClr val="tx1"/>
              </a:solidFill>
              <a:latin typeface="Arial" pitchFamily="34" charset="0"/>
              <a:cs typeface="Arial" pitchFamily="34" charset="0"/>
            </a:endParaRPr>
          </a:p>
        </p:txBody>
      </p:sp>
      <p:sp>
        <p:nvSpPr>
          <p:cNvPr id="25" name="Rectangle 24"/>
          <p:cNvSpPr/>
          <p:nvPr/>
        </p:nvSpPr>
        <p:spPr>
          <a:xfrm>
            <a:off x="3438791" y="2668424"/>
            <a:ext cx="817386" cy="634901"/>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RSOI / PRT</a:t>
            </a:r>
            <a:endParaRPr lang="en-US" sz="1200" b="1" dirty="0">
              <a:solidFill>
                <a:schemeClr val="tx1"/>
              </a:solidFill>
              <a:latin typeface="Arial" pitchFamily="34" charset="0"/>
              <a:cs typeface="Arial" pitchFamily="34" charset="0"/>
            </a:endParaRPr>
          </a:p>
        </p:txBody>
      </p:sp>
      <p:sp>
        <p:nvSpPr>
          <p:cNvPr id="28" name="Rectangle 27"/>
          <p:cNvSpPr/>
          <p:nvPr/>
        </p:nvSpPr>
        <p:spPr>
          <a:xfrm>
            <a:off x="4326299" y="2668424"/>
            <a:ext cx="1936374" cy="634901"/>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STX</a:t>
            </a:r>
            <a:endParaRPr lang="en-US" sz="1200" b="1" dirty="0">
              <a:solidFill>
                <a:schemeClr val="tx1"/>
              </a:solidFill>
              <a:latin typeface="Arial" pitchFamily="34" charset="0"/>
              <a:cs typeface="Arial" pitchFamily="34" charset="0"/>
            </a:endParaRPr>
          </a:p>
        </p:txBody>
      </p:sp>
      <p:sp>
        <p:nvSpPr>
          <p:cNvPr id="29" name="Rectangle 28"/>
          <p:cNvSpPr/>
          <p:nvPr/>
        </p:nvSpPr>
        <p:spPr>
          <a:xfrm>
            <a:off x="6329908" y="2665792"/>
            <a:ext cx="2554943" cy="634901"/>
          </a:xfrm>
          <a:prstGeom prst="rect">
            <a:avLst/>
          </a:prstGeom>
          <a:solidFill>
            <a:srgbClr val="04701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latin typeface="Arial" pitchFamily="34" charset="0"/>
                <a:cs typeface="Arial" pitchFamily="34" charset="0"/>
              </a:rPr>
              <a:t>CTE</a:t>
            </a:r>
            <a:endParaRPr lang="en-US" sz="1200" b="1" dirty="0">
              <a:solidFill>
                <a:schemeClr val="bg1"/>
              </a:solidFill>
              <a:latin typeface="Arial" pitchFamily="34" charset="0"/>
              <a:cs typeface="Arial" pitchFamily="34" charset="0"/>
            </a:endParaRPr>
          </a:p>
        </p:txBody>
      </p:sp>
      <p:sp>
        <p:nvSpPr>
          <p:cNvPr id="20" name="TextBox 19"/>
          <p:cNvSpPr txBox="1"/>
          <p:nvPr/>
        </p:nvSpPr>
        <p:spPr>
          <a:xfrm>
            <a:off x="484910" y="554183"/>
            <a:ext cx="8478981" cy="2264210"/>
          </a:xfrm>
          <a:prstGeom prst="rect">
            <a:avLst/>
          </a:prstGeom>
          <a:noFill/>
        </p:spPr>
        <p:txBody>
          <a:bodyPr wrap="square" rtlCol="0">
            <a:spAutoFit/>
          </a:bodyPr>
          <a:lstStyle/>
          <a:p>
            <a:pPr marL="230188" lvl="1" algn="ctr" fontAlgn="auto">
              <a:spcBef>
                <a:spcPct val="20000"/>
              </a:spcBef>
              <a:spcAft>
                <a:spcPts val="0"/>
              </a:spcAft>
              <a:defRPr/>
            </a:pPr>
            <a:r>
              <a:rPr lang="en-US" sz="1600" u="sng" dirty="0" smtClean="0">
                <a:latin typeface="Arial" pitchFamily="34" charset="0"/>
                <a:cs typeface="Arial" pitchFamily="34" charset="0"/>
              </a:rPr>
              <a:t>Training Objectives</a:t>
            </a:r>
          </a:p>
          <a:p>
            <a:pPr marL="230188" lvl="1" fontAlgn="auto">
              <a:spcBef>
                <a:spcPct val="20000"/>
              </a:spcBef>
              <a:spcAft>
                <a:spcPts val="0"/>
              </a:spcAft>
              <a:defRPr/>
            </a:pPr>
            <a:r>
              <a:rPr lang="en-US" sz="1400" i="1" dirty="0" smtClean="0">
                <a:latin typeface="Arial" pitchFamily="34" charset="0"/>
                <a:cs typeface="Arial" pitchFamily="34" charset="0"/>
              </a:rPr>
              <a:t>Through classroom instruction and with the assistance of Subject Matter Experts:</a:t>
            </a:r>
          </a:p>
          <a:p>
            <a:pPr marL="230188" lvl="1" fontAlgn="auto">
              <a:spcBef>
                <a:spcPts val="200"/>
              </a:spcBef>
              <a:spcAft>
                <a:spcPts val="0"/>
              </a:spcAft>
              <a:buFont typeface="Wingdings" pitchFamily="2" charset="2"/>
              <a:buChar char="§"/>
              <a:defRPr/>
            </a:pPr>
            <a:r>
              <a:rPr lang="en-US" sz="1200" b="0" dirty="0" smtClean="0">
                <a:latin typeface="Arial" pitchFamily="34" charset="0"/>
                <a:cs typeface="Arial" pitchFamily="34" charset="0"/>
              </a:rPr>
              <a:t>Train SFATs in Advisor/and Security Force Assistance skills tailored to Army specific organizations at echelon.</a:t>
            </a:r>
            <a:r>
              <a:rPr lang="en-US" sz="1400" b="0" dirty="0" smtClean="0">
                <a:latin typeface="Arial" pitchFamily="34" charset="0"/>
                <a:cs typeface="Arial" pitchFamily="34" charset="0"/>
              </a:rPr>
              <a:t> </a:t>
            </a:r>
          </a:p>
          <a:p>
            <a:pPr marL="230188" lvl="1" fontAlgn="auto">
              <a:spcBef>
                <a:spcPts val="200"/>
              </a:spcBef>
              <a:spcAft>
                <a:spcPts val="0"/>
              </a:spcAft>
              <a:buFont typeface="Wingdings" pitchFamily="2" charset="2"/>
              <a:buChar char="§"/>
              <a:defRPr/>
            </a:pPr>
            <a:r>
              <a:rPr lang="en-US" sz="1400" b="0" dirty="0" smtClean="0">
                <a:latin typeface="Arial" pitchFamily="34" charset="0"/>
                <a:cs typeface="Arial" pitchFamily="34" charset="0"/>
              </a:rPr>
              <a:t>U</a:t>
            </a:r>
            <a:r>
              <a:rPr lang="en-US" sz="1200" b="0" dirty="0" smtClean="0">
                <a:latin typeface="Arial" pitchFamily="34" charset="0"/>
                <a:cs typeface="Arial" pitchFamily="34" charset="0"/>
              </a:rPr>
              <a:t>nderstand and support ANSF objectives</a:t>
            </a:r>
          </a:p>
          <a:p>
            <a:pPr marL="230188" lvl="1" fontAlgn="auto">
              <a:spcBef>
                <a:spcPts val="200"/>
              </a:spcBef>
              <a:spcAft>
                <a:spcPts val="0"/>
              </a:spcAft>
              <a:buFont typeface="Wingdings" pitchFamily="2" charset="2"/>
              <a:buChar char="§"/>
              <a:defRPr/>
            </a:pPr>
            <a:r>
              <a:rPr lang="en-US" sz="1200" b="0" dirty="0" smtClean="0">
                <a:latin typeface="Arial" pitchFamily="34" charset="0"/>
                <a:cs typeface="Arial" pitchFamily="34" charset="0"/>
              </a:rPr>
              <a:t>Understand ANSF mission, structure, and capabilities, and able to train ANSF to Afghan standards</a:t>
            </a:r>
          </a:p>
          <a:p>
            <a:pPr marL="230188" lvl="1" fontAlgn="auto">
              <a:spcBef>
                <a:spcPts val="200"/>
              </a:spcBef>
              <a:spcAft>
                <a:spcPts val="0"/>
              </a:spcAft>
              <a:buFont typeface="Wingdings" pitchFamily="2" charset="2"/>
              <a:buChar char="§"/>
              <a:defRPr/>
            </a:pPr>
            <a:r>
              <a:rPr lang="en-US" sz="1200" b="0" dirty="0" smtClean="0">
                <a:latin typeface="Arial" pitchFamily="34" charset="0"/>
                <a:cs typeface="Arial" pitchFamily="34" charset="0"/>
              </a:rPr>
              <a:t>Trained on Afghan  Systems</a:t>
            </a:r>
          </a:p>
          <a:p>
            <a:pPr marL="230188" lvl="1" fontAlgn="auto">
              <a:spcBef>
                <a:spcPts val="200"/>
              </a:spcBef>
              <a:spcAft>
                <a:spcPts val="0"/>
              </a:spcAft>
              <a:buFont typeface="Wingdings" pitchFamily="2" charset="2"/>
              <a:buChar char="§"/>
              <a:defRPr/>
            </a:pPr>
            <a:r>
              <a:rPr lang="en-US" sz="1200" b="0" dirty="0" smtClean="0">
                <a:latin typeface="Arial" pitchFamily="34" charset="0"/>
                <a:cs typeface="Arial" pitchFamily="34" charset="0"/>
              </a:rPr>
              <a:t>Provide SFATs with the tools to develop effective and sustainable ANSF capabilities to prepare them for unilateral operations.</a:t>
            </a:r>
          </a:p>
          <a:p>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Isosceles Triangle 32"/>
          <p:cNvSpPr/>
          <p:nvPr/>
        </p:nvSpPr>
        <p:spPr>
          <a:xfrm>
            <a:off x="304800" y="3164958"/>
            <a:ext cx="2169459" cy="381804"/>
          </a:xfrm>
          <a:prstGeom prst="triangle">
            <a:avLst>
              <a:gd name="adj" fmla="val 9949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a:off x="2461838" y="3172690"/>
            <a:ext cx="5199726" cy="360219"/>
          </a:xfrm>
          <a:prstGeom prst="triangle">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76234" y="3829039"/>
            <a:ext cx="144856" cy="144855"/>
          </a:xfrm>
          <a:prstGeom prst="rect">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78720" y="4177232"/>
            <a:ext cx="144856" cy="144855"/>
          </a:xfrm>
          <a:prstGeom prst="rect">
            <a:avLst/>
          </a:prstGeom>
          <a:solidFill>
            <a:srgbClr val="0FDFF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849088" y="3768431"/>
            <a:ext cx="1294912" cy="400110"/>
          </a:xfrm>
          <a:prstGeom prst="rect">
            <a:avLst/>
          </a:prstGeom>
          <a:noFill/>
        </p:spPr>
        <p:txBody>
          <a:bodyPr wrap="square" rtlCol="0">
            <a:spAutoFit/>
          </a:bodyPr>
          <a:lstStyle/>
          <a:p>
            <a:r>
              <a:rPr lang="en-US" sz="1000" dirty="0" smtClean="0">
                <a:latin typeface="Arial" pitchFamily="34" charset="0"/>
                <a:cs typeface="Arial" pitchFamily="34" charset="0"/>
              </a:rPr>
              <a:t>162</a:t>
            </a:r>
            <a:r>
              <a:rPr lang="en-US" sz="1000" baseline="30000" dirty="0" smtClean="0">
                <a:latin typeface="Arial" pitchFamily="34" charset="0"/>
                <a:cs typeface="Arial" pitchFamily="34" charset="0"/>
              </a:rPr>
              <a:t>nd</a:t>
            </a:r>
            <a:r>
              <a:rPr lang="en-US" sz="1000" dirty="0" smtClean="0">
                <a:latin typeface="Arial" pitchFamily="34" charset="0"/>
                <a:cs typeface="Arial" pitchFamily="34" charset="0"/>
              </a:rPr>
              <a:t> Provided Instructors</a:t>
            </a:r>
            <a:endParaRPr lang="en-US" sz="1000" dirty="0">
              <a:latin typeface="Arial" pitchFamily="34" charset="0"/>
              <a:cs typeface="Arial" pitchFamily="34" charset="0"/>
            </a:endParaRPr>
          </a:p>
        </p:txBody>
      </p:sp>
      <p:sp>
        <p:nvSpPr>
          <p:cNvPr id="10" name="TextBox 9"/>
          <p:cNvSpPr txBox="1"/>
          <p:nvPr/>
        </p:nvSpPr>
        <p:spPr>
          <a:xfrm>
            <a:off x="7768538" y="4128690"/>
            <a:ext cx="1527914" cy="400110"/>
          </a:xfrm>
          <a:prstGeom prst="rect">
            <a:avLst/>
          </a:prstGeom>
          <a:noFill/>
        </p:spPr>
        <p:txBody>
          <a:bodyPr wrap="square" rtlCol="0">
            <a:spAutoFit/>
          </a:bodyPr>
          <a:lstStyle/>
          <a:p>
            <a:r>
              <a:rPr lang="en-US" sz="1000" dirty="0" smtClean="0">
                <a:latin typeface="Arial" pitchFamily="34" charset="0"/>
                <a:cs typeface="Arial" pitchFamily="34" charset="0"/>
              </a:rPr>
              <a:t> Theater/USAMPs Provided Instructors </a:t>
            </a:r>
            <a:endParaRPr lang="en-US" sz="1000" dirty="0">
              <a:latin typeface="Arial" pitchFamily="34" charset="0"/>
              <a:cs typeface="Arial" pitchFamily="34" charset="0"/>
            </a:endParaRPr>
          </a:p>
        </p:txBody>
      </p:sp>
      <p:graphicFrame>
        <p:nvGraphicFramePr>
          <p:cNvPr id="15" name="Table 14"/>
          <p:cNvGraphicFramePr>
            <a:graphicFrameLocks noGrp="1"/>
          </p:cNvGraphicFramePr>
          <p:nvPr/>
        </p:nvGraphicFramePr>
        <p:xfrm>
          <a:off x="335623" y="3522443"/>
          <a:ext cx="7285283" cy="2898106"/>
        </p:xfrm>
        <a:graphic>
          <a:graphicData uri="http://schemas.openxmlformats.org/drawingml/2006/table">
            <a:tbl>
              <a:tblPr>
                <a:effectLst>
                  <a:outerShdw blurRad="50800" dist="38100" dir="2700000" algn="tl" rotWithShape="0">
                    <a:prstClr val="black">
                      <a:alpha val="40000"/>
                    </a:prstClr>
                  </a:outerShdw>
                </a:effectLst>
              </a:tblPr>
              <a:tblGrid>
                <a:gridCol w="901192"/>
                <a:gridCol w="901192"/>
                <a:gridCol w="800196"/>
                <a:gridCol w="776889"/>
                <a:gridCol w="776889"/>
                <a:gridCol w="753582"/>
                <a:gridCol w="784545"/>
                <a:gridCol w="794599"/>
                <a:gridCol w="796199"/>
              </a:tblGrid>
              <a:tr h="188351">
                <a:tc>
                  <a:txBody>
                    <a:bodyPr/>
                    <a:lstStyle/>
                    <a:p>
                      <a:pPr algn="ctr" fontAlgn="ctr"/>
                      <a:r>
                        <a:rPr lang="en-US" sz="1200" b="1" i="0" u="none" strike="noStrike" dirty="0" smtClean="0">
                          <a:solidFill>
                            <a:schemeClr val="tx1"/>
                          </a:solidFill>
                          <a:latin typeface="Arial"/>
                        </a:rPr>
                        <a:t>DAY1</a:t>
                      </a:r>
                      <a:endParaRPr lang="en-US" sz="1200" b="1" i="0" u="none" strike="noStrike" dirty="0">
                        <a:solidFill>
                          <a:schemeClr val="tx1"/>
                        </a:solidFill>
                        <a:latin typeface="Arial"/>
                      </a:endParaRP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C667"/>
                    </a:solidFill>
                  </a:tcPr>
                </a:tc>
                <a:tc>
                  <a:txBody>
                    <a:bodyPr/>
                    <a:lstStyle/>
                    <a:p>
                      <a:pPr algn="ctr" fontAlgn="ctr"/>
                      <a:r>
                        <a:rPr lang="en-US" sz="1200" b="1" i="0" u="none" strike="noStrike" dirty="0" smtClean="0">
                          <a:solidFill>
                            <a:schemeClr val="tx1"/>
                          </a:solidFill>
                          <a:latin typeface="Arial"/>
                        </a:rPr>
                        <a:t>DAY2</a:t>
                      </a:r>
                      <a:endParaRPr lang="en-US" sz="1200" b="1" i="0" u="none" strike="noStrike" dirty="0">
                        <a:solidFill>
                          <a:schemeClr val="tx1"/>
                        </a:solidFill>
                        <a:latin typeface="Arial"/>
                      </a:endParaRP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C667"/>
                    </a:solidFill>
                  </a:tcPr>
                </a:tc>
                <a:tc>
                  <a:txBody>
                    <a:bodyPr/>
                    <a:lstStyle/>
                    <a:p>
                      <a:pPr algn="ctr" fontAlgn="ctr"/>
                      <a:r>
                        <a:rPr lang="en-US" sz="1200" b="1" i="0" u="none" strike="noStrike" dirty="0" smtClean="0">
                          <a:solidFill>
                            <a:schemeClr val="tx1"/>
                          </a:solidFill>
                          <a:latin typeface="Arial"/>
                        </a:rPr>
                        <a:t>DAY3</a:t>
                      </a:r>
                      <a:endParaRPr lang="en-US" sz="1200" b="1" i="0" u="none" strike="noStrike" dirty="0">
                        <a:solidFill>
                          <a:schemeClr val="tx1"/>
                        </a:solidFill>
                        <a:latin typeface="Arial"/>
                      </a:endParaRP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C667"/>
                    </a:solidFill>
                  </a:tcPr>
                </a:tc>
                <a:tc>
                  <a:txBody>
                    <a:bodyPr/>
                    <a:lstStyle/>
                    <a:p>
                      <a:pPr algn="ctr" fontAlgn="ctr"/>
                      <a:r>
                        <a:rPr lang="en-US" sz="1200" b="1" i="0" u="none" strike="noStrike" dirty="0" smtClean="0">
                          <a:solidFill>
                            <a:schemeClr val="tx1"/>
                          </a:solidFill>
                          <a:latin typeface="Arial"/>
                        </a:rPr>
                        <a:t>DAY4</a:t>
                      </a:r>
                      <a:endParaRPr lang="en-US" sz="1200" b="1" i="0" u="none" strike="noStrike" dirty="0">
                        <a:solidFill>
                          <a:schemeClr val="tx1"/>
                        </a:solidFill>
                        <a:latin typeface="Arial"/>
                      </a:endParaRP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C667"/>
                    </a:solidFill>
                  </a:tcPr>
                </a:tc>
                <a:tc>
                  <a:txBody>
                    <a:bodyPr/>
                    <a:lstStyle/>
                    <a:p>
                      <a:pPr algn="ctr" fontAlgn="ctr"/>
                      <a:r>
                        <a:rPr lang="en-US" sz="1200" b="1" i="0" u="none" strike="noStrike" dirty="0" smtClean="0">
                          <a:solidFill>
                            <a:schemeClr val="tx1"/>
                          </a:solidFill>
                          <a:latin typeface="Arial"/>
                        </a:rPr>
                        <a:t>DAY5</a:t>
                      </a:r>
                      <a:endParaRPr lang="en-US" sz="1200" b="1" i="0" u="none" strike="noStrike" dirty="0">
                        <a:solidFill>
                          <a:schemeClr val="tx1"/>
                        </a:solidFill>
                        <a:latin typeface="Arial"/>
                      </a:endParaRP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C667"/>
                    </a:solidFill>
                  </a:tcPr>
                </a:tc>
                <a:tc>
                  <a:txBody>
                    <a:bodyPr/>
                    <a:lstStyle/>
                    <a:p>
                      <a:pPr algn="ctr" fontAlgn="ctr"/>
                      <a:r>
                        <a:rPr lang="en-US" sz="1200" b="1" i="0" u="none" strike="noStrike" dirty="0" smtClean="0">
                          <a:solidFill>
                            <a:schemeClr val="tx1"/>
                          </a:solidFill>
                          <a:latin typeface="Arial"/>
                        </a:rPr>
                        <a:t>DAY6</a:t>
                      </a:r>
                      <a:endParaRPr lang="en-US" sz="1200" b="1" i="0" u="none" strike="noStrike" dirty="0">
                        <a:solidFill>
                          <a:schemeClr val="tx1"/>
                        </a:solidFill>
                        <a:latin typeface="Arial"/>
                      </a:endParaRP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C667"/>
                    </a:solidFill>
                  </a:tcPr>
                </a:tc>
                <a:tc>
                  <a:txBody>
                    <a:bodyPr/>
                    <a:lstStyle/>
                    <a:p>
                      <a:pPr algn="ctr" fontAlgn="ctr"/>
                      <a:r>
                        <a:rPr lang="en-US" sz="1200" b="1" i="0" u="none" strike="noStrike" dirty="0" smtClean="0">
                          <a:solidFill>
                            <a:schemeClr val="tx1"/>
                          </a:solidFill>
                          <a:latin typeface="Arial"/>
                        </a:rPr>
                        <a:t>DAY7</a:t>
                      </a:r>
                      <a:endParaRPr lang="en-US" sz="1200" b="1" i="0" u="none" strike="noStrike" dirty="0">
                        <a:solidFill>
                          <a:schemeClr val="tx1"/>
                        </a:solidFill>
                        <a:latin typeface="Arial"/>
                      </a:endParaRP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C667"/>
                    </a:solidFill>
                  </a:tcPr>
                </a:tc>
                <a:tc>
                  <a:txBody>
                    <a:bodyPr/>
                    <a:lstStyle/>
                    <a:p>
                      <a:pPr algn="ctr" fontAlgn="ctr"/>
                      <a:r>
                        <a:rPr lang="en-US" sz="1200" b="1" i="0" u="none" strike="noStrike" dirty="0" smtClean="0">
                          <a:solidFill>
                            <a:schemeClr val="tx1"/>
                          </a:solidFill>
                          <a:latin typeface="Arial"/>
                        </a:rPr>
                        <a:t>DAY8</a:t>
                      </a:r>
                      <a:endParaRPr lang="en-US" sz="1200" b="1" i="0" u="none" strike="noStrike" dirty="0">
                        <a:solidFill>
                          <a:schemeClr val="tx1"/>
                        </a:solidFill>
                        <a:latin typeface="Arial"/>
                      </a:endParaRP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C667"/>
                    </a:solidFill>
                  </a:tcPr>
                </a:tc>
                <a:tc>
                  <a:txBody>
                    <a:bodyPr/>
                    <a:lstStyle/>
                    <a:p>
                      <a:pPr algn="ctr" fontAlgn="ctr"/>
                      <a:r>
                        <a:rPr lang="en-US" sz="1200" b="1" i="0" u="none" strike="noStrike" dirty="0" smtClean="0">
                          <a:solidFill>
                            <a:schemeClr val="tx1"/>
                          </a:solidFill>
                          <a:latin typeface="Arial"/>
                        </a:rPr>
                        <a:t>DAY9</a:t>
                      </a:r>
                      <a:endParaRPr lang="en-US" sz="1200" b="1" i="0" u="none" strike="noStrike" dirty="0">
                        <a:solidFill>
                          <a:schemeClr val="tx1"/>
                        </a:solidFill>
                        <a:latin typeface="Arial"/>
                      </a:endParaRPr>
                    </a:p>
                  </a:txBody>
                  <a:tcPr marL="3963" marR="3963" marT="396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C667"/>
                    </a:solidFill>
                  </a:tcPr>
                </a:tc>
              </a:tr>
              <a:tr h="188351">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Arial"/>
                        </a:rPr>
                        <a:t>CORE ADVISOR SKILLS</a:t>
                      </a:r>
                      <a:endParaRPr lang="en-US" sz="1200" b="1" i="0" u="none" strike="noStrike" dirty="0">
                        <a:solidFill>
                          <a:schemeClr val="tx1"/>
                        </a:solidFill>
                        <a:latin typeface="Arial"/>
                      </a:endParaRP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algn="ctr" fontAlgn="ctr"/>
                      <a:endParaRPr lang="en-US" sz="1200" b="1" i="0" u="none" strike="noStrike" dirty="0">
                        <a:solidFill>
                          <a:schemeClr val="tx1"/>
                        </a:solidFill>
                        <a:latin typeface="Arial"/>
                      </a:endParaRP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fontAlgn="ctr"/>
                      <a:endParaRPr lang="en-US" sz="1200" b="1" i="0" u="none" strike="noStrike" dirty="0">
                        <a:solidFill>
                          <a:schemeClr val="tx1"/>
                        </a:solidFill>
                        <a:latin typeface="Arial"/>
                      </a:endParaRP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gridSpan="4">
                  <a:txBody>
                    <a:bodyPr/>
                    <a:lstStyle/>
                    <a:p>
                      <a:pPr algn="ctr" fontAlgn="ctr"/>
                      <a:r>
                        <a:rPr lang="en-US" sz="1200" b="1" i="0" u="none" strike="noStrike" dirty="0" smtClean="0">
                          <a:solidFill>
                            <a:schemeClr val="tx1"/>
                          </a:solidFill>
                          <a:latin typeface="Arial"/>
                        </a:rPr>
                        <a:t>SECURITY FORCE</a:t>
                      </a:r>
                      <a:r>
                        <a:rPr lang="en-US" sz="1200" b="1" i="0" u="none" strike="noStrike" baseline="0" dirty="0" smtClean="0">
                          <a:solidFill>
                            <a:schemeClr val="tx1"/>
                          </a:solidFill>
                          <a:latin typeface="Arial"/>
                        </a:rPr>
                        <a:t> ASSISTANCE SKILLS</a:t>
                      </a:r>
                      <a:endParaRPr lang="en-US" sz="1200" b="1" i="0" u="none" strike="noStrike" dirty="0">
                        <a:solidFill>
                          <a:schemeClr val="tx1"/>
                        </a:solidFill>
                        <a:latin typeface="Arial"/>
                      </a:endParaRP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algn="ctr" fontAlgn="ctr"/>
                      <a:endParaRPr lang="en-US" sz="1200" b="1" i="0" u="none" strike="noStrike" dirty="0">
                        <a:solidFill>
                          <a:schemeClr val="tx1"/>
                        </a:solidFill>
                        <a:latin typeface="Arial"/>
                      </a:endParaRP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fontAlgn="ctr"/>
                      <a:endParaRPr lang="en-US" sz="1200" b="1" i="0" u="none" strike="noStrike" dirty="0">
                        <a:solidFill>
                          <a:schemeClr val="tx1"/>
                        </a:solidFill>
                        <a:latin typeface="Arial"/>
                      </a:endParaRP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fontAlgn="ctr"/>
                      <a:endParaRPr lang="en-US" sz="1200" b="1" i="0" u="none" strike="noStrike" dirty="0">
                        <a:solidFill>
                          <a:schemeClr val="tx1"/>
                        </a:solidFill>
                        <a:latin typeface="Arial"/>
                      </a:endParaRP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ctr" fontAlgn="ctr"/>
                      <a:r>
                        <a:rPr lang="en-US" sz="1200" b="1" i="0" u="none" strike="noStrike" dirty="0" smtClean="0">
                          <a:solidFill>
                            <a:schemeClr val="tx1"/>
                          </a:solidFill>
                          <a:latin typeface="Arial"/>
                        </a:rPr>
                        <a:t>POLICE SKILLS</a:t>
                      </a:r>
                      <a:endParaRPr lang="en-US" sz="1200" b="1" i="0" u="none" strike="noStrike" dirty="0">
                        <a:solidFill>
                          <a:schemeClr val="tx1"/>
                        </a:solidFill>
                        <a:latin typeface="Arial"/>
                      </a:endParaRPr>
                    </a:p>
                  </a:txBody>
                  <a:tcPr marL="3963" marR="3963" marT="3963"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algn="ctr" fontAlgn="ctr"/>
                      <a:endParaRPr lang="en-US" sz="1200" b="1" i="0" u="none" strike="noStrike" dirty="0">
                        <a:solidFill>
                          <a:schemeClr val="tx1"/>
                        </a:solidFill>
                        <a:latin typeface="Arial"/>
                      </a:endParaRPr>
                    </a:p>
                  </a:txBody>
                  <a:tcPr marL="3963" marR="3963" marT="396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2521404">
                <a:tc gridSpan="3">
                  <a:txBody>
                    <a:bodyPr/>
                    <a:lstStyle/>
                    <a:p>
                      <a:pPr marL="168275" indent="-114300" algn="l" fontAlgn="ctr">
                        <a:buFont typeface="Arial" pitchFamily="34" charset="0"/>
                        <a:buChar char="•"/>
                      </a:pPr>
                      <a:r>
                        <a:rPr lang="en-US" sz="1200" b="1" i="0" u="none" strike="noStrike" dirty="0" smtClean="0">
                          <a:solidFill>
                            <a:srgbClr val="000000"/>
                          </a:solidFill>
                          <a:latin typeface="Arial"/>
                        </a:rPr>
                        <a:t>Theater Framework</a:t>
                      </a:r>
                    </a:p>
                    <a:p>
                      <a:pPr marL="168275" indent="-114300" algn="l" fontAlgn="ctr">
                        <a:buFont typeface="Arial" pitchFamily="34" charset="0"/>
                        <a:buChar char="•"/>
                      </a:pPr>
                      <a:r>
                        <a:rPr lang="en-US" sz="1200" b="1" i="0" u="none" strike="noStrike" dirty="0" smtClean="0">
                          <a:solidFill>
                            <a:srgbClr val="000000"/>
                          </a:solidFill>
                          <a:latin typeface="Arial"/>
                        </a:rPr>
                        <a:t>Islam</a:t>
                      </a:r>
                    </a:p>
                    <a:p>
                      <a:pPr marL="168275" indent="-114300" algn="l" fontAlgn="ctr">
                        <a:buFont typeface="Arial" pitchFamily="34" charset="0"/>
                        <a:buChar char="•"/>
                      </a:pPr>
                      <a:r>
                        <a:rPr lang="en-US" sz="1200" b="1" i="0" u="none" strike="noStrike" dirty="0" smtClean="0">
                          <a:solidFill>
                            <a:srgbClr val="000000"/>
                          </a:solidFill>
                          <a:latin typeface="Arial"/>
                        </a:rPr>
                        <a:t>Green on Blue Case Study</a:t>
                      </a:r>
                    </a:p>
                    <a:p>
                      <a:pPr marL="168275" indent="-114300" algn="l" fontAlgn="ctr">
                        <a:buFont typeface="Arial" pitchFamily="34" charset="0"/>
                        <a:buChar char="•"/>
                      </a:pPr>
                      <a:r>
                        <a:rPr lang="en-US" sz="1200" b="1" i="0" u="none" strike="noStrike" dirty="0" smtClean="0">
                          <a:solidFill>
                            <a:srgbClr val="000000"/>
                          </a:solidFill>
                          <a:latin typeface="Arial"/>
                        </a:rPr>
                        <a:t>Roles and Traits of An Advisor</a:t>
                      </a:r>
                    </a:p>
                    <a:p>
                      <a:pPr marL="168275" indent="-114300" algn="l" fontAlgn="ctr">
                        <a:buFont typeface="Arial" pitchFamily="34" charset="0"/>
                        <a:buChar char="•"/>
                      </a:pPr>
                      <a:r>
                        <a:rPr lang="en-US" sz="1200" b="1" i="0" u="none" strike="noStrike" dirty="0" smtClean="0">
                          <a:solidFill>
                            <a:srgbClr val="000000"/>
                          </a:solidFill>
                          <a:latin typeface="Arial"/>
                        </a:rPr>
                        <a:t>Culture</a:t>
                      </a:r>
                      <a:r>
                        <a:rPr lang="en-US" sz="1200" b="1" i="0" u="none" strike="noStrike" baseline="0" dirty="0" smtClean="0">
                          <a:solidFill>
                            <a:srgbClr val="000000"/>
                          </a:solidFill>
                          <a:latin typeface="Arial"/>
                        </a:rPr>
                        <a:t>/Tribe  (RC Specific)</a:t>
                      </a:r>
                    </a:p>
                    <a:p>
                      <a:pPr marL="168275" indent="-114300" algn="l" fontAlgn="ctr">
                        <a:buFont typeface="Arial" pitchFamily="34" charset="0"/>
                        <a:buChar char="•"/>
                      </a:pPr>
                      <a:r>
                        <a:rPr lang="en-US" sz="1200" b="1" i="0" u="none" strike="noStrike" baseline="0" dirty="0" smtClean="0">
                          <a:solidFill>
                            <a:srgbClr val="000000"/>
                          </a:solidFill>
                          <a:latin typeface="Arial"/>
                        </a:rPr>
                        <a:t>Cross Cultural </a:t>
                      </a:r>
                    </a:p>
                    <a:p>
                      <a:pPr marL="168275" indent="-114300" algn="l" fontAlgn="ctr">
                        <a:buFont typeface="Arial" pitchFamily="34" charset="0"/>
                        <a:buChar char="•"/>
                      </a:pPr>
                      <a:r>
                        <a:rPr lang="en-US" sz="1200" b="1" i="0" u="none" strike="noStrike" baseline="0" dirty="0" smtClean="0">
                          <a:solidFill>
                            <a:srgbClr val="000000"/>
                          </a:solidFill>
                          <a:latin typeface="Arial"/>
                        </a:rPr>
                        <a:t>Rapport Building</a:t>
                      </a:r>
                    </a:p>
                    <a:p>
                      <a:pPr marL="168275" indent="-114300" algn="l" fontAlgn="ctr">
                        <a:buFont typeface="Arial" pitchFamily="34" charset="0"/>
                        <a:buChar char="•"/>
                      </a:pPr>
                      <a:r>
                        <a:rPr lang="en-US" sz="1200" b="1" i="0" u="none" strike="noStrike" baseline="0" dirty="0" smtClean="0">
                          <a:solidFill>
                            <a:srgbClr val="000000"/>
                          </a:solidFill>
                          <a:latin typeface="Arial"/>
                        </a:rPr>
                        <a:t>Key Leader Engagement</a:t>
                      </a:r>
                    </a:p>
                    <a:p>
                      <a:pPr marL="168275" indent="-114300" algn="l" fontAlgn="ctr">
                        <a:buFont typeface="Arial" pitchFamily="34" charset="0"/>
                        <a:buChar char="•"/>
                      </a:pPr>
                      <a:r>
                        <a:rPr lang="en-US" sz="1200" b="1" i="0" u="none" strike="noStrike" baseline="0" dirty="0" smtClean="0">
                          <a:solidFill>
                            <a:srgbClr val="000000"/>
                          </a:solidFill>
                          <a:latin typeface="Arial"/>
                        </a:rPr>
                        <a:t>Use of Interpreter</a:t>
                      </a:r>
                    </a:p>
                    <a:p>
                      <a:pPr marL="168275" indent="-114300" algn="l" fontAlgn="ctr">
                        <a:buFont typeface="Arial" pitchFamily="34" charset="0"/>
                        <a:buChar char="•"/>
                      </a:pPr>
                      <a:r>
                        <a:rPr lang="en-US" sz="1200" b="1" i="0" u="none" strike="noStrike" baseline="0" dirty="0" smtClean="0">
                          <a:solidFill>
                            <a:srgbClr val="000000"/>
                          </a:solidFill>
                          <a:latin typeface="Arial"/>
                        </a:rPr>
                        <a:t>Vignettes</a:t>
                      </a:r>
                    </a:p>
                    <a:p>
                      <a:pPr algn="ctr" fontAlgn="ctr"/>
                      <a:endParaRPr lang="en-US" sz="1200" b="1" i="0" u="none" strike="noStrike" baseline="0" dirty="0" smtClean="0">
                        <a:solidFill>
                          <a:srgbClr val="000000"/>
                        </a:solidFill>
                        <a:latin typeface="Arial"/>
                      </a:endParaRP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pPr algn="ctr" fontAlgn="ctr"/>
                      <a:endParaRPr lang="en-US" sz="800" b="1" i="0" u="none" strike="noStrike" dirty="0">
                        <a:solidFill>
                          <a:srgbClr val="000000"/>
                        </a:solidFill>
                        <a:latin typeface="Arial"/>
                      </a:endParaRP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84F"/>
                    </a:solidFill>
                  </a:tcPr>
                </a:tc>
                <a:tc hMerge="1">
                  <a:txBody>
                    <a:bodyPr/>
                    <a:lstStyle/>
                    <a:p>
                      <a:pPr algn="ctr" fontAlgn="ctr"/>
                      <a:endParaRPr lang="en-US" sz="800" b="1" i="0" u="none" strike="noStrike">
                        <a:solidFill>
                          <a:srgbClr val="000000"/>
                        </a:solidFill>
                        <a:latin typeface="Arial"/>
                      </a:endParaRP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84F"/>
                    </a:solidFill>
                  </a:tcPr>
                </a:tc>
                <a:tc gridSpan="6">
                  <a:txBody>
                    <a:bodyPr/>
                    <a:lstStyle/>
                    <a:p>
                      <a:pPr marL="168275" indent="-114300" algn="l" fontAlgn="ctr">
                        <a:buFont typeface="Arial" pitchFamily="34" charset="0"/>
                        <a:buChar char="•"/>
                      </a:pPr>
                      <a:r>
                        <a:rPr lang="en-US" sz="1200" b="1" i="0" u="none" strike="noStrike" dirty="0" smtClean="0">
                          <a:solidFill>
                            <a:schemeClr val="tx1"/>
                          </a:solidFill>
                          <a:latin typeface="Arial"/>
                        </a:rPr>
                        <a:t>Afghan National Security Force Systems  </a:t>
                      </a:r>
                    </a:p>
                    <a:p>
                      <a:pPr marL="400050" indent="-115888" algn="l" fontAlgn="ctr">
                        <a:buFont typeface="Arial" pitchFamily="34" charset="0"/>
                        <a:buChar char="–"/>
                      </a:pPr>
                      <a:r>
                        <a:rPr lang="en-US" sz="1200" b="1" i="0" u="none" strike="noStrike" dirty="0" smtClean="0">
                          <a:solidFill>
                            <a:schemeClr val="tx1"/>
                          </a:solidFill>
                          <a:latin typeface="Arial"/>
                        </a:rPr>
                        <a:t>Logistics</a:t>
                      </a:r>
                    </a:p>
                    <a:p>
                      <a:pPr marL="400050" indent="-115888" algn="l" fontAlgn="ctr">
                        <a:buFont typeface="Arial" pitchFamily="34" charset="0"/>
                        <a:buChar char="–"/>
                      </a:pPr>
                      <a:r>
                        <a:rPr lang="en-US" sz="1200" b="1" i="0" u="none" strike="noStrike" dirty="0" smtClean="0">
                          <a:solidFill>
                            <a:schemeClr val="tx1"/>
                          </a:solidFill>
                          <a:latin typeface="Arial"/>
                        </a:rPr>
                        <a:t>Personnel</a:t>
                      </a:r>
                    </a:p>
                    <a:p>
                      <a:pPr marL="400050" indent="-115888" algn="l" fontAlgn="ctr">
                        <a:buFont typeface="Arial" pitchFamily="34" charset="0"/>
                        <a:buChar char="–"/>
                      </a:pPr>
                      <a:r>
                        <a:rPr lang="en-US" sz="1200" b="1" i="0" u="none" strike="noStrike" dirty="0" smtClean="0">
                          <a:solidFill>
                            <a:schemeClr val="tx1"/>
                          </a:solidFill>
                          <a:latin typeface="Arial"/>
                        </a:rPr>
                        <a:t>Mission</a:t>
                      </a:r>
                      <a:r>
                        <a:rPr lang="en-US" sz="1200" b="1" i="0" u="none" strike="noStrike" baseline="0" dirty="0" smtClean="0">
                          <a:solidFill>
                            <a:schemeClr val="tx1"/>
                          </a:solidFill>
                          <a:latin typeface="Arial"/>
                        </a:rPr>
                        <a:t> Command</a:t>
                      </a:r>
                    </a:p>
                    <a:p>
                      <a:pPr marL="400050" indent="-115888" algn="l" fontAlgn="ctr">
                        <a:buFont typeface="Arial" pitchFamily="34" charset="0"/>
                        <a:buChar char="–"/>
                      </a:pPr>
                      <a:r>
                        <a:rPr lang="en-US" sz="1200" b="1" i="0" u="none" strike="noStrike" baseline="0" dirty="0" smtClean="0">
                          <a:solidFill>
                            <a:schemeClr val="tx1"/>
                          </a:solidFill>
                          <a:latin typeface="Arial"/>
                        </a:rPr>
                        <a:t>ISR</a:t>
                      </a:r>
                    </a:p>
                    <a:p>
                      <a:pPr marL="400050" indent="-115888" algn="l" fontAlgn="ctr">
                        <a:spcAft>
                          <a:spcPts val="600"/>
                        </a:spcAft>
                        <a:buFont typeface="Arial" pitchFamily="34" charset="0"/>
                        <a:buChar char="–"/>
                      </a:pPr>
                      <a:r>
                        <a:rPr lang="en-US" sz="1200" b="1" i="0" u="none" strike="noStrike" dirty="0" smtClean="0">
                          <a:solidFill>
                            <a:schemeClr val="tx1"/>
                          </a:solidFill>
                          <a:latin typeface="Arial"/>
                        </a:rPr>
                        <a:t>Fires</a:t>
                      </a:r>
                    </a:p>
                    <a:p>
                      <a:pPr marL="168275" indent="-114300" algn="l" fontAlgn="ctr">
                        <a:buFont typeface="Arial" pitchFamily="34" charset="0"/>
                        <a:buChar char="•"/>
                      </a:pPr>
                      <a:r>
                        <a:rPr lang="en-US" sz="1200" b="1" i="0" u="none" strike="noStrike" dirty="0" smtClean="0">
                          <a:solidFill>
                            <a:schemeClr val="tx1"/>
                          </a:solidFill>
                          <a:latin typeface="Arial"/>
                        </a:rPr>
                        <a:t>Theater Framework</a:t>
                      </a:r>
                    </a:p>
                    <a:p>
                      <a:pPr marL="168275" indent="-114300" algn="l" fontAlgn="ctr">
                        <a:buFont typeface="Arial" pitchFamily="34" charset="0"/>
                        <a:buChar char="•"/>
                      </a:pPr>
                      <a:r>
                        <a:rPr lang="en-US" sz="1200" b="1" i="0" u="none" strike="noStrike" dirty="0" smtClean="0">
                          <a:solidFill>
                            <a:schemeClr val="tx1"/>
                          </a:solidFill>
                          <a:latin typeface="Arial"/>
                        </a:rPr>
                        <a:t>Afghan Judicial Systems</a:t>
                      </a:r>
                    </a:p>
                    <a:p>
                      <a:pPr marL="168275" indent="-114300" algn="l" fontAlgn="ctr">
                        <a:buFont typeface="Arial" pitchFamily="34" charset="0"/>
                        <a:buChar char="•"/>
                      </a:pPr>
                      <a:r>
                        <a:rPr lang="en-US" sz="1200" b="1" i="0" u="none" strike="noStrike" dirty="0" smtClean="0">
                          <a:solidFill>
                            <a:schemeClr val="tx1"/>
                          </a:solidFill>
                          <a:latin typeface="Arial"/>
                        </a:rPr>
                        <a:t>Interagency Partners</a:t>
                      </a:r>
                    </a:p>
                    <a:p>
                      <a:pPr marL="168275" indent="-114300" algn="l" fontAlgn="ctr">
                        <a:buFont typeface="Arial" pitchFamily="34" charset="0"/>
                        <a:buChar char="•"/>
                      </a:pPr>
                      <a:r>
                        <a:rPr lang="en-US" sz="1200" b="1" i="0" u="none" strike="noStrike" dirty="0" smtClean="0">
                          <a:solidFill>
                            <a:schemeClr val="bg1"/>
                          </a:solidFill>
                          <a:latin typeface="Arial"/>
                        </a:rPr>
                        <a:t>Police Common Core</a:t>
                      </a:r>
                    </a:p>
                    <a:p>
                      <a:pPr marL="168275" indent="-114300" algn="l" fontAlgn="ctr">
                        <a:buFont typeface="Arial" pitchFamily="34" charset="0"/>
                        <a:buChar char="•"/>
                      </a:pPr>
                      <a:r>
                        <a:rPr lang="en-US" sz="1200" b="1" i="0" u="none" strike="noStrike" dirty="0" smtClean="0">
                          <a:solidFill>
                            <a:schemeClr val="bg1"/>
                          </a:solidFill>
                          <a:latin typeface="Arial"/>
                        </a:rPr>
                        <a:t>Police Theory</a:t>
                      </a:r>
                    </a:p>
                    <a:p>
                      <a:pPr marL="168275" indent="-114300" algn="l" fontAlgn="ctr">
                        <a:buFont typeface="Arial" pitchFamily="34" charset="0"/>
                        <a:buChar char="•"/>
                      </a:pPr>
                      <a:r>
                        <a:rPr lang="en-US" sz="1200" b="1" i="0" u="none" strike="noStrike" dirty="0" smtClean="0">
                          <a:solidFill>
                            <a:schemeClr val="bg1"/>
                          </a:solidFill>
                          <a:latin typeface="Arial"/>
                        </a:rPr>
                        <a:t>Police Roles and Responsibilities</a:t>
                      </a:r>
                    </a:p>
                    <a:p>
                      <a:pPr algn="ctr" fontAlgn="ctr"/>
                      <a:endParaRPr lang="en-US" sz="800" b="1" i="0" u="none" strike="noStrike" dirty="0">
                        <a:solidFill>
                          <a:schemeClr val="bg1"/>
                        </a:solidFill>
                        <a:latin typeface="Arial"/>
                      </a:endParaRPr>
                    </a:p>
                  </a:txBody>
                  <a:tcPr marL="3963" marR="3963" marT="3963"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pPr algn="ctr" fontAlgn="ctr"/>
                      <a:endParaRPr lang="en-US" sz="800" b="1" i="0" u="none" strike="noStrike" dirty="0">
                        <a:solidFill>
                          <a:srgbClr val="000000"/>
                        </a:solidFill>
                        <a:latin typeface="Arial"/>
                      </a:endParaRP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2E876"/>
                    </a:solidFill>
                  </a:tcPr>
                </a:tc>
                <a:tc hMerge="1">
                  <a:txBody>
                    <a:bodyPr/>
                    <a:lstStyle/>
                    <a:p>
                      <a:pPr algn="ctr" fontAlgn="ctr"/>
                      <a:endParaRPr lang="en-US" sz="800" b="1" i="0" u="none" strike="noStrike" dirty="0">
                        <a:solidFill>
                          <a:srgbClr val="FFFFFF"/>
                        </a:solidFill>
                        <a:latin typeface="Arial"/>
                      </a:endParaRPr>
                    </a:p>
                  </a:txBody>
                  <a:tcPr marL="3963" marR="3963" marT="3963"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283BE"/>
                    </a:solidFill>
                  </a:tcPr>
                </a:tc>
                <a:tc hMerge="1">
                  <a:txBody>
                    <a:bodyPr/>
                    <a:lstStyle/>
                    <a:p>
                      <a:pPr algn="ctr" fontAlgn="ctr"/>
                      <a:endParaRPr lang="en-US" sz="800" b="1" i="0" u="none" strike="noStrike" dirty="0">
                        <a:solidFill>
                          <a:srgbClr val="FFFFFF"/>
                        </a:solidFill>
                        <a:latin typeface="Arial"/>
                      </a:endParaRP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283BE"/>
                    </a:solidFill>
                  </a:tcPr>
                </a:tc>
                <a:tc hMerge="1">
                  <a:txBody>
                    <a:bodyPr/>
                    <a:lstStyle/>
                    <a:p>
                      <a:pPr algn="ctr" fontAlgn="ctr"/>
                      <a:endParaRPr lang="en-US" sz="800" b="1" i="0" u="none" strike="noStrike" dirty="0">
                        <a:solidFill>
                          <a:srgbClr val="FFFFFF"/>
                        </a:solidFill>
                        <a:latin typeface="Arial"/>
                      </a:endParaRP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283BE"/>
                    </a:solidFill>
                  </a:tcPr>
                </a:tc>
                <a:tc hMerge="1">
                  <a:txBody>
                    <a:bodyPr/>
                    <a:lstStyle/>
                    <a:p>
                      <a:pPr algn="ctr" fontAlgn="ctr"/>
                      <a:endParaRPr lang="en-US" sz="800" b="1" i="0" u="none" strike="noStrike" dirty="0">
                        <a:solidFill>
                          <a:srgbClr val="FFFFFF"/>
                        </a:solidFill>
                        <a:latin typeface="Arial"/>
                      </a:endParaRPr>
                    </a:p>
                  </a:txBody>
                  <a:tcPr marL="3963" marR="3963" marT="396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283BE"/>
                    </a:solidFill>
                  </a:tcPr>
                </a:tc>
              </a:tr>
            </a:tbl>
          </a:graphicData>
        </a:graphic>
      </p:graphicFrame>
      <p:sp>
        <p:nvSpPr>
          <p:cNvPr id="17" name="Rectangle 16"/>
          <p:cNvSpPr/>
          <p:nvPr/>
        </p:nvSpPr>
        <p:spPr>
          <a:xfrm>
            <a:off x="335622" y="3535888"/>
            <a:ext cx="7284378" cy="28956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p:nvSpPr>
        <p:spPr>
          <a:xfrm>
            <a:off x="457200" y="148453"/>
            <a:ext cx="8229600" cy="66787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Advisor Academy-</a:t>
            </a:r>
            <a:r>
              <a:rPr kumimoji="0" lang="en-US" sz="3200" b="1"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Police</a:t>
            </a:r>
            <a:r>
              <a:rPr kumimoji="0" lang="en-US" sz="32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Focus</a:t>
            </a:r>
            <a:endParaRPr kumimoji="0" lang="en-US" sz="32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36" name="TextBox 35"/>
          <p:cNvSpPr txBox="1"/>
          <p:nvPr/>
        </p:nvSpPr>
        <p:spPr>
          <a:xfrm>
            <a:off x="7696200" y="5049666"/>
            <a:ext cx="1348789" cy="1323439"/>
          </a:xfrm>
          <a:prstGeom prst="rect">
            <a:avLst/>
          </a:prstGeom>
          <a:solidFill>
            <a:srgbClr val="F5C667"/>
          </a:solidFill>
          <a:ln w="19050">
            <a:solidFill>
              <a:schemeClr val="tx1"/>
            </a:solidFill>
          </a:ln>
        </p:spPr>
        <p:txBody>
          <a:bodyPr wrap="square" rtlCol="0">
            <a:spAutoFit/>
          </a:bodyPr>
          <a:lstStyle/>
          <a:p>
            <a:r>
              <a:rPr lang="en-US" sz="1000" dirty="0" smtClean="0">
                <a:latin typeface="Arial" pitchFamily="34" charset="0"/>
                <a:cs typeface="Arial" pitchFamily="34" charset="0"/>
              </a:rPr>
              <a:t>AUP District </a:t>
            </a:r>
          </a:p>
          <a:p>
            <a:r>
              <a:rPr lang="en-US" sz="1000" dirty="0" smtClean="0">
                <a:latin typeface="Arial" pitchFamily="34" charset="0"/>
                <a:cs typeface="Arial" pitchFamily="34" charset="0"/>
              </a:rPr>
              <a:t>AUP Province </a:t>
            </a:r>
          </a:p>
          <a:p>
            <a:r>
              <a:rPr lang="en-US" sz="1000" dirty="0" smtClean="0">
                <a:latin typeface="Arial" pitchFamily="34" charset="0"/>
                <a:cs typeface="Arial" pitchFamily="34" charset="0"/>
              </a:rPr>
              <a:t>ANCOP BDE </a:t>
            </a:r>
          </a:p>
          <a:p>
            <a:r>
              <a:rPr lang="en-US" sz="1000" dirty="0" smtClean="0">
                <a:latin typeface="Arial" pitchFamily="34" charset="0"/>
                <a:cs typeface="Arial" pitchFamily="34" charset="0"/>
              </a:rPr>
              <a:t>ANCOP </a:t>
            </a:r>
            <a:r>
              <a:rPr lang="en-US" sz="1000" dirty="0" err="1" smtClean="0">
                <a:latin typeface="Arial" pitchFamily="34" charset="0"/>
                <a:cs typeface="Arial" pitchFamily="34" charset="0"/>
              </a:rPr>
              <a:t>Kandak</a:t>
            </a:r>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ABP Zone </a:t>
            </a:r>
          </a:p>
          <a:p>
            <a:r>
              <a:rPr lang="en-US" sz="1000" dirty="0" smtClean="0">
                <a:latin typeface="Arial" pitchFamily="34" charset="0"/>
                <a:cs typeface="Arial" pitchFamily="34" charset="0"/>
              </a:rPr>
              <a:t>ABP </a:t>
            </a:r>
            <a:r>
              <a:rPr lang="en-US" sz="1000" dirty="0" err="1" smtClean="0">
                <a:latin typeface="Arial" pitchFamily="34" charset="0"/>
                <a:cs typeface="Arial" pitchFamily="34" charset="0"/>
              </a:rPr>
              <a:t>Kandak</a:t>
            </a:r>
            <a:r>
              <a:rPr lang="en-US" sz="1000" dirty="0" smtClean="0">
                <a:latin typeface="Arial" pitchFamily="34" charset="0"/>
                <a:cs typeface="Arial" pitchFamily="34" charset="0"/>
              </a:rPr>
              <a:t> </a:t>
            </a:r>
          </a:p>
          <a:p>
            <a:r>
              <a:rPr lang="en-US" sz="1000" dirty="0" smtClean="0">
                <a:latin typeface="Arial" pitchFamily="34" charset="0"/>
                <a:cs typeface="Arial" pitchFamily="34" charset="0"/>
              </a:rPr>
              <a:t>ABP Customs</a:t>
            </a:r>
          </a:p>
          <a:p>
            <a:r>
              <a:rPr lang="en-US" sz="1000" dirty="0" smtClean="0">
                <a:latin typeface="Arial" pitchFamily="34" charset="0"/>
                <a:cs typeface="Arial" pitchFamily="34" charset="0"/>
              </a:rPr>
              <a:t>PSS </a:t>
            </a:r>
          </a:p>
        </p:txBody>
      </p:sp>
      <p:sp>
        <p:nvSpPr>
          <p:cNvPr id="24" name="Rectangle 23"/>
          <p:cNvSpPr/>
          <p:nvPr/>
        </p:nvSpPr>
        <p:spPr>
          <a:xfrm>
            <a:off x="797769" y="2543912"/>
            <a:ext cx="2489432" cy="634901"/>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Advisor Academy</a:t>
            </a:r>
            <a:endParaRPr lang="en-US" sz="1200" b="1" dirty="0">
              <a:solidFill>
                <a:schemeClr val="tx1"/>
              </a:solidFill>
              <a:latin typeface="Arial" pitchFamily="34" charset="0"/>
              <a:cs typeface="Arial" pitchFamily="34" charset="0"/>
            </a:endParaRPr>
          </a:p>
        </p:txBody>
      </p:sp>
      <p:sp>
        <p:nvSpPr>
          <p:cNvPr id="25" name="Rectangle 24"/>
          <p:cNvSpPr/>
          <p:nvPr/>
        </p:nvSpPr>
        <p:spPr>
          <a:xfrm>
            <a:off x="3314096" y="2541281"/>
            <a:ext cx="817386" cy="634901"/>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RSOI / PRT</a:t>
            </a:r>
            <a:endParaRPr lang="en-US" sz="1200" b="1" dirty="0">
              <a:solidFill>
                <a:schemeClr val="tx1"/>
              </a:solidFill>
              <a:latin typeface="Arial" pitchFamily="34" charset="0"/>
              <a:cs typeface="Arial" pitchFamily="34" charset="0"/>
            </a:endParaRPr>
          </a:p>
        </p:txBody>
      </p:sp>
      <p:sp>
        <p:nvSpPr>
          <p:cNvPr id="26" name="Rectangle 25"/>
          <p:cNvSpPr/>
          <p:nvPr/>
        </p:nvSpPr>
        <p:spPr>
          <a:xfrm>
            <a:off x="4201604" y="2541281"/>
            <a:ext cx="1936374" cy="634901"/>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STX</a:t>
            </a:r>
            <a:endParaRPr lang="en-US" sz="1200" b="1" dirty="0">
              <a:solidFill>
                <a:schemeClr val="tx1"/>
              </a:solidFill>
              <a:latin typeface="Arial" pitchFamily="34" charset="0"/>
              <a:cs typeface="Arial" pitchFamily="34" charset="0"/>
            </a:endParaRPr>
          </a:p>
        </p:txBody>
      </p:sp>
      <p:sp>
        <p:nvSpPr>
          <p:cNvPr id="27" name="Rectangle 26"/>
          <p:cNvSpPr/>
          <p:nvPr/>
        </p:nvSpPr>
        <p:spPr>
          <a:xfrm>
            <a:off x="6205213" y="2538649"/>
            <a:ext cx="2554943" cy="634901"/>
          </a:xfrm>
          <a:prstGeom prst="rect">
            <a:avLst/>
          </a:prstGeom>
          <a:solidFill>
            <a:srgbClr val="04701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schemeClr val="bg1"/>
                </a:solidFill>
                <a:latin typeface="Arial" pitchFamily="34" charset="0"/>
                <a:cs typeface="Arial" pitchFamily="34" charset="0"/>
              </a:rPr>
              <a:t>FoF</a:t>
            </a:r>
            <a:endParaRPr lang="en-US" sz="1200" b="1" dirty="0">
              <a:solidFill>
                <a:schemeClr val="bg1"/>
              </a:solidFill>
              <a:latin typeface="Arial" pitchFamily="34" charset="0"/>
              <a:cs typeface="Arial" pitchFamily="34" charset="0"/>
            </a:endParaRPr>
          </a:p>
        </p:txBody>
      </p:sp>
      <p:sp>
        <p:nvSpPr>
          <p:cNvPr id="21" name="Rectangle 20"/>
          <p:cNvSpPr/>
          <p:nvPr/>
        </p:nvSpPr>
        <p:spPr>
          <a:xfrm>
            <a:off x="671944" y="675204"/>
            <a:ext cx="8167255" cy="176319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0188" lvl="1" fontAlgn="auto">
              <a:spcBef>
                <a:spcPct val="20000"/>
              </a:spcBef>
              <a:spcAft>
                <a:spcPts val="0"/>
              </a:spcAft>
              <a:buFont typeface="Wingdings" pitchFamily="2" charset="2"/>
              <a:buChar char="§"/>
              <a:defRPr/>
            </a:pPr>
            <a:endParaRPr lang="en-US" sz="1200" dirty="0">
              <a:solidFill>
                <a:schemeClr val="tx1"/>
              </a:solidFill>
              <a:latin typeface="Arial" pitchFamily="34" charset="0"/>
              <a:cs typeface="Arial" pitchFamily="34" charset="0"/>
            </a:endParaRPr>
          </a:p>
        </p:txBody>
      </p:sp>
      <p:sp>
        <p:nvSpPr>
          <p:cNvPr id="22" name="TextBox 21"/>
          <p:cNvSpPr txBox="1"/>
          <p:nvPr/>
        </p:nvSpPr>
        <p:spPr>
          <a:xfrm>
            <a:off x="484910" y="554183"/>
            <a:ext cx="8478981" cy="2332946"/>
          </a:xfrm>
          <a:prstGeom prst="rect">
            <a:avLst/>
          </a:prstGeom>
          <a:noFill/>
        </p:spPr>
        <p:txBody>
          <a:bodyPr wrap="square" rtlCol="0">
            <a:spAutoFit/>
          </a:bodyPr>
          <a:lstStyle/>
          <a:p>
            <a:pPr marL="230188" lvl="1" algn="ctr" fontAlgn="auto">
              <a:spcBef>
                <a:spcPct val="20000"/>
              </a:spcBef>
              <a:spcAft>
                <a:spcPts val="0"/>
              </a:spcAft>
              <a:defRPr/>
            </a:pPr>
            <a:r>
              <a:rPr lang="en-US" sz="1600" u="sng" dirty="0" smtClean="0">
                <a:latin typeface="Arial" pitchFamily="34" charset="0"/>
                <a:cs typeface="Arial" pitchFamily="34" charset="0"/>
              </a:rPr>
              <a:t>Training Objectives</a:t>
            </a:r>
          </a:p>
          <a:p>
            <a:pPr marL="230188" lvl="1" fontAlgn="auto">
              <a:spcBef>
                <a:spcPct val="20000"/>
              </a:spcBef>
              <a:spcAft>
                <a:spcPts val="0"/>
              </a:spcAft>
              <a:defRPr/>
            </a:pPr>
            <a:r>
              <a:rPr lang="en-US" sz="1400" i="1" dirty="0" smtClean="0">
                <a:latin typeface="Arial" pitchFamily="34" charset="0"/>
                <a:cs typeface="Arial" pitchFamily="34" charset="0"/>
              </a:rPr>
              <a:t>Through classroom instruction and with the assistance of Subject Matter Experts:</a:t>
            </a:r>
          </a:p>
          <a:p>
            <a:pPr marL="230188" lvl="1" fontAlgn="auto">
              <a:spcBef>
                <a:spcPct val="20000"/>
              </a:spcBef>
              <a:spcAft>
                <a:spcPts val="0"/>
              </a:spcAft>
              <a:buFont typeface="Wingdings" pitchFamily="2" charset="2"/>
              <a:buChar char="§"/>
              <a:defRPr/>
            </a:pPr>
            <a:r>
              <a:rPr lang="en-US" sz="1200" b="0" dirty="0" smtClean="0">
                <a:latin typeface="Arial" pitchFamily="34" charset="0"/>
                <a:cs typeface="Arial" pitchFamily="34" charset="0"/>
              </a:rPr>
              <a:t>Train SFATs in Advisor/and Security Force Assistance skills tailored to Police specific organizations at echelon.</a:t>
            </a:r>
            <a:r>
              <a:rPr lang="en-US" sz="1400" b="0" dirty="0" smtClean="0">
                <a:latin typeface="Arial" pitchFamily="34" charset="0"/>
                <a:cs typeface="Arial" pitchFamily="34" charset="0"/>
              </a:rPr>
              <a:t> </a:t>
            </a:r>
          </a:p>
          <a:p>
            <a:pPr marL="230188" lvl="1" fontAlgn="auto">
              <a:spcBef>
                <a:spcPct val="20000"/>
              </a:spcBef>
              <a:spcAft>
                <a:spcPts val="0"/>
              </a:spcAft>
              <a:buFont typeface="Wingdings" pitchFamily="2" charset="2"/>
              <a:buChar char="§"/>
              <a:defRPr/>
            </a:pPr>
            <a:r>
              <a:rPr lang="en-US" sz="1400" b="0" dirty="0" smtClean="0">
                <a:latin typeface="Arial" pitchFamily="34" charset="0"/>
                <a:cs typeface="Arial" pitchFamily="34" charset="0"/>
              </a:rPr>
              <a:t>U</a:t>
            </a:r>
            <a:r>
              <a:rPr lang="en-US" sz="1200" b="0" dirty="0" smtClean="0">
                <a:latin typeface="Arial" pitchFamily="34" charset="0"/>
                <a:cs typeface="Arial" pitchFamily="34" charset="0"/>
              </a:rPr>
              <a:t>nderstand and support ANSF objectives</a:t>
            </a:r>
          </a:p>
          <a:p>
            <a:pPr marL="230188" lvl="1" fontAlgn="auto">
              <a:spcBef>
                <a:spcPct val="20000"/>
              </a:spcBef>
              <a:spcAft>
                <a:spcPts val="0"/>
              </a:spcAft>
              <a:buFont typeface="Wingdings" pitchFamily="2" charset="2"/>
              <a:buChar char="§"/>
              <a:defRPr/>
            </a:pPr>
            <a:r>
              <a:rPr lang="en-US" sz="1200" b="0" dirty="0" smtClean="0">
                <a:latin typeface="Arial" pitchFamily="34" charset="0"/>
                <a:cs typeface="Arial" pitchFamily="34" charset="0"/>
              </a:rPr>
              <a:t>Understand ANSF mission, structure, and capabilities, and able to train ANSF to Afghan standards</a:t>
            </a:r>
          </a:p>
          <a:p>
            <a:pPr marL="230188" lvl="1" fontAlgn="auto">
              <a:spcBef>
                <a:spcPct val="20000"/>
              </a:spcBef>
              <a:spcAft>
                <a:spcPts val="0"/>
              </a:spcAft>
              <a:buFont typeface="Wingdings" pitchFamily="2" charset="2"/>
              <a:buChar char="§"/>
              <a:defRPr/>
            </a:pPr>
            <a:r>
              <a:rPr lang="en-US" sz="1200" b="0" dirty="0" smtClean="0">
                <a:latin typeface="Arial" pitchFamily="34" charset="0"/>
                <a:cs typeface="Arial" pitchFamily="34" charset="0"/>
              </a:rPr>
              <a:t>Trained on Afghan  Systems</a:t>
            </a:r>
          </a:p>
          <a:p>
            <a:pPr marL="230188" lvl="1" fontAlgn="auto">
              <a:spcBef>
                <a:spcPct val="20000"/>
              </a:spcBef>
              <a:spcAft>
                <a:spcPts val="0"/>
              </a:spcAft>
              <a:buFont typeface="Wingdings" pitchFamily="2" charset="2"/>
              <a:buChar char="§"/>
              <a:defRPr/>
            </a:pPr>
            <a:r>
              <a:rPr lang="en-US" sz="1200" b="0" dirty="0" smtClean="0">
                <a:latin typeface="Arial" pitchFamily="34" charset="0"/>
                <a:cs typeface="Arial" pitchFamily="34" charset="0"/>
              </a:rPr>
              <a:t>Provide SFATs with the tools to develop effective and sustainable ANSF capabilities to prepare them for unilateral operations.</a:t>
            </a:r>
          </a:p>
          <a:p>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6"/>
            <a:ext cx="8229600" cy="838200"/>
          </a:xfrm>
        </p:spPr>
        <p:txBody>
          <a:bodyPr>
            <a:normAutofit/>
          </a:bodyPr>
          <a:lstStyle/>
          <a:p>
            <a:r>
              <a:rPr lang="en-US" sz="3200" b="1" dirty="0" smtClean="0">
                <a:latin typeface="Arial" pitchFamily="34" charset="0"/>
                <a:cs typeface="Arial" pitchFamily="34" charset="0"/>
              </a:rPr>
              <a:t>Language and Culture Instruction</a:t>
            </a:r>
            <a:endParaRPr lang="en-US" sz="3200" b="1" dirty="0">
              <a:latin typeface="Arial" pitchFamily="34" charset="0"/>
              <a:cs typeface="Arial" pitchFamily="34" charset="0"/>
            </a:endParaRPr>
          </a:p>
        </p:txBody>
      </p:sp>
      <p:sp>
        <p:nvSpPr>
          <p:cNvPr id="12" name="TextBox 11"/>
          <p:cNvSpPr txBox="1"/>
          <p:nvPr/>
        </p:nvSpPr>
        <p:spPr>
          <a:xfrm>
            <a:off x="0" y="4525899"/>
            <a:ext cx="4505325" cy="1846659"/>
          </a:xfrm>
          <a:prstGeom prst="rect">
            <a:avLst/>
          </a:prstGeom>
          <a:noFill/>
        </p:spPr>
        <p:txBody>
          <a:bodyPr wrap="square" rtlCol="0">
            <a:spAutoFit/>
          </a:bodyPr>
          <a:lstStyle/>
          <a:p>
            <a:pPr algn="ctr">
              <a:buNone/>
            </a:pPr>
            <a:r>
              <a:rPr lang="en-US" b="1" u="sng" dirty="0" smtClean="0">
                <a:latin typeface="Arial" pitchFamily="34" charset="0"/>
                <a:cs typeface="Arial" pitchFamily="34" charset="0"/>
              </a:rPr>
              <a:t>Language Program</a:t>
            </a:r>
          </a:p>
          <a:p>
            <a:pPr lvl="1">
              <a:buFont typeface="Arial" pitchFamily="34" charset="0"/>
              <a:buChar char="•"/>
            </a:pPr>
            <a:r>
              <a:rPr lang="en-US" sz="1600" b="1" dirty="0" smtClean="0">
                <a:latin typeface="Arial" pitchFamily="34" charset="0"/>
                <a:cs typeface="Arial" pitchFamily="34" charset="0"/>
              </a:rPr>
              <a:t> “Meet, Eat and Greet” Philosophy </a:t>
            </a:r>
          </a:p>
          <a:p>
            <a:pPr lvl="1">
              <a:buFont typeface="Arial" pitchFamily="34" charset="0"/>
              <a:buChar char="•"/>
            </a:pPr>
            <a:r>
              <a:rPr lang="en-US" sz="1600" b="1" dirty="0" smtClean="0">
                <a:latin typeface="Arial" pitchFamily="34" charset="0"/>
                <a:cs typeface="Arial" pitchFamily="34" charset="0"/>
              </a:rPr>
              <a:t> 40 Hours Classroom Instruction</a:t>
            </a:r>
          </a:p>
          <a:p>
            <a:pPr lvl="1">
              <a:buFont typeface="Arial" pitchFamily="34" charset="0"/>
              <a:buChar char="•"/>
            </a:pPr>
            <a:r>
              <a:rPr lang="en-US" sz="1600" b="1" dirty="0" smtClean="0">
                <a:latin typeface="Arial" pitchFamily="34" charset="0"/>
                <a:cs typeface="Arial" pitchFamily="34" charset="0"/>
              </a:rPr>
              <a:t> Language Lab Availability</a:t>
            </a:r>
          </a:p>
          <a:p>
            <a:pPr lvl="1">
              <a:buFont typeface="Arial" pitchFamily="34" charset="0"/>
              <a:buChar char="•"/>
            </a:pPr>
            <a:r>
              <a:rPr lang="en-US" sz="1600" b="1" dirty="0" smtClean="0">
                <a:latin typeface="Arial" pitchFamily="34" charset="0"/>
                <a:cs typeface="Arial" pitchFamily="34" charset="0"/>
              </a:rPr>
              <a:t> Course Book </a:t>
            </a:r>
          </a:p>
          <a:p>
            <a:pPr lvl="1">
              <a:buFont typeface="Arial" pitchFamily="34" charset="0"/>
              <a:buChar char="•"/>
            </a:pPr>
            <a:r>
              <a:rPr lang="en-US" sz="1600" b="1" dirty="0" smtClean="0">
                <a:latin typeface="Arial" pitchFamily="34" charset="0"/>
                <a:cs typeface="Arial" pitchFamily="34" charset="0"/>
              </a:rPr>
              <a:t> Head Start Pocket Guide</a:t>
            </a:r>
          </a:p>
          <a:p>
            <a:pPr lvl="1">
              <a:buFont typeface="Arial" pitchFamily="34" charset="0"/>
              <a:buChar char="•"/>
            </a:pPr>
            <a:r>
              <a:rPr lang="en-US" sz="1600" b="1" dirty="0" smtClean="0">
                <a:latin typeface="Arial" pitchFamily="34" charset="0"/>
                <a:cs typeface="Arial" pitchFamily="34" charset="0"/>
              </a:rPr>
              <a:t> Language Proficiency Test </a:t>
            </a:r>
          </a:p>
        </p:txBody>
      </p:sp>
      <p:pic>
        <p:nvPicPr>
          <p:cNvPr id="1026" name="Picture 2" descr="X:\162nd\PAO\PAO Photos\162nd Year in Review Pics and Video\class 84\photos\DCC\PB160111.JPG"/>
          <p:cNvPicPr>
            <a:picLocks noChangeAspect="1" noChangeArrowheads="1"/>
          </p:cNvPicPr>
          <p:nvPr/>
        </p:nvPicPr>
        <p:blipFill>
          <a:blip r:embed="rId3" cstate="print"/>
          <a:srcRect/>
          <a:stretch>
            <a:fillRect/>
          </a:stretch>
        </p:blipFill>
        <p:spPr bwMode="auto">
          <a:xfrm>
            <a:off x="7108885" y="1149032"/>
            <a:ext cx="1922471" cy="144176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27" name="Picture 3" descr="X:\162nd\PAO\PAO Photos\162nd Year in Review Pics and Video\class 84\photos\Class Lane Pics 83-84\IMG_2338.JPG"/>
          <p:cNvPicPr>
            <a:picLocks noChangeAspect="1" noChangeArrowheads="1"/>
          </p:cNvPicPr>
          <p:nvPr/>
        </p:nvPicPr>
        <p:blipFill>
          <a:blip r:embed="rId4" cstate="print"/>
          <a:srcRect/>
          <a:stretch>
            <a:fillRect/>
          </a:stretch>
        </p:blipFill>
        <p:spPr bwMode="auto">
          <a:xfrm>
            <a:off x="213360" y="1150620"/>
            <a:ext cx="1965960" cy="144018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28" name="Picture 4" descr="X:\162nd\PAO\PAO Photos\162nd Year in Review Pics and Video\class 84\photos\IMG_2387.JPG"/>
          <p:cNvPicPr>
            <a:picLocks noChangeAspect="1" noChangeArrowheads="1"/>
          </p:cNvPicPr>
          <p:nvPr/>
        </p:nvPicPr>
        <p:blipFill>
          <a:blip r:embed="rId5" cstate="print"/>
          <a:srcRect/>
          <a:stretch>
            <a:fillRect/>
          </a:stretch>
        </p:blipFill>
        <p:spPr bwMode="auto">
          <a:xfrm>
            <a:off x="646113" y="2743200"/>
            <a:ext cx="2343150" cy="15621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29" name="Picture 5" descr="X:\162nd\PAO\PAO Photos\162nd Year in Review Pics and Video\Class 91\Photos (CLASS 91)\Leader Engagment.JPG"/>
          <p:cNvPicPr>
            <a:picLocks noChangeAspect="1" noChangeArrowheads="1"/>
          </p:cNvPicPr>
          <p:nvPr/>
        </p:nvPicPr>
        <p:blipFill>
          <a:blip r:embed="rId6" cstate="print"/>
          <a:srcRect/>
          <a:stretch>
            <a:fillRect/>
          </a:stretch>
        </p:blipFill>
        <p:spPr bwMode="auto">
          <a:xfrm>
            <a:off x="6140055" y="2743200"/>
            <a:ext cx="2318145" cy="15621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4" name="Picture 3" descr="C:\Users\mark.olin\AppData\Local\Microsoft\Windows\Temporary Internet Files\Content.Outlook\IFR3C2YV\DSCN0141 (2).JPG"/>
          <p:cNvPicPr>
            <a:picLocks noChangeAspect="1" noChangeArrowheads="1"/>
          </p:cNvPicPr>
          <p:nvPr/>
        </p:nvPicPr>
        <p:blipFill>
          <a:blip r:embed="rId7" cstate="print"/>
          <a:srcRect/>
          <a:stretch>
            <a:fillRect/>
          </a:stretch>
        </p:blipFill>
        <p:spPr bwMode="auto">
          <a:xfrm>
            <a:off x="3367298" y="2743200"/>
            <a:ext cx="2394722" cy="155778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6" name="Content Placeholder 8"/>
          <p:cNvSpPr txBox="1">
            <a:spLocks/>
          </p:cNvSpPr>
          <p:nvPr/>
        </p:nvSpPr>
        <p:spPr>
          <a:xfrm>
            <a:off x="2240280" y="958387"/>
            <a:ext cx="4815840" cy="1653368"/>
          </a:xfrm>
          <a:prstGeom prst="rect">
            <a:avLst/>
          </a:prstGeom>
          <a:solidFill>
            <a:schemeClr val="accent3">
              <a:lumMod val="60000"/>
              <a:lumOff val="40000"/>
            </a:schemeClr>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Autofit/>
          </a:bodyPr>
          <a:lstStyle/>
          <a:p>
            <a:pPr marL="342900" indent="-342900" algn="ctr">
              <a:spcBef>
                <a:spcPct val="20000"/>
              </a:spcBef>
              <a:defRPr/>
            </a:pPr>
            <a:r>
              <a:rPr kumimoji="0" lang="en-US" b="1" i="0" u="none" strike="noStrike" kern="1200" cap="none" spc="0" normalizeH="0" baseline="0" noProof="0" dirty="0" smtClean="0">
                <a:ln>
                  <a:noFill/>
                </a:ln>
                <a:solidFill>
                  <a:schemeClr val="tx1"/>
                </a:solidFill>
                <a:effectLst/>
                <a:uLnTx/>
                <a:uFillTx/>
                <a:latin typeface="Arial" pitchFamily="34" charset="0"/>
                <a:cs typeface="Arial" pitchFamily="34" charset="0"/>
              </a:rPr>
              <a:t>Emphasizes</a:t>
            </a:r>
            <a:r>
              <a:rPr lang="en-US" b="1" dirty="0" smtClean="0">
                <a:latin typeface="Arial" pitchFamily="34" charset="0"/>
                <a:cs typeface="Arial" pitchFamily="34" charset="0"/>
              </a:rPr>
              <a:t> Rapport Building</a:t>
            </a:r>
            <a:endParaRPr kumimoji="0" lang="en-US"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b="1" dirty="0" smtClean="0">
                <a:latin typeface="Arial" pitchFamily="34" charset="0"/>
                <a:cs typeface="Arial" pitchFamily="34" charset="0"/>
              </a:rPr>
              <a:t>Appreciation of Culture</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b="1" dirty="0" smtClean="0">
                <a:latin typeface="Arial" pitchFamily="34" charset="0"/>
                <a:cs typeface="Arial" pitchFamily="34" charset="0"/>
              </a:rPr>
              <a:t>Building Loyalty</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b="1" dirty="0" smtClean="0">
                <a:latin typeface="Arial" pitchFamily="34" charset="0"/>
                <a:cs typeface="Arial" pitchFamily="34" charset="0"/>
              </a:rPr>
              <a:t>Establishing Trust</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b="1" dirty="0" smtClean="0">
                <a:latin typeface="Arial" pitchFamily="34" charset="0"/>
                <a:cs typeface="Arial" pitchFamily="34" charset="0"/>
              </a:rPr>
              <a:t>Creating Friendships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
        <p:nvSpPr>
          <p:cNvPr id="11" name="TextBox 10"/>
          <p:cNvSpPr txBox="1"/>
          <p:nvPr/>
        </p:nvSpPr>
        <p:spPr>
          <a:xfrm>
            <a:off x="4507607" y="4525899"/>
            <a:ext cx="4505325" cy="1846659"/>
          </a:xfrm>
          <a:prstGeom prst="rect">
            <a:avLst/>
          </a:prstGeom>
          <a:noFill/>
        </p:spPr>
        <p:txBody>
          <a:bodyPr wrap="square" rtlCol="0">
            <a:spAutoFit/>
          </a:bodyPr>
          <a:lstStyle/>
          <a:p>
            <a:pPr algn="ctr">
              <a:buNone/>
            </a:pPr>
            <a:r>
              <a:rPr lang="en-US" b="1" u="sng" dirty="0" smtClean="0">
                <a:latin typeface="Arial" pitchFamily="34" charset="0"/>
                <a:cs typeface="Arial" pitchFamily="34" charset="0"/>
              </a:rPr>
              <a:t>Culture Program</a:t>
            </a:r>
          </a:p>
          <a:p>
            <a:pPr lvl="1">
              <a:buFont typeface="Arial" pitchFamily="34" charset="0"/>
              <a:buChar char="•"/>
            </a:pPr>
            <a:r>
              <a:rPr lang="en-US" sz="1600" b="1" dirty="0" smtClean="0">
                <a:latin typeface="Arial" pitchFamily="34" charset="0"/>
                <a:cs typeface="Arial" pitchFamily="34" charset="0"/>
              </a:rPr>
              <a:t> History of Country/Region</a:t>
            </a:r>
          </a:p>
          <a:p>
            <a:pPr lvl="1">
              <a:buFont typeface="Arial" pitchFamily="34" charset="0"/>
              <a:buChar char="•"/>
            </a:pPr>
            <a:r>
              <a:rPr lang="en-US" sz="1600" b="1" dirty="0" smtClean="0">
                <a:latin typeface="Arial" pitchFamily="34" charset="0"/>
                <a:cs typeface="Arial" pitchFamily="34" charset="0"/>
              </a:rPr>
              <a:t> History of Religion(s)</a:t>
            </a:r>
          </a:p>
          <a:p>
            <a:pPr lvl="1">
              <a:buFont typeface="Arial" pitchFamily="34" charset="0"/>
              <a:buChar char="•"/>
            </a:pPr>
            <a:r>
              <a:rPr lang="en-US" sz="1600" b="1" dirty="0" smtClean="0">
                <a:latin typeface="Arial" pitchFamily="34" charset="0"/>
                <a:cs typeface="Arial" pitchFamily="34" charset="0"/>
              </a:rPr>
              <a:t> Customs and Courtesies</a:t>
            </a:r>
          </a:p>
          <a:p>
            <a:pPr lvl="1">
              <a:buFont typeface="Arial" pitchFamily="34" charset="0"/>
              <a:buChar char="•"/>
            </a:pPr>
            <a:r>
              <a:rPr lang="en-US" sz="1600" b="1" dirty="0" smtClean="0">
                <a:latin typeface="Arial" pitchFamily="34" charset="0"/>
                <a:cs typeface="Arial" pitchFamily="34" charset="0"/>
              </a:rPr>
              <a:t> Cultural Meal</a:t>
            </a:r>
          </a:p>
          <a:p>
            <a:pPr lvl="1">
              <a:buFont typeface="Arial" pitchFamily="34" charset="0"/>
              <a:buChar char="•"/>
            </a:pPr>
            <a:r>
              <a:rPr lang="en-US" sz="1600" b="1" dirty="0" smtClean="0">
                <a:latin typeface="Arial" pitchFamily="34" charset="0"/>
                <a:cs typeface="Arial" pitchFamily="34" charset="0"/>
              </a:rPr>
              <a:t> Reinforced through Key Leader Engagements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http://www.joinmaxim.com/uploadedImages/Career_Site/Locations/map.gif"/>
          <p:cNvPicPr>
            <a:picLocks noChangeAspect="1" noChangeArrowheads="1"/>
          </p:cNvPicPr>
          <p:nvPr/>
        </p:nvPicPr>
        <p:blipFill>
          <a:blip r:embed="rId3" cstate="print"/>
          <a:srcRect/>
          <a:stretch>
            <a:fillRect/>
          </a:stretch>
        </p:blipFill>
        <p:spPr bwMode="auto">
          <a:xfrm>
            <a:off x="942433" y="942414"/>
            <a:ext cx="6595150" cy="4616605"/>
          </a:xfrm>
          <a:prstGeom prst="rect">
            <a:avLst/>
          </a:prstGeom>
          <a:noFill/>
        </p:spPr>
      </p:pic>
      <p:sp>
        <p:nvSpPr>
          <p:cNvPr id="26" name="Freeform 25"/>
          <p:cNvSpPr/>
          <p:nvPr/>
        </p:nvSpPr>
        <p:spPr bwMode="auto">
          <a:xfrm>
            <a:off x="4784362" y="3685614"/>
            <a:ext cx="657922" cy="557561"/>
          </a:xfrm>
          <a:custGeom>
            <a:avLst/>
            <a:gdLst>
              <a:gd name="connsiteX0" fmla="*/ 0 w 657922"/>
              <a:gd name="connsiteY0" fmla="*/ 133814 h 557561"/>
              <a:gd name="connsiteX1" fmla="*/ 11151 w 657922"/>
              <a:gd name="connsiteY1" fmla="*/ 22302 h 557561"/>
              <a:gd name="connsiteX2" fmla="*/ 356839 w 657922"/>
              <a:gd name="connsiteY2" fmla="*/ 0 h 557561"/>
              <a:gd name="connsiteX3" fmla="*/ 401444 w 657922"/>
              <a:gd name="connsiteY3" fmla="*/ 89209 h 557561"/>
              <a:gd name="connsiteX4" fmla="*/ 323385 w 657922"/>
              <a:gd name="connsiteY4" fmla="*/ 256478 h 557561"/>
              <a:gd name="connsiteX5" fmla="*/ 323385 w 657922"/>
              <a:gd name="connsiteY5" fmla="*/ 301083 h 557561"/>
              <a:gd name="connsiteX6" fmla="*/ 546409 w 657922"/>
              <a:gd name="connsiteY6" fmla="*/ 278780 h 557561"/>
              <a:gd name="connsiteX7" fmla="*/ 546409 w 657922"/>
              <a:gd name="connsiteY7" fmla="*/ 334536 h 557561"/>
              <a:gd name="connsiteX8" fmla="*/ 568712 w 657922"/>
              <a:gd name="connsiteY8" fmla="*/ 356839 h 557561"/>
              <a:gd name="connsiteX9" fmla="*/ 568712 w 657922"/>
              <a:gd name="connsiteY9" fmla="*/ 390292 h 557561"/>
              <a:gd name="connsiteX10" fmla="*/ 557561 w 657922"/>
              <a:gd name="connsiteY10" fmla="*/ 446048 h 557561"/>
              <a:gd name="connsiteX11" fmla="*/ 602166 w 657922"/>
              <a:gd name="connsiteY11" fmla="*/ 434897 h 557561"/>
              <a:gd name="connsiteX12" fmla="*/ 624468 w 657922"/>
              <a:gd name="connsiteY12" fmla="*/ 457200 h 557561"/>
              <a:gd name="connsiteX13" fmla="*/ 591014 w 657922"/>
              <a:gd name="connsiteY13" fmla="*/ 490653 h 557561"/>
              <a:gd name="connsiteX14" fmla="*/ 657922 w 657922"/>
              <a:gd name="connsiteY14" fmla="*/ 535258 h 557561"/>
              <a:gd name="connsiteX15" fmla="*/ 613317 w 657922"/>
              <a:gd name="connsiteY15" fmla="*/ 557561 h 557561"/>
              <a:gd name="connsiteX16" fmla="*/ 546409 w 657922"/>
              <a:gd name="connsiteY16" fmla="*/ 524107 h 557561"/>
              <a:gd name="connsiteX17" fmla="*/ 490653 w 657922"/>
              <a:gd name="connsiteY17" fmla="*/ 557561 h 557561"/>
              <a:gd name="connsiteX18" fmla="*/ 412595 w 657922"/>
              <a:gd name="connsiteY18" fmla="*/ 546409 h 557561"/>
              <a:gd name="connsiteX19" fmla="*/ 312234 w 657922"/>
              <a:gd name="connsiteY19" fmla="*/ 479502 h 557561"/>
              <a:gd name="connsiteX20" fmla="*/ 278780 w 657922"/>
              <a:gd name="connsiteY20" fmla="*/ 512956 h 557561"/>
              <a:gd name="connsiteX21" fmla="*/ 200722 w 657922"/>
              <a:gd name="connsiteY21" fmla="*/ 512956 h 557561"/>
              <a:gd name="connsiteX22" fmla="*/ 133814 w 657922"/>
              <a:gd name="connsiteY22" fmla="*/ 468351 h 557561"/>
              <a:gd name="connsiteX23" fmla="*/ 55756 w 657922"/>
              <a:gd name="connsiteY23" fmla="*/ 479502 h 557561"/>
              <a:gd name="connsiteX24" fmla="*/ 0 w 657922"/>
              <a:gd name="connsiteY24" fmla="*/ 133814 h 557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7922" h="557561">
                <a:moveTo>
                  <a:pt x="0" y="133814"/>
                </a:moveTo>
                <a:lnTo>
                  <a:pt x="11151" y="22302"/>
                </a:lnTo>
                <a:lnTo>
                  <a:pt x="356839" y="0"/>
                </a:lnTo>
                <a:lnTo>
                  <a:pt x="401444" y="89209"/>
                </a:lnTo>
                <a:lnTo>
                  <a:pt x="323385" y="256478"/>
                </a:lnTo>
                <a:lnTo>
                  <a:pt x="323385" y="301083"/>
                </a:lnTo>
                <a:lnTo>
                  <a:pt x="546409" y="278780"/>
                </a:lnTo>
                <a:lnTo>
                  <a:pt x="546409" y="334536"/>
                </a:lnTo>
                <a:lnTo>
                  <a:pt x="568712" y="356839"/>
                </a:lnTo>
                <a:lnTo>
                  <a:pt x="568712" y="390292"/>
                </a:lnTo>
                <a:lnTo>
                  <a:pt x="557561" y="446048"/>
                </a:lnTo>
                <a:lnTo>
                  <a:pt x="602166" y="434897"/>
                </a:lnTo>
                <a:lnTo>
                  <a:pt x="624468" y="457200"/>
                </a:lnTo>
                <a:lnTo>
                  <a:pt x="591014" y="490653"/>
                </a:lnTo>
                <a:lnTo>
                  <a:pt x="657922" y="535258"/>
                </a:lnTo>
                <a:lnTo>
                  <a:pt x="613317" y="557561"/>
                </a:lnTo>
                <a:lnTo>
                  <a:pt x="546409" y="524107"/>
                </a:lnTo>
                <a:lnTo>
                  <a:pt x="490653" y="557561"/>
                </a:lnTo>
                <a:lnTo>
                  <a:pt x="412595" y="546409"/>
                </a:lnTo>
                <a:lnTo>
                  <a:pt x="312234" y="479502"/>
                </a:lnTo>
                <a:lnTo>
                  <a:pt x="278780" y="512956"/>
                </a:lnTo>
                <a:lnTo>
                  <a:pt x="200722" y="512956"/>
                </a:lnTo>
                <a:lnTo>
                  <a:pt x="133814" y="468351"/>
                </a:lnTo>
                <a:lnTo>
                  <a:pt x="55756" y="479502"/>
                </a:lnTo>
                <a:lnTo>
                  <a:pt x="0" y="133814"/>
                </a:lnTo>
                <a:close/>
              </a:path>
            </a:pathLst>
          </a:custGeom>
          <a:solidFill>
            <a:srgbClr val="FF9933"/>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bg1"/>
              </a:solidFill>
              <a:effectLst/>
              <a:latin typeface="Arial" charset="0"/>
            </a:endParaRPr>
          </a:p>
        </p:txBody>
      </p:sp>
      <p:pic>
        <p:nvPicPr>
          <p:cNvPr id="27" name="Picture 6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264706" y="2694640"/>
            <a:ext cx="171450" cy="247650"/>
          </a:xfrm>
          <a:prstGeom prst="rect">
            <a:avLst/>
          </a:prstGeom>
          <a:noFill/>
          <a:ln w="9525">
            <a:noFill/>
            <a:miter lim="800000"/>
            <a:headEnd/>
            <a:tailEnd/>
          </a:ln>
        </p:spPr>
      </p:pic>
      <p:pic>
        <p:nvPicPr>
          <p:cNvPr id="28" name="Picture 7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251959" y="3789318"/>
            <a:ext cx="257175" cy="257175"/>
          </a:xfrm>
          <a:prstGeom prst="rect">
            <a:avLst/>
          </a:prstGeom>
          <a:noFill/>
          <a:ln w="9525" algn="ctr">
            <a:noFill/>
            <a:miter lim="800000"/>
            <a:headEnd/>
            <a:tailEnd/>
          </a:ln>
        </p:spPr>
      </p:pic>
      <p:grpSp>
        <p:nvGrpSpPr>
          <p:cNvPr id="2" name="Group 91"/>
          <p:cNvGrpSpPr>
            <a:grpSpLocks/>
          </p:cNvGrpSpPr>
          <p:nvPr/>
        </p:nvGrpSpPr>
        <p:grpSpPr bwMode="auto">
          <a:xfrm>
            <a:off x="6513111" y="2885838"/>
            <a:ext cx="184150" cy="261937"/>
            <a:chOff x="9601200" y="3429000"/>
            <a:chExt cx="184666" cy="260703"/>
          </a:xfrm>
        </p:grpSpPr>
        <p:sp>
          <p:nvSpPr>
            <p:cNvPr id="30" name="Rectangle 29"/>
            <p:cNvSpPr/>
            <p:nvPr/>
          </p:nvSpPr>
          <p:spPr>
            <a:xfrm>
              <a:off x="9601200" y="3504841"/>
              <a:ext cx="152827" cy="1532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1" name="Picture 93"/>
            <p:cNvPicPr preferRelativeResize="0">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601200" y="3429000"/>
              <a:ext cx="184666" cy="260703"/>
            </a:xfrm>
            <a:prstGeom prst="rect">
              <a:avLst/>
            </a:prstGeom>
            <a:noFill/>
            <a:ln w="9525">
              <a:noFill/>
              <a:miter lim="800000"/>
              <a:headEnd/>
              <a:tailEnd/>
            </a:ln>
          </p:spPr>
        </p:pic>
      </p:grpSp>
      <p:pic>
        <p:nvPicPr>
          <p:cNvPr id="32" name="Picture 95"/>
          <p:cNvPicPr preferRelativeResize="0">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265905" y="2737597"/>
            <a:ext cx="247650" cy="247650"/>
          </a:xfrm>
          <a:prstGeom prst="rect">
            <a:avLst/>
          </a:prstGeom>
          <a:noFill/>
          <a:ln w="9525">
            <a:noFill/>
            <a:miter lim="800000"/>
            <a:headEnd/>
            <a:tailEnd/>
          </a:ln>
        </p:spPr>
      </p:pic>
      <p:pic>
        <p:nvPicPr>
          <p:cNvPr id="39" name="Picture 74"/>
          <p:cNvPicPr>
            <a:picLocks noChangeAspect="1" noChangeArrowheads="1"/>
          </p:cNvPicPr>
          <p:nvPr/>
        </p:nvPicPr>
        <p:blipFill>
          <a:blip r:embed="rId8" cstate="print"/>
          <a:srcRect/>
          <a:stretch>
            <a:fillRect/>
          </a:stretch>
        </p:blipFill>
        <p:spPr bwMode="auto">
          <a:xfrm>
            <a:off x="6030284" y="3477458"/>
            <a:ext cx="200025" cy="200025"/>
          </a:xfrm>
          <a:prstGeom prst="rect">
            <a:avLst/>
          </a:prstGeom>
          <a:noFill/>
          <a:ln w="9525">
            <a:noFill/>
            <a:miter lim="800000"/>
            <a:headEnd/>
            <a:tailEnd/>
          </a:ln>
        </p:spPr>
      </p:pic>
      <p:pic>
        <p:nvPicPr>
          <p:cNvPr id="40" name="Picture 75"/>
          <p:cNvPicPr preferRelativeResize="0">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484800" y="1511126"/>
            <a:ext cx="200025" cy="257175"/>
          </a:xfrm>
          <a:prstGeom prst="rect">
            <a:avLst/>
          </a:prstGeom>
          <a:noFill/>
          <a:ln w="9525">
            <a:noFill/>
            <a:miter lim="800000"/>
            <a:headEnd/>
            <a:tailEnd/>
          </a:ln>
        </p:spPr>
      </p:pic>
      <p:pic>
        <p:nvPicPr>
          <p:cNvPr id="44" name="Picture 43" descr="images"/>
          <p:cNvPicPr>
            <a:picLocks noChangeAspect="1" noChangeArrowheads="1"/>
          </p:cNvPicPr>
          <p:nvPr/>
        </p:nvPicPr>
        <p:blipFill>
          <a:blip r:embed="rId10" cstate="print"/>
          <a:srcRect l="14743" t="5397" r="14743" b="6152"/>
          <a:stretch>
            <a:fillRect/>
          </a:stretch>
        </p:blipFill>
        <p:spPr bwMode="auto">
          <a:xfrm>
            <a:off x="4183061" y="4091333"/>
            <a:ext cx="228600" cy="2286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0" name="Picture 104"/>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829598" y="4643935"/>
            <a:ext cx="180975" cy="257175"/>
          </a:xfrm>
          <a:prstGeom prst="rect">
            <a:avLst/>
          </a:prstGeom>
          <a:noFill/>
          <a:ln w="9525">
            <a:noFill/>
            <a:miter lim="800000"/>
            <a:headEnd/>
            <a:tailEnd/>
          </a:ln>
        </p:spPr>
      </p:pic>
      <p:grpSp>
        <p:nvGrpSpPr>
          <p:cNvPr id="3" name="Group 135"/>
          <p:cNvGrpSpPr/>
          <p:nvPr/>
        </p:nvGrpSpPr>
        <p:grpSpPr>
          <a:xfrm>
            <a:off x="5743293" y="2850208"/>
            <a:ext cx="228600" cy="296863"/>
            <a:chOff x="6970775" y="4550740"/>
            <a:chExt cx="228600" cy="296863"/>
          </a:xfrm>
        </p:grpSpPr>
        <p:sp>
          <p:nvSpPr>
            <p:cNvPr id="52" name="Rounded Rectangle 51"/>
            <p:cNvSpPr/>
            <p:nvPr/>
          </p:nvSpPr>
          <p:spPr>
            <a:xfrm>
              <a:off x="7010400" y="4648200"/>
              <a:ext cx="1524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3" name="Picture 113"/>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6970775" y="4550740"/>
              <a:ext cx="228600" cy="296863"/>
            </a:xfrm>
            <a:prstGeom prst="rect">
              <a:avLst/>
            </a:prstGeom>
            <a:noFill/>
            <a:ln w="9525">
              <a:noFill/>
              <a:miter lim="800000"/>
              <a:headEnd/>
              <a:tailEnd/>
            </a:ln>
          </p:spPr>
        </p:pic>
      </p:grpSp>
      <p:pic>
        <p:nvPicPr>
          <p:cNvPr id="94212" name="Picture 4" descr="outline map Germany">
            <a:hlinkClick r:id="rId13"/>
          </p:cNvPr>
          <p:cNvPicPr>
            <a:picLocks noChangeAspect="1" noChangeArrowheads="1"/>
          </p:cNvPicPr>
          <p:nvPr/>
        </p:nvPicPr>
        <p:blipFill>
          <a:blip r:embed="rId14" cstate="print"/>
          <a:srcRect/>
          <a:stretch>
            <a:fillRect/>
          </a:stretch>
        </p:blipFill>
        <p:spPr bwMode="auto">
          <a:xfrm>
            <a:off x="7060020" y="4421595"/>
            <a:ext cx="1080833" cy="1442608"/>
          </a:xfrm>
          <a:prstGeom prst="rect">
            <a:avLst/>
          </a:prstGeom>
          <a:noFill/>
        </p:spPr>
      </p:pic>
      <p:pic>
        <p:nvPicPr>
          <p:cNvPr id="55" name="Picture 54" descr="2d Cavalry Regiment Shoulder Sleeve Insignia"/>
          <p:cNvPicPr>
            <a:picLocks noChangeAspect="1" noChangeArrowheads="1"/>
          </p:cNvPicPr>
          <p:nvPr/>
        </p:nvPicPr>
        <p:blipFill>
          <a:blip r:embed="rId15" cstate="print"/>
          <a:srcRect/>
          <a:stretch>
            <a:fillRect/>
          </a:stretch>
        </p:blipFill>
        <p:spPr bwMode="auto">
          <a:xfrm>
            <a:off x="7597836" y="5350982"/>
            <a:ext cx="228600" cy="23812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6" name="Picture 55" descr="170ibct.jpg"/>
          <p:cNvPicPr>
            <a:picLocks noChangeAspect="1"/>
          </p:cNvPicPr>
          <p:nvPr/>
        </p:nvPicPr>
        <p:blipFill>
          <a:blip r:embed="rId16" cstate="print">
            <a:clrChange>
              <a:clrFrom>
                <a:srgbClr val="FEFFFF"/>
              </a:clrFrom>
              <a:clrTo>
                <a:srgbClr val="FEFFFF">
                  <a:alpha val="0"/>
                </a:srgbClr>
              </a:clrTo>
            </a:clrChange>
          </a:blip>
          <a:srcRect/>
          <a:stretch>
            <a:fillRect/>
          </a:stretch>
        </p:blipFill>
        <p:spPr bwMode="auto">
          <a:xfrm>
            <a:off x="7266717" y="5187518"/>
            <a:ext cx="142874" cy="235699"/>
          </a:xfrm>
          <a:prstGeom prst="rect">
            <a:avLst/>
          </a:prstGeom>
          <a:noFill/>
          <a:ln w="9525">
            <a:noFill/>
            <a:miter lim="800000"/>
            <a:headEnd/>
            <a:tailEnd/>
          </a:ln>
        </p:spPr>
      </p:pic>
      <p:cxnSp>
        <p:nvCxnSpPr>
          <p:cNvPr id="8" name="Straight Arrow Connector 7"/>
          <p:cNvCxnSpPr/>
          <p:nvPr/>
        </p:nvCxnSpPr>
        <p:spPr bwMode="auto">
          <a:xfrm rot="5400000" flipH="1" flipV="1">
            <a:off x="4834542" y="3033268"/>
            <a:ext cx="959005" cy="903249"/>
          </a:xfrm>
          <a:prstGeom prst="straightConnector1">
            <a:avLst/>
          </a:prstGeom>
          <a:solidFill>
            <a:schemeClr val="accent2"/>
          </a:solidFill>
          <a:ln w="19050" cap="flat" cmpd="sng" algn="ctr">
            <a:solidFill>
              <a:schemeClr val="tx1"/>
            </a:solidFill>
            <a:prstDash val="solid"/>
            <a:round/>
            <a:headEnd type="none" w="med" len="med"/>
            <a:tailEnd type="triangle" w="lg" len="med"/>
          </a:ln>
          <a:effectLst/>
        </p:spPr>
      </p:cxnSp>
      <p:cxnSp>
        <p:nvCxnSpPr>
          <p:cNvPr id="10" name="Straight Arrow Connector 9"/>
          <p:cNvCxnSpPr/>
          <p:nvPr/>
        </p:nvCxnSpPr>
        <p:spPr bwMode="auto">
          <a:xfrm flipV="1">
            <a:off x="4862420" y="3652160"/>
            <a:ext cx="1070517" cy="323385"/>
          </a:xfrm>
          <a:prstGeom prst="straightConnector1">
            <a:avLst/>
          </a:prstGeom>
          <a:solidFill>
            <a:schemeClr val="accent2"/>
          </a:solidFill>
          <a:ln w="19050" cap="flat" cmpd="sng" algn="ctr">
            <a:solidFill>
              <a:schemeClr val="tx1"/>
            </a:solidFill>
            <a:prstDash val="solid"/>
            <a:round/>
            <a:headEnd type="none" w="med" len="med"/>
            <a:tailEnd type="triangle" w="lg" len="med"/>
          </a:ln>
          <a:effectLst/>
        </p:spPr>
      </p:cxnSp>
      <p:cxnSp>
        <p:nvCxnSpPr>
          <p:cNvPr id="12" name="Straight Arrow Connector 11"/>
          <p:cNvCxnSpPr/>
          <p:nvPr/>
        </p:nvCxnSpPr>
        <p:spPr bwMode="auto">
          <a:xfrm flipV="1">
            <a:off x="4851269" y="3641009"/>
            <a:ext cx="1505415" cy="323385"/>
          </a:xfrm>
          <a:prstGeom prst="straightConnector1">
            <a:avLst/>
          </a:prstGeom>
          <a:solidFill>
            <a:schemeClr val="accent2"/>
          </a:solidFill>
          <a:ln w="19050" cap="flat" cmpd="sng" algn="ctr">
            <a:solidFill>
              <a:schemeClr val="tx1"/>
            </a:solidFill>
            <a:prstDash val="solid"/>
            <a:round/>
            <a:headEnd type="none" w="med" len="med"/>
            <a:tailEnd type="triangle" w="lg" len="med"/>
          </a:ln>
          <a:effectLst/>
        </p:spPr>
      </p:cxnSp>
      <p:cxnSp>
        <p:nvCxnSpPr>
          <p:cNvPr id="14" name="Straight Arrow Connector 13"/>
          <p:cNvCxnSpPr/>
          <p:nvPr/>
        </p:nvCxnSpPr>
        <p:spPr bwMode="auto">
          <a:xfrm rot="5400000" flipH="1" flipV="1">
            <a:off x="4600367" y="2018507"/>
            <a:ext cx="2230243" cy="1683835"/>
          </a:xfrm>
          <a:prstGeom prst="straightConnector1">
            <a:avLst/>
          </a:prstGeom>
          <a:solidFill>
            <a:schemeClr val="accent2"/>
          </a:solidFill>
          <a:ln w="19050" cap="flat" cmpd="sng" algn="ctr">
            <a:solidFill>
              <a:schemeClr val="tx1"/>
            </a:solidFill>
            <a:prstDash val="solid"/>
            <a:round/>
            <a:headEnd type="none" w="med" len="med"/>
            <a:tailEnd type="triangle" w="lg" len="med"/>
          </a:ln>
          <a:effectLst/>
        </p:spPr>
      </p:cxnSp>
      <p:cxnSp>
        <p:nvCxnSpPr>
          <p:cNvPr id="18" name="Straight Arrow Connector 17"/>
          <p:cNvCxnSpPr/>
          <p:nvPr/>
        </p:nvCxnSpPr>
        <p:spPr bwMode="auto">
          <a:xfrm rot="16200000" flipV="1">
            <a:off x="4059533" y="3217262"/>
            <a:ext cx="1115122" cy="468351"/>
          </a:xfrm>
          <a:prstGeom prst="straightConnector1">
            <a:avLst/>
          </a:prstGeom>
          <a:solidFill>
            <a:schemeClr val="accent2"/>
          </a:solidFill>
          <a:ln w="19050" cap="flat" cmpd="sng" algn="ctr">
            <a:solidFill>
              <a:schemeClr val="tx1"/>
            </a:solidFill>
            <a:prstDash val="solid"/>
            <a:round/>
            <a:headEnd type="none" w="med" len="med"/>
            <a:tailEnd type="triangle" w="lg" len="med"/>
          </a:ln>
          <a:effectLst/>
        </p:spPr>
      </p:cxnSp>
      <p:cxnSp>
        <p:nvCxnSpPr>
          <p:cNvPr id="20" name="Straight Arrow Connector 19"/>
          <p:cNvCxnSpPr/>
          <p:nvPr/>
        </p:nvCxnSpPr>
        <p:spPr bwMode="auto">
          <a:xfrm rot="10800000">
            <a:off x="2108070" y="3273019"/>
            <a:ext cx="2754351" cy="702526"/>
          </a:xfrm>
          <a:prstGeom prst="straightConnector1">
            <a:avLst/>
          </a:prstGeom>
          <a:solidFill>
            <a:schemeClr val="accent2"/>
          </a:solidFill>
          <a:ln w="19050" cap="flat" cmpd="sng" algn="ctr">
            <a:solidFill>
              <a:schemeClr val="tx1"/>
            </a:solidFill>
            <a:prstDash val="solid"/>
            <a:round/>
            <a:headEnd type="none" w="med" len="med"/>
            <a:tailEnd type="triangle" w="lg" len="med"/>
          </a:ln>
          <a:effectLst/>
        </p:spPr>
      </p:cxnSp>
      <p:cxnSp>
        <p:nvCxnSpPr>
          <p:cNvPr id="22" name="Straight Arrow Connector 21"/>
          <p:cNvCxnSpPr/>
          <p:nvPr/>
        </p:nvCxnSpPr>
        <p:spPr bwMode="auto">
          <a:xfrm flipV="1">
            <a:off x="4840118" y="3049994"/>
            <a:ext cx="1661532" cy="925551"/>
          </a:xfrm>
          <a:prstGeom prst="straightConnector1">
            <a:avLst/>
          </a:prstGeom>
          <a:solidFill>
            <a:schemeClr val="accent2"/>
          </a:solidFill>
          <a:ln w="19050" cap="flat" cmpd="sng" algn="ctr">
            <a:solidFill>
              <a:schemeClr val="tx1"/>
            </a:solidFill>
            <a:prstDash val="solid"/>
            <a:round/>
            <a:headEnd type="none" w="med" len="med"/>
            <a:tailEnd type="triangle" w="lg" len="med"/>
          </a:ln>
          <a:effectLst/>
        </p:spPr>
      </p:cxnSp>
      <p:cxnSp>
        <p:nvCxnSpPr>
          <p:cNvPr id="42" name="Straight Arrow Connector 41"/>
          <p:cNvCxnSpPr/>
          <p:nvPr/>
        </p:nvCxnSpPr>
        <p:spPr bwMode="auto">
          <a:xfrm rot="10800000">
            <a:off x="3542192" y="3968305"/>
            <a:ext cx="1297928" cy="7243"/>
          </a:xfrm>
          <a:prstGeom prst="straightConnector1">
            <a:avLst/>
          </a:prstGeom>
          <a:solidFill>
            <a:schemeClr val="accent2"/>
          </a:solidFill>
          <a:ln w="19050" cap="flat" cmpd="sng" algn="ctr">
            <a:solidFill>
              <a:schemeClr val="tx1"/>
            </a:solidFill>
            <a:prstDash val="solid"/>
            <a:round/>
            <a:headEnd type="none" w="med" len="med"/>
            <a:tailEnd type="triangle" w="lg" len="med"/>
          </a:ln>
          <a:effectLst/>
        </p:spPr>
      </p:cxnSp>
      <p:cxnSp>
        <p:nvCxnSpPr>
          <p:cNvPr id="25" name="Straight Arrow Connector 24"/>
          <p:cNvCxnSpPr/>
          <p:nvPr/>
        </p:nvCxnSpPr>
        <p:spPr bwMode="auto">
          <a:xfrm rot="10800000" flipV="1">
            <a:off x="4226802" y="3975544"/>
            <a:ext cx="635619" cy="55757"/>
          </a:xfrm>
          <a:prstGeom prst="straightConnector1">
            <a:avLst/>
          </a:prstGeom>
          <a:solidFill>
            <a:schemeClr val="accent2"/>
          </a:solidFill>
          <a:ln w="19050" cap="flat" cmpd="sng" algn="ctr">
            <a:solidFill>
              <a:schemeClr val="tx1"/>
            </a:solidFill>
            <a:prstDash val="solid"/>
            <a:round/>
            <a:headEnd type="none" w="med" len="med"/>
            <a:tailEnd type="triangle" w="lg" len="med"/>
          </a:ln>
          <a:effectLst/>
        </p:spPr>
      </p:cxnSp>
      <p:cxnSp>
        <p:nvCxnSpPr>
          <p:cNvPr id="16" name="Straight Arrow Connector 15"/>
          <p:cNvCxnSpPr/>
          <p:nvPr/>
        </p:nvCxnSpPr>
        <p:spPr bwMode="auto">
          <a:xfrm rot="10800000">
            <a:off x="3480049" y="2929617"/>
            <a:ext cx="1371221" cy="1057080"/>
          </a:xfrm>
          <a:prstGeom prst="straightConnector1">
            <a:avLst/>
          </a:prstGeom>
          <a:solidFill>
            <a:schemeClr val="accent2"/>
          </a:solidFill>
          <a:ln w="19050" cap="flat" cmpd="sng" algn="ctr">
            <a:solidFill>
              <a:schemeClr val="tx1"/>
            </a:solidFill>
            <a:prstDash val="solid"/>
            <a:round/>
            <a:headEnd type="none" w="med" len="med"/>
            <a:tailEnd type="triangle" w="lg" len="med"/>
          </a:ln>
          <a:effectLst/>
        </p:spPr>
      </p:cxnSp>
      <p:grpSp>
        <p:nvGrpSpPr>
          <p:cNvPr id="4" name="Group 73"/>
          <p:cNvGrpSpPr/>
          <p:nvPr/>
        </p:nvGrpSpPr>
        <p:grpSpPr>
          <a:xfrm>
            <a:off x="1985406" y="3986697"/>
            <a:ext cx="2843561" cy="1115122"/>
            <a:chOff x="1949894" y="4368451"/>
            <a:chExt cx="2843561" cy="1115122"/>
          </a:xfrm>
        </p:grpSpPr>
        <p:sp>
          <p:nvSpPr>
            <p:cNvPr id="47" name="Freeform 46"/>
            <p:cNvSpPr/>
            <p:nvPr/>
          </p:nvSpPr>
          <p:spPr bwMode="auto">
            <a:xfrm>
              <a:off x="2975806" y="4368451"/>
              <a:ext cx="1817649" cy="1103970"/>
            </a:xfrm>
            <a:custGeom>
              <a:avLst/>
              <a:gdLst>
                <a:gd name="connsiteX0" fmla="*/ 1817649 w 1817649"/>
                <a:gd name="connsiteY0" fmla="*/ 0 h 1103970"/>
                <a:gd name="connsiteX1" fmla="*/ 1494263 w 1817649"/>
                <a:gd name="connsiteY1" fmla="*/ 992458 h 1103970"/>
                <a:gd name="connsiteX2" fmla="*/ 22302 w 1817649"/>
                <a:gd name="connsiteY2" fmla="*/ 1103970 h 1103970"/>
                <a:gd name="connsiteX3" fmla="*/ 0 w 1817649"/>
                <a:gd name="connsiteY3" fmla="*/ 1103970 h 1103970"/>
              </a:gdLst>
              <a:ahLst/>
              <a:cxnLst>
                <a:cxn ang="0">
                  <a:pos x="connsiteX0" y="connsiteY0"/>
                </a:cxn>
                <a:cxn ang="0">
                  <a:pos x="connsiteX1" y="connsiteY1"/>
                </a:cxn>
                <a:cxn ang="0">
                  <a:pos x="connsiteX2" y="connsiteY2"/>
                </a:cxn>
                <a:cxn ang="0">
                  <a:pos x="connsiteX3" y="connsiteY3"/>
                </a:cxn>
              </a:cxnLst>
              <a:rect l="l" t="t" r="r" b="b"/>
              <a:pathLst>
                <a:path w="1817649" h="1103970">
                  <a:moveTo>
                    <a:pt x="1817649" y="0"/>
                  </a:moveTo>
                  <a:lnTo>
                    <a:pt x="1494263" y="992458"/>
                  </a:lnTo>
                  <a:lnTo>
                    <a:pt x="22302" y="1103970"/>
                  </a:lnTo>
                  <a:lnTo>
                    <a:pt x="0" y="1103970"/>
                  </a:lnTo>
                </a:path>
              </a:pathLst>
            </a:custGeom>
            <a:noFill/>
            <a:ln w="19050" cap="flat" cmpd="sng" algn="ctr">
              <a:solidFill>
                <a:schemeClr val="tx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bg1"/>
                </a:solidFill>
                <a:effectLst/>
                <a:latin typeface="Arial" charset="0"/>
              </a:endParaRPr>
            </a:p>
          </p:txBody>
        </p:sp>
        <p:cxnSp>
          <p:nvCxnSpPr>
            <p:cNvPr id="49" name="Straight Arrow Connector 48"/>
            <p:cNvCxnSpPr/>
            <p:nvPr/>
          </p:nvCxnSpPr>
          <p:spPr bwMode="auto">
            <a:xfrm rot="10800000">
              <a:off x="1949894" y="5160187"/>
              <a:ext cx="1025912" cy="323386"/>
            </a:xfrm>
            <a:prstGeom prst="straightConnector1">
              <a:avLst/>
            </a:prstGeom>
            <a:solidFill>
              <a:schemeClr val="accent2"/>
            </a:solidFill>
            <a:ln w="19050" cap="flat" cmpd="sng" algn="ctr">
              <a:solidFill>
                <a:schemeClr val="tx1"/>
              </a:solidFill>
              <a:prstDash val="solid"/>
              <a:round/>
              <a:headEnd type="none" w="med" len="med"/>
              <a:tailEnd type="triangle" w="lg" len="med"/>
            </a:ln>
            <a:effectLst/>
          </p:spPr>
        </p:cxnSp>
      </p:grpSp>
      <p:grpSp>
        <p:nvGrpSpPr>
          <p:cNvPr id="5" name="Group 74"/>
          <p:cNvGrpSpPr/>
          <p:nvPr/>
        </p:nvGrpSpPr>
        <p:grpSpPr>
          <a:xfrm>
            <a:off x="4828942" y="3986697"/>
            <a:ext cx="2698595" cy="1572322"/>
            <a:chOff x="4793430" y="4368451"/>
            <a:chExt cx="2698595" cy="1572322"/>
          </a:xfrm>
        </p:grpSpPr>
        <p:cxnSp>
          <p:nvCxnSpPr>
            <p:cNvPr id="59" name="Straight Connector 58"/>
            <p:cNvCxnSpPr/>
            <p:nvPr/>
          </p:nvCxnSpPr>
          <p:spPr bwMode="auto">
            <a:xfrm>
              <a:off x="4793430" y="4368451"/>
              <a:ext cx="1828800" cy="1550019"/>
            </a:xfrm>
            <a:prstGeom prst="line">
              <a:avLst/>
            </a:prstGeom>
            <a:solidFill>
              <a:schemeClr val="accent2"/>
            </a:solidFill>
            <a:ln w="19050" cap="flat" cmpd="sng" algn="ctr">
              <a:solidFill>
                <a:schemeClr val="tx1"/>
              </a:solidFill>
              <a:prstDash val="dash"/>
              <a:round/>
              <a:headEnd type="none" w="med" len="med"/>
              <a:tailEnd type="none" w="med" len="med"/>
            </a:ln>
            <a:effectLst/>
          </p:spPr>
        </p:cxnSp>
        <p:cxnSp>
          <p:nvCxnSpPr>
            <p:cNvPr id="62" name="Straight Arrow Connector 61"/>
            <p:cNvCxnSpPr/>
            <p:nvPr/>
          </p:nvCxnSpPr>
          <p:spPr bwMode="auto">
            <a:xfrm flipV="1">
              <a:off x="6644532" y="5751202"/>
              <a:ext cx="546410" cy="178419"/>
            </a:xfrm>
            <a:prstGeom prst="straightConnector1">
              <a:avLst/>
            </a:prstGeom>
            <a:solidFill>
              <a:schemeClr val="accent2"/>
            </a:solidFill>
            <a:ln w="19050" cap="flat" cmpd="sng" algn="ctr">
              <a:solidFill>
                <a:schemeClr val="tx1"/>
              </a:solidFill>
              <a:prstDash val="solid"/>
              <a:round/>
              <a:headEnd type="none" w="med" len="med"/>
              <a:tailEnd type="triangle" w="lg" len="med"/>
            </a:ln>
            <a:effectLst/>
          </p:spPr>
        </p:cxnSp>
        <p:cxnSp>
          <p:nvCxnSpPr>
            <p:cNvPr id="64" name="Straight Arrow Connector 63"/>
            <p:cNvCxnSpPr/>
            <p:nvPr/>
          </p:nvCxnSpPr>
          <p:spPr bwMode="auto">
            <a:xfrm flipV="1">
              <a:off x="6644532" y="5907319"/>
              <a:ext cx="847493" cy="33454"/>
            </a:xfrm>
            <a:prstGeom prst="straightConnector1">
              <a:avLst/>
            </a:prstGeom>
            <a:solidFill>
              <a:schemeClr val="accent2"/>
            </a:solidFill>
            <a:ln w="19050" cap="flat" cmpd="sng" algn="ctr">
              <a:solidFill>
                <a:schemeClr val="tx1"/>
              </a:solidFill>
              <a:prstDash val="solid"/>
              <a:round/>
              <a:headEnd type="none" w="med" len="med"/>
              <a:tailEnd type="triangle" w="lg" len="med"/>
            </a:ln>
            <a:effectLst/>
          </p:spPr>
        </p:cxnSp>
      </p:grpSp>
      <p:sp>
        <p:nvSpPr>
          <p:cNvPr id="60" name="Rectangle 59"/>
          <p:cNvSpPr/>
          <p:nvPr/>
        </p:nvSpPr>
        <p:spPr>
          <a:xfrm>
            <a:off x="4630374" y="3367894"/>
            <a:ext cx="703906" cy="369332"/>
          </a:xfrm>
          <a:prstGeom prst="rect">
            <a:avLst/>
          </a:prstGeom>
          <a:noFill/>
          <a:ln>
            <a:noFill/>
          </a:ln>
        </p:spPr>
        <p:txBody>
          <a:bodyPr spcFirstLastPara="1" wrap="square">
            <a:spAutoFit/>
          </a:bodyPr>
          <a:lstStyle/>
          <a:p>
            <a:pPr algn="ctr" fontAlgn="auto">
              <a:spcBef>
                <a:spcPts val="0"/>
              </a:spcBef>
              <a:spcAft>
                <a:spcPts val="0"/>
              </a:spcAft>
              <a:defRPr/>
            </a:pPr>
            <a:r>
              <a:rPr lang="en-US" b="1" dirty="0" smtClean="0">
                <a:ln w="6350" cmpd="sng">
                  <a:solidFill>
                    <a:schemeClr val="tx1"/>
                  </a:solidFill>
                  <a:prstDash val="solid"/>
                </a:ln>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atin typeface="+mn-lt"/>
                <a:cs typeface="+mn-cs"/>
              </a:rPr>
              <a:t>MTT</a:t>
            </a:r>
            <a:endParaRPr lang="en-US" b="1" dirty="0">
              <a:ln w="6350" cmpd="sng">
                <a:solidFill>
                  <a:schemeClr val="tx1"/>
                </a:solidFill>
                <a:prstDash val="solid"/>
              </a:ln>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atin typeface="+mn-lt"/>
              <a:cs typeface="+mn-cs"/>
            </a:endParaRPr>
          </a:p>
        </p:txBody>
      </p:sp>
      <p:sp>
        <p:nvSpPr>
          <p:cNvPr id="67" name="Title 1"/>
          <p:cNvSpPr>
            <a:spLocks noGrp="1"/>
          </p:cNvSpPr>
          <p:nvPr>
            <p:ph type="title"/>
          </p:nvPr>
        </p:nvSpPr>
        <p:spPr>
          <a:xfrm>
            <a:off x="457200" y="228599"/>
            <a:ext cx="8229600" cy="1143001"/>
          </a:xfrm>
        </p:spPr>
        <p:txBody>
          <a:bodyPr>
            <a:normAutofit/>
          </a:bodyPr>
          <a:lstStyle/>
          <a:p>
            <a:r>
              <a:rPr lang="en-US" sz="3200" b="1" dirty="0" smtClean="0">
                <a:latin typeface="Arial" pitchFamily="34" charset="0"/>
                <a:cs typeface="Arial" pitchFamily="34" charset="0"/>
              </a:rPr>
              <a:t>Security Force Assistance Brigade (SFAB) Training</a:t>
            </a:r>
            <a:endParaRPr lang="en-US" sz="3200" b="1" dirty="0">
              <a:latin typeface="Arial" pitchFamily="34" charset="0"/>
              <a:cs typeface="Arial" pitchFamily="34" charset="0"/>
            </a:endParaRPr>
          </a:p>
        </p:txBody>
      </p:sp>
      <p:grpSp>
        <p:nvGrpSpPr>
          <p:cNvPr id="6" name="Group 114"/>
          <p:cNvGrpSpPr>
            <a:grpSpLocks/>
          </p:cNvGrpSpPr>
          <p:nvPr/>
        </p:nvGrpSpPr>
        <p:grpSpPr bwMode="auto">
          <a:xfrm>
            <a:off x="4025870" y="3898763"/>
            <a:ext cx="219075" cy="247650"/>
            <a:chOff x="0" y="0"/>
            <a:chExt cx="308" cy="420"/>
          </a:xfrm>
        </p:grpSpPr>
        <p:sp>
          <p:nvSpPr>
            <p:cNvPr id="69" name="Freeform 116"/>
            <p:cNvSpPr>
              <a:spLocks/>
            </p:cNvSpPr>
            <p:nvPr/>
          </p:nvSpPr>
          <p:spPr bwMode="auto">
            <a:xfrm>
              <a:off x="2" y="0"/>
              <a:ext cx="305" cy="419"/>
            </a:xfrm>
            <a:custGeom>
              <a:avLst/>
              <a:gdLst>
                <a:gd name="T0" fmla="*/ 0 w 2120"/>
                <a:gd name="T1" fmla="*/ 0 h 2886"/>
                <a:gd name="T2" fmla="*/ 0 w 2120"/>
                <a:gd name="T3" fmla="*/ 0 h 2886"/>
                <a:gd name="T4" fmla="*/ 0 w 2120"/>
                <a:gd name="T5" fmla="*/ 0 h 2886"/>
                <a:gd name="T6" fmla="*/ 0 w 2120"/>
                <a:gd name="T7" fmla="*/ 0 h 2886"/>
                <a:gd name="T8" fmla="*/ 0 w 2120"/>
                <a:gd name="T9" fmla="*/ 0 h 2886"/>
                <a:gd name="T10" fmla="*/ 0 w 2120"/>
                <a:gd name="T11" fmla="*/ 0 h 2886"/>
                <a:gd name="T12" fmla="*/ 0 w 2120"/>
                <a:gd name="T13" fmla="*/ 0 h 2886"/>
                <a:gd name="T14" fmla="*/ 0 w 2120"/>
                <a:gd name="T15" fmla="*/ 0 h 2886"/>
                <a:gd name="T16" fmla="*/ 0 w 2120"/>
                <a:gd name="T17" fmla="*/ 0 h 2886"/>
                <a:gd name="T18" fmla="*/ 0 w 2120"/>
                <a:gd name="T19" fmla="*/ 0 h 2886"/>
                <a:gd name="T20" fmla="*/ 0 w 2120"/>
                <a:gd name="T21" fmla="*/ 0 h 2886"/>
                <a:gd name="T22" fmla="*/ 0 w 2120"/>
                <a:gd name="T23" fmla="*/ 0 h 2886"/>
                <a:gd name="T24" fmla="*/ 0 w 2120"/>
                <a:gd name="T25" fmla="*/ 0 h 2886"/>
                <a:gd name="T26" fmla="*/ 0 w 2120"/>
                <a:gd name="T27" fmla="*/ 0 h 2886"/>
                <a:gd name="T28" fmla="*/ 0 w 2120"/>
                <a:gd name="T29" fmla="*/ 0 h 2886"/>
                <a:gd name="T30" fmla="*/ 0 w 2120"/>
                <a:gd name="T31" fmla="*/ 0 h 2886"/>
                <a:gd name="T32" fmla="*/ 0 w 2120"/>
                <a:gd name="T33" fmla="*/ 0 h 2886"/>
                <a:gd name="T34" fmla="*/ 0 w 2120"/>
                <a:gd name="T35" fmla="*/ 0 h 2886"/>
                <a:gd name="T36" fmla="*/ 0 w 2120"/>
                <a:gd name="T37" fmla="*/ 0 h 2886"/>
                <a:gd name="T38" fmla="*/ 0 w 2120"/>
                <a:gd name="T39" fmla="*/ 0 h 2886"/>
                <a:gd name="T40" fmla="*/ 0 w 2120"/>
                <a:gd name="T41" fmla="*/ 0 h 2886"/>
                <a:gd name="T42" fmla="*/ 0 w 2120"/>
                <a:gd name="T43" fmla="*/ 0 h 2886"/>
                <a:gd name="T44" fmla="*/ 0 w 2120"/>
                <a:gd name="T45" fmla="*/ 0 h 2886"/>
                <a:gd name="T46" fmla="*/ 0 w 2120"/>
                <a:gd name="T47" fmla="*/ 0 h 2886"/>
                <a:gd name="T48" fmla="*/ 0 w 2120"/>
                <a:gd name="T49" fmla="*/ 0 h 2886"/>
                <a:gd name="T50" fmla="*/ 0 w 2120"/>
                <a:gd name="T51" fmla="*/ 0 h 2886"/>
                <a:gd name="T52" fmla="*/ 0 w 2120"/>
                <a:gd name="T53" fmla="*/ 0 h 2886"/>
                <a:gd name="T54" fmla="*/ 0 w 2120"/>
                <a:gd name="T55" fmla="*/ 0 h 2886"/>
                <a:gd name="T56" fmla="*/ 0 w 2120"/>
                <a:gd name="T57" fmla="*/ 0 h 2886"/>
                <a:gd name="T58" fmla="*/ 0 w 2120"/>
                <a:gd name="T59" fmla="*/ 0 h 2886"/>
                <a:gd name="T60" fmla="*/ 0 w 2120"/>
                <a:gd name="T61" fmla="*/ 0 h 2886"/>
                <a:gd name="T62" fmla="*/ 0 w 2120"/>
                <a:gd name="T63" fmla="*/ 0 h 2886"/>
                <a:gd name="T64" fmla="*/ 0 w 2120"/>
                <a:gd name="T65" fmla="*/ 0 h 2886"/>
                <a:gd name="T66" fmla="*/ 0 w 2120"/>
                <a:gd name="T67" fmla="*/ 0 h 2886"/>
                <a:gd name="T68" fmla="*/ 0 w 2120"/>
                <a:gd name="T69" fmla="*/ 0 h 2886"/>
                <a:gd name="T70" fmla="*/ 0 w 2120"/>
                <a:gd name="T71" fmla="*/ 0 h 2886"/>
                <a:gd name="T72" fmla="*/ 0 w 2120"/>
                <a:gd name="T73" fmla="*/ 0 h 2886"/>
                <a:gd name="T74" fmla="*/ 0 w 2120"/>
                <a:gd name="T75" fmla="*/ 0 h 2886"/>
                <a:gd name="T76" fmla="*/ 0 w 2120"/>
                <a:gd name="T77" fmla="*/ 0 h 2886"/>
                <a:gd name="T78" fmla="*/ 0 w 2120"/>
                <a:gd name="T79" fmla="*/ 0 h 2886"/>
                <a:gd name="T80" fmla="*/ 0 w 2120"/>
                <a:gd name="T81" fmla="*/ 0 h 2886"/>
                <a:gd name="T82" fmla="*/ 0 w 2120"/>
                <a:gd name="T83" fmla="*/ 0 h 2886"/>
                <a:gd name="T84" fmla="*/ 0 w 2120"/>
                <a:gd name="T85" fmla="*/ 0 h 2886"/>
                <a:gd name="T86" fmla="*/ 0 w 2120"/>
                <a:gd name="T87" fmla="*/ 0 h 2886"/>
                <a:gd name="T88" fmla="*/ 0 w 2120"/>
                <a:gd name="T89" fmla="*/ 0 h 2886"/>
                <a:gd name="T90" fmla="*/ 0 w 2120"/>
                <a:gd name="T91" fmla="*/ 0 h 2886"/>
                <a:gd name="T92" fmla="*/ 0 w 2120"/>
                <a:gd name="T93" fmla="*/ 0 h 2886"/>
                <a:gd name="T94" fmla="*/ 0 w 2120"/>
                <a:gd name="T95" fmla="*/ 0 h 2886"/>
                <a:gd name="T96" fmla="*/ 0 w 2120"/>
                <a:gd name="T97" fmla="*/ 0 h 2886"/>
                <a:gd name="T98" fmla="*/ 0 w 2120"/>
                <a:gd name="T99" fmla="*/ 0 h 28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20"/>
                <a:gd name="T151" fmla="*/ 0 h 2886"/>
                <a:gd name="T152" fmla="*/ 2120 w 2120"/>
                <a:gd name="T153" fmla="*/ 2886 h 28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20" h="2886">
                  <a:moveTo>
                    <a:pt x="1192" y="2818"/>
                  </a:moveTo>
                  <a:lnTo>
                    <a:pt x="1194" y="2816"/>
                  </a:lnTo>
                  <a:lnTo>
                    <a:pt x="1202" y="2808"/>
                  </a:lnTo>
                  <a:lnTo>
                    <a:pt x="1215" y="2796"/>
                  </a:lnTo>
                  <a:lnTo>
                    <a:pt x="1233" y="2779"/>
                  </a:lnTo>
                  <a:lnTo>
                    <a:pt x="1256" y="2756"/>
                  </a:lnTo>
                  <a:lnTo>
                    <a:pt x="1284" y="2728"/>
                  </a:lnTo>
                  <a:lnTo>
                    <a:pt x="1317" y="2693"/>
                  </a:lnTo>
                  <a:lnTo>
                    <a:pt x="1353" y="2652"/>
                  </a:lnTo>
                  <a:lnTo>
                    <a:pt x="1395" y="2606"/>
                  </a:lnTo>
                  <a:lnTo>
                    <a:pt x="1440" y="2551"/>
                  </a:lnTo>
                  <a:lnTo>
                    <a:pt x="1457" y="2534"/>
                  </a:lnTo>
                  <a:lnTo>
                    <a:pt x="1502" y="2480"/>
                  </a:lnTo>
                  <a:lnTo>
                    <a:pt x="1569" y="2389"/>
                  </a:lnTo>
                  <a:lnTo>
                    <a:pt x="1652" y="2258"/>
                  </a:lnTo>
                  <a:lnTo>
                    <a:pt x="1744" y="2088"/>
                  </a:lnTo>
                  <a:lnTo>
                    <a:pt x="1840" y="1877"/>
                  </a:lnTo>
                  <a:lnTo>
                    <a:pt x="1931" y="1622"/>
                  </a:lnTo>
                  <a:lnTo>
                    <a:pt x="2012" y="1322"/>
                  </a:lnTo>
                  <a:lnTo>
                    <a:pt x="2077" y="978"/>
                  </a:lnTo>
                  <a:lnTo>
                    <a:pt x="2117" y="586"/>
                  </a:lnTo>
                  <a:lnTo>
                    <a:pt x="2119" y="576"/>
                  </a:lnTo>
                  <a:lnTo>
                    <a:pt x="2120" y="548"/>
                  </a:lnTo>
                  <a:lnTo>
                    <a:pt x="2119" y="506"/>
                  </a:lnTo>
                  <a:lnTo>
                    <a:pt x="2113" y="454"/>
                  </a:lnTo>
                  <a:lnTo>
                    <a:pt x="2102" y="395"/>
                  </a:lnTo>
                  <a:lnTo>
                    <a:pt x="2083" y="334"/>
                  </a:lnTo>
                  <a:lnTo>
                    <a:pt x="2054" y="276"/>
                  </a:lnTo>
                  <a:lnTo>
                    <a:pt x="2012" y="223"/>
                  </a:lnTo>
                  <a:lnTo>
                    <a:pt x="1955" y="180"/>
                  </a:lnTo>
                  <a:lnTo>
                    <a:pt x="1883" y="150"/>
                  </a:lnTo>
                  <a:lnTo>
                    <a:pt x="1872" y="147"/>
                  </a:lnTo>
                  <a:lnTo>
                    <a:pt x="1841" y="135"/>
                  </a:lnTo>
                  <a:lnTo>
                    <a:pt x="1792" y="118"/>
                  </a:lnTo>
                  <a:lnTo>
                    <a:pt x="1726" y="99"/>
                  </a:lnTo>
                  <a:lnTo>
                    <a:pt x="1645" y="76"/>
                  </a:lnTo>
                  <a:lnTo>
                    <a:pt x="1549" y="54"/>
                  </a:lnTo>
                  <a:lnTo>
                    <a:pt x="1443" y="34"/>
                  </a:lnTo>
                  <a:lnTo>
                    <a:pt x="1325" y="18"/>
                  </a:lnTo>
                  <a:lnTo>
                    <a:pt x="1199" y="6"/>
                  </a:lnTo>
                  <a:lnTo>
                    <a:pt x="1067" y="0"/>
                  </a:lnTo>
                  <a:lnTo>
                    <a:pt x="1053" y="0"/>
                  </a:lnTo>
                  <a:lnTo>
                    <a:pt x="921" y="6"/>
                  </a:lnTo>
                  <a:lnTo>
                    <a:pt x="795" y="18"/>
                  </a:lnTo>
                  <a:lnTo>
                    <a:pt x="677" y="34"/>
                  </a:lnTo>
                  <a:lnTo>
                    <a:pt x="571" y="54"/>
                  </a:lnTo>
                  <a:lnTo>
                    <a:pt x="475" y="76"/>
                  </a:lnTo>
                  <a:lnTo>
                    <a:pt x="394" y="99"/>
                  </a:lnTo>
                  <a:lnTo>
                    <a:pt x="328" y="118"/>
                  </a:lnTo>
                  <a:lnTo>
                    <a:pt x="279" y="135"/>
                  </a:lnTo>
                  <a:lnTo>
                    <a:pt x="248" y="147"/>
                  </a:lnTo>
                  <a:lnTo>
                    <a:pt x="237" y="150"/>
                  </a:lnTo>
                  <a:lnTo>
                    <a:pt x="165" y="180"/>
                  </a:lnTo>
                  <a:lnTo>
                    <a:pt x="108" y="223"/>
                  </a:lnTo>
                  <a:lnTo>
                    <a:pt x="66" y="276"/>
                  </a:lnTo>
                  <a:lnTo>
                    <a:pt x="37" y="334"/>
                  </a:lnTo>
                  <a:lnTo>
                    <a:pt x="18" y="395"/>
                  </a:lnTo>
                  <a:lnTo>
                    <a:pt x="7" y="454"/>
                  </a:lnTo>
                  <a:lnTo>
                    <a:pt x="1" y="506"/>
                  </a:lnTo>
                  <a:lnTo>
                    <a:pt x="0" y="548"/>
                  </a:lnTo>
                  <a:lnTo>
                    <a:pt x="1" y="576"/>
                  </a:lnTo>
                  <a:lnTo>
                    <a:pt x="3" y="586"/>
                  </a:lnTo>
                  <a:lnTo>
                    <a:pt x="38" y="940"/>
                  </a:lnTo>
                  <a:lnTo>
                    <a:pt x="101" y="1262"/>
                  </a:lnTo>
                  <a:lnTo>
                    <a:pt x="186" y="1552"/>
                  </a:lnTo>
                  <a:lnTo>
                    <a:pt x="282" y="1808"/>
                  </a:lnTo>
                  <a:lnTo>
                    <a:pt x="385" y="2030"/>
                  </a:lnTo>
                  <a:lnTo>
                    <a:pt x="486" y="2213"/>
                  </a:lnTo>
                  <a:lnTo>
                    <a:pt x="577" y="2359"/>
                  </a:lnTo>
                  <a:lnTo>
                    <a:pt x="653" y="2465"/>
                  </a:lnTo>
                  <a:lnTo>
                    <a:pt x="702" y="2530"/>
                  </a:lnTo>
                  <a:lnTo>
                    <a:pt x="721" y="2551"/>
                  </a:lnTo>
                  <a:lnTo>
                    <a:pt x="770" y="2612"/>
                  </a:lnTo>
                  <a:lnTo>
                    <a:pt x="813" y="2664"/>
                  </a:lnTo>
                  <a:lnTo>
                    <a:pt x="849" y="2708"/>
                  </a:lnTo>
                  <a:lnTo>
                    <a:pt x="881" y="2742"/>
                  </a:lnTo>
                  <a:lnTo>
                    <a:pt x="908" y="2770"/>
                  </a:lnTo>
                  <a:lnTo>
                    <a:pt x="928" y="2792"/>
                  </a:lnTo>
                  <a:lnTo>
                    <a:pt x="944" y="2807"/>
                  </a:lnTo>
                  <a:lnTo>
                    <a:pt x="955" y="2817"/>
                  </a:lnTo>
                  <a:lnTo>
                    <a:pt x="961" y="2824"/>
                  </a:lnTo>
                  <a:lnTo>
                    <a:pt x="963" y="2825"/>
                  </a:lnTo>
                  <a:lnTo>
                    <a:pt x="995" y="2859"/>
                  </a:lnTo>
                  <a:lnTo>
                    <a:pt x="1027" y="2879"/>
                  </a:lnTo>
                  <a:lnTo>
                    <a:pt x="1058" y="2886"/>
                  </a:lnTo>
                  <a:lnTo>
                    <a:pt x="1089" y="2884"/>
                  </a:lnTo>
                  <a:lnTo>
                    <a:pt x="1116" y="2876"/>
                  </a:lnTo>
                  <a:lnTo>
                    <a:pt x="1141" y="2862"/>
                  </a:lnTo>
                  <a:lnTo>
                    <a:pt x="1162" y="2846"/>
                  </a:lnTo>
                  <a:lnTo>
                    <a:pt x="1177" y="2832"/>
                  </a:lnTo>
                  <a:lnTo>
                    <a:pt x="1187" y="2822"/>
                  </a:lnTo>
                  <a:lnTo>
                    <a:pt x="1192" y="2818"/>
                  </a:lnTo>
                  <a:close/>
                </a:path>
              </a:pathLst>
            </a:custGeom>
            <a:solidFill>
              <a:srgbClr val="000000"/>
            </a:solidFill>
            <a:ln w="9525">
              <a:noFill/>
              <a:round/>
              <a:headEnd/>
              <a:tailEnd/>
            </a:ln>
          </p:spPr>
          <p:txBody>
            <a:bodyPr/>
            <a:lstStyle/>
            <a:p>
              <a:endParaRPr lang="en-US"/>
            </a:p>
          </p:txBody>
        </p:sp>
        <p:sp>
          <p:nvSpPr>
            <p:cNvPr id="70" name="Freeform 118"/>
            <p:cNvSpPr>
              <a:spLocks/>
            </p:cNvSpPr>
            <p:nvPr/>
          </p:nvSpPr>
          <p:spPr bwMode="auto">
            <a:xfrm>
              <a:off x="13" y="13"/>
              <a:ext cx="284" cy="390"/>
            </a:xfrm>
            <a:custGeom>
              <a:avLst/>
              <a:gdLst>
                <a:gd name="T0" fmla="*/ 0 w 1958"/>
                <a:gd name="T1" fmla="*/ 0 h 2694"/>
                <a:gd name="T2" fmla="*/ 0 w 1958"/>
                <a:gd name="T3" fmla="*/ 0 h 2694"/>
                <a:gd name="T4" fmla="*/ 0 w 1958"/>
                <a:gd name="T5" fmla="*/ 0 h 2694"/>
                <a:gd name="T6" fmla="*/ 0 w 1958"/>
                <a:gd name="T7" fmla="*/ 0 h 2694"/>
                <a:gd name="T8" fmla="*/ 0 w 1958"/>
                <a:gd name="T9" fmla="*/ 0 h 2694"/>
                <a:gd name="T10" fmla="*/ 0 w 1958"/>
                <a:gd name="T11" fmla="*/ 0 h 2694"/>
                <a:gd name="T12" fmla="*/ 0 w 1958"/>
                <a:gd name="T13" fmla="*/ 0 h 2694"/>
                <a:gd name="T14" fmla="*/ 0 w 1958"/>
                <a:gd name="T15" fmla="*/ 0 h 2694"/>
                <a:gd name="T16" fmla="*/ 0 w 1958"/>
                <a:gd name="T17" fmla="*/ 0 h 2694"/>
                <a:gd name="T18" fmla="*/ 0 w 1958"/>
                <a:gd name="T19" fmla="*/ 0 h 2694"/>
                <a:gd name="T20" fmla="*/ 0 w 1958"/>
                <a:gd name="T21" fmla="*/ 0 h 2694"/>
                <a:gd name="T22" fmla="*/ 0 w 1958"/>
                <a:gd name="T23" fmla="*/ 0 h 2694"/>
                <a:gd name="T24" fmla="*/ 0 w 1958"/>
                <a:gd name="T25" fmla="*/ 0 h 2694"/>
                <a:gd name="T26" fmla="*/ 0 w 1958"/>
                <a:gd name="T27" fmla="*/ 0 h 2694"/>
                <a:gd name="T28" fmla="*/ 0 w 1958"/>
                <a:gd name="T29" fmla="*/ 0 h 2694"/>
                <a:gd name="T30" fmla="*/ 0 w 1958"/>
                <a:gd name="T31" fmla="*/ 0 h 2694"/>
                <a:gd name="T32" fmla="*/ 0 w 1958"/>
                <a:gd name="T33" fmla="*/ 0 h 2694"/>
                <a:gd name="T34" fmla="*/ 0 w 1958"/>
                <a:gd name="T35" fmla="*/ 0 h 2694"/>
                <a:gd name="T36" fmla="*/ 0 w 1958"/>
                <a:gd name="T37" fmla="*/ 0 h 2694"/>
                <a:gd name="T38" fmla="*/ 0 w 1958"/>
                <a:gd name="T39" fmla="*/ 0 h 2694"/>
                <a:gd name="T40" fmla="*/ 0 w 1958"/>
                <a:gd name="T41" fmla="*/ 0 h 2694"/>
                <a:gd name="T42" fmla="*/ 0 w 1958"/>
                <a:gd name="T43" fmla="*/ 0 h 2694"/>
                <a:gd name="T44" fmla="*/ 0 w 1958"/>
                <a:gd name="T45" fmla="*/ 0 h 2694"/>
                <a:gd name="T46" fmla="*/ 0 w 1958"/>
                <a:gd name="T47" fmla="*/ 0 h 2694"/>
                <a:gd name="T48" fmla="*/ 0 w 1958"/>
                <a:gd name="T49" fmla="*/ 0 h 2694"/>
                <a:gd name="T50" fmla="*/ 0 w 1958"/>
                <a:gd name="T51" fmla="*/ 0 h 2694"/>
                <a:gd name="T52" fmla="*/ 0 w 1958"/>
                <a:gd name="T53" fmla="*/ 0 h 2694"/>
                <a:gd name="T54" fmla="*/ 0 w 1958"/>
                <a:gd name="T55" fmla="*/ 0 h 2694"/>
                <a:gd name="T56" fmla="*/ 0 w 1958"/>
                <a:gd name="T57" fmla="*/ 0 h 2694"/>
                <a:gd name="T58" fmla="*/ 0 w 1958"/>
                <a:gd name="T59" fmla="*/ 0 h 2694"/>
                <a:gd name="T60" fmla="*/ 0 w 1958"/>
                <a:gd name="T61" fmla="*/ 0 h 2694"/>
                <a:gd name="T62" fmla="*/ 0 w 1958"/>
                <a:gd name="T63" fmla="*/ 0 h 2694"/>
                <a:gd name="T64" fmla="*/ 0 w 1958"/>
                <a:gd name="T65" fmla="*/ 0 h 2694"/>
                <a:gd name="T66" fmla="*/ 0 w 1958"/>
                <a:gd name="T67" fmla="*/ 0 h 2694"/>
                <a:gd name="T68" fmla="*/ 0 w 1958"/>
                <a:gd name="T69" fmla="*/ 0 h 2694"/>
                <a:gd name="T70" fmla="*/ 0 w 1958"/>
                <a:gd name="T71" fmla="*/ 0 h 2694"/>
                <a:gd name="T72" fmla="*/ 0 w 1958"/>
                <a:gd name="T73" fmla="*/ 0 h 2694"/>
                <a:gd name="T74" fmla="*/ 0 w 1958"/>
                <a:gd name="T75" fmla="*/ 0 h 2694"/>
                <a:gd name="T76" fmla="*/ 0 w 1958"/>
                <a:gd name="T77" fmla="*/ 0 h 2694"/>
                <a:gd name="T78" fmla="*/ 0 w 1958"/>
                <a:gd name="T79" fmla="*/ 0 h 2694"/>
                <a:gd name="T80" fmla="*/ 0 w 1958"/>
                <a:gd name="T81" fmla="*/ 0 h 2694"/>
                <a:gd name="T82" fmla="*/ 0 w 1958"/>
                <a:gd name="T83" fmla="*/ 0 h 2694"/>
                <a:gd name="T84" fmla="*/ 0 w 1958"/>
                <a:gd name="T85" fmla="*/ 0 h 2694"/>
                <a:gd name="T86" fmla="*/ 0 w 1958"/>
                <a:gd name="T87" fmla="*/ 0 h 2694"/>
                <a:gd name="T88" fmla="*/ 0 w 1958"/>
                <a:gd name="T89" fmla="*/ 0 h 2694"/>
                <a:gd name="T90" fmla="*/ 0 w 1958"/>
                <a:gd name="T91" fmla="*/ 0 h 2694"/>
                <a:gd name="T92" fmla="*/ 0 w 1958"/>
                <a:gd name="T93" fmla="*/ 0 h 2694"/>
                <a:gd name="T94" fmla="*/ 0 w 1958"/>
                <a:gd name="T95" fmla="*/ 0 h 2694"/>
                <a:gd name="T96" fmla="*/ 0 w 1958"/>
                <a:gd name="T97" fmla="*/ 0 h 2694"/>
                <a:gd name="T98" fmla="*/ 0 w 1958"/>
                <a:gd name="T99" fmla="*/ 0 h 26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58"/>
                <a:gd name="T151" fmla="*/ 0 h 2694"/>
                <a:gd name="T152" fmla="*/ 1958 w 1958"/>
                <a:gd name="T153" fmla="*/ 2694 h 26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58" h="2694">
                  <a:moveTo>
                    <a:pt x="1106" y="2620"/>
                  </a:moveTo>
                  <a:lnTo>
                    <a:pt x="1109" y="2618"/>
                  </a:lnTo>
                  <a:lnTo>
                    <a:pt x="1116" y="2611"/>
                  </a:lnTo>
                  <a:lnTo>
                    <a:pt x="1128" y="2601"/>
                  </a:lnTo>
                  <a:lnTo>
                    <a:pt x="1145" y="2584"/>
                  </a:lnTo>
                  <a:lnTo>
                    <a:pt x="1167" y="2564"/>
                  </a:lnTo>
                  <a:lnTo>
                    <a:pt x="1193" y="2537"/>
                  </a:lnTo>
                  <a:lnTo>
                    <a:pt x="1223" y="2505"/>
                  </a:lnTo>
                  <a:lnTo>
                    <a:pt x="1257" y="2467"/>
                  </a:lnTo>
                  <a:lnTo>
                    <a:pt x="1295" y="2423"/>
                  </a:lnTo>
                  <a:lnTo>
                    <a:pt x="1338" y="2373"/>
                  </a:lnTo>
                  <a:lnTo>
                    <a:pt x="1353" y="2355"/>
                  </a:lnTo>
                  <a:lnTo>
                    <a:pt x="1395" y="2303"/>
                  </a:lnTo>
                  <a:lnTo>
                    <a:pt x="1456" y="2216"/>
                  </a:lnTo>
                  <a:lnTo>
                    <a:pt x="1532" y="2091"/>
                  </a:lnTo>
                  <a:lnTo>
                    <a:pt x="1616" y="1929"/>
                  </a:lnTo>
                  <a:lnTo>
                    <a:pt x="1703" y="1730"/>
                  </a:lnTo>
                  <a:lnTo>
                    <a:pt x="1787" y="1491"/>
                  </a:lnTo>
                  <a:lnTo>
                    <a:pt x="1860" y="1213"/>
                  </a:lnTo>
                  <a:lnTo>
                    <a:pt x="1918" y="897"/>
                  </a:lnTo>
                  <a:lnTo>
                    <a:pt x="1954" y="539"/>
                  </a:lnTo>
                  <a:lnTo>
                    <a:pt x="1955" y="529"/>
                  </a:lnTo>
                  <a:lnTo>
                    <a:pt x="1957" y="503"/>
                  </a:lnTo>
                  <a:lnTo>
                    <a:pt x="1958" y="465"/>
                  </a:lnTo>
                  <a:lnTo>
                    <a:pt x="1955" y="417"/>
                  </a:lnTo>
                  <a:lnTo>
                    <a:pt x="1947" y="364"/>
                  </a:lnTo>
                  <a:lnTo>
                    <a:pt x="1931" y="309"/>
                  </a:lnTo>
                  <a:lnTo>
                    <a:pt x="1905" y="254"/>
                  </a:lnTo>
                  <a:lnTo>
                    <a:pt x="1868" y="207"/>
                  </a:lnTo>
                  <a:lnTo>
                    <a:pt x="1816" y="167"/>
                  </a:lnTo>
                  <a:lnTo>
                    <a:pt x="1749" y="140"/>
                  </a:lnTo>
                  <a:lnTo>
                    <a:pt x="1739" y="136"/>
                  </a:lnTo>
                  <a:lnTo>
                    <a:pt x="1711" y="125"/>
                  </a:lnTo>
                  <a:lnTo>
                    <a:pt x="1665" y="110"/>
                  </a:lnTo>
                  <a:lnTo>
                    <a:pt x="1603" y="92"/>
                  </a:lnTo>
                  <a:lnTo>
                    <a:pt x="1528" y="71"/>
                  </a:lnTo>
                  <a:lnTo>
                    <a:pt x="1440" y="51"/>
                  </a:lnTo>
                  <a:lnTo>
                    <a:pt x="1340" y="31"/>
                  </a:lnTo>
                  <a:lnTo>
                    <a:pt x="1231" y="16"/>
                  </a:lnTo>
                  <a:lnTo>
                    <a:pt x="1114" y="5"/>
                  </a:lnTo>
                  <a:lnTo>
                    <a:pt x="991" y="0"/>
                  </a:lnTo>
                  <a:lnTo>
                    <a:pt x="978" y="0"/>
                  </a:lnTo>
                  <a:lnTo>
                    <a:pt x="854" y="5"/>
                  </a:lnTo>
                  <a:lnTo>
                    <a:pt x="738" y="16"/>
                  </a:lnTo>
                  <a:lnTo>
                    <a:pt x="628" y="31"/>
                  </a:lnTo>
                  <a:lnTo>
                    <a:pt x="529" y="51"/>
                  </a:lnTo>
                  <a:lnTo>
                    <a:pt x="441" y="71"/>
                  </a:lnTo>
                  <a:lnTo>
                    <a:pt x="365" y="92"/>
                  </a:lnTo>
                  <a:lnTo>
                    <a:pt x="303" y="110"/>
                  </a:lnTo>
                  <a:lnTo>
                    <a:pt x="259" y="125"/>
                  </a:lnTo>
                  <a:lnTo>
                    <a:pt x="230" y="136"/>
                  </a:lnTo>
                  <a:lnTo>
                    <a:pt x="220" y="140"/>
                  </a:lnTo>
                  <a:lnTo>
                    <a:pt x="152" y="167"/>
                  </a:lnTo>
                  <a:lnTo>
                    <a:pt x="99" y="208"/>
                  </a:lnTo>
                  <a:lnTo>
                    <a:pt x="60" y="257"/>
                  </a:lnTo>
                  <a:lnTo>
                    <a:pt x="33" y="311"/>
                  </a:lnTo>
                  <a:lnTo>
                    <a:pt x="15" y="367"/>
                  </a:lnTo>
                  <a:lnTo>
                    <a:pt x="5" y="422"/>
                  </a:lnTo>
                  <a:lnTo>
                    <a:pt x="1" y="470"/>
                  </a:lnTo>
                  <a:lnTo>
                    <a:pt x="0" y="509"/>
                  </a:lnTo>
                  <a:lnTo>
                    <a:pt x="1" y="535"/>
                  </a:lnTo>
                  <a:lnTo>
                    <a:pt x="1" y="545"/>
                  </a:lnTo>
                  <a:lnTo>
                    <a:pt x="34" y="874"/>
                  </a:lnTo>
                  <a:lnTo>
                    <a:pt x="93" y="1173"/>
                  </a:lnTo>
                  <a:lnTo>
                    <a:pt x="171" y="1443"/>
                  </a:lnTo>
                  <a:lnTo>
                    <a:pt x="262" y="1682"/>
                  </a:lnTo>
                  <a:lnTo>
                    <a:pt x="357" y="1887"/>
                  </a:lnTo>
                  <a:lnTo>
                    <a:pt x="450" y="2058"/>
                  </a:lnTo>
                  <a:lnTo>
                    <a:pt x="536" y="2194"/>
                  </a:lnTo>
                  <a:lnTo>
                    <a:pt x="605" y="2293"/>
                  </a:lnTo>
                  <a:lnTo>
                    <a:pt x="652" y="2352"/>
                  </a:lnTo>
                  <a:lnTo>
                    <a:pt x="670" y="2373"/>
                  </a:lnTo>
                  <a:lnTo>
                    <a:pt x="715" y="2429"/>
                  </a:lnTo>
                  <a:lnTo>
                    <a:pt x="753" y="2477"/>
                  </a:lnTo>
                  <a:lnTo>
                    <a:pt x="786" y="2516"/>
                  </a:lnTo>
                  <a:lnTo>
                    <a:pt x="814" y="2547"/>
                  </a:lnTo>
                  <a:lnTo>
                    <a:pt x="835" y="2572"/>
                  </a:lnTo>
                  <a:lnTo>
                    <a:pt x="853" y="2592"/>
                  </a:lnTo>
                  <a:lnTo>
                    <a:pt x="865" y="2605"/>
                  </a:lnTo>
                  <a:lnTo>
                    <a:pt x="874" y="2614"/>
                  </a:lnTo>
                  <a:lnTo>
                    <a:pt x="879" y="2619"/>
                  </a:lnTo>
                  <a:lnTo>
                    <a:pt x="880" y="2620"/>
                  </a:lnTo>
                  <a:lnTo>
                    <a:pt x="912" y="2661"/>
                  </a:lnTo>
                  <a:lnTo>
                    <a:pt x="944" y="2684"/>
                  </a:lnTo>
                  <a:lnTo>
                    <a:pt x="975" y="2694"/>
                  </a:lnTo>
                  <a:lnTo>
                    <a:pt x="1004" y="2693"/>
                  </a:lnTo>
                  <a:lnTo>
                    <a:pt x="1032" y="2683"/>
                  </a:lnTo>
                  <a:lnTo>
                    <a:pt x="1057" y="2669"/>
                  </a:lnTo>
                  <a:lnTo>
                    <a:pt x="1077" y="2653"/>
                  </a:lnTo>
                  <a:lnTo>
                    <a:pt x="1093" y="2636"/>
                  </a:lnTo>
                  <a:lnTo>
                    <a:pt x="1103" y="2626"/>
                  </a:lnTo>
                  <a:lnTo>
                    <a:pt x="1106" y="2620"/>
                  </a:lnTo>
                  <a:close/>
                </a:path>
              </a:pathLst>
            </a:custGeom>
            <a:solidFill>
              <a:srgbClr val="FFB10F"/>
            </a:solidFill>
            <a:ln w="9525">
              <a:noFill/>
              <a:round/>
              <a:headEnd/>
              <a:tailEnd/>
            </a:ln>
          </p:spPr>
          <p:txBody>
            <a:bodyPr/>
            <a:lstStyle/>
            <a:p>
              <a:endParaRPr lang="en-US"/>
            </a:p>
          </p:txBody>
        </p:sp>
        <p:sp>
          <p:nvSpPr>
            <p:cNvPr id="71" name="Freeform 119"/>
            <p:cNvSpPr>
              <a:spLocks/>
            </p:cNvSpPr>
            <p:nvPr/>
          </p:nvSpPr>
          <p:spPr bwMode="auto">
            <a:xfrm>
              <a:off x="7" y="31"/>
              <a:ext cx="262" cy="281"/>
            </a:xfrm>
            <a:custGeom>
              <a:avLst/>
              <a:gdLst>
                <a:gd name="T0" fmla="*/ 0 w 1810"/>
                <a:gd name="T1" fmla="*/ 0 h 1934"/>
                <a:gd name="T2" fmla="*/ 0 w 1810"/>
                <a:gd name="T3" fmla="*/ 0 h 1934"/>
                <a:gd name="T4" fmla="*/ 0 w 1810"/>
                <a:gd name="T5" fmla="*/ 0 h 1934"/>
                <a:gd name="T6" fmla="*/ 0 w 1810"/>
                <a:gd name="T7" fmla="*/ 0 h 1934"/>
                <a:gd name="T8" fmla="*/ 0 w 1810"/>
                <a:gd name="T9" fmla="*/ 0 h 1934"/>
                <a:gd name="T10" fmla="*/ 0 w 1810"/>
                <a:gd name="T11" fmla="*/ 0 h 1934"/>
                <a:gd name="T12" fmla="*/ 0 60000 65536"/>
                <a:gd name="T13" fmla="*/ 0 60000 65536"/>
                <a:gd name="T14" fmla="*/ 0 60000 65536"/>
                <a:gd name="T15" fmla="*/ 0 60000 65536"/>
                <a:gd name="T16" fmla="*/ 0 60000 65536"/>
                <a:gd name="T17" fmla="*/ 0 60000 65536"/>
                <a:gd name="T18" fmla="*/ 0 w 1810"/>
                <a:gd name="T19" fmla="*/ 0 h 1934"/>
                <a:gd name="T20" fmla="*/ 1810 w 1810"/>
                <a:gd name="T21" fmla="*/ 1934 h 1934"/>
              </a:gdLst>
              <a:ahLst/>
              <a:cxnLst>
                <a:cxn ang="T12">
                  <a:pos x="T0" y="T1"/>
                </a:cxn>
                <a:cxn ang="T13">
                  <a:pos x="T2" y="T3"/>
                </a:cxn>
                <a:cxn ang="T14">
                  <a:pos x="T4" y="T5"/>
                </a:cxn>
                <a:cxn ang="T15">
                  <a:pos x="T6" y="T7"/>
                </a:cxn>
                <a:cxn ang="T16">
                  <a:pos x="T8" y="T9"/>
                </a:cxn>
                <a:cxn ang="T17">
                  <a:pos x="T10" y="T11"/>
                </a:cxn>
              </a:cxnLst>
              <a:rect l="T18" t="T19" r="T20" b="T21"/>
              <a:pathLst>
                <a:path w="1810" h="1934">
                  <a:moveTo>
                    <a:pt x="153" y="0"/>
                  </a:moveTo>
                  <a:lnTo>
                    <a:pt x="0" y="321"/>
                  </a:lnTo>
                  <a:lnTo>
                    <a:pt x="1645" y="1934"/>
                  </a:lnTo>
                  <a:lnTo>
                    <a:pt x="1810" y="1564"/>
                  </a:lnTo>
                  <a:lnTo>
                    <a:pt x="153" y="0"/>
                  </a:lnTo>
                  <a:close/>
                </a:path>
              </a:pathLst>
            </a:custGeom>
            <a:solidFill>
              <a:srgbClr val="000000"/>
            </a:solidFill>
            <a:ln w="9525">
              <a:noFill/>
              <a:round/>
              <a:headEnd/>
              <a:tailEnd/>
            </a:ln>
          </p:spPr>
          <p:txBody>
            <a:bodyPr/>
            <a:lstStyle/>
            <a:p>
              <a:endParaRPr lang="en-US"/>
            </a:p>
          </p:txBody>
        </p:sp>
        <p:sp>
          <p:nvSpPr>
            <p:cNvPr id="72" name="Freeform 122"/>
            <p:cNvSpPr>
              <a:spLocks/>
            </p:cNvSpPr>
            <p:nvPr/>
          </p:nvSpPr>
          <p:spPr bwMode="auto">
            <a:xfrm>
              <a:off x="143" y="34"/>
              <a:ext cx="147" cy="140"/>
            </a:xfrm>
            <a:custGeom>
              <a:avLst/>
              <a:gdLst>
                <a:gd name="T0" fmla="*/ 0 w 1013"/>
                <a:gd name="T1" fmla="*/ 0 h 973"/>
                <a:gd name="T2" fmla="*/ 0 w 1013"/>
                <a:gd name="T3" fmla="*/ 0 h 973"/>
                <a:gd name="T4" fmla="*/ 0 w 1013"/>
                <a:gd name="T5" fmla="*/ 0 h 973"/>
                <a:gd name="T6" fmla="*/ 0 w 1013"/>
                <a:gd name="T7" fmla="*/ 0 h 973"/>
                <a:gd name="T8" fmla="*/ 0 w 1013"/>
                <a:gd name="T9" fmla="*/ 0 h 973"/>
                <a:gd name="T10" fmla="*/ 0 w 1013"/>
                <a:gd name="T11" fmla="*/ 0 h 973"/>
                <a:gd name="T12" fmla="*/ 0 w 1013"/>
                <a:gd name="T13" fmla="*/ 0 h 973"/>
                <a:gd name="T14" fmla="*/ 0 w 1013"/>
                <a:gd name="T15" fmla="*/ 0 h 973"/>
                <a:gd name="T16" fmla="*/ 0 w 1013"/>
                <a:gd name="T17" fmla="*/ 0 h 973"/>
                <a:gd name="T18" fmla="*/ 0 w 1013"/>
                <a:gd name="T19" fmla="*/ 0 h 973"/>
                <a:gd name="T20" fmla="*/ 0 w 1013"/>
                <a:gd name="T21" fmla="*/ 0 h 973"/>
                <a:gd name="T22" fmla="*/ 0 w 1013"/>
                <a:gd name="T23" fmla="*/ 0 h 973"/>
                <a:gd name="T24" fmla="*/ 0 w 1013"/>
                <a:gd name="T25" fmla="*/ 0 h 973"/>
                <a:gd name="T26" fmla="*/ 0 w 1013"/>
                <a:gd name="T27" fmla="*/ 0 h 973"/>
                <a:gd name="T28" fmla="*/ 0 w 1013"/>
                <a:gd name="T29" fmla="*/ 0 h 973"/>
                <a:gd name="T30" fmla="*/ 0 w 1013"/>
                <a:gd name="T31" fmla="*/ 0 h 973"/>
                <a:gd name="T32" fmla="*/ 0 w 1013"/>
                <a:gd name="T33" fmla="*/ 0 h 973"/>
                <a:gd name="T34" fmla="*/ 0 w 1013"/>
                <a:gd name="T35" fmla="*/ 0 h 973"/>
                <a:gd name="T36" fmla="*/ 0 w 1013"/>
                <a:gd name="T37" fmla="*/ 0 h 973"/>
                <a:gd name="T38" fmla="*/ 0 w 1013"/>
                <a:gd name="T39" fmla="*/ 0 h 973"/>
                <a:gd name="T40" fmla="*/ 0 w 1013"/>
                <a:gd name="T41" fmla="*/ 0 h 973"/>
                <a:gd name="T42" fmla="*/ 0 w 1013"/>
                <a:gd name="T43" fmla="*/ 0 h 973"/>
                <a:gd name="T44" fmla="*/ 0 w 1013"/>
                <a:gd name="T45" fmla="*/ 0 h 973"/>
                <a:gd name="T46" fmla="*/ 0 w 1013"/>
                <a:gd name="T47" fmla="*/ 0 h 973"/>
                <a:gd name="T48" fmla="*/ 0 w 1013"/>
                <a:gd name="T49" fmla="*/ 0 h 973"/>
                <a:gd name="T50" fmla="*/ 0 w 1013"/>
                <a:gd name="T51" fmla="*/ 0 h 973"/>
                <a:gd name="T52" fmla="*/ 0 w 1013"/>
                <a:gd name="T53" fmla="*/ 0 h 973"/>
                <a:gd name="T54" fmla="*/ 0 w 1013"/>
                <a:gd name="T55" fmla="*/ 0 h 973"/>
                <a:gd name="T56" fmla="*/ 0 w 1013"/>
                <a:gd name="T57" fmla="*/ 0 h 973"/>
                <a:gd name="T58" fmla="*/ 0 w 1013"/>
                <a:gd name="T59" fmla="*/ 0 h 973"/>
                <a:gd name="T60" fmla="*/ 0 w 1013"/>
                <a:gd name="T61" fmla="*/ 0 h 973"/>
                <a:gd name="T62" fmla="*/ 0 w 1013"/>
                <a:gd name="T63" fmla="*/ 0 h 973"/>
                <a:gd name="T64" fmla="*/ 0 w 1013"/>
                <a:gd name="T65" fmla="*/ 0 h 973"/>
                <a:gd name="T66" fmla="*/ 0 w 1013"/>
                <a:gd name="T67" fmla="*/ 0 h 973"/>
                <a:gd name="T68" fmla="*/ 0 w 1013"/>
                <a:gd name="T69" fmla="*/ 0 h 973"/>
                <a:gd name="T70" fmla="*/ 0 w 1013"/>
                <a:gd name="T71" fmla="*/ 0 h 973"/>
                <a:gd name="T72" fmla="*/ 0 w 1013"/>
                <a:gd name="T73" fmla="*/ 0 h 973"/>
                <a:gd name="T74" fmla="*/ 0 w 1013"/>
                <a:gd name="T75" fmla="*/ 0 h 973"/>
                <a:gd name="T76" fmla="*/ 0 w 1013"/>
                <a:gd name="T77" fmla="*/ 0 h 973"/>
                <a:gd name="T78" fmla="*/ 0 w 1013"/>
                <a:gd name="T79" fmla="*/ 0 h 973"/>
                <a:gd name="T80" fmla="*/ 0 w 1013"/>
                <a:gd name="T81" fmla="*/ 0 h 973"/>
                <a:gd name="T82" fmla="*/ 0 w 1013"/>
                <a:gd name="T83" fmla="*/ 0 h 973"/>
                <a:gd name="T84" fmla="*/ 0 w 1013"/>
                <a:gd name="T85" fmla="*/ 0 h 973"/>
                <a:gd name="T86" fmla="*/ 0 w 1013"/>
                <a:gd name="T87" fmla="*/ 0 h 973"/>
                <a:gd name="T88" fmla="*/ 0 w 1013"/>
                <a:gd name="T89" fmla="*/ 0 h 973"/>
                <a:gd name="T90" fmla="*/ 0 w 1013"/>
                <a:gd name="T91" fmla="*/ 0 h 973"/>
                <a:gd name="T92" fmla="*/ 0 w 1013"/>
                <a:gd name="T93" fmla="*/ 0 h 973"/>
                <a:gd name="T94" fmla="*/ 0 w 1013"/>
                <a:gd name="T95" fmla="*/ 0 h 973"/>
                <a:gd name="T96" fmla="*/ 0 w 1013"/>
                <a:gd name="T97" fmla="*/ 0 h 973"/>
                <a:gd name="T98" fmla="*/ 0 w 1013"/>
                <a:gd name="T99" fmla="*/ 0 h 973"/>
                <a:gd name="T100" fmla="*/ 0 w 1013"/>
                <a:gd name="T101" fmla="*/ 0 h 973"/>
                <a:gd name="T102" fmla="*/ 0 w 1013"/>
                <a:gd name="T103" fmla="*/ 0 h 973"/>
                <a:gd name="T104" fmla="*/ 0 w 1013"/>
                <a:gd name="T105" fmla="*/ 0 h 9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13"/>
                <a:gd name="T160" fmla="*/ 0 h 973"/>
                <a:gd name="T161" fmla="*/ 1013 w 1013"/>
                <a:gd name="T162" fmla="*/ 973 h 9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13" h="973">
                  <a:moveTo>
                    <a:pt x="634" y="973"/>
                  </a:moveTo>
                  <a:lnTo>
                    <a:pt x="635" y="963"/>
                  </a:lnTo>
                  <a:lnTo>
                    <a:pt x="637" y="951"/>
                  </a:lnTo>
                  <a:lnTo>
                    <a:pt x="639" y="937"/>
                  </a:lnTo>
                  <a:lnTo>
                    <a:pt x="644" y="922"/>
                  </a:lnTo>
                  <a:lnTo>
                    <a:pt x="649" y="903"/>
                  </a:lnTo>
                  <a:lnTo>
                    <a:pt x="656" y="884"/>
                  </a:lnTo>
                  <a:lnTo>
                    <a:pt x="663" y="862"/>
                  </a:lnTo>
                  <a:lnTo>
                    <a:pt x="673" y="839"/>
                  </a:lnTo>
                  <a:lnTo>
                    <a:pt x="683" y="814"/>
                  </a:lnTo>
                  <a:lnTo>
                    <a:pt x="696" y="788"/>
                  </a:lnTo>
                  <a:lnTo>
                    <a:pt x="725" y="740"/>
                  </a:lnTo>
                  <a:lnTo>
                    <a:pt x="761" y="696"/>
                  </a:lnTo>
                  <a:lnTo>
                    <a:pt x="802" y="657"/>
                  </a:lnTo>
                  <a:lnTo>
                    <a:pt x="843" y="625"/>
                  </a:lnTo>
                  <a:lnTo>
                    <a:pt x="886" y="596"/>
                  </a:lnTo>
                  <a:lnTo>
                    <a:pt x="926" y="573"/>
                  </a:lnTo>
                  <a:lnTo>
                    <a:pt x="961" y="555"/>
                  </a:lnTo>
                  <a:lnTo>
                    <a:pt x="989" y="542"/>
                  </a:lnTo>
                  <a:lnTo>
                    <a:pt x="1007" y="535"/>
                  </a:lnTo>
                  <a:lnTo>
                    <a:pt x="1013" y="531"/>
                  </a:lnTo>
                  <a:lnTo>
                    <a:pt x="953" y="443"/>
                  </a:lnTo>
                  <a:lnTo>
                    <a:pt x="886" y="369"/>
                  </a:lnTo>
                  <a:lnTo>
                    <a:pt x="816" y="305"/>
                  </a:lnTo>
                  <a:lnTo>
                    <a:pt x="746" y="251"/>
                  </a:lnTo>
                  <a:lnTo>
                    <a:pt x="678" y="209"/>
                  </a:lnTo>
                  <a:lnTo>
                    <a:pt x="615" y="177"/>
                  </a:lnTo>
                  <a:lnTo>
                    <a:pt x="561" y="153"/>
                  </a:lnTo>
                  <a:lnTo>
                    <a:pt x="520" y="137"/>
                  </a:lnTo>
                  <a:lnTo>
                    <a:pt x="492" y="127"/>
                  </a:lnTo>
                  <a:lnTo>
                    <a:pt x="482" y="124"/>
                  </a:lnTo>
                  <a:lnTo>
                    <a:pt x="473" y="90"/>
                  </a:lnTo>
                  <a:lnTo>
                    <a:pt x="459" y="63"/>
                  </a:lnTo>
                  <a:lnTo>
                    <a:pt x="444" y="42"/>
                  </a:lnTo>
                  <a:lnTo>
                    <a:pt x="429" y="26"/>
                  </a:lnTo>
                  <a:lnTo>
                    <a:pt x="413" y="15"/>
                  </a:lnTo>
                  <a:lnTo>
                    <a:pt x="399" y="7"/>
                  </a:lnTo>
                  <a:lnTo>
                    <a:pt x="386" y="3"/>
                  </a:lnTo>
                  <a:lnTo>
                    <a:pt x="376" y="1"/>
                  </a:lnTo>
                  <a:lnTo>
                    <a:pt x="368" y="0"/>
                  </a:lnTo>
                  <a:lnTo>
                    <a:pt x="366" y="0"/>
                  </a:lnTo>
                  <a:lnTo>
                    <a:pt x="356" y="57"/>
                  </a:lnTo>
                  <a:lnTo>
                    <a:pt x="289" y="14"/>
                  </a:lnTo>
                  <a:lnTo>
                    <a:pt x="278" y="33"/>
                  </a:lnTo>
                  <a:lnTo>
                    <a:pt x="272" y="55"/>
                  </a:lnTo>
                  <a:lnTo>
                    <a:pt x="270" y="79"/>
                  </a:lnTo>
                  <a:lnTo>
                    <a:pt x="270" y="102"/>
                  </a:lnTo>
                  <a:lnTo>
                    <a:pt x="273" y="124"/>
                  </a:lnTo>
                  <a:lnTo>
                    <a:pt x="276" y="143"/>
                  </a:lnTo>
                  <a:lnTo>
                    <a:pt x="281" y="160"/>
                  </a:lnTo>
                  <a:lnTo>
                    <a:pt x="285" y="174"/>
                  </a:lnTo>
                  <a:lnTo>
                    <a:pt x="288" y="183"/>
                  </a:lnTo>
                  <a:lnTo>
                    <a:pt x="289" y="186"/>
                  </a:lnTo>
                  <a:lnTo>
                    <a:pt x="207" y="276"/>
                  </a:lnTo>
                  <a:lnTo>
                    <a:pt x="207" y="315"/>
                  </a:lnTo>
                  <a:lnTo>
                    <a:pt x="33" y="497"/>
                  </a:lnTo>
                  <a:lnTo>
                    <a:pt x="15" y="518"/>
                  </a:lnTo>
                  <a:lnTo>
                    <a:pt x="5" y="540"/>
                  </a:lnTo>
                  <a:lnTo>
                    <a:pt x="0" y="563"/>
                  </a:lnTo>
                  <a:lnTo>
                    <a:pt x="0" y="584"/>
                  </a:lnTo>
                  <a:lnTo>
                    <a:pt x="2" y="604"/>
                  </a:lnTo>
                  <a:lnTo>
                    <a:pt x="6" y="622"/>
                  </a:lnTo>
                  <a:lnTo>
                    <a:pt x="12" y="638"/>
                  </a:lnTo>
                  <a:lnTo>
                    <a:pt x="17" y="650"/>
                  </a:lnTo>
                  <a:lnTo>
                    <a:pt x="22" y="657"/>
                  </a:lnTo>
                  <a:lnTo>
                    <a:pt x="23" y="659"/>
                  </a:lnTo>
                  <a:lnTo>
                    <a:pt x="44" y="676"/>
                  </a:lnTo>
                  <a:lnTo>
                    <a:pt x="62" y="685"/>
                  </a:lnTo>
                  <a:lnTo>
                    <a:pt x="78" y="690"/>
                  </a:lnTo>
                  <a:lnTo>
                    <a:pt x="92" y="692"/>
                  </a:lnTo>
                  <a:lnTo>
                    <a:pt x="103" y="690"/>
                  </a:lnTo>
                  <a:lnTo>
                    <a:pt x="113" y="686"/>
                  </a:lnTo>
                  <a:lnTo>
                    <a:pt x="120" y="682"/>
                  </a:lnTo>
                  <a:lnTo>
                    <a:pt x="125" y="679"/>
                  </a:lnTo>
                  <a:lnTo>
                    <a:pt x="128" y="676"/>
                  </a:lnTo>
                  <a:lnTo>
                    <a:pt x="129" y="675"/>
                  </a:lnTo>
                  <a:lnTo>
                    <a:pt x="441" y="507"/>
                  </a:lnTo>
                  <a:lnTo>
                    <a:pt x="450" y="561"/>
                  </a:lnTo>
                  <a:lnTo>
                    <a:pt x="462" y="606"/>
                  </a:lnTo>
                  <a:lnTo>
                    <a:pt x="475" y="647"/>
                  </a:lnTo>
                  <a:lnTo>
                    <a:pt x="489" y="681"/>
                  </a:lnTo>
                  <a:lnTo>
                    <a:pt x="502" y="710"/>
                  </a:lnTo>
                  <a:lnTo>
                    <a:pt x="515" y="734"/>
                  </a:lnTo>
                  <a:lnTo>
                    <a:pt x="526" y="752"/>
                  </a:lnTo>
                  <a:lnTo>
                    <a:pt x="536" y="765"/>
                  </a:lnTo>
                  <a:lnTo>
                    <a:pt x="542" y="772"/>
                  </a:lnTo>
                  <a:lnTo>
                    <a:pt x="544" y="774"/>
                  </a:lnTo>
                  <a:lnTo>
                    <a:pt x="555" y="810"/>
                  </a:lnTo>
                  <a:lnTo>
                    <a:pt x="566" y="843"/>
                  </a:lnTo>
                  <a:lnTo>
                    <a:pt x="578" y="872"/>
                  </a:lnTo>
                  <a:lnTo>
                    <a:pt x="590" y="898"/>
                  </a:lnTo>
                  <a:lnTo>
                    <a:pt x="602" y="920"/>
                  </a:lnTo>
                  <a:lnTo>
                    <a:pt x="612" y="939"/>
                  </a:lnTo>
                  <a:lnTo>
                    <a:pt x="621" y="953"/>
                  </a:lnTo>
                  <a:lnTo>
                    <a:pt x="627" y="964"/>
                  </a:lnTo>
                  <a:lnTo>
                    <a:pt x="633" y="971"/>
                  </a:lnTo>
                  <a:lnTo>
                    <a:pt x="634" y="973"/>
                  </a:lnTo>
                  <a:close/>
                </a:path>
              </a:pathLst>
            </a:custGeom>
            <a:solidFill>
              <a:srgbClr val="000000"/>
            </a:solidFill>
            <a:ln w="9525">
              <a:noFill/>
              <a:round/>
              <a:headEnd/>
              <a:tailEnd/>
            </a:ln>
          </p:spPr>
          <p:txBody>
            <a:bodyPr/>
            <a:lstStyle/>
            <a:p>
              <a:endParaRPr lang="en-US"/>
            </a:p>
          </p:txBody>
        </p:sp>
        <p:sp>
          <p:nvSpPr>
            <p:cNvPr id="73" name="Rectangle 124"/>
            <p:cNvSpPr>
              <a:spLocks noChangeArrowheads="1"/>
            </p:cNvSpPr>
            <p:nvPr/>
          </p:nvSpPr>
          <p:spPr bwMode="auto">
            <a:xfrm>
              <a:off x="0" y="0"/>
              <a:ext cx="308" cy="420"/>
            </a:xfrm>
            <a:prstGeom prst="rect">
              <a:avLst/>
            </a:prstGeom>
            <a:noFill/>
            <a:ln w="9525">
              <a:noFill/>
              <a:miter lim="800000"/>
              <a:headEnd/>
              <a:tailEnd/>
            </a:ln>
          </p:spPr>
          <p:txBody>
            <a:bodyPr/>
            <a:lstStyle/>
            <a:p>
              <a:endParaRPr lang="en-US"/>
            </a:p>
          </p:txBody>
        </p:sp>
      </p:grpSp>
      <p:pic>
        <p:nvPicPr>
          <p:cNvPr id="78" name="Picture 77" descr="SSI, NATIONAL TRAINING CENTER"/>
          <p:cNvPicPr>
            <a:picLocks noChangeAspect="1" noChangeArrowheads="1"/>
          </p:cNvPicPr>
          <p:nvPr/>
        </p:nvPicPr>
        <p:blipFill>
          <a:blip r:embed="rId17" cstate="print"/>
          <a:srcRect/>
          <a:stretch>
            <a:fillRect/>
          </a:stretch>
        </p:blipFill>
        <p:spPr bwMode="auto">
          <a:xfrm>
            <a:off x="1928171" y="3053904"/>
            <a:ext cx="211308" cy="208383"/>
          </a:xfrm>
          <a:prstGeom prst="rect">
            <a:avLst/>
          </a:prstGeom>
          <a:noFill/>
        </p:spPr>
      </p:pic>
      <p:pic>
        <p:nvPicPr>
          <p:cNvPr id="81" name="Picture 80" descr="Seventh Army Shoulder Sleeve Insignia"/>
          <p:cNvPicPr>
            <a:picLocks noChangeAspect="1" noChangeArrowheads="1"/>
          </p:cNvPicPr>
          <p:nvPr/>
        </p:nvPicPr>
        <p:blipFill>
          <a:blip r:embed="rId18" cstate="print"/>
          <a:srcRect/>
          <a:stretch>
            <a:fillRect/>
          </a:stretch>
        </p:blipFill>
        <p:spPr bwMode="auto">
          <a:xfrm>
            <a:off x="7625920" y="5570794"/>
            <a:ext cx="267724" cy="139583"/>
          </a:xfrm>
          <a:prstGeom prst="rect">
            <a:avLst/>
          </a:prstGeom>
          <a:noFill/>
        </p:spPr>
      </p:pic>
      <p:pic>
        <p:nvPicPr>
          <p:cNvPr id="83" name="Picture 5" descr="162 INFANTRY BDE-SSI 2"/>
          <p:cNvPicPr>
            <a:picLocks noChangeAspect="1" noChangeArrowheads="1"/>
          </p:cNvPicPr>
          <p:nvPr/>
        </p:nvPicPr>
        <p:blipFill>
          <a:blip r:embed="rId19" cstate="print"/>
          <a:srcRect/>
          <a:stretch>
            <a:fillRect/>
          </a:stretch>
        </p:blipFill>
        <p:spPr bwMode="auto">
          <a:xfrm>
            <a:off x="4749544" y="3752201"/>
            <a:ext cx="284085" cy="367020"/>
          </a:xfrm>
          <a:prstGeom prst="rect">
            <a:avLst/>
          </a:prstGeom>
          <a:noFill/>
          <a:ln w="9525">
            <a:noFill/>
            <a:miter lim="800000"/>
            <a:headEnd/>
            <a:tailEnd/>
          </a:ln>
        </p:spPr>
      </p:pic>
      <p:sp>
        <p:nvSpPr>
          <p:cNvPr id="84" name="TextBox 83"/>
          <p:cNvSpPr txBox="1"/>
          <p:nvPr/>
        </p:nvSpPr>
        <p:spPr>
          <a:xfrm>
            <a:off x="3264326" y="5427799"/>
            <a:ext cx="2985882" cy="1323439"/>
          </a:xfrm>
          <a:prstGeom prst="rect">
            <a:avLst/>
          </a:prstGeom>
          <a:noFill/>
        </p:spPr>
        <p:txBody>
          <a:bodyPr wrap="none" rtlCol="0">
            <a:spAutoFit/>
          </a:bodyPr>
          <a:lstStyle/>
          <a:p>
            <a:pPr>
              <a:buFontTx/>
              <a:buChar char="-"/>
            </a:pPr>
            <a:r>
              <a:rPr lang="en-US" sz="1600" dirty="0" smtClean="0">
                <a:solidFill>
                  <a:schemeClr val="tx1"/>
                </a:solidFill>
                <a:latin typeface="Arial" pitchFamily="34" charset="0"/>
                <a:cs typeface="Arial" pitchFamily="34" charset="0"/>
              </a:rPr>
              <a:t> Army Sourced Advisors</a:t>
            </a:r>
          </a:p>
          <a:p>
            <a:pPr>
              <a:buFontTx/>
              <a:buChar char="-"/>
            </a:pPr>
            <a:r>
              <a:rPr lang="en-US" sz="1600" dirty="0" smtClean="0">
                <a:solidFill>
                  <a:schemeClr val="tx1"/>
                </a:solidFill>
                <a:latin typeface="Arial" pitchFamily="34" charset="0"/>
                <a:cs typeface="Arial" pitchFamily="34" charset="0"/>
              </a:rPr>
              <a:t> Mobile Training Team</a:t>
            </a:r>
          </a:p>
          <a:p>
            <a:pPr>
              <a:buFontTx/>
              <a:buChar char="-"/>
            </a:pPr>
            <a:r>
              <a:rPr lang="en-US" sz="1600" dirty="0" smtClean="0">
                <a:solidFill>
                  <a:schemeClr val="tx1"/>
                </a:solidFill>
                <a:latin typeface="Arial" pitchFamily="34" charset="0"/>
                <a:cs typeface="Arial" pitchFamily="34" charset="0"/>
              </a:rPr>
              <a:t> Brigade Combat Team Based</a:t>
            </a:r>
          </a:p>
          <a:p>
            <a:pPr>
              <a:buFontTx/>
              <a:buChar char="-"/>
            </a:pPr>
            <a:r>
              <a:rPr lang="en-US" sz="1600" dirty="0" smtClean="0">
                <a:solidFill>
                  <a:schemeClr val="tx1"/>
                </a:solidFill>
                <a:latin typeface="Arial" pitchFamily="34" charset="0"/>
                <a:cs typeface="Arial" pitchFamily="34" charset="0"/>
              </a:rPr>
              <a:t> Brigade/Division HQ Advisors</a:t>
            </a:r>
          </a:p>
          <a:p>
            <a:endParaRPr lang="en-US" sz="16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bwMode="auto">
          <a:xfrm>
            <a:off x="304800" y="1618655"/>
            <a:ext cx="8610600" cy="744876"/>
          </a:xfrm>
          <a:custGeom>
            <a:avLst/>
            <a:gdLst>
              <a:gd name="connsiteX0" fmla="*/ 3755254 w 7696940"/>
              <a:gd name="connsiteY0" fmla="*/ 0 h 1615736"/>
              <a:gd name="connsiteX1" fmla="*/ 4705165 w 7696940"/>
              <a:gd name="connsiteY1" fmla="*/ 0 h 1615736"/>
              <a:gd name="connsiteX2" fmla="*/ 7696940 w 7696940"/>
              <a:gd name="connsiteY2" fmla="*/ 1615736 h 1615736"/>
              <a:gd name="connsiteX3" fmla="*/ 0 w 7696940"/>
              <a:gd name="connsiteY3" fmla="*/ 1615736 h 1615736"/>
              <a:gd name="connsiteX4" fmla="*/ 3755254 w 7696940"/>
              <a:gd name="connsiteY4" fmla="*/ 0 h 1615736"/>
              <a:gd name="connsiteX0" fmla="*/ 4030462 w 7696940"/>
              <a:gd name="connsiteY0" fmla="*/ 0 h 1615736"/>
              <a:gd name="connsiteX1" fmla="*/ 4705165 w 7696940"/>
              <a:gd name="connsiteY1" fmla="*/ 0 h 1615736"/>
              <a:gd name="connsiteX2" fmla="*/ 7696940 w 7696940"/>
              <a:gd name="connsiteY2" fmla="*/ 1615736 h 1615736"/>
              <a:gd name="connsiteX3" fmla="*/ 0 w 7696940"/>
              <a:gd name="connsiteY3" fmla="*/ 1615736 h 1615736"/>
              <a:gd name="connsiteX4" fmla="*/ 4030462 w 7696940"/>
              <a:gd name="connsiteY4" fmla="*/ 0 h 1615736"/>
              <a:gd name="connsiteX0" fmla="*/ 3684233 w 7696940"/>
              <a:gd name="connsiteY0" fmla="*/ 0 h 1615736"/>
              <a:gd name="connsiteX1" fmla="*/ 4705165 w 7696940"/>
              <a:gd name="connsiteY1" fmla="*/ 0 h 1615736"/>
              <a:gd name="connsiteX2" fmla="*/ 7696940 w 7696940"/>
              <a:gd name="connsiteY2" fmla="*/ 1615736 h 1615736"/>
              <a:gd name="connsiteX3" fmla="*/ 0 w 7696940"/>
              <a:gd name="connsiteY3" fmla="*/ 1615736 h 1615736"/>
              <a:gd name="connsiteX4" fmla="*/ 3684233 w 7696940"/>
              <a:gd name="connsiteY4" fmla="*/ 0 h 1615736"/>
              <a:gd name="connsiteX0" fmla="*/ 3684233 w 8416280"/>
              <a:gd name="connsiteY0" fmla="*/ 0 h 1615736"/>
              <a:gd name="connsiteX1" fmla="*/ 4705165 w 8416280"/>
              <a:gd name="connsiteY1" fmla="*/ 0 h 1615736"/>
              <a:gd name="connsiteX2" fmla="*/ 8416280 w 8416280"/>
              <a:gd name="connsiteY2" fmla="*/ 1615736 h 1615736"/>
              <a:gd name="connsiteX3" fmla="*/ 0 w 8416280"/>
              <a:gd name="connsiteY3" fmla="*/ 1615736 h 1615736"/>
              <a:gd name="connsiteX4" fmla="*/ 3684233 w 8416280"/>
              <a:gd name="connsiteY4" fmla="*/ 0 h 1615736"/>
              <a:gd name="connsiteX0" fmla="*/ 3396497 w 8128544"/>
              <a:gd name="connsiteY0" fmla="*/ 0 h 1615736"/>
              <a:gd name="connsiteX1" fmla="*/ 4417429 w 8128544"/>
              <a:gd name="connsiteY1" fmla="*/ 0 h 1615736"/>
              <a:gd name="connsiteX2" fmla="*/ 8128544 w 8128544"/>
              <a:gd name="connsiteY2" fmla="*/ 1615736 h 1615736"/>
              <a:gd name="connsiteX3" fmla="*/ 0 w 8128544"/>
              <a:gd name="connsiteY3" fmla="*/ 1615736 h 1615736"/>
              <a:gd name="connsiteX4" fmla="*/ 3396497 w 8128544"/>
              <a:gd name="connsiteY4" fmla="*/ 0 h 1615736"/>
              <a:gd name="connsiteX0" fmla="*/ 3600176 w 8128544"/>
              <a:gd name="connsiteY0" fmla="*/ 130709 h 1615736"/>
              <a:gd name="connsiteX1" fmla="*/ 4417429 w 8128544"/>
              <a:gd name="connsiteY1" fmla="*/ 0 h 1615736"/>
              <a:gd name="connsiteX2" fmla="*/ 8128544 w 8128544"/>
              <a:gd name="connsiteY2" fmla="*/ 1615736 h 1615736"/>
              <a:gd name="connsiteX3" fmla="*/ 0 w 8128544"/>
              <a:gd name="connsiteY3" fmla="*/ 1615736 h 1615736"/>
              <a:gd name="connsiteX4" fmla="*/ 3600176 w 8128544"/>
              <a:gd name="connsiteY4" fmla="*/ 130709 h 1615736"/>
              <a:gd name="connsiteX0" fmla="*/ 3638971 w 8128544"/>
              <a:gd name="connsiteY0" fmla="*/ 217851 h 1615736"/>
              <a:gd name="connsiteX1" fmla="*/ 4417429 w 8128544"/>
              <a:gd name="connsiteY1" fmla="*/ 0 h 1615736"/>
              <a:gd name="connsiteX2" fmla="*/ 8128544 w 8128544"/>
              <a:gd name="connsiteY2" fmla="*/ 1615736 h 1615736"/>
              <a:gd name="connsiteX3" fmla="*/ 0 w 8128544"/>
              <a:gd name="connsiteY3" fmla="*/ 1615736 h 1615736"/>
              <a:gd name="connsiteX4" fmla="*/ 3638971 w 8128544"/>
              <a:gd name="connsiteY4" fmla="*/ 217851 h 1615736"/>
              <a:gd name="connsiteX0" fmla="*/ 3638971 w 8128544"/>
              <a:gd name="connsiteY0" fmla="*/ 217851 h 1615736"/>
              <a:gd name="connsiteX1" fmla="*/ 4417429 w 8128544"/>
              <a:gd name="connsiteY1" fmla="*/ 0 h 1615736"/>
              <a:gd name="connsiteX2" fmla="*/ 8128544 w 8128544"/>
              <a:gd name="connsiteY2" fmla="*/ 1615736 h 1615736"/>
              <a:gd name="connsiteX3" fmla="*/ 0 w 8128544"/>
              <a:gd name="connsiteY3" fmla="*/ 1615736 h 1615736"/>
              <a:gd name="connsiteX4" fmla="*/ 3638971 w 8128544"/>
              <a:gd name="connsiteY4" fmla="*/ 217851 h 1615736"/>
              <a:gd name="connsiteX0" fmla="*/ 3648670 w 8128544"/>
              <a:gd name="connsiteY0" fmla="*/ 261421 h 1615736"/>
              <a:gd name="connsiteX1" fmla="*/ 4417429 w 8128544"/>
              <a:gd name="connsiteY1" fmla="*/ 0 h 1615736"/>
              <a:gd name="connsiteX2" fmla="*/ 8128544 w 8128544"/>
              <a:gd name="connsiteY2" fmla="*/ 1615736 h 1615736"/>
              <a:gd name="connsiteX3" fmla="*/ 0 w 8128544"/>
              <a:gd name="connsiteY3" fmla="*/ 1615736 h 1615736"/>
              <a:gd name="connsiteX4" fmla="*/ 3648670 w 8128544"/>
              <a:gd name="connsiteY4" fmla="*/ 261421 h 1615736"/>
              <a:gd name="connsiteX0" fmla="*/ 3648670 w 8128544"/>
              <a:gd name="connsiteY0" fmla="*/ 261421 h 1615736"/>
              <a:gd name="connsiteX1" fmla="*/ 4417429 w 8128544"/>
              <a:gd name="connsiteY1" fmla="*/ 0 h 1615736"/>
              <a:gd name="connsiteX2" fmla="*/ 8128544 w 8128544"/>
              <a:gd name="connsiteY2" fmla="*/ 1615736 h 1615736"/>
              <a:gd name="connsiteX3" fmla="*/ 0 w 8128544"/>
              <a:gd name="connsiteY3" fmla="*/ 1615736 h 1615736"/>
              <a:gd name="connsiteX4" fmla="*/ 3648670 w 8128544"/>
              <a:gd name="connsiteY4" fmla="*/ 261421 h 1615736"/>
              <a:gd name="connsiteX0" fmla="*/ 3677766 w 8128544"/>
              <a:gd name="connsiteY0" fmla="*/ 225111 h 1666568"/>
              <a:gd name="connsiteX1" fmla="*/ 4417429 w 8128544"/>
              <a:gd name="connsiteY1" fmla="*/ 50832 h 1666568"/>
              <a:gd name="connsiteX2" fmla="*/ 8128544 w 8128544"/>
              <a:gd name="connsiteY2" fmla="*/ 1666568 h 1666568"/>
              <a:gd name="connsiteX3" fmla="*/ 0 w 8128544"/>
              <a:gd name="connsiteY3" fmla="*/ 1666568 h 1666568"/>
              <a:gd name="connsiteX4" fmla="*/ 3677766 w 8128544"/>
              <a:gd name="connsiteY4" fmla="*/ 225111 h 1666568"/>
              <a:gd name="connsiteX0" fmla="*/ 3677766 w 8128544"/>
              <a:gd name="connsiteY0" fmla="*/ 174279 h 1615736"/>
              <a:gd name="connsiteX1" fmla="*/ 4417429 w 8128544"/>
              <a:gd name="connsiteY1" fmla="*/ 0 h 1615736"/>
              <a:gd name="connsiteX2" fmla="*/ 8128544 w 8128544"/>
              <a:gd name="connsiteY2" fmla="*/ 1615736 h 1615736"/>
              <a:gd name="connsiteX3" fmla="*/ 0 w 8128544"/>
              <a:gd name="connsiteY3" fmla="*/ 1615736 h 1615736"/>
              <a:gd name="connsiteX4" fmla="*/ 3677766 w 8128544"/>
              <a:gd name="connsiteY4" fmla="*/ 174279 h 1615736"/>
              <a:gd name="connsiteX0" fmla="*/ 3677766 w 8128544"/>
              <a:gd name="connsiteY0" fmla="*/ 137969 h 1579426"/>
              <a:gd name="connsiteX1" fmla="*/ 4366149 w 8128544"/>
              <a:gd name="connsiteY1" fmla="*/ 136461 h 1579426"/>
              <a:gd name="connsiteX2" fmla="*/ 8128544 w 8128544"/>
              <a:gd name="connsiteY2" fmla="*/ 1579426 h 1579426"/>
              <a:gd name="connsiteX3" fmla="*/ 0 w 8128544"/>
              <a:gd name="connsiteY3" fmla="*/ 1579426 h 1579426"/>
              <a:gd name="connsiteX4" fmla="*/ 3677766 w 8128544"/>
              <a:gd name="connsiteY4" fmla="*/ 137969 h 1579426"/>
              <a:gd name="connsiteX0" fmla="*/ 3677766 w 8128544"/>
              <a:gd name="connsiteY0" fmla="*/ 137969 h 1579426"/>
              <a:gd name="connsiteX1" fmla="*/ 4366149 w 8128544"/>
              <a:gd name="connsiteY1" fmla="*/ 136461 h 1579426"/>
              <a:gd name="connsiteX2" fmla="*/ 8128544 w 8128544"/>
              <a:gd name="connsiteY2" fmla="*/ 1579426 h 1579426"/>
              <a:gd name="connsiteX3" fmla="*/ 0 w 8128544"/>
              <a:gd name="connsiteY3" fmla="*/ 1579426 h 1579426"/>
              <a:gd name="connsiteX4" fmla="*/ 3677766 w 8128544"/>
              <a:gd name="connsiteY4" fmla="*/ 137969 h 1579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544" h="1579426">
                <a:moveTo>
                  <a:pt x="3677766" y="137969"/>
                </a:moveTo>
                <a:cubicBezTo>
                  <a:pt x="3917856" y="0"/>
                  <a:pt x="4106663" y="93899"/>
                  <a:pt x="4366149" y="136461"/>
                </a:cubicBezTo>
                <a:lnTo>
                  <a:pt x="8128544" y="1579426"/>
                </a:lnTo>
                <a:lnTo>
                  <a:pt x="0" y="1579426"/>
                </a:lnTo>
                <a:lnTo>
                  <a:pt x="3677766" y="137969"/>
                </a:lnTo>
                <a:close/>
              </a:path>
            </a:pathLst>
          </a:custGeom>
          <a:solidFill>
            <a:srgbClr val="FFFF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bg1"/>
              </a:solidFill>
              <a:effectLst/>
              <a:latin typeface="Arial" charset="0"/>
            </a:endParaRPr>
          </a:p>
        </p:txBody>
      </p:sp>
      <p:sp>
        <p:nvSpPr>
          <p:cNvPr id="4" name="Rectangle 2"/>
          <p:cNvSpPr txBox="1">
            <a:spLocks noChangeArrowheads="1"/>
          </p:cNvSpPr>
          <p:nvPr/>
        </p:nvSpPr>
        <p:spPr>
          <a:xfrm>
            <a:off x="1380778" y="394063"/>
            <a:ext cx="6232362" cy="609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150" normalizeH="0" baseline="0" noProof="0" dirty="0" smtClean="0">
                <a:ln>
                  <a:noFill/>
                </a:ln>
                <a:solidFill>
                  <a:schemeClr val="tx1"/>
                </a:solidFill>
                <a:effectLst/>
                <a:uLnTx/>
                <a:uFillTx/>
                <a:latin typeface="Arial" pitchFamily="34" charset="0"/>
                <a:ea typeface="+mj-ea"/>
                <a:cs typeface="Arial" pitchFamily="34" charset="0"/>
              </a:rPr>
              <a:t>Security Force Assistance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150" normalizeH="0" baseline="0" noProof="0" dirty="0" smtClean="0">
                <a:ln>
                  <a:noFill/>
                </a:ln>
                <a:solidFill>
                  <a:schemeClr val="tx1"/>
                </a:solidFill>
                <a:effectLst/>
                <a:uLnTx/>
                <a:uFillTx/>
                <a:latin typeface="Arial" pitchFamily="34" charset="0"/>
                <a:ea typeface="+mj-ea"/>
                <a:cs typeface="Arial" pitchFamily="34" charset="0"/>
              </a:rPr>
              <a:t> Brigade Training Model</a:t>
            </a:r>
          </a:p>
        </p:txBody>
      </p:sp>
      <p:grpSp>
        <p:nvGrpSpPr>
          <p:cNvPr id="2" name="Group 94"/>
          <p:cNvGrpSpPr/>
          <p:nvPr/>
        </p:nvGrpSpPr>
        <p:grpSpPr>
          <a:xfrm>
            <a:off x="304800" y="2286000"/>
            <a:ext cx="8634714" cy="567159"/>
            <a:chOff x="173621" y="3669175"/>
            <a:chExt cx="8634714" cy="567159"/>
          </a:xfrm>
        </p:grpSpPr>
        <p:sp>
          <p:nvSpPr>
            <p:cNvPr id="6" name="Rectangle 22"/>
            <p:cNvSpPr>
              <a:spLocks noChangeArrowheads="1"/>
            </p:cNvSpPr>
            <p:nvPr/>
          </p:nvSpPr>
          <p:spPr bwMode="auto">
            <a:xfrm>
              <a:off x="173621" y="3669175"/>
              <a:ext cx="8634714" cy="567159"/>
            </a:xfrm>
            <a:prstGeom prst="rect">
              <a:avLst/>
            </a:prstGeom>
            <a:noFill/>
            <a:ln w="38100" algn="ctr">
              <a:solidFill>
                <a:schemeClr val="tx1"/>
              </a:solidFill>
              <a:miter lim="800000"/>
              <a:headEnd/>
              <a:tailEnd/>
            </a:ln>
          </p:spPr>
          <p:txBody>
            <a:bodyPr anchor="ctr" anchorCtr="1"/>
            <a:lstStyle/>
            <a:p>
              <a:pPr algn="ctr"/>
              <a:endParaRPr lang="en-US" sz="1000" b="1" dirty="0">
                <a:latin typeface="Calibri" pitchFamily="34" charset="0"/>
              </a:endParaRPr>
            </a:p>
          </p:txBody>
        </p:sp>
        <p:sp>
          <p:nvSpPr>
            <p:cNvPr id="7" name="Rectangle 21"/>
            <p:cNvSpPr/>
            <p:nvPr/>
          </p:nvSpPr>
          <p:spPr>
            <a:xfrm>
              <a:off x="1012869" y="3669175"/>
              <a:ext cx="1074366" cy="555584"/>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auto">
                <a:spcBef>
                  <a:spcPts val="0"/>
                </a:spcBef>
                <a:spcAft>
                  <a:spcPts val="0"/>
                </a:spcAft>
                <a:defRPr/>
              </a:pPr>
              <a:r>
                <a:rPr lang="en-US" sz="900" b="1" dirty="0" smtClean="0">
                  <a:solidFill>
                    <a:schemeClr val="tx1"/>
                  </a:solidFill>
                  <a:latin typeface="Arial" pitchFamily="34" charset="0"/>
                  <a:cs typeface="Arial" pitchFamily="34" charset="0"/>
                </a:rPr>
                <a:t>COIN Seminar</a:t>
              </a:r>
            </a:p>
            <a:p>
              <a:pPr algn="ctr" fontAlgn="auto">
                <a:spcBef>
                  <a:spcPts val="0"/>
                </a:spcBef>
                <a:spcAft>
                  <a:spcPts val="0"/>
                </a:spcAft>
                <a:defRPr/>
              </a:pPr>
              <a:r>
                <a:rPr lang="en-US" sz="900" b="1" dirty="0" smtClean="0">
                  <a:solidFill>
                    <a:schemeClr val="tx1"/>
                  </a:solidFill>
                  <a:latin typeface="Arial" pitchFamily="34" charset="0"/>
                  <a:cs typeface="Arial" pitchFamily="34" charset="0"/>
                </a:rPr>
                <a:t>Role of the Advisor</a:t>
              </a:r>
              <a:endParaRPr lang="en-US" sz="700" b="1" dirty="0">
                <a:solidFill>
                  <a:schemeClr val="tx1"/>
                </a:solidFill>
                <a:latin typeface="Arial" pitchFamily="34" charset="0"/>
                <a:cs typeface="Arial" pitchFamily="34" charset="0"/>
              </a:endParaRPr>
            </a:p>
          </p:txBody>
        </p:sp>
        <p:sp>
          <p:nvSpPr>
            <p:cNvPr id="8" name="Rectangle 22"/>
            <p:cNvSpPr>
              <a:spLocks noChangeArrowheads="1"/>
            </p:cNvSpPr>
            <p:nvPr/>
          </p:nvSpPr>
          <p:spPr bwMode="auto">
            <a:xfrm>
              <a:off x="2091871" y="3669175"/>
              <a:ext cx="1275524" cy="553695"/>
            </a:xfrm>
            <a:prstGeom prst="rect">
              <a:avLst/>
            </a:prstGeom>
            <a:solidFill>
              <a:srgbClr val="FFFF00"/>
            </a:solidFill>
            <a:ln w="19050" algn="ctr">
              <a:solidFill>
                <a:schemeClr val="tx1"/>
              </a:solidFill>
              <a:miter lim="800000"/>
              <a:headEnd/>
              <a:tailEnd/>
            </a:ln>
          </p:spPr>
          <p:txBody>
            <a:bodyPr anchor="ctr" anchorCtr="1"/>
            <a:lstStyle/>
            <a:p>
              <a:pPr algn="ctr"/>
              <a:r>
                <a:rPr lang="en-US" sz="900" b="1" dirty="0" smtClean="0">
                  <a:latin typeface="Arial" pitchFamily="34" charset="0"/>
                  <a:cs typeface="Arial" pitchFamily="34" charset="0"/>
                </a:rPr>
                <a:t>Leader Training Program</a:t>
              </a:r>
            </a:p>
            <a:p>
              <a:pPr algn="ctr"/>
              <a:r>
                <a:rPr lang="en-US" sz="900" b="1" dirty="0" smtClean="0">
                  <a:latin typeface="Arial" pitchFamily="34" charset="0"/>
                  <a:cs typeface="Arial" pitchFamily="34" charset="0"/>
                </a:rPr>
                <a:t>Advisor Employment</a:t>
              </a:r>
              <a:endParaRPr lang="en-US" sz="900" b="1" dirty="0">
                <a:latin typeface="Arial" pitchFamily="34" charset="0"/>
                <a:cs typeface="Arial" pitchFamily="34" charset="0"/>
              </a:endParaRPr>
            </a:p>
          </p:txBody>
        </p:sp>
        <p:sp>
          <p:nvSpPr>
            <p:cNvPr id="9" name="Rectangle 21"/>
            <p:cNvSpPr/>
            <p:nvPr/>
          </p:nvSpPr>
          <p:spPr>
            <a:xfrm>
              <a:off x="7002684" y="3680750"/>
              <a:ext cx="1791148" cy="544010"/>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auto">
                <a:spcBef>
                  <a:spcPts val="0"/>
                </a:spcBef>
                <a:spcAft>
                  <a:spcPts val="0"/>
                </a:spcAft>
                <a:defRPr/>
              </a:pPr>
              <a:r>
                <a:rPr lang="en-US" sz="900" b="1" dirty="0" smtClean="0">
                  <a:solidFill>
                    <a:schemeClr val="tx1"/>
                  </a:solidFill>
                  <a:latin typeface="Arial" pitchFamily="34" charset="0"/>
                  <a:cs typeface="Arial" pitchFamily="34" charset="0"/>
                </a:rPr>
                <a:t>Mission Rehearsal Exercise</a:t>
              </a:r>
              <a:endParaRPr lang="en-US" sz="900" b="1" dirty="0">
                <a:solidFill>
                  <a:schemeClr val="tx1"/>
                </a:solidFill>
                <a:latin typeface="Arial" pitchFamily="34" charset="0"/>
                <a:cs typeface="Arial" pitchFamily="34" charset="0"/>
              </a:endParaRPr>
            </a:p>
          </p:txBody>
        </p:sp>
        <p:sp>
          <p:nvSpPr>
            <p:cNvPr id="10" name="Rectangle 22"/>
            <p:cNvSpPr>
              <a:spLocks noChangeArrowheads="1"/>
            </p:cNvSpPr>
            <p:nvPr/>
          </p:nvSpPr>
          <p:spPr bwMode="auto">
            <a:xfrm>
              <a:off x="6086701" y="3669175"/>
              <a:ext cx="898536" cy="567159"/>
            </a:xfrm>
            <a:prstGeom prst="rect">
              <a:avLst/>
            </a:prstGeom>
            <a:solidFill>
              <a:srgbClr val="FFFF00"/>
            </a:solidFill>
            <a:ln w="19050" algn="ctr">
              <a:solidFill>
                <a:schemeClr val="tx1"/>
              </a:solidFill>
              <a:miter lim="800000"/>
              <a:headEnd/>
              <a:tailEnd/>
            </a:ln>
          </p:spPr>
          <p:txBody>
            <a:bodyPr anchor="ctr" anchorCtr="1"/>
            <a:lstStyle/>
            <a:p>
              <a:pPr algn="ctr"/>
              <a:r>
                <a:rPr lang="en-US" sz="900" b="1" dirty="0" smtClean="0">
                  <a:latin typeface="Arial" pitchFamily="34" charset="0"/>
                  <a:cs typeface="Arial" pitchFamily="34" charset="0"/>
                </a:rPr>
                <a:t>Augmented Advisor CERTEX</a:t>
              </a:r>
              <a:endParaRPr lang="en-US" sz="900" b="1" dirty="0">
                <a:latin typeface="Arial" pitchFamily="34" charset="0"/>
                <a:cs typeface="Arial" pitchFamily="34" charset="0"/>
              </a:endParaRPr>
            </a:p>
          </p:txBody>
        </p:sp>
        <p:sp>
          <p:nvSpPr>
            <p:cNvPr id="11" name="Rectangle 22"/>
            <p:cNvSpPr>
              <a:spLocks noChangeArrowheads="1"/>
            </p:cNvSpPr>
            <p:nvPr/>
          </p:nvSpPr>
          <p:spPr bwMode="auto">
            <a:xfrm>
              <a:off x="3371629" y="3669175"/>
              <a:ext cx="1863524" cy="555584"/>
            </a:xfrm>
            <a:prstGeom prst="rect">
              <a:avLst/>
            </a:prstGeom>
            <a:solidFill>
              <a:srgbClr val="FFFF00"/>
            </a:solidFill>
            <a:ln w="19050" algn="ctr">
              <a:solidFill>
                <a:schemeClr val="tx1"/>
              </a:solidFill>
              <a:miter lim="800000"/>
              <a:headEnd/>
              <a:tailEnd/>
            </a:ln>
          </p:spPr>
          <p:txBody>
            <a:bodyPr anchor="ctr" anchorCtr="1"/>
            <a:lstStyle/>
            <a:p>
              <a:pPr algn="ctr"/>
              <a:r>
                <a:rPr lang="en-US" sz="900" b="1" dirty="0" smtClean="0">
                  <a:latin typeface="Arial" pitchFamily="34" charset="0"/>
                  <a:cs typeface="Arial" pitchFamily="34" charset="0"/>
                </a:rPr>
                <a:t>Advisor Training</a:t>
              </a:r>
              <a:endParaRPr lang="en-US" sz="900" b="1" dirty="0">
                <a:latin typeface="Arial" pitchFamily="34" charset="0"/>
                <a:cs typeface="Arial" pitchFamily="34" charset="0"/>
              </a:endParaRPr>
            </a:p>
          </p:txBody>
        </p:sp>
        <p:sp>
          <p:nvSpPr>
            <p:cNvPr id="12" name="Rectangle 22"/>
            <p:cNvSpPr>
              <a:spLocks noChangeArrowheads="1"/>
            </p:cNvSpPr>
            <p:nvPr/>
          </p:nvSpPr>
          <p:spPr bwMode="auto">
            <a:xfrm>
              <a:off x="5252600" y="3669175"/>
              <a:ext cx="816654" cy="567087"/>
            </a:xfrm>
            <a:prstGeom prst="rect">
              <a:avLst/>
            </a:prstGeom>
            <a:solidFill>
              <a:srgbClr val="FFFF00"/>
            </a:solidFill>
            <a:ln w="19050" algn="ctr">
              <a:solidFill>
                <a:schemeClr val="tx1"/>
              </a:solidFill>
              <a:miter lim="800000"/>
              <a:headEnd/>
              <a:tailEnd/>
            </a:ln>
          </p:spPr>
          <p:txBody>
            <a:bodyPr anchor="ctr" anchorCtr="1"/>
            <a:lstStyle/>
            <a:p>
              <a:pPr algn="ctr"/>
              <a:r>
                <a:rPr lang="en-US" sz="900" b="1" dirty="0" smtClean="0">
                  <a:latin typeface="Arial" pitchFamily="34" charset="0"/>
                  <a:cs typeface="Arial" pitchFamily="34" charset="0"/>
                </a:rPr>
                <a:t>Tactical Leader Partnering</a:t>
              </a:r>
              <a:endParaRPr lang="en-US" sz="900" b="1" dirty="0">
                <a:latin typeface="Arial" pitchFamily="34" charset="0"/>
                <a:cs typeface="Arial" pitchFamily="34" charset="0"/>
              </a:endParaRPr>
            </a:p>
          </p:txBody>
        </p:sp>
        <p:sp>
          <p:nvSpPr>
            <p:cNvPr id="13" name="Rectangle 22"/>
            <p:cNvSpPr>
              <a:spLocks noChangeArrowheads="1"/>
            </p:cNvSpPr>
            <p:nvPr/>
          </p:nvSpPr>
          <p:spPr bwMode="auto">
            <a:xfrm>
              <a:off x="186431" y="3669175"/>
              <a:ext cx="808991" cy="555584"/>
            </a:xfrm>
            <a:prstGeom prst="rect">
              <a:avLst/>
            </a:prstGeom>
            <a:solidFill>
              <a:srgbClr val="FFFF00"/>
            </a:solidFill>
            <a:ln w="19050" algn="ctr">
              <a:solidFill>
                <a:schemeClr val="tx1"/>
              </a:solidFill>
              <a:miter lim="800000"/>
              <a:headEnd/>
              <a:tailEnd/>
            </a:ln>
          </p:spPr>
          <p:txBody>
            <a:bodyPr anchor="ctr" anchorCtr="1"/>
            <a:lstStyle/>
            <a:p>
              <a:pPr algn="ctr"/>
              <a:r>
                <a:rPr lang="en-US" sz="850" b="1" dirty="0" smtClean="0">
                  <a:latin typeface="Arial" pitchFamily="34" charset="0"/>
                  <a:cs typeface="Arial" pitchFamily="34" charset="0"/>
                </a:rPr>
                <a:t>Initial Planning Conference</a:t>
              </a:r>
              <a:endParaRPr lang="en-US" sz="850" b="1" dirty="0">
                <a:latin typeface="Arial" pitchFamily="34" charset="0"/>
                <a:cs typeface="Arial" pitchFamily="34" charset="0"/>
              </a:endParaRPr>
            </a:p>
          </p:txBody>
        </p:sp>
      </p:grpSp>
      <p:grpSp>
        <p:nvGrpSpPr>
          <p:cNvPr id="3" name="Group 23"/>
          <p:cNvGrpSpPr/>
          <p:nvPr/>
        </p:nvGrpSpPr>
        <p:grpSpPr>
          <a:xfrm>
            <a:off x="2352610" y="1032001"/>
            <a:ext cx="4119211" cy="701891"/>
            <a:chOff x="2352610" y="1055915"/>
            <a:chExt cx="4119211" cy="701891"/>
          </a:xfrm>
        </p:grpSpPr>
        <p:sp>
          <p:nvSpPr>
            <p:cNvPr id="14" name="Rectangle 13"/>
            <p:cNvSpPr/>
            <p:nvPr/>
          </p:nvSpPr>
          <p:spPr bwMode="auto">
            <a:xfrm>
              <a:off x="2352610" y="1299313"/>
              <a:ext cx="685800" cy="436462"/>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Reset</a:t>
              </a:r>
            </a:p>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chemeClr val="bg1"/>
                  </a:solidFill>
                  <a:latin typeface="Arial" pitchFamily="34" charset="0"/>
                  <a:cs typeface="Arial" pitchFamily="34" charset="0"/>
                </a:rPr>
                <a:t>6 mo</a:t>
              </a:r>
              <a:endParaRPr kumimoji="0" lang="en-US" sz="1200" b="1" i="0" u="none" strike="noStrike" cap="none" normalizeH="0" baseline="0" dirty="0" smtClean="0">
                <a:ln>
                  <a:noFill/>
                </a:ln>
                <a:solidFill>
                  <a:schemeClr val="bg1"/>
                </a:solidFill>
                <a:effectLst/>
                <a:latin typeface="Arial" pitchFamily="34" charset="0"/>
                <a:cs typeface="Arial" pitchFamily="34" charset="0"/>
              </a:endParaRPr>
            </a:p>
          </p:txBody>
        </p:sp>
        <p:sp>
          <p:nvSpPr>
            <p:cNvPr id="15" name="Rectangle 14"/>
            <p:cNvSpPr/>
            <p:nvPr/>
          </p:nvSpPr>
          <p:spPr bwMode="auto">
            <a:xfrm>
              <a:off x="3037642" y="1299313"/>
              <a:ext cx="1033272" cy="436462"/>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effectLst/>
                <a:latin typeface="Arial" pitchFamily="34" charset="0"/>
                <a:cs typeface="Arial" pitchFamily="34" charset="0"/>
              </a:endParaRPr>
            </a:p>
          </p:txBody>
        </p:sp>
        <p:sp>
          <p:nvSpPr>
            <p:cNvPr id="16" name="Rectangle 15"/>
            <p:cNvSpPr/>
            <p:nvPr/>
          </p:nvSpPr>
          <p:spPr bwMode="auto">
            <a:xfrm>
              <a:off x="4068919" y="1299313"/>
              <a:ext cx="1033272" cy="436462"/>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bg1"/>
                </a:solidFill>
                <a:effectLst/>
                <a:latin typeface="Arial" pitchFamily="34" charset="0"/>
                <a:cs typeface="Arial" pitchFamily="34" charset="0"/>
              </a:endParaRPr>
            </a:p>
          </p:txBody>
        </p:sp>
        <p:sp>
          <p:nvSpPr>
            <p:cNvPr id="17" name="Rectangle 16"/>
            <p:cNvSpPr/>
            <p:nvPr/>
          </p:nvSpPr>
          <p:spPr bwMode="auto">
            <a:xfrm>
              <a:off x="5100221" y="1299313"/>
              <a:ext cx="1371600" cy="436462"/>
            </a:xfrm>
            <a:prstGeom prst="rect">
              <a:avLst/>
            </a:prstGeom>
            <a:solidFill>
              <a:srgbClr val="00CC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pitchFamily="34" charset="0"/>
                  <a:cs typeface="Arial" pitchFamily="34" charset="0"/>
                </a:rPr>
                <a:t>Available</a:t>
              </a:r>
            </a:p>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latin typeface="Arial" pitchFamily="34" charset="0"/>
                  <a:cs typeface="Arial" pitchFamily="34" charset="0"/>
                </a:rPr>
                <a:t>12 mo</a:t>
              </a:r>
              <a:endParaRPr kumimoji="0" lang="en-US" sz="1200" b="1" i="0" u="none" strike="noStrike" cap="none" normalizeH="0" baseline="0" dirty="0" smtClean="0">
                <a:ln>
                  <a:noFill/>
                </a:ln>
                <a:effectLst/>
                <a:latin typeface="Arial" pitchFamily="34" charset="0"/>
                <a:cs typeface="Arial" pitchFamily="34" charset="0"/>
              </a:endParaRPr>
            </a:p>
          </p:txBody>
        </p:sp>
        <p:sp>
          <p:nvSpPr>
            <p:cNvPr id="18" name="TextBox 17"/>
            <p:cNvSpPr txBox="1"/>
            <p:nvPr/>
          </p:nvSpPr>
          <p:spPr>
            <a:xfrm>
              <a:off x="3533323" y="1296141"/>
              <a:ext cx="1056251" cy="461665"/>
            </a:xfrm>
            <a:prstGeom prst="rect">
              <a:avLst/>
            </a:prstGeom>
            <a:noFill/>
          </p:spPr>
          <p:txBody>
            <a:bodyPr wrap="none" rtlCol="0">
              <a:spAutoFit/>
            </a:bodyPr>
            <a:lstStyle/>
            <a:p>
              <a:pPr algn="ctr"/>
              <a:r>
                <a:rPr lang="en-US" sz="1200" b="1" dirty="0" smtClean="0">
                  <a:latin typeface="Arial" pitchFamily="34" charset="0"/>
                  <a:cs typeface="Arial" pitchFamily="34" charset="0"/>
                </a:rPr>
                <a:t>Train/Ready</a:t>
              </a:r>
            </a:p>
            <a:p>
              <a:pPr algn="ctr"/>
              <a:r>
                <a:rPr lang="en-US" sz="1200" b="1" dirty="0" smtClean="0">
                  <a:latin typeface="Arial" pitchFamily="34" charset="0"/>
                  <a:cs typeface="Arial" pitchFamily="34" charset="0"/>
                </a:rPr>
                <a:t>18 mo</a:t>
              </a:r>
              <a:endParaRPr lang="en-US" sz="1200" b="1" dirty="0">
                <a:latin typeface="Arial" pitchFamily="34" charset="0"/>
                <a:cs typeface="Arial" pitchFamily="34" charset="0"/>
              </a:endParaRPr>
            </a:p>
          </p:txBody>
        </p:sp>
        <p:sp>
          <p:nvSpPr>
            <p:cNvPr id="19" name="TextBox 18"/>
            <p:cNvSpPr txBox="1"/>
            <p:nvPr/>
          </p:nvSpPr>
          <p:spPr>
            <a:xfrm>
              <a:off x="3200400" y="1055915"/>
              <a:ext cx="2707536" cy="307777"/>
            </a:xfrm>
            <a:prstGeom prst="rect">
              <a:avLst/>
            </a:prstGeom>
            <a:noFill/>
          </p:spPr>
          <p:txBody>
            <a:bodyPr wrap="none" rtlCol="0">
              <a:spAutoFit/>
            </a:bodyPr>
            <a:lstStyle/>
            <a:p>
              <a:r>
                <a:rPr lang="en-US" sz="1400" b="1" dirty="0" smtClean="0">
                  <a:latin typeface="Arial" pitchFamily="34" charset="0"/>
                  <a:cs typeface="Arial" pitchFamily="34" charset="0"/>
                </a:rPr>
                <a:t>36 Mo BCT ARFORGEN Cycle</a:t>
              </a:r>
              <a:endParaRPr lang="en-US" sz="1400" b="1" dirty="0">
                <a:latin typeface="Arial" pitchFamily="34" charset="0"/>
                <a:cs typeface="Arial" pitchFamily="34" charset="0"/>
              </a:endParaRPr>
            </a:p>
          </p:txBody>
        </p:sp>
      </p:grpSp>
      <p:sp>
        <p:nvSpPr>
          <p:cNvPr id="21" name="TextBox 20"/>
          <p:cNvSpPr txBox="1"/>
          <p:nvPr/>
        </p:nvSpPr>
        <p:spPr>
          <a:xfrm>
            <a:off x="304800" y="2881086"/>
            <a:ext cx="8534400" cy="4493538"/>
          </a:xfrm>
          <a:prstGeom prst="rect">
            <a:avLst/>
          </a:prstGeom>
          <a:noFill/>
        </p:spPr>
        <p:txBody>
          <a:bodyPr wrap="square" rtlCol="0">
            <a:spAutoFit/>
          </a:bodyPr>
          <a:lstStyle/>
          <a:p>
            <a:pPr>
              <a:buFont typeface="Arial" pitchFamily="34" charset="0"/>
              <a:buChar char="•"/>
            </a:pPr>
            <a:r>
              <a:rPr lang="en-US" sz="1200" b="1" dirty="0" smtClean="0">
                <a:latin typeface="Arial" pitchFamily="34" charset="0"/>
                <a:cs typeface="Arial" pitchFamily="34" charset="0"/>
              </a:rPr>
              <a:t> Initial Planning Conference.  </a:t>
            </a:r>
            <a:r>
              <a:rPr lang="en-US" sz="1200" dirty="0" smtClean="0">
                <a:latin typeface="Arial" pitchFamily="34" charset="0"/>
                <a:cs typeface="Arial" pitchFamily="34" charset="0"/>
              </a:rPr>
              <a:t>1 Day. Audience is the Brigade leadership. Introduction of the Advisor training program.</a:t>
            </a:r>
            <a:endParaRPr lang="en-US" sz="1200" b="1" dirty="0" smtClean="0">
              <a:latin typeface="Arial" pitchFamily="34" charset="0"/>
              <a:cs typeface="Arial" pitchFamily="34" charset="0"/>
            </a:endParaRPr>
          </a:p>
          <a:p>
            <a:pPr>
              <a:buFont typeface="Arial" pitchFamily="34" charset="0"/>
              <a:buChar char="•"/>
            </a:pPr>
            <a:endParaRPr lang="en-US" sz="1200" b="1" dirty="0">
              <a:latin typeface="Arial" pitchFamily="34" charset="0"/>
              <a:cs typeface="Arial" pitchFamily="34" charset="0"/>
            </a:endParaRPr>
          </a:p>
          <a:p>
            <a:pPr>
              <a:buFont typeface="Arial" pitchFamily="34" charset="0"/>
              <a:buChar char="•"/>
            </a:pPr>
            <a:r>
              <a:rPr lang="en-US" sz="1200" b="1" dirty="0" smtClean="0">
                <a:latin typeface="Arial" pitchFamily="34" charset="0"/>
                <a:cs typeface="Arial" pitchFamily="34" charset="0"/>
              </a:rPr>
              <a:t> Counter-Insurgency (COIN) Seminar Role of the Advisor  </a:t>
            </a:r>
            <a:r>
              <a:rPr lang="en-US" sz="1200" dirty="0" smtClean="0">
                <a:latin typeface="Arial" pitchFamily="34" charset="0"/>
                <a:cs typeface="Arial" pitchFamily="34" charset="0"/>
              </a:rPr>
              <a:t>~2 Days.  Audience Brigade, Battalion &amp; Company leadership &amp; Staff. Role of the Combat  Advisor, employment models and integration in mission analysis.</a:t>
            </a:r>
            <a:endParaRPr lang="en-US" sz="1200" b="1" dirty="0" smtClean="0">
              <a:latin typeface="Arial" pitchFamily="34" charset="0"/>
              <a:cs typeface="Arial" pitchFamily="34" charset="0"/>
            </a:endParaRPr>
          </a:p>
          <a:p>
            <a:pPr>
              <a:buFont typeface="Arial" pitchFamily="34" charset="0"/>
              <a:buChar char="•"/>
            </a:pPr>
            <a:endParaRPr lang="en-US" sz="1200" b="1" dirty="0">
              <a:latin typeface="Arial" pitchFamily="34" charset="0"/>
              <a:cs typeface="Arial" pitchFamily="34" charset="0"/>
            </a:endParaRPr>
          </a:p>
          <a:p>
            <a:pPr>
              <a:buFont typeface="Arial" pitchFamily="34" charset="0"/>
              <a:buChar char="•"/>
            </a:pPr>
            <a:r>
              <a:rPr lang="en-US" sz="1200" b="1" dirty="0" smtClean="0">
                <a:latin typeface="Arial" pitchFamily="34" charset="0"/>
                <a:cs typeface="Arial" pitchFamily="34" charset="0"/>
              </a:rPr>
              <a:t> Leader Training Program Advisor Employment </a:t>
            </a:r>
            <a:r>
              <a:rPr lang="en-US" sz="1200" dirty="0" smtClean="0">
                <a:latin typeface="Arial" pitchFamily="34" charset="0"/>
                <a:cs typeface="Arial" pitchFamily="34" charset="0"/>
              </a:rPr>
              <a:t>~1 Day.  Brigade, Battalion leadership &amp; Staff.  Advisor and Stability Transition Team employment and command relationships. </a:t>
            </a:r>
            <a:r>
              <a:rPr lang="en-US" sz="1200" b="1" dirty="0" smtClean="0">
                <a:solidFill>
                  <a:schemeClr val="bg1"/>
                </a:solidFill>
              </a:rPr>
              <a:t>S-TT Employment Command Relationships </a:t>
            </a:r>
          </a:p>
          <a:p>
            <a:pPr>
              <a:buFont typeface="Arial" pitchFamily="34" charset="0"/>
              <a:buChar char="•"/>
            </a:pPr>
            <a:endParaRPr lang="en-US" sz="1200" b="1" dirty="0" smtClean="0">
              <a:latin typeface="Arial" pitchFamily="34" charset="0"/>
              <a:cs typeface="Arial" pitchFamily="34" charset="0"/>
            </a:endParaRPr>
          </a:p>
          <a:p>
            <a:pPr>
              <a:buFont typeface="Arial" pitchFamily="34" charset="0"/>
              <a:buChar char="•"/>
            </a:pPr>
            <a:r>
              <a:rPr lang="en-US" sz="1200" b="1" dirty="0" smtClean="0">
                <a:latin typeface="Arial" pitchFamily="34" charset="0"/>
                <a:cs typeface="Arial" pitchFamily="34" charset="0"/>
              </a:rPr>
              <a:t> Advisor Academy</a:t>
            </a:r>
            <a:r>
              <a:rPr lang="en-US" sz="1100" b="1" dirty="0" smtClean="0"/>
              <a:t>.  </a:t>
            </a:r>
            <a:r>
              <a:rPr lang="en-US" sz="1200" dirty="0" smtClean="0">
                <a:latin typeface="Arial" pitchFamily="34" charset="0"/>
                <a:cs typeface="Arial" pitchFamily="34" charset="0"/>
              </a:rPr>
              <a:t>~10 Days. Audience is the 48 augmented Advisors.  The purpose is to ensure the Soldier understands his role as a Combat Advisor to teach, coach, advise, and assist Host Nation Security Forces (HNSF) to become effective counterinsurgents.</a:t>
            </a:r>
          </a:p>
          <a:p>
            <a:pPr>
              <a:buFont typeface="Arial" pitchFamily="34" charset="0"/>
              <a:buChar char="•"/>
            </a:pPr>
            <a:endParaRPr lang="en-US" sz="1100" b="1" dirty="0"/>
          </a:p>
          <a:p>
            <a:pPr>
              <a:buFont typeface="Arial" pitchFamily="34" charset="0"/>
              <a:buChar char="•"/>
            </a:pPr>
            <a:r>
              <a:rPr lang="en-US" sz="1200" b="1" dirty="0" smtClean="0">
                <a:latin typeface="Arial" pitchFamily="34" charset="0"/>
                <a:cs typeface="Arial" pitchFamily="34" charset="0"/>
              </a:rPr>
              <a:t> Tactical Leader Partnering </a:t>
            </a:r>
            <a:r>
              <a:rPr lang="en-US" sz="1200" dirty="0" smtClean="0">
                <a:latin typeface="Arial" pitchFamily="34" charset="0"/>
                <a:cs typeface="Arial" pitchFamily="34" charset="0"/>
              </a:rPr>
              <a:t>~ 3 Days.  Audience is junior leaders in the Brigade who will be working alongside Advisors and/or partnering with Host Nation Security Forces. Similar topics as the Advisor Academy but in a shortened timeframe</a:t>
            </a:r>
          </a:p>
          <a:p>
            <a:pPr>
              <a:buFont typeface="Arial" pitchFamily="34" charset="0"/>
              <a:buChar char="•"/>
            </a:pPr>
            <a:endParaRPr lang="en-US" sz="1200" b="1" dirty="0"/>
          </a:p>
          <a:p>
            <a:pPr>
              <a:buFont typeface="Arial" pitchFamily="34" charset="0"/>
              <a:buChar char="•"/>
            </a:pPr>
            <a:r>
              <a:rPr lang="en-US" sz="1200" b="1" dirty="0" smtClean="0">
                <a:latin typeface="Arial" pitchFamily="34" charset="0"/>
                <a:cs typeface="Arial" pitchFamily="34" charset="0"/>
              </a:rPr>
              <a:t> Certification Exercise (CERTEX). </a:t>
            </a:r>
            <a:r>
              <a:rPr lang="en-US" sz="1200" dirty="0" smtClean="0">
                <a:latin typeface="Arial" pitchFamily="34" charset="0"/>
                <a:cs typeface="Arial" pitchFamily="34" charset="0"/>
              </a:rPr>
              <a:t>~2 Days. Trains Advisors and Brigade and Battalion staff members collectively to integrate Host Nation Security Forces in a combined planning exercise</a:t>
            </a:r>
          </a:p>
          <a:p>
            <a:pPr>
              <a:buFont typeface="Arial" pitchFamily="34" charset="0"/>
              <a:buChar char="•"/>
            </a:pPr>
            <a:endParaRPr lang="en-US" sz="1200" dirty="0" smtClean="0"/>
          </a:p>
          <a:p>
            <a:pPr>
              <a:buFont typeface="Arial" pitchFamily="34" charset="0"/>
              <a:buChar char="•"/>
            </a:pPr>
            <a:r>
              <a:rPr lang="en-US" sz="1200" b="1" dirty="0" smtClean="0">
                <a:latin typeface="Arial" pitchFamily="34" charset="0"/>
                <a:cs typeface="Arial" pitchFamily="34" charset="0"/>
              </a:rPr>
              <a:t> Mission Rehearsal Exercise Support </a:t>
            </a:r>
            <a:r>
              <a:rPr lang="en-US" sz="1200" dirty="0" smtClean="0">
                <a:latin typeface="Arial" pitchFamily="34" charset="0"/>
                <a:cs typeface="Arial" pitchFamily="34" charset="0"/>
              </a:rPr>
              <a:t>~ 14 Days. Trainer/Mentor support to Combat Training Centers .Trains Advisors and Brigade combat team/Battalion staff members collectively to integrate Host Nation Security Force.</a:t>
            </a:r>
          </a:p>
          <a:p>
            <a:pPr>
              <a:buFont typeface="Arial" pitchFamily="34" charset="0"/>
              <a:buChar char="•"/>
            </a:pPr>
            <a:endParaRPr lang="en-US" sz="1200" b="1" dirty="0"/>
          </a:p>
          <a:p>
            <a:pPr>
              <a:buFont typeface="Arial" pitchFamily="34" charset="0"/>
              <a:buChar char="•"/>
            </a:pPr>
            <a:endParaRPr lang="en-US" sz="1200" b="1" dirty="0" smtClean="0"/>
          </a:p>
          <a:p>
            <a:pPr>
              <a:buFont typeface="Arial" pitchFamily="34" charset="0"/>
              <a:buChar char="•"/>
            </a:pPr>
            <a:endParaRPr lang="en-US" sz="1200" dirty="0" smtClean="0"/>
          </a:p>
          <a:p>
            <a:endParaRPr lang="en-US" sz="1100" dirty="0"/>
          </a:p>
        </p:txBody>
      </p:sp>
      <p:pic>
        <p:nvPicPr>
          <p:cNvPr id="25" name="Picture 3" descr="C:\Users\mark.olin\AppData\Local\Microsoft\Windows\Temporary Internet Files\Content.Outlook\IFR3C2YV\DSCN0141 (2).JPG"/>
          <p:cNvPicPr>
            <a:picLocks noChangeAspect="1" noChangeArrowheads="1"/>
          </p:cNvPicPr>
          <p:nvPr/>
        </p:nvPicPr>
        <p:blipFill>
          <a:blip r:embed="rId3" cstate="print"/>
          <a:srcRect/>
          <a:stretch>
            <a:fillRect/>
          </a:stretch>
        </p:blipFill>
        <p:spPr bwMode="auto">
          <a:xfrm>
            <a:off x="7151339" y="615301"/>
            <a:ext cx="1803401" cy="1352550"/>
          </a:xfrm>
          <a:prstGeom prst="rect">
            <a:avLst/>
          </a:prstGeom>
          <a:noFill/>
          <a:ln>
            <a:solidFill>
              <a:schemeClr val="tx1"/>
            </a:solidFill>
          </a:ln>
          <a:effectLst>
            <a:outerShdw blurRad="50800" dist="88900" dir="2700000" algn="tl" rotWithShape="0">
              <a:schemeClr val="bg1">
                <a:alpha val="40000"/>
              </a:schemeClr>
            </a:outerShdw>
          </a:effectLst>
        </p:spPr>
      </p:pic>
      <p:sp>
        <p:nvSpPr>
          <p:cNvPr id="31" name="Flowchart: Connector 30"/>
          <p:cNvSpPr/>
          <p:nvPr/>
        </p:nvSpPr>
        <p:spPr>
          <a:xfrm>
            <a:off x="297952" y="2342508"/>
            <a:ext cx="139434" cy="184935"/>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1</a:t>
            </a:r>
            <a:endParaRPr lang="en-US" sz="1200" dirty="0">
              <a:solidFill>
                <a:schemeClr val="tx1"/>
              </a:solidFill>
              <a:latin typeface="Arial" pitchFamily="34" charset="0"/>
              <a:cs typeface="Arial" pitchFamily="34" charset="0"/>
            </a:endParaRPr>
          </a:p>
        </p:txBody>
      </p:sp>
      <p:sp>
        <p:nvSpPr>
          <p:cNvPr id="32" name="Flowchart: Connector 31"/>
          <p:cNvSpPr/>
          <p:nvPr/>
        </p:nvSpPr>
        <p:spPr>
          <a:xfrm>
            <a:off x="1128447" y="2342508"/>
            <a:ext cx="139434" cy="184935"/>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2</a:t>
            </a:r>
            <a:endParaRPr lang="en-US" sz="1200" dirty="0">
              <a:solidFill>
                <a:schemeClr val="tx1"/>
              </a:solidFill>
              <a:latin typeface="Arial" pitchFamily="34" charset="0"/>
              <a:cs typeface="Arial" pitchFamily="34" charset="0"/>
            </a:endParaRPr>
          </a:p>
        </p:txBody>
      </p:sp>
      <p:sp>
        <p:nvSpPr>
          <p:cNvPr id="33" name="Flowchart: Connector 32"/>
          <p:cNvSpPr/>
          <p:nvPr/>
        </p:nvSpPr>
        <p:spPr>
          <a:xfrm>
            <a:off x="2217507" y="2342508"/>
            <a:ext cx="139434" cy="184935"/>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3</a:t>
            </a:r>
            <a:endParaRPr lang="en-US" sz="1200" dirty="0">
              <a:solidFill>
                <a:schemeClr val="tx1"/>
              </a:solidFill>
              <a:latin typeface="Arial" pitchFamily="34" charset="0"/>
              <a:cs typeface="Arial" pitchFamily="34" charset="0"/>
            </a:endParaRPr>
          </a:p>
        </p:txBody>
      </p:sp>
      <p:sp>
        <p:nvSpPr>
          <p:cNvPr id="34" name="Flowchart: Connector 33"/>
          <p:cNvSpPr/>
          <p:nvPr/>
        </p:nvSpPr>
        <p:spPr>
          <a:xfrm>
            <a:off x="3489790" y="2342508"/>
            <a:ext cx="139434" cy="184935"/>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4</a:t>
            </a:r>
            <a:endParaRPr lang="en-US" sz="1200" dirty="0">
              <a:solidFill>
                <a:schemeClr val="tx1"/>
              </a:solidFill>
              <a:latin typeface="Arial" pitchFamily="34" charset="0"/>
              <a:cs typeface="Arial" pitchFamily="34" charset="0"/>
            </a:endParaRPr>
          </a:p>
        </p:txBody>
      </p:sp>
      <p:sp>
        <p:nvSpPr>
          <p:cNvPr id="35" name="Flowchart: Connector 34"/>
          <p:cNvSpPr/>
          <p:nvPr/>
        </p:nvSpPr>
        <p:spPr>
          <a:xfrm>
            <a:off x="5368249" y="2342508"/>
            <a:ext cx="139434" cy="184935"/>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5</a:t>
            </a:r>
            <a:endParaRPr lang="en-US" sz="1200" dirty="0">
              <a:solidFill>
                <a:schemeClr val="tx1"/>
              </a:solidFill>
              <a:latin typeface="Arial" pitchFamily="34" charset="0"/>
              <a:cs typeface="Arial" pitchFamily="34" charset="0"/>
            </a:endParaRPr>
          </a:p>
        </p:txBody>
      </p:sp>
      <p:sp>
        <p:nvSpPr>
          <p:cNvPr id="36" name="Flowchart: Connector 35"/>
          <p:cNvSpPr/>
          <p:nvPr/>
        </p:nvSpPr>
        <p:spPr>
          <a:xfrm>
            <a:off x="6198743" y="2342508"/>
            <a:ext cx="139434" cy="184935"/>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6</a:t>
            </a:r>
            <a:endParaRPr lang="en-US" sz="1200" dirty="0">
              <a:solidFill>
                <a:schemeClr val="tx1"/>
              </a:solidFill>
              <a:latin typeface="Arial" pitchFamily="34" charset="0"/>
              <a:cs typeface="Arial" pitchFamily="34" charset="0"/>
            </a:endParaRPr>
          </a:p>
        </p:txBody>
      </p:sp>
      <p:sp>
        <p:nvSpPr>
          <p:cNvPr id="37" name="Flowchart: Connector 36"/>
          <p:cNvSpPr/>
          <p:nvPr/>
        </p:nvSpPr>
        <p:spPr>
          <a:xfrm>
            <a:off x="7131979" y="2342508"/>
            <a:ext cx="139434" cy="184935"/>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7</a:t>
            </a:r>
            <a:endParaRPr lang="en-US" sz="1200" dirty="0">
              <a:solidFill>
                <a:schemeClr val="tx1"/>
              </a:solidFill>
              <a:latin typeface="Arial" pitchFamily="34" charset="0"/>
              <a:cs typeface="Arial" pitchFamily="34" charset="0"/>
            </a:endParaRPr>
          </a:p>
        </p:txBody>
      </p:sp>
      <p:sp>
        <p:nvSpPr>
          <p:cNvPr id="39" name="Flowchart: Connector 38"/>
          <p:cNvSpPr/>
          <p:nvPr/>
        </p:nvSpPr>
        <p:spPr>
          <a:xfrm>
            <a:off x="266147" y="2910080"/>
            <a:ext cx="162673" cy="215757"/>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Arial" pitchFamily="34" charset="0"/>
                <a:cs typeface="Arial" pitchFamily="34" charset="0"/>
              </a:rPr>
              <a:t>1</a:t>
            </a:r>
            <a:endParaRPr lang="en-US" sz="1400" dirty="0">
              <a:solidFill>
                <a:schemeClr val="tx1"/>
              </a:solidFill>
              <a:latin typeface="Arial" pitchFamily="34" charset="0"/>
              <a:cs typeface="Arial" pitchFamily="34" charset="0"/>
            </a:endParaRPr>
          </a:p>
        </p:txBody>
      </p:sp>
      <p:sp>
        <p:nvSpPr>
          <p:cNvPr id="40" name="Flowchart: Connector 39"/>
          <p:cNvSpPr/>
          <p:nvPr/>
        </p:nvSpPr>
        <p:spPr>
          <a:xfrm>
            <a:off x="266147" y="3259401"/>
            <a:ext cx="162673" cy="215757"/>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Arial" pitchFamily="34" charset="0"/>
                <a:cs typeface="Arial" pitchFamily="34" charset="0"/>
              </a:rPr>
              <a:t>2</a:t>
            </a:r>
            <a:endParaRPr lang="en-US" sz="1400" dirty="0">
              <a:solidFill>
                <a:schemeClr val="tx1"/>
              </a:solidFill>
              <a:latin typeface="Arial" pitchFamily="34" charset="0"/>
              <a:cs typeface="Arial" pitchFamily="34" charset="0"/>
            </a:endParaRPr>
          </a:p>
        </p:txBody>
      </p:sp>
      <p:sp>
        <p:nvSpPr>
          <p:cNvPr id="41" name="Flowchart: Connector 40"/>
          <p:cNvSpPr/>
          <p:nvPr/>
        </p:nvSpPr>
        <p:spPr>
          <a:xfrm>
            <a:off x="266147" y="3814206"/>
            <a:ext cx="162673" cy="215757"/>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Arial" pitchFamily="34" charset="0"/>
                <a:cs typeface="Arial" pitchFamily="34" charset="0"/>
              </a:rPr>
              <a:t>3</a:t>
            </a:r>
            <a:endParaRPr lang="en-US" sz="1400" dirty="0">
              <a:solidFill>
                <a:schemeClr val="tx1"/>
              </a:solidFill>
              <a:latin typeface="Arial" pitchFamily="34" charset="0"/>
              <a:cs typeface="Arial" pitchFamily="34" charset="0"/>
            </a:endParaRPr>
          </a:p>
        </p:txBody>
      </p:sp>
      <p:sp>
        <p:nvSpPr>
          <p:cNvPr id="42" name="Flowchart: Connector 41"/>
          <p:cNvSpPr/>
          <p:nvPr/>
        </p:nvSpPr>
        <p:spPr>
          <a:xfrm>
            <a:off x="266147" y="4369010"/>
            <a:ext cx="162673" cy="215757"/>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Arial" pitchFamily="34" charset="0"/>
                <a:cs typeface="Arial" pitchFamily="34" charset="0"/>
              </a:rPr>
              <a:t>4</a:t>
            </a:r>
            <a:endParaRPr lang="en-US" sz="1400" dirty="0">
              <a:solidFill>
                <a:schemeClr val="tx1"/>
              </a:solidFill>
              <a:latin typeface="Arial" pitchFamily="34" charset="0"/>
              <a:cs typeface="Arial" pitchFamily="34" charset="0"/>
            </a:endParaRPr>
          </a:p>
        </p:txBody>
      </p:sp>
      <p:sp>
        <p:nvSpPr>
          <p:cNvPr id="43" name="Flowchart: Connector 42"/>
          <p:cNvSpPr/>
          <p:nvPr/>
        </p:nvSpPr>
        <p:spPr>
          <a:xfrm>
            <a:off x="266147" y="5067653"/>
            <a:ext cx="162673" cy="215757"/>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Arial" pitchFamily="34" charset="0"/>
                <a:cs typeface="Arial" pitchFamily="34" charset="0"/>
              </a:rPr>
              <a:t>5</a:t>
            </a:r>
            <a:endParaRPr lang="en-US" sz="1400" dirty="0">
              <a:solidFill>
                <a:schemeClr val="tx1"/>
              </a:solidFill>
              <a:latin typeface="Arial" pitchFamily="34" charset="0"/>
              <a:cs typeface="Arial" pitchFamily="34" charset="0"/>
            </a:endParaRPr>
          </a:p>
        </p:txBody>
      </p:sp>
      <p:sp>
        <p:nvSpPr>
          <p:cNvPr id="44" name="Flowchart: Connector 43"/>
          <p:cNvSpPr/>
          <p:nvPr/>
        </p:nvSpPr>
        <p:spPr>
          <a:xfrm>
            <a:off x="266147" y="5632732"/>
            <a:ext cx="162673" cy="215757"/>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Arial" pitchFamily="34" charset="0"/>
                <a:cs typeface="Arial" pitchFamily="34" charset="0"/>
              </a:rPr>
              <a:t>6</a:t>
            </a:r>
            <a:endParaRPr lang="en-US" sz="1400" dirty="0">
              <a:solidFill>
                <a:schemeClr val="tx1"/>
              </a:solidFill>
              <a:latin typeface="Arial" pitchFamily="34" charset="0"/>
              <a:cs typeface="Arial" pitchFamily="34" charset="0"/>
            </a:endParaRPr>
          </a:p>
        </p:txBody>
      </p:sp>
      <p:sp>
        <p:nvSpPr>
          <p:cNvPr id="45" name="Flowchart: Connector 44"/>
          <p:cNvSpPr/>
          <p:nvPr/>
        </p:nvSpPr>
        <p:spPr>
          <a:xfrm>
            <a:off x="266147" y="6177263"/>
            <a:ext cx="162673" cy="215757"/>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Arial" pitchFamily="34" charset="0"/>
                <a:cs typeface="Arial" pitchFamily="34" charset="0"/>
              </a:rPr>
              <a:t>7</a:t>
            </a:r>
            <a:endParaRPr lang="en-US" sz="14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8" name="TextBox 163"/>
          <p:cNvSpPr txBox="1">
            <a:spLocks noChangeArrowheads="1"/>
          </p:cNvSpPr>
          <p:nvPr/>
        </p:nvSpPr>
        <p:spPr bwMode="auto">
          <a:xfrm>
            <a:off x="487164" y="287732"/>
            <a:ext cx="8381999" cy="523220"/>
          </a:xfrm>
          <a:prstGeom prst="rect">
            <a:avLst/>
          </a:prstGeom>
          <a:noFill/>
          <a:ln w="9525">
            <a:noFill/>
            <a:miter lim="800000"/>
            <a:headEnd/>
            <a:tailEnd/>
          </a:ln>
        </p:spPr>
        <p:txBody>
          <a:bodyPr wrap="square">
            <a:spAutoFit/>
          </a:bodyPr>
          <a:lstStyle/>
          <a:p>
            <a:pPr algn="ctr" eaLnBrk="0" hangingPunct="0"/>
            <a:r>
              <a:rPr lang="en-US" sz="2800" b="1" dirty="0" smtClean="0">
                <a:latin typeface="Arial" pitchFamily="34" charset="0"/>
                <a:cs typeface="Arial" pitchFamily="34" charset="0"/>
              </a:rPr>
              <a:t>162nd Infantry Brigade Mission Expansion</a:t>
            </a:r>
            <a:endParaRPr lang="en-US" sz="2800" b="1" dirty="0">
              <a:latin typeface="Arial" pitchFamily="34" charset="0"/>
              <a:cs typeface="Arial" pitchFamily="34" charset="0"/>
            </a:endParaRPr>
          </a:p>
        </p:txBody>
      </p:sp>
      <p:grpSp>
        <p:nvGrpSpPr>
          <p:cNvPr id="2" name="Group 94"/>
          <p:cNvGrpSpPr/>
          <p:nvPr/>
        </p:nvGrpSpPr>
        <p:grpSpPr>
          <a:xfrm>
            <a:off x="6247722" y="1050202"/>
            <a:ext cx="2823171" cy="1454592"/>
            <a:chOff x="4800600" y="667613"/>
            <a:chExt cx="3581400" cy="1873395"/>
          </a:xfrm>
        </p:grpSpPr>
        <p:pic>
          <p:nvPicPr>
            <p:cNvPr id="17443" name="Picture 16" descr="File:Unified Combatant Commands map.png">
              <a:hlinkClick r:id="rId3"/>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800600" y="667613"/>
              <a:ext cx="3581400" cy="1873395"/>
            </a:xfrm>
            <a:prstGeom prst="rect">
              <a:avLst/>
            </a:prstGeom>
            <a:noFill/>
            <a:ln w="9525">
              <a:noFill/>
              <a:miter lim="800000"/>
              <a:headEnd/>
              <a:tailEnd/>
            </a:ln>
          </p:spPr>
        </p:pic>
        <p:grpSp>
          <p:nvGrpSpPr>
            <p:cNvPr id="3" name="Group 145"/>
            <p:cNvGrpSpPr/>
            <p:nvPr/>
          </p:nvGrpSpPr>
          <p:grpSpPr>
            <a:xfrm>
              <a:off x="5499862" y="678902"/>
              <a:ext cx="2459466" cy="1295918"/>
              <a:chOff x="5499862" y="762000"/>
              <a:chExt cx="2459466" cy="1295918"/>
            </a:xfrm>
          </p:grpSpPr>
          <p:pic>
            <p:nvPicPr>
              <p:cNvPr id="94" name="Picture 315" descr="162 INFANTRY BDE-SSI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99862" y="1091649"/>
                <a:ext cx="286716" cy="406578"/>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4" name="Group 95"/>
              <p:cNvGrpSpPr/>
              <p:nvPr/>
            </p:nvGrpSpPr>
            <p:grpSpPr>
              <a:xfrm>
                <a:off x="5793318" y="1549270"/>
                <a:ext cx="184181" cy="263662"/>
                <a:chOff x="3279253" y="5029200"/>
                <a:chExt cx="287178" cy="415270"/>
              </a:xfrm>
              <a:effectLst>
                <a:outerShdw blurRad="50800" dist="38100" dir="5400000" algn="t" rotWithShape="0">
                  <a:prstClr val="black">
                    <a:alpha val="40000"/>
                  </a:prstClr>
                </a:outerShdw>
              </a:effectLst>
            </p:grpSpPr>
            <p:pic>
              <p:nvPicPr>
                <p:cNvPr id="99" name="Picture 3" descr="353 REGIMENT-DUI"/>
                <p:cNvPicPr>
                  <a:picLocks noChangeAspect="1" noChangeArrowheads="1"/>
                </p:cNvPicPr>
                <p:nvPr/>
              </p:nvPicPr>
              <p:blipFill>
                <a:blip r:embed="rId6" cstate="print">
                  <a:clrChange>
                    <a:clrFrom>
                      <a:srgbClr val="FFFFFF"/>
                    </a:clrFrom>
                    <a:clrTo>
                      <a:srgbClr val="FFFFFF">
                        <a:alpha val="0"/>
                      </a:srgbClr>
                    </a:clrTo>
                  </a:clrChange>
                </a:blip>
                <a:stretch>
                  <a:fillRect/>
                </a:stretch>
              </p:blipFill>
              <p:spPr bwMode="auto">
                <a:xfrm>
                  <a:off x="3279253" y="5077325"/>
                  <a:ext cx="287178" cy="367145"/>
                </a:xfrm>
                <a:prstGeom prst="rect">
                  <a:avLst/>
                </a:prstGeom>
                <a:noFill/>
                <a:ln>
                  <a:noFill/>
                </a:ln>
              </p:spPr>
            </p:pic>
            <p:sp>
              <p:nvSpPr>
                <p:cNvPr id="105" name="TextBox 104"/>
                <p:cNvSpPr txBox="1"/>
                <p:nvPr/>
              </p:nvSpPr>
              <p:spPr>
                <a:xfrm>
                  <a:off x="3352800" y="5029200"/>
                  <a:ext cx="184731" cy="261610"/>
                </a:xfrm>
                <a:prstGeom prst="rect">
                  <a:avLst/>
                </a:prstGeom>
                <a:noFill/>
                <a:ln>
                  <a:noFill/>
                </a:ln>
              </p:spPr>
              <p:txBody>
                <a:bodyPr wrap="none" rtlCol="0">
                  <a:spAutoFit/>
                </a:bodyPr>
                <a:lstStyle/>
                <a:p>
                  <a:endParaRPr lang="en-US" sz="1100" dirty="0">
                    <a:solidFill>
                      <a:srgbClr val="FFFF00"/>
                    </a:solidFill>
                  </a:endParaRPr>
                </a:p>
              </p:txBody>
            </p:sp>
          </p:grpSp>
          <p:grpSp>
            <p:nvGrpSpPr>
              <p:cNvPr id="5" name="Group 105"/>
              <p:cNvGrpSpPr/>
              <p:nvPr/>
            </p:nvGrpSpPr>
            <p:grpSpPr>
              <a:xfrm>
                <a:off x="6606091" y="1278747"/>
                <a:ext cx="184181" cy="263662"/>
                <a:chOff x="3279253" y="5029200"/>
                <a:chExt cx="287178" cy="415270"/>
              </a:xfrm>
              <a:effectLst>
                <a:outerShdw blurRad="50800" dist="38100" dir="5400000" algn="t" rotWithShape="0">
                  <a:prstClr val="black">
                    <a:alpha val="40000"/>
                  </a:prstClr>
                </a:outerShdw>
              </a:effectLst>
            </p:grpSpPr>
            <p:pic>
              <p:nvPicPr>
                <p:cNvPr id="107" name="Picture 3" descr="353 REGIMENT-DUI"/>
                <p:cNvPicPr>
                  <a:picLocks noChangeAspect="1" noChangeArrowheads="1"/>
                </p:cNvPicPr>
                <p:nvPr/>
              </p:nvPicPr>
              <p:blipFill>
                <a:blip r:embed="rId6" cstate="print">
                  <a:clrChange>
                    <a:clrFrom>
                      <a:srgbClr val="FFFFFF"/>
                    </a:clrFrom>
                    <a:clrTo>
                      <a:srgbClr val="FFFFFF">
                        <a:alpha val="0"/>
                      </a:srgbClr>
                    </a:clrTo>
                  </a:clrChange>
                </a:blip>
                <a:stretch>
                  <a:fillRect/>
                </a:stretch>
              </p:blipFill>
              <p:spPr bwMode="auto">
                <a:xfrm>
                  <a:off x="3279253" y="5077325"/>
                  <a:ext cx="287178" cy="367145"/>
                </a:xfrm>
                <a:prstGeom prst="rect">
                  <a:avLst/>
                </a:prstGeom>
                <a:noFill/>
                <a:ln>
                  <a:noFill/>
                </a:ln>
              </p:spPr>
            </p:pic>
            <p:sp>
              <p:nvSpPr>
                <p:cNvPr id="108" name="TextBox 107"/>
                <p:cNvSpPr txBox="1"/>
                <p:nvPr/>
              </p:nvSpPr>
              <p:spPr>
                <a:xfrm>
                  <a:off x="3352800" y="5029200"/>
                  <a:ext cx="184731" cy="261610"/>
                </a:xfrm>
                <a:prstGeom prst="rect">
                  <a:avLst/>
                </a:prstGeom>
                <a:noFill/>
                <a:ln>
                  <a:noFill/>
                </a:ln>
              </p:spPr>
              <p:txBody>
                <a:bodyPr wrap="none" rtlCol="0">
                  <a:spAutoFit/>
                </a:bodyPr>
                <a:lstStyle/>
                <a:p>
                  <a:endParaRPr lang="en-US" sz="1100" dirty="0">
                    <a:solidFill>
                      <a:srgbClr val="FFFF00"/>
                    </a:solidFill>
                  </a:endParaRPr>
                </a:p>
              </p:txBody>
            </p:sp>
          </p:grpSp>
          <p:grpSp>
            <p:nvGrpSpPr>
              <p:cNvPr id="6" name="Group 108"/>
              <p:cNvGrpSpPr/>
              <p:nvPr/>
            </p:nvGrpSpPr>
            <p:grpSpPr>
              <a:xfrm>
                <a:off x="6550421" y="1037382"/>
                <a:ext cx="184181" cy="263662"/>
                <a:chOff x="3279253" y="5029200"/>
                <a:chExt cx="287178" cy="415270"/>
              </a:xfrm>
              <a:effectLst>
                <a:outerShdw blurRad="50800" dist="38100" dir="5400000" algn="t" rotWithShape="0">
                  <a:prstClr val="black">
                    <a:alpha val="40000"/>
                  </a:prstClr>
                </a:outerShdw>
              </a:effectLst>
            </p:grpSpPr>
            <p:pic>
              <p:nvPicPr>
                <p:cNvPr id="110" name="Picture 3" descr="353 REGIMENT-DUI"/>
                <p:cNvPicPr>
                  <a:picLocks noChangeAspect="1" noChangeArrowheads="1"/>
                </p:cNvPicPr>
                <p:nvPr/>
              </p:nvPicPr>
              <p:blipFill>
                <a:blip r:embed="rId6" cstate="print">
                  <a:clrChange>
                    <a:clrFrom>
                      <a:srgbClr val="FFFFFF"/>
                    </a:clrFrom>
                    <a:clrTo>
                      <a:srgbClr val="FFFFFF">
                        <a:alpha val="0"/>
                      </a:srgbClr>
                    </a:clrTo>
                  </a:clrChange>
                </a:blip>
                <a:stretch>
                  <a:fillRect/>
                </a:stretch>
              </p:blipFill>
              <p:spPr bwMode="auto">
                <a:xfrm>
                  <a:off x="3279253" y="5077325"/>
                  <a:ext cx="287178" cy="367145"/>
                </a:xfrm>
                <a:prstGeom prst="rect">
                  <a:avLst/>
                </a:prstGeom>
                <a:noFill/>
                <a:ln>
                  <a:noFill/>
                </a:ln>
              </p:spPr>
            </p:pic>
            <p:sp>
              <p:nvSpPr>
                <p:cNvPr id="111" name="TextBox 110"/>
                <p:cNvSpPr txBox="1"/>
                <p:nvPr/>
              </p:nvSpPr>
              <p:spPr>
                <a:xfrm>
                  <a:off x="3352800" y="5029200"/>
                  <a:ext cx="184731" cy="261610"/>
                </a:xfrm>
                <a:prstGeom prst="rect">
                  <a:avLst/>
                </a:prstGeom>
                <a:noFill/>
                <a:ln>
                  <a:noFill/>
                </a:ln>
              </p:spPr>
              <p:txBody>
                <a:bodyPr wrap="none" rtlCol="0">
                  <a:spAutoFit/>
                </a:bodyPr>
                <a:lstStyle/>
                <a:p>
                  <a:endParaRPr lang="en-US" sz="1100" dirty="0">
                    <a:solidFill>
                      <a:srgbClr val="FFFF00"/>
                    </a:solidFill>
                  </a:endParaRPr>
                </a:p>
              </p:txBody>
            </p:sp>
          </p:grpSp>
          <p:grpSp>
            <p:nvGrpSpPr>
              <p:cNvPr id="7" name="Group 112"/>
              <p:cNvGrpSpPr/>
              <p:nvPr/>
            </p:nvGrpSpPr>
            <p:grpSpPr>
              <a:xfrm>
                <a:off x="6952831" y="1340303"/>
                <a:ext cx="184181" cy="263662"/>
                <a:chOff x="3279253" y="5029200"/>
                <a:chExt cx="287178" cy="415270"/>
              </a:xfrm>
              <a:effectLst>
                <a:outerShdw blurRad="50800" dist="38100" dir="5400000" algn="t" rotWithShape="0">
                  <a:prstClr val="black">
                    <a:alpha val="40000"/>
                  </a:prstClr>
                </a:outerShdw>
              </a:effectLst>
            </p:grpSpPr>
            <p:pic>
              <p:nvPicPr>
                <p:cNvPr id="122" name="Picture 3" descr="353 REGIMENT-DUI"/>
                <p:cNvPicPr>
                  <a:picLocks noChangeAspect="1" noChangeArrowheads="1"/>
                </p:cNvPicPr>
                <p:nvPr/>
              </p:nvPicPr>
              <p:blipFill>
                <a:blip r:embed="rId6" cstate="print">
                  <a:clrChange>
                    <a:clrFrom>
                      <a:srgbClr val="FFFFFF"/>
                    </a:clrFrom>
                    <a:clrTo>
                      <a:srgbClr val="FFFFFF">
                        <a:alpha val="0"/>
                      </a:srgbClr>
                    </a:clrTo>
                  </a:clrChange>
                </a:blip>
                <a:stretch>
                  <a:fillRect/>
                </a:stretch>
              </p:blipFill>
              <p:spPr bwMode="auto">
                <a:xfrm>
                  <a:off x="3279253" y="5077325"/>
                  <a:ext cx="287178" cy="367145"/>
                </a:xfrm>
                <a:prstGeom prst="rect">
                  <a:avLst/>
                </a:prstGeom>
                <a:noFill/>
                <a:ln>
                  <a:noFill/>
                </a:ln>
              </p:spPr>
            </p:pic>
            <p:sp>
              <p:nvSpPr>
                <p:cNvPr id="123" name="TextBox 122"/>
                <p:cNvSpPr txBox="1"/>
                <p:nvPr/>
              </p:nvSpPr>
              <p:spPr>
                <a:xfrm>
                  <a:off x="3352800" y="5029200"/>
                  <a:ext cx="184731" cy="261610"/>
                </a:xfrm>
                <a:prstGeom prst="rect">
                  <a:avLst/>
                </a:prstGeom>
                <a:noFill/>
                <a:ln>
                  <a:noFill/>
                </a:ln>
              </p:spPr>
              <p:txBody>
                <a:bodyPr wrap="none" rtlCol="0">
                  <a:spAutoFit/>
                </a:bodyPr>
                <a:lstStyle/>
                <a:p>
                  <a:endParaRPr lang="en-US" sz="1100" dirty="0">
                    <a:solidFill>
                      <a:srgbClr val="FFFF00"/>
                    </a:solidFill>
                  </a:endParaRPr>
                </a:p>
              </p:txBody>
            </p:sp>
          </p:grpSp>
          <p:grpSp>
            <p:nvGrpSpPr>
              <p:cNvPr id="8" name="Group 123"/>
              <p:cNvGrpSpPr/>
              <p:nvPr/>
            </p:nvGrpSpPr>
            <p:grpSpPr>
              <a:xfrm>
                <a:off x="7775147" y="1361361"/>
                <a:ext cx="184181" cy="263662"/>
                <a:chOff x="3279253" y="5029200"/>
                <a:chExt cx="287178" cy="415270"/>
              </a:xfrm>
              <a:effectLst>
                <a:outerShdw blurRad="50800" dist="38100" dir="5400000" algn="t" rotWithShape="0">
                  <a:prstClr val="black">
                    <a:alpha val="40000"/>
                  </a:prstClr>
                </a:outerShdw>
              </a:effectLst>
            </p:grpSpPr>
            <p:pic>
              <p:nvPicPr>
                <p:cNvPr id="126" name="Picture 3" descr="353 REGIMENT-DUI"/>
                <p:cNvPicPr>
                  <a:picLocks noChangeAspect="1" noChangeArrowheads="1"/>
                </p:cNvPicPr>
                <p:nvPr/>
              </p:nvPicPr>
              <p:blipFill>
                <a:blip r:embed="rId6" cstate="print">
                  <a:clrChange>
                    <a:clrFrom>
                      <a:srgbClr val="FFFFFF"/>
                    </a:clrFrom>
                    <a:clrTo>
                      <a:srgbClr val="FFFFFF">
                        <a:alpha val="0"/>
                      </a:srgbClr>
                    </a:clrTo>
                  </a:clrChange>
                </a:blip>
                <a:stretch>
                  <a:fillRect/>
                </a:stretch>
              </p:blipFill>
              <p:spPr bwMode="auto">
                <a:xfrm>
                  <a:off x="3279253" y="5077325"/>
                  <a:ext cx="287178" cy="367145"/>
                </a:xfrm>
                <a:prstGeom prst="rect">
                  <a:avLst/>
                </a:prstGeom>
                <a:noFill/>
                <a:ln>
                  <a:noFill/>
                </a:ln>
              </p:spPr>
            </p:pic>
            <p:sp>
              <p:nvSpPr>
                <p:cNvPr id="127" name="TextBox 126"/>
                <p:cNvSpPr txBox="1"/>
                <p:nvPr/>
              </p:nvSpPr>
              <p:spPr>
                <a:xfrm>
                  <a:off x="3352800" y="5029200"/>
                  <a:ext cx="184731" cy="261610"/>
                </a:xfrm>
                <a:prstGeom prst="rect">
                  <a:avLst/>
                </a:prstGeom>
                <a:noFill/>
                <a:ln>
                  <a:noFill/>
                </a:ln>
              </p:spPr>
              <p:txBody>
                <a:bodyPr wrap="none" rtlCol="0">
                  <a:spAutoFit/>
                </a:bodyPr>
                <a:lstStyle/>
                <a:p>
                  <a:endParaRPr lang="en-US" sz="1100" dirty="0">
                    <a:solidFill>
                      <a:srgbClr val="FFFF00"/>
                    </a:solidFill>
                  </a:endParaRPr>
                </a:p>
              </p:txBody>
            </p:sp>
          </p:grpSp>
          <p:sp>
            <p:nvSpPr>
              <p:cNvPr id="130" name="Curved Up Arrow 129"/>
              <p:cNvSpPr/>
              <p:nvPr/>
            </p:nvSpPr>
            <p:spPr>
              <a:xfrm>
                <a:off x="5592909" y="1607586"/>
                <a:ext cx="2280852" cy="44709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3" name="Curved Up Arrow 132"/>
              <p:cNvSpPr/>
              <p:nvPr/>
            </p:nvSpPr>
            <p:spPr>
              <a:xfrm>
                <a:off x="5604043" y="1599486"/>
                <a:ext cx="1153151" cy="44709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0" name="Curved Up Arrow 139"/>
              <p:cNvSpPr/>
              <p:nvPr/>
            </p:nvSpPr>
            <p:spPr>
              <a:xfrm>
                <a:off x="5605633" y="1610826"/>
                <a:ext cx="1590552" cy="44709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1" name="Curved Down Arrow 140"/>
              <p:cNvSpPr/>
              <p:nvPr/>
            </p:nvSpPr>
            <p:spPr>
              <a:xfrm>
                <a:off x="5659712" y="762000"/>
                <a:ext cx="1040221" cy="27214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nvGrpSpPr>
          <p:cNvPr id="9" name="Group 115"/>
          <p:cNvGrpSpPr/>
          <p:nvPr/>
        </p:nvGrpSpPr>
        <p:grpSpPr>
          <a:xfrm>
            <a:off x="690565" y="801410"/>
            <a:ext cx="5167044" cy="2104751"/>
            <a:chOff x="1016473" y="801411"/>
            <a:chExt cx="4470697" cy="1652076"/>
          </a:xfrm>
        </p:grpSpPr>
        <p:sp>
          <p:nvSpPr>
            <p:cNvPr id="148" name="Rectangle 147"/>
            <p:cNvSpPr/>
            <p:nvPr/>
          </p:nvSpPr>
          <p:spPr>
            <a:xfrm>
              <a:off x="4878534" y="1445979"/>
              <a:ext cx="608636" cy="263405"/>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445" tIns="4445" rIns="4445" bIns="4445" spcCol="1270" anchor="ctr"/>
            <a:lstStyle/>
            <a:p>
              <a:pPr algn="ctr" defTabSz="311150" fontAlgn="auto">
                <a:lnSpc>
                  <a:spcPct val="90000"/>
                </a:lnSpc>
                <a:spcBef>
                  <a:spcPts val="0"/>
                </a:spcBef>
                <a:spcAft>
                  <a:spcPct val="35000"/>
                </a:spcAft>
                <a:defRPr/>
              </a:pPr>
              <a:r>
                <a:rPr lang="en-US" sz="900" b="1" dirty="0" smtClean="0">
                  <a:solidFill>
                    <a:prstClr val="white"/>
                  </a:solidFill>
                </a:rPr>
                <a:t>EUCOM</a:t>
              </a:r>
              <a:endParaRPr lang="en-US" sz="900" b="1" dirty="0">
                <a:solidFill>
                  <a:prstClr val="white"/>
                </a:solidFill>
              </a:endParaRPr>
            </a:p>
          </p:txBody>
        </p:sp>
        <p:sp>
          <p:nvSpPr>
            <p:cNvPr id="149" name="Rectangle 148"/>
            <p:cNvSpPr/>
            <p:nvPr/>
          </p:nvSpPr>
          <p:spPr>
            <a:xfrm>
              <a:off x="3148768" y="1439782"/>
              <a:ext cx="662917" cy="263405"/>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445" tIns="4445" rIns="4445" bIns="4445" spcCol="1270" anchor="ctr"/>
            <a:lstStyle/>
            <a:p>
              <a:pPr algn="ctr" defTabSz="311150" fontAlgn="auto">
                <a:lnSpc>
                  <a:spcPct val="90000"/>
                </a:lnSpc>
                <a:spcBef>
                  <a:spcPts val="0"/>
                </a:spcBef>
                <a:spcAft>
                  <a:spcPct val="35000"/>
                </a:spcAft>
                <a:defRPr/>
              </a:pPr>
              <a:r>
                <a:rPr lang="en-US" sz="900" b="1" dirty="0" smtClean="0">
                  <a:solidFill>
                    <a:prstClr val="white"/>
                  </a:solidFill>
                </a:rPr>
                <a:t>PACOM</a:t>
              </a:r>
              <a:endParaRPr lang="en-US" sz="900" b="1" dirty="0">
                <a:solidFill>
                  <a:prstClr val="white"/>
                </a:solidFill>
              </a:endParaRPr>
            </a:p>
          </p:txBody>
        </p:sp>
        <p:sp>
          <p:nvSpPr>
            <p:cNvPr id="150" name="Rectangle 149"/>
            <p:cNvSpPr/>
            <p:nvPr/>
          </p:nvSpPr>
          <p:spPr>
            <a:xfrm>
              <a:off x="2038546" y="1455033"/>
              <a:ext cx="724234" cy="263404"/>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445" tIns="4445" rIns="4445" bIns="4445" spcCol="1270" anchor="ctr"/>
            <a:lstStyle/>
            <a:p>
              <a:pPr algn="ctr" defTabSz="311150" fontAlgn="auto">
                <a:lnSpc>
                  <a:spcPct val="90000"/>
                </a:lnSpc>
                <a:spcBef>
                  <a:spcPts val="0"/>
                </a:spcBef>
                <a:spcAft>
                  <a:spcPct val="35000"/>
                </a:spcAft>
                <a:defRPr/>
              </a:pPr>
              <a:r>
                <a:rPr lang="en-US" sz="900" b="1" dirty="0" smtClean="0">
                  <a:solidFill>
                    <a:prstClr val="white"/>
                  </a:solidFill>
                </a:rPr>
                <a:t>SOUTHCOM</a:t>
              </a:r>
              <a:endParaRPr lang="en-US" sz="900" b="1" dirty="0">
                <a:solidFill>
                  <a:prstClr val="white"/>
                </a:solidFill>
              </a:endParaRPr>
            </a:p>
          </p:txBody>
        </p:sp>
        <p:sp>
          <p:nvSpPr>
            <p:cNvPr id="151" name="Rectangle 150"/>
            <p:cNvSpPr/>
            <p:nvPr/>
          </p:nvSpPr>
          <p:spPr>
            <a:xfrm>
              <a:off x="1016473" y="1455033"/>
              <a:ext cx="673669" cy="263405"/>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445" tIns="4445" rIns="4445" bIns="4445" spcCol="1270" anchor="ctr"/>
            <a:lstStyle/>
            <a:p>
              <a:pPr algn="ctr" defTabSz="311150" fontAlgn="auto">
                <a:lnSpc>
                  <a:spcPct val="90000"/>
                </a:lnSpc>
                <a:spcBef>
                  <a:spcPts val="0"/>
                </a:spcBef>
                <a:spcAft>
                  <a:spcPct val="35000"/>
                </a:spcAft>
                <a:defRPr/>
              </a:pPr>
              <a:r>
                <a:rPr lang="en-US" sz="900" b="1" dirty="0" smtClean="0">
                  <a:solidFill>
                    <a:prstClr val="white"/>
                  </a:solidFill>
                </a:rPr>
                <a:t>CENTCOM</a:t>
              </a:r>
              <a:endParaRPr lang="en-US" sz="900" b="1" dirty="0">
                <a:solidFill>
                  <a:prstClr val="white"/>
                </a:solidFill>
              </a:endParaRPr>
            </a:p>
          </p:txBody>
        </p:sp>
        <p:sp>
          <p:nvSpPr>
            <p:cNvPr id="152" name="Rectangle 151"/>
            <p:cNvSpPr/>
            <p:nvPr/>
          </p:nvSpPr>
          <p:spPr>
            <a:xfrm>
              <a:off x="4045510" y="1444642"/>
              <a:ext cx="608636" cy="263405"/>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445" tIns="4445" rIns="4445" bIns="4445" spcCol="1270" anchor="ctr"/>
            <a:lstStyle/>
            <a:p>
              <a:pPr algn="ctr" defTabSz="311150" fontAlgn="auto">
                <a:lnSpc>
                  <a:spcPct val="90000"/>
                </a:lnSpc>
                <a:spcBef>
                  <a:spcPts val="0"/>
                </a:spcBef>
                <a:spcAft>
                  <a:spcPct val="35000"/>
                </a:spcAft>
                <a:defRPr/>
              </a:pPr>
              <a:r>
                <a:rPr lang="en-US" sz="900" b="1" dirty="0" smtClean="0">
                  <a:solidFill>
                    <a:prstClr val="white"/>
                  </a:solidFill>
                </a:rPr>
                <a:t>AFRICOM</a:t>
              </a:r>
              <a:endParaRPr lang="en-US" sz="900" b="1" dirty="0">
                <a:solidFill>
                  <a:prstClr val="white"/>
                </a:solidFill>
              </a:endParaRPr>
            </a:p>
          </p:txBody>
        </p:sp>
        <p:sp>
          <p:nvSpPr>
            <p:cNvPr id="153" name="Rectangle 152"/>
            <p:cNvSpPr/>
            <p:nvPr/>
          </p:nvSpPr>
          <p:spPr>
            <a:xfrm>
              <a:off x="2679102" y="801411"/>
              <a:ext cx="1600200" cy="312988"/>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3810" tIns="3810" rIns="3810" bIns="3810" spcCol="1270" anchor="ctr"/>
            <a:lstStyle/>
            <a:p>
              <a:pPr algn="ctr" defTabSz="266700" fontAlgn="auto">
                <a:lnSpc>
                  <a:spcPct val="90000"/>
                </a:lnSpc>
                <a:spcBef>
                  <a:spcPts val="0"/>
                </a:spcBef>
                <a:spcAft>
                  <a:spcPct val="35000"/>
                </a:spcAft>
                <a:defRPr/>
              </a:pPr>
              <a:r>
                <a:rPr lang="en-US" sz="1000" b="1" dirty="0" smtClean="0">
                  <a:solidFill>
                    <a:prstClr val="white"/>
                  </a:solidFill>
                </a:rPr>
                <a:t>162D IN BDE GCC </a:t>
              </a:r>
              <a:r>
                <a:rPr lang="en-US" sz="1000" b="1" dirty="0">
                  <a:solidFill>
                    <a:prstClr val="white"/>
                  </a:solidFill>
                </a:rPr>
                <a:t>SECTION</a:t>
              </a:r>
            </a:p>
          </p:txBody>
        </p:sp>
        <p:cxnSp>
          <p:nvCxnSpPr>
            <p:cNvPr id="180" name="Shape 54"/>
            <p:cNvCxnSpPr>
              <a:stCxn id="153" idx="2"/>
              <a:endCxn id="152" idx="0"/>
            </p:cNvCxnSpPr>
            <p:nvPr/>
          </p:nvCxnSpPr>
          <p:spPr>
            <a:xfrm rot="16200000" flipH="1">
              <a:off x="3749394" y="844207"/>
              <a:ext cx="330243" cy="87062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81" name="Elbow Connector 180"/>
            <p:cNvCxnSpPr>
              <a:stCxn id="153" idx="2"/>
              <a:endCxn id="150" idx="0"/>
            </p:cNvCxnSpPr>
            <p:nvPr/>
          </p:nvCxnSpPr>
          <p:spPr>
            <a:xfrm rot="5400000">
              <a:off x="2769616" y="745447"/>
              <a:ext cx="340634" cy="107853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82" name="Elbow Connector 181"/>
            <p:cNvCxnSpPr>
              <a:stCxn id="153" idx="2"/>
              <a:endCxn id="148" idx="0"/>
            </p:cNvCxnSpPr>
            <p:nvPr/>
          </p:nvCxnSpPr>
          <p:spPr>
            <a:xfrm rot="16200000" flipH="1">
              <a:off x="4165237" y="428364"/>
              <a:ext cx="331580" cy="170365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83" name="Elbow Connector 182"/>
            <p:cNvCxnSpPr>
              <a:stCxn id="153" idx="2"/>
              <a:endCxn id="149" idx="0"/>
            </p:cNvCxnSpPr>
            <p:nvPr/>
          </p:nvCxnSpPr>
          <p:spPr>
            <a:xfrm rot="16200000" flipH="1">
              <a:off x="3317023" y="1276577"/>
              <a:ext cx="325383" cy="102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10" name="Elbow Connector 209"/>
            <p:cNvCxnSpPr>
              <a:stCxn id="153" idx="2"/>
              <a:endCxn id="151" idx="0"/>
            </p:cNvCxnSpPr>
            <p:nvPr/>
          </p:nvCxnSpPr>
          <p:spPr>
            <a:xfrm rot="5400000">
              <a:off x="2245938" y="221769"/>
              <a:ext cx="340634" cy="21258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2190946" y="1625539"/>
              <a:ext cx="724234" cy="230421"/>
            </a:xfrm>
            <a:prstGeom prst="rect">
              <a:avLst/>
            </a:prstGeom>
            <a:solidFill>
              <a:srgbClr val="008000"/>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445" tIns="4445" rIns="4445" bIns="4445" spcCol="1270" anchor="ctr"/>
            <a:lstStyle/>
            <a:p>
              <a:pPr algn="ctr" defTabSz="311150" fontAlgn="auto">
                <a:lnSpc>
                  <a:spcPct val="90000"/>
                </a:lnSpc>
                <a:spcBef>
                  <a:spcPts val="0"/>
                </a:spcBef>
                <a:spcAft>
                  <a:spcPct val="35000"/>
                </a:spcAft>
                <a:defRPr/>
              </a:pPr>
              <a:r>
                <a:rPr lang="en-US" sz="900" b="1" dirty="0" smtClean="0">
                  <a:solidFill>
                    <a:prstClr val="white"/>
                  </a:solidFill>
                </a:rPr>
                <a:t>NORTHCOM</a:t>
              </a:r>
              <a:endParaRPr lang="en-US" sz="900" b="1" dirty="0">
                <a:solidFill>
                  <a:prstClr val="white"/>
                </a:solidFill>
              </a:endParaRPr>
            </a:p>
          </p:txBody>
        </p:sp>
        <p:pic>
          <p:nvPicPr>
            <p:cNvPr id="100" name="Picture 4"/>
            <p:cNvPicPr>
              <a:picLocks noChangeAspect="1" noChangeArrowheads="1"/>
            </p:cNvPicPr>
            <p:nvPr/>
          </p:nvPicPr>
          <p:blipFill>
            <a:blip r:embed="rId7" cstate="print"/>
            <a:srcRect/>
            <a:stretch>
              <a:fillRect/>
            </a:stretch>
          </p:blipFill>
          <p:spPr bwMode="auto">
            <a:xfrm>
              <a:off x="1122629" y="1739792"/>
              <a:ext cx="452093" cy="543190"/>
            </a:xfrm>
            <a:prstGeom prst="rect">
              <a:avLst/>
            </a:prstGeom>
            <a:noFill/>
            <a:ln w="9525">
              <a:noFill/>
              <a:miter lim="800000"/>
              <a:headEnd/>
              <a:tailEnd/>
            </a:ln>
          </p:spPr>
        </p:pic>
        <p:pic>
          <p:nvPicPr>
            <p:cNvPr id="101" name="Picture 5"/>
            <p:cNvPicPr>
              <a:picLocks noChangeAspect="1" noChangeArrowheads="1"/>
            </p:cNvPicPr>
            <p:nvPr/>
          </p:nvPicPr>
          <p:blipFill>
            <a:blip r:embed="rId8" cstate="print"/>
            <a:srcRect/>
            <a:stretch>
              <a:fillRect/>
            </a:stretch>
          </p:blipFill>
          <p:spPr bwMode="auto">
            <a:xfrm>
              <a:off x="2344846" y="1880356"/>
              <a:ext cx="474624" cy="573131"/>
            </a:xfrm>
            <a:prstGeom prst="rect">
              <a:avLst/>
            </a:prstGeom>
            <a:noFill/>
            <a:ln w="9525">
              <a:noFill/>
              <a:miter lim="800000"/>
              <a:headEnd/>
              <a:tailEnd/>
            </a:ln>
          </p:spPr>
        </p:pic>
        <p:pic>
          <p:nvPicPr>
            <p:cNvPr id="102" name="Picture 6"/>
            <p:cNvPicPr>
              <a:picLocks noChangeAspect="1" noChangeArrowheads="1"/>
            </p:cNvPicPr>
            <p:nvPr/>
          </p:nvPicPr>
          <p:blipFill>
            <a:blip r:embed="rId9" cstate="print"/>
            <a:srcRect/>
            <a:stretch>
              <a:fillRect/>
            </a:stretch>
          </p:blipFill>
          <p:spPr bwMode="auto">
            <a:xfrm>
              <a:off x="3247005" y="1729209"/>
              <a:ext cx="473969" cy="579623"/>
            </a:xfrm>
            <a:prstGeom prst="rect">
              <a:avLst/>
            </a:prstGeom>
            <a:noFill/>
            <a:ln w="9525">
              <a:noFill/>
              <a:miter lim="800000"/>
              <a:headEnd/>
              <a:tailEnd/>
            </a:ln>
          </p:spPr>
        </p:pic>
        <p:pic>
          <p:nvPicPr>
            <p:cNvPr id="103" name="Picture 7"/>
            <p:cNvPicPr>
              <a:picLocks noChangeAspect="1" noChangeArrowheads="1"/>
            </p:cNvPicPr>
            <p:nvPr/>
          </p:nvPicPr>
          <p:blipFill>
            <a:blip r:embed="rId10" cstate="print"/>
            <a:srcRect/>
            <a:stretch>
              <a:fillRect/>
            </a:stretch>
          </p:blipFill>
          <p:spPr bwMode="auto">
            <a:xfrm>
              <a:off x="4138369" y="1729211"/>
              <a:ext cx="469960" cy="570368"/>
            </a:xfrm>
            <a:prstGeom prst="rect">
              <a:avLst/>
            </a:prstGeom>
            <a:noFill/>
            <a:ln w="9525">
              <a:noFill/>
              <a:miter lim="800000"/>
              <a:headEnd/>
              <a:tailEnd/>
            </a:ln>
          </p:spPr>
        </p:pic>
        <p:pic>
          <p:nvPicPr>
            <p:cNvPr id="104" name="Picture 8"/>
            <p:cNvPicPr>
              <a:picLocks noChangeAspect="1" noChangeArrowheads="1"/>
            </p:cNvPicPr>
            <p:nvPr/>
          </p:nvPicPr>
          <p:blipFill>
            <a:blip r:embed="rId11" cstate="print"/>
            <a:srcRect/>
            <a:stretch>
              <a:fillRect/>
            </a:stretch>
          </p:blipFill>
          <p:spPr bwMode="auto">
            <a:xfrm>
              <a:off x="4961299" y="1725898"/>
              <a:ext cx="490836" cy="594806"/>
            </a:xfrm>
            <a:prstGeom prst="rect">
              <a:avLst/>
            </a:prstGeom>
            <a:noFill/>
            <a:ln w="9525">
              <a:noFill/>
              <a:miter lim="800000"/>
              <a:headEnd/>
              <a:tailEnd/>
            </a:ln>
          </p:spPr>
        </p:pic>
      </p:grpSp>
      <p:sp>
        <p:nvSpPr>
          <p:cNvPr id="117" name="TextBox 116"/>
          <p:cNvSpPr txBox="1"/>
          <p:nvPr/>
        </p:nvSpPr>
        <p:spPr>
          <a:xfrm>
            <a:off x="158436" y="2924294"/>
            <a:ext cx="8528364" cy="3877985"/>
          </a:xfrm>
          <a:prstGeom prst="rect">
            <a:avLst/>
          </a:prstGeom>
          <a:noFill/>
        </p:spPr>
        <p:txBody>
          <a:bodyPr wrap="square" rtlCol="0">
            <a:spAutoFit/>
          </a:bodyPr>
          <a:lstStyle/>
          <a:p>
            <a:pPr marL="342900" indent="-342900">
              <a:buFont typeface="Arial" pitchFamily="34" charset="0"/>
              <a:buChar char="•"/>
            </a:pPr>
            <a:r>
              <a:rPr lang="en-US" dirty="0" smtClean="0">
                <a:latin typeface="Arial" pitchFamily="34" charset="0"/>
                <a:cs typeface="Arial" pitchFamily="34" charset="0"/>
              </a:rPr>
              <a:t>Approved addition of 175 PAX to 162</a:t>
            </a:r>
            <a:r>
              <a:rPr lang="en-US" baseline="30000" dirty="0" smtClean="0">
                <a:latin typeface="Arial" pitchFamily="34" charset="0"/>
                <a:cs typeface="Arial" pitchFamily="34" charset="0"/>
              </a:rPr>
              <a:t>nd</a:t>
            </a:r>
            <a:r>
              <a:rPr lang="en-US" dirty="0" smtClean="0">
                <a:latin typeface="Arial" pitchFamily="34" charset="0"/>
                <a:cs typeface="Arial" pitchFamily="34" charset="0"/>
              </a:rPr>
              <a:t> IN BDE TDA</a:t>
            </a:r>
          </a:p>
          <a:p>
            <a:pPr marL="342900" indent="-342900">
              <a:buAutoNum type="arabicPeriod"/>
            </a:pPr>
            <a:endParaRPr lang="en-US" sz="800" dirty="0" smtClean="0">
              <a:latin typeface="Arial" pitchFamily="34" charset="0"/>
              <a:cs typeface="Arial" pitchFamily="34" charset="0"/>
            </a:endParaRPr>
          </a:p>
          <a:p>
            <a:pPr marL="800100" lvl="1" indent="-342900">
              <a:buFontTx/>
              <a:buChar char="-"/>
            </a:pPr>
            <a:r>
              <a:rPr lang="en-US" sz="1600" dirty="0" smtClean="0">
                <a:latin typeface="Arial" pitchFamily="34" charset="0"/>
                <a:cs typeface="Arial" pitchFamily="34" charset="0"/>
              </a:rPr>
              <a:t>32 Trainers x 5 Teams dedicated to training units for Phase Zero “Prevent” Theater Security Cooperation Missions </a:t>
            </a:r>
          </a:p>
          <a:p>
            <a:pPr marL="800100" lvl="1" indent="-342900">
              <a:buFontTx/>
              <a:buChar char="-"/>
            </a:pPr>
            <a:endParaRPr lang="en-US" sz="800" dirty="0" smtClean="0">
              <a:latin typeface="Arial" pitchFamily="34" charset="0"/>
              <a:cs typeface="Arial" pitchFamily="34" charset="0"/>
            </a:endParaRPr>
          </a:p>
          <a:p>
            <a:pPr marL="800100" lvl="1" indent="-342900">
              <a:buFontTx/>
              <a:buChar char="-"/>
            </a:pPr>
            <a:r>
              <a:rPr lang="en-US" sz="1600" dirty="0" smtClean="0">
                <a:latin typeface="Arial" pitchFamily="34" charset="0"/>
                <a:cs typeface="Arial" pitchFamily="34" charset="0"/>
              </a:rPr>
              <a:t>Coordinating Staff (BDE S5)</a:t>
            </a:r>
          </a:p>
          <a:p>
            <a:pPr marL="800100" lvl="1" indent="-342900">
              <a:buFontTx/>
              <a:buChar char="-"/>
            </a:pPr>
            <a:endParaRPr lang="en-US" sz="800" dirty="0" smtClean="0">
              <a:latin typeface="Arial" pitchFamily="34" charset="0"/>
              <a:cs typeface="Arial" pitchFamily="34" charset="0"/>
            </a:endParaRPr>
          </a:p>
          <a:p>
            <a:pPr marL="800100" lvl="1" indent="-342900">
              <a:buFontTx/>
              <a:buChar char="-"/>
            </a:pPr>
            <a:r>
              <a:rPr lang="en-US" sz="1600" dirty="0" smtClean="0">
                <a:latin typeface="Arial" pitchFamily="34" charset="0"/>
                <a:cs typeface="Arial" pitchFamily="34" charset="0"/>
              </a:rPr>
              <a:t>Police/Border Training Section</a:t>
            </a:r>
          </a:p>
          <a:p>
            <a:pPr marL="342900" indent="-342900"/>
            <a:endParaRPr lang="en-US" sz="800" dirty="0" smtClean="0">
              <a:latin typeface="Arial" pitchFamily="34" charset="0"/>
              <a:cs typeface="Arial" pitchFamily="34" charset="0"/>
            </a:endParaRPr>
          </a:p>
          <a:p>
            <a:pPr marL="342900" indent="-342900">
              <a:buFont typeface="Arial" pitchFamily="34" charset="0"/>
              <a:buChar char="•"/>
            </a:pPr>
            <a:r>
              <a:rPr lang="en-US" dirty="0" smtClean="0">
                <a:latin typeface="Arial" pitchFamily="34" charset="0"/>
                <a:cs typeface="Arial" pitchFamily="34" charset="0"/>
              </a:rPr>
              <a:t>Enduring capability to support Geographic Combatant Commander’s Theater Security Cooperation objectives</a:t>
            </a:r>
          </a:p>
          <a:p>
            <a:pPr marL="342900" indent="-342900"/>
            <a:endParaRPr lang="en-US" sz="800" dirty="0" smtClean="0">
              <a:latin typeface="Arial" pitchFamily="34" charset="0"/>
              <a:cs typeface="Arial" pitchFamily="34" charset="0"/>
            </a:endParaRPr>
          </a:p>
          <a:p>
            <a:pPr marL="342900" indent="-342900">
              <a:buFont typeface="Arial" pitchFamily="34" charset="0"/>
              <a:buChar char="•"/>
            </a:pPr>
            <a:r>
              <a:rPr lang="en-US" dirty="0" smtClean="0">
                <a:latin typeface="Arial" pitchFamily="34" charset="0"/>
                <a:cs typeface="Arial" pitchFamily="34" charset="0"/>
              </a:rPr>
              <a:t>Regionally Aligned Brigades will be aligned to Army Service Component Commands beginning in JAN 13</a:t>
            </a:r>
          </a:p>
          <a:p>
            <a:pPr marL="342900" indent="-342900"/>
            <a:endParaRPr lang="en-US" sz="800" dirty="0" smtClean="0">
              <a:latin typeface="Arial" pitchFamily="34" charset="0"/>
              <a:cs typeface="Arial" pitchFamily="34" charset="0"/>
            </a:endParaRPr>
          </a:p>
          <a:p>
            <a:pPr marL="342900" indent="-342900">
              <a:buFont typeface="Arial" pitchFamily="34" charset="0"/>
              <a:buChar char="•"/>
            </a:pPr>
            <a:r>
              <a:rPr lang="en-US" dirty="0" smtClean="0">
                <a:latin typeface="Arial" pitchFamily="34" charset="0"/>
                <a:cs typeface="Arial" pitchFamily="34" charset="0"/>
              </a:rPr>
              <a:t>162</a:t>
            </a:r>
            <a:r>
              <a:rPr lang="en-US" baseline="30000" dirty="0" smtClean="0">
                <a:latin typeface="Arial" pitchFamily="34" charset="0"/>
                <a:cs typeface="Arial" pitchFamily="34" charset="0"/>
              </a:rPr>
              <a:t>nd</a:t>
            </a:r>
            <a:r>
              <a:rPr lang="en-US" dirty="0" smtClean="0">
                <a:latin typeface="Arial" pitchFamily="34" charset="0"/>
                <a:cs typeface="Arial" pitchFamily="34" charset="0"/>
              </a:rPr>
              <a:t> IN BDE will provide training support to Regionally Aligned Brigades throughout the ARFORGEN cycle</a:t>
            </a:r>
            <a:endParaRPr lang="en-US"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0"/>
          <p:cNvSpPr txBox="1">
            <a:spLocks/>
          </p:cNvSpPr>
          <p:nvPr/>
        </p:nvSpPr>
        <p:spPr>
          <a:xfrm>
            <a:off x="477748" y="417574"/>
            <a:ext cx="8229600" cy="725426"/>
          </a:xfrm>
          <a:prstGeom prst="rect">
            <a:avLst/>
          </a:prstGeom>
        </p:spPr>
        <p:txBody>
          <a:bodyPr/>
          <a:lstStyle/>
          <a:p>
            <a:pPr algn="ctr" eaLnBrk="0" fontAlgn="base" hangingPunct="0">
              <a:spcBef>
                <a:spcPct val="0"/>
              </a:spcBef>
              <a:spcAft>
                <a:spcPct val="0"/>
              </a:spcAft>
              <a:defRPr/>
            </a:pPr>
            <a:r>
              <a:rPr lang="en-US" sz="2800" b="1" kern="0" dirty="0" smtClean="0">
                <a:latin typeface="Arial" pitchFamily="34" charset="0"/>
                <a:cs typeface="Arial" pitchFamily="34" charset="0"/>
              </a:rPr>
              <a:t>Agenda</a:t>
            </a:r>
          </a:p>
        </p:txBody>
      </p:sp>
      <p:sp>
        <p:nvSpPr>
          <p:cNvPr id="3" name="TextBox 2"/>
          <p:cNvSpPr txBox="1"/>
          <p:nvPr/>
        </p:nvSpPr>
        <p:spPr>
          <a:xfrm>
            <a:off x="1020458" y="793012"/>
            <a:ext cx="7707085" cy="4724370"/>
          </a:xfrm>
          <a:prstGeom prst="rect">
            <a:avLst/>
          </a:prstGeom>
          <a:noFill/>
        </p:spPr>
        <p:txBody>
          <a:bodyPr wrap="square" rtlCol="0">
            <a:spAutoFit/>
          </a:bodyPr>
          <a:lstStyle/>
          <a:p>
            <a:r>
              <a:rPr lang="en-US" sz="1600" dirty="0" smtClean="0">
                <a:latin typeface="Arial" pitchFamily="34" charset="0"/>
                <a:cs typeface="Arial" pitchFamily="34" charset="0"/>
              </a:rPr>
              <a:t> </a:t>
            </a:r>
          </a:p>
          <a:p>
            <a:pPr>
              <a:spcAft>
                <a:spcPts val="600"/>
              </a:spcAft>
              <a:buFont typeface="Arial" pitchFamily="34" charset="0"/>
              <a:buChar char="•"/>
            </a:pPr>
            <a:r>
              <a:rPr lang="en-US" sz="2400" dirty="0" smtClean="0">
                <a:latin typeface="Arial" pitchFamily="34" charset="0"/>
                <a:cs typeface="Arial" pitchFamily="34" charset="0"/>
              </a:rPr>
              <a:t> Higher Guidance</a:t>
            </a:r>
          </a:p>
          <a:p>
            <a:pPr>
              <a:spcAft>
                <a:spcPts val="600"/>
              </a:spcAft>
              <a:buFont typeface="Arial" pitchFamily="34" charset="0"/>
              <a:buChar char="•"/>
            </a:pPr>
            <a:r>
              <a:rPr lang="en-US" sz="2400" dirty="0" smtClean="0">
                <a:latin typeface="Arial" pitchFamily="34" charset="0"/>
                <a:cs typeface="Arial" pitchFamily="34" charset="0"/>
              </a:rPr>
              <a:t> Brigade Mission</a:t>
            </a:r>
          </a:p>
          <a:p>
            <a:pPr>
              <a:spcAft>
                <a:spcPts val="600"/>
              </a:spcAft>
              <a:buFont typeface="Arial" pitchFamily="34" charset="0"/>
              <a:buChar char="•"/>
            </a:pPr>
            <a:r>
              <a:rPr lang="en-US" sz="2400" dirty="0" smtClean="0">
                <a:latin typeface="Arial" pitchFamily="34" charset="0"/>
                <a:cs typeface="Arial" pitchFamily="34" charset="0"/>
              </a:rPr>
              <a:t> SFAT Training </a:t>
            </a:r>
          </a:p>
          <a:p>
            <a:pPr>
              <a:spcAft>
                <a:spcPts val="600"/>
              </a:spcAft>
              <a:buFont typeface="Arial" pitchFamily="34" charset="0"/>
              <a:buChar char="•"/>
            </a:pPr>
            <a:r>
              <a:rPr lang="en-US" sz="2400" dirty="0" smtClean="0">
                <a:latin typeface="Arial" pitchFamily="34" charset="0"/>
                <a:cs typeface="Arial" pitchFamily="34" charset="0"/>
              </a:rPr>
              <a:t> Resident Training</a:t>
            </a:r>
          </a:p>
          <a:p>
            <a:pPr>
              <a:spcAft>
                <a:spcPts val="600"/>
              </a:spcAft>
              <a:buFont typeface="Arial" pitchFamily="34" charset="0"/>
              <a:buChar char="•"/>
            </a:pPr>
            <a:r>
              <a:rPr lang="en-US" sz="2400" dirty="0" smtClean="0">
                <a:latin typeface="Arial" pitchFamily="34" charset="0"/>
                <a:cs typeface="Arial" pitchFamily="34" charset="0"/>
              </a:rPr>
              <a:t> Security Force Assistance Brigade (SFAB) Training</a:t>
            </a:r>
          </a:p>
          <a:p>
            <a:pPr>
              <a:spcAft>
                <a:spcPts val="600"/>
              </a:spcAft>
              <a:buFont typeface="Arial" pitchFamily="34" charset="0"/>
              <a:buChar char="•"/>
            </a:pPr>
            <a:r>
              <a:rPr lang="en-US" sz="2400" dirty="0" smtClean="0">
                <a:latin typeface="Arial" pitchFamily="34" charset="0"/>
                <a:cs typeface="Arial" pitchFamily="34" charset="0"/>
              </a:rPr>
              <a:t> GCC Mission Expansion</a:t>
            </a:r>
          </a:p>
          <a:p>
            <a:pPr>
              <a:spcAft>
                <a:spcPts val="600"/>
              </a:spcAft>
              <a:buFont typeface="Arial" pitchFamily="34" charset="0"/>
              <a:buChar char="•"/>
            </a:pPr>
            <a:r>
              <a:rPr lang="en-US" sz="2400" dirty="0" smtClean="0">
                <a:latin typeface="Arial" pitchFamily="34" charset="0"/>
                <a:cs typeface="Arial" pitchFamily="34" charset="0"/>
              </a:rPr>
              <a:t> USARAF RAF Employment Overview</a:t>
            </a:r>
          </a:p>
          <a:p>
            <a:pPr>
              <a:spcAft>
                <a:spcPts val="600"/>
              </a:spcAft>
              <a:buFont typeface="Arial" pitchFamily="34" charset="0"/>
              <a:buChar char="•"/>
            </a:pPr>
            <a:r>
              <a:rPr lang="en-US" sz="2400" dirty="0" smtClean="0">
                <a:latin typeface="Arial" pitchFamily="34" charset="0"/>
                <a:cs typeface="Arial" pitchFamily="34" charset="0"/>
              </a:rPr>
              <a:t> AFRICOM RAF Training Plan Proposal</a:t>
            </a:r>
          </a:p>
          <a:p>
            <a:pPr>
              <a:spcAft>
                <a:spcPts val="600"/>
              </a:spcAft>
              <a:buFont typeface="Arial" pitchFamily="34" charset="0"/>
              <a:buChar char="•"/>
            </a:pPr>
            <a:r>
              <a:rPr lang="en-US" sz="2400" dirty="0" smtClean="0">
                <a:latin typeface="Arial" pitchFamily="34" charset="0"/>
                <a:cs typeface="Arial" pitchFamily="34" charset="0"/>
              </a:rPr>
              <a:t> Phases in AFRICOM RAF Training Support</a:t>
            </a:r>
          </a:p>
          <a:p>
            <a:pPr>
              <a:spcAft>
                <a:spcPts val="600"/>
              </a:spcAft>
              <a:buFont typeface="Arial" pitchFamily="34" charset="0"/>
              <a:buChar char="•"/>
            </a:pPr>
            <a:r>
              <a:rPr lang="en-US" sz="2400" dirty="0" smtClean="0">
                <a:latin typeface="Arial" pitchFamily="34" charset="0"/>
                <a:cs typeface="Arial" pitchFamily="34" charset="0"/>
              </a:rPr>
              <a:t> Quarterly Training Package Proposals</a:t>
            </a:r>
            <a:endParaRPr lang="en-US" sz="24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E76A33F6-E8AE-4DB8-9A8F-F4CC95E97532}"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828800"/>
            <a:ext cx="7804765" cy="2800767"/>
          </a:xfrm>
          <a:prstGeom prst="rect">
            <a:avLst/>
          </a:prstGeom>
          <a:noFill/>
        </p:spPr>
        <p:txBody>
          <a:bodyPr wrap="none" rtlCol="0">
            <a:spAutoFit/>
          </a:bodyPr>
          <a:lstStyle/>
          <a:p>
            <a:pPr algn="ctr"/>
            <a:r>
              <a:rPr lang="en-US" sz="4400" b="1" dirty="0" smtClean="0"/>
              <a:t>Key Planning Info from </a:t>
            </a:r>
          </a:p>
          <a:p>
            <a:pPr algn="ctr"/>
            <a:r>
              <a:rPr lang="en-US" sz="4400" b="1" dirty="0" smtClean="0"/>
              <a:t>RAB Working Group in </a:t>
            </a:r>
          </a:p>
          <a:p>
            <a:pPr algn="ctr"/>
            <a:r>
              <a:rPr lang="en-US" sz="4400" b="1" dirty="0" smtClean="0"/>
              <a:t>ARFORGEN Synchronization and </a:t>
            </a:r>
          </a:p>
          <a:p>
            <a:pPr algn="ctr"/>
            <a:r>
              <a:rPr lang="en-US" sz="4400" b="1" dirty="0" smtClean="0"/>
              <a:t>Resourcing Conference (ASRC)</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7"/>
          <p:cNvSpPr txBox="1">
            <a:spLocks noChangeArrowheads="1"/>
          </p:cNvSpPr>
          <p:nvPr/>
        </p:nvSpPr>
        <p:spPr bwMode="auto">
          <a:xfrm>
            <a:off x="793899" y="446857"/>
            <a:ext cx="7543800" cy="1077143"/>
          </a:xfrm>
          <a:prstGeom prst="rect">
            <a:avLst/>
          </a:prstGeom>
          <a:noFill/>
          <a:ln w="9525">
            <a:noFill/>
            <a:miter lim="800000"/>
            <a:headEnd/>
            <a:tailEnd/>
          </a:ln>
          <a:effectLst/>
        </p:spPr>
        <p:txBody>
          <a:bodyPr wrap="square" lIns="91365" tIns="45683" rIns="91365" bIns="45683">
            <a:spAutoFit/>
          </a:bodyPr>
          <a:lstStyle/>
          <a:p>
            <a:pPr algn="ctr"/>
            <a:r>
              <a:rPr lang="en-US" sz="3200" b="1" dirty="0" smtClean="0">
                <a:solidFill>
                  <a:srgbClr val="000000"/>
                </a:solidFill>
                <a:ea typeface="ＭＳ Ｐゴシック" pitchFamily="34" charset="-128"/>
              </a:rPr>
              <a:t>USARAF FY13 RAF Employment Overview</a:t>
            </a:r>
          </a:p>
          <a:p>
            <a:pPr algn="ctr"/>
            <a:endParaRPr lang="en-US" sz="3200" b="1" dirty="0" smtClean="0">
              <a:solidFill>
                <a:srgbClr val="000000"/>
              </a:solidFill>
              <a:ea typeface="ＭＳ Ｐゴシック" pitchFamily="34" charset="-128"/>
            </a:endParaRPr>
          </a:p>
        </p:txBody>
      </p:sp>
      <p:graphicFrame>
        <p:nvGraphicFramePr>
          <p:cNvPr id="8" name="Table 7"/>
          <p:cNvGraphicFramePr>
            <a:graphicFrameLocks noGrp="1"/>
          </p:cNvGraphicFramePr>
          <p:nvPr/>
        </p:nvGraphicFramePr>
        <p:xfrm>
          <a:off x="304800" y="1209675"/>
          <a:ext cx="8534400" cy="4881880"/>
        </p:xfrm>
        <a:graphic>
          <a:graphicData uri="http://schemas.openxmlformats.org/drawingml/2006/table">
            <a:tbl>
              <a:tblPr firstRow="1" bandRow="1">
                <a:tableStyleId>{073A0DAA-6AF3-43AB-8588-CEC1D06C72B9}</a:tableStyleId>
              </a:tblPr>
              <a:tblGrid>
                <a:gridCol w="2209800"/>
                <a:gridCol w="609600"/>
                <a:gridCol w="3505200"/>
                <a:gridCol w="2209800"/>
              </a:tblGrid>
              <a:tr h="370840">
                <a:tc>
                  <a:txBody>
                    <a:bodyPr/>
                    <a:lstStyle/>
                    <a:p>
                      <a:r>
                        <a:rPr lang="en-US" sz="1000" dirty="0" smtClean="0"/>
                        <a:t>Category / Type of Event</a:t>
                      </a:r>
                      <a:endParaRPr lang="en-US" sz="1000" dirty="0"/>
                    </a:p>
                  </a:txBody>
                  <a:tcPr/>
                </a:tc>
                <a:tc>
                  <a:txBody>
                    <a:bodyPr/>
                    <a:lstStyle/>
                    <a:p>
                      <a:r>
                        <a:rPr lang="en-US" sz="1000" dirty="0" smtClean="0"/>
                        <a:t># of Events</a:t>
                      </a:r>
                      <a:endParaRPr lang="en-US" sz="1000" dirty="0"/>
                    </a:p>
                  </a:txBody>
                  <a:tcPr/>
                </a:tc>
                <a:tc>
                  <a:txBody>
                    <a:bodyPr/>
                    <a:lstStyle/>
                    <a:p>
                      <a:r>
                        <a:rPr lang="en-US" sz="1000" dirty="0" smtClean="0"/>
                        <a:t>Preliminary</a:t>
                      </a:r>
                      <a:r>
                        <a:rPr lang="en-US" sz="1000" baseline="0" dirty="0" smtClean="0"/>
                        <a:t> </a:t>
                      </a:r>
                      <a:r>
                        <a:rPr lang="en-US" sz="1000" dirty="0" smtClean="0"/>
                        <a:t>Mission Tasks</a:t>
                      </a:r>
                      <a:endParaRPr lang="en-US" sz="1000" dirty="0"/>
                    </a:p>
                  </a:txBody>
                  <a:tcPr/>
                </a:tc>
                <a:tc>
                  <a:txBody>
                    <a:bodyPr/>
                    <a:lstStyle/>
                    <a:p>
                      <a:r>
                        <a:rPr lang="en-US" sz="1000" dirty="0" smtClean="0"/>
                        <a:t>Countries Included</a:t>
                      </a:r>
                      <a:endParaRPr lang="en-US" sz="1000" dirty="0"/>
                    </a:p>
                  </a:txBody>
                  <a:tcPr/>
                </a:tc>
              </a:tr>
              <a:tr h="370840">
                <a:tc>
                  <a:txBody>
                    <a:bodyPr/>
                    <a:lstStyle/>
                    <a:p>
                      <a:r>
                        <a:rPr lang="en-US" sz="1000" b="1" dirty="0" smtClean="0"/>
                        <a:t>Military-to-Military (M2M) Traveling Contact Teams (TCT) and Familiarizations (FAM)</a:t>
                      </a:r>
                      <a:endParaRPr lang="en-US" sz="1000" b="1" dirty="0"/>
                    </a:p>
                  </a:txBody>
                  <a:tcPr/>
                </a:tc>
                <a:tc>
                  <a:txBody>
                    <a:bodyPr/>
                    <a:lstStyle/>
                    <a:p>
                      <a:r>
                        <a:rPr lang="en-US" sz="900" dirty="0" smtClean="0"/>
                        <a:t>75-100</a:t>
                      </a:r>
                      <a:endParaRPr lang="en-US" sz="900" dirty="0"/>
                    </a:p>
                  </a:txBody>
                  <a:tcPr/>
                </a:tc>
                <a:tc>
                  <a:txBody>
                    <a:bodyPr/>
                    <a:lstStyle/>
                    <a:p>
                      <a:r>
                        <a:rPr lang="en-US" sz="800" dirty="0" smtClean="0"/>
                        <a:t>Logistics Sustainment</a:t>
                      </a:r>
                      <a:r>
                        <a:rPr lang="en-US" sz="800" baseline="0" dirty="0" smtClean="0"/>
                        <a:t> Support, HMMWV Logistics/Supply Management, Staff Judge Advocate/International Law Capability, Prepare to Deploy for PKO Medical Assessment, BN Staff Roles and Responsibilities/Planning and MDMP/C2, Convoy Operations, Intelligence, Disaster Response Consequence Management, ISR, Logistics Operations, Training Management and Development, Tactical Operations Center TTPs, Staff Development of IPB, MDMP for Logistics Planning, Transportation Planning, Employment of Communications Assets in FSO, Physical Fitness Program Development, Junior Officer Leadership</a:t>
                      </a:r>
                      <a:endParaRPr lang="en-US" sz="800" dirty="0"/>
                    </a:p>
                  </a:txBody>
                  <a:tcPr/>
                </a:tc>
                <a:tc>
                  <a:txBody>
                    <a:bodyPr/>
                    <a:lstStyle/>
                    <a:p>
                      <a:r>
                        <a:rPr lang="en-US" sz="900" b="0" dirty="0" smtClean="0"/>
                        <a:t>All except Somalia, Eritrea, Sudan, Zimbabwe, Equatorial</a:t>
                      </a:r>
                      <a:r>
                        <a:rPr lang="en-US" sz="900" b="0" baseline="0" dirty="0" smtClean="0"/>
                        <a:t> Guinea, Guinea-Bissau, and Madagascar</a:t>
                      </a:r>
                      <a:endParaRPr lang="en-US" sz="900" b="0" dirty="0"/>
                    </a:p>
                  </a:txBody>
                  <a:tcPr/>
                </a:tc>
              </a:tr>
              <a:tr h="370840">
                <a:tc>
                  <a:txBody>
                    <a:bodyPr/>
                    <a:lstStyle/>
                    <a:p>
                      <a:r>
                        <a:rPr lang="en-US" sz="1000" b="1" dirty="0" smtClean="0"/>
                        <a:t>African Contingency Operations Training Assistance (ACOTA)</a:t>
                      </a:r>
                      <a:endParaRPr lang="en-US" sz="1000" b="1" dirty="0"/>
                    </a:p>
                  </a:txBody>
                  <a:tcPr/>
                </a:tc>
                <a:tc>
                  <a:txBody>
                    <a:bodyPr/>
                    <a:lstStyle/>
                    <a:p>
                      <a:r>
                        <a:rPr lang="en-US" sz="900" dirty="0" smtClean="0"/>
                        <a:t>16 – 20</a:t>
                      </a:r>
                      <a:endParaRPr lang="en-US" sz="900" dirty="0"/>
                    </a:p>
                  </a:txBody>
                  <a:tcPr/>
                </a:tc>
                <a:tc>
                  <a:txBody>
                    <a:bodyPr/>
                    <a:lstStyle/>
                    <a:p>
                      <a:r>
                        <a:rPr lang="en-US" sz="800" dirty="0" smtClean="0"/>
                        <a:t>Battalion Soldier Skills, Driver Training,</a:t>
                      </a:r>
                      <a:r>
                        <a:rPr lang="en-US" sz="800" baseline="0" dirty="0" smtClean="0"/>
                        <a:t> NCO Development, Combat Lifesaver, Battalion Staff Roles, Heavy Weapons, Reconnaissance</a:t>
                      </a:r>
                      <a:endParaRPr lang="en-US" sz="800" dirty="0"/>
                    </a:p>
                  </a:txBody>
                  <a:tcPr/>
                </a:tc>
                <a:tc>
                  <a:txBody>
                    <a:bodyPr/>
                    <a:lstStyle/>
                    <a:p>
                      <a:r>
                        <a:rPr lang="en-US" sz="900" dirty="0" smtClean="0"/>
                        <a:t>Ghana, Nigeria, Senegal, Sierra Leone; Burkina Faso (tentative), Togo (tentative)</a:t>
                      </a:r>
                      <a:endParaRPr lang="en-US" sz="900" dirty="0"/>
                    </a:p>
                  </a:txBody>
                  <a:tcPr/>
                </a:tc>
              </a:tr>
              <a:tr h="370840">
                <a:tc>
                  <a:txBody>
                    <a:bodyPr/>
                    <a:lstStyle/>
                    <a:p>
                      <a:r>
                        <a:rPr lang="en-US" sz="1000" b="1" dirty="0" smtClean="0"/>
                        <a:t>Africa Deployment Assistance Partnership</a:t>
                      </a:r>
                      <a:r>
                        <a:rPr lang="en-US" sz="1000" b="1" baseline="0" dirty="0" smtClean="0"/>
                        <a:t> Team (ADAPT)</a:t>
                      </a:r>
                      <a:endParaRPr lang="en-US" sz="1000" b="1" dirty="0"/>
                    </a:p>
                  </a:txBody>
                  <a:tcPr/>
                </a:tc>
                <a:tc>
                  <a:txBody>
                    <a:bodyPr/>
                    <a:lstStyle/>
                    <a:p>
                      <a:r>
                        <a:rPr lang="en-US" sz="900" dirty="0" smtClean="0"/>
                        <a:t>4-6</a:t>
                      </a:r>
                      <a:endParaRPr lang="en-US" sz="900" dirty="0"/>
                    </a:p>
                  </a:txBody>
                  <a:tcPr/>
                </a:tc>
                <a:tc>
                  <a:txBody>
                    <a:bodyPr/>
                    <a:lstStyle/>
                    <a:p>
                      <a:r>
                        <a:rPr lang="en-US" sz="800" dirty="0" smtClean="0"/>
                        <a:t>Deployment Doctrine</a:t>
                      </a:r>
                      <a:r>
                        <a:rPr lang="en-US" sz="800" baseline="0" dirty="0" smtClean="0"/>
                        <a:t> Overview, Air load Planner Training, Train-the –Trainer, HAZMAT, Convoy operations, Unit Movement Officer training, Unit Movement Planning, Movement Control Basics</a:t>
                      </a:r>
                      <a:endParaRPr 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t>Burkina Faso, Burundi, Ghana, Tanzania, Uganda</a:t>
                      </a:r>
                      <a:endParaRPr lang="en-US" sz="900" dirty="0" smtClean="0"/>
                    </a:p>
                  </a:txBody>
                  <a:tcPr/>
                </a:tc>
              </a:tr>
              <a:tr h="370840">
                <a:tc>
                  <a:txBody>
                    <a:bodyPr/>
                    <a:lstStyle/>
                    <a:p>
                      <a:r>
                        <a:rPr lang="en-US" sz="1000" b="1" dirty="0" smtClean="0"/>
                        <a:t>Military Intel Professional Course (MIPC)</a:t>
                      </a:r>
                      <a:r>
                        <a:rPr lang="en-US" sz="1000" b="1" baseline="0" dirty="0" smtClean="0"/>
                        <a:t> / Basic Course (BC)</a:t>
                      </a:r>
                      <a:r>
                        <a:rPr lang="en-US" sz="1000" b="1" dirty="0" smtClean="0"/>
                        <a:t> </a:t>
                      </a:r>
                      <a:endParaRPr lang="en-US" sz="1000" b="1" dirty="0"/>
                    </a:p>
                  </a:txBody>
                  <a:tcPr/>
                </a:tc>
                <a:tc>
                  <a:txBody>
                    <a:bodyPr/>
                    <a:lstStyle/>
                    <a:p>
                      <a:r>
                        <a:rPr lang="en-US" sz="900" dirty="0" smtClean="0"/>
                        <a:t>4-6</a:t>
                      </a:r>
                      <a:endParaRPr lang="en-US" sz="900" dirty="0"/>
                    </a:p>
                  </a:txBody>
                  <a:tcPr/>
                </a:tc>
                <a:tc>
                  <a:txBody>
                    <a:bodyPr/>
                    <a:lstStyle/>
                    <a:p>
                      <a:r>
                        <a:rPr lang="en-US" sz="800" dirty="0" smtClean="0"/>
                        <a:t>Senior NCO, Junior and Field</a:t>
                      </a:r>
                      <a:r>
                        <a:rPr lang="en-US" sz="800" baseline="0" dirty="0" smtClean="0"/>
                        <a:t> Grade level intelligence Professional Military Education; includes </a:t>
                      </a:r>
                      <a:r>
                        <a:rPr lang="en-US" sz="800" dirty="0" smtClean="0"/>
                        <a:t>Tactical Signal</a:t>
                      </a:r>
                      <a:r>
                        <a:rPr lang="en-US" sz="800" baseline="0" dirty="0" smtClean="0"/>
                        <a:t> Intelligence, other Intelligence Operations in support of multinational Peace Operations</a:t>
                      </a:r>
                      <a:endParaRPr lang="en-US" sz="800" dirty="0"/>
                    </a:p>
                  </a:txBody>
                  <a:tcPr/>
                </a:tc>
                <a:tc>
                  <a:txBody>
                    <a:bodyPr/>
                    <a:lstStyle/>
                    <a:p>
                      <a:r>
                        <a:rPr lang="en-US" sz="900" dirty="0" smtClean="0"/>
                        <a:t>DRC </a:t>
                      </a:r>
                      <a:endParaRPr lang="en-US" sz="900" dirty="0"/>
                    </a:p>
                  </a:txBody>
                  <a:tcPr/>
                </a:tc>
              </a:tr>
              <a:tr h="370840">
                <a:tc>
                  <a:txBody>
                    <a:bodyPr/>
                    <a:lstStyle/>
                    <a:p>
                      <a:r>
                        <a:rPr lang="en-US" sz="1000" b="1" dirty="0" smtClean="0"/>
                        <a:t>Train</a:t>
                      </a:r>
                      <a:r>
                        <a:rPr lang="en-US" sz="1000" b="1" baseline="0" dirty="0" smtClean="0"/>
                        <a:t> &amp; Equip</a:t>
                      </a:r>
                      <a:endParaRPr lang="en-US" sz="1000" b="1" dirty="0"/>
                    </a:p>
                  </a:txBody>
                  <a:tcPr/>
                </a:tc>
                <a:tc>
                  <a:txBody>
                    <a:bodyPr/>
                    <a:lstStyle/>
                    <a:p>
                      <a:r>
                        <a:rPr lang="en-US" sz="900" dirty="0" smtClean="0"/>
                        <a:t>4-6</a:t>
                      </a:r>
                      <a:endParaRPr lang="en-US" sz="900" dirty="0"/>
                    </a:p>
                  </a:txBody>
                  <a:tcPr/>
                </a:tc>
                <a:tc>
                  <a:txBody>
                    <a:bodyPr/>
                    <a:lstStyle/>
                    <a:p>
                      <a:r>
                        <a:rPr lang="en-US" sz="800" dirty="0" smtClean="0"/>
                        <a:t>Intelligence</a:t>
                      </a:r>
                      <a:r>
                        <a:rPr lang="en-US" sz="800" baseline="0" dirty="0" smtClean="0"/>
                        <a:t>  (Analysis; Fusion, Production, and Dissemination; Reporting; Training and Doctrine), </a:t>
                      </a:r>
                      <a:r>
                        <a:rPr lang="en-US" sz="800" dirty="0" smtClean="0"/>
                        <a:t>Counter-Terrorism,</a:t>
                      </a:r>
                      <a:r>
                        <a:rPr lang="en-US" sz="800" baseline="0" dirty="0" smtClean="0"/>
                        <a:t> Maintenance Support</a:t>
                      </a:r>
                      <a:endParaRPr lang="en-US" sz="800" dirty="0"/>
                    </a:p>
                  </a:txBody>
                  <a:tcPr/>
                </a:tc>
                <a:tc>
                  <a:txBody>
                    <a:bodyPr/>
                    <a:lstStyle/>
                    <a:p>
                      <a:r>
                        <a:rPr lang="en-US" sz="900" dirty="0" smtClean="0"/>
                        <a:t>Niger,</a:t>
                      </a:r>
                      <a:r>
                        <a:rPr lang="en-US" sz="900" baseline="0" dirty="0" smtClean="0"/>
                        <a:t> Mali and other </a:t>
                      </a:r>
                      <a:r>
                        <a:rPr lang="en-US" sz="900" dirty="0" smtClean="0"/>
                        <a:t>OEF-TS partners, Kenya, Uganda</a:t>
                      </a:r>
                      <a:endParaRPr lang="en-US" sz="900" dirty="0"/>
                    </a:p>
                  </a:txBody>
                  <a:tcPr/>
                </a:tc>
              </a:tr>
              <a:tr h="370840">
                <a:tc>
                  <a:txBody>
                    <a:bodyPr/>
                    <a:lstStyle/>
                    <a:p>
                      <a:r>
                        <a:rPr lang="en-US" sz="1000" b="1" dirty="0" smtClean="0"/>
                        <a:t>Humanitarian Mine Action (HMA)</a:t>
                      </a:r>
                      <a:endParaRPr lang="en-US" sz="1000" b="1" dirty="0"/>
                    </a:p>
                  </a:txBody>
                  <a:tcPr/>
                </a:tc>
                <a:tc>
                  <a:txBody>
                    <a:bodyPr/>
                    <a:lstStyle/>
                    <a:p>
                      <a:r>
                        <a:rPr lang="en-US" sz="900" dirty="0" smtClean="0"/>
                        <a:t>7-9</a:t>
                      </a:r>
                      <a:endParaRPr lang="en-US" sz="900" dirty="0"/>
                    </a:p>
                  </a:txBody>
                  <a:tcPr/>
                </a:tc>
                <a:tc>
                  <a:txBody>
                    <a:bodyPr/>
                    <a:lstStyle/>
                    <a:p>
                      <a:r>
                        <a:rPr lang="en-US" sz="800" dirty="0" smtClean="0"/>
                        <a:t>Ordnance identification – landmines and grenades;</a:t>
                      </a:r>
                      <a:r>
                        <a:rPr lang="en-US" sz="800" baseline="0" dirty="0" smtClean="0"/>
                        <a:t> Calculating K-factor; Conducting demining operations to the UN-developed International Mine Action Standards (IMAS); Conducting battle area clearance (UXO); Electric demo procedures; Combat lifesaver/tactical combat casualty care (TCC); Train-the-trainer</a:t>
                      </a:r>
                      <a:endParaRPr lang="en-US" sz="800" dirty="0"/>
                    </a:p>
                  </a:txBody>
                  <a:tcPr/>
                </a:tc>
                <a:tc>
                  <a:txBody>
                    <a:bodyPr/>
                    <a:lstStyle/>
                    <a:p>
                      <a:r>
                        <a:rPr lang="en-US" sz="900" dirty="0" smtClean="0"/>
                        <a:t>DRC, Chad, Namibia</a:t>
                      </a:r>
                      <a:endParaRPr lang="en-US" sz="900" dirty="0"/>
                    </a:p>
                  </a:txBody>
                  <a:tcPr/>
                </a:tc>
              </a:tr>
              <a:tr h="370840">
                <a:tc>
                  <a:txBody>
                    <a:bodyPr/>
                    <a:lstStyle/>
                    <a:p>
                      <a:r>
                        <a:rPr lang="en-US" sz="1000" b="1" dirty="0" smtClean="0"/>
                        <a:t>Exercises</a:t>
                      </a:r>
                      <a:endParaRPr lang="en-US" sz="1000" b="1" dirty="0"/>
                    </a:p>
                  </a:txBody>
                  <a:tcPr>
                    <a:lnB w="12700" cap="flat" cmpd="sng" algn="ctr">
                      <a:solidFill>
                        <a:schemeClr val="tx1"/>
                      </a:solidFill>
                      <a:prstDash val="solid"/>
                      <a:round/>
                      <a:headEnd type="none" w="med" len="med"/>
                      <a:tailEnd type="none" w="med" len="med"/>
                    </a:lnB>
                  </a:tcPr>
                </a:tc>
                <a:tc>
                  <a:txBody>
                    <a:bodyPr/>
                    <a:lstStyle/>
                    <a:p>
                      <a:r>
                        <a:rPr lang="en-US" sz="900" dirty="0" smtClean="0"/>
                        <a:t>4-6 </a:t>
                      </a:r>
                      <a:r>
                        <a:rPr lang="en-US" sz="800" dirty="0" smtClean="0"/>
                        <a:t>(plus 4-5 prep events per exercise)</a:t>
                      </a:r>
                      <a:endParaRPr lang="en-US" sz="900" dirty="0"/>
                    </a:p>
                  </a:txBody>
                  <a:tcPr>
                    <a:lnB w="12700" cap="flat" cmpd="sng" algn="ctr">
                      <a:solidFill>
                        <a:schemeClr val="tx1"/>
                      </a:solidFill>
                      <a:prstDash val="solid"/>
                      <a:round/>
                      <a:headEnd type="none" w="med" len="med"/>
                      <a:tailEnd type="none" w="med" len="med"/>
                    </a:lnB>
                  </a:tcPr>
                </a:tc>
                <a:tc>
                  <a:txBody>
                    <a:bodyPr/>
                    <a:lstStyle/>
                    <a:p>
                      <a:r>
                        <a:rPr lang="en-US" sz="800" dirty="0" smtClean="0"/>
                        <a:t>BDE-level</a:t>
                      </a:r>
                      <a:r>
                        <a:rPr lang="en-US" sz="800" baseline="0" dirty="0" smtClean="0"/>
                        <a:t> planning team in support of AFRICOM/USARAF c</a:t>
                      </a:r>
                      <a:r>
                        <a:rPr lang="en-US" sz="800" dirty="0" smtClean="0"/>
                        <a:t>risis</a:t>
                      </a:r>
                      <a:r>
                        <a:rPr lang="en-US" sz="800" baseline="0" dirty="0" smtClean="0"/>
                        <a:t> response certification exercise; BDE-level participation /support in combined regional Humanitarian Assistance/Disaster Relief (HA/DR), Peace Operations (PO), and Noncombatant Evacuation Operations (NEO) exercises (could include TTX, STX, CPX, and FTX)</a:t>
                      </a:r>
                      <a:endParaRPr lang="en-US" sz="800" dirty="0"/>
                    </a:p>
                  </a:txBody>
                  <a:tcPr>
                    <a:lnB w="12700" cap="flat" cmpd="sng" algn="ctr">
                      <a:solidFill>
                        <a:schemeClr val="tx1"/>
                      </a:solidFill>
                      <a:prstDash val="solid"/>
                      <a:round/>
                      <a:headEnd type="none" w="med" len="med"/>
                      <a:tailEnd type="none" w="med" len="med"/>
                    </a:lnB>
                  </a:tcPr>
                </a:tc>
                <a:tc>
                  <a:txBody>
                    <a:bodyPr/>
                    <a:lstStyle/>
                    <a:p>
                      <a:r>
                        <a:rPr lang="en-US" sz="900" b="1" dirty="0" smtClean="0"/>
                        <a:t>Regional Accord Series</a:t>
                      </a:r>
                      <a:r>
                        <a:rPr lang="en-US" sz="900" b="0" dirty="0" smtClean="0"/>
                        <a:t> (including</a:t>
                      </a:r>
                      <a:r>
                        <a:rPr lang="en-US" sz="900" b="0" baseline="0" dirty="0" smtClean="0"/>
                        <a:t> Algeria or Mauritania, South Africa, Kenya, Rwanda, Uganda, and other regional partners TBD)</a:t>
                      </a:r>
                      <a:r>
                        <a:rPr lang="en-US" sz="900" b="1" baseline="0" dirty="0" smtClean="0"/>
                        <a:t> and Judicious Response </a:t>
                      </a:r>
                      <a:r>
                        <a:rPr lang="en-US" sz="900" b="0" baseline="0" dirty="0" smtClean="0"/>
                        <a:t>(includes US joint military, interagency, and multinational partners)</a:t>
                      </a:r>
                      <a:endParaRPr lang="en-US" sz="900" dirty="0"/>
                    </a:p>
                  </a:txBody>
                  <a:tcPr>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17"/>
          <p:cNvSpPr txBox="1">
            <a:spLocks noChangeArrowheads="1"/>
          </p:cNvSpPr>
          <p:nvPr/>
        </p:nvSpPr>
        <p:spPr bwMode="auto">
          <a:xfrm>
            <a:off x="793899" y="299828"/>
            <a:ext cx="7543800" cy="830922"/>
          </a:xfrm>
          <a:prstGeom prst="rect">
            <a:avLst/>
          </a:prstGeom>
          <a:noFill/>
          <a:ln w="9525">
            <a:noFill/>
            <a:miter lim="800000"/>
            <a:headEnd/>
            <a:tailEnd/>
          </a:ln>
          <a:effectLst/>
        </p:spPr>
        <p:txBody>
          <a:bodyPr wrap="square" lIns="91365" tIns="45683" rIns="91365" bIns="45683">
            <a:spAutoFit/>
          </a:bodyPr>
          <a:lstStyle/>
          <a:p>
            <a:pPr algn="ctr"/>
            <a:r>
              <a:rPr lang="en-US" sz="2400" dirty="0" smtClean="0">
                <a:solidFill>
                  <a:srgbClr val="000000"/>
                </a:solidFill>
                <a:ea typeface="ＭＳ Ｐゴシック" pitchFamily="34" charset="-128"/>
              </a:rPr>
              <a:t>FY13 Employment Overview</a:t>
            </a:r>
          </a:p>
          <a:p>
            <a:pPr algn="ctr"/>
            <a:r>
              <a:rPr lang="en-US" sz="2400" dirty="0" smtClean="0">
                <a:solidFill>
                  <a:srgbClr val="000000"/>
                </a:solidFill>
                <a:ea typeface="ＭＳ Ｐゴシック" pitchFamily="34" charset="-128"/>
              </a:rPr>
              <a:t>(2 of 2)</a:t>
            </a:r>
          </a:p>
        </p:txBody>
      </p:sp>
      <p:graphicFrame>
        <p:nvGraphicFramePr>
          <p:cNvPr id="7" name="Table 6"/>
          <p:cNvGraphicFramePr>
            <a:graphicFrameLocks noGrp="1"/>
          </p:cNvGraphicFramePr>
          <p:nvPr/>
        </p:nvGraphicFramePr>
        <p:xfrm>
          <a:off x="304800" y="1600200"/>
          <a:ext cx="8534400" cy="1711960"/>
        </p:xfrm>
        <a:graphic>
          <a:graphicData uri="http://schemas.openxmlformats.org/drawingml/2006/table">
            <a:tbl>
              <a:tblPr firstRow="1" bandRow="1">
                <a:tableStyleId>{073A0DAA-6AF3-43AB-8588-CEC1D06C72B9}</a:tableStyleId>
              </a:tblPr>
              <a:tblGrid>
                <a:gridCol w="2209800"/>
                <a:gridCol w="609600"/>
                <a:gridCol w="3505200"/>
                <a:gridCol w="2209800"/>
              </a:tblGrid>
              <a:tr h="370840">
                <a:tc>
                  <a:txBody>
                    <a:bodyPr/>
                    <a:lstStyle/>
                    <a:p>
                      <a:r>
                        <a:rPr lang="en-US" sz="1000" dirty="0" smtClean="0"/>
                        <a:t>Category / Type of Event</a:t>
                      </a:r>
                      <a:endParaRPr lang="en-US" sz="1000" dirty="0"/>
                    </a:p>
                  </a:txBody>
                  <a:tcPr/>
                </a:tc>
                <a:tc>
                  <a:txBody>
                    <a:bodyPr/>
                    <a:lstStyle/>
                    <a:p>
                      <a:r>
                        <a:rPr lang="en-US" sz="1000" dirty="0" smtClean="0"/>
                        <a:t># of Events</a:t>
                      </a:r>
                      <a:endParaRPr lang="en-US" sz="1000" dirty="0"/>
                    </a:p>
                  </a:txBody>
                  <a:tcPr/>
                </a:tc>
                <a:tc>
                  <a:txBody>
                    <a:bodyPr/>
                    <a:lstStyle/>
                    <a:p>
                      <a:r>
                        <a:rPr lang="en-US" sz="1000" dirty="0" smtClean="0"/>
                        <a:t>Preliminary</a:t>
                      </a:r>
                      <a:r>
                        <a:rPr lang="en-US" sz="1000" baseline="0" dirty="0" smtClean="0"/>
                        <a:t> </a:t>
                      </a:r>
                      <a:r>
                        <a:rPr lang="en-US" sz="1000" dirty="0" smtClean="0"/>
                        <a:t>Mission Tasks</a:t>
                      </a:r>
                      <a:endParaRPr lang="en-US" sz="1000" dirty="0"/>
                    </a:p>
                  </a:txBody>
                  <a:tcPr/>
                </a:tc>
                <a:tc>
                  <a:txBody>
                    <a:bodyPr/>
                    <a:lstStyle/>
                    <a:p>
                      <a:r>
                        <a:rPr lang="en-US" sz="1000" dirty="0" smtClean="0"/>
                        <a:t>Countries Included</a:t>
                      </a:r>
                      <a:endParaRPr lang="en-US" sz="1000" dirty="0"/>
                    </a:p>
                  </a:txBody>
                  <a:tcPr/>
                </a:tc>
              </a:tr>
              <a:tr h="370840">
                <a:tc>
                  <a:txBody>
                    <a:bodyPr/>
                    <a:lstStyle/>
                    <a:p>
                      <a:r>
                        <a:rPr lang="en-US" sz="1000" b="1" dirty="0" smtClean="0">
                          <a:solidFill>
                            <a:schemeClr val="tx1"/>
                          </a:solidFill>
                        </a:rPr>
                        <a:t>Security Force Assistance (SFA) as directed</a:t>
                      </a:r>
                      <a:endParaRPr lang="en-US" sz="1000" b="1" dirty="0">
                        <a:solidFill>
                          <a:schemeClr val="tx1"/>
                        </a:solidFill>
                      </a:endParaRPr>
                    </a:p>
                  </a:txBody>
                  <a:tcPr/>
                </a:tc>
                <a:tc>
                  <a:txBody>
                    <a:bodyPr/>
                    <a:lstStyle/>
                    <a:p>
                      <a:r>
                        <a:rPr lang="en-US" sz="900" dirty="0" smtClean="0">
                          <a:solidFill>
                            <a:schemeClr val="tx1"/>
                          </a:solidFill>
                        </a:rPr>
                        <a:t>TBD</a:t>
                      </a:r>
                      <a:endParaRPr lang="en-US" sz="900" dirty="0">
                        <a:solidFill>
                          <a:schemeClr val="tx1"/>
                        </a:solidFill>
                      </a:endParaRPr>
                    </a:p>
                  </a:txBody>
                  <a:tcPr/>
                </a:tc>
                <a:tc>
                  <a:txBody>
                    <a:bodyPr/>
                    <a:lstStyle/>
                    <a:p>
                      <a:r>
                        <a:rPr lang="en-US" sz="900" b="0" dirty="0" smtClean="0">
                          <a:solidFill>
                            <a:schemeClr val="tx1"/>
                          </a:solidFill>
                        </a:rPr>
                        <a:t>TBD</a:t>
                      </a:r>
                      <a:endParaRPr lang="en-US" sz="900" b="0" dirty="0">
                        <a:solidFill>
                          <a:schemeClr val="tx1"/>
                        </a:solidFill>
                      </a:endParaRPr>
                    </a:p>
                  </a:txBody>
                  <a:tcPr/>
                </a:tc>
                <a:tc>
                  <a:txBody>
                    <a:bodyPr/>
                    <a:lstStyle/>
                    <a:p>
                      <a:r>
                        <a:rPr lang="en-US" sz="900" b="0" dirty="0" smtClean="0">
                          <a:solidFill>
                            <a:schemeClr val="tx1"/>
                          </a:solidFill>
                        </a:rPr>
                        <a:t>Potentially</a:t>
                      </a:r>
                      <a:r>
                        <a:rPr lang="en-US" sz="900" b="0" baseline="0" dirty="0" smtClean="0">
                          <a:solidFill>
                            <a:schemeClr val="tx1"/>
                          </a:solidFill>
                        </a:rPr>
                        <a:t> Libya, South Sudan and DRC</a:t>
                      </a:r>
                    </a:p>
                  </a:txBody>
                  <a:tcPr/>
                </a:tc>
              </a:tr>
              <a:tr h="370840">
                <a:tc>
                  <a:txBody>
                    <a:bodyPr/>
                    <a:lstStyle/>
                    <a:p>
                      <a:r>
                        <a:rPr lang="en-US" sz="1000" b="1" dirty="0" smtClean="0">
                          <a:solidFill>
                            <a:schemeClr val="tx1"/>
                          </a:solidFill>
                        </a:rPr>
                        <a:t>U.S. Army unfilled</a:t>
                      </a:r>
                      <a:r>
                        <a:rPr lang="en-US" sz="1000" b="1" baseline="0" dirty="0" smtClean="0">
                          <a:solidFill>
                            <a:schemeClr val="tx1"/>
                          </a:solidFill>
                        </a:rPr>
                        <a:t> RFFs in support of AFRICOM TCP operations and activities</a:t>
                      </a:r>
                      <a:endParaRPr lang="en-US" sz="1000" b="1" dirty="0">
                        <a:solidFill>
                          <a:schemeClr val="tx1"/>
                        </a:solidFill>
                      </a:endParaRPr>
                    </a:p>
                  </a:txBody>
                  <a:tcPr/>
                </a:tc>
                <a:tc>
                  <a:txBody>
                    <a:bodyPr/>
                    <a:lstStyle/>
                    <a:p>
                      <a:r>
                        <a:rPr lang="en-US" sz="900" dirty="0" smtClean="0">
                          <a:solidFill>
                            <a:schemeClr val="tx1"/>
                          </a:solidFill>
                        </a:rPr>
                        <a:t>TBD</a:t>
                      </a:r>
                      <a:endParaRPr lang="en-US" sz="900" dirty="0">
                        <a:solidFill>
                          <a:schemeClr val="tx1"/>
                        </a:solidFill>
                      </a:endParaRPr>
                    </a:p>
                  </a:txBody>
                  <a:tcPr/>
                </a:tc>
                <a:tc>
                  <a:txBody>
                    <a:bodyPr/>
                    <a:lstStyle/>
                    <a:p>
                      <a:r>
                        <a:rPr lang="en-US" sz="900" dirty="0" smtClean="0">
                          <a:solidFill>
                            <a:schemeClr val="tx1"/>
                          </a:solidFill>
                        </a:rPr>
                        <a:t>TBD</a:t>
                      </a:r>
                      <a:endParaRPr lang="en-US" sz="900" dirty="0">
                        <a:solidFill>
                          <a:schemeClr val="tx1"/>
                        </a:solidFill>
                      </a:endParaRPr>
                    </a:p>
                  </a:txBody>
                  <a:tcPr/>
                </a:tc>
                <a:tc>
                  <a:txBody>
                    <a:bodyPr/>
                    <a:lstStyle/>
                    <a:p>
                      <a:r>
                        <a:rPr lang="en-US" sz="900" b="0" baseline="0" dirty="0" smtClean="0">
                          <a:solidFill>
                            <a:schemeClr val="tx1"/>
                          </a:solidFill>
                        </a:rPr>
                        <a:t>Liberia</a:t>
                      </a:r>
                    </a:p>
                  </a:txBody>
                  <a:tcPr/>
                </a:tc>
              </a:tr>
              <a:tr h="370840">
                <a:tc>
                  <a:txBody>
                    <a:bodyPr/>
                    <a:lstStyle/>
                    <a:p>
                      <a:r>
                        <a:rPr lang="en-US" sz="1000" b="1" dirty="0" smtClean="0">
                          <a:solidFill>
                            <a:schemeClr val="tx1"/>
                          </a:solidFill>
                        </a:rPr>
                        <a:t>Support to OSCs in AFRICOM AOR</a:t>
                      </a:r>
                      <a:endParaRPr lang="en-US" sz="1000" b="1" dirty="0">
                        <a:solidFill>
                          <a:schemeClr val="tx1"/>
                        </a:solidFill>
                      </a:endParaRPr>
                    </a:p>
                  </a:txBody>
                  <a:tcPr/>
                </a:tc>
                <a:tc>
                  <a:txBody>
                    <a:bodyPr/>
                    <a:lstStyle/>
                    <a:p>
                      <a:r>
                        <a:rPr lang="en-US" sz="900" dirty="0" smtClean="0">
                          <a:solidFill>
                            <a:schemeClr val="tx1"/>
                          </a:solidFill>
                        </a:rPr>
                        <a:t>TBD</a:t>
                      </a:r>
                      <a:endParaRPr lang="en-US" sz="900" dirty="0">
                        <a:solidFill>
                          <a:schemeClr val="tx1"/>
                        </a:solidFill>
                      </a:endParaRPr>
                    </a:p>
                  </a:txBody>
                  <a:tcPr/>
                </a:tc>
                <a:tc>
                  <a:txBody>
                    <a:bodyPr/>
                    <a:lstStyle/>
                    <a:p>
                      <a:r>
                        <a:rPr lang="en-US" sz="900" dirty="0" smtClean="0">
                          <a:solidFill>
                            <a:schemeClr val="tx1"/>
                          </a:solidFill>
                        </a:rPr>
                        <a:t>EUM,</a:t>
                      </a:r>
                      <a:r>
                        <a:rPr lang="en-US" sz="900" baseline="0" dirty="0" smtClean="0">
                          <a:solidFill>
                            <a:schemeClr val="tx1"/>
                          </a:solidFill>
                        </a:rPr>
                        <a:t> augmentation, assessment</a:t>
                      </a:r>
                      <a:endParaRPr lang="en-US" sz="900" dirty="0">
                        <a:solidFill>
                          <a:schemeClr val="tx1"/>
                        </a:solidFill>
                      </a:endParaRPr>
                    </a:p>
                  </a:txBody>
                  <a:tcPr/>
                </a:tc>
                <a:tc>
                  <a:txBody>
                    <a:bodyPr/>
                    <a:lstStyle/>
                    <a:p>
                      <a:r>
                        <a:rPr lang="en-US" sz="900" b="0" baseline="0" dirty="0" smtClean="0">
                          <a:solidFill>
                            <a:schemeClr val="tx1"/>
                          </a:solidFill>
                        </a:rPr>
                        <a:t>Potentially in Uganda, CAR, DRC, South Sudan, Libya</a:t>
                      </a:r>
                    </a:p>
                  </a:txBody>
                  <a:tcPr/>
                </a:tc>
              </a:tr>
            </a:tbl>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92820"/>
            <a:ext cx="8915400" cy="7155805"/>
          </a:xfrm>
          <a:prstGeom prst="rect">
            <a:avLst/>
          </a:prstGeom>
        </p:spPr>
        <p:txBody>
          <a:bodyPr wrap="square">
            <a:spAutoFit/>
          </a:bodyPr>
          <a:lstStyle/>
          <a:p>
            <a:r>
              <a:rPr lang="en-US" dirty="0" smtClean="0"/>
              <a:t>1) Northern Accord 13: </a:t>
            </a:r>
            <a:r>
              <a:rPr lang="en-US" b="1" u="sng" dirty="0" smtClean="0"/>
              <a:t>12-25 MAY 13 in Algeria</a:t>
            </a:r>
          </a:p>
          <a:p>
            <a:r>
              <a:rPr lang="en-US" dirty="0" smtClean="0"/>
              <a:t>-Combined TTX for HA/DR</a:t>
            </a:r>
          </a:p>
          <a:p>
            <a:r>
              <a:rPr lang="en-US" dirty="0" smtClean="0"/>
              <a:t>-Projected RAB role: TBD</a:t>
            </a:r>
          </a:p>
          <a:p>
            <a:pPr>
              <a:lnSpc>
                <a:spcPct val="150000"/>
              </a:lnSpc>
            </a:pPr>
            <a:r>
              <a:rPr lang="en-US" dirty="0" smtClean="0"/>
              <a:t>2) Judicious Response 13-1: </a:t>
            </a:r>
            <a:r>
              <a:rPr lang="en-US" b="1" u="sng" dirty="0" smtClean="0"/>
              <a:t>13-23 MAY 13 in Suffolk, VA/Stuttgart, GE/</a:t>
            </a:r>
            <a:r>
              <a:rPr lang="en-US" b="1" u="sng" dirty="0" err="1" smtClean="0"/>
              <a:t>Vincenza</a:t>
            </a:r>
            <a:r>
              <a:rPr lang="en-US" b="1" u="sng" dirty="0" smtClean="0"/>
              <a:t>, IT</a:t>
            </a:r>
          </a:p>
          <a:p>
            <a:r>
              <a:rPr lang="en-US" dirty="0" smtClean="0"/>
              <a:t>-AFRICOM STAFFEX/Academics</a:t>
            </a:r>
          </a:p>
          <a:p>
            <a:r>
              <a:rPr lang="en-US" dirty="0" smtClean="0"/>
              <a:t>-Projected RAB Role: ~8 BCT planners </a:t>
            </a:r>
          </a:p>
          <a:p>
            <a:pPr>
              <a:lnSpc>
                <a:spcPct val="150000"/>
              </a:lnSpc>
            </a:pPr>
            <a:r>
              <a:rPr lang="en-US" dirty="0" smtClean="0"/>
              <a:t>3) Eastern Accord 13: Part 1: </a:t>
            </a:r>
            <a:r>
              <a:rPr lang="en-US" b="1" u="sng" dirty="0" smtClean="0"/>
              <a:t>1-15 JUN 13 in Kenya</a:t>
            </a:r>
            <a:r>
              <a:rPr lang="en-US" dirty="0" smtClean="0"/>
              <a:t>; Part 2: </a:t>
            </a:r>
            <a:r>
              <a:rPr lang="en-US" b="1" u="sng" dirty="0" smtClean="0"/>
              <a:t>7-14 JUL 13 in Rwanda</a:t>
            </a:r>
          </a:p>
          <a:p>
            <a:r>
              <a:rPr lang="en-US" dirty="0" smtClean="0"/>
              <a:t>-Combined BDE CPX for HA/DR</a:t>
            </a:r>
          </a:p>
          <a:p>
            <a:r>
              <a:rPr lang="en-US" dirty="0" smtClean="0"/>
              <a:t>-Projected RAB role: TBD</a:t>
            </a:r>
          </a:p>
          <a:p>
            <a:pPr>
              <a:lnSpc>
                <a:spcPct val="150000"/>
              </a:lnSpc>
            </a:pPr>
            <a:r>
              <a:rPr lang="en-US" dirty="0" smtClean="0"/>
              <a:t>4) Western Accord 13: </a:t>
            </a:r>
            <a:r>
              <a:rPr lang="en-US" b="1" u="sng" dirty="0" smtClean="0"/>
              <a:t>15-26 JUL 13 in Ghana</a:t>
            </a:r>
          </a:p>
          <a:p>
            <a:r>
              <a:rPr lang="en-US" dirty="0" smtClean="0"/>
              <a:t>-Combined BDE CPX and BN FTX for PKO</a:t>
            </a:r>
          </a:p>
          <a:p>
            <a:r>
              <a:rPr lang="en-US" dirty="0" smtClean="0"/>
              <a:t>-Projected RAB Role: BDE HQ(-) ~40 </a:t>
            </a:r>
            <a:r>
              <a:rPr lang="en-US" dirty="0" err="1" smtClean="0"/>
              <a:t>pax</a:t>
            </a:r>
            <a:r>
              <a:rPr lang="en-US" dirty="0" smtClean="0"/>
              <a:t>, </a:t>
            </a:r>
            <a:r>
              <a:rPr lang="en-US" b="1" u="sng" dirty="0" smtClean="0"/>
              <a:t>IN BN(-) ~200 </a:t>
            </a:r>
            <a:r>
              <a:rPr lang="en-US" b="1" u="sng" dirty="0" err="1" smtClean="0"/>
              <a:t>pax</a:t>
            </a:r>
            <a:r>
              <a:rPr lang="en-US" dirty="0" smtClean="0"/>
              <a:t>, Logistics TF ~40 </a:t>
            </a:r>
            <a:r>
              <a:rPr lang="en-US" dirty="0" err="1" smtClean="0"/>
              <a:t>pax</a:t>
            </a:r>
            <a:endParaRPr lang="en-US" dirty="0" smtClean="0"/>
          </a:p>
          <a:p>
            <a:pPr>
              <a:lnSpc>
                <a:spcPct val="150000"/>
              </a:lnSpc>
            </a:pPr>
            <a:r>
              <a:rPr lang="en-US" dirty="0" smtClean="0"/>
              <a:t>5) Southern Accord 13: </a:t>
            </a:r>
            <a:r>
              <a:rPr lang="en-US" b="1" u="sng" dirty="0" smtClean="0"/>
              <a:t>15-31 JUL 13 in South Africa</a:t>
            </a:r>
          </a:p>
          <a:p>
            <a:r>
              <a:rPr lang="en-US" dirty="0" smtClean="0"/>
              <a:t>-Crisis Response PKO FTX </a:t>
            </a:r>
          </a:p>
          <a:p>
            <a:r>
              <a:rPr lang="en-US" dirty="0" smtClean="0"/>
              <a:t>-Projected RAB Role: BDE HQ(-) ~40 </a:t>
            </a:r>
            <a:r>
              <a:rPr lang="en-US" dirty="0" err="1" smtClean="0"/>
              <a:t>pax</a:t>
            </a:r>
            <a:r>
              <a:rPr lang="en-US" dirty="0" smtClean="0"/>
              <a:t>, </a:t>
            </a:r>
            <a:r>
              <a:rPr lang="en-US" b="1" u="sng" dirty="0" smtClean="0"/>
              <a:t>IN BN(-) ~200 </a:t>
            </a:r>
            <a:r>
              <a:rPr lang="en-US" b="1" u="sng" dirty="0" err="1" smtClean="0"/>
              <a:t>pax</a:t>
            </a:r>
            <a:r>
              <a:rPr lang="en-US" dirty="0" smtClean="0"/>
              <a:t>, Logistics TF ~40 </a:t>
            </a:r>
            <a:r>
              <a:rPr lang="en-US" dirty="0" err="1" smtClean="0"/>
              <a:t>pax</a:t>
            </a:r>
            <a:endParaRPr lang="en-US" dirty="0" smtClean="0"/>
          </a:p>
          <a:p>
            <a:pPr>
              <a:lnSpc>
                <a:spcPct val="150000"/>
              </a:lnSpc>
            </a:pPr>
            <a:r>
              <a:rPr lang="en-US" dirty="0" smtClean="0"/>
              <a:t>6) Judicious Response 13-2: </a:t>
            </a:r>
            <a:r>
              <a:rPr lang="en-US" b="1" u="sng" dirty="0" smtClean="0"/>
              <a:t>9-20 SEP 13 in Suffolk, VA/Stuttgart, GE/</a:t>
            </a:r>
            <a:r>
              <a:rPr lang="en-US" b="1" u="sng" dirty="0" err="1" smtClean="0"/>
              <a:t>Longare</a:t>
            </a:r>
            <a:r>
              <a:rPr lang="en-US" b="1" u="sng" dirty="0" smtClean="0"/>
              <a:t> &amp; </a:t>
            </a:r>
            <a:r>
              <a:rPr lang="en-US" b="1" u="sng" dirty="0" err="1" smtClean="0"/>
              <a:t>Vincenza</a:t>
            </a:r>
            <a:r>
              <a:rPr lang="en-US" b="1" u="sng" dirty="0" smtClean="0"/>
              <a:t>, IT</a:t>
            </a:r>
          </a:p>
          <a:p>
            <a:r>
              <a:rPr lang="en-US" dirty="0" smtClean="0"/>
              <a:t>-AFRICOM CPX</a:t>
            </a:r>
          </a:p>
          <a:p>
            <a:r>
              <a:rPr lang="en-US" dirty="0" smtClean="0"/>
              <a:t>-Projected RAB Role: BCT Response Cell of ~30 </a:t>
            </a:r>
            <a:r>
              <a:rPr lang="en-US" dirty="0" err="1" smtClean="0"/>
              <a:t>pax</a:t>
            </a:r>
            <a:endParaRPr lang="en-US" dirty="0" smtClean="0"/>
          </a:p>
          <a:p>
            <a:endParaRPr lang="en-US" dirty="0" smtClean="0"/>
          </a:p>
          <a:p>
            <a:endParaRPr lang="en-US" dirty="0" smtClean="0"/>
          </a:p>
          <a:p>
            <a:pPr>
              <a:buNone/>
            </a:pPr>
            <a:r>
              <a:rPr lang="en-US" dirty="0" smtClean="0">
                <a:latin typeface="Arial" pitchFamily="34" charset="0"/>
                <a:cs typeface="Arial" pitchFamily="34" charset="0"/>
              </a:rPr>
              <a:t>	</a:t>
            </a:r>
          </a:p>
          <a:p>
            <a:pPr>
              <a:buNone/>
            </a:pPr>
            <a:r>
              <a:rPr lang="en-US" dirty="0" smtClean="0">
                <a:latin typeface="Arial" pitchFamily="34" charset="0"/>
                <a:cs typeface="Arial" pitchFamily="34" charset="0"/>
              </a:rPr>
              <a:t>	</a:t>
            </a:r>
          </a:p>
          <a:p>
            <a:pPr>
              <a:buNone/>
            </a:pPr>
            <a:endParaRPr lang="en-US" dirty="0" smtClean="0">
              <a:latin typeface="Arial" pitchFamily="34" charset="0"/>
              <a:cs typeface="Arial" pitchFamily="34" charset="0"/>
            </a:endParaRPr>
          </a:p>
        </p:txBody>
      </p:sp>
      <p:sp>
        <p:nvSpPr>
          <p:cNvPr id="3" name="TextBox 2"/>
          <p:cNvSpPr txBox="1"/>
          <p:nvPr/>
        </p:nvSpPr>
        <p:spPr>
          <a:xfrm>
            <a:off x="1121113" y="370582"/>
            <a:ext cx="7060779" cy="1077218"/>
          </a:xfrm>
          <a:prstGeom prst="rect">
            <a:avLst/>
          </a:prstGeom>
          <a:noFill/>
        </p:spPr>
        <p:txBody>
          <a:bodyPr wrap="none" rtlCol="0">
            <a:spAutoFit/>
          </a:bodyPr>
          <a:lstStyle/>
          <a:p>
            <a:pPr algn="ctr"/>
            <a:r>
              <a:rPr lang="en-US" sz="3200" b="1" dirty="0" smtClean="0"/>
              <a:t>USARAF Priority Missions and Countries </a:t>
            </a:r>
          </a:p>
          <a:p>
            <a:pPr algn="ctr"/>
            <a:endParaRPr lang="en-US" sz="32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43841"/>
            <a:ext cx="7620000" cy="3108543"/>
          </a:xfrm>
          <a:prstGeom prst="rect">
            <a:avLst/>
          </a:prstGeom>
        </p:spPr>
        <p:txBody>
          <a:bodyPr wrap="square">
            <a:spAutoFit/>
          </a:bodyPr>
          <a:lstStyle/>
          <a:p>
            <a:pPr>
              <a:buNone/>
            </a:pPr>
            <a:r>
              <a:rPr lang="en-US" sz="2800" dirty="0" smtClean="0">
                <a:latin typeface="Arial" pitchFamily="34" charset="0"/>
                <a:cs typeface="Arial" pitchFamily="34" charset="0"/>
              </a:rPr>
              <a:t>	</a:t>
            </a:r>
          </a:p>
          <a:p>
            <a:pPr>
              <a:buNone/>
            </a:pPr>
            <a:r>
              <a:rPr lang="en-US" sz="2800" dirty="0" smtClean="0">
                <a:latin typeface="Arial" pitchFamily="34" charset="0"/>
                <a:cs typeface="Arial" pitchFamily="34" charset="0"/>
              </a:rPr>
              <a:t>	1) Arabic</a:t>
            </a:r>
          </a:p>
          <a:p>
            <a:pPr>
              <a:buNone/>
            </a:pPr>
            <a:r>
              <a:rPr lang="en-US" sz="2800" dirty="0" smtClean="0">
                <a:latin typeface="Arial" pitchFamily="34" charset="0"/>
                <a:cs typeface="Arial" pitchFamily="34" charset="0"/>
              </a:rPr>
              <a:t>	2) French</a:t>
            </a:r>
          </a:p>
          <a:p>
            <a:pPr>
              <a:buNone/>
            </a:pPr>
            <a:r>
              <a:rPr lang="en-US" sz="2800" dirty="0" smtClean="0">
                <a:latin typeface="Arial" pitchFamily="34" charset="0"/>
                <a:cs typeface="Arial" pitchFamily="34" charset="0"/>
              </a:rPr>
              <a:t>	3) Swahili</a:t>
            </a:r>
          </a:p>
          <a:p>
            <a:pPr>
              <a:buNone/>
            </a:pPr>
            <a:r>
              <a:rPr lang="en-US" sz="2800" dirty="0" smtClean="0">
                <a:latin typeface="Arial" pitchFamily="34" charset="0"/>
                <a:cs typeface="Arial" pitchFamily="34" charset="0"/>
              </a:rPr>
              <a:t>	4) Hausa</a:t>
            </a:r>
          </a:p>
          <a:p>
            <a:pPr>
              <a:buNone/>
            </a:pPr>
            <a:r>
              <a:rPr lang="en-US" sz="2800" dirty="0" smtClean="0">
                <a:latin typeface="Arial" pitchFamily="34" charset="0"/>
                <a:cs typeface="Arial" pitchFamily="34" charset="0"/>
              </a:rPr>
              <a:t>	5) Portuguese</a:t>
            </a:r>
          </a:p>
          <a:p>
            <a:pPr>
              <a:buNone/>
            </a:pPr>
            <a:endParaRPr lang="en-US" sz="2800" dirty="0" smtClean="0">
              <a:latin typeface="Arial" pitchFamily="34" charset="0"/>
              <a:cs typeface="Arial" pitchFamily="34" charset="0"/>
            </a:endParaRPr>
          </a:p>
        </p:txBody>
      </p:sp>
      <p:sp>
        <p:nvSpPr>
          <p:cNvPr id="3" name="TextBox 2"/>
          <p:cNvSpPr txBox="1"/>
          <p:nvPr/>
        </p:nvSpPr>
        <p:spPr>
          <a:xfrm>
            <a:off x="1452455" y="533400"/>
            <a:ext cx="6398098" cy="1077218"/>
          </a:xfrm>
          <a:prstGeom prst="rect">
            <a:avLst/>
          </a:prstGeom>
          <a:noFill/>
        </p:spPr>
        <p:txBody>
          <a:bodyPr wrap="none" rtlCol="0">
            <a:spAutoFit/>
          </a:bodyPr>
          <a:lstStyle/>
          <a:p>
            <a:pPr algn="ctr"/>
            <a:r>
              <a:rPr lang="en-US" sz="3200" b="1" dirty="0" smtClean="0"/>
              <a:t>USARAF Revised Language Priorities </a:t>
            </a:r>
          </a:p>
          <a:p>
            <a:pPr algn="ctr"/>
            <a:endParaRPr lang="en-US" sz="32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2363450"/>
            <a:ext cx="6324600" cy="1446550"/>
          </a:xfrm>
          <a:prstGeom prst="rect">
            <a:avLst/>
          </a:prstGeom>
          <a:noFill/>
        </p:spPr>
        <p:txBody>
          <a:bodyPr wrap="square" rtlCol="0">
            <a:spAutoFit/>
          </a:bodyPr>
          <a:lstStyle/>
          <a:p>
            <a:pPr algn="ctr"/>
            <a:r>
              <a:rPr lang="en-US" sz="4400" b="1" dirty="0" smtClean="0"/>
              <a:t>AFRICOM RAF</a:t>
            </a:r>
          </a:p>
          <a:p>
            <a:pPr algn="ctr"/>
            <a:r>
              <a:rPr lang="en-US" sz="4400" b="1" dirty="0" smtClean="0"/>
              <a:t>Training Support Plan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2590800" y="609600"/>
            <a:ext cx="4114800" cy="585787"/>
          </a:xfrm>
        </p:spPr>
        <p:txBody>
          <a:bodyPr>
            <a:noAutofit/>
          </a:bodyPr>
          <a:lstStyle/>
          <a:p>
            <a:r>
              <a:rPr lang="en-US" sz="3200" b="1" dirty="0" smtClean="0"/>
              <a:t>162d AFRICOM Cell</a:t>
            </a:r>
          </a:p>
        </p:txBody>
      </p:sp>
      <p:sp>
        <p:nvSpPr>
          <p:cNvPr id="7" name="Rectangle 6"/>
          <p:cNvSpPr/>
          <p:nvPr/>
        </p:nvSpPr>
        <p:spPr>
          <a:xfrm>
            <a:off x="674086" y="4800600"/>
            <a:ext cx="7848600" cy="1676400"/>
          </a:xfrm>
          <a:prstGeom prst="rect">
            <a:avLst/>
          </a:prstGeom>
          <a:solidFill>
            <a:srgbClr val="E4EDF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600" b="1" dirty="0">
                <a:solidFill>
                  <a:schemeClr val="tx1"/>
                </a:solidFill>
                <a:cs typeface="Arial" pitchFamily="34" charset="0"/>
              </a:rPr>
              <a:t>AFRICOM Cell Task &amp; Purpose</a:t>
            </a:r>
          </a:p>
          <a:p>
            <a:pPr>
              <a:defRPr/>
            </a:pPr>
            <a:r>
              <a:rPr lang="en-US" sz="1400" b="1" u="sng" dirty="0">
                <a:solidFill>
                  <a:schemeClr val="tx1"/>
                </a:solidFill>
                <a:cs typeface="Arial" pitchFamily="34" charset="0"/>
              </a:rPr>
              <a:t>Task:</a:t>
            </a:r>
            <a:r>
              <a:rPr lang="en-US" sz="1400" dirty="0">
                <a:solidFill>
                  <a:schemeClr val="tx1"/>
                </a:solidFill>
                <a:cs typeface="Arial" pitchFamily="34" charset="0"/>
              </a:rPr>
              <a:t> Trains RAF to effectively conduct Theater Security Cooperation activities in support of AFRICOM.  Develops, revises area- and mission-specific POIs to prepare RAF.  Maintains currency on AFRICOM Operational Environment. </a:t>
            </a:r>
          </a:p>
          <a:p>
            <a:pPr>
              <a:defRPr/>
            </a:pPr>
            <a:endParaRPr lang="en-US" sz="1400" b="1" u="sng" dirty="0">
              <a:solidFill>
                <a:schemeClr val="tx1"/>
              </a:solidFill>
              <a:cs typeface="Arial" pitchFamily="34" charset="0"/>
            </a:endParaRPr>
          </a:p>
          <a:p>
            <a:pPr>
              <a:defRPr/>
            </a:pPr>
            <a:r>
              <a:rPr lang="en-US" sz="1400" b="1" u="sng" dirty="0">
                <a:solidFill>
                  <a:schemeClr val="tx1"/>
                </a:solidFill>
                <a:cs typeface="Arial" pitchFamily="34" charset="0"/>
              </a:rPr>
              <a:t>Purpose:</a:t>
            </a:r>
            <a:r>
              <a:rPr lang="en-US" sz="1400" b="1" dirty="0">
                <a:solidFill>
                  <a:schemeClr val="tx1"/>
                </a:solidFill>
                <a:cs typeface="Arial" pitchFamily="34" charset="0"/>
              </a:rPr>
              <a:t> </a:t>
            </a:r>
            <a:r>
              <a:rPr lang="en-US" sz="1400" dirty="0">
                <a:solidFill>
                  <a:schemeClr val="tx1"/>
                </a:solidFill>
                <a:cs typeface="Arial" pitchFamily="34" charset="0"/>
              </a:rPr>
              <a:t>Provide subject matter experts who specialize in language, regional expertise, and advising and can be leveraged to maximize RAF effectiveness in SFA activities. </a:t>
            </a:r>
          </a:p>
        </p:txBody>
      </p:sp>
      <p:sp>
        <p:nvSpPr>
          <p:cNvPr id="11" name="TextBox 10"/>
          <p:cNvSpPr txBox="1"/>
          <p:nvPr/>
        </p:nvSpPr>
        <p:spPr>
          <a:xfrm>
            <a:off x="142875" y="1336762"/>
            <a:ext cx="3667125" cy="3385542"/>
          </a:xfrm>
          <a:prstGeom prst="rect">
            <a:avLst/>
          </a:prstGeom>
          <a:noFill/>
          <a:ln>
            <a:solidFill>
              <a:schemeClr val="tx1"/>
            </a:solidFill>
          </a:ln>
        </p:spPr>
        <p:txBody>
          <a:bodyPr>
            <a:spAutoFit/>
          </a:bodyPr>
          <a:lstStyle/>
          <a:p>
            <a:pPr algn="ctr">
              <a:defRPr/>
            </a:pPr>
            <a:r>
              <a:rPr lang="en-US" sz="1600" b="1" u="sng" dirty="0">
                <a:latin typeface="+mj-lt"/>
              </a:rPr>
              <a:t>Team Composition</a:t>
            </a:r>
          </a:p>
          <a:p>
            <a:pPr algn="ctr">
              <a:defRPr/>
            </a:pPr>
            <a:endParaRPr lang="en-US" sz="1600" b="1" u="sng" dirty="0">
              <a:latin typeface="+mj-lt"/>
            </a:endParaRPr>
          </a:p>
          <a:p>
            <a:pPr>
              <a:defRPr/>
            </a:pPr>
            <a:r>
              <a:rPr lang="en-US" sz="1400" b="1" dirty="0">
                <a:latin typeface="+mj-lt"/>
              </a:rPr>
              <a:t>5 Training Teams </a:t>
            </a:r>
          </a:p>
          <a:p>
            <a:pPr>
              <a:defRPr/>
            </a:pPr>
            <a:r>
              <a:rPr lang="en-US" sz="1400" b="1" dirty="0">
                <a:latin typeface="+mn-lt"/>
              </a:rPr>
              <a:t>East Africa (4 </a:t>
            </a:r>
            <a:r>
              <a:rPr lang="en-US" sz="1400" b="1" dirty="0" err="1">
                <a:latin typeface="+mn-lt"/>
              </a:rPr>
              <a:t>Pax</a:t>
            </a:r>
            <a:r>
              <a:rPr lang="en-US" sz="1400" b="1" dirty="0">
                <a:latin typeface="+mn-lt"/>
              </a:rPr>
              <a:t>: MAJ / CPT / 2 SFC)</a:t>
            </a:r>
          </a:p>
          <a:p>
            <a:pPr>
              <a:defRPr/>
            </a:pPr>
            <a:r>
              <a:rPr lang="en-US" sz="1400" b="1" dirty="0">
                <a:latin typeface="+mn-lt"/>
              </a:rPr>
              <a:t>North Africa (3 </a:t>
            </a:r>
            <a:r>
              <a:rPr lang="en-US" sz="1400" b="1" dirty="0" err="1">
                <a:latin typeface="+mn-lt"/>
              </a:rPr>
              <a:t>Pax</a:t>
            </a:r>
            <a:r>
              <a:rPr lang="en-US" sz="1400" b="1" dirty="0">
                <a:latin typeface="+mn-lt"/>
              </a:rPr>
              <a:t>: 2 CPT / 1 SFC)</a:t>
            </a:r>
          </a:p>
          <a:p>
            <a:pPr>
              <a:defRPr/>
            </a:pPr>
            <a:r>
              <a:rPr lang="en-US" sz="1400" b="1" dirty="0">
                <a:latin typeface="+mn-lt"/>
              </a:rPr>
              <a:t>South Africa (6 </a:t>
            </a:r>
            <a:r>
              <a:rPr lang="en-US" sz="1400" b="1" dirty="0" err="1">
                <a:latin typeface="+mn-lt"/>
              </a:rPr>
              <a:t>Pax</a:t>
            </a:r>
            <a:r>
              <a:rPr lang="en-US" sz="1400" b="1" dirty="0">
                <a:latin typeface="+mn-lt"/>
              </a:rPr>
              <a:t>: MAJ / 2 CPT / 3 SFC)</a:t>
            </a:r>
          </a:p>
          <a:p>
            <a:pPr>
              <a:defRPr/>
            </a:pPr>
            <a:r>
              <a:rPr lang="en-US" sz="1400" b="1" dirty="0">
                <a:latin typeface="+mn-lt"/>
              </a:rPr>
              <a:t>Central Africa (5 </a:t>
            </a:r>
            <a:r>
              <a:rPr lang="en-US" sz="1400" b="1" dirty="0" err="1">
                <a:latin typeface="+mn-lt"/>
              </a:rPr>
              <a:t>Pax</a:t>
            </a:r>
            <a:r>
              <a:rPr lang="en-US" sz="1400" b="1" dirty="0">
                <a:latin typeface="+mn-lt"/>
              </a:rPr>
              <a:t>: 2 CPT / 3 SFC)</a:t>
            </a:r>
          </a:p>
          <a:p>
            <a:pPr>
              <a:defRPr/>
            </a:pPr>
            <a:r>
              <a:rPr lang="en-US" sz="1400" b="1" dirty="0">
                <a:latin typeface="+mn-lt"/>
              </a:rPr>
              <a:t>West Africa (6 </a:t>
            </a:r>
            <a:r>
              <a:rPr lang="en-US" sz="1400" b="1" dirty="0" err="1">
                <a:latin typeface="+mn-lt"/>
              </a:rPr>
              <a:t>Pax</a:t>
            </a:r>
            <a:r>
              <a:rPr lang="en-US" sz="1400" b="1" dirty="0">
                <a:latin typeface="+mn-lt"/>
              </a:rPr>
              <a:t>: MAJ / 2 CPT / 3 SFC) </a:t>
            </a:r>
          </a:p>
          <a:p>
            <a:pPr>
              <a:defRPr/>
            </a:pPr>
            <a:r>
              <a:rPr lang="en-US" sz="1400" b="1" dirty="0">
                <a:latin typeface="+mj-lt"/>
              </a:rPr>
              <a:t>Executes RAF training (Train/Ready Phase).</a:t>
            </a:r>
          </a:p>
          <a:p>
            <a:pPr>
              <a:defRPr/>
            </a:pPr>
            <a:r>
              <a:rPr lang="en-US" sz="1400" b="1" dirty="0">
                <a:latin typeface="+mj-lt"/>
              </a:rPr>
              <a:t>Assists and potentially deploys with RAF as necessary (Available Phase).  </a:t>
            </a:r>
          </a:p>
          <a:p>
            <a:pPr>
              <a:defRPr/>
            </a:pPr>
            <a:r>
              <a:rPr lang="en-US" sz="1400" b="1" dirty="0">
                <a:latin typeface="+mj-lt"/>
              </a:rPr>
              <a:t>Develops and revises area- and mission-specific RAF training POIs.  </a:t>
            </a:r>
          </a:p>
          <a:p>
            <a:pPr>
              <a:defRPr/>
            </a:pPr>
            <a:r>
              <a:rPr lang="en-US" sz="1400" b="1" dirty="0">
                <a:latin typeface="+mn-lt"/>
              </a:rPr>
              <a:t>Maintains POCs in theatre. </a:t>
            </a:r>
          </a:p>
          <a:p>
            <a:pPr>
              <a:defRPr/>
            </a:pPr>
            <a:endParaRPr lang="en-US" sz="1400" b="1" dirty="0">
              <a:latin typeface="+mj-lt"/>
            </a:endParaRPr>
          </a:p>
        </p:txBody>
      </p:sp>
      <p:sp>
        <p:nvSpPr>
          <p:cNvPr id="12" name="TextBox 11"/>
          <p:cNvSpPr txBox="1"/>
          <p:nvPr/>
        </p:nvSpPr>
        <p:spPr>
          <a:xfrm>
            <a:off x="5105400" y="1310636"/>
            <a:ext cx="3962400" cy="2308324"/>
          </a:xfrm>
          <a:prstGeom prst="rect">
            <a:avLst/>
          </a:prstGeom>
          <a:noFill/>
          <a:ln>
            <a:solidFill>
              <a:schemeClr val="tx1"/>
            </a:solidFill>
          </a:ln>
        </p:spPr>
        <p:txBody>
          <a:bodyPr>
            <a:spAutoFit/>
          </a:bodyPr>
          <a:lstStyle/>
          <a:p>
            <a:pPr algn="ctr">
              <a:defRPr/>
            </a:pPr>
            <a:r>
              <a:rPr lang="en-US" sz="1600" b="1" u="sng" dirty="0">
                <a:latin typeface="+mj-lt"/>
              </a:rPr>
              <a:t>AFRICOM Cell Composition</a:t>
            </a:r>
          </a:p>
          <a:p>
            <a:pPr algn="ctr">
              <a:defRPr/>
            </a:pPr>
            <a:endParaRPr lang="en-US" sz="1600" b="1" u="sng" dirty="0">
              <a:latin typeface="+mj-lt"/>
            </a:endParaRPr>
          </a:p>
          <a:p>
            <a:pPr>
              <a:defRPr/>
            </a:pPr>
            <a:r>
              <a:rPr lang="en-US" sz="1400" b="1" dirty="0">
                <a:latin typeface="+mj-lt"/>
              </a:rPr>
              <a:t>AFRICOM Branch HQ (4 </a:t>
            </a:r>
            <a:r>
              <a:rPr lang="en-US" sz="1400" b="1" dirty="0" err="1">
                <a:latin typeface="+mj-lt"/>
              </a:rPr>
              <a:t>pax</a:t>
            </a:r>
            <a:r>
              <a:rPr lang="en-US" sz="1400" b="1" dirty="0">
                <a:latin typeface="+mj-lt"/>
              </a:rPr>
              <a:t>: MAJ / CPT / SFC / SSG)</a:t>
            </a:r>
          </a:p>
          <a:p>
            <a:pPr>
              <a:defRPr/>
            </a:pPr>
            <a:r>
              <a:rPr lang="en-US" sz="1400" b="1" dirty="0">
                <a:latin typeface="+mn-lt"/>
              </a:rPr>
              <a:t>Reports to SFA-B leadership.</a:t>
            </a:r>
          </a:p>
          <a:p>
            <a:pPr>
              <a:defRPr/>
            </a:pPr>
            <a:r>
              <a:rPr lang="en-US" sz="1400" b="1" dirty="0">
                <a:latin typeface="+mn-lt"/>
              </a:rPr>
              <a:t>Overall responsible for coordination of training missions.</a:t>
            </a:r>
          </a:p>
          <a:p>
            <a:pPr>
              <a:defRPr/>
            </a:pPr>
            <a:r>
              <a:rPr lang="en-US" sz="1400" b="1" dirty="0">
                <a:latin typeface="+mn-lt"/>
              </a:rPr>
              <a:t>Manages training and certification of </a:t>
            </a:r>
            <a:r>
              <a:rPr lang="en-US" sz="1400" b="1" dirty="0" err="1">
                <a:latin typeface="+mn-lt"/>
              </a:rPr>
              <a:t>pax</a:t>
            </a:r>
            <a:r>
              <a:rPr lang="en-US" sz="1400" b="1" dirty="0">
                <a:latin typeface="+mn-lt"/>
              </a:rPr>
              <a:t>.</a:t>
            </a:r>
          </a:p>
          <a:p>
            <a:pPr>
              <a:defRPr/>
            </a:pPr>
            <a:r>
              <a:rPr lang="en-US" sz="1400" b="1" dirty="0">
                <a:latin typeface="+mn-lt"/>
              </a:rPr>
              <a:t>Assists in development of curriculum common to AFRICOM.</a:t>
            </a:r>
          </a:p>
          <a:p>
            <a:pPr>
              <a:defRPr/>
            </a:pPr>
            <a:r>
              <a:rPr lang="en-US" sz="1400" b="1" dirty="0">
                <a:latin typeface="+mn-lt"/>
              </a:rPr>
              <a:t>Augments training teams as necessary.</a:t>
            </a:r>
          </a:p>
        </p:txBody>
      </p:sp>
      <p:sp>
        <p:nvSpPr>
          <p:cNvPr id="18" name="Straight Connector 3"/>
          <p:cNvSpPr/>
          <p:nvPr/>
        </p:nvSpPr>
        <p:spPr>
          <a:xfrm>
            <a:off x="4447812" y="2565850"/>
            <a:ext cx="92075" cy="168275"/>
          </a:xfrm>
          <a:custGeom>
            <a:avLst/>
            <a:gdLst/>
            <a:ahLst/>
            <a:cxnLst/>
            <a:rect l="0" t="0" r="0" b="0"/>
            <a:pathLst>
              <a:path>
                <a:moveTo>
                  <a:pt x="45720" y="0"/>
                </a:moveTo>
                <a:lnTo>
                  <a:pt x="45720" y="167198"/>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9" name="Straight Connector 4"/>
          <p:cNvSpPr/>
          <p:nvPr/>
        </p:nvSpPr>
        <p:spPr>
          <a:xfrm>
            <a:off x="4447812" y="2111825"/>
            <a:ext cx="92075" cy="166688"/>
          </a:xfrm>
          <a:custGeom>
            <a:avLst/>
            <a:gdLst/>
            <a:ahLst/>
            <a:cxnLst/>
            <a:rect l="0" t="0" r="0" b="0"/>
            <a:pathLst>
              <a:path>
                <a:moveTo>
                  <a:pt x="45720" y="0"/>
                </a:moveTo>
                <a:lnTo>
                  <a:pt x="45720" y="167198"/>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grpSp>
        <p:nvGrpSpPr>
          <p:cNvPr id="2" name="Group 19"/>
          <p:cNvGrpSpPr>
            <a:grpSpLocks/>
          </p:cNvGrpSpPr>
          <p:nvPr/>
        </p:nvGrpSpPr>
        <p:grpSpPr bwMode="auto">
          <a:xfrm>
            <a:off x="4182700" y="1807025"/>
            <a:ext cx="628650" cy="304800"/>
            <a:chOff x="7439664" y="769857"/>
            <a:chExt cx="629184" cy="304405"/>
          </a:xfrm>
        </p:grpSpPr>
        <p:sp>
          <p:nvSpPr>
            <p:cNvPr id="27" name="Rectangle 26"/>
            <p:cNvSpPr/>
            <p:nvPr/>
          </p:nvSpPr>
          <p:spPr>
            <a:xfrm>
              <a:off x="7439664" y="769857"/>
              <a:ext cx="629184" cy="304405"/>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Rectangle 27"/>
            <p:cNvSpPr/>
            <p:nvPr/>
          </p:nvSpPr>
          <p:spPr>
            <a:xfrm>
              <a:off x="7439664" y="769857"/>
              <a:ext cx="629184" cy="3044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a:t>AFRICOM</a:t>
              </a:r>
            </a:p>
          </p:txBody>
        </p:sp>
      </p:grpSp>
      <p:grpSp>
        <p:nvGrpSpPr>
          <p:cNvPr id="3" name="Group 20"/>
          <p:cNvGrpSpPr>
            <a:grpSpLocks/>
          </p:cNvGrpSpPr>
          <p:nvPr/>
        </p:nvGrpSpPr>
        <p:grpSpPr bwMode="auto">
          <a:xfrm>
            <a:off x="4177937" y="2278513"/>
            <a:ext cx="638175" cy="287337"/>
            <a:chOff x="7435130" y="1241461"/>
            <a:chExt cx="638252" cy="287657"/>
          </a:xfrm>
        </p:grpSpPr>
        <p:sp>
          <p:nvSpPr>
            <p:cNvPr id="25" name="Rectangle 24"/>
            <p:cNvSpPr/>
            <p:nvPr/>
          </p:nvSpPr>
          <p:spPr>
            <a:xfrm>
              <a:off x="7435130" y="1241461"/>
              <a:ext cx="638252" cy="287657"/>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Rectangle 25"/>
            <p:cNvSpPr/>
            <p:nvPr/>
          </p:nvSpPr>
          <p:spPr>
            <a:xfrm>
              <a:off x="7435130" y="1241461"/>
              <a:ext cx="638252" cy="2876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a:t>E. AFR</a:t>
              </a:r>
            </a:p>
          </p:txBody>
        </p:sp>
      </p:grpSp>
      <p:grpSp>
        <p:nvGrpSpPr>
          <p:cNvPr id="5" name="Group 20"/>
          <p:cNvGrpSpPr>
            <a:grpSpLocks/>
          </p:cNvGrpSpPr>
          <p:nvPr/>
        </p:nvGrpSpPr>
        <p:grpSpPr bwMode="auto">
          <a:xfrm>
            <a:off x="4177937" y="2740475"/>
            <a:ext cx="638175" cy="287338"/>
            <a:chOff x="7435130" y="1241461"/>
            <a:chExt cx="638252" cy="287657"/>
          </a:xfrm>
        </p:grpSpPr>
        <p:sp>
          <p:nvSpPr>
            <p:cNvPr id="21" name="Rectangle 20"/>
            <p:cNvSpPr/>
            <p:nvPr/>
          </p:nvSpPr>
          <p:spPr>
            <a:xfrm>
              <a:off x="7435130" y="1241461"/>
              <a:ext cx="638252" cy="287657"/>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2" name="Rectangle 21"/>
            <p:cNvSpPr/>
            <p:nvPr/>
          </p:nvSpPr>
          <p:spPr>
            <a:xfrm>
              <a:off x="7435130" y="1241461"/>
              <a:ext cx="638252" cy="2876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a:t>N. AFR</a:t>
              </a:r>
            </a:p>
          </p:txBody>
        </p:sp>
      </p:grpSp>
      <p:sp>
        <p:nvSpPr>
          <p:cNvPr id="29" name="Straight Connector 3"/>
          <p:cNvSpPr/>
          <p:nvPr/>
        </p:nvSpPr>
        <p:spPr>
          <a:xfrm>
            <a:off x="4463687" y="3473900"/>
            <a:ext cx="92075" cy="168275"/>
          </a:xfrm>
          <a:custGeom>
            <a:avLst/>
            <a:gdLst/>
            <a:ahLst/>
            <a:cxnLst/>
            <a:rect l="0" t="0" r="0" b="0"/>
            <a:pathLst>
              <a:path>
                <a:moveTo>
                  <a:pt x="45720" y="0"/>
                </a:moveTo>
                <a:lnTo>
                  <a:pt x="45720" y="167198"/>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30" name="Straight Connector 3"/>
          <p:cNvSpPr/>
          <p:nvPr/>
        </p:nvSpPr>
        <p:spPr>
          <a:xfrm>
            <a:off x="4454162" y="3026225"/>
            <a:ext cx="92075" cy="168275"/>
          </a:xfrm>
          <a:custGeom>
            <a:avLst/>
            <a:gdLst/>
            <a:ahLst/>
            <a:cxnLst/>
            <a:rect l="0" t="0" r="0" b="0"/>
            <a:pathLst>
              <a:path>
                <a:moveTo>
                  <a:pt x="45720" y="0"/>
                </a:moveTo>
                <a:lnTo>
                  <a:pt x="45720" y="167198"/>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grpSp>
        <p:nvGrpSpPr>
          <p:cNvPr id="6" name="Group 20"/>
          <p:cNvGrpSpPr>
            <a:grpSpLocks/>
          </p:cNvGrpSpPr>
          <p:nvPr/>
        </p:nvGrpSpPr>
        <p:grpSpPr bwMode="auto">
          <a:xfrm>
            <a:off x="4187462" y="3197675"/>
            <a:ext cx="647700" cy="304800"/>
            <a:chOff x="7292213" y="1546634"/>
            <a:chExt cx="647782" cy="305143"/>
          </a:xfrm>
        </p:grpSpPr>
        <p:sp>
          <p:nvSpPr>
            <p:cNvPr id="32" name="Rectangle 31"/>
            <p:cNvSpPr/>
            <p:nvPr/>
          </p:nvSpPr>
          <p:spPr>
            <a:xfrm>
              <a:off x="7301739" y="1546634"/>
              <a:ext cx="638256" cy="287661"/>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3" name="Rectangle 32"/>
            <p:cNvSpPr/>
            <p:nvPr/>
          </p:nvSpPr>
          <p:spPr>
            <a:xfrm>
              <a:off x="7292213" y="1564117"/>
              <a:ext cx="638256" cy="28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a:t>S. AFR</a:t>
              </a:r>
            </a:p>
          </p:txBody>
        </p:sp>
      </p:grpSp>
      <p:grpSp>
        <p:nvGrpSpPr>
          <p:cNvPr id="8" name="Group 20"/>
          <p:cNvGrpSpPr>
            <a:grpSpLocks/>
          </p:cNvGrpSpPr>
          <p:nvPr/>
        </p:nvGrpSpPr>
        <p:grpSpPr bwMode="auto">
          <a:xfrm>
            <a:off x="4196987" y="3653288"/>
            <a:ext cx="638175" cy="306387"/>
            <a:chOff x="7435130" y="1241461"/>
            <a:chExt cx="638252" cy="306727"/>
          </a:xfrm>
        </p:grpSpPr>
        <p:sp>
          <p:nvSpPr>
            <p:cNvPr id="35" name="Rectangle 34"/>
            <p:cNvSpPr/>
            <p:nvPr/>
          </p:nvSpPr>
          <p:spPr>
            <a:xfrm>
              <a:off x="7435130" y="1241461"/>
              <a:ext cx="638252" cy="28765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6" name="Rectangle 35"/>
            <p:cNvSpPr/>
            <p:nvPr/>
          </p:nvSpPr>
          <p:spPr>
            <a:xfrm>
              <a:off x="7435130" y="1260532"/>
              <a:ext cx="638252" cy="2876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a:t>C. AFR</a:t>
              </a:r>
            </a:p>
          </p:txBody>
        </p:sp>
      </p:grpSp>
      <p:sp>
        <p:nvSpPr>
          <p:cNvPr id="37" name="Straight Connector 3"/>
          <p:cNvSpPr/>
          <p:nvPr/>
        </p:nvSpPr>
        <p:spPr>
          <a:xfrm>
            <a:off x="4463687" y="3940625"/>
            <a:ext cx="92075" cy="168275"/>
          </a:xfrm>
          <a:custGeom>
            <a:avLst/>
            <a:gdLst/>
            <a:ahLst/>
            <a:cxnLst/>
            <a:rect l="0" t="0" r="0" b="0"/>
            <a:pathLst>
              <a:path>
                <a:moveTo>
                  <a:pt x="45720" y="0"/>
                </a:moveTo>
                <a:lnTo>
                  <a:pt x="45720" y="167198"/>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grpSp>
        <p:nvGrpSpPr>
          <p:cNvPr id="9" name="Group 20"/>
          <p:cNvGrpSpPr>
            <a:grpSpLocks/>
          </p:cNvGrpSpPr>
          <p:nvPr/>
        </p:nvGrpSpPr>
        <p:grpSpPr bwMode="auto">
          <a:xfrm>
            <a:off x="4177937" y="4093025"/>
            <a:ext cx="647700" cy="304800"/>
            <a:chOff x="7292213" y="1546634"/>
            <a:chExt cx="647782" cy="305143"/>
          </a:xfrm>
        </p:grpSpPr>
        <p:sp>
          <p:nvSpPr>
            <p:cNvPr id="39" name="Rectangle 38"/>
            <p:cNvSpPr/>
            <p:nvPr/>
          </p:nvSpPr>
          <p:spPr>
            <a:xfrm>
              <a:off x="7301739" y="1546634"/>
              <a:ext cx="638256" cy="287661"/>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0" name="Rectangle 39"/>
            <p:cNvSpPr/>
            <p:nvPr/>
          </p:nvSpPr>
          <p:spPr>
            <a:xfrm>
              <a:off x="7292213" y="1564117"/>
              <a:ext cx="638256" cy="28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a:t>W. AFR</a:t>
              </a:r>
            </a:p>
          </p:txBody>
        </p:sp>
      </p:grpSp>
      <p:sp>
        <p:nvSpPr>
          <p:cNvPr id="2068" name="TextBox 40"/>
          <p:cNvSpPr txBox="1">
            <a:spLocks noChangeArrowheads="1"/>
          </p:cNvSpPr>
          <p:nvPr/>
        </p:nvSpPr>
        <p:spPr bwMode="auto">
          <a:xfrm>
            <a:off x="5854977" y="4157246"/>
            <a:ext cx="1993623" cy="338554"/>
          </a:xfrm>
          <a:prstGeom prst="rect">
            <a:avLst/>
          </a:prstGeom>
          <a:noFill/>
          <a:ln w="9525">
            <a:noFill/>
            <a:miter lim="800000"/>
            <a:headEnd/>
            <a:tailEnd/>
          </a:ln>
        </p:spPr>
        <p:txBody>
          <a:bodyPr wrap="none">
            <a:spAutoFit/>
          </a:bodyPr>
          <a:lstStyle/>
          <a:p>
            <a:r>
              <a:rPr lang="en-US" sz="1600" b="1" dirty="0" smtClean="0">
                <a:latin typeface="Arial" charset="0"/>
                <a:cs typeface="Arial" charset="0"/>
              </a:rPr>
              <a:t>28 Personnel Total</a:t>
            </a:r>
            <a:endParaRPr lang="en-US" sz="1600" b="1" dirty="0">
              <a:latin typeface="Arial" charset="0"/>
              <a:cs typeface="Arial"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7"/>
          <p:cNvSpPr txBox="1">
            <a:spLocks noChangeArrowheads="1"/>
          </p:cNvSpPr>
          <p:nvPr/>
        </p:nvSpPr>
        <p:spPr bwMode="auto">
          <a:xfrm>
            <a:off x="793750" y="352290"/>
            <a:ext cx="7543800" cy="1077143"/>
          </a:xfrm>
          <a:prstGeom prst="rect">
            <a:avLst/>
          </a:prstGeom>
          <a:noFill/>
          <a:ln w="9525">
            <a:noFill/>
            <a:miter lim="800000"/>
            <a:headEnd/>
            <a:tailEnd/>
          </a:ln>
        </p:spPr>
        <p:txBody>
          <a:bodyPr lIns="91365" tIns="45683" rIns="91365" bIns="45683">
            <a:spAutoFit/>
          </a:bodyPr>
          <a:lstStyle/>
          <a:p>
            <a:pPr algn="ctr"/>
            <a:r>
              <a:rPr lang="en-US" sz="3200" b="1" dirty="0" smtClean="0">
                <a:solidFill>
                  <a:srgbClr val="000000"/>
                </a:solidFill>
                <a:ea typeface="ＭＳ Ｐゴシック" pitchFamily="34" charset="-128"/>
              </a:rPr>
              <a:t>Distribution of USARAF </a:t>
            </a:r>
            <a:r>
              <a:rPr lang="en-US" sz="3200" b="1" dirty="0">
                <a:solidFill>
                  <a:srgbClr val="000000"/>
                </a:solidFill>
                <a:ea typeface="ＭＳ Ｐゴシック" pitchFamily="34" charset="-128"/>
              </a:rPr>
              <a:t>FY13 </a:t>
            </a:r>
            <a:r>
              <a:rPr lang="en-US" sz="3200" b="1" dirty="0" smtClean="0">
                <a:solidFill>
                  <a:srgbClr val="000000"/>
                </a:solidFill>
                <a:ea typeface="ＭＳ Ｐゴシック" pitchFamily="34" charset="-128"/>
              </a:rPr>
              <a:t>Events </a:t>
            </a:r>
          </a:p>
          <a:p>
            <a:pPr algn="ctr"/>
            <a:r>
              <a:rPr lang="en-US" sz="3200" b="1" dirty="0" smtClean="0">
                <a:solidFill>
                  <a:srgbClr val="000000"/>
                </a:solidFill>
                <a:ea typeface="ＭＳ Ｐゴシック" pitchFamily="34" charset="-128"/>
              </a:rPr>
              <a:t>by Region and QTR</a:t>
            </a:r>
            <a:endParaRPr lang="en-US" sz="3200" b="1" dirty="0">
              <a:solidFill>
                <a:srgbClr val="000000"/>
              </a:solidFill>
              <a:ea typeface="ＭＳ Ｐゴシック" pitchFamily="34" charset="-128"/>
            </a:endParaRPr>
          </a:p>
        </p:txBody>
      </p:sp>
      <p:grpSp>
        <p:nvGrpSpPr>
          <p:cNvPr id="2" name="Group 3"/>
          <p:cNvGrpSpPr>
            <a:grpSpLocks/>
          </p:cNvGrpSpPr>
          <p:nvPr/>
        </p:nvGrpSpPr>
        <p:grpSpPr bwMode="auto">
          <a:xfrm>
            <a:off x="4855800" y="1472259"/>
            <a:ext cx="2528887" cy="1468438"/>
            <a:chOff x="2785" y="677"/>
            <a:chExt cx="1809" cy="1020"/>
          </a:xfrm>
          <a:solidFill>
            <a:srgbClr val="FFFFFF">
              <a:lumMod val="75000"/>
            </a:srgbClr>
          </a:solidFill>
        </p:grpSpPr>
        <p:sp>
          <p:nvSpPr>
            <p:cNvPr id="497" name="Freeform 4"/>
            <p:cNvSpPr>
              <a:spLocks/>
            </p:cNvSpPr>
            <p:nvPr/>
          </p:nvSpPr>
          <p:spPr bwMode="auto">
            <a:xfrm>
              <a:off x="3145" y="689"/>
              <a:ext cx="875" cy="818"/>
            </a:xfrm>
            <a:custGeom>
              <a:avLst/>
              <a:gdLst>
                <a:gd name="T0" fmla="*/ 3 w 808"/>
                <a:gd name="T1" fmla="*/ 189239314 h 759"/>
                <a:gd name="T2" fmla="*/ 48950344 w 808"/>
                <a:gd name="T3" fmla="*/ 200807102 h 759"/>
                <a:gd name="T4" fmla="*/ 154034815 w 808"/>
                <a:gd name="T5" fmla="*/ 229613384 h 759"/>
                <a:gd name="T6" fmla="*/ 255618646 w 808"/>
                <a:gd name="T7" fmla="*/ 258591414 h 759"/>
                <a:gd name="T8" fmla="*/ 333266850 w 808"/>
                <a:gd name="T9" fmla="*/ 280986337 h 759"/>
                <a:gd name="T10" fmla="*/ 400661166 w 808"/>
                <a:gd name="T11" fmla="*/ 302828288 h 759"/>
                <a:gd name="T12" fmla="*/ 405891065 w 808"/>
                <a:gd name="T13" fmla="*/ 308953815 h 759"/>
                <a:gd name="T14" fmla="*/ 416279894 w 808"/>
                <a:gd name="T15" fmla="*/ 311988988 h 759"/>
                <a:gd name="T16" fmla="*/ 424865911 w 808"/>
                <a:gd name="T17" fmla="*/ 317066096 h 759"/>
                <a:gd name="T18" fmla="*/ 452160636 w 808"/>
                <a:gd name="T19" fmla="*/ 320368340 h 759"/>
                <a:gd name="T20" fmla="*/ 485095556 w 808"/>
                <a:gd name="T21" fmla="*/ 327233003 h 759"/>
                <a:gd name="T22" fmla="*/ 492745376 w 808"/>
                <a:gd name="T23" fmla="*/ 333744789 h 759"/>
                <a:gd name="T24" fmla="*/ 488178328 w 808"/>
                <a:gd name="T25" fmla="*/ 342309270 h 759"/>
                <a:gd name="T26" fmla="*/ 518699150 w 808"/>
                <a:gd name="T27" fmla="*/ 342309270 h 759"/>
                <a:gd name="T28" fmla="*/ 551015022 w 808"/>
                <a:gd name="T29" fmla="*/ 339920530 h 759"/>
                <a:gd name="T30" fmla="*/ 660910969 w 808"/>
                <a:gd name="T31" fmla="*/ 311988988 h 759"/>
                <a:gd name="T32" fmla="*/ 685221615 w 808"/>
                <a:gd name="T33" fmla="*/ 304527554 h 759"/>
                <a:gd name="T34" fmla="*/ 743727736 w 808"/>
                <a:gd name="T35" fmla="*/ 287429562 h 759"/>
                <a:gd name="T36" fmla="*/ 773143252 w 808"/>
                <a:gd name="T37" fmla="*/ 278692644 h 759"/>
                <a:gd name="T38" fmla="*/ 816539357 w 808"/>
                <a:gd name="T39" fmla="*/ 266612372 h 759"/>
                <a:gd name="T40" fmla="*/ 837252698 w 808"/>
                <a:gd name="T41" fmla="*/ 252411948 h 759"/>
                <a:gd name="T42" fmla="*/ 781711249 w 808"/>
                <a:gd name="T43" fmla="*/ 239241735 h 759"/>
                <a:gd name="T44" fmla="*/ 761454225 w 808"/>
                <a:gd name="T45" fmla="*/ 219803354 h 759"/>
                <a:gd name="T46" fmla="*/ 757791494 w 808"/>
                <a:gd name="T47" fmla="*/ 202339725 h 759"/>
                <a:gd name="T48" fmla="*/ 736574154 w 808"/>
                <a:gd name="T49" fmla="*/ 136934889 h 759"/>
                <a:gd name="T50" fmla="*/ 736574154 w 808"/>
                <a:gd name="T51" fmla="*/ 107032043 h 759"/>
                <a:gd name="T52" fmla="*/ 702252818 w 808"/>
                <a:gd name="T53" fmla="*/ 88501441 h 759"/>
                <a:gd name="T54" fmla="*/ 687697812 w 808"/>
                <a:gd name="T55" fmla="*/ 74503597 h 759"/>
                <a:gd name="T56" fmla="*/ 664893066 w 808"/>
                <a:gd name="T57" fmla="*/ 63505939 h 759"/>
                <a:gd name="T58" fmla="*/ 685221615 w 808"/>
                <a:gd name="T59" fmla="*/ 55132553 h 759"/>
                <a:gd name="T60" fmla="*/ 708900182 w 808"/>
                <a:gd name="T61" fmla="*/ 36042349 h 759"/>
                <a:gd name="T62" fmla="*/ 702252818 w 808"/>
                <a:gd name="T63" fmla="*/ 10784746 h 759"/>
                <a:gd name="T64" fmla="*/ 658013940 w 808"/>
                <a:gd name="T65" fmla="*/ 4 h 759"/>
                <a:gd name="T66" fmla="*/ 570429550 w 808"/>
                <a:gd name="T67" fmla="*/ 5925411 h 759"/>
                <a:gd name="T68" fmla="*/ 469861898 w 808"/>
                <a:gd name="T69" fmla="*/ 9285110 h 759"/>
                <a:gd name="T70" fmla="*/ 378413925 w 808"/>
                <a:gd name="T71" fmla="*/ 16899685 h 759"/>
                <a:gd name="T72" fmla="*/ 338069264 w 808"/>
                <a:gd name="T73" fmla="*/ 25959953 h 759"/>
                <a:gd name="T74" fmla="*/ 281140222 w 808"/>
                <a:gd name="T75" fmla="*/ 38354915 h 759"/>
                <a:gd name="T76" fmla="*/ 276591609 w 808"/>
                <a:gd name="T77" fmla="*/ 40934164 h 759"/>
                <a:gd name="T78" fmla="*/ 281140222 w 808"/>
                <a:gd name="T79" fmla="*/ 42343219 h 759"/>
                <a:gd name="T80" fmla="*/ 286778062 w 808"/>
                <a:gd name="T81" fmla="*/ 48624905 h 759"/>
                <a:gd name="T82" fmla="*/ 290769239 w 808"/>
                <a:gd name="T83" fmla="*/ 65025560 h 759"/>
                <a:gd name="T84" fmla="*/ 305522462 w 808"/>
                <a:gd name="T85" fmla="*/ 83477789 h 759"/>
                <a:gd name="T86" fmla="*/ 313365509 w 808"/>
                <a:gd name="T87" fmla="*/ 86536621 h 759"/>
                <a:gd name="T88" fmla="*/ 308550065 w 808"/>
                <a:gd name="T89" fmla="*/ 94179735 h 759"/>
                <a:gd name="T90" fmla="*/ 236045681 w 808"/>
                <a:gd name="T91" fmla="*/ 99312160 h 759"/>
                <a:gd name="T92" fmla="*/ 198266762 w 808"/>
                <a:gd name="T93" fmla="*/ 107032043 h 759"/>
                <a:gd name="T94" fmla="*/ 202510147 w 808"/>
                <a:gd name="T95" fmla="*/ 108145989 h 759"/>
                <a:gd name="T96" fmla="*/ 202510147 w 808"/>
                <a:gd name="T97" fmla="*/ 112478995 h 759"/>
                <a:gd name="T98" fmla="*/ 209471194 w 808"/>
                <a:gd name="T99" fmla="*/ 113988580 h 759"/>
                <a:gd name="T100" fmla="*/ 175106056 w 808"/>
                <a:gd name="T101" fmla="*/ 121964636 h 759"/>
                <a:gd name="T102" fmla="*/ 147251748 w 808"/>
                <a:gd name="T103" fmla="*/ 129221421 h 759"/>
                <a:gd name="T104" fmla="*/ 126019195 w 808"/>
                <a:gd name="T105" fmla="*/ 135376952 h 759"/>
                <a:gd name="T106" fmla="*/ 86254217 w 808"/>
                <a:gd name="T107" fmla="*/ 141042209 h 759"/>
                <a:gd name="T108" fmla="*/ 32867962 w 808"/>
                <a:gd name="T109" fmla="*/ 147579275 h 759"/>
                <a:gd name="T110" fmla="*/ 0 w 808"/>
                <a:gd name="T111" fmla="*/ 156733492 h 7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08"/>
                <a:gd name="T169" fmla="*/ 0 h 759"/>
                <a:gd name="T170" fmla="*/ 808 w 808"/>
                <a:gd name="T171" fmla="*/ 759 h 7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08" h="759">
                  <a:moveTo>
                    <a:pt x="0" y="413"/>
                  </a:moveTo>
                  <a:lnTo>
                    <a:pt x="3" y="413"/>
                  </a:lnTo>
                  <a:lnTo>
                    <a:pt x="3" y="416"/>
                  </a:lnTo>
                  <a:lnTo>
                    <a:pt x="18" y="426"/>
                  </a:lnTo>
                  <a:lnTo>
                    <a:pt x="44" y="443"/>
                  </a:lnTo>
                  <a:lnTo>
                    <a:pt x="47" y="443"/>
                  </a:lnTo>
                  <a:lnTo>
                    <a:pt x="104" y="480"/>
                  </a:lnTo>
                  <a:lnTo>
                    <a:pt x="143" y="503"/>
                  </a:lnTo>
                  <a:lnTo>
                    <a:pt x="149" y="507"/>
                  </a:lnTo>
                  <a:lnTo>
                    <a:pt x="155" y="513"/>
                  </a:lnTo>
                  <a:lnTo>
                    <a:pt x="238" y="567"/>
                  </a:lnTo>
                  <a:lnTo>
                    <a:pt x="244" y="570"/>
                  </a:lnTo>
                  <a:lnTo>
                    <a:pt x="260" y="580"/>
                  </a:lnTo>
                  <a:lnTo>
                    <a:pt x="283" y="597"/>
                  </a:lnTo>
                  <a:lnTo>
                    <a:pt x="318" y="620"/>
                  </a:lnTo>
                  <a:lnTo>
                    <a:pt x="362" y="654"/>
                  </a:lnTo>
                  <a:lnTo>
                    <a:pt x="369" y="654"/>
                  </a:lnTo>
                  <a:lnTo>
                    <a:pt x="384" y="668"/>
                  </a:lnTo>
                  <a:lnTo>
                    <a:pt x="384" y="671"/>
                  </a:lnTo>
                  <a:lnTo>
                    <a:pt x="387" y="671"/>
                  </a:lnTo>
                  <a:lnTo>
                    <a:pt x="387" y="681"/>
                  </a:lnTo>
                  <a:lnTo>
                    <a:pt x="391" y="681"/>
                  </a:lnTo>
                  <a:lnTo>
                    <a:pt x="397" y="684"/>
                  </a:lnTo>
                  <a:lnTo>
                    <a:pt x="397" y="688"/>
                  </a:lnTo>
                  <a:lnTo>
                    <a:pt x="403" y="688"/>
                  </a:lnTo>
                  <a:lnTo>
                    <a:pt x="406" y="691"/>
                  </a:lnTo>
                  <a:lnTo>
                    <a:pt x="406" y="698"/>
                  </a:lnTo>
                  <a:lnTo>
                    <a:pt x="413" y="704"/>
                  </a:lnTo>
                  <a:lnTo>
                    <a:pt x="416" y="704"/>
                  </a:lnTo>
                  <a:lnTo>
                    <a:pt x="432" y="704"/>
                  </a:lnTo>
                  <a:lnTo>
                    <a:pt x="435" y="712"/>
                  </a:lnTo>
                  <a:lnTo>
                    <a:pt x="450" y="715"/>
                  </a:lnTo>
                  <a:lnTo>
                    <a:pt x="464" y="721"/>
                  </a:lnTo>
                  <a:lnTo>
                    <a:pt x="470" y="728"/>
                  </a:lnTo>
                  <a:lnTo>
                    <a:pt x="470" y="731"/>
                  </a:lnTo>
                  <a:lnTo>
                    <a:pt x="470" y="735"/>
                  </a:lnTo>
                  <a:lnTo>
                    <a:pt x="470" y="738"/>
                  </a:lnTo>
                  <a:lnTo>
                    <a:pt x="466" y="741"/>
                  </a:lnTo>
                  <a:lnTo>
                    <a:pt x="466" y="755"/>
                  </a:lnTo>
                  <a:lnTo>
                    <a:pt x="470" y="755"/>
                  </a:lnTo>
                  <a:lnTo>
                    <a:pt x="496" y="758"/>
                  </a:lnTo>
                  <a:lnTo>
                    <a:pt x="496" y="755"/>
                  </a:lnTo>
                  <a:lnTo>
                    <a:pt x="504" y="751"/>
                  </a:lnTo>
                  <a:lnTo>
                    <a:pt x="524" y="748"/>
                  </a:lnTo>
                  <a:lnTo>
                    <a:pt x="527" y="748"/>
                  </a:lnTo>
                  <a:lnTo>
                    <a:pt x="565" y="738"/>
                  </a:lnTo>
                  <a:lnTo>
                    <a:pt x="613" y="702"/>
                  </a:lnTo>
                  <a:lnTo>
                    <a:pt x="632" y="688"/>
                  </a:lnTo>
                  <a:lnTo>
                    <a:pt x="639" y="681"/>
                  </a:lnTo>
                  <a:lnTo>
                    <a:pt x="645" y="678"/>
                  </a:lnTo>
                  <a:lnTo>
                    <a:pt x="654" y="671"/>
                  </a:lnTo>
                  <a:lnTo>
                    <a:pt x="680" y="651"/>
                  </a:lnTo>
                  <a:lnTo>
                    <a:pt x="699" y="641"/>
                  </a:lnTo>
                  <a:lnTo>
                    <a:pt x="709" y="634"/>
                  </a:lnTo>
                  <a:lnTo>
                    <a:pt x="724" y="624"/>
                  </a:lnTo>
                  <a:lnTo>
                    <a:pt x="728" y="620"/>
                  </a:lnTo>
                  <a:lnTo>
                    <a:pt x="740" y="614"/>
                  </a:lnTo>
                  <a:lnTo>
                    <a:pt x="743" y="610"/>
                  </a:lnTo>
                  <a:lnTo>
                    <a:pt x="779" y="591"/>
                  </a:lnTo>
                  <a:lnTo>
                    <a:pt x="781" y="587"/>
                  </a:lnTo>
                  <a:lnTo>
                    <a:pt x="804" y="574"/>
                  </a:lnTo>
                  <a:lnTo>
                    <a:pt x="807" y="570"/>
                  </a:lnTo>
                  <a:lnTo>
                    <a:pt x="801" y="557"/>
                  </a:lnTo>
                  <a:lnTo>
                    <a:pt x="791" y="536"/>
                  </a:lnTo>
                  <a:lnTo>
                    <a:pt x="769" y="527"/>
                  </a:lnTo>
                  <a:lnTo>
                    <a:pt x="747" y="527"/>
                  </a:lnTo>
                  <a:lnTo>
                    <a:pt x="736" y="516"/>
                  </a:lnTo>
                  <a:lnTo>
                    <a:pt x="734" y="493"/>
                  </a:lnTo>
                  <a:lnTo>
                    <a:pt x="728" y="483"/>
                  </a:lnTo>
                  <a:lnTo>
                    <a:pt x="712" y="466"/>
                  </a:lnTo>
                  <a:lnTo>
                    <a:pt x="712" y="452"/>
                  </a:lnTo>
                  <a:lnTo>
                    <a:pt x="724" y="446"/>
                  </a:lnTo>
                  <a:lnTo>
                    <a:pt x="721" y="325"/>
                  </a:lnTo>
                  <a:lnTo>
                    <a:pt x="715" y="312"/>
                  </a:lnTo>
                  <a:lnTo>
                    <a:pt x="705" y="302"/>
                  </a:lnTo>
                  <a:lnTo>
                    <a:pt x="705" y="292"/>
                  </a:lnTo>
                  <a:lnTo>
                    <a:pt x="715" y="285"/>
                  </a:lnTo>
                  <a:lnTo>
                    <a:pt x="705" y="235"/>
                  </a:lnTo>
                  <a:lnTo>
                    <a:pt x="699" y="211"/>
                  </a:lnTo>
                  <a:lnTo>
                    <a:pt x="696" y="208"/>
                  </a:lnTo>
                  <a:lnTo>
                    <a:pt x="670" y="195"/>
                  </a:lnTo>
                  <a:lnTo>
                    <a:pt x="667" y="195"/>
                  </a:lnTo>
                  <a:lnTo>
                    <a:pt x="663" y="178"/>
                  </a:lnTo>
                  <a:lnTo>
                    <a:pt x="657" y="164"/>
                  </a:lnTo>
                  <a:lnTo>
                    <a:pt x="645" y="161"/>
                  </a:lnTo>
                  <a:lnTo>
                    <a:pt x="642" y="154"/>
                  </a:lnTo>
                  <a:lnTo>
                    <a:pt x="635" y="138"/>
                  </a:lnTo>
                  <a:lnTo>
                    <a:pt x="635" y="131"/>
                  </a:lnTo>
                  <a:lnTo>
                    <a:pt x="648" y="121"/>
                  </a:lnTo>
                  <a:lnTo>
                    <a:pt x="654" y="121"/>
                  </a:lnTo>
                  <a:lnTo>
                    <a:pt x="654" y="114"/>
                  </a:lnTo>
                  <a:lnTo>
                    <a:pt x="670" y="104"/>
                  </a:lnTo>
                  <a:lnTo>
                    <a:pt x="677" y="80"/>
                  </a:lnTo>
                  <a:lnTo>
                    <a:pt x="677" y="27"/>
                  </a:lnTo>
                  <a:lnTo>
                    <a:pt x="673" y="24"/>
                  </a:lnTo>
                  <a:lnTo>
                    <a:pt x="670" y="24"/>
                  </a:lnTo>
                  <a:lnTo>
                    <a:pt x="689" y="7"/>
                  </a:lnTo>
                  <a:lnTo>
                    <a:pt x="632" y="0"/>
                  </a:lnTo>
                  <a:lnTo>
                    <a:pt x="628" y="4"/>
                  </a:lnTo>
                  <a:lnTo>
                    <a:pt x="593" y="0"/>
                  </a:lnTo>
                  <a:lnTo>
                    <a:pt x="588" y="7"/>
                  </a:lnTo>
                  <a:lnTo>
                    <a:pt x="546" y="14"/>
                  </a:lnTo>
                  <a:lnTo>
                    <a:pt x="540" y="7"/>
                  </a:lnTo>
                  <a:lnTo>
                    <a:pt x="464" y="10"/>
                  </a:lnTo>
                  <a:lnTo>
                    <a:pt x="450" y="20"/>
                  </a:lnTo>
                  <a:lnTo>
                    <a:pt x="394" y="24"/>
                  </a:lnTo>
                  <a:lnTo>
                    <a:pt x="375" y="30"/>
                  </a:lnTo>
                  <a:lnTo>
                    <a:pt x="362" y="37"/>
                  </a:lnTo>
                  <a:lnTo>
                    <a:pt x="346" y="51"/>
                  </a:lnTo>
                  <a:lnTo>
                    <a:pt x="330" y="51"/>
                  </a:lnTo>
                  <a:lnTo>
                    <a:pt x="323" y="57"/>
                  </a:lnTo>
                  <a:lnTo>
                    <a:pt x="304" y="60"/>
                  </a:lnTo>
                  <a:lnTo>
                    <a:pt x="292" y="74"/>
                  </a:lnTo>
                  <a:lnTo>
                    <a:pt x="269" y="84"/>
                  </a:lnTo>
                  <a:lnTo>
                    <a:pt x="254" y="84"/>
                  </a:lnTo>
                  <a:lnTo>
                    <a:pt x="257" y="84"/>
                  </a:lnTo>
                  <a:lnTo>
                    <a:pt x="263" y="90"/>
                  </a:lnTo>
                  <a:lnTo>
                    <a:pt x="267" y="90"/>
                  </a:lnTo>
                  <a:lnTo>
                    <a:pt x="267" y="94"/>
                  </a:lnTo>
                  <a:lnTo>
                    <a:pt x="269" y="94"/>
                  </a:lnTo>
                  <a:lnTo>
                    <a:pt x="273" y="98"/>
                  </a:lnTo>
                  <a:lnTo>
                    <a:pt x="269" y="98"/>
                  </a:lnTo>
                  <a:lnTo>
                    <a:pt x="273" y="108"/>
                  </a:lnTo>
                  <a:lnTo>
                    <a:pt x="273" y="111"/>
                  </a:lnTo>
                  <a:lnTo>
                    <a:pt x="273" y="138"/>
                  </a:lnTo>
                  <a:lnTo>
                    <a:pt x="279" y="144"/>
                  </a:lnTo>
                  <a:lnTo>
                    <a:pt x="286" y="174"/>
                  </a:lnTo>
                  <a:lnTo>
                    <a:pt x="292" y="181"/>
                  </a:lnTo>
                  <a:lnTo>
                    <a:pt x="292" y="185"/>
                  </a:lnTo>
                  <a:lnTo>
                    <a:pt x="302" y="188"/>
                  </a:lnTo>
                  <a:lnTo>
                    <a:pt x="302" y="191"/>
                  </a:lnTo>
                  <a:lnTo>
                    <a:pt x="299" y="191"/>
                  </a:lnTo>
                  <a:lnTo>
                    <a:pt x="295" y="201"/>
                  </a:lnTo>
                  <a:lnTo>
                    <a:pt x="295" y="205"/>
                  </a:lnTo>
                  <a:lnTo>
                    <a:pt x="295" y="208"/>
                  </a:lnTo>
                  <a:lnTo>
                    <a:pt x="289" y="205"/>
                  </a:lnTo>
                  <a:lnTo>
                    <a:pt x="229" y="208"/>
                  </a:lnTo>
                  <a:lnTo>
                    <a:pt x="225" y="218"/>
                  </a:lnTo>
                  <a:lnTo>
                    <a:pt x="222" y="222"/>
                  </a:lnTo>
                  <a:lnTo>
                    <a:pt x="190" y="228"/>
                  </a:lnTo>
                  <a:lnTo>
                    <a:pt x="190" y="235"/>
                  </a:lnTo>
                  <a:lnTo>
                    <a:pt x="197" y="235"/>
                  </a:lnTo>
                  <a:lnTo>
                    <a:pt x="197" y="238"/>
                  </a:lnTo>
                  <a:lnTo>
                    <a:pt x="194" y="238"/>
                  </a:lnTo>
                  <a:lnTo>
                    <a:pt x="194" y="245"/>
                  </a:lnTo>
                  <a:lnTo>
                    <a:pt x="190" y="245"/>
                  </a:lnTo>
                  <a:lnTo>
                    <a:pt x="194" y="248"/>
                  </a:lnTo>
                  <a:lnTo>
                    <a:pt x="194" y="245"/>
                  </a:lnTo>
                  <a:lnTo>
                    <a:pt x="197" y="248"/>
                  </a:lnTo>
                  <a:lnTo>
                    <a:pt x="199" y="251"/>
                  </a:lnTo>
                  <a:lnTo>
                    <a:pt x="199" y="255"/>
                  </a:lnTo>
                  <a:lnTo>
                    <a:pt x="180" y="258"/>
                  </a:lnTo>
                  <a:lnTo>
                    <a:pt x="168" y="269"/>
                  </a:lnTo>
                  <a:lnTo>
                    <a:pt x="149" y="271"/>
                  </a:lnTo>
                  <a:lnTo>
                    <a:pt x="140" y="282"/>
                  </a:lnTo>
                  <a:lnTo>
                    <a:pt x="140" y="285"/>
                  </a:lnTo>
                  <a:lnTo>
                    <a:pt x="130" y="295"/>
                  </a:lnTo>
                  <a:lnTo>
                    <a:pt x="124" y="299"/>
                  </a:lnTo>
                  <a:lnTo>
                    <a:pt x="120" y="299"/>
                  </a:lnTo>
                  <a:lnTo>
                    <a:pt x="86" y="302"/>
                  </a:lnTo>
                  <a:lnTo>
                    <a:pt x="83" y="306"/>
                  </a:lnTo>
                  <a:lnTo>
                    <a:pt x="83" y="312"/>
                  </a:lnTo>
                  <a:lnTo>
                    <a:pt x="60" y="312"/>
                  </a:lnTo>
                  <a:lnTo>
                    <a:pt x="51" y="319"/>
                  </a:lnTo>
                  <a:lnTo>
                    <a:pt x="31" y="325"/>
                  </a:lnTo>
                  <a:lnTo>
                    <a:pt x="18" y="332"/>
                  </a:lnTo>
                  <a:lnTo>
                    <a:pt x="6" y="342"/>
                  </a:lnTo>
                  <a:lnTo>
                    <a:pt x="0" y="345"/>
                  </a:lnTo>
                  <a:lnTo>
                    <a:pt x="0" y="396"/>
                  </a:lnTo>
                  <a:lnTo>
                    <a:pt x="0" y="413"/>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498" name="Freeform 5"/>
            <p:cNvSpPr>
              <a:spLocks/>
            </p:cNvSpPr>
            <p:nvPr/>
          </p:nvSpPr>
          <p:spPr bwMode="auto">
            <a:xfrm>
              <a:off x="2792" y="1133"/>
              <a:ext cx="520" cy="564"/>
            </a:xfrm>
            <a:custGeom>
              <a:avLst/>
              <a:gdLst>
                <a:gd name="T0" fmla="*/ 4841335 w 482"/>
                <a:gd name="T1" fmla="*/ 95553473 h 524"/>
                <a:gd name="T2" fmla="*/ 8234901 w 482"/>
                <a:gd name="T3" fmla="*/ 100459013 h 524"/>
                <a:gd name="T4" fmla="*/ 13436421 w 482"/>
                <a:gd name="T5" fmla="*/ 105096314 h 524"/>
                <a:gd name="T6" fmla="*/ 12034821 w 482"/>
                <a:gd name="T7" fmla="*/ 118182003 h 524"/>
                <a:gd name="T8" fmla="*/ 9584530 w 482"/>
                <a:gd name="T9" fmla="*/ 120009603 h 524"/>
                <a:gd name="T10" fmla="*/ 18974782 w 482"/>
                <a:gd name="T11" fmla="*/ 145360246 h 524"/>
                <a:gd name="T12" fmla="*/ 15111520 w 482"/>
                <a:gd name="T13" fmla="*/ 154759668 h 524"/>
                <a:gd name="T14" fmla="*/ 8234901 w 482"/>
                <a:gd name="T15" fmla="*/ 168399403 h 524"/>
                <a:gd name="T16" fmla="*/ 12034821 w 482"/>
                <a:gd name="T17" fmla="*/ 166573250 h 524"/>
                <a:gd name="T18" fmla="*/ 28697615 w 482"/>
                <a:gd name="T19" fmla="*/ 162613300 h 524"/>
                <a:gd name="T20" fmla="*/ 39299406 w 482"/>
                <a:gd name="T21" fmla="*/ 161088038 h 524"/>
                <a:gd name="T22" fmla="*/ 55618064 w 482"/>
                <a:gd name="T23" fmla="*/ 160664530 h 524"/>
                <a:gd name="T24" fmla="*/ 60017996 w 482"/>
                <a:gd name="T25" fmla="*/ 162613300 h 524"/>
                <a:gd name="T26" fmla="*/ 64733364 w 482"/>
                <a:gd name="T27" fmla="*/ 167335812 h 524"/>
                <a:gd name="T28" fmla="*/ 65979016 w 482"/>
                <a:gd name="T29" fmla="*/ 168399403 h 524"/>
                <a:gd name="T30" fmla="*/ 70153722 w 482"/>
                <a:gd name="T31" fmla="*/ 168399403 h 524"/>
                <a:gd name="T32" fmla="*/ 75342621 w 482"/>
                <a:gd name="T33" fmla="*/ 167335812 h 524"/>
                <a:gd name="T34" fmla="*/ 77802234 w 482"/>
                <a:gd name="T35" fmla="*/ 174710552 h 524"/>
                <a:gd name="T36" fmla="*/ 81302985 w 482"/>
                <a:gd name="T37" fmla="*/ 176157835 h 524"/>
                <a:gd name="T38" fmla="*/ 86556597 w 482"/>
                <a:gd name="T39" fmla="*/ 179284409 h 524"/>
                <a:gd name="T40" fmla="*/ 87759718 w 482"/>
                <a:gd name="T41" fmla="*/ 179635862 h 524"/>
                <a:gd name="T42" fmla="*/ 87759718 w 482"/>
                <a:gd name="T43" fmla="*/ 180758971 h 524"/>
                <a:gd name="T44" fmla="*/ 89575479 w 482"/>
                <a:gd name="T45" fmla="*/ 181685618 h 524"/>
                <a:gd name="T46" fmla="*/ 94678503 w 482"/>
                <a:gd name="T47" fmla="*/ 184289351 h 524"/>
                <a:gd name="T48" fmla="*/ 96637397 w 482"/>
                <a:gd name="T49" fmla="*/ 186595774 h 524"/>
                <a:gd name="T50" fmla="*/ 102088066 w 482"/>
                <a:gd name="T51" fmla="*/ 188387209 h 524"/>
                <a:gd name="T52" fmla="*/ 104928050 w 482"/>
                <a:gd name="T53" fmla="*/ 188387209 h 524"/>
                <a:gd name="T54" fmla="*/ 116021749 w 482"/>
                <a:gd name="T55" fmla="*/ 177119063 h 524"/>
                <a:gd name="T56" fmla="*/ 118883069 w 482"/>
                <a:gd name="T57" fmla="*/ 172118667 h 524"/>
                <a:gd name="T58" fmla="*/ 122124830 w 482"/>
                <a:gd name="T59" fmla="*/ 173384782 h 524"/>
                <a:gd name="T60" fmla="*/ 128154585 w 482"/>
                <a:gd name="T61" fmla="*/ 179635862 h 524"/>
                <a:gd name="T62" fmla="*/ 131254181 w 482"/>
                <a:gd name="T63" fmla="*/ 183754111 h 524"/>
                <a:gd name="T64" fmla="*/ 148064547 w 482"/>
                <a:gd name="T65" fmla="*/ 177119063 h 524"/>
                <a:gd name="T66" fmla="*/ 247990138 w 482"/>
                <a:gd name="T67" fmla="*/ 170613106 h 524"/>
                <a:gd name="T68" fmla="*/ 240954665 w 482"/>
                <a:gd name="T69" fmla="*/ 164889000 h 524"/>
                <a:gd name="T70" fmla="*/ 260835110 w 482"/>
                <a:gd name="T71" fmla="*/ 33955875 h 524"/>
                <a:gd name="T72" fmla="*/ 235924691 w 482"/>
                <a:gd name="T73" fmla="*/ 23791670 h 524"/>
                <a:gd name="T74" fmla="*/ 202972252 w 482"/>
                <a:gd name="T75" fmla="*/ 10592565 h 524"/>
                <a:gd name="T76" fmla="*/ 181551123 w 482"/>
                <a:gd name="T77" fmla="*/ 4 h 524"/>
                <a:gd name="T78" fmla="*/ 179271098 w 482"/>
                <a:gd name="T79" fmla="*/ 17726955 h 524"/>
                <a:gd name="T80" fmla="*/ 110195472 w 482"/>
                <a:gd name="T81" fmla="*/ 56990098 h 524"/>
                <a:gd name="T82" fmla="*/ 89575479 w 482"/>
                <a:gd name="T83" fmla="*/ 60918016 h 524"/>
                <a:gd name="T84" fmla="*/ 83935971 w 482"/>
                <a:gd name="T85" fmla="*/ 64610587 h 524"/>
                <a:gd name="T86" fmla="*/ 83935971 w 482"/>
                <a:gd name="T87" fmla="*/ 67850615 h 524"/>
                <a:gd name="T88" fmla="*/ 83935971 w 482"/>
                <a:gd name="T89" fmla="*/ 77660473 h 524"/>
                <a:gd name="T90" fmla="*/ 86556597 w 482"/>
                <a:gd name="T91" fmla="*/ 88610438 h 524"/>
                <a:gd name="T92" fmla="*/ 4841335 w 482"/>
                <a:gd name="T93" fmla="*/ 89429762 h 524"/>
                <a:gd name="T94" fmla="*/ 0 w 482"/>
                <a:gd name="T95" fmla="*/ 93334327 h 524"/>
                <a:gd name="T96" fmla="*/ 0 w 482"/>
                <a:gd name="T97" fmla="*/ 94778236 h 5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2"/>
                <a:gd name="T148" fmla="*/ 0 h 524"/>
                <a:gd name="T149" fmla="*/ 482 w 482"/>
                <a:gd name="T150" fmla="*/ 524 h 5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2" h="524">
                  <a:moveTo>
                    <a:pt x="6" y="258"/>
                  </a:moveTo>
                  <a:lnTo>
                    <a:pt x="9" y="265"/>
                  </a:lnTo>
                  <a:lnTo>
                    <a:pt x="12" y="271"/>
                  </a:lnTo>
                  <a:lnTo>
                    <a:pt x="16" y="278"/>
                  </a:lnTo>
                  <a:lnTo>
                    <a:pt x="22" y="278"/>
                  </a:lnTo>
                  <a:lnTo>
                    <a:pt x="25" y="289"/>
                  </a:lnTo>
                  <a:lnTo>
                    <a:pt x="25" y="322"/>
                  </a:lnTo>
                  <a:lnTo>
                    <a:pt x="22" y="325"/>
                  </a:lnTo>
                  <a:lnTo>
                    <a:pt x="18" y="325"/>
                  </a:lnTo>
                  <a:lnTo>
                    <a:pt x="18" y="332"/>
                  </a:lnTo>
                  <a:lnTo>
                    <a:pt x="31" y="349"/>
                  </a:lnTo>
                  <a:lnTo>
                    <a:pt x="35" y="402"/>
                  </a:lnTo>
                  <a:lnTo>
                    <a:pt x="35" y="409"/>
                  </a:lnTo>
                  <a:lnTo>
                    <a:pt x="28" y="426"/>
                  </a:lnTo>
                  <a:lnTo>
                    <a:pt x="22" y="446"/>
                  </a:lnTo>
                  <a:lnTo>
                    <a:pt x="16" y="466"/>
                  </a:lnTo>
                  <a:lnTo>
                    <a:pt x="18" y="462"/>
                  </a:lnTo>
                  <a:lnTo>
                    <a:pt x="22" y="459"/>
                  </a:lnTo>
                  <a:lnTo>
                    <a:pt x="25" y="449"/>
                  </a:lnTo>
                  <a:lnTo>
                    <a:pt x="53" y="449"/>
                  </a:lnTo>
                  <a:lnTo>
                    <a:pt x="66" y="446"/>
                  </a:lnTo>
                  <a:lnTo>
                    <a:pt x="73" y="446"/>
                  </a:lnTo>
                  <a:lnTo>
                    <a:pt x="73" y="443"/>
                  </a:lnTo>
                  <a:lnTo>
                    <a:pt x="101" y="443"/>
                  </a:lnTo>
                  <a:lnTo>
                    <a:pt x="105" y="449"/>
                  </a:lnTo>
                  <a:lnTo>
                    <a:pt x="110" y="449"/>
                  </a:lnTo>
                  <a:lnTo>
                    <a:pt x="118" y="456"/>
                  </a:lnTo>
                  <a:lnTo>
                    <a:pt x="118" y="462"/>
                  </a:lnTo>
                  <a:lnTo>
                    <a:pt x="121" y="462"/>
                  </a:lnTo>
                  <a:lnTo>
                    <a:pt x="121" y="466"/>
                  </a:lnTo>
                  <a:lnTo>
                    <a:pt x="130" y="462"/>
                  </a:lnTo>
                  <a:lnTo>
                    <a:pt x="130" y="466"/>
                  </a:lnTo>
                  <a:lnTo>
                    <a:pt x="133" y="466"/>
                  </a:lnTo>
                  <a:lnTo>
                    <a:pt x="137" y="462"/>
                  </a:lnTo>
                  <a:lnTo>
                    <a:pt x="142" y="472"/>
                  </a:lnTo>
                  <a:lnTo>
                    <a:pt x="145" y="482"/>
                  </a:lnTo>
                  <a:lnTo>
                    <a:pt x="145" y="486"/>
                  </a:lnTo>
                  <a:lnTo>
                    <a:pt x="149" y="486"/>
                  </a:lnTo>
                  <a:lnTo>
                    <a:pt x="153" y="493"/>
                  </a:lnTo>
                  <a:lnTo>
                    <a:pt x="159" y="493"/>
                  </a:lnTo>
                  <a:lnTo>
                    <a:pt x="159" y="496"/>
                  </a:lnTo>
                  <a:lnTo>
                    <a:pt x="162" y="496"/>
                  </a:lnTo>
                  <a:lnTo>
                    <a:pt x="165" y="499"/>
                  </a:lnTo>
                  <a:lnTo>
                    <a:pt x="162" y="499"/>
                  </a:lnTo>
                  <a:lnTo>
                    <a:pt x="162" y="503"/>
                  </a:lnTo>
                  <a:lnTo>
                    <a:pt x="165" y="503"/>
                  </a:lnTo>
                  <a:lnTo>
                    <a:pt x="168" y="506"/>
                  </a:lnTo>
                  <a:lnTo>
                    <a:pt x="175" y="509"/>
                  </a:lnTo>
                  <a:lnTo>
                    <a:pt x="178" y="513"/>
                  </a:lnTo>
                  <a:lnTo>
                    <a:pt x="178" y="516"/>
                  </a:lnTo>
                  <a:lnTo>
                    <a:pt x="181" y="516"/>
                  </a:lnTo>
                  <a:lnTo>
                    <a:pt x="188" y="520"/>
                  </a:lnTo>
                  <a:lnTo>
                    <a:pt x="191" y="523"/>
                  </a:lnTo>
                  <a:lnTo>
                    <a:pt x="194" y="520"/>
                  </a:lnTo>
                  <a:lnTo>
                    <a:pt x="207" y="506"/>
                  </a:lnTo>
                  <a:lnTo>
                    <a:pt x="213" y="490"/>
                  </a:lnTo>
                  <a:lnTo>
                    <a:pt x="216" y="480"/>
                  </a:lnTo>
                  <a:lnTo>
                    <a:pt x="220" y="476"/>
                  </a:lnTo>
                  <a:lnTo>
                    <a:pt x="223" y="476"/>
                  </a:lnTo>
                  <a:lnTo>
                    <a:pt x="225" y="480"/>
                  </a:lnTo>
                  <a:lnTo>
                    <a:pt x="229" y="480"/>
                  </a:lnTo>
                  <a:lnTo>
                    <a:pt x="235" y="496"/>
                  </a:lnTo>
                  <a:lnTo>
                    <a:pt x="239" y="496"/>
                  </a:lnTo>
                  <a:lnTo>
                    <a:pt x="242" y="506"/>
                  </a:lnTo>
                  <a:lnTo>
                    <a:pt x="255" y="506"/>
                  </a:lnTo>
                  <a:lnTo>
                    <a:pt x="273" y="490"/>
                  </a:lnTo>
                  <a:lnTo>
                    <a:pt x="455" y="493"/>
                  </a:lnTo>
                  <a:lnTo>
                    <a:pt x="458" y="469"/>
                  </a:lnTo>
                  <a:lnTo>
                    <a:pt x="462" y="459"/>
                  </a:lnTo>
                  <a:lnTo>
                    <a:pt x="445" y="456"/>
                  </a:lnTo>
                  <a:lnTo>
                    <a:pt x="410" y="94"/>
                  </a:lnTo>
                  <a:lnTo>
                    <a:pt x="481" y="94"/>
                  </a:lnTo>
                  <a:lnTo>
                    <a:pt x="474" y="90"/>
                  </a:lnTo>
                  <a:lnTo>
                    <a:pt x="436" y="67"/>
                  </a:lnTo>
                  <a:lnTo>
                    <a:pt x="378" y="30"/>
                  </a:lnTo>
                  <a:lnTo>
                    <a:pt x="375" y="30"/>
                  </a:lnTo>
                  <a:lnTo>
                    <a:pt x="350" y="13"/>
                  </a:lnTo>
                  <a:lnTo>
                    <a:pt x="335" y="4"/>
                  </a:lnTo>
                  <a:lnTo>
                    <a:pt x="335" y="0"/>
                  </a:lnTo>
                  <a:lnTo>
                    <a:pt x="331" y="50"/>
                  </a:lnTo>
                  <a:lnTo>
                    <a:pt x="204" y="50"/>
                  </a:lnTo>
                  <a:lnTo>
                    <a:pt x="204" y="158"/>
                  </a:lnTo>
                  <a:lnTo>
                    <a:pt x="200" y="158"/>
                  </a:lnTo>
                  <a:lnTo>
                    <a:pt x="165" y="167"/>
                  </a:lnTo>
                  <a:lnTo>
                    <a:pt x="159" y="174"/>
                  </a:lnTo>
                  <a:lnTo>
                    <a:pt x="156" y="178"/>
                  </a:lnTo>
                  <a:lnTo>
                    <a:pt x="156" y="181"/>
                  </a:lnTo>
                  <a:lnTo>
                    <a:pt x="156" y="187"/>
                  </a:lnTo>
                  <a:lnTo>
                    <a:pt x="156" y="211"/>
                  </a:lnTo>
                  <a:lnTo>
                    <a:pt x="156" y="215"/>
                  </a:lnTo>
                  <a:lnTo>
                    <a:pt x="159" y="234"/>
                  </a:lnTo>
                  <a:lnTo>
                    <a:pt x="159" y="245"/>
                  </a:lnTo>
                  <a:lnTo>
                    <a:pt x="9" y="245"/>
                  </a:lnTo>
                  <a:lnTo>
                    <a:pt x="9" y="248"/>
                  </a:lnTo>
                  <a:lnTo>
                    <a:pt x="3" y="255"/>
                  </a:lnTo>
                  <a:lnTo>
                    <a:pt x="0" y="258"/>
                  </a:lnTo>
                  <a:lnTo>
                    <a:pt x="3" y="258"/>
                  </a:lnTo>
                  <a:lnTo>
                    <a:pt x="0" y="261"/>
                  </a:lnTo>
                  <a:lnTo>
                    <a:pt x="6" y="258"/>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499" name="Freeform 6"/>
            <p:cNvSpPr>
              <a:spLocks/>
            </p:cNvSpPr>
            <p:nvPr/>
          </p:nvSpPr>
          <p:spPr bwMode="auto">
            <a:xfrm>
              <a:off x="2957" y="743"/>
              <a:ext cx="516" cy="372"/>
            </a:xfrm>
            <a:custGeom>
              <a:avLst/>
              <a:gdLst>
                <a:gd name="T0" fmla="*/ 49177275 w 477"/>
                <a:gd name="T1" fmla="*/ 102147672 h 346"/>
                <a:gd name="T2" fmla="*/ 0 w 477"/>
                <a:gd name="T3" fmla="*/ 102147672 h 346"/>
                <a:gd name="T4" fmla="*/ 7908560 w 477"/>
                <a:gd name="T5" fmla="*/ 98872766 h 346"/>
                <a:gd name="T6" fmla="*/ 35512552 w 477"/>
                <a:gd name="T7" fmla="*/ 97100171 h 346"/>
                <a:gd name="T8" fmla="*/ 61389125 w 477"/>
                <a:gd name="T9" fmla="*/ 91962324 h 346"/>
                <a:gd name="T10" fmla="*/ 88277595 w 477"/>
                <a:gd name="T11" fmla="*/ 86185790 h 346"/>
                <a:gd name="T12" fmla="*/ 97790512 w 477"/>
                <a:gd name="T13" fmla="*/ 83160523 h 346"/>
                <a:gd name="T14" fmla="*/ 106293255 w 477"/>
                <a:gd name="T15" fmla="*/ 78130431 h 346"/>
                <a:gd name="T16" fmla="*/ 114435019 w 477"/>
                <a:gd name="T17" fmla="*/ 74295831 h 346"/>
                <a:gd name="T18" fmla="*/ 114435019 w 477"/>
                <a:gd name="T19" fmla="*/ 69103160 h 346"/>
                <a:gd name="T20" fmla="*/ 108363590 w 477"/>
                <a:gd name="T21" fmla="*/ 62866636 h 346"/>
                <a:gd name="T22" fmla="*/ 110533411 w 477"/>
                <a:gd name="T23" fmla="*/ 56377823 h 346"/>
                <a:gd name="T24" fmla="*/ 120885844 w 477"/>
                <a:gd name="T25" fmla="*/ 51184963 h 346"/>
                <a:gd name="T26" fmla="*/ 129346909 w 477"/>
                <a:gd name="T27" fmla="*/ 48102172 h 346"/>
                <a:gd name="T28" fmla="*/ 133912597 w 477"/>
                <a:gd name="T29" fmla="*/ 41760748 h 346"/>
                <a:gd name="T30" fmla="*/ 153027431 w 477"/>
                <a:gd name="T31" fmla="*/ 35211667 h 346"/>
                <a:gd name="T32" fmla="*/ 179073737 w 477"/>
                <a:gd name="T33" fmla="*/ 30461646 h 346"/>
                <a:gd name="T34" fmla="*/ 204358621 w 477"/>
                <a:gd name="T35" fmla="*/ 26352393 h 346"/>
                <a:gd name="T36" fmla="*/ 224503672 w 477"/>
                <a:gd name="T37" fmla="*/ 18621694 h 346"/>
                <a:gd name="T38" fmla="*/ 234241111 w 477"/>
                <a:gd name="T39" fmla="*/ 9701056 h 346"/>
                <a:gd name="T40" fmla="*/ 245220307 w 477"/>
                <a:gd name="T41" fmla="*/ 2429371 h 346"/>
                <a:gd name="T42" fmla="*/ 263467966 w 477"/>
                <a:gd name="T43" fmla="*/ 0 h 346"/>
                <a:gd name="T44" fmla="*/ 273265499 w 477"/>
                <a:gd name="T45" fmla="*/ 5013735 h 346"/>
                <a:gd name="T46" fmla="*/ 286151225 w 477"/>
                <a:gd name="T47" fmla="*/ 7805824 h 346"/>
                <a:gd name="T48" fmla="*/ 307431484 w 477"/>
                <a:gd name="T49" fmla="*/ 7805824 h 346"/>
                <a:gd name="T50" fmla="*/ 324275243 w 477"/>
                <a:gd name="T51" fmla="*/ 7805824 h 346"/>
                <a:gd name="T52" fmla="*/ 341569568 w 477"/>
                <a:gd name="T53" fmla="*/ 7805824 h 346"/>
                <a:gd name="T54" fmla="*/ 353934249 w 477"/>
                <a:gd name="T55" fmla="*/ 8951484 h 346"/>
                <a:gd name="T56" fmla="*/ 371966594 w 477"/>
                <a:gd name="T57" fmla="*/ 9701056 h 346"/>
                <a:gd name="T58" fmla="*/ 381815082 w 477"/>
                <a:gd name="T59" fmla="*/ 11960845 h 346"/>
                <a:gd name="T60" fmla="*/ 388681026 w 477"/>
                <a:gd name="T61" fmla="*/ 13936461 h 346"/>
                <a:gd name="T62" fmla="*/ 388681026 w 477"/>
                <a:gd name="T63" fmla="*/ 18343688 h 346"/>
                <a:gd name="T64" fmla="*/ 399707024 w 477"/>
                <a:gd name="T65" fmla="*/ 37042018 h 346"/>
                <a:gd name="T66" fmla="*/ 413032655 w 477"/>
                <a:gd name="T67" fmla="*/ 40991599 h 346"/>
                <a:gd name="T68" fmla="*/ 406052338 w 477"/>
                <a:gd name="T69" fmla="*/ 44740222 h 346"/>
                <a:gd name="T70" fmla="*/ 402378852 w 477"/>
                <a:gd name="T71" fmla="*/ 46035693 h 346"/>
                <a:gd name="T72" fmla="*/ 343852862 w 477"/>
                <a:gd name="T73" fmla="*/ 51184963 h 346"/>
                <a:gd name="T74" fmla="*/ 320667943 w 477"/>
                <a:gd name="T75" fmla="*/ 55031226 h 346"/>
                <a:gd name="T76" fmla="*/ 317864019 w 477"/>
                <a:gd name="T77" fmla="*/ 57978876 h 346"/>
                <a:gd name="T78" fmla="*/ 317864019 w 477"/>
                <a:gd name="T79" fmla="*/ 57978876 h 346"/>
                <a:gd name="T80" fmla="*/ 324275243 w 477"/>
                <a:gd name="T81" fmla="*/ 60614269 h 346"/>
                <a:gd name="T82" fmla="*/ 278822530 w 477"/>
                <a:gd name="T83" fmla="*/ 66185993 h 346"/>
                <a:gd name="T84" fmla="*/ 263467966 w 477"/>
                <a:gd name="T85" fmla="*/ 72694296 h 346"/>
                <a:gd name="T86" fmla="*/ 224503672 w 477"/>
                <a:gd name="T87" fmla="*/ 74880021 h 346"/>
                <a:gd name="T88" fmla="*/ 202360705 w 477"/>
                <a:gd name="T89" fmla="*/ 78130431 h 346"/>
                <a:gd name="T90" fmla="*/ 165539162 w 477"/>
                <a:gd name="T91" fmla="*/ 84001441 h 346"/>
                <a:gd name="T92" fmla="*/ 148500859 w 477"/>
                <a:gd name="T93" fmla="*/ 103351627 h 3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7"/>
                <a:gd name="T142" fmla="*/ 0 h 346"/>
                <a:gd name="T143" fmla="*/ 477 w 477"/>
                <a:gd name="T144" fmla="*/ 346 h 3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7" h="346">
                  <a:moveTo>
                    <a:pt x="160" y="345"/>
                  </a:moveTo>
                  <a:lnTo>
                    <a:pt x="114" y="341"/>
                  </a:lnTo>
                  <a:lnTo>
                    <a:pt x="57" y="341"/>
                  </a:lnTo>
                  <a:lnTo>
                    <a:pt x="25" y="341"/>
                  </a:lnTo>
                  <a:lnTo>
                    <a:pt x="6" y="341"/>
                  </a:lnTo>
                  <a:lnTo>
                    <a:pt x="0" y="341"/>
                  </a:lnTo>
                  <a:lnTo>
                    <a:pt x="0" y="338"/>
                  </a:lnTo>
                  <a:lnTo>
                    <a:pt x="3" y="335"/>
                  </a:lnTo>
                  <a:lnTo>
                    <a:pt x="9" y="331"/>
                  </a:lnTo>
                  <a:lnTo>
                    <a:pt x="18" y="331"/>
                  </a:lnTo>
                  <a:lnTo>
                    <a:pt x="31" y="328"/>
                  </a:lnTo>
                  <a:lnTo>
                    <a:pt x="41" y="325"/>
                  </a:lnTo>
                  <a:lnTo>
                    <a:pt x="54" y="322"/>
                  </a:lnTo>
                  <a:lnTo>
                    <a:pt x="60" y="315"/>
                  </a:lnTo>
                  <a:lnTo>
                    <a:pt x="70" y="308"/>
                  </a:lnTo>
                  <a:lnTo>
                    <a:pt x="79" y="298"/>
                  </a:lnTo>
                  <a:lnTo>
                    <a:pt x="92" y="294"/>
                  </a:lnTo>
                  <a:lnTo>
                    <a:pt x="102" y="288"/>
                  </a:lnTo>
                  <a:lnTo>
                    <a:pt x="105" y="284"/>
                  </a:lnTo>
                  <a:lnTo>
                    <a:pt x="105" y="281"/>
                  </a:lnTo>
                  <a:lnTo>
                    <a:pt x="111" y="278"/>
                  </a:lnTo>
                  <a:lnTo>
                    <a:pt x="114" y="271"/>
                  </a:lnTo>
                  <a:lnTo>
                    <a:pt x="118" y="265"/>
                  </a:lnTo>
                  <a:lnTo>
                    <a:pt x="121" y="261"/>
                  </a:lnTo>
                  <a:lnTo>
                    <a:pt x="125" y="257"/>
                  </a:lnTo>
                  <a:lnTo>
                    <a:pt x="128" y="255"/>
                  </a:lnTo>
                  <a:lnTo>
                    <a:pt x="130" y="248"/>
                  </a:lnTo>
                  <a:lnTo>
                    <a:pt x="130" y="244"/>
                  </a:lnTo>
                  <a:lnTo>
                    <a:pt x="130" y="238"/>
                  </a:lnTo>
                  <a:lnTo>
                    <a:pt x="130" y="231"/>
                  </a:lnTo>
                  <a:lnTo>
                    <a:pt x="128" y="228"/>
                  </a:lnTo>
                  <a:lnTo>
                    <a:pt x="125" y="221"/>
                  </a:lnTo>
                  <a:lnTo>
                    <a:pt x="125" y="210"/>
                  </a:lnTo>
                  <a:lnTo>
                    <a:pt x="125" y="204"/>
                  </a:lnTo>
                  <a:lnTo>
                    <a:pt x="125" y="194"/>
                  </a:lnTo>
                  <a:lnTo>
                    <a:pt x="128" y="190"/>
                  </a:lnTo>
                  <a:lnTo>
                    <a:pt x="130" y="184"/>
                  </a:lnTo>
                  <a:lnTo>
                    <a:pt x="137" y="177"/>
                  </a:lnTo>
                  <a:lnTo>
                    <a:pt x="140" y="171"/>
                  </a:lnTo>
                  <a:lnTo>
                    <a:pt x="140" y="167"/>
                  </a:lnTo>
                  <a:lnTo>
                    <a:pt x="146" y="164"/>
                  </a:lnTo>
                  <a:lnTo>
                    <a:pt x="149" y="161"/>
                  </a:lnTo>
                  <a:lnTo>
                    <a:pt x="149" y="157"/>
                  </a:lnTo>
                  <a:lnTo>
                    <a:pt x="153" y="147"/>
                  </a:lnTo>
                  <a:lnTo>
                    <a:pt x="153" y="140"/>
                  </a:lnTo>
                  <a:lnTo>
                    <a:pt x="160" y="134"/>
                  </a:lnTo>
                  <a:lnTo>
                    <a:pt x="168" y="124"/>
                  </a:lnTo>
                  <a:lnTo>
                    <a:pt x="176" y="117"/>
                  </a:lnTo>
                  <a:lnTo>
                    <a:pt x="181" y="111"/>
                  </a:lnTo>
                  <a:lnTo>
                    <a:pt x="195" y="103"/>
                  </a:lnTo>
                  <a:lnTo>
                    <a:pt x="207" y="101"/>
                  </a:lnTo>
                  <a:lnTo>
                    <a:pt x="217" y="97"/>
                  </a:lnTo>
                  <a:lnTo>
                    <a:pt x="226" y="93"/>
                  </a:lnTo>
                  <a:lnTo>
                    <a:pt x="236" y="87"/>
                  </a:lnTo>
                  <a:lnTo>
                    <a:pt x="242" y="83"/>
                  </a:lnTo>
                  <a:lnTo>
                    <a:pt x="252" y="74"/>
                  </a:lnTo>
                  <a:lnTo>
                    <a:pt x="258" y="63"/>
                  </a:lnTo>
                  <a:lnTo>
                    <a:pt x="264" y="54"/>
                  </a:lnTo>
                  <a:lnTo>
                    <a:pt x="268" y="43"/>
                  </a:lnTo>
                  <a:lnTo>
                    <a:pt x="271" y="33"/>
                  </a:lnTo>
                  <a:lnTo>
                    <a:pt x="277" y="23"/>
                  </a:lnTo>
                  <a:lnTo>
                    <a:pt x="280" y="13"/>
                  </a:lnTo>
                  <a:lnTo>
                    <a:pt x="283" y="7"/>
                  </a:lnTo>
                  <a:lnTo>
                    <a:pt x="291" y="3"/>
                  </a:lnTo>
                  <a:lnTo>
                    <a:pt x="296" y="3"/>
                  </a:lnTo>
                  <a:lnTo>
                    <a:pt x="303" y="0"/>
                  </a:lnTo>
                  <a:lnTo>
                    <a:pt x="306" y="3"/>
                  </a:lnTo>
                  <a:lnTo>
                    <a:pt x="310" y="9"/>
                  </a:lnTo>
                  <a:lnTo>
                    <a:pt x="315" y="17"/>
                  </a:lnTo>
                  <a:lnTo>
                    <a:pt x="318" y="20"/>
                  </a:lnTo>
                  <a:lnTo>
                    <a:pt x="322" y="20"/>
                  </a:lnTo>
                  <a:lnTo>
                    <a:pt x="329" y="27"/>
                  </a:lnTo>
                  <a:lnTo>
                    <a:pt x="338" y="30"/>
                  </a:lnTo>
                  <a:lnTo>
                    <a:pt x="345" y="30"/>
                  </a:lnTo>
                  <a:lnTo>
                    <a:pt x="354" y="27"/>
                  </a:lnTo>
                  <a:lnTo>
                    <a:pt x="361" y="27"/>
                  </a:lnTo>
                  <a:lnTo>
                    <a:pt x="366" y="27"/>
                  </a:lnTo>
                  <a:lnTo>
                    <a:pt x="373" y="27"/>
                  </a:lnTo>
                  <a:lnTo>
                    <a:pt x="380" y="27"/>
                  </a:lnTo>
                  <a:lnTo>
                    <a:pt x="385" y="27"/>
                  </a:lnTo>
                  <a:lnTo>
                    <a:pt x="392" y="27"/>
                  </a:lnTo>
                  <a:lnTo>
                    <a:pt x="399" y="23"/>
                  </a:lnTo>
                  <a:lnTo>
                    <a:pt x="402" y="27"/>
                  </a:lnTo>
                  <a:lnTo>
                    <a:pt x="408" y="30"/>
                  </a:lnTo>
                  <a:lnTo>
                    <a:pt x="418" y="33"/>
                  </a:lnTo>
                  <a:lnTo>
                    <a:pt x="424" y="33"/>
                  </a:lnTo>
                  <a:lnTo>
                    <a:pt x="428" y="33"/>
                  </a:lnTo>
                  <a:lnTo>
                    <a:pt x="431" y="33"/>
                  </a:lnTo>
                  <a:lnTo>
                    <a:pt x="437" y="40"/>
                  </a:lnTo>
                  <a:lnTo>
                    <a:pt x="440" y="40"/>
                  </a:lnTo>
                  <a:lnTo>
                    <a:pt x="440" y="43"/>
                  </a:lnTo>
                  <a:lnTo>
                    <a:pt x="443" y="43"/>
                  </a:lnTo>
                  <a:lnTo>
                    <a:pt x="447" y="47"/>
                  </a:lnTo>
                  <a:lnTo>
                    <a:pt x="443" y="47"/>
                  </a:lnTo>
                  <a:lnTo>
                    <a:pt x="447" y="57"/>
                  </a:lnTo>
                  <a:lnTo>
                    <a:pt x="447" y="60"/>
                  </a:lnTo>
                  <a:lnTo>
                    <a:pt x="447" y="87"/>
                  </a:lnTo>
                  <a:lnTo>
                    <a:pt x="453" y="93"/>
                  </a:lnTo>
                  <a:lnTo>
                    <a:pt x="459" y="124"/>
                  </a:lnTo>
                  <a:lnTo>
                    <a:pt x="466" y="130"/>
                  </a:lnTo>
                  <a:lnTo>
                    <a:pt x="466" y="134"/>
                  </a:lnTo>
                  <a:lnTo>
                    <a:pt x="476" y="137"/>
                  </a:lnTo>
                  <a:lnTo>
                    <a:pt x="476" y="140"/>
                  </a:lnTo>
                  <a:lnTo>
                    <a:pt x="473" y="140"/>
                  </a:lnTo>
                  <a:lnTo>
                    <a:pt x="469" y="150"/>
                  </a:lnTo>
                  <a:lnTo>
                    <a:pt x="469" y="154"/>
                  </a:lnTo>
                  <a:lnTo>
                    <a:pt x="469" y="157"/>
                  </a:lnTo>
                  <a:lnTo>
                    <a:pt x="463" y="154"/>
                  </a:lnTo>
                  <a:lnTo>
                    <a:pt x="402" y="157"/>
                  </a:lnTo>
                  <a:lnTo>
                    <a:pt x="399" y="167"/>
                  </a:lnTo>
                  <a:lnTo>
                    <a:pt x="396" y="171"/>
                  </a:lnTo>
                  <a:lnTo>
                    <a:pt x="364" y="177"/>
                  </a:lnTo>
                  <a:lnTo>
                    <a:pt x="364" y="184"/>
                  </a:lnTo>
                  <a:lnTo>
                    <a:pt x="370" y="184"/>
                  </a:lnTo>
                  <a:lnTo>
                    <a:pt x="370" y="187"/>
                  </a:lnTo>
                  <a:lnTo>
                    <a:pt x="366" y="187"/>
                  </a:lnTo>
                  <a:lnTo>
                    <a:pt x="366" y="194"/>
                  </a:lnTo>
                  <a:lnTo>
                    <a:pt x="364" y="194"/>
                  </a:lnTo>
                  <a:lnTo>
                    <a:pt x="366" y="197"/>
                  </a:lnTo>
                  <a:lnTo>
                    <a:pt x="366" y="194"/>
                  </a:lnTo>
                  <a:lnTo>
                    <a:pt x="370" y="197"/>
                  </a:lnTo>
                  <a:lnTo>
                    <a:pt x="373" y="200"/>
                  </a:lnTo>
                  <a:lnTo>
                    <a:pt x="373" y="204"/>
                  </a:lnTo>
                  <a:lnTo>
                    <a:pt x="354" y="208"/>
                  </a:lnTo>
                  <a:lnTo>
                    <a:pt x="342" y="218"/>
                  </a:lnTo>
                  <a:lnTo>
                    <a:pt x="322" y="221"/>
                  </a:lnTo>
                  <a:lnTo>
                    <a:pt x="312" y="231"/>
                  </a:lnTo>
                  <a:lnTo>
                    <a:pt x="312" y="234"/>
                  </a:lnTo>
                  <a:lnTo>
                    <a:pt x="303" y="244"/>
                  </a:lnTo>
                  <a:lnTo>
                    <a:pt x="296" y="248"/>
                  </a:lnTo>
                  <a:lnTo>
                    <a:pt x="293" y="248"/>
                  </a:lnTo>
                  <a:lnTo>
                    <a:pt x="258" y="251"/>
                  </a:lnTo>
                  <a:lnTo>
                    <a:pt x="256" y="255"/>
                  </a:lnTo>
                  <a:lnTo>
                    <a:pt x="256" y="261"/>
                  </a:lnTo>
                  <a:lnTo>
                    <a:pt x="233" y="261"/>
                  </a:lnTo>
                  <a:lnTo>
                    <a:pt x="223" y="268"/>
                  </a:lnTo>
                  <a:lnTo>
                    <a:pt x="203" y="274"/>
                  </a:lnTo>
                  <a:lnTo>
                    <a:pt x="191" y="281"/>
                  </a:lnTo>
                  <a:lnTo>
                    <a:pt x="179" y="291"/>
                  </a:lnTo>
                  <a:lnTo>
                    <a:pt x="172" y="294"/>
                  </a:lnTo>
                  <a:lnTo>
                    <a:pt x="172" y="345"/>
                  </a:lnTo>
                  <a:lnTo>
                    <a:pt x="160" y="345"/>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00" name="Freeform 7"/>
            <p:cNvSpPr>
              <a:spLocks/>
            </p:cNvSpPr>
            <p:nvPr/>
          </p:nvSpPr>
          <p:spPr bwMode="auto">
            <a:xfrm>
              <a:off x="3831" y="677"/>
              <a:ext cx="174" cy="319"/>
            </a:xfrm>
            <a:custGeom>
              <a:avLst/>
              <a:gdLst>
                <a:gd name="T0" fmla="*/ 85017794 w 160"/>
                <a:gd name="T1" fmla="*/ 15624471 h 296"/>
                <a:gd name="T2" fmla="*/ 92456848 w 160"/>
                <a:gd name="T3" fmla="*/ 40755475 h 296"/>
                <a:gd name="T4" fmla="*/ 42720934 w 160"/>
                <a:gd name="T5" fmla="*/ 55755090 h 296"/>
                <a:gd name="T6" fmla="*/ 26272554 w 160"/>
                <a:gd name="T7" fmla="*/ 59248846 h 296"/>
                <a:gd name="T8" fmla="*/ 0 w 160"/>
                <a:gd name="T9" fmla="*/ 66390408 h 296"/>
                <a:gd name="T10" fmla="*/ 18783911 w 160"/>
                <a:gd name="T11" fmla="*/ 77027088 h 296"/>
                <a:gd name="T12" fmla="*/ 64981023 w 160"/>
                <a:gd name="T13" fmla="*/ 85324533 h 296"/>
                <a:gd name="T14" fmla="*/ 76850168 w 160"/>
                <a:gd name="T15" fmla="*/ 92377982 h 296"/>
                <a:gd name="T16" fmla="*/ 141098599 w 160"/>
                <a:gd name="T17" fmla="*/ 99555927 h 296"/>
                <a:gd name="T18" fmla="*/ 176630465 w 160"/>
                <a:gd name="T19" fmla="*/ 133680016 h 296"/>
                <a:gd name="T20" fmla="*/ 210277876 w 160"/>
                <a:gd name="T21" fmla="*/ 130057350 h 296"/>
                <a:gd name="T22" fmla="*/ 238672438 w 160"/>
                <a:gd name="T23" fmla="*/ 124099053 h 296"/>
                <a:gd name="T24" fmla="*/ 232626706 w 160"/>
                <a:gd name="T25" fmla="*/ 116190133 h 296"/>
                <a:gd name="T26" fmla="*/ 238672438 w 160"/>
                <a:gd name="T27" fmla="*/ 107291657 h 296"/>
                <a:gd name="T28" fmla="*/ 275117211 w 160"/>
                <a:gd name="T29" fmla="*/ 104015511 h 296"/>
                <a:gd name="T30" fmla="*/ 294961486 w 160"/>
                <a:gd name="T31" fmla="*/ 99555927 h 296"/>
                <a:gd name="T32" fmla="*/ 330362260 w 160"/>
                <a:gd name="T33" fmla="*/ 95416861 h 296"/>
                <a:gd name="T34" fmla="*/ 345616903 w 160"/>
                <a:gd name="T35" fmla="*/ 91431535 h 296"/>
                <a:gd name="T36" fmla="*/ 338104839 w 160"/>
                <a:gd name="T37" fmla="*/ 79172629 h 296"/>
                <a:gd name="T38" fmla="*/ 325368879 w 160"/>
                <a:gd name="T39" fmla="*/ 79172629 h 296"/>
                <a:gd name="T40" fmla="*/ 317808652 w 160"/>
                <a:gd name="T41" fmla="*/ 75864411 h 296"/>
                <a:gd name="T42" fmla="*/ 302765592 w 160"/>
                <a:gd name="T43" fmla="*/ 71036080 h 296"/>
                <a:gd name="T44" fmla="*/ 279339424 w 160"/>
                <a:gd name="T45" fmla="*/ 73464290 h 296"/>
                <a:gd name="T46" fmla="*/ 268724593 w 160"/>
                <a:gd name="T47" fmla="*/ 69573785 h 296"/>
                <a:gd name="T48" fmla="*/ 253820176 w 160"/>
                <a:gd name="T49" fmla="*/ 69573785 h 296"/>
                <a:gd name="T50" fmla="*/ 232626706 w 160"/>
                <a:gd name="T51" fmla="*/ 68481495 h 296"/>
                <a:gd name="T52" fmla="*/ 217192494 w 160"/>
                <a:gd name="T53" fmla="*/ 64756301 h 296"/>
                <a:gd name="T54" fmla="*/ 217192494 w 160"/>
                <a:gd name="T55" fmla="*/ 61603651 h 296"/>
                <a:gd name="T56" fmla="*/ 238672438 w 160"/>
                <a:gd name="T57" fmla="*/ 61603651 h 296"/>
                <a:gd name="T58" fmla="*/ 238672438 w 160"/>
                <a:gd name="T59" fmla="*/ 59248846 h 296"/>
                <a:gd name="T60" fmla="*/ 253820176 w 160"/>
                <a:gd name="T61" fmla="*/ 55755090 h 296"/>
                <a:gd name="T62" fmla="*/ 275117211 w 160"/>
                <a:gd name="T63" fmla="*/ 53040660 h 296"/>
                <a:gd name="T64" fmla="*/ 294961486 w 160"/>
                <a:gd name="T65" fmla="*/ 50557220 h 296"/>
                <a:gd name="T66" fmla="*/ 317808652 w 160"/>
                <a:gd name="T67" fmla="*/ 45340486 h 296"/>
                <a:gd name="T68" fmla="*/ 330362260 w 160"/>
                <a:gd name="T69" fmla="*/ 39038083 h 296"/>
                <a:gd name="T70" fmla="*/ 325368879 w 160"/>
                <a:gd name="T71" fmla="*/ 34776754 h 296"/>
                <a:gd name="T72" fmla="*/ 307335526 w 160"/>
                <a:gd name="T73" fmla="*/ 30546298 h 296"/>
                <a:gd name="T74" fmla="*/ 290693964 w 160"/>
                <a:gd name="T75" fmla="*/ 28678304 h 296"/>
                <a:gd name="T76" fmla="*/ 275117211 w 160"/>
                <a:gd name="T77" fmla="*/ 21259746 h 296"/>
                <a:gd name="T78" fmla="*/ 290693964 w 160"/>
                <a:gd name="T79" fmla="*/ 16838524 h 296"/>
                <a:gd name="T80" fmla="*/ 317808652 w 160"/>
                <a:gd name="T81" fmla="*/ 11789817 h 296"/>
                <a:gd name="T82" fmla="*/ 317808652 w 160"/>
                <a:gd name="T83" fmla="*/ 4378498 h 296"/>
                <a:gd name="T84" fmla="*/ 302765592 w 160"/>
                <a:gd name="T85" fmla="*/ 7392936 h 296"/>
                <a:gd name="T86" fmla="*/ 279339424 w 160"/>
                <a:gd name="T87" fmla="*/ 9253656 h 296"/>
                <a:gd name="T88" fmla="*/ 253820176 w 160"/>
                <a:gd name="T89" fmla="*/ 9253656 h 296"/>
                <a:gd name="T90" fmla="*/ 247103222 w 160"/>
                <a:gd name="T91" fmla="*/ 4378498 h 296"/>
                <a:gd name="T92" fmla="*/ 247103222 w 160"/>
                <a:gd name="T93" fmla="*/ 4 h 296"/>
                <a:gd name="T94" fmla="*/ 217192494 w 160"/>
                <a:gd name="T95" fmla="*/ 0 h 296"/>
                <a:gd name="T96" fmla="*/ 176630465 w 160"/>
                <a:gd name="T97" fmla="*/ 0 h 296"/>
                <a:gd name="T98" fmla="*/ 141098599 w 160"/>
                <a:gd name="T99" fmla="*/ 3498072 h 296"/>
                <a:gd name="T100" fmla="*/ 129316994 w 160"/>
                <a:gd name="T101" fmla="*/ 5906367 h 296"/>
                <a:gd name="T102" fmla="*/ 76850168 w 160"/>
                <a:gd name="T103" fmla="*/ 15624471 h 2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0"/>
                <a:gd name="T157" fmla="*/ 0 h 296"/>
                <a:gd name="T158" fmla="*/ 160 w 160"/>
                <a:gd name="T159" fmla="*/ 296 h 2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0" h="296">
                  <a:moveTo>
                    <a:pt x="35" y="34"/>
                  </a:moveTo>
                  <a:lnTo>
                    <a:pt x="39" y="34"/>
                  </a:lnTo>
                  <a:lnTo>
                    <a:pt x="42" y="37"/>
                  </a:lnTo>
                  <a:lnTo>
                    <a:pt x="42" y="90"/>
                  </a:lnTo>
                  <a:lnTo>
                    <a:pt x="35" y="114"/>
                  </a:lnTo>
                  <a:lnTo>
                    <a:pt x="19" y="124"/>
                  </a:lnTo>
                  <a:lnTo>
                    <a:pt x="19" y="131"/>
                  </a:lnTo>
                  <a:lnTo>
                    <a:pt x="13" y="131"/>
                  </a:lnTo>
                  <a:lnTo>
                    <a:pt x="0" y="141"/>
                  </a:lnTo>
                  <a:lnTo>
                    <a:pt x="0" y="148"/>
                  </a:lnTo>
                  <a:lnTo>
                    <a:pt x="6" y="164"/>
                  </a:lnTo>
                  <a:lnTo>
                    <a:pt x="9" y="171"/>
                  </a:lnTo>
                  <a:lnTo>
                    <a:pt x="22" y="174"/>
                  </a:lnTo>
                  <a:lnTo>
                    <a:pt x="29" y="188"/>
                  </a:lnTo>
                  <a:lnTo>
                    <a:pt x="32" y="205"/>
                  </a:lnTo>
                  <a:lnTo>
                    <a:pt x="35" y="205"/>
                  </a:lnTo>
                  <a:lnTo>
                    <a:pt x="61" y="218"/>
                  </a:lnTo>
                  <a:lnTo>
                    <a:pt x="65" y="221"/>
                  </a:lnTo>
                  <a:lnTo>
                    <a:pt x="71" y="245"/>
                  </a:lnTo>
                  <a:lnTo>
                    <a:pt x="80" y="295"/>
                  </a:lnTo>
                  <a:lnTo>
                    <a:pt x="90" y="291"/>
                  </a:lnTo>
                  <a:lnTo>
                    <a:pt x="97" y="288"/>
                  </a:lnTo>
                  <a:lnTo>
                    <a:pt x="107" y="281"/>
                  </a:lnTo>
                  <a:lnTo>
                    <a:pt x="110" y="275"/>
                  </a:lnTo>
                  <a:lnTo>
                    <a:pt x="110" y="261"/>
                  </a:lnTo>
                  <a:lnTo>
                    <a:pt x="107" y="258"/>
                  </a:lnTo>
                  <a:lnTo>
                    <a:pt x="107" y="245"/>
                  </a:lnTo>
                  <a:lnTo>
                    <a:pt x="110" y="238"/>
                  </a:lnTo>
                  <a:lnTo>
                    <a:pt x="119" y="234"/>
                  </a:lnTo>
                  <a:lnTo>
                    <a:pt x="126" y="231"/>
                  </a:lnTo>
                  <a:lnTo>
                    <a:pt x="129" y="225"/>
                  </a:lnTo>
                  <a:lnTo>
                    <a:pt x="136" y="221"/>
                  </a:lnTo>
                  <a:lnTo>
                    <a:pt x="146" y="215"/>
                  </a:lnTo>
                  <a:lnTo>
                    <a:pt x="152" y="211"/>
                  </a:lnTo>
                  <a:lnTo>
                    <a:pt x="155" y="208"/>
                  </a:lnTo>
                  <a:lnTo>
                    <a:pt x="159" y="201"/>
                  </a:lnTo>
                  <a:lnTo>
                    <a:pt x="159" y="174"/>
                  </a:lnTo>
                  <a:lnTo>
                    <a:pt x="155" y="174"/>
                  </a:lnTo>
                  <a:lnTo>
                    <a:pt x="152" y="174"/>
                  </a:lnTo>
                  <a:lnTo>
                    <a:pt x="149" y="174"/>
                  </a:lnTo>
                  <a:lnTo>
                    <a:pt x="146" y="171"/>
                  </a:lnTo>
                  <a:lnTo>
                    <a:pt x="146" y="168"/>
                  </a:lnTo>
                  <a:lnTo>
                    <a:pt x="142" y="161"/>
                  </a:lnTo>
                  <a:lnTo>
                    <a:pt x="139" y="158"/>
                  </a:lnTo>
                  <a:lnTo>
                    <a:pt x="136" y="158"/>
                  </a:lnTo>
                  <a:lnTo>
                    <a:pt x="129" y="161"/>
                  </a:lnTo>
                  <a:lnTo>
                    <a:pt x="126" y="158"/>
                  </a:lnTo>
                  <a:lnTo>
                    <a:pt x="123" y="154"/>
                  </a:lnTo>
                  <a:lnTo>
                    <a:pt x="119" y="154"/>
                  </a:lnTo>
                  <a:lnTo>
                    <a:pt x="117" y="154"/>
                  </a:lnTo>
                  <a:lnTo>
                    <a:pt x="110" y="154"/>
                  </a:lnTo>
                  <a:lnTo>
                    <a:pt x="107" y="151"/>
                  </a:lnTo>
                  <a:lnTo>
                    <a:pt x="103" y="148"/>
                  </a:lnTo>
                  <a:lnTo>
                    <a:pt x="100" y="144"/>
                  </a:lnTo>
                  <a:lnTo>
                    <a:pt x="100" y="141"/>
                  </a:lnTo>
                  <a:lnTo>
                    <a:pt x="100" y="137"/>
                  </a:lnTo>
                  <a:lnTo>
                    <a:pt x="100" y="134"/>
                  </a:lnTo>
                  <a:lnTo>
                    <a:pt x="110" y="137"/>
                  </a:lnTo>
                  <a:lnTo>
                    <a:pt x="110" y="134"/>
                  </a:lnTo>
                  <a:lnTo>
                    <a:pt x="110" y="131"/>
                  </a:lnTo>
                  <a:lnTo>
                    <a:pt x="110" y="127"/>
                  </a:lnTo>
                  <a:lnTo>
                    <a:pt x="117" y="124"/>
                  </a:lnTo>
                  <a:lnTo>
                    <a:pt x="119" y="121"/>
                  </a:lnTo>
                  <a:lnTo>
                    <a:pt x="126" y="118"/>
                  </a:lnTo>
                  <a:lnTo>
                    <a:pt x="129" y="118"/>
                  </a:lnTo>
                  <a:lnTo>
                    <a:pt x="136" y="111"/>
                  </a:lnTo>
                  <a:lnTo>
                    <a:pt x="139" y="108"/>
                  </a:lnTo>
                  <a:lnTo>
                    <a:pt x="146" y="101"/>
                  </a:lnTo>
                  <a:lnTo>
                    <a:pt x="149" y="94"/>
                  </a:lnTo>
                  <a:lnTo>
                    <a:pt x="152" y="87"/>
                  </a:lnTo>
                  <a:lnTo>
                    <a:pt x="149" y="80"/>
                  </a:lnTo>
                  <a:lnTo>
                    <a:pt x="149" y="77"/>
                  </a:lnTo>
                  <a:lnTo>
                    <a:pt x="149" y="70"/>
                  </a:lnTo>
                  <a:lnTo>
                    <a:pt x="142" y="67"/>
                  </a:lnTo>
                  <a:lnTo>
                    <a:pt x="139" y="64"/>
                  </a:lnTo>
                  <a:lnTo>
                    <a:pt x="132" y="64"/>
                  </a:lnTo>
                  <a:lnTo>
                    <a:pt x="129" y="57"/>
                  </a:lnTo>
                  <a:lnTo>
                    <a:pt x="126" y="47"/>
                  </a:lnTo>
                  <a:lnTo>
                    <a:pt x="129" y="40"/>
                  </a:lnTo>
                  <a:lnTo>
                    <a:pt x="132" y="37"/>
                  </a:lnTo>
                  <a:lnTo>
                    <a:pt x="142" y="34"/>
                  </a:lnTo>
                  <a:lnTo>
                    <a:pt x="146" y="27"/>
                  </a:lnTo>
                  <a:lnTo>
                    <a:pt x="152" y="20"/>
                  </a:lnTo>
                  <a:lnTo>
                    <a:pt x="146" y="10"/>
                  </a:lnTo>
                  <a:lnTo>
                    <a:pt x="142" y="10"/>
                  </a:lnTo>
                  <a:lnTo>
                    <a:pt x="139" y="17"/>
                  </a:lnTo>
                  <a:lnTo>
                    <a:pt x="132" y="20"/>
                  </a:lnTo>
                  <a:lnTo>
                    <a:pt x="129" y="20"/>
                  </a:lnTo>
                  <a:lnTo>
                    <a:pt x="123" y="24"/>
                  </a:lnTo>
                  <a:lnTo>
                    <a:pt x="117" y="20"/>
                  </a:lnTo>
                  <a:lnTo>
                    <a:pt x="117" y="14"/>
                  </a:lnTo>
                  <a:lnTo>
                    <a:pt x="113" y="10"/>
                  </a:lnTo>
                  <a:lnTo>
                    <a:pt x="113" y="7"/>
                  </a:lnTo>
                  <a:lnTo>
                    <a:pt x="113" y="4"/>
                  </a:lnTo>
                  <a:lnTo>
                    <a:pt x="107" y="4"/>
                  </a:lnTo>
                  <a:lnTo>
                    <a:pt x="100" y="0"/>
                  </a:lnTo>
                  <a:lnTo>
                    <a:pt x="90" y="0"/>
                  </a:lnTo>
                  <a:lnTo>
                    <a:pt x="80" y="0"/>
                  </a:lnTo>
                  <a:lnTo>
                    <a:pt x="75" y="4"/>
                  </a:lnTo>
                  <a:lnTo>
                    <a:pt x="65" y="7"/>
                  </a:lnTo>
                  <a:lnTo>
                    <a:pt x="59" y="10"/>
                  </a:lnTo>
                  <a:lnTo>
                    <a:pt x="59" y="14"/>
                  </a:lnTo>
                  <a:lnTo>
                    <a:pt x="55" y="17"/>
                  </a:lnTo>
                  <a:lnTo>
                    <a:pt x="35" y="34"/>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01" name="Freeform 8"/>
            <p:cNvSpPr>
              <a:spLocks/>
            </p:cNvSpPr>
            <p:nvPr/>
          </p:nvSpPr>
          <p:spPr bwMode="auto">
            <a:xfrm>
              <a:off x="2785" y="1111"/>
              <a:ext cx="365" cy="305"/>
            </a:xfrm>
            <a:custGeom>
              <a:avLst/>
              <a:gdLst>
                <a:gd name="T0" fmla="*/ 0 w 337"/>
                <a:gd name="T1" fmla="*/ 126267204 h 283"/>
                <a:gd name="T2" fmla="*/ 0 w 337"/>
                <a:gd name="T3" fmla="*/ 125101729 h 283"/>
                <a:gd name="T4" fmla="*/ 0 w 337"/>
                <a:gd name="T5" fmla="*/ 121136895 h 283"/>
                <a:gd name="T6" fmla="*/ 0 w 337"/>
                <a:gd name="T7" fmla="*/ 117159438 h 283"/>
                <a:gd name="T8" fmla="*/ 3 w 337"/>
                <a:gd name="T9" fmla="*/ 112714398 h 283"/>
                <a:gd name="T10" fmla="*/ 6 w 337"/>
                <a:gd name="T11" fmla="*/ 109871376 h 283"/>
                <a:gd name="T12" fmla="*/ 9432259 w 337"/>
                <a:gd name="T13" fmla="*/ 105072631 h 283"/>
                <a:gd name="T14" fmla="*/ 19345548 w 337"/>
                <a:gd name="T15" fmla="*/ 101946260 h 283"/>
                <a:gd name="T16" fmla="*/ 22903007 w 337"/>
                <a:gd name="T17" fmla="*/ 99361137 h 283"/>
                <a:gd name="T18" fmla="*/ 29099193 w 337"/>
                <a:gd name="T19" fmla="*/ 94235173 h 283"/>
                <a:gd name="T20" fmla="*/ 36971710 w 337"/>
                <a:gd name="T21" fmla="*/ 90040858 h 283"/>
                <a:gd name="T22" fmla="*/ 33823647 w 337"/>
                <a:gd name="T23" fmla="*/ 86584164 h 283"/>
                <a:gd name="T24" fmla="*/ 40043514 w 337"/>
                <a:gd name="T25" fmla="*/ 83546150 h 283"/>
                <a:gd name="T26" fmla="*/ 50412057 w 337"/>
                <a:gd name="T27" fmla="*/ 77519922 h 283"/>
                <a:gd name="T28" fmla="*/ 50412057 w 337"/>
                <a:gd name="T29" fmla="*/ 76256778 h 283"/>
                <a:gd name="T30" fmla="*/ 50412057 w 337"/>
                <a:gd name="T31" fmla="*/ 74764982 h 283"/>
                <a:gd name="T32" fmla="*/ 54600566 w 337"/>
                <a:gd name="T33" fmla="*/ 71727192 h 283"/>
                <a:gd name="T34" fmla="*/ 57967212 w 337"/>
                <a:gd name="T35" fmla="*/ 69848962 h 283"/>
                <a:gd name="T36" fmla="*/ 64050515 w 337"/>
                <a:gd name="T37" fmla="*/ 66740076 h 283"/>
                <a:gd name="T38" fmla="*/ 70011888 w 337"/>
                <a:gd name="T39" fmla="*/ 64177921 h 283"/>
                <a:gd name="T40" fmla="*/ 81378759 w 337"/>
                <a:gd name="T41" fmla="*/ 59548717 h 283"/>
                <a:gd name="T42" fmla="*/ 86170261 w 337"/>
                <a:gd name="T43" fmla="*/ 55156340 h 283"/>
                <a:gd name="T44" fmla="*/ 93329786 w 337"/>
                <a:gd name="T45" fmla="*/ 51969995 h 283"/>
                <a:gd name="T46" fmla="*/ 95463378 w 337"/>
                <a:gd name="T47" fmla="*/ 45772501 h 283"/>
                <a:gd name="T48" fmla="*/ 102372460 w 337"/>
                <a:gd name="T49" fmla="*/ 38375527 h 283"/>
                <a:gd name="T50" fmla="*/ 105079169 w 337"/>
                <a:gd name="T51" fmla="*/ 31480254 h 283"/>
                <a:gd name="T52" fmla="*/ 118579233 w 337"/>
                <a:gd name="T53" fmla="*/ 27102655 h 283"/>
                <a:gd name="T54" fmla="*/ 120090493 w 337"/>
                <a:gd name="T55" fmla="*/ 24582179 h 283"/>
                <a:gd name="T56" fmla="*/ 139102268 w 337"/>
                <a:gd name="T57" fmla="*/ 21357638 h 283"/>
                <a:gd name="T58" fmla="*/ 145644140 w 337"/>
                <a:gd name="T59" fmla="*/ 18387668 h 283"/>
                <a:gd name="T60" fmla="*/ 155524793 w 337"/>
                <a:gd name="T61" fmla="*/ 11895051 h 283"/>
                <a:gd name="T62" fmla="*/ 156614048 w 337"/>
                <a:gd name="T63" fmla="*/ 7420073 h 283"/>
                <a:gd name="T64" fmla="*/ 165240609 w 337"/>
                <a:gd name="T65" fmla="*/ 4 h 283"/>
                <a:gd name="T66" fmla="*/ 170851443 w 337"/>
                <a:gd name="T67" fmla="*/ 0 h 283"/>
                <a:gd name="T68" fmla="*/ 178969768 w 337"/>
                <a:gd name="T69" fmla="*/ 0 h 283"/>
                <a:gd name="T70" fmla="*/ 198984498 w 337"/>
                <a:gd name="T71" fmla="*/ 0 h 283"/>
                <a:gd name="T72" fmla="*/ 233423641 w 337"/>
                <a:gd name="T73" fmla="*/ 0 h 283"/>
                <a:gd name="T74" fmla="*/ 295685782 w 337"/>
                <a:gd name="T75" fmla="*/ 0 h 283"/>
                <a:gd name="T76" fmla="*/ 344135375 w 337"/>
                <a:gd name="T77" fmla="*/ 4 h 283"/>
                <a:gd name="T78" fmla="*/ 356830733 w 337"/>
                <a:gd name="T79" fmla="*/ 4 h 283"/>
                <a:gd name="T80" fmla="*/ 356830733 w 337"/>
                <a:gd name="T81" fmla="*/ 9288554 h 283"/>
                <a:gd name="T82" fmla="*/ 360841165 w 337"/>
                <a:gd name="T83" fmla="*/ 9288554 h 283"/>
                <a:gd name="T84" fmla="*/ 356830733 w 337"/>
                <a:gd name="T85" fmla="*/ 31480254 h 283"/>
                <a:gd name="T86" fmla="*/ 219397248 w 337"/>
                <a:gd name="T87" fmla="*/ 31480254 h 283"/>
                <a:gd name="T88" fmla="*/ 219397248 w 337"/>
                <a:gd name="T89" fmla="*/ 80577042 h 283"/>
                <a:gd name="T90" fmla="*/ 216107164 w 337"/>
                <a:gd name="T91" fmla="*/ 80577042 h 283"/>
                <a:gd name="T92" fmla="*/ 178969768 w 337"/>
                <a:gd name="T93" fmla="*/ 85721146 h 283"/>
                <a:gd name="T94" fmla="*/ 170851443 w 337"/>
                <a:gd name="T95" fmla="*/ 88573755 h 283"/>
                <a:gd name="T96" fmla="*/ 168446681 w 337"/>
                <a:gd name="T97" fmla="*/ 90040858 h 283"/>
                <a:gd name="T98" fmla="*/ 168446681 w 337"/>
                <a:gd name="T99" fmla="*/ 92194127 h 283"/>
                <a:gd name="T100" fmla="*/ 168446681 w 337"/>
                <a:gd name="T101" fmla="*/ 94235173 h 283"/>
                <a:gd name="T102" fmla="*/ 168446681 w 337"/>
                <a:gd name="T103" fmla="*/ 105072631 h 283"/>
                <a:gd name="T104" fmla="*/ 168446681 w 337"/>
                <a:gd name="T105" fmla="*/ 107306877 h 283"/>
                <a:gd name="T106" fmla="*/ 170851443 w 337"/>
                <a:gd name="T107" fmla="*/ 116078044 h 283"/>
                <a:gd name="T108" fmla="*/ 170851443 w 337"/>
                <a:gd name="T109" fmla="*/ 121136895 h 283"/>
                <a:gd name="T110" fmla="*/ 9432259 w 337"/>
                <a:gd name="T111" fmla="*/ 121136895 h 283"/>
                <a:gd name="T112" fmla="*/ 9432259 w 337"/>
                <a:gd name="T113" fmla="*/ 122043850 h 283"/>
                <a:gd name="T114" fmla="*/ 3 w 337"/>
                <a:gd name="T115" fmla="*/ 125101729 h 283"/>
                <a:gd name="T116" fmla="*/ 0 w 337"/>
                <a:gd name="T117" fmla="*/ 126267204 h 283"/>
                <a:gd name="T118" fmla="*/ 3 w 337"/>
                <a:gd name="T119" fmla="*/ 126267204 h 283"/>
                <a:gd name="T120" fmla="*/ 0 w 337"/>
                <a:gd name="T121" fmla="*/ 128105118 h 283"/>
                <a:gd name="T122" fmla="*/ 0 w 337"/>
                <a:gd name="T123" fmla="*/ 126267204 h 2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7"/>
                <a:gd name="T187" fmla="*/ 0 h 283"/>
                <a:gd name="T188" fmla="*/ 337 w 337"/>
                <a:gd name="T189" fmla="*/ 283 h 2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7" h="283">
                  <a:moveTo>
                    <a:pt x="0" y="279"/>
                  </a:moveTo>
                  <a:lnTo>
                    <a:pt x="0" y="275"/>
                  </a:lnTo>
                  <a:lnTo>
                    <a:pt x="0" y="265"/>
                  </a:lnTo>
                  <a:lnTo>
                    <a:pt x="0" y="259"/>
                  </a:lnTo>
                  <a:lnTo>
                    <a:pt x="3" y="249"/>
                  </a:lnTo>
                  <a:lnTo>
                    <a:pt x="6" y="242"/>
                  </a:lnTo>
                  <a:lnTo>
                    <a:pt x="9" y="232"/>
                  </a:lnTo>
                  <a:lnTo>
                    <a:pt x="18" y="225"/>
                  </a:lnTo>
                  <a:lnTo>
                    <a:pt x="22" y="218"/>
                  </a:lnTo>
                  <a:lnTo>
                    <a:pt x="28" y="208"/>
                  </a:lnTo>
                  <a:lnTo>
                    <a:pt x="35" y="199"/>
                  </a:lnTo>
                  <a:lnTo>
                    <a:pt x="31" y="191"/>
                  </a:lnTo>
                  <a:lnTo>
                    <a:pt x="38" y="185"/>
                  </a:lnTo>
                  <a:lnTo>
                    <a:pt x="47" y="172"/>
                  </a:lnTo>
                  <a:lnTo>
                    <a:pt x="47" y="168"/>
                  </a:lnTo>
                  <a:lnTo>
                    <a:pt x="47" y="165"/>
                  </a:lnTo>
                  <a:lnTo>
                    <a:pt x="51" y="158"/>
                  </a:lnTo>
                  <a:lnTo>
                    <a:pt x="54" y="154"/>
                  </a:lnTo>
                  <a:lnTo>
                    <a:pt x="60" y="148"/>
                  </a:lnTo>
                  <a:lnTo>
                    <a:pt x="66" y="141"/>
                  </a:lnTo>
                  <a:lnTo>
                    <a:pt x="76" y="131"/>
                  </a:lnTo>
                  <a:lnTo>
                    <a:pt x="79" y="121"/>
                  </a:lnTo>
                  <a:lnTo>
                    <a:pt x="86" y="115"/>
                  </a:lnTo>
                  <a:lnTo>
                    <a:pt x="89" y="101"/>
                  </a:lnTo>
                  <a:lnTo>
                    <a:pt x="95" y="84"/>
                  </a:lnTo>
                  <a:lnTo>
                    <a:pt x="98" y="70"/>
                  </a:lnTo>
                  <a:lnTo>
                    <a:pt x="109" y="60"/>
                  </a:lnTo>
                  <a:lnTo>
                    <a:pt x="112" y="54"/>
                  </a:lnTo>
                  <a:lnTo>
                    <a:pt x="128" y="47"/>
                  </a:lnTo>
                  <a:lnTo>
                    <a:pt x="137" y="41"/>
                  </a:lnTo>
                  <a:lnTo>
                    <a:pt x="144" y="27"/>
                  </a:lnTo>
                  <a:lnTo>
                    <a:pt x="146" y="17"/>
                  </a:lnTo>
                  <a:lnTo>
                    <a:pt x="153" y="4"/>
                  </a:lnTo>
                  <a:lnTo>
                    <a:pt x="160" y="0"/>
                  </a:lnTo>
                  <a:lnTo>
                    <a:pt x="166" y="0"/>
                  </a:lnTo>
                  <a:lnTo>
                    <a:pt x="185" y="0"/>
                  </a:lnTo>
                  <a:lnTo>
                    <a:pt x="217" y="0"/>
                  </a:lnTo>
                  <a:lnTo>
                    <a:pt x="275" y="0"/>
                  </a:lnTo>
                  <a:lnTo>
                    <a:pt x="319" y="4"/>
                  </a:lnTo>
                  <a:lnTo>
                    <a:pt x="332" y="4"/>
                  </a:lnTo>
                  <a:lnTo>
                    <a:pt x="332" y="20"/>
                  </a:lnTo>
                  <a:lnTo>
                    <a:pt x="336" y="20"/>
                  </a:lnTo>
                  <a:lnTo>
                    <a:pt x="332" y="70"/>
                  </a:lnTo>
                  <a:lnTo>
                    <a:pt x="205" y="70"/>
                  </a:lnTo>
                  <a:lnTo>
                    <a:pt x="205" y="178"/>
                  </a:lnTo>
                  <a:lnTo>
                    <a:pt x="201" y="178"/>
                  </a:lnTo>
                  <a:lnTo>
                    <a:pt x="166" y="188"/>
                  </a:lnTo>
                  <a:lnTo>
                    <a:pt x="160" y="195"/>
                  </a:lnTo>
                  <a:lnTo>
                    <a:pt x="156" y="199"/>
                  </a:lnTo>
                  <a:lnTo>
                    <a:pt x="156" y="202"/>
                  </a:lnTo>
                  <a:lnTo>
                    <a:pt x="156" y="208"/>
                  </a:lnTo>
                  <a:lnTo>
                    <a:pt x="156" y="232"/>
                  </a:lnTo>
                  <a:lnTo>
                    <a:pt x="156" y="236"/>
                  </a:lnTo>
                  <a:lnTo>
                    <a:pt x="160" y="255"/>
                  </a:lnTo>
                  <a:lnTo>
                    <a:pt x="160" y="265"/>
                  </a:lnTo>
                  <a:lnTo>
                    <a:pt x="9" y="265"/>
                  </a:lnTo>
                  <a:lnTo>
                    <a:pt x="9" y="269"/>
                  </a:lnTo>
                  <a:lnTo>
                    <a:pt x="3" y="275"/>
                  </a:lnTo>
                  <a:lnTo>
                    <a:pt x="0" y="279"/>
                  </a:lnTo>
                  <a:lnTo>
                    <a:pt x="3" y="279"/>
                  </a:lnTo>
                  <a:lnTo>
                    <a:pt x="0" y="282"/>
                  </a:lnTo>
                  <a:lnTo>
                    <a:pt x="0" y="279"/>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02" name="Freeform 9"/>
            <p:cNvSpPr>
              <a:spLocks/>
            </p:cNvSpPr>
            <p:nvPr/>
          </p:nvSpPr>
          <p:spPr bwMode="auto">
            <a:xfrm>
              <a:off x="3909" y="864"/>
              <a:ext cx="685" cy="620"/>
            </a:xfrm>
            <a:custGeom>
              <a:avLst/>
              <a:gdLst>
                <a:gd name="T0" fmla="*/ 72662279 w 633"/>
                <a:gd name="T1" fmla="*/ 18355831 h 575"/>
                <a:gd name="T2" fmla="*/ 51724653 w 633"/>
                <a:gd name="T3" fmla="*/ 24993464 h 575"/>
                <a:gd name="T4" fmla="*/ 34553464 w 633"/>
                <a:gd name="T5" fmla="*/ 31332669 h 575"/>
                <a:gd name="T6" fmla="*/ 34553464 w 633"/>
                <a:gd name="T7" fmla="*/ 43548143 h 575"/>
                <a:gd name="T8" fmla="*/ 21704229 w 633"/>
                <a:gd name="T9" fmla="*/ 56836659 h 575"/>
                <a:gd name="T10" fmla="*/ 0 w 633"/>
                <a:gd name="T11" fmla="*/ 63476880 h 575"/>
                <a:gd name="T12" fmla="*/ 14498988 w 633"/>
                <a:gd name="T13" fmla="*/ 79576757 h 575"/>
                <a:gd name="T14" fmla="*/ 6 w 633"/>
                <a:gd name="T15" fmla="*/ 149559239 h 575"/>
                <a:gd name="T16" fmla="*/ 29506534 w 633"/>
                <a:gd name="T17" fmla="*/ 173884380 h 575"/>
                <a:gd name="T18" fmla="*/ 78631373 w 633"/>
                <a:gd name="T19" fmla="*/ 183979244 h 575"/>
                <a:gd name="T20" fmla="*/ 102293813 w 633"/>
                <a:gd name="T21" fmla="*/ 201177722 h 575"/>
                <a:gd name="T22" fmla="*/ 187391272 w 633"/>
                <a:gd name="T23" fmla="*/ 206104940 h 575"/>
                <a:gd name="T24" fmla="*/ 214219264 w 633"/>
                <a:gd name="T25" fmla="*/ 211394731 h 575"/>
                <a:gd name="T26" fmla="*/ 280406419 w 633"/>
                <a:gd name="T27" fmla="*/ 211394731 h 575"/>
                <a:gd name="T28" fmla="*/ 289559487 w 633"/>
                <a:gd name="T29" fmla="*/ 213902644 h 575"/>
                <a:gd name="T30" fmla="*/ 304445481 w 633"/>
                <a:gd name="T31" fmla="*/ 217378196 h 575"/>
                <a:gd name="T32" fmla="*/ 339086963 w 633"/>
                <a:gd name="T33" fmla="*/ 227938592 h 575"/>
                <a:gd name="T34" fmla="*/ 358185682 w 633"/>
                <a:gd name="T35" fmla="*/ 232570454 h 575"/>
                <a:gd name="T36" fmla="*/ 369056059 w 633"/>
                <a:gd name="T37" fmla="*/ 235047313 h 575"/>
                <a:gd name="T38" fmla="*/ 381355079 w 633"/>
                <a:gd name="T39" fmla="*/ 238100118 h 575"/>
                <a:gd name="T40" fmla="*/ 404922844 w 633"/>
                <a:gd name="T41" fmla="*/ 245933706 h 575"/>
                <a:gd name="T42" fmla="*/ 414026601 w 633"/>
                <a:gd name="T43" fmla="*/ 246400619 h 575"/>
                <a:gd name="T44" fmla="*/ 434702174 w 633"/>
                <a:gd name="T45" fmla="*/ 253442263 h 575"/>
                <a:gd name="T46" fmla="*/ 448942620 w 633"/>
                <a:gd name="T47" fmla="*/ 258907474 h 575"/>
                <a:gd name="T48" fmla="*/ 477349267 w 633"/>
                <a:gd name="T49" fmla="*/ 265667148 h 575"/>
                <a:gd name="T50" fmla="*/ 485822503 w 633"/>
                <a:gd name="T51" fmla="*/ 267213357 h 575"/>
                <a:gd name="T52" fmla="*/ 513135713 w 633"/>
                <a:gd name="T53" fmla="*/ 275777608 h 575"/>
                <a:gd name="T54" fmla="*/ 521174290 w 633"/>
                <a:gd name="T55" fmla="*/ 278759749 h 575"/>
                <a:gd name="T56" fmla="*/ 536870528 w 633"/>
                <a:gd name="T57" fmla="*/ 282072441 h 575"/>
                <a:gd name="T58" fmla="*/ 584802658 w 633"/>
                <a:gd name="T59" fmla="*/ 272512808 h 575"/>
                <a:gd name="T60" fmla="*/ 580973412 w 633"/>
                <a:gd name="T61" fmla="*/ 86602874 h 575"/>
                <a:gd name="T62" fmla="*/ 565930411 w 633"/>
                <a:gd name="T63" fmla="*/ 71252397 h 575"/>
                <a:gd name="T64" fmla="*/ 572536743 w 633"/>
                <a:gd name="T65" fmla="*/ 38071615 h 575"/>
                <a:gd name="T66" fmla="*/ 584802658 w 633"/>
                <a:gd name="T67" fmla="*/ 31332669 h 575"/>
                <a:gd name="T68" fmla="*/ 575294299 w 633"/>
                <a:gd name="T69" fmla="*/ 26754220 h 575"/>
                <a:gd name="T70" fmla="*/ 536870528 w 633"/>
                <a:gd name="T71" fmla="*/ 23179433 h 575"/>
                <a:gd name="T72" fmla="*/ 509832408 w 633"/>
                <a:gd name="T73" fmla="*/ 19936802 h 575"/>
                <a:gd name="T74" fmla="*/ 506103309 w 633"/>
                <a:gd name="T75" fmla="*/ 16620379 h 575"/>
                <a:gd name="T76" fmla="*/ 492210536 w 633"/>
                <a:gd name="T77" fmla="*/ 10119107 h 575"/>
                <a:gd name="T78" fmla="*/ 468643879 w 633"/>
                <a:gd name="T79" fmla="*/ 6438726 h 575"/>
                <a:gd name="T80" fmla="*/ 432181202 w 633"/>
                <a:gd name="T81" fmla="*/ 8071808 h 575"/>
                <a:gd name="T82" fmla="*/ 393904534 w 633"/>
                <a:gd name="T83" fmla="*/ 23179433 h 575"/>
                <a:gd name="T84" fmla="*/ 394919571 w 633"/>
                <a:gd name="T85" fmla="*/ 38071615 h 575"/>
                <a:gd name="T86" fmla="*/ 393904534 w 633"/>
                <a:gd name="T87" fmla="*/ 48065140 h 575"/>
                <a:gd name="T88" fmla="*/ 375006384 w 633"/>
                <a:gd name="T89" fmla="*/ 57391730 h 575"/>
                <a:gd name="T90" fmla="*/ 349663134 w 633"/>
                <a:gd name="T91" fmla="*/ 59833291 h 575"/>
                <a:gd name="T92" fmla="*/ 327929861 w 633"/>
                <a:gd name="T93" fmla="*/ 51463058 h 575"/>
                <a:gd name="T94" fmla="*/ 313084382 w 633"/>
                <a:gd name="T95" fmla="*/ 48065140 h 575"/>
                <a:gd name="T96" fmla="*/ 278993705 w 633"/>
                <a:gd name="T97" fmla="*/ 41560694 h 575"/>
                <a:gd name="T98" fmla="*/ 228304573 w 633"/>
                <a:gd name="T99" fmla="*/ 33152169 h 575"/>
                <a:gd name="T100" fmla="*/ 220477370 w 633"/>
                <a:gd name="T101" fmla="*/ 19936802 h 575"/>
                <a:gd name="T102" fmla="*/ 183745974 w 633"/>
                <a:gd name="T103" fmla="*/ 11764938 h 575"/>
                <a:gd name="T104" fmla="*/ 157768048 w 633"/>
                <a:gd name="T105" fmla="*/ 8071808 h 575"/>
                <a:gd name="T106" fmla="*/ 126170675 w 633"/>
                <a:gd name="T107" fmla="*/ 8071808 h 575"/>
                <a:gd name="T108" fmla="*/ 96431376 w 633"/>
                <a:gd name="T109" fmla="*/ 3799566 h 575"/>
                <a:gd name="T110" fmla="*/ 78631373 w 633"/>
                <a:gd name="T111" fmla="*/ 13257751 h 5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3"/>
                <a:gd name="T169" fmla="*/ 0 h 575"/>
                <a:gd name="T170" fmla="*/ 633 w 633"/>
                <a:gd name="T171" fmla="*/ 575 h 5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3" h="575">
                  <a:moveTo>
                    <a:pt x="85" y="27"/>
                  </a:moveTo>
                  <a:lnTo>
                    <a:pt x="82" y="33"/>
                  </a:lnTo>
                  <a:lnTo>
                    <a:pt x="79" y="37"/>
                  </a:lnTo>
                  <a:lnTo>
                    <a:pt x="72" y="41"/>
                  </a:lnTo>
                  <a:lnTo>
                    <a:pt x="63" y="47"/>
                  </a:lnTo>
                  <a:lnTo>
                    <a:pt x="56" y="51"/>
                  </a:lnTo>
                  <a:lnTo>
                    <a:pt x="54" y="57"/>
                  </a:lnTo>
                  <a:lnTo>
                    <a:pt x="47" y="60"/>
                  </a:lnTo>
                  <a:lnTo>
                    <a:pt x="37" y="64"/>
                  </a:lnTo>
                  <a:lnTo>
                    <a:pt x="35" y="71"/>
                  </a:lnTo>
                  <a:lnTo>
                    <a:pt x="35" y="84"/>
                  </a:lnTo>
                  <a:lnTo>
                    <a:pt x="37" y="87"/>
                  </a:lnTo>
                  <a:lnTo>
                    <a:pt x="37" y="101"/>
                  </a:lnTo>
                  <a:lnTo>
                    <a:pt x="35" y="107"/>
                  </a:lnTo>
                  <a:lnTo>
                    <a:pt x="24" y="115"/>
                  </a:lnTo>
                  <a:lnTo>
                    <a:pt x="18" y="117"/>
                  </a:lnTo>
                  <a:lnTo>
                    <a:pt x="9" y="121"/>
                  </a:lnTo>
                  <a:lnTo>
                    <a:pt x="0" y="128"/>
                  </a:lnTo>
                  <a:lnTo>
                    <a:pt x="0" y="138"/>
                  </a:lnTo>
                  <a:lnTo>
                    <a:pt x="9" y="148"/>
                  </a:lnTo>
                  <a:lnTo>
                    <a:pt x="16" y="161"/>
                  </a:lnTo>
                  <a:lnTo>
                    <a:pt x="18" y="282"/>
                  </a:lnTo>
                  <a:lnTo>
                    <a:pt x="6" y="288"/>
                  </a:lnTo>
                  <a:lnTo>
                    <a:pt x="6" y="302"/>
                  </a:lnTo>
                  <a:lnTo>
                    <a:pt x="22" y="319"/>
                  </a:lnTo>
                  <a:lnTo>
                    <a:pt x="28" y="329"/>
                  </a:lnTo>
                  <a:lnTo>
                    <a:pt x="31" y="352"/>
                  </a:lnTo>
                  <a:lnTo>
                    <a:pt x="40" y="363"/>
                  </a:lnTo>
                  <a:lnTo>
                    <a:pt x="63" y="363"/>
                  </a:lnTo>
                  <a:lnTo>
                    <a:pt x="85" y="373"/>
                  </a:lnTo>
                  <a:lnTo>
                    <a:pt x="95" y="393"/>
                  </a:lnTo>
                  <a:lnTo>
                    <a:pt x="101" y="407"/>
                  </a:lnTo>
                  <a:lnTo>
                    <a:pt x="110" y="407"/>
                  </a:lnTo>
                  <a:lnTo>
                    <a:pt x="193" y="410"/>
                  </a:lnTo>
                  <a:lnTo>
                    <a:pt x="199" y="410"/>
                  </a:lnTo>
                  <a:lnTo>
                    <a:pt x="202" y="416"/>
                  </a:lnTo>
                  <a:lnTo>
                    <a:pt x="212" y="420"/>
                  </a:lnTo>
                  <a:lnTo>
                    <a:pt x="218" y="427"/>
                  </a:lnTo>
                  <a:lnTo>
                    <a:pt x="232" y="427"/>
                  </a:lnTo>
                  <a:lnTo>
                    <a:pt x="272" y="413"/>
                  </a:lnTo>
                  <a:lnTo>
                    <a:pt x="288" y="420"/>
                  </a:lnTo>
                  <a:lnTo>
                    <a:pt x="304" y="427"/>
                  </a:lnTo>
                  <a:lnTo>
                    <a:pt x="307" y="430"/>
                  </a:lnTo>
                  <a:lnTo>
                    <a:pt x="311" y="433"/>
                  </a:lnTo>
                  <a:lnTo>
                    <a:pt x="314" y="433"/>
                  </a:lnTo>
                  <a:lnTo>
                    <a:pt x="324" y="436"/>
                  </a:lnTo>
                  <a:lnTo>
                    <a:pt x="324" y="440"/>
                  </a:lnTo>
                  <a:lnTo>
                    <a:pt x="330" y="440"/>
                  </a:lnTo>
                  <a:lnTo>
                    <a:pt x="330" y="444"/>
                  </a:lnTo>
                  <a:lnTo>
                    <a:pt x="348" y="450"/>
                  </a:lnTo>
                  <a:lnTo>
                    <a:pt x="368" y="460"/>
                  </a:lnTo>
                  <a:lnTo>
                    <a:pt x="371" y="464"/>
                  </a:lnTo>
                  <a:lnTo>
                    <a:pt x="375" y="464"/>
                  </a:lnTo>
                  <a:lnTo>
                    <a:pt x="387" y="470"/>
                  </a:lnTo>
                  <a:lnTo>
                    <a:pt x="390" y="474"/>
                  </a:lnTo>
                  <a:lnTo>
                    <a:pt x="393" y="474"/>
                  </a:lnTo>
                  <a:lnTo>
                    <a:pt x="399" y="477"/>
                  </a:lnTo>
                  <a:lnTo>
                    <a:pt x="406" y="481"/>
                  </a:lnTo>
                  <a:lnTo>
                    <a:pt x="409" y="481"/>
                  </a:lnTo>
                  <a:lnTo>
                    <a:pt x="412" y="483"/>
                  </a:lnTo>
                  <a:lnTo>
                    <a:pt x="415" y="487"/>
                  </a:lnTo>
                  <a:lnTo>
                    <a:pt x="432" y="494"/>
                  </a:lnTo>
                  <a:lnTo>
                    <a:pt x="438" y="497"/>
                  </a:lnTo>
                  <a:lnTo>
                    <a:pt x="441" y="497"/>
                  </a:lnTo>
                  <a:lnTo>
                    <a:pt x="441" y="500"/>
                  </a:lnTo>
                  <a:lnTo>
                    <a:pt x="447" y="500"/>
                  </a:lnTo>
                  <a:lnTo>
                    <a:pt x="456" y="507"/>
                  </a:lnTo>
                  <a:lnTo>
                    <a:pt x="463" y="510"/>
                  </a:lnTo>
                  <a:lnTo>
                    <a:pt x="469" y="514"/>
                  </a:lnTo>
                  <a:lnTo>
                    <a:pt x="479" y="517"/>
                  </a:lnTo>
                  <a:lnTo>
                    <a:pt x="486" y="520"/>
                  </a:lnTo>
                  <a:lnTo>
                    <a:pt x="486" y="524"/>
                  </a:lnTo>
                  <a:lnTo>
                    <a:pt x="488" y="524"/>
                  </a:lnTo>
                  <a:lnTo>
                    <a:pt x="510" y="534"/>
                  </a:lnTo>
                  <a:lnTo>
                    <a:pt x="517" y="538"/>
                  </a:lnTo>
                  <a:lnTo>
                    <a:pt x="517" y="541"/>
                  </a:lnTo>
                  <a:lnTo>
                    <a:pt x="520" y="541"/>
                  </a:lnTo>
                  <a:lnTo>
                    <a:pt x="526" y="541"/>
                  </a:lnTo>
                  <a:lnTo>
                    <a:pt x="542" y="551"/>
                  </a:lnTo>
                  <a:lnTo>
                    <a:pt x="548" y="554"/>
                  </a:lnTo>
                  <a:lnTo>
                    <a:pt x="555" y="557"/>
                  </a:lnTo>
                  <a:lnTo>
                    <a:pt x="555" y="561"/>
                  </a:lnTo>
                  <a:lnTo>
                    <a:pt x="564" y="561"/>
                  </a:lnTo>
                  <a:lnTo>
                    <a:pt x="564" y="564"/>
                  </a:lnTo>
                  <a:lnTo>
                    <a:pt x="571" y="567"/>
                  </a:lnTo>
                  <a:lnTo>
                    <a:pt x="577" y="571"/>
                  </a:lnTo>
                  <a:lnTo>
                    <a:pt x="580" y="571"/>
                  </a:lnTo>
                  <a:lnTo>
                    <a:pt x="590" y="574"/>
                  </a:lnTo>
                  <a:lnTo>
                    <a:pt x="590" y="551"/>
                  </a:lnTo>
                  <a:lnTo>
                    <a:pt x="632" y="551"/>
                  </a:lnTo>
                  <a:lnTo>
                    <a:pt x="632" y="470"/>
                  </a:lnTo>
                  <a:lnTo>
                    <a:pt x="632" y="175"/>
                  </a:lnTo>
                  <a:lnTo>
                    <a:pt x="628" y="175"/>
                  </a:lnTo>
                  <a:lnTo>
                    <a:pt x="619" y="165"/>
                  </a:lnTo>
                  <a:lnTo>
                    <a:pt x="619" y="151"/>
                  </a:lnTo>
                  <a:lnTo>
                    <a:pt x="612" y="144"/>
                  </a:lnTo>
                  <a:lnTo>
                    <a:pt x="612" y="128"/>
                  </a:lnTo>
                  <a:lnTo>
                    <a:pt x="622" y="121"/>
                  </a:lnTo>
                  <a:lnTo>
                    <a:pt x="619" y="77"/>
                  </a:lnTo>
                  <a:lnTo>
                    <a:pt x="622" y="71"/>
                  </a:lnTo>
                  <a:lnTo>
                    <a:pt x="625" y="67"/>
                  </a:lnTo>
                  <a:lnTo>
                    <a:pt x="632" y="64"/>
                  </a:lnTo>
                  <a:lnTo>
                    <a:pt x="628" y="64"/>
                  </a:lnTo>
                  <a:lnTo>
                    <a:pt x="625" y="57"/>
                  </a:lnTo>
                  <a:lnTo>
                    <a:pt x="622" y="54"/>
                  </a:lnTo>
                  <a:lnTo>
                    <a:pt x="590" y="51"/>
                  </a:lnTo>
                  <a:lnTo>
                    <a:pt x="584" y="47"/>
                  </a:lnTo>
                  <a:lnTo>
                    <a:pt x="580" y="47"/>
                  </a:lnTo>
                  <a:lnTo>
                    <a:pt x="571" y="43"/>
                  </a:lnTo>
                  <a:lnTo>
                    <a:pt x="559" y="41"/>
                  </a:lnTo>
                  <a:lnTo>
                    <a:pt x="552" y="41"/>
                  </a:lnTo>
                  <a:lnTo>
                    <a:pt x="546" y="37"/>
                  </a:lnTo>
                  <a:lnTo>
                    <a:pt x="546" y="30"/>
                  </a:lnTo>
                  <a:lnTo>
                    <a:pt x="546" y="33"/>
                  </a:lnTo>
                  <a:lnTo>
                    <a:pt x="546" y="24"/>
                  </a:lnTo>
                  <a:lnTo>
                    <a:pt x="540" y="20"/>
                  </a:lnTo>
                  <a:lnTo>
                    <a:pt x="533" y="20"/>
                  </a:lnTo>
                  <a:lnTo>
                    <a:pt x="530" y="17"/>
                  </a:lnTo>
                  <a:lnTo>
                    <a:pt x="517" y="17"/>
                  </a:lnTo>
                  <a:lnTo>
                    <a:pt x="507" y="14"/>
                  </a:lnTo>
                  <a:lnTo>
                    <a:pt x="486" y="14"/>
                  </a:lnTo>
                  <a:lnTo>
                    <a:pt x="475" y="17"/>
                  </a:lnTo>
                  <a:lnTo>
                    <a:pt x="467" y="17"/>
                  </a:lnTo>
                  <a:lnTo>
                    <a:pt x="447" y="27"/>
                  </a:lnTo>
                  <a:lnTo>
                    <a:pt x="434" y="37"/>
                  </a:lnTo>
                  <a:lnTo>
                    <a:pt x="425" y="47"/>
                  </a:lnTo>
                  <a:lnTo>
                    <a:pt x="422" y="67"/>
                  </a:lnTo>
                  <a:lnTo>
                    <a:pt x="425" y="71"/>
                  </a:lnTo>
                  <a:lnTo>
                    <a:pt x="428" y="77"/>
                  </a:lnTo>
                  <a:lnTo>
                    <a:pt x="432" y="87"/>
                  </a:lnTo>
                  <a:lnTo>
                    <a:pt x="428" y="91"/>
                  </a:lnTo>
                  <a:lnTo>
                    <a:pt x="425" y="97"/>
                  </a:lnTo>
                  <a:lnTo>
                    <a:pt x="422" y="107"/>
                  </a:lnTo>
                  <a:lnTo>
                    <a:pt x="412" y="115"/>
                  </a:lnTo>
                  <a:lnTo>
                    <a:pt x="406" y="117"/>
                  </a:lnTo>
                  <a:lnTo>
                    <a:pt x="393" y="121"/>
                  </a:lnTo>
                  <a:lnTo>
                    <a:pt x="383" y="121"/>
                  </a:lnTo>
                  <a:lnTo>
                    <a:pt x="378" y="121"/>
                  </a:lnTo>
                  <a:lnTo>
                    <a:pt x="364" y="115"/>
                  </a:lnTo>
                  <a:lnTo>
                    <a:pt x="359" y="107"/>
                  </a:lnTo>
                  <a:lnTo>
                    <a:pt x="355" y="104"/>
                  </a:lnTo>
                  <a:lnTo>
                    <a:pt x="348" y="101"/>
                  </a:lnTo>
                  <a:lnTo>
                    <a:pt x="343" y="101"/>
                  </a:lnTo>
                  <a:lnTo>
                    <a:pt x="339" y="97"/>
                  </a:lnTo>
                  <a:lnTo>
                    <a:pt x="333" y="94"/>
                  </a:lnTo>
                  <a:lnTo>
                    <a:pt x="324" y="91"/>
                  </a:lnTo>
                  <a:lnTo>
                    <a:pt x="301" y="84"/>
                  </a:lnTo>
                  <a:lnTo>
                    <a:pt x="275" y="80"/>
                  </a:lnTo>
                  <a:lnTo>
                    <a:pt x="259" y="77"/>
                  </a:lnTo>
                  <a:lnTo>
                    <a:pt x="247" y="67"/>
                  </a:lnTo>
                  <a:lnTo>
                    <a:pt x="240" y="57"/>
                  </a:lnTo>
                  <a:lnTo>
                    <a:pt x="240" y="47"/>
                  </a:lnTo>
                  <a:lnTo>
                    <a:pt x="238" y="41"/>
                  </a:lnTo>
                  <a:lnTo>
                    <a:pt x="234" y="37"/>
                  </a:lnTo>
                  <a:lnTo>
                    <a:pt x="216" y="30"/>
                  </a:lnTo>
                  <a:lnTo>
                    <a:pt x="199" y="24"/>
                  </a:lnTo>
                  <a:lnTo>
                    <a:pt x="193" y="20"/>
                  </a:lnTo>
                  <a:lnTo>
                    <a:pt x="180" y="17"/>
                  </a:lnTo>
                  <a:lnTo>
                    <a:pt x="171" y="17"/>
                  </a:lnTo>
                  <a:lnTo>
                    <a:pt x="164" y="14"/>
                  </a:lnTo>
                  <a:lnTo>
                    <a:pt x="152" y="14"/>
                  </a:lnTo>
                  <a:lnTo>
                    <a:pt x="136" y="17"/>
                  </a:lnTo>
                  <a:lnTo>
                    <a:pt x="123" y="17"/>
                  </a:lnTo>
                  <a:lnTo>
                    <a:pt x="114" y="14"/>
                  </a:lnTo>
                  <a:lnTo>
                    <a:pt x="104" y="7"/>
                  </a:lnTo>
                  <a:lnTo>
                    <a:pt x="95" y="4"/>
                  </a:lnTo>
                  <a:lnTo>
                    <a:pt x="85" y="0"/>
                  </a:lnTo>
                  <a:lnTo>
                    <a:pt x="85" y="27"/>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grpSp>
      <p:sp>
        <p:nvSpPr>
          <p:cNvPr id="40966" name="Text Box 10"/>
          <p:cNvSpPr txBox="1">
            <a:spLocks noChangeArrowheads="1"/>
          </p:cNvSpPr>
          <p:nvPr/>
        </p:nvSpPr>
        <p:spPr bwMode="auto">
          <a:xfrm>
            <a:off x="5940425" y="2166938"/>
            <a:ext cx="295275" cy="138112"/>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Algeria</a:t>
            </a:r>
          </a:p>
        </p:txBody>
      </p:sp>
      <p:sp>
        <p:nvSpPr>
          <p:cNvPr id="40967" name="Text Box 11"/>
          <p:cNvSpPr txBox="1">
            <a:spLocks noChangeArrowheads="1"/>
          </p:cNvSpPr>
          <p:nvPr/>
        </p:nvSpPr>
        <p:spPr bwMode="auto">
          <a:xfrm>
            <a:off x="5470525" y="1682750"/>
            <a:ext cx="366713" cy="138113"/>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Morocco</a:t>
            </a:r>
          </a:p>
        </p:txBody>
      </p:sp>
      <p:sp>
        <p:nvSpPr>
          <p:cNvPr id="40968" name="Text Box 12"/>
          <p:cNvSpPr txBox="1">
            <a:spLocks noChangeArrowheads="1"/>
          </p:cNvSpPr>
          <p:nvPr/>
        </p:nvSpPr>
        <p:spPr bwMode="auto">
          <a:xfrm>
            <a:off x="6813550" y="2155825"/>
            <a:ext cx="227013" cy="138113"/>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Libya</a:t>
            </a:r>
          </a:p>
        </p:txBody>
      </p:sp>
      <p:sp>
        <p:nvSpPr>
          <p:cNvPr id="40969" name="Text Box 13"/>
          <p:cNvSpPr txBox="1">
            <a:spLocks noChangeArrowheads="1"/>
          </p:cNvSpPr>
          <p:nvPr/>
        </p:nvSpPr>
        <p:spPr bwMode="auto">
          <a:xfrm>
            <a:off x="6611938" y="1463675"/>
            <a:ext cx="306387" cy="138113"/>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Tunisia</a:t>
            </a:r>
          </a:p>
        </p:txBody>
      </p:sp>
      <p:sp>
        <p:nvSpPr>
          <p:cNvPr id="507" name="Line 14"/>
          <p:cNvSpPr>
            <a:spLocks noChangeShapeType="1"/>
          </p:cNvSpPr>
          <p:nvPr/>
        </p:nvSpPr>
        <p:spPr bwMode="auto">
          <a:xfrm flipH="1">
            <a:off x="6477000" y="1533525"/>
            <a:ext cx="134938" cy="68263"/>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40971" name="Text Box 15"/>
          <p:cNvSpPr txBox="1">
            <a:spLocks noChangeArrowheads="1"/>
          </p:cNvSpPr>
          <p:nvPr/>
        </p:nvSpPr>
        <p:spPr bwMode="auto">
          <a:xfrm>
            <a:off x="5000625" y="1730375"/>
            <a:ext cx="355600" cy="193675"/>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Western</a:t>
            </a:r>
          </a:p>
          <a:p>
            <a:pPr>
              <a:lnSpc>
                <a:spcPct val="70000"/>
              </a:lnSpc>
            </a:pPr>
            <a:r>
              <a:rPr lang="en-US" sz="900">
                <a:solidFill>
                  <a:srgbClr val="000000"/>
                </a:solidFill>
                <a:latin typeface="Arial Narrow" pitchFamily="34" charset="0"/>
                <a:ea typeface="ＭＳ Ｐゴシック" pitchFamily="34" charset="-128"/>
              </a:rPr>
              <a:t>Sahara</a:t>
            </a:r>
          </a:p>
        </p:txBody>
      </p:sp>
      <p:sp>
        <p:nvSpPr>
          <p:cNvPr id="509" name="Line 16"/>
          <p:cNvSpPr>
            <a:spLocks noChangeShapeType="1"/>
          </p:cNvSpPr>
          <p:nvPr/>
        </p:nvSpPr>
        <p:spPr bwMode="auto">
          <a:xfrm>
            <a:off x="5068888" y="1947863"/>
            <a:ext cx="0" cy="276225"/>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40973" name="Text Box 17"/>
          <p:cNvSpPr txBox="1">
            <a:spLocks noChangeArrowheads="1"/>
          </p:cNvSpPr>
          <p:nvPr/>
        </p:nvSpPr>
        <p:spPr bwMode="auto">
          <a:xfrm>
            <a:off x="4989513" y="2505075"/>
            <a:ext cx="442912" cy="138113"/>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Mauritania</a:t>
            </a:r>
          </a:p>
        </p:txBody>
      </p:sp>
      <p:sp>
        <p:nvSpPr>
          <p:cNvPr id="40974" name="Text Box 19"/>
          <p:cNvSpPr txBox="1">
            <a:spLocks noChangeArrowheads="1"/>
          </p:cNvSpPr>
          <p:nvPr/>
        </p:nvSpPr>
        <p:spPr bwMode="auto">
          <a:xfrm>
            <a:off x="4364038" y="2955925"/>
            <a:ext cx="331787" cy="139700"/>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Gambia</a:t>
            </a:r>
          </a:p>
        </p:txBody>
      </p:sp>
      <p:grpSp>
        <p:nvGrpSpPr>
          <p:cNvPr id="3" name="Group 20"/>
          <p:cNvGrpSpPr>
            <a:grpSpLocks/>
          </p:cNvGrpSpPr>
          <p:nvPr/>
        </p:nvGrpSpPr>
        <p:grpSpPr bwMode="auto">
          <a:xfrm>
            <a:off x="4330337" y="2277122"/>
            <a:ext cx="2524125" cy="1362075"/>
            <a:chOff x="2400" y="1234"/>
            <a:chExt cx="1806" cy="945"/>
          </a:xfrm>
          <a:solidFill>
            <a:srgbClr val="DAEDEF">
              <a:lumMod val="90000"/>
            </a:srgbClr>
          </a:solidFill>
        </p:grpSpPr>
        <p:sp>
          <p:nvSpPr>
            <p:cNvPr id="513" name="Freeform 21"/>
            <p:cNvSpPr>
              <a:spLocks/>
            </p:cNvSpPr>
            <p:nvPr/>
          </p:nvSpPr>
          <p:spPr bwMode="auto">
            <a:xfrm>
              <a:off x="3382" y="1863"/>
              <a:ext cx="188" cy="290"/>
            </a:xfrm>
            <a:custGeom>
              <a:avLst/>
              <a:gdLst>
                <a:gd name="T0" fmla="*/ 30036460 w 173"/>
                <a:gd name="T1" fmla="*/ 21183094 h 270"/>
                <a:gd name="T2" fmla="*/ 38185434 w 173"/>
                <a:gd name="T3" fmla="*/ 22280935 h 270"/>
                <a:gd name="T4" fmla="*/ 49004076 w 173"/>
                <a:gd name="T5" fmla="*/ 30316260 h 270"/>
                <a:gd name="T6" fmla="*/ 41888506 w 173"/>
                <a:gd name="T7" fmla="*/ 30316260 h 270"/>
                <a:gd name="T8" fmla="*/ 41888506 w 173"/>
                <a:gd name="T9" fmla="*/ 31101004 h 270"/>
                <a:gd name="T10" fmla="*/ 30036460 w 173"/>
                <a:gd name="T11" fmla="*/ 32825347 h 270"/>
                <a:gd name="T12" fmla="*/ 16782917 w 173"/>
                <a:gd name="T13" fmla="*/ 35899277 h 270"/>
                <a:gd name="T14" fmla="*/ 13077740 w 173"/>
                <a:gd name="T15" fmla="*/ 41724494 h 270"/>
                <a:gd name="T16" fmla="*/ 0 w 173"/>
                <a:gd name="T17" fmla="*/ 43221323 h 270"/>
                <a:gd name="T18" fmla="*/ 13077740 w 173"/>
                <a:gd name="T19" fmla="*/ 56578674 h 270"/>
                <a:gd name="T20" fmla="*/ 13077740 w 173"/>
                <a:gd name="T21" fmla="*/ 57193662 h 270"/>
                <a:gd name="T22" fmla="*/ 23405283 w 173"/>
                <a:gd name="T23" fmla="*/ 57193662 h 270"/>
                <a:gd name="T24" fmla="*/ 30036460 w 173"/>
                <a:gd name="T25" fmla="*/ 63549910 h 270"/>
                <a:gd name="T26" fmla="*/ 3 w 173"/>
                <a:gd name="T27" fmla="*/ 62447618 h 270"/>
                <a:gd name="T28" fmla="*/ 0 w 173"/>
                <a:gd name="T29" fmla="*/ 63880140 h 270"/>
                <a:gd name="T30" fmla="*/ 68340571 w 173"/>
                <a:gd name="T31" fmla="*/ 66455992 h 270"/>
                <a:gd name="T32" fmla="*/ 103570550 w 173"/>
                <a:gd name="T33" fmla="*/ 67717521 h 270"/>
                <a:gd name="T34" fmla="*/ 127457609 w 173"/>
                <a:gd name="T35" fmla="*/ 65079528 h 270"/>
                <a:gd name="T36" fmla="*/ 185360545 w 173"/>
                <a:gd name="T37" fmla="*/ 62447618 h 270"/>
                <a:gd name="T38" fmla="*/ 247889645 w 173"/>
                <a:gd name="T39" fmla="*/ 57193662 h 270"/>
                <a:gd name="T40" fmla="*/ 292574321 w 173"/>
                <a:gd name="T41" fmla="*/ 56578674 h 270"/>
                <a:gd name="T42" fmla="*/ 296701087 w 173"/>
                <a:gd name="T43" fmla="*/ 57193662 h 270"/>
                <a:gd name="T44" fmla="*/ 310759187 w 173"/>
                <a:gd name="T45" fmla="*/ 56578674 h 270"/>
                <a:gd name="T46" fmla="*/ 331740206 w 173"/>
                <a:gd name="T47" fmla="*/ 53696719 h 270"/>
                <a:gd name="T48" fmla="*/ 322426467 w 173"/>
                <a:gd name="T49" fmla="*/ 53249286 h 270"/>
                <a:gd name="T50" fmla="*/ 306493045 w 173"/>
                <a:gd name="T51" fmla="*/ 49861606 h 270"/>
                <a:gd name="T52" fmla="*/ 296701087 w 173"/>
                <a:gd name="T53" fmla="*/ 49861606 h 270"/>
                <a:gd name="T54" fmla="*/ 292574321 w 173"/>
                <a:gd name="T55" fmla="*/ 47777354 h 270"/>
                <a:gd name="T56" fmla="*/ 282038813 w 173"/>
                <a:gd name="T57" fmla="*/ 28453868 h 270"/>
                <a:gd name="T58" fmla="*/ 273028309 w 173"/>
                <a:gd name="T59" fmla="*/ 17559080 h 270"/>
                <a:gd name="T60" fmla="*/ 265735389 w 173"/>
                <a:gd name="T61" fmla="*/ 16973383 h 270"/>
                <a:gd name="T62" fmla="*/ 258501865 w 173"/>
                <a:gd name="T63" fmla="*/ 9452024 h 270"/>
                <a:gd name="T64" fmla="*/ 238828230 w 173"/>
                <a:gd name="T65" fmla="*/ 5811088 h 270"/>
                <a:gd name="T66" fmla="*/ 225022593 w 173"/>
                <a:gd name="T67" fmla="*/ 5037201 h 270"/>
                <a:gd name="T68" fmla="*/ 238828230 w 173"/>
                <a:gd name="T69" fmla="*/ 4 h 270"/>
                <a:gd name="T70" fmla="*/ 220966628 w 173"/>
                <a:gd name="T71" fmla="*/ 0 h 270"/>
                <a:gd name="T72" fmla="*/ 194409023 w 173"/>
                <a:gd name="T73" fmla="*/ 4 h 270"/>
                <a:gd name="T74" fmla="*/ 175344222 w 173"/>
                <a:gd name="T75" fmla="*/ 1989510 h 270"/>
                <a:gd name="T76" fmla="*/ 16782917 w 173"/>
                <a:gd name="T77" fmla="*/ 4 h 270"/>
                <a:gd name="T78" fmla="*/ 16782917 w 173"/>
                <a:gd name="T79" fmla="*/ 1989510 h 270"/>
                <a:gd name="T80" fmla="*/ 23405283 w 173"/>
                <a:gd name="T81" fmla="*/ 7628210 h 270"/>
                <a:gd name="T82" fmla="*/ 23405283 w 173"/>
                <a:gd name="T83" fmla="*/ 8306685 h 270"/>
                <a:gd name="T84" fmla="*/ 30036460 w 173"/>
                <a:gd name="T85" fmla="*/ 16973383 h 270"/>
                <a:gd name="T86" fmla="*/ 38185434 w 173"/>
                <a:gd name="T87" fmla="*/ 16973383 h 270"/>
                <a:gd name="T88" fmla="*/ 30036460 w 173"/>
                <a:gd name="T89" fmla="*/ 21183094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3"/>
                <a:gd name="T136" fmla="*/ 0 h 270"/>
                <a:gd name="T137" fmla="*/ 173 w 173"/>
                <a:gd name="T138" fmla="*/ 270 h 2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3" h="270">
                  <a:moveTo>
                    <a:pt x="16" y="84"/>
                  </a:moveTo>
                  <a:lnTo>
                    <a:pt x="19" y="88"/>
                  </a:lnTo>
                  <a:lnTo>
                    <a:pt x="25" y="121"/>
                  </a:lnTo>
                  <a:lnTo>
                    <a:pt x="22" y="121"/>
                  </a:lnTo>
                  <a:lnTo>
                    <a:pt x="22" y="124"/>
                  </a:lnTo>
                  <a:lnTo>
                    <a:pt x="16" y="131"/>
                  </a:lnTo>
                  <a:lnTo>
                    <a:pt x="9" y="144"/>
                  </a:lnTo>
                  <a:lnTo>
                    <a:pt x="6" y="168"/>
                  </a:lnTo>
                  <a:lnTo>
                    <a:pt x="0" y="171"/>
                  </a:lnTo>
                  <a:lnTo>
                    <a:pt x="6" y="225"/>
                  </a:lnTo>
                  <a:lnTo>
                    <a:pt x="6" y="228"/>
                  </a:lnTo>
                  <a:lnTo>
                    <a:pt x="13" y="228"/>
                  </a:lnTo>
                  <a:lnTo>
                    <a:pt x="16" y="252"/>
                  </a:lnTo>
                  <a:lnTo>
                    <a:pt x="3" y="249"/>
                  </a:lnTo>
                  <a:lnTo>
                    <a:pt x="0" y="255"/>
                  </a:lnTo>
                  <a:lnTo>
                    <a:pt x="35" y="265"/>
                  </a:lnTo>
                  <a:lnTo>
                    <a:pt x="53" y="269"/>
                  </a:lnTo>
                  <a:lnTo>
                    <a:pt x="67" y="259"/>
                  </a:lnTo>
                  <a:lnTo>
                    <a:pt x="95" y="249"/>
                  </a:lnTo>
                  <a:lnTo>
                    <a:pt x="130" y="228"/>
                  </a:lnTo>
                  <a:lnTo>
                    <a:pt x="152" y="225"/>
                  </a:lnTo>
                  <a:lnTo>
                    <a:pt x="155" y="228"/>
                  </a:lnTo>
                  <a:lnTo>
                    <a:pt x="162" y="225"/>
                  </a:lnTo>
                  <a:lnTo>
                    <a:pt x="172" y="215"/>
                  </a:lnTo>
                  <a:lnTo>
                    <a:pt x="168" y="212"/>
                  </a:lnTo>
                  <a:lnTo>
                    <a:pt x="159" y="198"/>
                  </a:lnTo>
                  <a:lnTo>
                    <a:pt x="155" y="198"/>
                  </a:lnTo>
                  <a:lnTo>
                    <a:pt x="152" y="191"/>
                  </a:lnTo>
                  <a:lnTo>
                    <a:pt x="146" y="114"/>
                  </a:lnTo>
                  <a:lnTo>
                    <a:pt x="143" y="70"/>
                  </a:lnTo>
                  <a:lnTo>
                    <a:pt x="139" y="67"/>
                  </a:lnTo>
                  <a:lnTo>
                    <a:pt x="133" y="37"/>
                  </a:lnTo>
                  <a:lnTo>
                    <a:pt x="123" y="23"/>
                  </a:lnTo>
                  <a:lnTo>
                    <a:pt x="118" y="20"/>
                  </a:lnTo>
                  <a:lnTo>
                    <a:pt x="123" y="4"/>
                  </a:lnTo>
                  <a:lnTo>
                    <a:pt x="115" y="0"/>
                  </a:lnTo>
                  <a:lnTo>
                    <a:pt x="102" y="4"/>
                  </a:lnTo>
                  <a:lnTo>
                    <a:pt x="92" y="7"/>
                  </a:lnTo>
                  <a:lnTo>
                    <a:pt x="9" y="4"/>
                  </a:lnTo>
                  <a:lnTo>
                    <a:pt x="9" y="7"/>
                  </a:lnTo>
                  <a:lnTo>
                    <a:pt x="13" y="30"/>
                  </a:lnTo>
                  <a:lnTo>
                    <a:pt x="13" y="33"/>
                  </a:lnTo>
                  <a:lnTo>
                    <a:pt x="16" y="67"/>
                  </a:lnTo>
                  <a:lnTo>
                    <a:pt x="19" y="67"/>
                  </a:lnTo>
                  <a:lnTo>
                    <a:pt x="16" y="84"/>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14" name="Freeform 22"/>
            <p:cNvSpPr>
              <a:spLocks/>
            </p:cNvSpPr>
            <p:nvPr/>
          </p:nvSpPr>
          <p:spPr bwMode="auto">
            <a:xfrm>
              <a:off x="3020" y="1978"/>
              <a:ext cx="179" cy="190"/>
            </a:xfrm>
            <a:custGeom>
              <a:avLst/>
              <a:gdLst>
                <a:gd name="T0" fmla="*/ 23326814 w 166"/>
                <a:gd name="T1" fmla="*/ 8102333 h 176"/>
                <a:gd name="T2" fmla="*/ 18454721 w 166"/>
                <a:gd name="T3" fmla="*/ 12604807 h 176"/>
                <a:gd name="T4" fmla="*/ 17253467 w 166"/>
                <a:gd name="T5" fmla="*/ 20859566 h 176"/>
                <a:gd name="T6" fmla="*/ 13760751 w 166"/>
                <a:gd name="T7" fmla="*/ 22518835 h 176"/>
                <a:gd name="T8" fmla="*/ 10726146 w 166"/>
                <a:gd name="T9" fmla="*/ 27098404 h 176"/>
                <a:gd name="T10" fmla="*/ 5568069 w 166"/>
                <a:gd name="T11" fmla="*/ 33017938 h 176"/>
                <a:gd name="T12" fmla="*/ 6 w 166"/>
                <a:gd name="T13" fmla="*/ 34688487 h 176"/>
                <a:gd name="T14" fmla="*/ 3 w 166"/>
                <a:gd name="T15" fmla="*/ 38706804 h 176"/>
                <a:gd name="T16" fmla="*/ 3 w 166"/>
                <a:gd name="T17" fmla="*/ 42893193 h 176"/>
                <a:gd name="T18" fmla="*/ 5568069 w 166"/>
                <a:gd name="T19" fmla="*/ 45109594 h 176"/>
                <a:gd name="T20" fmla="*/ 4440890 w 166"/>
                <a:gd name="T21" fmla="*/ 49031538 h 176"/>
                <a:gd name="T22" fmla="*/ 8753332 w 166"/>
                <a:gd name="T23" fmla="*/ 50861514 h 176"/>
                <a:gd name="T24" fmla="*/ 13760751 w 166"/>
                <a:gd name="T25" fmla="*/ 57142221 h 176"/>
                <a:gd name="T26" fmla="*/ 19899970 w 166"/>
                <a:gd name="T27" fmla="*/ 61687607 h 176"/>
                <a:gd name="T28" fmla="*/ 25153597 w 166"/>
                <a:gd name="T29" fmla="*/ 67884541 h 176"/>
                <a:gd name="T30" fmla="*/ 30045946 w 166"/>
                <a:gd name="T31" fmla="*/ 71891812 h 176"/>
                <a:gd name="T32" fmla="*/ 34007857 w 166"/>
                <a:gd name="T33" fmla="*/ 75429870 h 176"/>
                <a:gd name="T34" fmla="*/ 37672128 w 166"/>
                <a:gd name="T35" fmla="*/ 81429930 h 176"/>
                <a:gd name="T36" fmla="*/ 42296106 w 166"/>
                <a:gd name="T37" fmla="*/ 87907270 h 176"/>
                <a:gd name="T38" fmla="*/ 45281255 w 166"/>
                <a:gd name="T39" fmla="*/ 90448570 h 176"/>
                <a:gd name="T40" fmla="*/ 50933029 w 166"/>
                <a:gd name="T41" fmla="*/ 93824420 h 176"/>
                <a:gd name="T42" fmla="*/ 55171817 w 166"/>
                <a:gd name="T43" fmla="*/ 96409801 h 176"/>
                <a:gd name="T44" fmla="*/ 61220617 w 166"/>
                <a:gd name="T45" fmla="*/ 99599313 h 176"/>
                <a:gd name="T46" fmla="*/ 67757850 w 166"/>
                <a:gd name="T47" fmla="*/ 102373864 h 176"/>
                <a:gd name="T48" fmla="*/ 71703854 w 166"/>
                <a:gd name="T49" fmla="*/ 104692969 h 176"/>
                <a:gd name="T50" fmla="*/ 77314066 w 166"/>
                <a:gd name="T51" fmla="*/ 106346245 h 176"/>
                <a:gd name="T52" fmla="*/ 82139731 w 166"/>
                <a:gd name="T53" fmla="*/ 81429930 h 176"/>
                <a:gd name="T54" fmla="*/ 77314066 w 166"/>
                <a:gd name="T55" fmla="*/ 69871906 h 176"/>
                <a:gd name="T56" fmla="*/ 74254625 w 166"/>
                <a:gd name="T57" fmla="*/ 66141274 h 176"/>
                <a:gd name="T58" fmla="*/ 61220617 w 166"/>
                <a:gd name="T59" fmla="*/ 54907304 h 176"/>
                <a:gd name="T60" fmla="*/ 58273355 w 166"/>
                <a:gd name="T61" fmla="*/ 53957062 h 176"/>
                <a:gd name="T62" fmla="*/ 63860741 w 166"/>
                <a:gd name="T63" fmla="*/ 37220279 h 176"/>
                <a:gd name="T64" fmla="*/ 59863254 w 166"/>
                <a:gd name="T65" fmla="*/ 33017938 h 176"/>
                <a:gd name="T66" fmla="*/ 59863254 w 166"/>
                <a:gd name="T67" fmla="*/ 25101694 h 176"/>
                <a:gd name="T68" fmla="*/ 55171817 w 166"/>
                <a:gd name="T69" fmla="*/ 22518835 h 176"/>
                <a:gd name="T70" fmla="*/ 51838881 w 166"/>
                <a:gd name="T71" fmla="*/ 30765558 h 176"/>
                <a:gd name="T72" fmla="*/ 48827369 w 166"/>
                <a:gd name="T73" fmla="*/ 34688487 h 176"/>
                <a:gd name="T74" fmla="*/ 42296106 w 166"/>
                <a:gd name="T75" fmla="*/ 30765558 h 176"/>
                <a:gd name="T76" fmla="*/ 40807309 w 166"/>
                <a:gd name="T77" fmla="*/ 27098404 h 176"/>
                <a:gd name="T78" fmla="*/ 39224346 w 166"/>
                <a:gd name="T79" fmla="*/ 10193717 h 176"/>
                <a:gd name="T80" fmla="*/ 36375668 w 166"/>
                <a:gd name="T81" fmla="*/ 4741597 h 176"/>
                <a:gd name="T82" fmla="*/ 30045946 w 166"/>
                <a:gd name="T83" fmla="*/ 4 h 176"/>
                <a:gd name="T84" fmla="*/ 25153597 w 166"/>
                <a:gd name="T85" fmla="*/ 4741597 h 1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6"/>
                <a:gd name="T130" fmla="*/ 0 h 176"/>
                <a:gd name="T131" fmla="*/ 166 w 166"/>
                <a:gd name="T132" fmla="*/ 176 h 17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6" h="176">
                  <a:moveTo>
                    <a:pt x="47" y="7"/>
                  </a:moveTo>
                  <a:lnTo>
                    <a:pt x="47" y="10"/>
                  </a:lnTo>
                  <a:lnTo>
                    <a:pt x="47" y="14"/>
                  </a:lnTo>
                  <a:lnTo>
                    <a:pt x="40" y="14"/>
                  </a:lnTo>
                  <a:lnTo>
                    <a:pt x="40" y="17"/>
                  </a:lnTo>
                  <a:lnTo>
                    <a:pt x="37" y="20"/>
                  </a:lnTo>
                  <a:lnTo>
                    <a:pt x="35" y="20"/>
                  </a:lnTo>
                  <a:lnTo>
                    <a:pt x="35" y="27"/>
                  </a:lnTo>
                  <a:lnTo>
                    <a:pt x="35" y="34"/>
                  </a:lnTo>
                  <a:lnTo>
                    <a:pt x="31" y="34"/>
                  </a:lnTo>
                  <a:lnTo>
                    <a:pt x="31" y="37"/>
                  </a:lnTo>
                  <a:lnTo>
                    <a:pt x="28" y="37"/>
                  </a:lnTo>
                  <a:lnTo>
                    <a:pt x="28" y="41"/>
                  </a:lnTo>
                  <a:lnTo>
                    <a:pt x="25" y="44"/>
                  </a:lnTo>
                  <a:lnTo>
                    <a:pt x="21" y="44"/>
                  </a:lnTo>
                  <a:lnTo>
                    <a:pt x="18" y="47"/>
                  </a:lnTo>
                  <a:lnTo>
                    <a:pt x="16" y="51"/>
                  </a:lnTo>
                  <a:lnTo>
                    <a:pt x="12" y="54"/>
                  </a:lnTo>
                  <a:lnTo>
                    <a:pt x="9" y="54"/>
                  </a:lnTo>
                  <a:lnTo>
                    <a:pt x="9" y="57"/>
                  </a:lnTo>
                  <a:lnTo>
                    <a:pt x="6" y="57"/>
                  </a:lnTo>
                  <a:lnTo>
                    <a:pt x="6" y="61"/>
                  </a:lnTo>
                  <a:lnTo>
                    <a:pt x="6" y="64"/>
                  </a:lnTo>
                  <a:lnTo>
                    <a:pt x="3" y="64"/>
                  </a:lnTo>
                  <a:lnTo>
                    <a:pt x="3" y="68"/>
                  </a:lnTo>
                  <a:lnTo>
                    <a:pt x="0" y="68"/>
                  </a:lnTo>
                  <a:lnTo>
                    <a:pt x="3" y="70"/>
                  </a:lnTo>
                  <a:lnTo>
                    <a:pt x="6" y="70"/>
                  </a:lnTo>
                  <a:lnTo>
                    <a:pt x="9" y="74"/>
                  </a:lnTo>
                  <a:lnTo>
                    <a:pt x="12" y="74"/>
                  </a:lnTo>
                  <a:lnTo>
                    <a:pt x="12" y="78"/>
                  </a:lnTo>
                  <a:lnTo>
                    <a:pt x="9" y="78"/>
                  </a:lnTo>
                  <a:lnTo>
                    <a:pt x="9" y="81"/>
                  </a:lnTo>
                  <a:lnTo>
                    <a:pt x="12" y="81"/>
                  </a:lnTo>
                  <a:lnTo>
                    <a:pt x="16" y="81"/>
                  </a:lnTo>
                  <a:lnTo>
                    <a:pt x="18" y="84"/>
                  </a:lnTo>
                  <a:lnTo>
                    <a:pt x="21" y="88"/>
                  </a:lnTo>
                  <a:lnTo>
                    <a:pt x="25" y="94"/>
                  </a:lnTo>
                  <a:lnTo>
                    <a:pt x="28" y="94"/>
                  </a:lnTo>
                  <a:lnTo>
                    <a:pt x="35" y="97"/>
                  </a:lnTo>
                  <a:lnTo>
                    <a:pt x="37" y="101"/>
                  </a:lnTo>
                  <a:lnTo>
                    <a:pt x="40" y="101"/>
                  </a:lnTo>
                  <a:lnTo>
                    <a:pt x="44" y="105"/>
                  </a:lnTo>
                  <a:lnTo>
                    <a:pt x="47" y="108"/>
                  </a:lnTo>
                  <a:lnTo>
                    <a:pt x="51" y="111"/>
                  </a:lnTo>
                  <a:lnTo>
                    <a:pt x="54" y="115"/>
                  </a:lnTo>
                  <a:lnTo>
                    <a:pt x="56" y="115"/>
                  </a:lnTo>
                  <a:lnTo>
                    <a:pt x="60" y="118"/>
                  </a:lnTo>
                  <a:lnTo>
                    <a:pt x="63" y="121"/>
                  </a:lnTo>
                  <a:lnTo>
                    <a:pt x="66" y="124"/>
                  </a:lnTo>
                  <a:lnTo>
                    <a:pt x="69" y="124"/>
                  </a:lnTo>
                  <a:lnTo>
                    <a:pt x="73" y="128"/>
                  </a:lnTo>
                  <a:lnTo>
                    <a:pt x="75" y="131"/>
                  </a:lnTo>
                  <a:lnTo>
                    <a:pt x="75" y="134"/>
                  </a:lnTo>
                  <a:lnTo>
                    <a:pt x="79" y="134"/>
                  </a:lnTo>
                  <a:lnTo>
                    <a:pt x="85" y="142"/>
                  </a:lnTo>
                  <a:lnTo>
                    <a:pt x="85" y="145"/>
                  </a:lnTo>
                  <a:lnTo>
                    <a:pt x="88" y="145"/>
                  </a:lnTo>
                  <a:lnTo>
                    <a:pt x="91" y="145"/>
                  </a:lnTo>
                  <a:lnTo>
                    <a:pt x="91" y="148"/>
                  </a:lnTo>
                  <a:lnTo>
                    <a:pt x="95" y="148"/>
                  </a:lnTo>
                  <a:lnTo>
                    <a:pt x="101" y="152"/>
                  </a:lnTo>
                  <a:lnTo>
                    <a:pt x="101" y="155"/>
                  </a:lnTo>
                  <a:lnTo>
                    <a:pt x="104" y="155"/>
                  </a:lnTo>
                  <a:lnTo>
                    <a:pt x="108" y="155"/>
                  </a:lnTo>
                  <a:lnTo>
                    <a:pt x="110" y="158"/>
                  </a:lnTo>
                  <a:lnTo>
                    <a:pt x="113" y="162"/>
                  </a:lnTo>
                  <a:lnTo>
                    <a:pt x="120" y="165"/>
                  </a:lnTo>
                  <a:lnTo>
                    <a:pt x="123" y="165"/>
                  </a:lnTo>
                  <a:lnTo>
                    <a:pt x="129" y="168"/>
                  </a:lnTo>
                  <a:lnTo>
                    <a:pt x="132" y="168"/>
                  </a:lnTo>
                  <a:lnTo>
                    <a:pt x="136" y="168"/>
                  </a:lnTo>
                  <a:lnTo>
                    <a:pt x="139" y="172"/>
                  </a:lnTo>
                  <a:lnTo>
                    <a:pt x="143" y="172"/>
                  </a:lnTo>
                  <a:lnTo>
                    <a:pt x="145" y="172"/>
                  </a:lnTo>
                  <a:lnTo>
                    <a:pt x="145" y="175"/>
                  </a:lnTo>
                  <a:lnTo>
                    <a:pt x="152" y="175"/>
                  </a:lnTo>
                  <a:lnTo>
                    <a:pt x="155" y="175"/>
                  </a:lnTo>
                  <a:lnTo>
                    <a:pt x="158" y="145"/>
                  </a:lnTo>
                  <a:lnTo>
                    <a:pt x="161" y="138"/>
                  </a:lnTo>
                  <a:lnTo>
                    <a:pt x="165" y="134"/>
                  </a:lnTo>
                  <a:lnTo>
                    <a:pt x="161" y="131"/>
                  </a:lnTo>
                  <a:lnTo>
                    <a:pt x="161" y="115"/>
                  </a:lnTo>
                  <a:lnTo>
                    <a:pt x="155" y="115"/>
                  </a:lnTo>
                  <a:lnTo>
                    <a:pt x="152" y="111"/>
                  </a:lnTo>
                  <a:lnTo>
                    <a:pt x="148" y="111"/>
                  </a:lnTo>
                  <a:lnTo>
                    <a:pt x="148" y="108"/>
                  </a:lnTo>
                  <a:lnTo>
                    <a:pt x="143" y="101"/>
                  </a:lnTo>
                  <a:lnTo>
                    <a:pt x="139" y="94"/>
                  </a:lnTo>
                  <a:lnTo>
                    <a:pt x="123" y="91"/>
                  </a:lnTo>
                  <a:lnTo>
                    <a:pt x="123" y="88"/>
                  </a:lnTo>
                  <a:lnTo>
                    <a:pt x="120" y="88"/>
                  </a:lnTo>
                  <a:lnTo>
                    <a:pt x="117" y="88"/>
                  </a:lnTo>
                  <a:lnTo>
                    <a:pt x="117" y="81"/>
                  </a:lnTo>
                  <a:lnTo>
                    <a:pt x="127" y="74"/>
                  </a:lnTo>
                  <a:lnTo>
                    <a:pt x="127" y="61"/>
                  </a:lnTo>
                  <a:lnTo>
                    <a:pt x="123" y="61"/>
                  </a:lnTo>
                  <a:lnTo>
                    <a:pt x="123" y="54"/>
                  </a:lnTo>
                  <a:lnTo>
                    <a:pt x="120" y="54"/>
                  </a:lnTo>
                  <a:lnTo>
                    <a:pt x="120" y="47"/>
                  </a:lnTo>
                  <a:lnTo>
                    <a:pt x="120" y="44"/>
                  </a:lnTo>
                  <a:lnTo>
                    <a:pt x="120" y="41"/>
                  </a:lnTo>
                  <a:lnTo>
                    <a:pt x="117" y="41"/>
                  </a:lnTo>
                  <a:lnTo>
                    <a:pt x="117" y="37"/>
                  </a:lnTo>
                  <a:lnTo>
                    <a:pt x="110" y="37"/>
                  </a:lnTo>
                  <a:lnTo>
                    <a:pt x="110" y="41"/>
                  </a:lnTo>
                  <a:lnTo>
                    <a:pt x="108" y="47"/>
                  </a:lnTo>
                  <a:lnTo>
                    <a:pt x="104" y="51"/>
                  </a:lnTo>
                  <a:lnTo>
                    <a:pt x="104" y="54"/>
                  </a:lnTo>
                  <a:lnTo>
                    <a:pt x="101" y="54"/>
                  </a:lnTo>
                  <a:lnTo>
                    <a:pt x="98" y="57"/>
                  </a:lnTo>
                  <a:lnTo>
                    <a:pt x="95" y="57"/>
                  </a:lnTo>
                  <a:lnTo>
                    <a:pt x="85" y="47"/>
                  </a:lnTo>
                  <a:lnTo>
                    <a:pt x="85" y="51"/>
                  </a:lnTo>
                  <a:lnTo>
                    <a:pt x="79" y="51"/>
                  </a:lnTo>
                  <a:lnTo>
                    <a:pt x="79" y="47"/>
                  </a:lnTo>
                  <a:lnTo>
                    <a:pt x="82" y="44"/>
                  </a:lnTo>
                  <a:lnTo>
                    <a:pt x="85" y="30"/>
                  </a:lnTo>
                  <a:lnTo>
                    <a:pt x="82" y="30"/>
                  </a:lnTo>
                  <a:lnTo>
                    <a:pt x="79" y="17"/>
                  </a:lnTo>
                  <a:lnTo>
                    <a:pt x="79" y="10"/>
                  </a:lnTo>
                  <a:lnTo>
                    <a:pt x="75" y="7"/>
                  </a:lnTo>
                  <a:lnTo>
                    <a:pt x="73" y="7"/>
                  </a:lnTo>
                  <a:lnTo>
                    <a:pt x="69" y="0"/>
                  </a:lnTo>
                  <a:lnTo>
                    <a:pt x="63" y="4"/>
                  </a:lnTo>
                  <a:lnTo>
                    <a:pt x="60" y="4"/>
                  </a:lnTo>
                  <a:lnTo>
                    <a:pt x="56" y="0"/>
                  </a:lnTo>
                  <a:lnTo>
                    <a:pt x="51" y="0"/>
                  </a:lnTo>
                  <a:lnTo>
                    <a:pt x="51" y="7"/>
                  </a:lnTo>
                  <a:lnTo>
                    <a:pt x="47" y="7"/>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15" name="Freeform 23"/>
            <p:cNvSpPr>
              <a:spLocks/>
            </p:cNvSpPr>
            <p:nvPr/>
          </p:nvSpPr>
          <p:spPr bwMode="auto">
            <a:xfrm>
              <a:off x="2758" y="1609"/>
              <a:ext cx="273" cy="198"/>
            </a:xfrm>
            <a:custGeom>
              <a:avLst/>
              <a:gdLst>
                <a:gd name="T0" fmla="*/ 36885584 w 252"/>
                <a:gd name="T1" fmla="*/ 420264790 h 182"/>
                <a:gd name="T2" fmla="*/ 39959373 w 252"/>
                <a:gd name="T3" fmla="*/ 420264790 h 182"/>
                <a:gd name="T4" fmla="*/ 102237626 w 252"/>
                <a:gd name="T5" fmla="*/ 397413143 h 182"/>
                <a:gd name="T6" fmla="*/ 185032387 w 252"/>
                <a:gd name="T7" fmla="*/ 388711799 h 182"/>
                <a:gd name="T8" fmla="*/ 200629333 w 252"/>
                <a:gd name="T9" fmla="*/ 397413143 h 182"/>
                <a:gd name="T10" fmla="*/ 206347113 w 252"/>
                <a:gd name="T11" fmla="*/ 412571913 h 182"/>
                <a:gd name="T12" fmla="*/ 210273042 w 252"/>
                <a:gd name="T13" fmla="*/ 406046810 h 182"/>
                <a:gd name="T14" fmla="*/ 240126305 w 252"/>
                <a:gd name="T15" fmla="*/ 420264790 h 182"/>
                <a:gd name="T16" fmla="*/ 276339096 w 252"/>
                <a:gd name="T17" fmla="*/ 412571913 h 182"/>
                <a:gd name="T18" fmla="*/ 282753676 w 252"/>
                <a:gd name="T19" fmla="*/ 406046810 h 182"/>
                <a:gd name="T20" fmla="*/ 276339096 w 252"/>
                <a:gd name="T21" fmla="*/ 365298964 h 182"/>
                <a:gd name="T22" fmla="*/ 270798670 w 252"/>
                <a:gd name="T23" fmla="*/ 343074790 h 182"/>
                <a:gd name="T24" fmla="*/ 267149519 w 252"/>
                <a:gd name="T25" fmla="*/ 324924593 h 182"/>
                <a:gd name="T26" fmla="*/ 262778331 w 252"/>
                <a:gd name="T27" fmla="*/ 320419211 h 182"/>
                <a:gd name="T28" fmla="*/ 255082333 w 252"/>
                <a:gd name="T29" fmla="*/ 324924593 h 182"/>
                <a:gd name="T30" fmla="*/ 252687283 w 252"/>
                <a:gd name="T31" fmla="*/ 300018690 h 182"/>
                <a:gd name="T32" fmla="*/ 252687283 w 252"/>
                <a:gd name="T33" fmla="*/ 283705306 h 182"/>
                <a:gd name="T34" fmla="*/ 245221749 w 252"/>
                <a:gd name="T35" fmla="*/ 220184490 h 182"/>
                <a:gd name="T36" fmla="*/ 240975638 w 252"/>
                <a:gd name="T37" fmla="*/ 186960885 h 182"/>
                <a:gd name="T38" fmla="*/ 232389261 w 252"/>
                <a:gd name="T39" fmla="*/ 171122004 h 182"/>
                <a:gd name="T40" fmla="*/ 227630500 w 252"/>
                <a:gd name="T41" fmla="*/ 162668390 h 182"/>
                <a:gd name="T42" fmla="*/ 217155899 w 252"/>
                <a:gd name="T43" fmla="*/ 149523492 h 182"/>
                <a:gd name="T44" fmla="*/ 210273042 w 252"/>
                <a:gd name="T45" fmla="*/ 137969104 h 182"/>
                <a:gd name="T46" fmla="*/ 214513191 w 252"/>
                <a:gd name="T47" fmla="*/ 128603385 h 182"/>
                <a:gd name="T48" fmla="*/ 206347113 w 252"/>
                <a:gd name="T49" fmla="*/ 126334541 h 182"/>
                <a:gd name="T50" fmla="*/ 198745547 w 252"/>
                <a:gd name="T51" fmla="*/ 116125716 h 182"/>
                <a:gd name="T52" fmla="*/ 190783863 w 252"/>
                <a:gd name="T53" fmla="*/ 98493400 h 182"/>
                <a:gd name="T54" fmla="*/ 188865965 w 252"/>
                <a:gd name="T55" fmla="*/ 70043221 h 182"/>
                <a:gd name="T56" fmla="*/ 178037488 w 252"/>
                <a:gd name="T57" fmla="*/ 53850812 h 182"/>
                <a:gd name="T58" fmla="*/ 174954512 w 252"/>
                <a:gd name="T59" fmla="*/ 45961903 h 182"/>
                <a:gd name="T60" fmla="*/ 162561459 w 252"/>
                <a:gd name="T61" fmla="*/ 45961903 h 182"/>
                <a:gd name="T62" fmla="*/ 160927273 w 252"/>
                <a:gd name="T63" fmla="*/ 27722732 h 182"/>
                <a:gd name="T64" fmla="*/ 145662018 w 252"/>
                <a:gd name="T65" fmla="*/ 16721451 h 182"/>
                <a:gd name="T66" fmla="*/ 110757373 w 252"/>
                <a:gd name="T67" fmla="*/ 0 h 182"/>
                <a:gd name="T68" fmla="*/ 102237626 w 252"/>
                <a:gd name="T69" fmla="*/ 3 h 182"/>
                <a:gd name="T70" fmla="*/ 56849073 w 252"/>
                <a:gd name="T71" fmla="*/ 16721451 h 182"/>
                <a:gd name="T72" fmla="*/ 50804802 w 252"/>
                <a:gd name="T73" fmla="*/ 45961903 h 182"/>
                <a:gd name="T74" fmla="*/ 46896761 w 252"/>
                <a:gd name="T75" fmla="*/ 94874640 h 182"/>
                <a:gd name="T76" fmla="*/ 32463029 w 252"/>
                <a:gd name="T77" fmla="*/ 137969104 h 182"/>
                <a:gd name="T78" fmla="*/ 13336259 w 252"/>
                <a:gd name="T79" fmla="*/ 177649057 h 182"/>
                <a:gd name="T80" fmla="*/ 3 w 252"/>
                <a:gd name="T81" fmla="*/ 192526397 h 182"/>
                <a:gd name="T82" fmla="*/ 3 w 252"/>
                <a:gd name="T83" fmla="*/ 192526397 h 182"/>
                <a:gd name="T84" fmla="*/ 13336259 w 252"/>
                <a:gd name="T85" fmla="*/ 192526397 h 182"/>
                <a:gd name="T86" fmla="*/ 25300568 w 252"/>
                <a:gd name="T87" fmla="*/ 239541312 h 182"/>
                <a:gd name="T88" fmla="*/ 32463029 w 252"/>
                <a:gd name="T89" fmla="*/ 247897031 h 182"/>
                <a:gd name="T90" fmla="*/ 41273863 w 252"/>
                <a:gd name="T91" fmla="*/ 294526842 h 182"/>
                <a:gd name="T92" fmla="*/ 46896761 w 252"/>
                <a:gd name="T93" fmla="*/ 300018690 h 182"/>
                <a:gd name="T94" fmla="*/ 92828956 w 252"/>
                <a:gd name="T95" fmla="*/ 294526842 h 182"/>
                <a:gd name="T96" fmla="*/ 117832353 w 252"/>
                <a:gd name="T97" fmla="*/ 283705306 h 182"/>
                <a:gd name="T98" fmla="*/ 135872535 w 252"/>
                <a:gd name="T99" fmla="*/ 294526842 h 182"/>
                <a:gd name="T100" fmla="*/ 149073772 w 252"/>
                <a:gd name="T101" fmla="*/ 311445210 h 182"/>
                <a:gd name="T102" fmla="*/ 167522951 w 252"/>
                <a:gd name="T103" fmla="*/ 300018690 h 182"/>
                <a:gd name="T104" fmla="*/ 157660842 w 252"/>
                <a:gd name="T105" fmla="*/ 324924593 h 182"/>
                <a:gd name="T106" fmla="*/ 138289287 w 252"/>
                <a:gd name="T107" fmla="*/ 335779898 h 182"/>
                <a:gd name="T108" fmla="*/ 132754408 w 252"/>
                <a:gd name="T109" fmla="*/ 324924593 h 182"/>
                <a:gd name="T110" fmla="*/ 117832353 w 252"/>
                <a:gd name="T111" fmla="*/ 311445210 h 182"/>
                <a:gd name="T112" fmla="*/ 110757373 w 252"/>
                <a:gd name="T113" fmla="*/ 300018690 h 182"/>
                <a:gd name="T114" fmla="*/ 82125279 w 252"/>
                <a:gd name="T115" fmla="*/ 324924593 h 182"/>
                <a:gd name="T116" fmla="*/ 39959373 w 252"/>
                <a:gd name="T117" fmla="*/ 343074790 h 182"/>
                <a:gd name="T118" fmla="*/ 36885584 w 252"/>
                <a:gd name="T119" fmla="*/ 360335719 h 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2"/>
                <a:gd name="T181" fmla="*/ 0 h 182"/>
                <a:gd name="T182" fmla="*/ 252 w 252"/>
                <a:gd name="T183" fmla="*/ 182 h 1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2" h="182">
                  <a:moveTo>
                    <a:pt x="32" y="177"/>
                  </a:moveTo>
                  <a:lnTo>
                    <a:pt x="32" y="181"/>
                  </a:lnTo>
                  <a:lnTo>
                    <a:pt x="32" y="177"/>
                  </a:lnTo>
                  <a:lnTo>
                    <a:pt x="35" y="181"/>
                  </a:lnTo>
                  <a:lnTo>
                    <a:pt x="83" y="174"/>
                  </a:lnTo>
                  <a:lnTo>
                    <a:pt x="91" y="171"/>
                  </a:lnTo>
                  <a:lnTo>
                    <a:pt x="156" y="167"/>
                  </a:lnTo>
                  <a:lnTo>
                    <a:pt x="165" y="167"/>
                  </a:lnTo>
                  <a:lnTo>
                    <a:pt x="168" y="171"/>
                  </a:lnTo>
                  <a:lnTo>
                    <a:pt x="180" y="171"/>
                  </a:lnTo>
                  <a:lnTo>
                    <a:pt x="180" y="177"/>
                  </a:lnTo>
                  <a:lnTo>
                    <a:pt x="184" y="177"/>
                  </a:lnTo>
                  <a:lnTo>
                    <a:pt x="184" y="174"/>
                  </a:lnTo>
                  <a:lnTo>
                    <a:pt x="188" y="174"/>
                  </a:lnTo>
                  <a:lnTo>
                    <a:pt x="191" y="177"/>
                  </a:lnTo>
                  <a:lnTo>
                    <a:pt x="213" y="181"/>
                  </a:lnTo>
                  <a:lnTo>
                    <a:pt x="245" y="177"/>
                  </a:lnTo>
                  <a:lnTo>
                    <a:pt x="248" y="177"/>
                  </a:lnTo>
                  <a:lnTo>
                    <a:pt x="251" y="177"/>
                  </a:lnTo>
                  <a:lnTo>
                    <a:pt x="251" y="174"/>
                  </a:lnTo>
                  <a:lnTo>
                    <a:pt x="248" y="171"/>
                  </a:lnTo>
                  <a:lnTo>
                    <a:pt x="248" y="157"/>
                  </a:lnTo>
                  <a:lnTo>
                    <a:pt x="248" y="154"/>
                  </a:lnTo>
                  <a:lnTo>
                    <a:pt x="241" y="147"/>
                  </a:lnTo>
                  <a:lnTo>
                    <a:pt x="241" y="144"/>
                  </a:lnTo>
                  <a:lnTo>
                    <a:pt x="238" y="140"/>
                  </a:lnTo>
                  <a:lnTo>
                    <a:pt x="238" y="138"/>
                  </a:lnTo>
                  <a:lnTo>
                    <a:pt x="235" y="138"/>
                  </a:lnTo>
                  <a:lnTo>
                    <a:pt x="232" y="140"/>
                  </a:lnTo>
                  <a:lnTo>
                    <a:pt x="229" y="140"/>
                  </a:lnTo>
                  <a:lnTo>
                    <a:pt x="229" y="138"/>
                  </a:lnTo>
                  <a:lnTo>
                    <a:pt x="226" y="130"/>
                  </a:lnTo>
                  <a:lnTo>
                    <a:pt x="223" y="127"/>
                  </a:lnTo>
                  <a:lnTo>
                    <a:pt x="226" y="121"/>
                  </a:lnTo>
                  <a:lnTo>
                    <a:pt x="219" y="97"/>
                  </a:lnTo>
                  <a:lnTo>
                    <a:pt x="219" y="93"/>
                  </a:lnTo>
                  <a:lnTo>
                    <a:pt x="215" y="93"/>
                  </a:lnTo>
                  <a:lnTo>
                    <a:pt x="215" y="80"/>
                  </a:lnTo>
                  <a:lnTo>
                    <a:pt x="213" y="77"/>
                  </a:lnTo>
                  <a:lnTo>
                    <a:pt x="207" y="73"/>
                  </a:lnTo>
                  <a:lnTo>
                    <a:pt x="203" y="73"/>
                  </a:lnTo>
                  <a:lnTo>
                    <a:pt x="203" y="70"/>
                  </a:lnTo>
                  <a:lnTo>
                    <a:pt x="200" y="67"/>
                  </a:lnTo>
                  <a:lnTo>
                    <a:pt x="194" y="64"/>
                  </a:lnTo>
                  <a:lnTo>
                    <a:pt x="191" y="60"/>
                  </a:lnTo>
                  <a:lnTo>
                    <a:pt x="188" y="60"/>
                  </a:lnTo>
                  <a:lnTo>
                    <a:pt x="188" y="56"/>
                  </a:lnTo>
                  <a:lnTo>
                    <a:pt x="191" y="56"/>
                  </a:lnTo>
                  <a:lnTo>
                    <a:pt x="188" y="54"/>
                  </a:lnTo>
                  <a:lnTo>
                    <a:pt x="184" y="54"/>
                  </a:lnTo>
                  <a:lnTo>
                    <a:pt x="184" y="50"/>
                  </a:lnTo>
                  <a:lnTo>
                    <a:pt x="178" y="50"/>
                  </a:lnTo>
                  <a:lnTo>
                    <a:pt x="175" y="43"/>
                  </a:lnTo>
                  <a:lnTo>
                    <a:pt x="171" y="43"/>
                  </a:lnTo>
                  <a:lnTo>
                    <a:pt x="171" y="40"/>
                  </a:lnTo>
                  <a:lnTo>
                    <a:pt x="168" y="30"/>
                  </a:lnTo>
                  <a:lnTo>
                    <a:pt x="162" y="20"/>
                  </a:lnTo>
                  <a:lnTo>
                    <a:pt x="159" y="23"/>
                  </a:lnTo>
                  <a:lnTo>
                    <a:pt x="156" y="23"/>
                  </a:lnTo>
                  <a:lnTo>
                    <a:pt x="156" y="20"/>
                  </a:lnTo>
                  <a:lnTo>
                    <a:pt x="146" y="23"/>
                  </a:lnTo>
                  <a:lnTo>
                    <a:pt x="146" y="20"/>
                  </a:lnTo>
                  <a:lnTo>
                    <a:pt x="143" y="20"/>
                  </a:lnTo>
                  <a:lnTo>
                    <a:pt x="143" y="13"/>
                  </a:lnTo>
                  <a:lnTo>
                    <a:pt x="136" y="7"/>
                  </a:lnTo>
                  <a:lnTo>
                    <a:pt x="130" y="7"/>
                  </a:lnTo>
                  <a:lnTo>
                    <a:pt x="126" y="0"/>
                  </a:lnTo>
                  <a:lnTo>
                    <a:pt x="99" y="0"/>
                  </a:lnTo>
                  <a:lnTo>
                    <a:pt x="99" y="3"/>
                  </a:lnTo>
                  <a:lnTo>
                    <a:pt x="91" y="3"/>
                  </a:lnTo>
                  <a:lnTo>
                    <a:pt x="79" y="7"/>
                  </a:lnTo>
                  <a:lnTo>
                    <a:pt x="51" y="7"/>
                  </a:lnTo>
                  <a:lnTo>
                    <a:pt x="48" y="17"/>
                  </a:lnTo>
                  <a:lnTo>
                    <a:pt x="44" y="20"/>
                  </a:lnTo>
                  <a:lnTo>
                    <a:pt x="41" y="23"/>
                  </a:lnTo>
                  <a:lnTo>
                    <a:pt x="41" y="40"/>
                  </a:lnTo>
                  <a:lnTo>
                    <a:pt x="32" y="54"/>
                  </a:lnTo>
                  <a:lnTo>
                    <a:pt x="29" y="60"/>
                  </a:lnTo>
                  <a:lnTo>
                    <a:pt x="25" y="64"/>
                  </a:lnTo>
                  <a:lnTo>
                    <a:pt x="12" y="77"/>
                  </a:lnTo>
                  <a:lnTo>
                    <a:pt x="0" y="80"/>
                  </a:lnTo>
                  <a:lnTo>
                    <a:pt x="3" y="83"/>
                  </a:lnTo>
                  <a:lnTo>
                    <a:pt x="3" y="87"/>
                  </a:lnTo>
                  <a:lnTo>
                    <a:pt x="3" y="83"/>
                  </a:lnTo>
                  <a:lnTo>
                    <a:pt x="6" y="83"/>
                  </a:lnTo>
                  <a:lnTo>
                    <a:pt x="12" y="83"/>
                  </a:lnTo>
                  <a:lnTo>
                    <a:pt x="12" y="87"/>
                  </a:lnTo>
                  <a:lnTo>
                    <a:pt x="22" y="101"/>
                  </a:lnTo>
                  <a:lnTo>
                    <a:pt x="25" y="104"/>
                  </a:lnTo>
                  <a:lnTo>
                    <a:pt x="29" y="107"/>
                  </a:lnTo>
                  <a:lnTo>
                    <a:pt x="32" y="117"/>
                  </a:lnTo>
                  <a:lnTo>
                    <a:pt x="37" y="127"/>
                  </a:lnTo>
                  <a:lnTo>
                    <a:pt x="37" y="130"/>
                  </a:lnTo>
                  <a:lnTo>
                    <a:pt x="41" y="130"/>
                  </a:lnTo>
                  <a:lnTo>
                    <a:pt x="83" y="130"/>
                  </a:lnTo>
                  <a:lnTo>
                    <a:pt x="83" y="127"/>
                  </a:lnTo>
                  <a:lnTo>
                    <a:pt x="89" y="121"/>
                  </a:lnTo>
                  <a:lnTo>
                    <a:pt x="105" y="121"/>
                  </a:lnTo>
                  <a:lnTo>
                    <a:pt x="111" y="127"/>
                  </a:lnTo>
                  <a:lnTo>
                    <a:pt x="121" y="127"/>
                  </a:lnTo>
                  <a:lnTo>
                    <a:pt x="124" y="130"/>
                  </a:lnTo>
                  <a:lnTo>
                    <a:pt x="133" y="134"/>
                  </a:lnTo>
                  <a:lnTo>
                    <a:pt x="140" y="130"/>
                  </a:lnTo>
                  <a:lnTo>
                    <a:pt x="149" y="130"/>
                  </a:lnTo>
                  <a:lnTo>
                    <a:pt x="149" y="140"/>
                  </a:lnTo>
                  <a:lnTo>
                    <a:pt x="140" y="140"/>
                  </a:lnTo>
                  <a:lnTo>
                    <a:pt x="136" y="144"/>
                  </a:lnTo>
                  <a:lnTo>
                    <a:pt x="124" y="144"/>
                  </a:lnTo>
                  <a:lnTo>
                    <a:pt x="121" y="140"/>
                  </a:lnTo>
                  <a:lnTo>
                    <a:pt x="117" y="140"/>
                  </a:lnTo>
                  <a:lnTo>
                    <a:pt x="111" y="138"/>
                  </a:lnTo>
                  <a:lnTo>
                    <a:pt x="105" y="134"/>
                  </a:lnTo>
                  <a:lnTo>
                    <a:pt x="101" y="134"/>
                  </a:lnTo>
                  <a:lnTo>
                    <a:pt x="99" y="130"/>
                  </a:lnTo>
                  <a:lnTo>
                    <a:pt x="91" y="138"/>
                  </a:lnTo>
                  <a:lnTo>
                    <a:pt x="72" y="140"/>
                  </a:lnTo>
                  <a:lnTo>
                    <a:pt x="70" y="144"/>
                  </a:lnTo>
                  <a:lnTo>
                    <a:pt x="35" y="147"/>
                  </a:lnTo>
                  <a:lnTo>
                    <a:pt x="35" y="151"/>
                  </a:lnTo>
                  <a:lnTo>
                    <a:pt x="32" y="154"/>
                  </a:lnTo>
                  <a:lnTo>
                    <a:pt x="32" y="177"/>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16" name="Freeform 24"/>
            <p:cNvSpPr>
              <a:spLocks/>
            </p:cNvSpPr>
            <p:nvPr/>
          </p:nvSpPr>
          <p:spPr bwMode="auto">
            <a:xfrm>
              <a:off x="2942" y="1913"/>
              <a:ext cx="130" cy="138"/>
            </a:xfrm>
            <a:custGeom>
              <a:avLst/>
              <a:gdLst>
                <a:gd name="T0" fmla="*/ 0 w 121"/>
                <a:gd name="T1" fmla="*/ 19275270 h 128"/>
                <a:gd name="T2" fmla="*/ 2 w 121"/>
                <a:gd name="T3" fmla="*/ 22643952 h 128"/>
                <a:gd name="T4" fmla="*/ 2 w 121"/>
                <a:gd name="T5" fmla="*/ 25411800 h 128"/>
                <a:gd name="T6" fmla="*/ 2 w 121"/>
                <a:gd name="T7" fmla="*/ 29078182 h 128"/>
                <a:gd name="T8" fmla="*/ 2382686 w 121"/>
                <a:gd name="T9" fmla="*/ 29078182 h 128"/>
                <a:gd name="T10" fmla="*/ 2382686 w 121"/>
                <a:gd name="T11" fmla="*/ 31845063 h 128"/>
                <a:gd name="T12" fmla="*/ 6 w 121"/>
                <a:gd name="T13" fmla="*/ 30593421 h 128"/>
                <a:gd name="T14" fmla="*/ 2 w 121"/>
                <a:gd name="T15" fmla="*/ 31845063 h 128"/>
                <a:gd name="T16" fmla="*/ 6 w 121"/>
                <a:gd name="T17" fmla="*/ 35560332 h 128"/>
                <a:gd name="T18" fmla="*/ 2382686 w 121"/>
                <a:gd name="T19" fmla="*/ 36831924 h 128"/>
                <a:gd name="T20" fmla="*/ 3937062 w 121"/>
                <a:gd name="T21" fmla="*/ 38338469 h 128"/>
                <a:gd name="T22" fmla="*/ 4882543 w 121"/>
                <a:gd name="T23" fmla="*/ 40696474 h 128"/>
                <a:gd name="T24" fmla="*/ 3937062 w 121"/>
                <a:gd name="T25" fmla="*/ 42355682 h 128"/>
                <a:gd name="T26" fmla="*/ 4882543 w 121"/>
                <a:gd name="T27" fmla="*/ 43617346 h 128"/>
                <a:gd name="T28" fmla="*/ 5635881 w 121"/>
                <a:gd name="T29" fmla="*/ 45664713 h 128"/>
                <a:gd name="T30" fmla="*/ 7469534 w 121"/>
                <a:gd name="T31" fmla="*/ 47024944 h 128"/>
                <a:gd name="T32" fmla="*/ 9263334 w 121"/>
                <a:gd name="T33" fmla="*/ 50170238 h 128"/>
                <a:gd name="T34" fmla="*/ 9952338 w 121"/>
                <a:gd name="T35" fmla="*/ 51250260 h 128"/>
                <a:gd name="T36" fmla="*/ 10692594 w 121"/>
                <a:gd name="T37" fmla="*/ 53649907 h 128"/>
                <a:gd name="T38" fmla="*/ 11548901 w 121"/>
                <a:gd name="T39" fmla="*/ 54659549 h 128"/>
                <a:gd name="T40" fmla="*/ 13439336 w 121"/>
                <a:gd name="T41" fmla="*/ 54659549 h 128"/>
                <a:gd name="T42" fmla="*/ 14246711 w 121"/>
                <a:gd name="T43" fmla="*/ 55989972 h 128"/>
                <a:gd name="T44" fmla="*/ 15723735 w 121"/>
                <a:gd name="T45" fmla="*/ 58315477 h 128"/>
                <a:gd name="T46" fmla="*/ 17668036 w 121"/>
                <a:gd name="T47" fmla="*/ 59279062 h 128"/>
                <a:gd name="T48" fmla="*/ 19082955 w 121"/>
                <a:gd name="T49" fmla="*/ 59279062 h 128"/>
                <a:gd name="T50" fmla="*/ 20394077 w 121"/>
                <a:gd name="T51" fmla="*/ 61695889 h 128"/>
                <a:gd name="T52" fmla="*/ 20731243 w 121"/>
                <a:gd name="T53" fmla="*/ 59279062 h 128"/>
                <a:gd name="T54" fmla="*/ 20731243 w 121"/>
                <a:gd name="T55" fmla="*/ 55989972 h 128"/>
                <a:gd name="T56" fmla="*/ 21910981 w 121"/>
                <a:gd name="T57" fmla="*/ 54659549 h 128"/>
                <a:gd name="T58" fmla="*/ 23540721 w 121"/>
                <a:gd name="T59" fmla="*/ 53649907 h 128"/>
                <a:gd name="T60" fmla="*/ 25291685 w 121"/>
                <a:gd name="T61" fmla="*/ 50170238 h 128"/>
                <a:gd name="T62" fmla="*/ 26728964 w 121"/>
                <a:gd name="T63" fmla="*/ 48044280 h 128"/>
                <a:gd name="T64" fmla="*/ 27317123 w 121"/>
                <a:gd name="T65" fmla="*/ 47024944 h 128"/>
                <a:gd name="T66" fmla="*/ 28100062 w 121"/>
                <a:gd name="T67" fmla="*/ 45664713 h 128"/>
                <a:gd name="T68" fmla="*/ 28100062 w 121"/>
                <a:gd name="T69" fmla="*/ 38338469 h 128"/>
                <a:gd name="T70" fmla="*/ 29676633 w 121"/>
                <a:gd name="T71" fmla="*/ 36831924 h 128"/>
                <a:gd name="T72" fmla="*/ 31788641 w 121"/>
                <a:gd name="T73" fmla="*/ 35560332 h 128"/>
                <a:gd name="T74" fmla="*/ 31788641 w 121"/>
                <a:gd name="T75" fmla="*/ 31845063 h 128"/>
                <a:gd name="T76" fmla="*/ 30853036 w 121"/>
                <a:gd name="T77" fmla="*/ 30593421 h 128"/>
                <a:gd name="T78" fmla="*/ 27317123 w 121"/>
                <a:gd name="T79" fmla="*/ 33799091 h 128"/>
                <a:gd name="T80" fmla="*/ 28100062 w 121"/>
                <a:gd name="T81" fmla="*/ 30593421 h 128"/>
                <a:gd name="T82" fmla="*/ 29194005 w 121"/>
                <a:gd name="T83" fmla="*/ 25411800 h 128"/>
                <a:gd name="T84" fmla="*/ 28100062 w 121"/>
                <a:gd name="T85" fmla="*/ 19275270 h 128"/>
                <a:gd name="T86" fmla="*/ 27317123 w 121"/>
                <a:gd name="T87" fmla="*/ 16181609 h 128"/>
                <a:gd name="T88" fmla="*/ 25709816 w 121"/>
                <a:gd name="T89" fmla="*/ 11109051 h 128"/>
                <a:gd name="T90" fmla="*/ 25709816 w 121"/>
                <a:gd name="T91" fmla="*/ 7899278 h 128"/>
                <a:gd name="T92" fmla="*/ 22273227 w 121"/>
                <a:gd name="T93" fmla="*/ 6 h 128"/>
                <a:gd name="T94" fmla="*/ 14635173 w 121"/>
                <a:gd name="T95" fmla="*/ 0 h 128"/>
                <a:gd name="T96" fmla="*/ 9263334 w 121"/>
                <a:gd name="T97" fmla="*/ 3 h 128"/>
                <a:gd name="T98" fmla="*/ 9263334 w 121"/>
                <a:gd name="T99" fmla="*/ 4665573 h 128"/>
                <a:gd name="T100" fmla="*/ 7469534 w 121"/>
                <a:gd name="T101" fmla="*/ 9899067 h 128"/>
                <a:gd name="T102" fmla="*/ 6471095 w 121"/>
                <a:gd name="T103" fmla="*/ 11109051 h 128"/>
                <a:gd name="T104" fmla="*/ 5635881 w 121"/>
                <a:gd name="T105" fmla="*/ 12912632 h 128"/>
                <a:gd name="T106" fmla="*/ 3937062 w 121"/>
                <a:gd name="T107" fmla="*/ 16181609 h 128"/>
                <a:gd name="T108" fmla="*/ 6 w 121"/>
                <a:gd name="T109" fmla="*/ 17878525 h 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1"/>
                <a:gd name="T166" fmla="*/ 0 h 128"/>
                <a:gd name="T167" fmla="*/ 121 w 121"/>
                <a:gd name="T168" fmla="*/ 128 h 12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1" h="128">
                  <a:moveTo>
                    <a:pt x="2" y="37"/>
                  </a:moveTo>
                  <a:lnTo>
                    <a:pt x="0" y="40"/>
                  </a:lnTo>
                  <a:lnTo>
                    <a:pt x="0" y="43"/>
                  </a:lnTo>
                  <a:lnTo>
                    <a:pt x="2" y="47"/>
                  </a:lnTo>
                  <a:lnTo>
                    <a:pt x="2" y="50"/>
                  </a:lnTo>
                  <a:lnTo>
                    <a:pt x="2" y="53"/>
                  </a:lnTo>
                  <a:lnTo>
                    <a:pt x="2" y="57"/>
                  </a:lnTo>
                  <a:lnTo>
                    <a:pt x="2" y="60"/>
                  </a:lnTo>
                  <a:lnTo>
                    <a:pt x="6" y="60"/>
                  </a:lnTo>
                  <a:lnTo>
                    <a:pt x="9" y="60"/>
                  </a:lnTo>
                  <a:lnTo>
                    <a:pt x="9" y="64"/>
                  </a:lnTo>
                  <a:lnTo>
                    <a:pt x="9" y="66"/>
                  </a:lnTo>
                  <a:lnTo>
                    <a:pt x="6" y="66"/>
                  </a:lnTo>
                  <a:lnTo>
                    <a:pt x="6" y="64"/>
                  </a:lnTo>
                  <a:lnTo>
                    <a:pt x="2" y="64"/>
                  </a:lnTo>
                  <a:lnTo>
                    <a:pt x="2" y="66"/>
                  </a:lnTo>
                  <a:lnTo>
                    <a:pt x="2" y="70"/>
                  </a:lnTo>
                  <a:lnTo>
                    <a:pt x="6" y="74"/>
                  </a:lnTo>
                  <a:lnTo>
                    <a:pt x="6" y="76"/>
                  </a:lnTo>
                  <a:lnTo>
                    <a:pt x="9" y="76"/>
                  </a:lnTo>
                  <a:lnTo>
                    <a:pt x="12" y="76"/>
                  </a:lnTo>
                  <a:lnTo>
                    <a:pt x="16" y="80"/>
                  </a:lnTo>
                  <a:lnTo>
                    <a:pt x="16" y="84"/>
                  </a:lnTo>
                  <a:lnTo>
                    <a:pt x="19" y="84"/>
                  </a:lnTo>
                  <a:lnTo>
                    <a:pt x="19" y="87"/>
                  </a:lnTo>
                  <a:lnTo>
                    <a:pt x="16" y="87"/>
                  </a:lnTo>
                  <a:lnTo>
                    <a:pt x="16" y="90"/>
                  </a:lnTo>
                  <a:lnTo>
                    <a:pt x="19" y="90"/>
                  </a:lnTo>
                  <a:lnTo>
                    <a:pt x="21" y="90"/>
                  </a:lnTo>
                  <a:lnTo>
                    <a:pt x="21" y="94"/>
                  </a:lnTo>
                  <a:lnTo>
                    <a:pt x="24" y="97"/>
                  </a:lnTo>
                  <a:lnTo>
                    <a:pt x="28" y="97"/>
                  </a:lnTo>
                  <a:lnTo>
                    <a:pt x="32" y="100"/>
                  </a:lnTo>
                  <a:lnTo>
                    <a:pt x="34" y="104"/>
                  </a:lnTo>
                  <a:lnTo>
                    <a:pt x="37" y="104"/>
                  </a:lnTo>
                  <a:lnTo>
                    <a:pt x="37" y="107"/>
                  </a:lnTo>
                  <a:lnTo>
                    <a:pt x="37" y="110"/>
                  </a:lnTo>
                  <a:lnTo>
                    <a:pt x="40" y="110"/>
                  </a:lnTo>
                  <a:lnTo>
                    <a:pt x="44" y="110"/>
                  </a:lnTo>
                  <a:lnTo>
                    <a:pt x="44" y="113"/>
                  </a:lnTo>
                  <a:lnTo>
                    <a:pt x="47" y="113"/>
                  </a:lnTo>
                  <a:lnTo>
                    <a:pt x="51" y="113"/>
                  </a:lnTo>
                  <a:lnTo>
                    <a:pt x="51" y="117"/>
                  </a:lnTo>
                  <a:lnTo>
                    <a:pt x="53" y="117"/>
                  </a:lnTo>
                  <a:lnTo>
                    <a:pt x="56" y="121"/>
                  </a:lnTo>
                  <a:lnTo>
                    <a:pt x="60" y="121"/>
                  </a:lnTo>
                  <a:lnTo>
                    <a:pt x="63" y="121"/>
                  </a:lnTo>
                  <a:lnTo>
                    <a:pt x="66" y="123"/>
                  </a:lnTo>
                  <a:lnTo>
                    <a:pt x="68" y="123"/>
                  </a:lnTo>
                  <a:lnTo>
                    <a:pt x="72" y="123"/>
                  </a:lnTo>
                  <a:lnTo>
                    <a:pt x="72" y="127"/>
                  </a:lnTo>
                  <a:lnTo>
                    <a:pt x="76" y="127"/>
                  </a:lnTo>
                  <a:lnTo>
                    <a:pt x="76" y="123"/>
                  </a:lnTo>
                  <a:lnTo>
                    <a:pt x="79" y="123"/>
                  </a:lnTo>
                  <a:lnTo>
                    <a:pt x="79" y="121"/>
                  </a:lnTo>
                  <a:lnTo>
                    <a:pt x="79" y="117"/>
                  </a:lnTo>
                  <a:lnTo>
                    <a:pt x="82" y="117"/>
                  </a:lnTo>
                  <a:lnTo>
                    <a:pt x="82" y="113"/>
                  </a:lnTo>
                  <a:lnTo>
                    <a:pt x="85" y="113"/>
                  </a:lnTo>
                  <a:lnTo>
                    <a:pt x="88" y="110"/>
                  </a:lnTo>
                  <a:lnTo>
                    <a:pt x="91" y="107"/>
                  </a:lnTo>
                  <a:lnTo>
                    <a:pt x="95" y="104"/>
                  </a:lnTo>
                  <a:lnTo>
                    <a:pt x="98" y="104"/>
                  </a:lnTo>
                  <a:lnTo>
                    <a:pt x="101" y="100"/>
                  </a:lnTo>
                  <a:lnTo>
                    <a:pt x="101" y="97"/>
                  </a:lnTo>
                  <a:lnTo>
                    <a:pt x="103" y="97"/>
                  </a:lnTo>
                  <a:lnTo>
                    <a:pt x="103" y="94"/>
                  </a:lnTo>
                  <a:lnTo>
                    <a:pt x="107" y="94"/>
                  </a:lnTo>
                  <a:lnTo>
                    <a:pt x="107" y="87"/>
                  </a:lnTo>
                  <a:lnTo>
                    <a:pt x="107" y="80"/>
                  </a:lnTo>
                  <a:lnTo>
                    <a:pt x="110" y="80"/>
                  </a:lnTo>
                  <a:lnTo>
                    <a:pt x="113" y="76"/>
                  </a:lnTo>
                  <a:lnTo>
                    <a:pt x="113" y="74"/>
                  </a:lnTo>
                  <a:lnTo>
                    <a:pt x="120" y="74"/>
                  </a:lnTo>
                  <a:lnTo>
                    <a:pt x="120" y="70"/>
                  </a:lnTo>
                  <a:lnTo>
                    <a:pt x="120" y="66"/>
                  </a:lnTo>
                  <a:lnTo>
                    <a:pt x="120" y="64"/>
                  </a:lnTo>
                  <a:lnTo>
                    <a:pt x="117" y="64"/>
                  </a:lnTo>
                  <a:lnTo>
                    <a:pt x="113" y="66"/>
                  </a:lnTo>
                  <a:lnTo>
                    <a:pt x="103" y="70"/>
                  </a:lnTo>
                  <a:lnTo>
                    <a:pt x="103" y="64"/>
                  </a:lnTo>
                  <a:lnTo>
                    <a:pt x="107" y="64"/>
                  </a:lnTo>
                  <a:lnTo>
                    <a:pt x="107" y="53"/>
                  </a:lnTo>
                  <a:lnTo>
                    <a:pt x="110" y="53"/>
                  </a:lnTo>
                  <a:lnTo>
                    <a:pt x="110" y="43"/>
                  </a:lnTo>
                  <a:lnTo>
                    <a:pt x="107" y="40"/>
                  </a:lnTo>
                  <a:lnTo>
                    <a:pt x="103" y="37"/>
                  </a:lnTo>
                  <a:lnTo>
                    <a:pt x="103" y="33"/>
                  </a:lnTo>
                  <a:lnTo>
                    <a:pt x="103" y="27"/>
                  </a:lnTo>
                  <a:lnTo>
                    <a:pt x="98" y="23"/>
                  </a:lnTo>
                  <a:lnTo>
                    <a:pt x="98" y="20"/>
                  </a:lnTo>
                  <a:lnTo>
                    <a:pt x="98" y="17"/>
                  </a:lnTo>
                  <a:lnTo>
                    <a:pt x="91" y="10"/>
                  </a:lnTo>
                  <a:lnTo>
                    <a:pt x="85" y="6"/>
                  </a:lnTo>
                  <a:lnTo>
                    <a:pt x="85" y="0"/>
                  </a:lnTo>
                  <a:lnTo>
                    <a:pt x="56" y="0"/>
                  </a:lnTo>
                  <a:lnTo>
                    <a:pt x="56" y="3"/>
                  </a:lnTo>
                  <a:lnTo>
                    <a:pt x="34" y="3"/>
                  </a:lnTo>
                  <a:lnTo>
                    <a:pt x="34" y="6"/>
                  </a:lnTo>
                  <a:lnTo>
                    <a:pt x="34" y="10"/>
                  </a:lnTo>
                  <a:lnTo>
                    <a:pt x="32" y="13"/>
                  </a:lnTo>
                  <a:lnTo>
                    <a:pt x="28" y="20"/>
                  </a:lnTo>
                  <a:lnTo>
                    <a:pt x="28" y="23"/>
                  </a:lnTo>
                  <a:lnTo>
                    <a:pt x="24" y="23"/>
                  </a:lnTo>
                  <a:lnTo>
                    <a:pt x="21" y="23"/>
                  </a:lnTo>
                  <a:lnTo>
                    <a:pt x="21" y="27"/>
                  </a:lnTo>
                  <a:lnTo>
                    <a:pt x="19" y="30"/>
                  </a:lnTo>
                  <a:lnTo>
                    <a:pt x="16" y="33"/>
                  </a:lnTo>
                  <a:lnTo>
                    <a:pt x="12" y="37"/>
                  </a:lnTo>
                  <a:lnTo>
                    <a:pt x="6" y="37"/>
                  </a:lnTo>
                  <a:lnTo>
                    <a:pt x="2" y="37"/>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17" name="Freeform 25"/>
            <p:cNvSpPr>
              <a:spLocks/>
            </p:cNvSpPr>
            <p:nvPr/>
          </p:nvSpPr>
          <p:spPr bwMode="auto">
            <a:xfrm>
              <a:off x="3507" y="1863"/>
              <a:ext cx="91" cy="233"/>
            </a:xfrm>
            <a:custGeom>
              <a:avLst/>
              <a:gdLst>
                <a:gd name="T0" fmla="*/ 5169190 w 85"/>
                <a:gd name="T1" fmla="*/ 4095704 h 216"/>
                <a:gd name="T2" fmla="*/ 4382050 w 85"/>
                <a:gd name="T3" fmla="*/ 4 h 216"/>
                <a:gd name="T4" fmla="*/ 3934893 w 85"/>
                <a:gd name="T5" fmla="*/ 4095704 h 216"/>
                <a:gd name="T6" fmla="*/ 3433115 w 85"/>
                <a:gd name="T7" fmla="*/ 4 h 216"/>
                <a:gd name="T8" fmla="*/ 2441048 w 85"/>
                <a:gd name="T9" fmla="*/ 4 h 216"/>
                <a:gd name="T10" fmla="*/ 1234105 w 85"/>
                <a:gd name="T11" fmla="*/ 0 h 216"/>
                <a:gd name="T12" fmla="*/ 2 w 85"/>
                <a:gd name="T13" fmla="*/ 0 h 216"/>
                <a:gd name="T14" fmla="*/ 1234105 w 85"/>
                <a:gd name="T15" fmla="*/ 4 h 216"/>
                <a:gd name="T16" fmla="*/ 1234105 w 85"/>
                <a:gd name="T17" fmla="*/ 12246481 h 216"/>
                <a:gd name="T18" fmla="*/ 3433115 w 85"/>
                <a:gd name="T19" fmla="*/ 35525371 h 216"/>
                <a:gd name="T20" fmla="*/ 4382050 w 85"/>
                <a:gd name="T21" fmla="*/ 60374373 h 216"/>
                <a:gd name="T22" fmla="*/ 5756609 w 85"/>
                <a:gd name="T23" fmla="*/ 105623565 h 216"/>
                <a:gd name="T24" fmla="*/ 7562344 w 85"/>
                <a:gd name="T25" fmla="*/ 111794162 h 216"/>
                <a:gd name="T26" fmla="*/ 8875955 w 85"/>
                <a:gd name="T27" fmla="*/ 111794162 h 216"/>
                <a:gd name="T28" fmla="*/ 10946328 w 85"/>
                <a:gd name="T29" fmla="*/ 110679974 h 216"/>
                <a:gd name="T30" fmla="*/ 11399067 w 85"/>
                <a:gd name="T31" fmla="*/ 108268649 h 216"/>
                <a:gd name="T32" fmla="*/ 10946328 w 85"/>
                <a:gd name="T33" fmla="*/ 106443172 h 216"/>
                <a:gd name="T34" fmla="*/ 10946328 w 85"/>
                <a:gd name="T35" fmla="*/ 103263534 h 216"/>
                <a:gd name="T36" fmla="*/ 10635755 w 85"/>
                <a:gd name="T37" fmla="*/ 98798220 h 216"/>
                <a:gd name="T38" fmla="*/ 10635755 w 85"/>
                <a:gd name="T39" fmla="*/ 92953891 h 216"/>
                <a:gd name="T40" fmla="*/ 10635755 w 85"/>
                <a:gd name="T41" fmla="*/ 55476404 h 216"/>
                <a:gd name="T42" fmla="*/ 10635755 w 85"/>
                <a:gd name="T43" fmla="*/ 49961002 h 216"/>
                <a:gd name="T44" fmla="*/ 9945449 w 85"/>
                <a:gd name="T45" fmla="*/ 47890410 h 216"/>
                <a:gd name="T46" fmla="*/ 9550453 w 85"/>
                <a:gd name="T47" fmla="*/ 42883845 h 216"/>
                <a:gd name="T48" fmla="*/ 9550453 w 85"/>
                <a:gd name="T49" fmla="*/ 39754984 h 216"/>
                <a:gd name="T50" fmla="*/ 9289709 w 85"/>
                <a:gd name="T51" fmla="*/ 34165479 h 216"/>
                <a:gd name="T52" fmla="*/ 8875955 w 85"/>
                <a:gd name="T53" fmla="*/ 30397370 h 216"/>
                <a:gd name="T54" fmla="*/ 8290729 w 85"/>
                <a:gd name="T55" fmla="*/ 26406461 h 216"/>
                <a:gd name="T56" fmla="*/ 7783176 w 85"/>
                <a:gd name="T57" fmla="*/ 22693736 h 216"/>
                <a:gd name="T58" fmla="*/ 7063728 w 85"/>
                <a:gd name="T59" fmla="*/ 21037970 h 216"/>
                <a:gd name="T60" fmla="*/ 6162957 w 85"/>
                <a:gd name="T61" fmla="*/ 19503018 h 216"/>
                <a:gd name="T62" fmla="*/ 5169190 w 85"/>
                <a:gd name="T63" fmla="*/ 17886348 h 216"/>
                <a:gd name="T64" fmla="*/ 5169190 w 85"/>
                <a:gd name="T65" fmla="*/ 12246481 h 216"/>
                <a:gd name="T66" fmla="*/ 5756609 w 85"/>
                <a:gd name="T67" fmla="*/ 6960547 h 216"/>
                <a:gd name="T68" fmla="*/ 5756609 w 85"/>
                <a:gd name="T69" fmla="*/ 4095704 h 216"/>
                <a:gd name="T70" fmla="*/ 6162957 w 85"/>
                <a:gd name="T71" fmla="*/ 4 h 2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216"/>
                <a:gd name="T110" fmla="*/ 85 w 85"/>
                <a:gd name="T111" fmla="*/ 216 h 2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216">
                  <a:moveTo>
                    <a:pt x="40" y="7"/>
                  </a:moveTo>
                  <a:lnTo>
                    <a:pt x="36" y="7"/>
                  </a:lnTo>
                  <a:lnTo>
                    <a:pt x="33" y="4"/>
                  </a:lnTo>
                  <a:lnTo>
                    <a:pt x="31" y="4"/>
                  </a:lnTo>
                  <a:lnTo>
                    <a:pt x="31" y="7"/>
                  </a:lnTo>
                  <a:lnTo>
                    <a:pt x="28" y="7"/>
                  </a:lnTo>
                  <a:lnTo>
                    <a:pt x="24" y="7"/>
                  </a:lnTo>
                  <a:lnTo>
                    <a:pt x="24" y="4"/>
                  </a:lnTo>
                  <a:lnTo>
                    <a:pt x="21" y="4"/>
                  </a:lnTo>
                  <a:lnTo>
                    <a:pt x="18" y="4"/>
                  </a:lnTo>
                  <a:lnTo>
                    <a:pt x="15" y="4"/>
                  </a:lnTo>
                  <a:lnTo>
                    <a:pt x="8" y="0"/>
                  </a:lnTo>
                  <a:lnTo>
                    <a:pt x="6" y="0"/>
                  </a:lnTo>
                  <a:lnTo>
                    <a:pt x="2" y="0"/>
                  </a:lnTo>
                  <a:lnTo>
                    <a:pt x="0" y="0"/>
                  </a:lnTo>
                  <a:lnTo>
                    <a:pt x="8" y="4"/>
                  </a:lnTo>
                  <a:lnTo>
                    <a:pt x="2" y="20"/>
                  </a:lnTo>
                  <a:lnTo>
                    <a:pt x="8" y="23"/>
                  </a:lnTo>
                  <a:lnTo>
                    <a:pt x="18" y="37"/>
                  </a:lnTo>
                  <a:lnTo>
                    <a:pt x="24" y="67"/>
                  </a:lnTo>
                  <a:lnTo>
                    <a:pt x="28" y="70"/>
                  </a:lnTo>
                  <a:lnTo>
                    <a:pt x="31" y="114"/>
                  </a:lnTo>
                  <a:lnTo>
                    <a:pt x="36" y="191"/>
                  </a:lnTo>
                  <a:lnTo>
                    <a:pt x="40" y="198"/>
                  </a:lnTo>
                  <a:lnTo>
                    <a:pt x="43" y="198"/>
                  </a:lnTo>
                  <a:lnTo>
                    <a:pt x="52" y="211"/>
                  </a:lnTo>
                  <a:lnTo>
                    <a:pt x="55" y="215"/>
                  </a:lnTo>
                  <a:lnTo>
                    <a:pt x="62" y="211"/>
                  </a:lnTo>
                  <a:lnTo>
                    <a:pt x="67" y="208"/>
                  </a:lnTo>
                  <a:lnTo>
                    <a:pt x="77" y="208"/>
                  </a:lnTo>
                  <a:lnTo>
                    <a:pt x="84" y="204"/>
                  </a:lnTo>
                  <a:lnTo>
                    <a:pt x="80" y="204"/>
                  </a:lnTo>
                  <a:lnTo>
                    <a:pt x="80" y="201"/>
                  </a:lnTo>
                  <a:lnTo>
                    <a:pt x="77" y="201"/>
                  </a:lnTo>
                  <a:lnTo>
                    <a:pt x="77" y="198"/>
                  </a:lnTo>
                  <a:lnTo>
                    <a:pt x="77" y="195"/>
                  </a:lnTo>
                  <a:lnTo>
                    <a:pt x="74" y="195"/>
                  </a:lnTo>
                  <a:lnTo>
                    <a:pt x="74" y="187"/>
                  </a:lnTo>
                  <a:lnTo>
                    <a:pt x="74" y="177"/>
                  </a:lnTo>
                  <a:lnTo>
                    <a:pt x="74" y="174"/>
                  </a:lnTo>
                  <a:lnTo>
                    <a:pt x="77" y="117"/>
                  </a:lnTo>
                  <a:lnTo>
                    <a:pt x="74" y="104"/>
                  </a:lnTo>
                  <a:lnTo>
                    <a:pt x="74" y="97"/>
                  </a:lnTo>
                  <a:lnTo>
                    <a:pt x="74" y="94"/>
                  </a:lnTo>
                  <a:lnTo>
                    <a:pt x="70" y="94"/>
                  </a:lnTo>
                  <a:lnTo>
                    <a:pt x="70" y="90"/>
                  </a:lnTo>
                  <a:lnTo>
                    <a:pt x="70" y="88"/>
                  </a:lnTo>
                  <a:lnTo>
                    <a:pt x="67" y="80"/>
                  </a:lnTo>
                  <a:lnTo>
                    <a:pt x="67" y="77"/>
                  </a:lnTo>
                  <a:lnTo>
                    <a:pt x="67" y="74"/>
                  </a:lnTo>
                  <a:lnTo>
                    <a:pt x="65" y="67"/>
                  </a:lnTo>
                  <a:lnTo>
                    <a:pt x="65" y="64"/>
                  </a:lnTo>
                  <a:lnTo>
                    <a:pt x="62" y="60"/>
                  </a:lnTo>
                  <a:lnTo>
                    <a:pt x="62" y="57"/>
                  </a:lnTo>
                  <a:lnTo>
                    <a:pt x="62" y="54"/>
                  </a:lnTo>
                  <a:lnTo>
                    <a:pt x="58" y="50"/>
                  </a:lnTo>
                  <a:lnTo>
                    <a:pt x="55" y="47"/>
                  </a:lnTo>
                  <a:lnTo>
                    <a:pt x="55" y="43"/>
                  </a:lnTo>
                  <a:lnTo>
                    <a:pt x="52" y="40"/>
                  </a:lnTo>
                  <a:lnTo>
                    <a:pt x="49" y="40"/>
                  </a:lnTo>
                  <a:lnTo>
                    <a:pt x="46" y="37"/>
                  </a:lnTo>
                  <a:lnTo>
                    <a:pt x="43" y="37"/>
                  </a:lnTo>
                  <a:lnTo>
                    <a:pt x="40" y="33"/>
                  </a:lnTo>
                  <a:lnTo>
                    <a:pt x="36" y="33"/>
                  </a:lnTo>
                  <a:lnTo>
                    <a:pt x="36" y="30"/>
                  </a:lnTo>
                  <a:lnTo>
                    <a:pt x="36" y="23"/>
                  </a:lnTo>
                  <a:lnTo>
                    <a:pt x="36" y="14"/>
                  </a:lnTo>
                  <a:lnTo>
                    <a:pt x="40" y="14"/>
                  </a:lnTo>
                  <a:lnTo>
                    <a:pt x="40" y="10"/>
                  </a:lnTo>
                  <a:lnTo>
                    <a:pt x="40" y="7"/>
                  </a:lnTo>
                  <a:lnTo>
                    <a:pt x="43" y="7"/>
                  </a:lnTo>
                  <a:lnTo>
                    <a:pt x="43" y="4"/>
                  </a:lnTo>
                  <a:lnTo>
                    <a:pt x="40" y="7"/>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18" name="Freeform 26"/>
            <p:cNvSpPr>
              <a:spLocks/>
            </p:cNvSpPr>
            <p:nvPr/>
          </p:nvSpPr>
          <p:spPr bwMode="auto">
            <a:xfrm>
              <a:off x="3547" y="1805"/>
              <a:ext cx="132" cy="279"/>
            </a:xfrm>
            <a:custGeom>
              <a:avLst/>
              <a:gdLst>
                <a:gd name="T0" fmla="*/ 3 w 122"/>
                <a:gd name="T1" fmla="*/ 25058514 h 259"/>
                <a:gd name="T2" fmla="*/ 3 w 122"/>
                <a:gd name="T3" fmla="*/ 28092568 h 259"/>
                <a:gd name="T4" fmla="*/ 0 w 122"/>
                <a:gd name="T5" fmla="*/ 32517941 h 259"/>
                <a:gd name="T6" fmla="*/ 0 w 122"/>
                <a:gd name="T7" fmla="*/ 36347681 h 259"/>
                <a:gd name="T8" fmla="*/ 6 w 122"/>
                <a:gd name="T9" fmla="*/ 38211736 h 259"/>
                <a:gd name="T10" fmla="*/ 10321051 w 122"/>
                <a:gd name="T11" fmla="*/ 38486918 h 259"/>
                <a:gd name="T12" fmla="*/ 17915204 w 122"/>
                <a:gd name="T13" fmla="*/ 40748631 h 259"/>
                <a:gd name="T14" fmla="*/ 19625089 w 122"/>
                <a:gd name="T15" fmla="*/ 43895215 h 259"/>
                <a:gd name="T16" fmla="*/ 22691521 w 122"/>
                <a:gd name="T17" fmla="*/ 47167653 h 259"/>
                <a:gd name="T18" fmla="*/ 24857290 w 122"/>
                <a:gd name="T19" fmla="*/ 48943359 h 259"/>
                <a:gd name="T20" fmla="*/ 29099241 w 122"/>
                <a:gd name="T21" fmla="*/ 53478057 h 259"/>
                <a:gd name="T22" fmla="*/ 29099241 w 122"/>
                <a:gd name="T23" fmla="*/ 55621776 h 259"/>
                <a:gd name="T24" fmla="*/ 31097089 w 122"/>
                <a:gd name="T25" fmla="*/ 59916866 h 259"/>
                <a:gd name="T26" fmla="*/ 33646030 w 122"/>
                <a:gd name="T27" fmla="*/ 61479713 h 259"/>
                <a:gd name="T28" fmla="*/ 33646030 w 122"/>
                <a:gd name="T29" fmla="*/ 65903828 h 259"/>
                <a:gd name="T30" fmla="*/ 33646030 w 122"/>
                <a:gd name="T31" fmla="*/ 95594188 h 259"/>
                <a:gd name="T32" fmla="*/ 33646030 w 122"/>
                <a:gd name="T33" fmla="*/ 100667772 h 259"/>
                <a:gd name="T34" fmla="*/ 36857316 w 122"/>
                <a:gd name="T35" fmla="*/ 104075922 h 259"/>
                <a:gd name="T36" fmla="*/ 36857316 w 122"/>
                <a:gd name="T37" fmla="*/ 106903236 h 259"/>
                <a:gd name="T38" fmla="*/ 39878410 w 122"/>
                <a:gd name="T39" fmla="*/ 107723163 h 259"/>
                <a:gd name="T40" fmla="*/ 56522628 w 122"/>
                <a:gd name="T41" fmla="*/ 107723163 h 259"/>
                <a:gd name="T42" fmla="*/ 70818995 w 122"/>
                <a:gd name="T43" fmla="*/ 106903236 h 259"/>
                <a:gd name="T44" fmla="*/ 74894444 w 122"/>
                <a:gd name="T45" fmla="*/ 84099342 h 259"/>
                <a:gd name="T46" fmla="*/ 79662577 w 122"/>
                <a:gd name="T47" fmla="*/ 59916866 h 259"/>
                <a:gd name="T48" fmla="*/ 81186610 w 122"/>
                <a:gd name="T49" fmla="*/ 57607617 h 259"/>
                <a:gd name="T50" fmla="*/ 100901190 w 122"/>
                <a:gd name="T51" fmla="*/ 43895215 h 259"/>
                <a:gd name="T52" fmla="*/ 102637392 w 122"/>
                <a:gd name="T53" fmla="*/ 40748631 h 259"/>
                <a:gd name="T54" fmla="*/ 100901190 w 122"/>
                <a:gd name="T55" fmla="*/ 35115936 h 259"/>
                <a:gd name="T56" fmla="*/ 105007333 w 122"/>
                <a:gd name="T57" fmla="*/ 35115936 h 259"/>
                <a:gd name="T58" fmla="*/ 105007333 w 122"/>
                <a:gd name="T59" fmla="*/ 20862891 h 259"/>
                <a:gd name="T60" fmla="*/ 96126271 w 122"/>
                <a:gd name="T61" fmla="*/ 16690212 h 259"/>
                <a:gd name="T62" fmla="*/ 93257206 w 122"/>
                <a:gd name="T63" fmla="*/ 8545227 h 259"/>
                <a:gd name="T64" fmla="*/ 74894444 w 122"/>
                <a:gd name="T65" fmla="*/ 0 h 259"/>
                <a:gd name="T66" fmla="*/ 56522628 w 122"/>
                <a:gd name="T67" fmla="*/ 3249137 h 259"/>
                <a:gd name="T68" fmla="*/ 62894461 w 122"/>
                <a:gd name="T69" fmla="*/ 5076843 h 259"/>
                <a:gd name="T70" fmla="*/ 56522628 w 122"/>
                <a:gd name="T71" fmla="*/ 6836137 h 259"/>
                <a:gd name="T72" fmla="*/ 56522628 w 122"/>
                <a:gd name="T73" fmla="*/ 9527960 h 259"/>
                <a:gd name="T74" fmla="*/ 53978119 w 122"/>
                <a:gd name="T75" fmla="*/ 12394958 h 259"/>
                <a:gd name="T76" fmla="*/ 46109432 w 122"/>
                <a:gd name="T77" fmla="*/ 15493791 h 259"/>
                <a:gd name="T78" fmla="*/ 39878410 w 122"/>
                <a:gd name="T79" fmla="*/ 16690212 h 259"/>
                <a:gd name="T80" fmla="*/ 36857316 w 122"/>
                <a:gd name="T81" fmla="*/ 15493791 h 259"/>
                <a:gd name="T82" fmla="*/ 31097089 w 122"/>
                <a:gd name="T83" fmla="*/ 16690212 h 259"/>
                <a:gd name="T84" fmla="*/ 22691521 w 122"/>
                <a:gd name="T85" fmla="*/ 15493791 h 259"/>
                <a:gd name="T86" fmla="*/ 19625089 w 122"/>
                <a:gd name="T87" fmla="*/ 17979023 h 259"/>
                <a:gd name="T88" fmla="*/ 14144247 w 122"/>
                <a:gd name="T89" fmla="*/ 19704940 h 259"/>
                <a:gd name="T90" fmla="*/ 8148577 w 122"/>
                <a:gd name="T91" fmla="*/ 23376380 h 259"/>
                <a:gd name="T92" fmla="*/ 6 w 122"/>
                <a:gd name="T93" fmla="*/ 25058514 h 25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2"/>
                <a:gd name="T142" fmla="*/ 0 h 259"/>
                <a:gd name="T143" fmla="*/ 122 w 122"/>
                <a:gd name="T144" fmla="*/ 259 h 25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2" h="259">
                  <a:moveTo>
                    <a:pt x="6" y="60"/>
                  </a:moveTo>
                  <a:lnTo>
                    <a:pt x="3" y="60"/>
                  </a:lnTo>
                  <a:lnTo>
                    <a:pt x="3" y="64"/>
                  </a:lnTo>
                  <a:lnTo>
                    <a:pt x="3" y="67"/>
                  </a:lnTo>
                  <a:lnTo>
                    <a:pt x="0" y="67"/>
                  </a:lnTo>
                  <a:lnTo>
                    <a:pt x="0" y="77"/>
                  </a:lnTo>
                  <a:lnTo>
                    <a:pt x="0" y="84"/>
                  </a:lnTo>
                  <a:lnTo>
                    <a:pt x="0" y="87"/>
                  </a:lnTo>
                  <a:lnTo>
                    <a:pt x="3" y="87"/>
                  </a:lnTo>
                  <a:lnTo>
                    <a:pt x="6" y="91"/>
                  </a:lnTo>
                  <a:lnTo>
                    <a:pt x="9" y="91"/>
                  </a:lnTo>
                  <a:lnTo>
                    <a:pt x="12" y="93"/>
                  </a:lnTo>
                  <a:lnTo>
                    <a:pt x="16" y="93"/>
                  </a:lnTo>
                  <a:lnTo>
                    <a:pt x="19" y="97"/>
                  </a:lnTo>
                  <a:lnTo>
                    <a:pt x="19" y="101"/>
                  </a:lnTo>
                  <a:lnTo>
                    <a:pt x="22" y="104"/>
                  </a:lnTo>
                  <a:lnTo>
                    <a:pt x="25" y="107"/>
                  </a:lnTo>
                  <a:lnTo>
                    <a:pt x="25" y="111"/>
                  </a:lnTo>
                  <a:lnTo>
                    <a:pt x="25" y="114"/>
                  </a:lnTo>
                  <a:lnTo>
                    <a:pt x="28" y="117"/>
                  </a:lnTo>
                  <a:lnTo>
                    <a:pt x="28" y="121"/>
                  </a:lnTo>
                  <a:lnTo>
                    <a:pt x="32" y="128"/>
                  </a:lnTo>
                  <a:lnTo>
                    <a:pt x="32" y="131"/>
                  </a:lnTo>
                  <a:lnTo>
                    <a:pt x="32" y="134"/>
                  </a:lnTo>
                  <a:lnTo>
                    <a:pt x="34" y="141"/>
                  </a:lnTo>
                  <a:lnTo>
                    <a:pt x="34" y="144"/>
                  </a:lnTo>
                  <a:lnTo>
                    <a:pt x="34" y="148"/>
                  </a:lnTo>
                  <a:lnTo>
                    <a:pt x="37" y="148"/>
                  </a:lnTo>
                  <a:lnTo>
                    <a:pt x="37" y="151"/>
                  </a:lnTo>
                  <a:lnTo>
                    <a:pt x="37" y="158"/>
                  </a:lnTo>
                  <a:lnTo>
                    <a:pt x="41" y="171"/>
                  </a:lnTo>
                  <a:lnTo>
                    <a:pt x="37" y="228"/>
                  </a:lnTo>
                  <a:lnTo>
                    <a:pt x="37" y="231"/>
                  </a:lnTo>
                  <a:lnTo>
                    <a:pt x="37" y="241"/>
                  </a:lnTo>
                  <a:lnTo>
                    <a:pt x="37" y="249"/>
                  </a:lnTo>
                  <a:lnTo>
                    <a:pt x="41" y="249"/>
                  </a:lnTo>
                  <a:lnTo>
                    <a:pt x="41" y="251"/>
                  </a:lnTo>
                  <a:lnTo>
                    <a:pt x="41" y="255"/>
                  </a:lnTo>
                  <a:lnTo>
                    <a:pt x="44" y="255"/>
                  </a:lnTo>
                  <a:lnTo>
                    <a:pt x="44" y="258"/>
                  </a:lnTo>
                  <a:lnTo>
                    <a:pt x="48" y="258"/>
                  </a:lnTo>
                  <a:lnTo>
                    <a:pt x="63" y="258"/>
                  </a:lnTo>
                  <a:lnTo>
                    <a:pt x="72" y="255"/>
                  </a:lnTo>
                  <a:lnTo>
                    <a:pt x="79" y="255"/>
                  </a:lnTo>
                  <a:lnTo>
                    <a:pt x="79" y="251"/>
                  </a:lnTo>
                  <a:lnTo>
                    <a:pt x="83" y="201"/>
                  </a:lnTo>
                  <a:lnTo>
                    <a:pt x="85" y="148"/>
                  </a:lnTo>
                  <a:lnTo>
                    <a:pt x="88" y="144"/>
                  </a:lnTo>
                  <a:lnTo>
                    <a:pt x="91" y="141"/>
                  </a:lnTo>
                  <a:lnTo>
                    <a:pt x="91" y="138"/>
                  </a:lnTo>
                  <a:lnTo>
                    <a:pt x="95" y="117"/>
                  </a:lnTo>
                  <a:lnTo>
                    <a:pt x="111" y="104"/>
                  </a:lnTo>
                  <a:lnTo>
                    <a:pt x="111" y="101"/>
                  </a:lnTo>
                  <a:lnTo>
                    <a:pt x="114" y="97"/>
                  </a:lnTo>
                  <a:lnTo>
                    <a:pt x="114" y="93"/>
                  </a:lnTo>
                  <a:lnTo>
                    <a:pt x="111" y="84"/>
                  </a:lnTo>
                  <a:lnTo>
                    <a:pt x="114" y="84"/>
                  </a:lnTo>
                  <a:lnTo>
                    <a:pt x="117" y="84"/>
                  </a:lnTo>
                  <a:lnTo>
                    <a:pt x="121" y="80"/>
                  </a:lnTo>
                  <a:lnTo>
                    <a:pt x="117" y="50"/>
                  </a:lnTo>
                  <a:lnTo>
                    <a:pt x="107" y="43"/>
                  </a:lnTo>
                  <a:lnTo>
                    <a:pt x="107" y="40"/>
                  </a:lnTo>
                  <a:lnTo>
                    <a:pt x="111" y="27"/>
                  </a:lnTo>
                  <a:lnTo>
                    <a:pt x="103" y="20"/>
                  </a:lnTo>
                  <a:lnTo>
                    <a:pt x="101" y="20"/>
                  </a:lnTo>
                  <a:lnTo>
                    <a:pt x="83" y="0"/>
                  </a:lnTo>
                  <a:lnTo>
                    <a:pt x="76" y="4"/>
                  </a:lnTo>
                  <a:lnTo>
                    <a:pt x="63" y="7"/>
                  </a:lnTo>
                  <a:lnTo>
                    <a:pt x="67" y="10"/>
                  </a:lnTo>
                  <a:lnTo>
                    <a:pt x="69" y="13"/>
                  </a:lnTo>
                  <a:lnTo>
                    <a:pt x="69" y="17"/>
                  </a:lnTo>
                  <a:lnTo>
                    <a:pt x="63" y="17"/>
                  </a:lnTo>
                  <a:lnTo>
                    <a:pt x="63" y="20"/>
                  </a:lnTo>
                  <a:lnTo>
                    <a:pt x="63" y="23"/>
                  </a:lnTo>
                  <a:lnTo>
                    <a:pt x="60" y="27"/>
                  </a:lnTo>
                  <a:lnTo>
                    <a:pt x="60" y="30"/>
                  </a:lnTo>
                  <a:lnTo>
                    <a:pt x="53" y="37"/>
                  </a:lnTo>
                  <a:lnTo>
                    <a:pt x="51" y="37"/>
                  </a:lnTo>
                  <a:lnTo>
                    <a:pt x="48" y="40"/>
                  </a:lnTo>
                  <a:lnTo>
                    <a:pt x="44" y="40"/>
                  </a:lnTo>
                  <a:lnTo>
                    <a:pt x="44" y="37"/>
                  </a:lnTo>
                  <a:lnTo>
                    <a:pt x="41" y="37"/>
                  </a:lnTo>
                  <a:lnTo>
                    <a:pt x="41" y="40"/>
                  </a:lnTo>
                  <a:lnTo>
                    <a:pt x="34" y="40"/>
                  </a:lnTo>
                  <a:lnTo>
                    <a:pt x="32" y="37"/>
                  </a:lnTo>
                  <a:lnTo>
                    <a:pt x="25" y="37"/>
                  </a:lnTo>
                  <a:lnTo>
                    <a:pt x="22" y="40"/>
                  </a:lnTo>
                  <a:lnTo>
                    <a:pt x="22" y="43"/>
                  </a:lnTo>
                  <a:lnTo>
                    <a:pt x="19" y="47"/>
                  </a:lnTo>
                  <a:lnTo>
                    <a:pt x="16" y="47"/>
                  </a:lnTo>
                  <a:lnTo>
                    <a:pt x="12" y="50"/>
                  </a:lnTo>
                  <a:lnTo>
                    <a:pt x="9" y="57"/>
                  </a:lnTo>
                  <a:lnTo>
                    <a:pt x="6" y="57"/>
                  </a:lnTo>
                  <a:lnTo>
                    <a:pt x="6" y="60"/>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19" name="Freeform 27"/>
            <p:cNvSpPr>
              <a:spLocks/>
            </p:cNvSpPr>
            <p:nvPr/>
          </p:nvSpPr>
          <p:spPr bwMode="auto">
            <a:xfrm>
              <a:off x="3291" y="1687"/>
              <a:ext cx="326" cy="250"/>
            </a:xfrm>
            <a:custGeom>
              <a:avLst/>
              <a:gdLst>
                <a:gd name="T0" fmla="*/ 3 w 302"/>
                <a:gd name="T1" fmla="*/ 89472149 h 232"/>
                <a:gd name="T2" fmla="*/ 5474222 w 302"/>
                <a:gd name="T3" fmla="*/ 91450217 h 232"/>
                <a:gd name="T4" fmla="*/ 6885793 w 302"/>
                <a:gd name="T5" fmla="*/ 96413940 h 232"/>
                <a:gd name="T6" fmla="*/ 13088040 w 302"/>
                <a:gd name="T7" fmla="*/ 97960836 h 232"/>
                <a:gd name="T8" fmla="*/ 19183464 w 302"/>
                <a:gd name="T9" fmla="*/ 99029870 h 232"/>
                <a:gd name="T10" fmla="*/ 22353634 w 302"/>
                <a:gd name="T11" fmla="*/ 96413940 h 232"/>
                <a:gd name="T12" fmla="*/ 36522918 w 302"/>
                <a:gd name="T13" fmla="*/ 93582148 h 232"/>
                <a:gd name="T14" fmla="*/ 47906782 w 302"/>
                <a:gd name="T15" fmla="*/ 93582148 h 232"/>
                <a:gd name="T16" fmla="*/ 49591514 w 302"/>
                <a:gd name="T17" fmla="*/ 96413940 h 232"/>
                <a:gd name="T18" fmla="*/ 53532529 w 302"/>
                <a:gd name="T19" fmla="*/ 97960836 h 232"/>
                <a:gd name="T20" fmla="*/ 55959522 w 302"/>
                <a:gd name="T21" fmla="*/ 102404628 h 232"/>
                <a:gd name="T22" fmla="*/ 61504923 w 302"/>
                <a:gd name="T23" fmla="*/ 102404628 h 232"/>
                <a:gd name="T24" fmla="*/ 57516273 w 302"/>
                <a:gd name="T25" fmla="*/ 87197391 h 232"/>
                <a:gd name="T26" fmla="*/ 55959522 w 302"/>
                <a:gd name="T27" fmla="*/ 75093049 h 232"/>
                <a:gd name="T28" fmla="*/ 106041203 w 302"/>
                <a:gd name="T29" fmla="*/ 75093049 h 232"/>
                <a:gd name="T30" fmla="*/ 119591467 w 302"/>
                <a:gd name="T31" fmla="*/ 72817326 h 232"/>
                <a:gd name="T32" fmla="*/ 123565021 w 302"/>
                <a:gd name="T33" fmla="*/ 72817326 h 232"/>
                <a:gd name="T34" fmla="*/ 127803037 w 302"/>
                <a:gd name="T35" fmla="*/ 73944636 h 232"/>
                <a:gd name="T36" fmla="*/ 133384707 w 302"/>
                <a:gd name="T37" fmla="*/ 73944636 h 232"/>
                <a:gd name="T38" fmla="*/ 134046552 w 302"/>
                <a:gd name="T39" fmla="*/ 75093049 h 232"/>
                <a:gd name="T40" fmla="*/ 137744867 w 302"/>
                <a:gd name="T41" fmla="*/ 75093049 h 232"/>
                <a:gd name="T42" fmla="*/ 140087713 w 302"/>
                <a:gd name="T43" fmla="*/ 73944636 h 232"/>
                <a:gd name="T44" fmla="*/ 144661833 w 302"/>
                <a:gd name="T45" fmla="*/ 75093049 h 232"/>
                <a:gd name="T46" fmla="*/ 148606129 w 302"/>
                <a:gd name="T47" fmla="*/ 73944636 h 232"/>
                <a:gd name="T48" fmla="*/ 151220484 w 302"/>
                <a:gd name="T49" fmla="*/ 69404206 h 232"/>
                <a:gd name="T50" fmla="*/ 156158065 w 302"/>
                <a:gd name="T51" fmla="*/ 68156413 h 232"/>
                <a:gd name="T52" fmla="*/ 158337316 w 302"/>
                <a:gd name="T53" fmla="*/ 64668966 h 232"/>
                <a:gd name="T54" fmla="*/ 162841451 w 302"/>
                <a:gd name="T55" fmla="*/ 67020793 h 232"/>
                <a:gd name="T56" fmla="*/ 167779032 w 302"/>
                <a:gd name="T57" fmla="*/ 64668966 h 232"/>
                <a:gd name="T58" fmla="*/ 168611519 w 302"/>
                <a:gd name="T59" fmla="*/ 67020793 h 232"/>
                <a:gd name="T60" fmla="*/ 173235173 w 302"/>
                <a:gd name="T61" fmla="*/ 64668966 h 232"/>
                <a:gd name="T62" fmla="*/ 179737139 w 302"/>
                <a:gd name="T63" fmla="*/ 62566346 h 232"/>
                <a:gd name="T64" fmla="*/ 181112366 w 302"/>
                <a:gd name="T65" fmla="*/ 59095036 h 232"/>
                <a:gd name="T66" fmla="*/ 181112366 w 302"/>
                <a:gd name="T67" fmla="*/ 56256865 h 232"/>
                <a:gd name="T68" fmla="*/ 181112366 w 302"/>
                <a:gd name="T69" fmla="*/ 56256865 h 232"/>
                <a:gd name="T70" fmla="*/ 175288134 w 302"/>
                <a:gd name="T71" fmla="*/ 51682142 h 232"/>
                <a:gd name="T72" fmla="*/ 175288134 w 302"/>
                <a:gd name="T73" fmla="*/ 48633970 h 232"/>
                <a:gd name="T74" fmla="*/ 175782376 w 302"/>
                <a:gd name="T75" fmla="*/ 47227522 h 232"/>
                <a:gd name="T76" fmla="*/ 175288134 w 302"/>
                <a:gd name="T77" fmla="*/ 43159006 h 232"/>
                <a:gd name="T78" fmla="*/ 167779032 w 302"/>
                <a:gd name="T79" fmla="*/ 44309695 h 232"/>
                <a:gd name="T80" fmla="*/ 151220484 w 302"/>
                <a:gd name="T81" fmla="*/ 38329490 h 232"/>
                <a:gd name="T82" fmla="*/ 148923096 w 302"/>
                <a:gd name="T83" fmla="*/ 35411413 h 232"/>
                <a:gd name="T84" fmla="*/ 133384707 w 302"/>
                <a:gd name="T85" fmla="*/ 19134797 h 232"/>
                <a:gd name="T86" fmla="*/ 124151216 w 302"/>
                <a:gd name="T87" fmla="*/ 9063674 h 232"/>
                <a:gd name="T88" fmla="*/ 127803037 w 302"/>
                <a:gd name="T89" fmla="*/ 0 h 232"/>
                <a:gd name="T90" fmla="*/ 101429155 w 302"/>
                <a:gd name="T91" fmla="*/ 5372057 h 232"/>
                <a:gd name="T92" fmla="*/ 85881543 w 302"/>
                <a:gd name="T93" fmla="*/ 13169346 h 232"/>
                <a:gd name="T94" fmla="*/ 77364406 w 302"/>
                <a:gd name="T95" fmla="*/ 17757103 h 232"/>
                <a:gd name="T96" fmla="*/ 61504923 w 302"/>
                <a:gd name="T97" fmla="*/ 26379933 h 232"/>
                <a:gd name="T98" fmla="*/ 51839817 w 302"/>
                <a:gd name="T99" fmla="*/ 29959552 h 232"/>
                <a:gd name="T100" fmla="*/ 28117692 w 302"/>
                <a:gd name="T101" fmla="*/ 37487904 h 232"/>
                <a:gd name="T102" fmla="*/ 22353634 w 302"/>
                <a:gd name="T103" fmla="*/ 50547452 h 232"/>
                <a:gd name="T104" fmla="*/ 3 w 302"/>
                <a:gd name="T105" fmla="*/ 69404206 h 2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2"/>
                <a:gd name="T160" fmla="*/ 0 h 232"/>
                <a:gd name="T161" fmla="*/ 302 w 302"/>
                <a:gd name="T162" fmla="*/ 232 h 2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2" h="232">
                  <a:moveTo>
                    <a:pt x="0" y="197"/>
                  </a:moveTo>
                  <a:lnTo>
                    <a:pt x="3" y="201"/>
                  </a:lnTo>
                  <a:lnTo>
                    <a:pt x="6" y="207"/>
                  </a:lnTo>
                  <a:lnTo>
                    <a:pt x="9" y="207"/>
                  </a:lnTo>
                  <a:lnTo>
                    <a:pt x="9" y="214"/>
                  </a:lnTo>
                  <a:lnTo>
                    <a:pt x="12" y="217"/>
                  </a:lnTo>
                  <a:lnTo>
                    <a:pt x="16" y="221"/>
                  </a:lnTo>
                  <a:lnTo>
                    <a:pt x="22" y="221"/>
                  </a:lnTo>
                  <a:lnTo>
                    <a:pt x="25" y="221"/>
                  </a:lnTo>
                  <a:lnTo>
                    <a:pt x="32" y="224"/>
                  </a:lnTo>
                  <a:lnTo>
                    <a:pt x="35" y="221"/>
                  </a:lnTo>
                  <a:lnTo>
                    <a:pt x="38" y="217"/>
                  </a:lnTo>
                  <a:lnTo>
                    <a:pt x="54" y="214"/>
                  </a:lnTo>
                  <a:lnTo>
                    <a:pt x="60" y="211"/>
                  </a:lnTo>
                  <a:lnTo>
                    <a:pt x="76" y="214"/>
                  </a:lnTo>
                  <a:lnTo>
                    <a:pt x="79" y="211"/>
                  </a:lnTo>
                  <a:lnTo>
                    <a:pt x="82" y="214"/>
                  </a:lnTo>
                  <a:lnTo>
                    <a:pt x="82" y="217"/>
                  </a:lnTo>
                  <a:lnTo>
                    <a:pt x="86" y="217"/>
                  </a:lnTo>
                  <a:lnTo>
                    <a:pt x="89" y="221"/>
                  </a:lnTo>
                  <a:lnTo>
                    <a:pt x="89" y="227"/>
                  </a:lnTo>
                  <a:lnTo>
                    <a:pt x="93" y="231"/>
                  </a:lnTo>
                  <a:lnTo>
                    <a:pt x="98" y="231"/>
                  </a:lnTo>
                  <a:lnTo>
                    <a:pt x="102" y="231"/>
                  </a:lnTo>
                  <a:lnTo>
                    <a:pt x="98" y="231"/>
                  </a:lnTo>
                  <a:lnTo>
                    <a:pt x="95" y="197"/>
                  </a:lnTo>
                  <a:lnTo>
                    <a:pt x="95" y="194"/>
                  </a:lnTo>
                  <a:lnTo>
                    <a:pt x="93" y="170"/>
                  </a:lnTo>
                  <a:lnTo>
                    <a:pt x="93" y="167"/>
                  </a:lnTo>
                  <a:lnTo>
                    <a:pt x="176" y="170"/>
                  </a:lnTo>
                  <a:lnTo>
                    <a:pt x="186" y="167"/>
                  </a:lnTo>
                  <a:lnTo>
                    <a:pt x="199" y="164"/>
                  </a:lnTo>
                  <a:lnTo>
                    <a:pt x="202" y="164"/>
                  </a:lnTo>
                  <a:lnTo>
                    <a:pt x="205" y="164"/>
                  </a:lnTo>
                  <a:lnTo>
                    <a:pt x="207" y="164"/>
                  </a:lnTo>
                  <a:lnTo>
                    <a:pt x="214" y="167"/>
                  </a:lnTo>
                  <a:lnTo>
                    <a:pt x="218" y="167"/>
                  </a:lnTo>
                  <a:lnTo>
                    <a:pt x="221" y="167"/>
                  </a:lnTo>
                  <a:lnTo>
                    <a:pt x="224" y="167"/>
                  </a:lnTo>
                  <a:lnTo>
                    <a:pt x="224" y="170"/>
                  </a:lnTo>
                  <a:lnTo>
                    <a:pt x="227" y="170"/>
                  </a:lnTo>
                  <a:lnTo>
                    <a:pt x="230" y="170"/>
                  </a:lnTo>
                  <a:lnTo>
                    <a:pt x="230" y="167"/>
                  </a:lnTo>
                  <a:lnTo>
                    <a:pt x="234" y="167"/>
                  </a:lnTo>
                  <a:lnTo>
                    <a:pt x="237" y="170"/>
                  </a:lnTo>
                  <a:lnTo>
                    <a:pt x="240" y="170"/>
                  </a:lnTo>
                  <a:lnTo>
                    <a:pt x="244" y="167"/>
                  </a:lnTo>
                  <a:lnTo>
                    <a:pt x="246" y="167"/>
                  </a:lnTo>
                  <a:lnTo>
                    <a:pt x="249" y="160"/>
                  </a:lnTo>
                  <a:lnTo>
                    <a:pt x="253" y="157"/>
                  </a:lnTo>
                  <a:lnTo>
                    <a:pt x="256" y="157"/>
                  </a:lnTo>
                  <a:lnTo>
                    <a:pt x="259" y="154"/>
                  </a:lnTo>
                  <a:lnTo>
                    <a:pt x="259" y="150"/>
                  </a:lnTo>
                  <a:lnTo>
                    <a:pt x="263" y="147"/>
                  </a:lnTo>
                  <a:lnTo>
                    <a:pt x="269" y="147"/>
                  </a:lnTo>
                  <a:lnTo>
                    <a:pt x="272" y="150"/>
                  </a:lnTo>
                  <a:lnTo>
                    <a:pt x="279" y="150"/>
                  </a:lnTo>
                  <a:lnTo>
                    <a:pt x="279" y="147"/>
                  </a:lnTo>
                  <a:lnTo>
                    <a:pt x="282" y="147"/>
                  </a:lnTo>
                  <a:lnTo>
                    <a:pt x="282" y="150"/>
                  </a:lnTo>
                  <a:lnTo>
                    <a:pt x="285" y="150"/>
                  </a:lnTo>
                  <a:lnTo>
                    <a:pt x="288" y="147"/>
                  </a:lnTo>
                  <a:lnTo>
                    <a:pt x="291" y="147"/>
                  </a:lnTo>
                  <a:lnTo>
                    <a:pt x="298" y="140"/>
                  </a:lnTo>
                  <a:lnTo>
                    <a:pt x="298" y="137"/>
                  </a:lnTo>
                  <a:lnTo>
                    <a:pt x="301" y="134"/>
                  </a:lnTo>
                  <a:lnTo>
                    <a:pt x="301" y="130"/>
                  </a:lnTo>
                  <a:lnTo>
                    <a:pt x="301" y="127"/>
                  </a:lnTo>
                  <a:lnTo>
                    <a:pt x="301" y="130"/>
                  </a:lnTo>
                  <a:lnTo>
                    <a:pt x="301" y="127"/>
                  </a:lnTo>
                  <a:lnTo>
                    <a:pt x="298" y="127"/>
                  </a:lnTo>
                  <a:lnTo>
                    <a:pt x="291" y="117"/>
                  </a:lnTo>
                  <a:lnTo>
                    <a:pt x="288" y="117"/>
                  </a:lnTo>
                  <a:lnTo>
                    <a:pt x="291" y="110"/>
                  </a:lnTo>
                  <a:lnTo>
                    <a:pt x="298" y="110"/>
                  </a:lnTo>
                  <a:lnTo>
                    <a:pt x="294" y="107"/>
                  </a:lnTo>
                  <a:lnTo>
                    <a:pt x="294" y="100"/>
                  </a:lnTo>
                  <a:lnTo>
                    <a:pt x="291" y="97"/>
                  </a:lnTo>
                  <a:lnTo>
                    <a:pt x="285" y="97"/>
                  </a:lnTo>
                  <a:lnTo>
                    <a:pt x="279" y="100"/>
                  </a:lnTo>
                  <a:lnTo>
                    <a:pt x="265" y="100"/>
                  </a:lnTo>
                  <a:lnTo>
                    <a:pt x="253" y="87"/>
                  </a:lnTo>
                  <a:lnTo>
                    <a:pt x="253" y="84"/>
                  </a:lnTo>
                  <a:lnTo>
                    <a:pt x="249" y="80"/>
                  </a:lnTo>
                  <a:lnTo>
                    <a:pt x="244" y="67"/>
                  </a:lnTo>
                  <a:lnTo>
                    <a:pt x="221" y="43"/>
                  </a:lnTo>
                  <a:lnTo>
                    <a:pt x="218" y="30"/>
                  </a:lnTo>
                  <a:lnTo>
                    <a:pt x="207" y="20"/>
                  </a:lnTo>
                  <a:lnTo>
                    <a:pt x="211" y="3"/>
                  </a:lnTo>
                  <a:lnTo>
                    <a:pt x="214" y="0"/>
                  </a:lnTo>
                  <a:lnTo>
                    <a:pt x="183" y="3"/>
                  </a:lnTo>
                  <a:lnTo>
                    <a:pt x="169" y="13"/>
                  </a:lnTo>
                  <a:lnTo>
                    <a:pt x="160" y="17"/>
                  </a:lnTo>
                  <a:lnTo>
                    <a:pt x="144" y="30"/>
                  </a:lnTo>
                  <a:lnTo>
                    <a:pt x="141" y="33"/>
                  </a:lnTo>
                  <a:lnTo>
                    <a:pt x="128" y="40"/>
                  </a:lnTo>
                  <a:lnTo>
                    <a:pt x="106" y="60"/>
                  </a:lnTo>
                  <a:lnTo>
                    <a:pt x="102" y="60"/>
                  </a:lnTo>
                  <a:lnTo>
                    <a:pt x="102" y="64"/>
                  </a:lnTo>
                  <a:lnTo>
                    <a:pt x="86" y="67"/>
                  </a:lnTo>
                  <a:lnTo>
                    <a:pt x="57" y="74"/>
                  </a:lnTo>
                  <a:lnTo>
                    <a:pt x="47" y="84"/>
                  </a:lnTo>
                  <a:lnTo>
                    <a:pt x="41" y="100"/>
                  </a:lnTo>
                  <a:lnTo>
                    <a:pt x="38" y="114"/>
                  </a:lnTo>
                  <a:lnTo>
                    <a:pt x="9" y="140"/>
                  </a:lnTo>
                  <a:lnTo>
                    <a:pt x="3" y="157"/>
                  </a:lnTo>
                  <a:lnTo>
                    <a:pt x="0" y="197"/>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20" name="Freeform 28"/>
            <p:cNvSpPr>
              <a:spLocks/>
            </p:cNvSpPr>
            <p:nvPr/>
          </p:nvSpPr>
          <p:spPr bwMode="auto">
            <a:xfrm>
              <a:off x="2866" y="1791"/>
              <a:ext cx="321" cy="250"/>
            </a:xfrm>
            <a:custGeom>
              <a:avLst/>
              <a:gdLst>
                <a:gd name="T0" fmla="*/ 23232437 w 298"/>
                <a:gd name="T1" fmla="*/ 7243500 h 232"/>
                <a:gd name="T2" fmla="*/ 22341634 w 298"/>
                <a:gd name="T3" fmla="*/ 11595846 h 232"/>
                <a:gd name="T4" fmla="*/ 7324633 w 298"/>
                <a:gd name="T5" fmla="*/ 22616830 h 232"/>
                <a:gd name="T6" fmla="*/ 2 w 298"/>
                <a:gd name="T7" fmla="*/ 32861793 h 232"/>
                <a:gd name="T8" fmla="*/ 6 w 298"/>
                <a:gd name="T9" fmla="*/ 35569775 h 232"/>
                <a:gd name="T10" fmla="*/ 9154860 w 298"/>
                <a:gd name="T11" fmla="*/ 38329490 h 232"/>
                <a:gd name="T12" fmla="*/ 14541936 w 298"/>
                <a:gd name="T13" fmla="*/ 48633970 h 232"/>
                <a:gd name="T14" fmla="*/ 22341634 w 298"/>
                <a:gd name="T15" fmla="*/ 54840210 h 232"/>
                <a:gd name="T16" fmla="*/ 26287149 w 298"/>
                <a:gd name="T17" fmla="*/ 62709139 h 232"/>
                <a:gd name="T18" fmla="*/ 28752773 w 298"/>
                <a:gd name="T19" fmla="*/ 64668966 h 232"/>
                <a:gd name="T20" fmla="*/ 30971937 w 298"/>
                <a:gd name="T21" fmla="*/ 67420620 h 232"/>
                <a:gd name="T22" fmla="*/ 37544817 w 298"/>
                <a:gd name="T23" fmla="*/ 63679966 h 232"/>
                <a:gd name="T24" fmla="*/ 38710964 w 298"/>
                <a:gd name="T25" fmla="*/ 60621622 h 232"/>
                <a:gd name="T26" fmla="*/ 42111787 w 298"/>
                <a:gd name="T27" fmla="*/ 56256865 h 232"/>
                <a:gd name="T28" fmla="*/ 43788915 w 298"/>
                <a:gd name="T29" fmla="*/ 51682142 h 232"/>
                <a:gd name="T30" fmla="*/ 64327184 w 298"/>
                <a:gd name="T31" fmla="*/ 50547452 h 232"/>
                <a:gd name="T32" fmla="*/ 70168572 w 298"/>
                <a:gd name="T33" fmla="*/ 58194105 h 232"/>
                <a:gd name="T34" fmla="*/ 73307270 w 298"/>
                <a:gd name="T35" fmla="*/ 62709139 h 232"/>
                <a:gd name="T36" fmla="*/ 74256568 w 298"/>
                <a:gd name="T37" fmla="*/ 68156413 h 232"/>
                <a:gd name="T38" fmla="*/ 74256568 w 298"/>
                <a:gd name="T39" fmla="*/ 73944636 h 232"/>
                <a:gd name="T40" fmla="*/ 73307270 w 298"/>
                <a:gd name="T41" fmla="*/ 81740082 h 232"/>
                <a:gd name="T42" fmla="*/ 79372987 w 298"/>
                <a:gd name="T43" fmla="*/ 78755462 h 232"/>
                <a:gd name="T44" fmla="*/ 80181165 w 298"/>
                <a:gd name="T45" fmla="*/ 77698911 h 232"/>
                <a:gd name="T46" fmla="*/ 86161259 w 298"/>
                <a:gd name="T47" fmla="*/ 78755462 h 232"/>
                <a:gd name="T48" fmla="*/ 91624789 w 298"/>
                <a:gd name="T49" fmla="*/ 79681669 h 232"/>
                <a:gd name="T50" fmla="*/ 93035637 w 298"/>
                <a:gd name="T51" fmla="*/ 90368493 h 232"/>
                <a:gd name="T52" fmla="*/ 92097921 w 298"/>
                <a:gd name="T53" fmla="*/ 97960836 h 232"/>
                <a:gd name="T54" fmla="*/ 95406607 w 298"/>
                <a:gd name="T55" fmla="*/ 97960836 h 232"/>
                <a:gd name="T56" fmla="*/ 101762008 w 298"/>
                <a:gd name="T57" fmla="*/ 100842836 h 232"/>
                <a:gd name="T58" fmla="*/ 104556405 w 298"/>
                <a:gd name="T59" fmla="*/ 97960836 h 232"/>
                <a:gd name="T60" fmla="*/ 107950920 w 298"/>
                <a:gd name="T61" fmla="*/ 93582148 h 232"/>
                <a:gd name="T62" fmla="*/ 109616086 w 298"/>
                <a:gd name="T63" fmla="*/ 97127112 h 232"/>
                <a:gd name="T64" fmla="*/ 117585845 w 298"/>
                <a:gd name="T65" fmla="*/ 85863874 h 232"/>
                <a:gd name="T66" fmla="*/ 113975618 w 298"/>
                <a:gd name="T67" fmla="*/ 83727254 h 232"/>
                <a:gd name="T68" fmla="*/ 112626126 w 298"/>
                <a:gd name="T69" fmla="*/ 78755462 h 232"/>
                <a:gd name="T70" fmla="*/ 121446944 w 298"/>
                <a:gd name="T71" fmla="*/ 79681669 h 232"/>
                <a:gd name="T72" fmla="*/ 121446944 w 298"/>
                <a:gd name="T73" fmla="*/ 77698911 h 232"/>
                <a:gd name="T74" fmla="*/ 119246186 w 298"/>
                <a:gd name="T75" fmla="*/ 72817326 h 232"/>
                <a:gd name="T76" fmla="*/ 120396580 w 298"/>
                <a:gd name="T77" fmla="*/ 67420620 h 232"/>
                <a:gd name="T78" fmla="*/ 117585845 w 298"/>
                <a:gd name="T79" fmla="*/ 62709139 h 232"/>
                <a:gd name="T80" fmla="*/ 117585845 w 298"/>
                <a:gd name="T81" fmla="*/ 47227522 h 232"/>
                <a:gd name="T82" fmla="*/ 116094269 w 298"/>
                <a:gd name="T83" fmla="*/ 43159006 h 232"/>
                <a:gd name="T84" fmla="*/ 113975618 w 298"/>
                <a:gd name="T85" fmla="*/ 41303317 h 232"/>
                <a:gd name="T86" fmla="*/ 107950920 w 298"/>
                <a:gd name="T87" fmla="*/ 29959552 h 232"/>
                <a:gd name="T88" fmla="*/ 106313950 w 298"/>
                <a:gd name="T89" fmla="*/ 29959552 h 232"/>
                <a:gd name="T90" fmla="*/ 109616086 w 298"/>
                <a:gd name="T91" fmla="*/ 27339295 h 232"/>
                <a:gd name="T92" fmla="*/ 106944264 w 298"/>
                <a:gd name="T93" fmla="*/ 22616830 h 232"/>
                <a:gd name="T94" fmla="*/ 102976517 w 298"/>
                <a:gd name="T95" fmla="*/ 11595846 h 232"/>
                <a:gd name="T96" fmla="*/ 100053823 w 298"/>
                <a:gd name="T97" fmla="*/ 4293235 h 232"/>
                <a:gd name="T98" fmla="*/ 95406607 w 298"/>
                <a:gd name="T99" fmla="*/ 3431065 h 232"/>
                <a:gd name="T100" fmla="*/ 88570628 w 298"/>
                <a:gd name="T101" fmla="*/ 11595846 h 232"/>
                <a:gd name="T102" fmla="*/ 76854487 w 298"/>
                <a:gd name="T103" fmla="*/ 10524665 h 232"/>
                <a:gd name="T104" fmla="*/ 71347818 w 298"/>
                <a:gd name="T105" fmla="*/ 13169346 h 232"/>
                <a:gd name="T106" fmla="*/ 65786290 w 298"/>
                <a:gd name="T107" fmla="*/ 10524665 h 232"/>
                <a:gd name="T108" fmla="*/ 61489873 w 298"/>
                <a:gd name="T109" fmla="*/ 4293235 h 232"/>
                <a:gd name="T110" fmla="*/ 38122944 w 298"/>
                <a:gd name="T111" fmla="*/ 4293235 h 232"/>
                <a:gd name="T112" fmla="*/ 35488324 w 298"/>
                <a:gd name="T113" fmla="*/ 4293235 h 232"/>
                <a:gd name="T114" fmla="*/ 28752773 w 298"/>
                <a:gd name="T115" fmla="*/ 4 h 232"/>
                <a:gd name="T116" fmla="*/ 23232437 w 298"/>
                <a:gd name="T117" fmla="*/ 4 h 2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8"/>
                <a:gd name="T178" fmla="*/ 0 h 232"/>
                <a:gd name="T179" fmla="*/ 298 w 298"/>
                <a:gd name="T180" fmla="*/ 232 h 2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8" h="232">
                  <a:moveTo>
                    <a:pt x="57" y="4"/>
                  </a:moveTo>
                  <a:lnTo>
                    <a:pt x="57" y="7"/>
                  </a:lnTo>
                  <a:lnTo>
                    <a:pt x="57" y="17"/>
                  </a:lnTo>
                  <a:lnTo>
                    <a:pt x="51" y="20"/>
                  </a:lnTo>
                  <a:lnTo>
                    <a:pt x="47" y="24"/>
                  </a:lnTo>
                  <a:lnTo>
                    <a:pt x="54" y="27"/>
                  </a:lnTo>
                  <a:lnTo>
                    <a:pt x="54" y="40"/>
                  </a:lnTo>
                  <a:lnTo>
                    <a:pt x="28" y="47"/>
                  </a:lnTo>
                  <a:lnTo>
                    <a:pt x="18" y="51"/>
                  </a:lnTo>
                  <a:lnTo>
                    <a:pt x="15" y="53"/>
                  </a:lnTo>
                  <a:lnTo>
                    <a:pt x="9" y="67"/>
                  </a:lnTo>
                  <a:lnTo>
                    <a:pt x="2" y="74"/>
                  </a:lnTo>
                  <a:lnTo>
                    <a:pt x="0" y="74"/>
                  </a:lnTo>
                  <a:lnTo>
                    <a:pt x="2" y="81"/>
                  </a:lnTo>
                  <a:lnTo>
                    <a:pt x="6" y="81"/>
                  </a:lnTo>
                  <a:lnTo>
                    <a:pt x="12" y="74"/>
                  </a:lnTo>
                  <a:lnTo>
                    <a:pt x="15" y="84"/>
                  </a:lnTo>
                  <a:lnTo>
                    <a:pt x="22" y="87"/>
                  </a:lnTo>
                  <a:lnTo>
                    <a:pt x="25" y="104"/>
                  </a:lnTo>
                  <a:lnTo>
                    <a:pt x="28" y="110"/>
                  </a:lnTo>
                  <a:lnTo>
                    <a:pt x="35" y="110"/>
                  </a:lnTo>
                  <a:lnTo>
                    <a:pt x="37" y="114"/>
                  </a:lnTo>
                  <a:lnTo>
                    <a:pt x="47" y="117"/>
                  </a:lnTo>
                  <a:lnTo>
                    <a:pt x="54" y="124"/>
                  </a:lnTo>
                  <a:lnTo>
                    <a:pt x="54" y="134"/>
                  </a:lnTo>
                  <a:lnTo>
                    <a:pt x="59" y="137"/>
                  </a:lnTo>
                  <a:lnTo>
                    <a:pt x="63" y="141"/>
                  </a:lnTo>
                  <a:lnTo>
                    <a:pt x="67" y="141"/>
                  </a:lnTo>
                  <a:lnTo>
                    <a:pt x="67" y="144"/>
                  </a:lnTo>
                  <a:lnTo>
                    <a:pt x="70" y="147"/>
                  </a:lnTo>
                  <a:lnTo>
                    <a:pt x="70" y="151"/>
                  </a:lnTo>
                  <a:lnTo>
                    <a:pt x="73" y="151"/>
                  </a:lnTo>
                  <a:lnTo>
                    <a:pt x="75" y="151"/>
                  </a:lnTo>
                  <a:lnTo>
                    <a:pt x="82" y="151"/>
                  </a:lnTo>
                  <a:lnTo>
                    <a:pt x="86" y="147"/>
                  </a:lnTo>
                  <a:lnTo>
                    <a:pt x="89" y="144"/>
                  </a:lnTo>
                  <a:lnTo>
                    <a:pt x="92" y="141"/>
                  </a:lnTo>
                  <a:lnTo>
                    <a:pt x="92" y="137"/>
                  </a:lnTo>
                  <a:lnTo>
                    <a:pt x="94" y="137"/>
                  </a:lnTo>
                  <a:lnTo>
                    <a:pt x="98" y="137"/>
                  </a:lnTo>
                  <a:lnTo>
                    <a:pt x="98" y="134"/>
                  </a:lnTo>
                  <a:lnTo>
                    <a:pt x="102" y="127"/>
                  </a:lnTo>
                  <a:lnTo>
                    <a:pt x="105" y="124"/>
                  </a:lnTo>
                  <a:lnTo>
                    <a:pt x="105" y="121"/>
                  </a:lnTo>
                  <a:lnTo>
                    <a:pt x="105" y="117"/>
                  </a:lnTo>
                  <a:lnTo>
                    <a:pt x="127" y="117"/>
                  </a:lnTo>
                  <a:lnTo>
                    <a:pt x="127" y="114"/>
                  </a:lnTo>
                  <a:lnTo>
                    <a:pt x="156" y="114"/>
                  </a:lnTo>
                  <a:lnTo>
                    <a:pt x="156" y="121"/>
                  </a:lnTo>
                  <a:lnTo>
                    <a:pt x="162" y="124"/>
                  </a:lnTo>
                  <a:lnTo>
                    <a:pt x="169" y="131"/>
                  </a:lnTo>
                  <a:lnTo>
                    <a:pt x="169" y="134"/>
                  </a:lnTo>
                  <a:lnTo>
                    <a:pt x="169" y="137"/>
                  </a:lnTo>
                  <a:lnTo>
                    <a:pt x="175" y="141"/>
                  </a:lnTo>
                  <a:lnTo>
                    <a:pt x="175" y="147"/>
                  </a:lnTo>
                  <a:lnTo>
                    <a:pt x="175" y="151"/>
                  </a:lnTo>
                  <a:lnTo>
                    <a:pt x="178" y="154"/>
                  </a:lnTo>
                  <a:lnTo>
                    <a:pt x="182" y="157"/>
                  </a:lnTo>
                  <a:lnTo>
                    <a:pt x="182" y="167"/>
                  </a:lnTo>
                  <a:lnTo>
                    <a:pt x="178" y="167"/>
                  </a:lnTo>
                  <a:lnTo>
                    <a:pt x="178" y="178"/>
                  </a:lnTo>
                  <a:lnTo>
                    <a:pt x="175" y="178"/>
                  </a:lnTo>
                  <a:lnTo>
                    <a:pt x="175" y="184"/>
                  </a:lnTo>
                  <a:lnTo>
                    <a:pt x="185" y="180"/>
                  </a:lnTo>
                  <a:lnTo>
                    <a:pt x="188" y="178"/>
                  </a:lnTo>
                  <a:lnTo>
                    <a:pt x="191" y="178"/>
                  </a:lnTo>
                  <a:lnTo>
                    <a:pt x="191" y="180"/>
                  </a:lnTo>
                  <a:lnTo>
                    <a:pt x="194" y="180"/>
                  </a:lnTo>
                  <a:lnTo>
                    <a:pt x="194" y="174"/>
                  </a:lnTo>
                  <a:lnTo>
                    <a:pt x="201" y="174"/>
                  </a:lnTo>
                  <a:lnTo>
                    <a:pt x="204" y="178"/>
                  </a:lnTo>
                  <a:lnTo>
                    <a:pt x="207" y="178"/>
                  </a:lnTo>
                  <a:lnTo>
                    <a:pt x="213" y="174"/>
                  </a:lnTo>
                  <a:lnTo>
                    <a:pt x="217" y="180"/>
                  </a:lnTo>
                  <a:lnTo>
                    <a:pt x="220" y="180"/>
                  </a:lnTo>
                  <a:lnTo>
                    <a:pt x="222" y="184"/>
                  </a:lnTo>
                  <a:lnTo>
                    <a:pt x="222" y="191"/>
                  </a:lnTo>
                  <a:lnTo>
                    <a:pt x="225" y="204"/>
                  </a:lnTo>
                  <a:lnTo>
                    <a:pt x="229" y="204"/>
                  </a:lnTo>
                  <a:lnTo>
                    <a:pt x="225" y="218"/>
                  </a:lnTo>
                  <a:lnTo>
                    <a:pt x="222" y="221"/>
                  </a:lnTo>
                  <a:lnTo>
                    <a:pt x="222" y="225"/>
                  </a:lnTo>
                  <a:lnTo>
                    <a:pt x="229" y="225"/>
                  </a:lnTo>
                  <a:lnTo>
                    <a:pt x="229" y="221"/>
                  </a:lnTo>
                  <a:lnTo>
                    <a:pt x="239" y="231"/>
                  </a:lnTo>
                  <a:lnTo>
                    <a:pt x="241" y="231"/>
                  </a:lnTo>
                  <a:lnTo>
                    <a:pt x="245" y="227"/>
                  </a:lnTo>
                  <a:lnTo>
                    <a:pt x="248" y="227"/>
                  </a:lnTo>
                  <a:lnTo>
                    <a:pt x="248" y="225"/>
                  </a:lnTo>
                  <a:lnTo>
                    <a:pt x="252" y="221"/>
                  </a:lnTo>
                  <a:lnTo>
                    <a:pt x="255" y="214"/>
                  </a:lnTo>
                  <a:lnTo>
                    <a:pt x="255" y="211"/>
                  </a:lnTo>
                  <a:lnTo>
                    <a:pt x="261" y="211"/>
                  </a:lnTo>
                  <a:lnTo>
                    <a:pt x="261" y="214"/>
                  </a:lnTo>
                  <a:lnTo>
                    <a:pt x="264" y="214"/>
                  </a:lnTo>
                  <a:lnTo>
                    <a:pt x="264" y="218"/>
                  </a:lnTo>
                  <a:lnTo>
                    <a:pt x="277" y="214"/>
                  </a:lnTo>
                  <a:lnTo>
                    <a:pt x="280" y="198"/>
                  </a:lnTo>
                  <a:lnTo>
                    <a:pt x="283" y="194"/>
                  </a:lnTo>
                  <a:lnTo>
                    <a:pt x="280" y="194"/>
                  </a:lnTo>
                  <a:lnTo>
                    <a:pt x="280" y="191"/>
                  </a:lnTo>
                  <a:lnTo>
                    <a:pt x="274" y="188"/>
                  </a:lnTo>
                  <a:lnTo>
                    <a:pt x="274" y="184"/>
                  </a:lnTo>
                  <a:lnTo>
                    <a:pt x="274" y="180"/>
                  </a:lnTo>
                  <a:lnTo>
                    <a:pt x="271" y="178"/>
                  </a:lnTo>
                  <a:lnTo>
                    <a:pt x="287" y="178"/>
                  </a:lnTo>
                  <a:lnTo>
                    <a:pt x="287" y="180"/>
                  </a:lnTo>
                  <a:lnTo>
                    <a:pt x="293" y="180"/>
                  </a:lnTo>
                  <a:lnTo>
                    <a:pt x="293" y="184"/>
                  </a:lnTo>
                  <a:lnTo>
                    <a:pt x="297" y="184"/>
                  </a:lnTo>
                  <a:lnTo>
                    <a:pt x="293" y="174"/>
                  </a:lnTo>
                  <a:lnTo>
                    <a:pt x="290" y="171"/>
                  </a:lnTo>
                  <a:lnTo>
                    <a:pt x="290" y="164"/>
                  </a:lnTo>
                  <a:lnTo>
                    <a:pt x="287" y="164"/>
                  </a:lnTo>
                  <a:lnTo>
                    <a:pt x="290" y="154"/>
                  </a:lnTo>
                  <a:lnTo>
                    <a:pt x="293" y="154"/>
                  </a:lnTo>
                  <a:lnTo>
                    <a:pt x="290" y="151"/>
                  </a:lnTo>
                  <a:lnTo>
                    <a:pt x="287" y="151"/>
                  </a:lnTo>
                  <a:lnTo>
                    <a:pt x="287" y="141"/>
                  </a:lnTo>
                  <a:lnTo>
                    <a:pt x="283" y="141"/>
                  </a:lnTo>
                  <a:lnTo>
                    <a:pt x="277" y="134"/>
                  </a:lnTo>
                  <a:lnTo>
                    <a:pt x="277" y="110"/>
                  </a:lnTo>
                  <a:lnTo>
                    <a:pt x="283" y="107"/>
                  </a:lnTo>
                  <a:lnTo>
                    <a:pt x="283" y="104"/>
                  </a:lnTo>
                  <a:lnTo>
                    <a:pt x="283" y="100"/>
                  </a:lnTo>
                  <a:lnTo>
                    <a:pt x="280" y="97"/>
                  </a:lnTo>
                  <a:lnTo>
                    <a:pt x="277" y="97"/>
                  </a:lnTo>
                  <a:lnTo>
                    <a:pt x="277" y="94"/>
                  </a:lnTo>
                  <a:lnTo>
                    <a:pt x="274" y="94"/>
                  </a:lnTo>
                  <a:lnTo>
                    <a:pt x="271" y="94"/>
                  </a:lnTo>
                  <a:lnTo>
                    <a:pt x="267" y="71"/>
                  </a:lnTo>
                  <a:lnTo>
                    <a:pt x="261" y="67"/>
                  </a:lnTo>
                  <a:lnTo>
                    <a:pt x="258" y="74"/>
                  </a:lnTo>
                  <a:lnTo>
                    <a:pt x="255" y="74"/>
                  </a:lnTo>
                  <a:lnTo>
                    <a:pt x="255" y="67"/>
                  </a:lnTo>
                  <a:lnTo>
                    <a:pt x="261" y="64"/>
                  </a:lnTo>
                  <a:lnTo>
                    <a:pt x="261" y="61"/>
                  </a:lnTo>
                  <a:lnTo>
                    <a:pt x="264" y="61"/>
                  </a:lnTo>
                  <a:lnTo>
                    <a:pt x="267" y="61"/>
                  </a:lnTo>
                  <a:lnTo>
                    <a:pt x="267" y="53"/>
                  </a:lnTo>
                  <a:lnTo>
                    <a:pt x="258" y="51"/>
                  </a:lnTo>
                  <a:lnTo>
                    <a:pt x="255" y="43"/>
                  </a:lnTo>
                  <a:lnTo>
                    <a:pt x="248" y="43"/>
                  </a:lnTo>
                  <a:lnTo>
                    <a:pt x="248" y="27"/>
                  </a:lnTo>
                  <a:lnTo>
                    <a:pt x="245" y="20"/>
                  </a:lnTo>
                  <a:lnTo>
                    <a:pt x="241" y="20"/>
                  </a:lnTo>
                  <a:lnTo>
                    <a:pt x="241" y="10"/>
                  </a:lnTo>
                  <a:lnTo>
                    <a:pt x="239" y="7"/>
                  </a:lnTo>
                  <a:lnTo>
                    <a:pt x="236" y="10"/>
                  </a:lnTo>
                  <a:lnTo>
                    <a:pt x="229" y="7"/>
                  </a:lnTo>
                  <a:lnTo>
                    <a:pt x="229" y="14"/>
                  </a:lnTo>
                  <a:lnTo>
                    <a:pt x="217" y="20"/>
                  </a:lnTo>
                  <a:lnTo>
                    <a:pt x="213" y="27"/>
                  </a:lnTo>
                  <a:lnTo>
                    <a:pt x="210" y="27"/>
                  </a:lnTo>
                  <a:lnTo>
                    <a:pt x="188" y="20"/>
                  </a:lnTo>
                  <a:lnTo>
                    <a:pt x="185" y="24"/>
                  </a:lnTo>
                  <a:lnTo>
                    <a:pt x="182" y="24"/>
                  </a:lnTo>
                  <a:lnTo>
                    <a:pt x="178" y="30"/>
                  </a:lnTo>
                  <a:lnTo>
                    <a:pt x="172" y="30"/>
                  </a:lnTo>
                  <a:lnTo>
                    <a:pt x="166" y="20"/>
                  </a:lnTo>
                  <a:lnTo>
                    <a:pt x="159" y="20"/>
                  </a:lnTo>
                  <a:lnTo>
                    <a:pt x="159" y="24"/>
                  </a:lnTo>
                  <a:lnTo>
                    <a:pt x="147" y="24"/>
                  </a:lnTo>
                  <a:lnTo>
                    <a:pt x="149" y="14"/>
                  </a:lnTo>
                  <a:lnTo>
                    <a:pt x="149" y="10"/>
                  </a:lnTo>
                  <a:lnTo>
                    <a:pt x="147" y="10"/>
                  </a:lnTo>
                  <a:lnTo>
                    <a:pt x="114" y="14"/>
                  </a:lnTo>
                  <a:lnTo>
                    <a:pt x="92" y="10"/>
                  </a:lnTo>
                  <a:lnTo>
                    <a:pt x="89" y="7"/>
                  </a:lnTo>
                  <a:lnTo>
                    <a:pt x="86" y="7"/>
                  </a:lnTo>
                  <a:lnTo>
                    <a:pt x="86" y="10"/>
                  </a:lnTo>
                  <a:lnTo>
                    <a:pt x="82" y="10"/>
                  </a:lnTo>
                  <a:lnTo>
                    <a:pt x="82" y="4"/>
                  </a:lnTo>
                  <a:lnTo>
                    <a:pt x="70" y="4"/>
                  </a:lnTo>
                  <a:lnTo>
                    <a:pt x="67" y="0"/>
                  </a:lnTo>
                  <a:lnTo>
                    <a:pt x="57" y="0"/>
                  </a:lnTo>
                  <a:lnTo>
                    <a:pt x="57" y="4"/>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21" name="Freeform 29"/>
            <p:cNvSpPr>
              <a:spLocks/>
            </p:cNvSpPr>
            <p:nvPr/>
          </p:nvSpPr>
          <p:spPr bwMode="auto">
            <a:xfrm>
              <a:off x="2819" y="1842"/>
              <a:ext cx="18" cy="17"/>
            </a:xfrm>
            <a:custGeom>
              <a:avLst/>
              <a:gdLst>
                <a:gd name="T0" fmla="*/ 5 w 17"/>
                <a:gd name="T1" fmla="*/ 0 h 17"/>
                <a:gd name="T2" fmla="*/ 0 w 17"/>
                <a:gd name="T3" fmla="*/ 8 h 17"/>
                <a:gd name="T4" fmla="*/ 0 w 17"/>
                <a:gd name="T5" fmla="*/ 16 h 17"/>
                <a:gd name="T6" fmla="*/ 231710 w 17"/>
                <a:gd name="T7" fmla="*/ 8 h 17"/>
                <a:gd name="T8" fmla="*/ 308364 w 17"/>
                <a:gd name="T9" fmla="*/ 8 h 17"/>
                <a:gd name="T10" fmla="*/ 5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5" y="0"/>
                  </a:moveTo>
                  <a:lnTo>
                    <a:pt x="0" y="8"/>
                  </a:lnTo>
                  <a:lnTo>
                    <a:pt x="0" y="16"/>
                  </a:lnTo>
                  <a:lnTo>
                    <a:pt x="11" y="8"/>
                  </a:lnTo>
                  <a:lnTo>
                    <a:pt x="16" y="8"/>
                  </a:lnTo>
                  <a:lnTo>
                    <a:pt x="5" y="0"/>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22" name="Freeform 30"/>
            <p:cNvSpPr>
              <a:spLocks/>
            </p:cNvSpPr>
            <p:nvPr/>
          </p:nvSpPr>
          <p:spPr bwMode="auto">
            <a:xfrm>
              <a:off x="2792" y="1791"/>
              <a:ext cx="136" cy="79"/>
            </a:xfrm>
            <a:custGeom>
              <a:avLst/>
              <a:gdLst>
                <a:gd name="T0" fmla="*/ 624860287 w 124"/>
                <a:gd name="T1" fmla="*/ 6133628 h 74"/>
                <a:gd name="T2" fmla="*/ 660840929 w 124"/>
                <a:gd name="T3" fmla="*/ 6133628 h 74"/>
                <a:gd name="T4" fmla="*/ 601171936 w 124"/>
                <a:gd name="T5" fmla="*/ 6133628 h 74"/>
                <a:gd name="T6" fmla="*/ 528219658 w 124"/>
                <a:gd name="T7" fmla="*/ 6133628 h 74"/>
                <a:gd name="T8" fmla="*/ 500893878 w 124"/>
                <a:gd name="T9" fmla="*/ 5525251 h 74"/>
                <a:gd name="T10" fmla="*/ 500893878 w 124"/>
                <a:gd name="T11" fmla="*/ 5208987 h 74"/>
                <a:gd name="T12" fmla="*/ 500893878 w 124"/>
                <a:gd name="T13" fmla="*/ 4608373 h 74"/>
                <a:gd name="T14" fmla="*/ 528219658 w 124"/>
                <a:gd name="T15" fmla="*/ 4316704 h 74"/>
                <a:gd name="T16" fmla="*/ 500893878 w 124"/>
                <a:gd name="T17" fmla="*/ 4043497 h 74"/>
                <a:gd name="T18" fmla="*/ 473622007 w 124"/>
                <a:gd name="T19" fmla="*/ 3756445 h 74"/>
                <a:gd name="T20" fmla="*/ 528219658 w 124"/>
                <a:gd name="T21" fmla="*/ 3518696 h 74"/>
                <a:gd name="T22" fmla="*/ 563603656 w 124"/>
                <a:gd name="T23" fmla="*/ 3295995 h 74"/>
                <a:gd name="T24" fmla="*/ 624860287 w 124"/>
                <a:gd name="T25" fmla="*/ 3295995 h 74"/>
                <a:gd name="T26" fmla="*/ 723157062 w 124"/>
                <a:gd name="T27" fmla="*/ 3295995 h 74"/>
                <a:gd name="T28" fmla="*/ 723157062 w 124"/>
                <a:gd name="T29" fmla="*/ 2891985 h 74"/>
                <a:gd name="T30" fmla="*/ 624860287 w 124"/>
                <a:gd name="T31" fmla="*/ 2891985 h 74"/>
                <a:gd name="T32" fmla="*/ 528219658 w 124"/>
                <a:gd name="T33" fmla="*/ 2891985 h 74"/>
                <a:gd name="T34" fmla="*/ 500893878 w 124"/>
                <a:gd name="T35" fmla="*/ 3295995 h 74"/>
                <a:gd name="T36" fmla="*/ 387055975 w 124"/>
                <a:gd name="T37" fmla="*/ 3518696 h 74"/>
                <a:gd name="T38" fmla="*/ 355130834 w 124"/>
                <a:gd name="T39" fmla="*/ 3756445 h 74"/>
                <a:gd name="T40" fmla="*/ 327313138 w 124"/>
                <a:gd name="T41" fmla="*/ 3518696 h 74"/>
                <a:gd name="T42" fmla="*/ 327313138 w 124"/>
                <a:gd name="T43" fmla="*/ 3295995 h 74"/>
                <a:gd name="T44" fmla="*/ 269176539 w 124"/>
                <a:gd name="T45" fmla="*/ 3295995 h 74"/>
                <a:gd name="T46" fmla="*/ 198872523 w 124"/>
                <a:gd name="T47" fmla="*/ 2891985 h 74"/>
                <a:gd name="T48" fmla="*/ 171452543 w 124"/>
                <a:gd name="T49" fmla="*/ 2558526 h 74"/>
                <a:gd name="T50" fmla="*/ 171452543 w 124"/>
                <a:gd name="T51" fmla="*/ 2244913 h 74"/>
                <a:gd name="T52" fmla="*/ 171452543 w 124"/>
                <a:gd name="T53" fmla="*/ 2102830 h 74"/>
                <a:gd name="T54" fmla="*/ 108033425 w 124"/>
                <a:gd name="T55" fmla="*/ 2102830 h 74"/>
                <a:gd name="T56" fmla="*/ 3 w 124"/>
                <a:gd name="T57" fmla="*/ 1714090 h 74"/>
                <a:gd name="T58" fmla="*/ 0 w 124"/>
                <a:gd name="T59" fmla="*/ 1157874 h 74"/>
                <a:gd name="T60" fmla="*/ 0 w 124"/>
                <a:gd name="T61" fmla="*/ 891415 h 74"/>
                <a:gd name="T62" fmla="*/ 3 w 124"/>
                <a:gd name="T63" fmla="*/ 1157874 h 74"/>
                <a:gd name="T64" fmla="*/ 473622007 w 124"/>
                <a:gd name="T65" fmla="*/ 7 h 74"/>
                <a:gd name="T66" fmla="*/ 563603656 w 124"/>
                <a:gd name="T67" fmla="*/ 4 h 74"/>
                <a:gd name="T68" fmla="*/ 1177110420 w 124"/>
                <a:gd name="T69" fmla="*/ 0 h 74"/>
                <a:gd name="T70" fmla="*/ 1177110420 w 124"/>
                <a:gd name="T71" fmla="*/ 4 h 74"/>
                <a:gd name="T72" fmla="*/ 1177110420 w 124"/>
                <a:gd name="T73" fmla="*/ 7 h 74"/>
                <a:gd name="T74" fmla="*/ 1177110420 w 124"/>
                <a:gd name="T75" fmla="*/ 1408794 h 74"/>
                <a:gd name="T76" fmla="*/ 1105990334 w 124"/>
                <a:gd name="T77" fmla="*/ 1714090 h 74"/>
                <a:gd name="T78" fmla="*/ 1075955365 w 124"/>
                <a:gd name="T79" fmla="*/ 2102830 h 74"/>
                <a:gd name="T80" fmla="*/ 1140592376 w 124"/>
                <a:gd name="T81" fmla="*/ 2244913 h 74"/>
                <a:gd name="T82" fmla="*/ 1140592376 w 124"/>
                <a:gd name="T83" fmla="*/ 3518696 h 74"/>
                <a:gd name="T84" fmla="*/ 892207231 w 124"/>
                <a:gd name="T85" fmla="*/ 4043497 h 74"/>
                <a:gd name="T86" fmla="*/ 813483221 w 124"/>
                <a:gd name="T87" fmla="*/ 4316704 h 74"/>
                <a:gd name="T88" fmla="*/ 773845776 w 124"/>
                <a:gd name="T89" fmla="*/ 4608373 h 74"/>
                <a:gd name="T90" fmla="*/ 723157062 w 124"/>
                <a:gd name="T91" fmla="*/ 5898575 h 74"/>
                <a:gd name="T92" fmla="*/ 660840929 w 124"/>
                <a:gd name="T93" fmla="*/ 6337802 h 74"/>
                <a:gd name="T94" fmla="*/ 624860287 w 124"/>
                <a:gd name="T95" fmla="*/ 6337802 h 74"/>
                <a:gd name="T96" fmla="*/ 624860287 w 124"/>
                <a:gd name="T97" fmla="*/ 6133628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4"/>
                <a:gd name="T148" fmla="*/ 0 h 74"/>
                <a:gd name="T149" fmla="*/ 124 w 124"/>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4" h="74">
                  <a:moveTo>
                    <a:pt x="66" y="70"/>
                  </a:moveTo>
                  <a:lnTo>
                    <a:pt x="69" y="70"/>
                  </a:lnTo>
                  <a:lnTo>
                    <a:pt x="62" y="70"/>
                  </a:lnTo>
                  <a:lnTo>
                    <a:pt x="56" y="70"/>
                  </a:lnTo>
                  <a:lnTo>
                    <a:pt x="52" y="63"/>
                  </a:lnTo>
                  <a:lnTo>
                    <a:pt x="52" y="60"/>
                  </a:lnTo>
                  <a:lnTo>
                    <a:pt x="52" y="53"/>
                  </a:lnTo>
                  <a:lnTo>
                    <a:pt x="56" y="50"/>
                  </a:lnTo>
                  <a:lnTo>
                    <a:pt x="52" y="47"/>
                  </a:lnTo>
                  <a:lnTo>
                    <a:pt x="50" y="43"/>
                  </a:lnTo>
                  <a:lnTo>
                    <a:pt x="56" y="40"/>
                  </a:lnTo>
                  <a:lnTo>
                    <a:pt x="59" y="37"/>
                  </a:lnTo>
                  <a:lnTo>
                    <a:pt x="66" y="37"/>
                  </a:lnTo>
                  <a:lnTo>
                    <a:pt x="75" y="37"/>
                  </a:lnTo>
                  <a:lnTo>
                    <a:pt x="75" y="33"/>
                  </a:lnTo>
                  <a:lnTo>
                    <a:pt x="66" y="33"/>
                  </a:lnTo>
                  <a:lnTo>
                    <a:pt x="56" y="33"/>
                  </a:lnTo>
                  <a:lnTo>
                    <a:pt x="52" y="37"/>
                  </a:lnTo>
                  <a:lnTo>
                    <a:pt x="40" y="40"/>
                  </a:lnTo>
                  <a:lnTo>
                    <a:pt x="37" y="43"/>
                  </a:lnTo>
                  <a:lnTo>
                    <a:pt x="35" y="40"/>
                  </a:lnTo>
                  <a:lnTo>
                    <a:pt x="35" y="37"/>
                  </a:lnTo>
                  <a:lnTo>
                    <a:pt x="28" y="37"/>
                  </a:lnTo>
                  <a:lnTo>
                    <a:pt x="21" y="33"/>
                  </a:lnTo>
                  <a:lnTo>
                    <a:pt x="18" y="30"/>
                  </a:lnTo>
                  <a:lnTo>
                    <a:pt x="18" y="26"/>
                  </a:lnTo>
                  <a:lnTo>
                    <a:pt x="18" y="24"/>
                  </a:lnTo>
                  <a:lnTo>
                    <a:pt x="12" y="24"/>
                  </a:lnTo>
                  <a:lnTo>
                    <a:pt x="3" y="20"/>
                  </a:lnTo>
                  <a:lnTo>
                    <a:pt x="0" y="14"/>
                  </a:lnTo>
                  <a:lnTo>
                    <a:pt x="0" y="10"/>
                  </a:lnTo>
                  <a:lnTo>
                    <a:pt x="3" y="14"/>
                  </a:lnTo>
                  <a:lnTo>
                    <a:pt x="50" y="7"/>
                  </a:lnTo>
                  <a:lnTo>
                    <a:pt x="59" y="4"/>
                  </a:lnTo>
                  <a:lnTo>
                    <a:pt x="123" y="0"/>
                  </a:lnTo>
                  <a:lnTo>
                    <a:pt x="123" y="4"/>
                  </a:lnTo>
                  <a:lnTo>
                    <a:pt x="123" y="7"/>
                  </a:lnTo>
                  <a:lnTo>
                    <a:pt x="123" y="17"/>
                  </a:lnTo>
                  <a:lnTo>
                    <a:pt x="116" y="20"/>
                  </a:lnTo>
                  <a:lnTo>
                    <a:pt x="113" y="24"/>
                  </a:lnTo>
                  <a:lnTo>
                    <a:pt x="119" y="26"/>
                  </a:lnTo>
                  <a:lnTo>
                    <a:pt x="119" y="40"/>
                  </a:lnTo>
                  <a:lnTo>
                    <a:pt x="93" y="47"/>
                  </a:lnTo>
                  <a:lnTo>
                    <a:pt x="85" y="50"/>
                  </a:lnTo>
                  <a:lnTo>
                    <a:pt x="81" y="53"/>
                  </a:lnTo>
                  <a:lnTo>
                    <a:pt x="75" y="67"/>
                  </a:lnTo>
                  <a:lnTo>
                    <a:pt x="69" y="73"/>
                  </a:lnTo>
                  <a:lnTo>
                    <a:pt x="66" y="73"/>
                  </a:lnTo>
                  <a:lnTo>
                    <a:pt x="66" y="70"/>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23" name="Freeform 31"/>
            <p:cNvSpPr>
              <a:spLocks/>
            </p:cNvSpPr>
            <p:nvPr/>
          </p:nvSpPr>
          <p:spPr bwMode="auto">
            <a:xfrm>
              <a:off x="3148" y="1883"/>
              <a:ext cx="262" cy="285"/>
            </a:xfrm>
            <a:custGeom>
              <a:avLst/>
              <a:gdLst>
                <a:gd name="T0" fmla="*/ 14319353 w 242"/>
                <a:gd name="T1" fmla="*/ 4234778 h 266"/>
                <a:gd name="T2" fmla="*/ 21298689 w 242"/>
                <a:gd name="T3" fmla="*/ 9256157 h 266"/>
                <a:gd name="T4" fmla="*/ 24964610 w 242"/>
                <a:gd name="T5" fmla="*/ 10879671 h 266"/>
                <a:gd name="T6" fmla="*/ 31679793 w 242"/>
                <a:gd name="T7" fmla="*/ 11477322 h 266"/>
                <a:gd name="T8" fmla="*/ 24964610 w 242"/>
                <a:gd name="T9" fmla="*/ 13069113 h 266"/>
                <a:gd name="T10" fmla="*/ 27027801 w 242"/>
                <a:gd name="T11" fmla="*/ 14337315 h 266"/>
                <a:gd name="T12" fmla="*/ 34297957 w 242"/>
                <a:gd name="T13" fmla="*/ 16458640 h 266"/>
                <a:gd name="T14" fmla="*/ 31679793 w 242"/>
                <a:gd name="T15" fmla="*/ 15708271 h 266"/>
                <a:gd name="T16" fmla="*/ 24964610 w 242"/>
                <a:gd name="T17" fmla="*/ 15361403 h 266"/>
                <a:gd name="T18" fmla="*/ 11284069 w 242"/>
                <a:gd name="T19" fmla="*/ 15708271 h 266"/>
                <a:gd name="T20" fmla="*/ 11284069 w 242"/>
                <a:gd name="T21" fmla="*/ 16830279 h 266"/>
                <a:gd name="T22" fmla="*/ 18171094 w 242"/>
                <a:gd name="T23" fmla="*/ 18032435 h 266"/>
                <a:gd name="T24" fmla="*/ 18171094 w 242"/>
                <a:gd name="T25" fmla="*/ 18452777 h 266"/>
                <a:gd name="T26" fmla="*/ 2 w 242"/>
                <a:gd name="T27" fmla="*/ 22102438 h 266"/>
                <a:gd name="T28" fmla="*/ 2 w 242"/>
                <a:gd name="T29" fmla="*/ 23631272 h 266"/>
                <a:gd name="T30" fmla="*/ 5 w 242"/>
                <a:gd name="T31" fmla="*/ 24515106 h 266"/>
                <a:gd name="T32" fmla="*/ 8892180 w 242"/>
                <a:gd name="T33" fmla="*/ 26676905 h 266"/>
                <a:gd name="T34" fmla="*/ 0 w 242"/>
                <a:gd name="T35" fmla="*/ 29126772 h 266"/>
                <a:gd name="T36" fmla="*/ 5 w 242"/>
                <a:gd name="T37" fmla="*/ 29126772 h 266"/>
                <a:gd name="T38" fmla="*/ 21298689 w 242"/>
                <a:gd name="T39" fmla="*/ 30054629 h 266"/>
                <a:gd name="T40" fmla="*/ 31679793 w 242"/>
                <a:gd name="T41" fmla="*/ 32201377 h 266"/>
                <a:gd name="T42" fmla="*/ 34297957 w 242"/>
                <a:gd name="T43" fmla="*/ 32785039 h 266"/>
                <a:gd name="T44" fmla="*/ 43523706 w 242"/>
                <a:gd name="T45" fmla="*/ 33436313 h 266"/>
                <a:gd name="T46" fmla="*/ 47120684 w 242"/>
                <a:gd name="T47" fmla="*/ 36623692 h 266"/>
                <a:gd name="T48" fmla="*/ 40201287 w 242"/>
                <a:gd name="T49" fmla="*/ 38302594 h 266"/>
                <a:gd name="T50" fmla="*/ 61844993 w 242"/>
                <a:gd name="T51" fmla="*/ 42739369 h 266"/>
                <a:gd name="T52" fmla="*/ 71870835 w 242"/>
                <a:gd name="T53" fmla="*/ 42066855 h 266"/>
                <a:gd name="T54" fmla="*/ 94861298 w 242"/>
                <a:gd name="T55" fmla="*/ 40509187 h 266"/>
                <a:gd name="T56" fmla="*/ 183668242 w 242"/>
                <a:gd name="T57" fmla="*/ 38021005 h 266"/>
                <a:gd name="T58" fmla="*/ 208538505 w 242"/>
                <a:gd name="T59" fmla="*/ 38738331 h 266"/>
                <a:gd name="T60" fmla="*/ 218451024 w 242"/>
                <a:gd name="T61" fmla="*/ 38021005 h 266"/>
                <a:gd name="T62" fmla="*/ 228385715 w 242"/>
                <a:gd name="T63" fmla="*/ 34334341 h 266"/>
                <a:gd name="T64" fmla="*/ 220137662 w 242"/>
                <a:gd name="T65" fmla="*/ 34001256 h 266"/>
                <a:gd name="T66" fmla="*/ 220137662 w 242"/>
                <a:gd name="T67" fmla="*/ 24515106 h 266"/>
                <a:gd name="T68" fmla="*/ 230636229 w 242"/>
                <a:gd name="T69" fmla="*/ 18452777 h 266"/>
                <a:gd name="T70" fmla="*/ 238212315 w 242"/>
                <a:gd name="T71" fmla="*/ 16830279 h 266"/>
                <a:gd name="T72" fmla="*/ 235462225 w 242"/>
                <a:gd name="T73" fmla="*/ 11477322 h 266"/>
                <a:gd name="T74" fmla="*/ 235462225 w 242"/>
                <a:gd name="T75" fmla="*/ 8255883 h 266"/>
                <a:gd name="T76" fmla="*/ 225638812 w 242"/>
                <a:gd name="T77" fmla="*/ 8255883 h 266"/>
                <a:gd name="T78" fmla="*/ 220137662 w 242"/>
                <a:gd name="T79" fmla="*/ 6609008 h 266"/>
                <a:gd name="T80" fmla="*/ 215281041 w 242"/>
                <a:gd name="T81" fmla="*/ 5979239 h 266"/>
                <a:gd name="T82" fmla="*/ 212753370 w 242"/>
                <a:gd name="T83" fmla="*/ 4753997 h 266"/>
                <a:gd name="T84" fmla="*/ 193759804 w 242"/>
                <a:gd name="T85" fmla="*/ 4753997 h 266"/>
                <a:gd name="T86" fmla="*/ 171604154 w 242"/>
                <a:gd name="T87" fmla="*/ 5979239 h 266"/>
                <a:gd name="T88" fmla="*/ 165382673 w 242"/>
                <a:gd name="T89" fmla="*/ 6863913 h 266"/>
                <a:gd name="T90" fmla="*/ 154857776 w 242"/>
                <a:gd name="T91" fmla="*/ 6609008 h 266"/>
                <a:gd name="T92" fmla="*/ 144736039 w 242"/>
                <a:gd name="T93" fmla="*/ 5979239 h 266"/>
                <a:gd name="T94" fmla="*/ 141825337 w 242"/>
                <a:gd name="T95" fmla="*/ 4234778 h 266"/>
                <a:gd name="T96" fmla="*/ 135655961 w 242"/>
                <a:gd name="T97" fmla="*/ 3142536 h 266"/>
                <a:gd name="T98" fmla="*/ 122191607 w 242"/>
                <a:gd name="T99" fmla="*/ 2555001 h 266"/>
                <a:gd name="T100" fmla="*/ 120999139 w 242"/>
                <a:gd name="T101" fmla="*/ 1576336 h 266"/>
                <a:gd name="T102" fmla="*/ 104248466 w 242"/>
                <a:gd name="T103" fmla="*/ 2555001 h 266"/>
                <a:gd name="T104" fmla="*/ 91203173 w 242"/>
                <a:gd name="T105" fmla="*/ 3142536 h 266"/>
                <a:gd name="T106" fmla="*/ 91203173 w 242"/>
                <a:gd name="T107" fmla="*/ 0 h 266"/>
                <a:gd name="T108" fmla="*/ 82150880 w 242"/>
                <a:gd name="T109" fmla="*/ 4 h 266"/>
                <a:gd name="T110" fmla="*/ 75781051 w 242"/>
                <a:gd name="T111" fmla="*/ 4 h 266"/>
                <a:gd name="T112" fmla="*/ 71870835 w 242"/>
                <a:gd name="T113" fmla="*/ 2077311 h 266"/>
                <a:gd name="T114" fmla="*/ 59717745 w 242"/>
                <a:gd name="T115" fmla="*/ 3688964 h 266"/>
                <a:gd name="T116" fmla="*/ 50257685 w 242"/>
                <a:gd name="T117" fmla="*/ 2555001 h 266"/>
                <a:gd name="T118" fmla="*/ 40201287 w 242"/>
                <a:gd name="T119" fmla="*/ 1576336 h 266"/>
                <a:gd name="T120" fmla="*/ 27027801 w 242"/>
                <a:gd name="T121" fmla="*/ 2077311 h 266"/>
                <a:gd name="T122" fmla="*/ 24964610 w 242"/>
                <a:gd name="T123" fmla="*/ 3142536 h 266"/>
                <a:gd name="T124" fmla="*/ 21298689 w 242"/>
                <a:gd name="T125" fmla="*/ 3688964 h 2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2"/>
                <a:gd name="T190" fmla="*/ 0 h 266"/>
                <a:gd name="T191" fmla="*/ 242 w 242"/>
                <a:gd name="T192" fmla="*/ 266 h 2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2" h="266">
                  <a:moveTo>
                    <a:pt x="21" y="23"/>
                  </a:moveTo>
                  <a:lnTo>
                    <a:pt x="15" y="27"/>
                  </a:lnTo>
                  <a:lnTo>
                    <a:pt x="15" y="51"/>
                  </a:lnTo>
                  <a:lnTo>
                    <a:pt x="21" y="57"/>
                  </a:lnTo>
                  <a:lnTo>
                    <a:pt x="25" y="57"/>
                  </a:lnTo>
                  <a:lnTo>
                    <a:pt x="25" y="67"/>
                  </a:lnTo>
                  <a:lnTo>
                    <a:pt x="27" y="67"/>
                  </a:lnTo>
                  <a:lnTo>
                    <a:pt x="31" y="71"/>
                  </a:lnTo>
                  <a:lnTo>
                    <a:pt x="27" y="71"/>
                  </a:lnTo>
                  <a:lnTo>
                    <a:pt x="25" y="80"/>
                  </a:lnTo>
                  <a:lnTo>
                    <a:pt x="27" y="80"/>
                  </a:lnTo>
                  <a:lnTo>
                    <a:pt x="27" y="88"/>
                  </a:lnTo>
                  <a:lnTo>
                    <a:pt x="31" y="91"/>
                  </a:lnTo>
                  <a:lnTo>
                    <a:pt x="34" y="101"/>
                  </a:lnTo>
                  <a:lnTo>
                    <a:pt x="31" y="101"/>
                  </a:lnTo>
                  <a:lnTo>
                    <a:pt x="31" y="97"/>
                  </a:lnTo>
                  <a:lnTo>
                    <a:pt x="25" y="97"/>
                  </a:lnTo>
                  <a:lnTo>
                    <a:pt x="25" y="94"/>
                  </a:lnTo>
                  <a:lnTo>
                    <a:pt x="9" y="94"/>
                  </a:lnTo>
                  <a:lnTo>
                    <a:pt x="12" y="97"/>
                  </a:lnTo>
                  <a:lnTo>
                    <a:pt x="12" y="101"/>
                  </a:lnTo>
                  <a:lnTo>
                    <a:pt x="12" y="104"/>
                  </a:lnTo>
                  <a:lnTo>
                    <a:pt x="18" y="107"/>
                  </a:lnTo>
                  <a:lnTo>
                    <a:pt x="18" y="111"/>
                  </a:lnTo>
                  <a:lnTo>
                    <a:pt x="21" y="111"/>
                  </a:lnTo>
                  <a:lnTo>
                    <a:pt x="18" y="114"/>
                  </a:lnTo>
                  <a:lnTo>
                    <a:pt x="15" y="131"/>
                  </a:lnTo>
                  <a:lnTo>
                    <a:pt x="2" y="135"/>
                  </a:lnTo>
                  <a:lnTo>
                    <a:pt x="2" y="138"/>
                  </a:lnTo>
                  <a:lnTo>
                    <a:pt x="2" y="144"/>
                  </a:lnTo>
                  <a:lnTo>
                    <a:pt x="5" y="144"/>
                  </a:lnTo>
                  <a:lnTo>
                    <a:pt x="5" y="151"/>
                  </a:lnTo>
                  <a:lnTo>
                    <a:pt x="9" y="151"/>
                  </a:lnTo>
                  <a:lnTo>
                    <a:pt x="9" y="164"/>
                  </a:lnTo>
                  <a:lnTo>
                    <a:pt x="0" y="171"/>
                  </a:lnTo>
                  <a:lnTo>
                    <a:pt x="0" y="178"/>
                  </a:lnTo>
                  <a:lnTo>
                    <a:pt x="2" y="178"/>
                  </a:lnTo>
                  <a:lnTo>
                    <a:pt x="5" y="178"/>
                  </a:lnTo>
                  <a:lnTo>
                    <a:pt x="5" y="181"/>
                  </a:lnTo>
                  <a:lnTo>
                    <a:pt x="21" y="185"/>
                  </a:lnTo>
                  <a:lnTo>
                    <a:pt x="25" y="191"/>
                  </a:lnTo>
                  <a:lnTo>
                    <a:pt x="31" y="198"/>
                  </a:lnTo>
                  <a:lnTo>
                    <a:pt x="31" y="201"/>
                  </a:lnTo>
                  <a:lnTo>
                    <a:pt x="34" y="201"/>
                  </a:lnTo>
                  <a:lnTo>
                    <a:pt x="37" y="205"/>
                  </a:lnTo>
                  <a:lnTo>
                    <a:pt x="43" y="205"/>
                  </a:lnTo>
                  <a:lnTo>
                    <a:pt x="43" y="222"/>
                  </a:lnTo>
                  <a:lnTo>
                    <a:pt x="47" y="224"/>
                  </a:lnTo>
                  <a:lnTo>
                    <a:pt x="43" y="228"/>
                  </a:lnTo>
                  <a:lnTo>
                    <a:pt x="40" y="235"/>
                  </a:lnTo>
                  <a:lnTo>
                    <a:pt x="37" y="265"/>
                  </a:lnTo>
                  <a:lnTo>
                    <a:pt x="62" y="262"/>
                  </a:lnTo>
                  <a:lnTo>
                    <a:pt x="66" y="262"/>
                  </a:lnTo>
                  <a:lnTo>
                    <a:pt x="72" y="258"/>
                  </a:lnTo>
                  <a:lnTo>
                    <a:pt x="82" y="252"/>
                  </a:lnTo>
                  <a:lnTo>
                    <a:pt x="94" y="248"/>
                  </a:lnTo>
                  <a:lnTo>
                    <a:pt x="133" y="238"/>
                  </a:lnTo>
                  <a:lnTo>
                    <a:pt x="184" y="232"/>
                  </a:lnTo>
                  <a:lnTo>
                    <a:pt x="193" y="235"/>
                  </a:lnTo>
                  <a:lnTo>
                    <a:pt x="208" y="238"/>
                  </a:lnTo>
                  <a:lnTo>
                    <a:pt x="215" y="238"/>
                  </a:lnTo>
                  <a:lnTo>
                    <a:pt x="218" y="232"/>
                  </a:lnTo>
                  <a:lnTo>
                    <a:pt x="231" y="235"/>
                  </a:lnTo>
                  <a:lnTo>
                    <a:pt x="228" y="211"/>
                  </a:lnTo>
                  <a:lnTo>
                    <a:pt x="221" y="211"/>
                  </a:lnTo>
                  <a:lnTo>
                    <a:pt x="221" y="208"/>
                  </a:lnTo>
                  <a:lnTo>
                    <a:pt x="215" y="154"/>
                  </a:lnTo>
                  <a:lnTo>
                    <a:pt x="221" y="151"/>
                  </a:lnTo>
                  <a:lnTo>
                    <a:pt x="224" y="127"/>
                  </a:lnTo>
                  <a:lnTo>
                    <a:pt x="231" y="114"/>
                  </a:lnTo>
                  <a:lnTo>
                    <a:pt x="238" y="107"/>
                  </a:lnTo>
                  <a:lnTo>
                    <a:pt x="238" y="104"/>
                  </a:lnTo>
                  <a:lnTo>
                    <a:pt x="241" y="104"/>
                  </a:lnTo>
                  <a:lnTo>
                    <a:pt x="234" y="71"/>
                  </a:lnTo>
                  <a:lnTo>
                    <a:pt x="231" y="67"/>
                  </a:lnTo>
                  <a:lnTo>
                    <a:pt x="234" y="51"/>
                  </a:lnTo>
                  <a:lnTo>
                    <a:pt x="231" y="51"/>
                  </a:lnTo>
                  <a:lnTo>
                    <a:pt x="224" y="51"/>
                  </a:lnTo>
                  <a:lnTo>
                    <a:pt x="221" y="47"/>
                  </a:lnTo>
                  <a:lnTo>
                    <a:pt x="221" y="41"/>
                  </a:lnTo>
                  <a:lnTo>
                    <a:pt x="218" y="37"/>
                  </a:lnTo>
                  <a:lnTo>
                    <a:pt x="215" y="37"/>
                  </a:lnTo>
                  <a:lnTo>
                    <a:pt x="215" y="33"/>
                  </a:lnTo>
                  <a:lnTo>
                    <a:pt x="212" y="30"/>
                  </a:lnTo>
                  <a:lnTo>
                    <a:pt x="208" y="33"/>
                  </a:lnTo>
                  <a:lnTo>
                    <a:pt x="193" y="30"/>
                  </a:lnTo>
                  <a:lnTo>
                    <a:pt x="187" y="33"/>
                  </a:lnTo>
                  <a:lnTo>
                    <a:pt x="171" y="37"/>
                  </a:lnTo>
                  <a:lnTo>
                    <a:pt x="168" y="41"/>
                  </a:lnTo>
                  <a:lnTo>
                    <a:pt x="165" y="43"/>
                  </a:lnTo>
                  <a:lnTo>
                    <a:pt x="158" y="41"/>
                  </a:lnTo>
                  <a:lnTo>
                    <a:pt x="154" y="41"/>
                  </a:lnTo>
                  <a:lnTo>
                    <a:pt x="149" y="41"/>
                  </a:lnTo>
                  <a:lnTo>
                    <a:pt x="145" y="37"/>
                  </a:lnTo>
                  <a:lnTo>
                    <a:pt x="141" y="33"/>
                  </a:lnTo>
                  <a:lnTo>
                    <a:pt x="141" y="27"/>
                  </a:lnTo>
                  <a:lnTo>
                    <a:pt x="138" y="27"/>
                  </a:lnTo>
                  <a:lnTo>
                    <a:pt x="136" y="20"/>
                  </a:lnTo>
                  <a:lnTo>
                    <a:pt x="133" y="17"/>
                  </a:lnTo>
                  <a:lnTo>
                    <a:pt x="122" y="17"/>
                  </a:lnTo>
                  <a:lnTo>
                    <a:pt x="120" y="14"/>
                  </a:lnTo>
                  <a:lnTo>
                    <a:pt x="120" y="10"/>
                  </a:lnTo>
                  <a:lnTo>
                    <a:pt x="106" y="10"/>
                  </a:lnTo>
                  <a:lnTo>
                    <a:pt x="104" y="17"/>
                  </a:lnTo>
                  <a:lnTo>
                    <a:pt x="101" y="17"/>
                  </a:lnTo>
                  <a:lnTo>
                    <a:pt x="91" y="20"/>
                  </a:lnTo>
                  <a:lnTo>
                    <a:pt x="91" y="7"/>
                  </a:lnTo>
                  <a:lnTo>
                    <a:pt x="91" y="0"/>
                  </a:lnTo>
                  <a:lnTo>
                    <a:pt x="85" y="0"/>
                  </a:lnTo>
                  <a:lnTo>
                    <a:pt x="82" y="4"/>
                  </a:lnTo>
                  <a:lnTo>
                    <a:pt x="79" y="4"/>
                  </a:lnTo>
                  <a:lnTo>
                    <a:pt x="75" y="4"/>
                  </a:lnTo>
                  <a:lnTo>
                    <a:pt x="72" y="4"/>
                  </a:lnTo>
                  <a:lnTo>
                    <a:pt x="72" y="14"/>
                  </a:lnTo>
                  <a:lnTo>
                    <a:pt x="59" y="17"/>
                  </a:lnTo>
                  <a:lnTo>
                    <a:pt x="59" y="23"/>
                  </a:lnTo>
                  <a:lnTo>
                    <a:pt x="56" y="23"/>
                  </a:lnTo>
                  <a:lnTo>
                    <a:pt x="50" y="17"/>
                  </a:lnTo>
                  <a:lnTo>
                    <a:pt x="47" y="20"/>
                  </a:lnTo>
                  <a:lnTo>
                    <a:pt x="40" y="10"/>
                  </a:lnTo>
                  <a:lnTo>
                    <a:pt x="31" y="10"/>
                  </a:lnTo>
                  <a:lnTo>
                    <a:pt x="27" y="14"/>
                  </a:lnTo>
                  <a:lnTo>
                    <a:pt x="27" y="17"/>
                  </a:lnTo>
                  <a:lnTo>
                    <a:pt x="25" y="20"/>
                  </a:lnTo>
                  <a:lnTo>
                    <a:pt x="21" y="20"/>
                  </a:lnTo>
                  <a:lnTo>
                    <a:pt x="21" y="23"/>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24" name="Freeform 32"/>
            <p:cNvSpPr>
              <a:spLocks/>
            </p:cNvSpPr>
            <p:nvPr/>
          </p:nvSpPr>
          <p:spPr bwMode="auto">
            <a:xfrm>
              <a:off x="2993" y="1234"/>
              <a:ext cx="702" cy="672"/>
            </a:xfrm>
            <a:custGeom>
              <a:avLst/>
              <a:gdLst>
                <a:gd name="T0" fmla="*/ 3 w 650"/>
                <a:gd name="T1" fmla="*/ 175877219 h 624"/>
                <a:gd name="T2" fmla="*/ 6 w 650"/>
                <a:gd name="T3" fmla="*/ 189222513 h 624"/>
                <a:gd name="T4" fmla="*/ 8008869 w 650"/>
                <a:gd name="T5" fmla="*/ 195065671 h 624"/>
                <a:gd name="T6" fmla="*/ 14387344 w 650"/>
                <a:gd name="T7" fmla="*/ 193249411 h 624"/>
                <a:gd name="T8" fmla="*/ 16009720 w 650"/>
                <a:gd name="T9" fmla="*/ 197422150 h 624"/>
                <a:gd name="T10" fmla="*/ 21139713 w 650"/>
                <a:gd name="T11" fmla="*/ 206877979 h 624"/>
                <a:gd name="T12" fmla="*/ 21139713 w 650"/>
                <a:gd name="T13" fmla="*/ 209428270 h 624"/>
                <a:gd name="T14" fmla="*/ 26629930 w 650"/>
                <a:gd name="T15" fmla="*/ 215054872 h 624"/>
                <a:gd name="T16" fmla="*/ 35397332 w 650"/>
                <a:gd name="T17" fmla="*/ 217074455 h 624"/>
                <a:gd name="T18" fmla="*/ 43540210 w 650"/>
                <a:gd name="T19" fmla="*/ 215054872 h 624"/>
                <a:gd name="T20" fmla="*/ 61859871 w 650"/>
                <a:gd name="T21" fmla="*/ 215601432 h 624"/>
                <a:gd name="T22" fmla="*/ 72153287 w 650"/>
                <a:gd name="T23" fmla="*/ 208114735 h 624"/>
                <a:gd name="T24" fmla="*/ 80589639 w 650"/>
                <a:gd name="T25" fmla="*/ 209428270 h 624"/>
                <a:gd name="T26" fmla="*/ 84159547 w 650"/>
                <a:gd name="T27" fmla="*/ 215601432 h 624"/>
                <a:gd name="T28" fmla="*/ 90892247 w 650"/>
                <a:gd name="T29" fmla="*/ 226210068 h 624"/>
                <a:gd name="T30" fmla="*/ 96266948 w 650"/>
                <a:gd name="T31" fmla="*/ 229287620 h 624"/>
                <a:gd name="T32" fmla="*/ 90097230 w 650"/>
                <a:gd name="T33" fmla="*/ 231899114 h 624"/>
                <a:gd name="T34" fmla="*/ 92691717 w 650"/>
                <a:gd name="T35" fmla="*/ 231899114 h 624"/>
                <a:gd name="T36" fmla="*/ 101519651 w 650"/>
                <a:gd name="T37" fmla="*/ 242887103 h 624"/>
                <a:gd name="T38" fmla="*/ 105859418 w 650"/>
                <a:gd name="T39" fmla="*/ 244523336 h 624"/>
                <a:gd name="T40" fmla="*/ 110728781 w 650"/>
                <a:gd name="T41" fmla="*/ 246795867 h 624"/>
                <a:gd name="T42" fmla="*/ 114328135 w 650"/>
                <a:gd name="T43" fmla="*/ 242887103 h 624"/>
                <a:gd name="T44" fmla="*/ 126105902 w 650"/>
                <a:gd name="T45" fmla="*/ 245474474 h 624"/>
                <a:gd name="T46" fmla="*/ 132750129 w 650"/>
                <a:gd name="T47" fmla="*/ 245474474 h 624"/>
                <a:gd name="T48" fmla="*/ 143370067 w 650"/>
                <a:gd name="T49" fmla="*/ 239929339 h 624"/>
                <a:gd name="T50" fmla="*/ 149165397 w 650"/>
                <a:gd name="T51" fmla="*/ 239036372 h 624"/>
                <a:gd name="T52" fmla="*/ 154410497 w 650"/>
                <a:gd name="T53" fmla="*/ 246795867 h 624"/>
                <a:gd name="T54" fmla="*/ 163427750 w 650"/>
                <a:gd name="T55" fmla="*/ 242887103 h 624"/>
                <a:gd name="T56" fmla="*/ 174825219 w 650"/>
                <a:gd name="T57" fmla="*/ 245474474 h 624"/>
                <a:gd name="T58" fmla="*/ 186559164 w 650"/>
                <a:gd name="T59" fmla="*/ 222699541 h 624"/>
                <a:gd name="T60" fmla="*/ 211612529 w 650"/>
                <a:gd name="T61" fmla="*/ 199980161 h 624"/>
                <a:gd name="T62" fmla="*/ 247191620 w 650"/>
                <a:gd name="T63" fmla="*/ 192101015 h 624"/>
                <a:gd name="T64" fmla="*/ 263383389 w 650"/>
                <a:gd name="T65" fmla="*/ 182542629 h 624"/>
                <a:gd name="T66" fmla="*/ 285802453 w 650"/>
                <a:gd name="T67" fmla="*/ 173669751 h 624"/>
                <a:gd name="T68" fmla="*/ 319728955 w 650"/>
                <a:gd name="T69" fmla="*/ 166628434 h 624"/>
                <a:gd name="T70" fmla="*/ 339507497 w 650"/>
                <a:gd name="T71" fmla="*/ 165497545 h 624"/>
                <a:gd name="T72" fmla="*/ 393000551 w 650"/>
                <a:gd name="T73" fmla="*/ 160094529 h 624"/>
                <a:gd name="T74" fmla="*/ 411537146 w 650"/>
                <a:gd name="T75" fmla="*/ 156180665 h 624"/>
                <a:gd name="T76" fmla="*/ 415533386 w 650"/>
                <a:gd name="T77" fmla="*/ 150400640 h 624"/>
                <a:gd name="T78" fmla="*/ 415533386 w 650"/>
                <a:gd name="T79" fmla="*/ 99036116 h 624"/>
                <a:gd name="T80" fmla="*/ 396976609 w 650"/>
                <a:gd name="T81" fmla="*/ 99036116 h 624"/>
                <a:gd name="T82" fmla="*/ 400163039 w 650"/>
                <a:gd name="T83" fmla="*/ 90938899 h 624"/>
                <a:gd name="T84" fmla="*/ 395083827 w 650"/>
                <a:gd name="T85" fmla="*/ 85393419 h 624"/>
                <a:gd name="T86" fmla="*/ 375622131 w 650"/>
                <a:gd name="T87" fmla="*/ 78910724 h 624"/>
                <a:gd name="T88" fmla="*/ 356920478 w 650"/>
                <a:gd name="T89" fmla="*/ 76301159 h 624"/>
                <a:gd name="T90" fmla="*/ 351248769 w 650"/>
                <a:gd name="T91" fmla="*/ 71845715 h 624"/>
                <a:gd name="T92" fmla="*/ 344395109 w 650"/>
                <a:gd name="T93" fmla="*/ 68907732 h 624"/>
                <a:gd name="T94" fmla="*/ 343432959 w 650"/>
                <a:gd name="T95" fmla="*/ 63660586 h 624"/>
                <a:gd name="T96" fmla="*/ 300227446 w 650"/>
                <a:gd name="T97" fmla="*/ 45425132 h 624"/>
                <a:gd name="T98" fmla="*/ 252171023 w 650"/>
                <a:gd name="T99" fmla="*/ 25457599 h 624"/>
                <a:gd name="T100" fmla="*/ 189194571 w 650"/>
                <a:gd name="T101" fmla="*/ 0 h 624"/>
                <a:gd name="T102" fmla="*/ 176230843 w 650"/>
                <a:gd name="T103" fmla="*/ 145555488 h 624"/>
                <a:gd name="T104" fmla="*/ 54084842 w 650"/>
                <a:gd name="T105" fmla="*/ 157396605 h 624"/>
                <a:gd name="T106" fmla="*/ 31061125 w 650"/>
                <a:gd name="T107" fmla="*/ 160094529 h 624"/>
                <a:gd name="T108" fmla="*/ 22830889 w 650"/>
                <a:gd name="T109" fmla="*/ 153743546 h 624"/>
                <a:gd name="T110" fmla="*/ 16009720 w 650"/>
                <a:gd name="T111" fmla="*/ 153743546 h 624"/>
                <a:gd name="T112" fmla="*/ 3 w 650"/>
                <a:gd name="T113" fmla="*/ 169503904 h 6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50"/>
                <a:gd name="T172" fmla="*/ 0 h 624"/>
                <a:gd name="T173" fmla="*/ 650 w 650"/>
                <a:gd name="T174" fmla="*/ 624 h 6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50" h="624">
                  <a:moveTo>
                    <a:pt x="0" y="429"/>
                  </a:moveTo>
                  <a:lnTo>
                    <a:pt x="0" y="442"/>
                  </a:lnTo>
                  <a:lnTo>
                    <a:pt x="3" y="442"/>
                  </a:lnTo>
                  <a:lnTo>
                    <a:pt x="3" y="446"/>
                  </a:lnTo>
                  <a:lnTo>
                    <a:pt x="9" y="470"/>
                  </a:lnTo>
                  <a:lnTo>
                    <a:pt x="6" y="475"/>
                  </a:lnTo>
                  <a:lnTo>
                    <a:pt x="9" y="479"/>
                  </a:lnTo>
                  <a:lnTo>
                    <a:pt x="13" y="486"/>
                  </a:lnTo>
                  <a:lnTo>
                    <a:pt x="13" y="489"/>
                  </a:lnTo>
                  <a:lnTo>
                    <a:pt x="16" y="489"/>
                  </a:lnTo>
                  <a:lnTo>
                    <a:pt x="19" y="486"/>
                  </a:lnTo>
                  <a:lnTo>
                    <a:pt x="22" y="486"/>
                  </a:lnTo>
                  <a:lnTo>
                    <a:pt x="22" y="489"/>
                  </a:lnTo>
                  <a:lnTo>
                    <a:pt x="25" y="493"/>
                  </a:lnTo>
                  <a:lnTo>
                    <a:pt x="25" y="496"/>
                  </a:lnTo>
                  <a:lnTo>
                    <a:pt x="32" y="503"/>
                  </a:lnTo>
                  <a:lnTo>
                    <a:pt x="32" y="506"/>
                  </a:lnTo>
                  <a:lnTo>
                    <a:pt x="32" y="520"/>
                  </a:lnTo>
                  <a:lnTo>
                    <a:pt x="35" y="523"/>
                  </a:lnTo>
                  <a:lnTo>
                    <a:pt x="35" y="526"/>
                  </a:lnTo>
                  <a:lnTo>
                    <a:pt x="32" y="526"/>
                  </a:lnTo>
                  <a:lnTo>
                    <a:pt x="32" y="530"/>
                  </a:lnTo>
                  <a:lnTo>
                    <a:pt x="29" y="540"/>
                  </a:lnTo>
                  <a:lnTo>
                    <a:pt x="41" y="540"/>
                  </a:lnTo>
                  <a:lnTo>
                    <a:pt x="41" y="536"/>
                  </a:lnTo>
                  <a:lnTo>
                    <a:pt x="48" y="536"/>
                  </a:lnTo>
                  <a:lnTo>
                    <a:pt x="54" y="546"/>
                  </a:lnTo>
                  <a:lnTo>
                    <a:pt x="60" y="546"/>
                  </a:lnTo>
                  <a:lnTo>
                    <a:pt x="64" y="540"/>
                  </a:lnTo>
                  <a:lnTo>
                    <a:pt x="67" y="540"/>
                  </a:lnTo>
                  <a:lnTo>
                    <a:pt x="70" y="536"/>
                  </a:lnTo>
                  <a:lnTo>
                    <a:pt x="92" y="543"/>
                  </a:lnTo>
                  <a:lnTo>
                    <a:pt x="95" y="543"/>
                  </a:lnTo>
                  <a:lnTo>
                    <a:pt x="99" y="536"/>
                  </a:lnTo>
                  <a:lnTo>
                    <a:pt x="111" y="530"/>
                  </a:lnTo>
                  <a:lnTo>
                    <a:pt x="111" y="523"/>
                  </a:lnTo>
                  <a:lnTo>
                    <a:pt x="118" y="526"/>
                  </a:lnTo>
                  <a:lnTo>
                    <a:pt x="121" y="523"/>
                  </a:lnTo>
                  <a:lnTo>
                    <a:pt x="123" y="526"/>
                  </a:lnTo>
                  <a:lnTo>
                    <a:pt x="123" y="536"/>
                  </a:lnTo>
                  <a:lnTo>
                    <a:pt x="127" y="536"/>
                  </a:lnTo>
                  <a:lnTo>
                    <a:pt x="130" y="543"/>
                  </a:lnTo>
                  <a:lnTo>
                    <a:pt x="130" y="559"/>
                  </a:lnTo>
                  <a:lnTo>
                    <a:pt x="137" y="559"/>
                  </a:lnTo>
                  <a:lnTo>
                    <a:pt x="140" y="567"/>
                  </a:lnTo>
                  <a:lnTo>
                    <a:pt x="149" y="569"/>
                  </a:lnTo>
                  <a:lnTo>
                    <a:pt x="149" y="577"/>
                  </a:lnTo>
                  <a:lnTo>
                    <a:pt x="146" y="577"/>
                  </a:lnTo>
                  <a:lnTo>
                    <a:pt x="143" y="577"/>
                  </a:lnTo>
                  <a:lnTo>
                    <a:pt x="143" y="580"/>
                  </a:lnTo>
                  <a:lnTo>
                    <a:pt x="137" y="583"/>
                  </a:lnTo>
                  <a:lnTo>
                    <a:pt x="137" y="590"/>
                  </a:lnTo>
                  <a:lnTo>
                    <a:pt x="140" y="590"/>
                  </a:lnTo>
                  <a:lnTo>
                    <a:pt x="143" y="583"/>
                  </a:lnTo>
                  <a:lnTo>
                    <a:pt x="149" y="587"/>
                  </a:lnTo>
                  <a:lnTo>
                    <a:pt x="153" y="610"/>
                  </a:lnTo>
                  <a:lnTo>
                    <a:pt x="156" y="610"/>
                  </a:lnTo>
                  <a:lnTo>
                    <a:pt x="158" y="610"/>
                  </a:lnTo>
                  <a:lnTo>
                    <a:pt x="158" y="614"/>
                  </a:lnTo>
                  <a:lnTo>
                    <a:pt x="162" y="614"/>
                  </a:lnTo>
                  <a:lnTo>
                    <a:pt x="165" y="616"/>
                  </a:lnTo>
                  <a:lnTo>
                    <a:pt x="165" y="620"/>
                  </a:lnTo>
                  <a:lnTo>
                    <a:pt x="169" y="620"/>
                  </a:lnTo>
                  <a:lnTo>
                    <a:pt x="171" y="616"/>
                  </a:lnTo>
                  <a:lnTo>
                    <a:pt x="171" y="614"/>
                  </a:lnTo>
                  <a:lnTo>
                    <a:pt x="175" y="610"/>
                  </a:lnTo>
                  <a:lnTo>
                    <a:pt x="184" y="610"/>
                  </a:lnTo>
                  <a:lnTo>
                    <a:pt x="191" y="620"/>
                  </a:lnTo>
                  <a:lnTo>
                    <a:pt x="193" y="616"/>
                  </a:lnTo>
                  <a:lnTo>
                    <a:pt x="200" y="623"/>
                  </a:lnTo>
                  <a:lnTo>
                    <a:pt x="203" y="623"/>
                  </a:lnTo>
                  <a:lnTo>
                    <a:pt x="203" y="616"/>
                  </a:lnTo>
                  <a:lnTo>
                    <a:pt x="216" y="614"/>
                  </a:lnTo>
                  <a:lnTo>
                    <a:pt x="216" y="603"/>
                  </a:lnTo>
                  <a:lnTo>
                    <a:pt x="219" y="603"/>
                  </a:lnTo>
                  <a:lnTo>
                    <a:pt x="223" y="603"/>
                  </a:lnTo>
                  <a:lnTo>
                    <a:pt x="226" y="603"/>
                  </a:lnTo>
                  <a:lnTo>
                    <a:pt x="228" y="600"/>
                  </a:lnTo>
                  <a:lnTo>
                    <a:pt x="235" y="600"/>
                  </a:lnTo>
                  <a:lnTo>
                    <a:pt x="235" y="606"/>
                  </a:lnTo>
                  <a:lnTo>
                    <a:pt x="235" y="620"/>
                  </a:lnTo>
                  <a:lnTo>
                    <a:pt x="245" y="616"/>
                  </a:lnTo>
                  <a:lnTo>
                    <a:pt x="248" y="616"/>
                  </a:lnTo>
                  <a:lnTo>
                    <a:pt x="251" y="610"/>
                  </a:lnTo>
                  <a:lnTo>
                    <a:pt x="264" y="610"/>
                  </a:lnTo>
                  <a:lnTo>
                    <a:pt x="264" y="614"/>
                  </a:lnTo>
                  <a:lnTo>
                    <a:pt x="267" y="616"/>
                  </a:lnTo>
                  <a:lnTo>
                    <a:pt x="277" y="616"/>
                  </a:lnTo>
                  <a:lnTo>
                    <a:pt x="280" y="577"/>
                  </a:lnTo>
                  <a:lnTo>
                    <a:pt x="285" y="559"/>
                  </a:lnTo>
                  <a:lnTo>
                    <a:pt x="315" y="533"/>
                  </a:lnTo>
                  <a:lnTo>
                    <a:pt x="317" y="520"/>
                  </a:lnTo>
                  <a:lnTo>
                    <a:pt x="324" y="503"/>
                  </a:lnTo>
                  <a:lnTo>
                    <a:pt x="333" y="493"/>
                  </a:lnTo>
                  <a:lnTo>
                    <a:pt x="363" y="486"/>
                  </a:lnTo>
                  <a:lnTo>
                    <a:pt x="379" y="483"/>
                  </a:lnTo>
                  <a:lnTo>
                    <a:pt x="379" y="479"/>
                  </a:lnTo>
                  <a:lnTo>
                    <a:pt x="382" y="479"/>
                  </a:lnTo>
                  <a:lnTo>
                    <a:pt x="403" y="459"/>
                  </a:lnTo>
                  <a:lnTo>
                    <a:pt x="417" y="452"/>
                  </a:lnTo>
                  <a:lnTo>
                    <a:pt x="420" y="449"/>
                  </a:lnTo>
                  <a:lnTo>
                    <a:pt x="436" y="436"/>
                  </a:lnTo>
                  <a:lnTo>
                    <a:pt x="445" y="432"/>
                  </a:lnTo>
                  <a:lnTo>
                    <a:pt x="458" y="422"/>
                  </a:lnTo>
                  <a:lnTo>
                    <a:pt x="490" y="419"/>
                  </a:lnTo>
                  <a:lnTo>
                    <a:pt x="515" y="419"/>
                  </a:lnTo>
                  <a:lnTo>
                    <a:pt x="519" y="419"/>
                  </a:lnTo>
                  <a:lnTo>
                    <a:pt x="519" y="415"/>
                  </a:lnTo>
                  <a:lnTo>
                    <a:pt x="534" y="405"/>
                  </a:lnTo>
                  <a:lnTo>
                    <a:pt x="601" y="405"/>
                  </a:lnTo>
                  <a:lnTo>
                    <a:pt x="601" y="402"/>
                  </a:lnTo>
                  <a:lnTo>
                    <a:pt x="620" y="405"/>
                  </a:lnTo>
                  <a:lnTo>
                    <a:pt x="620" y="402"/>
                  </a:lnTo>
                  <a:lnTo>
                    <a:pt x="630" y="392"/>
                  </a:lnTo>
                  <a:lnTo>
                    <a:pt x="633" y="392"/>
                  </a:lnTo>
                  <a:lnTo>
                    <a:pt x="636" y="382"/>
                  </a:lnTo>
                  <a:lnTo>
                    <a:pt x="636" y="378"/>
                  </a:lnTo>
                  <a:lnTo>
                    <a:pt x="649" y="376"/>
                  </a:lnTo>
                  <a:lnTo>
                    <a:pt x="645" y="245"/>
                  </a:lnTo>
                  <a:lnTo>
                    <a:pt x="636" y="248"/>
                  </a:lnTo>
                  <a:lnTo>
                    <a:pt x="636" y="251"/>
                  </a:lnTo>
                  <a:lnTo>
                    <a:pt x="611" y="248"/>
                  </a:lnTo>
                  <a:lnTo>
                    <a:pt x="607" y="248"/>
                  </a:lnTo>
                  <a:lnTo>
                    <a:pt x="607" y="234"/>
                  </a:lnTo>
                  <a:lnTo>
                    <a:pt x="611" y="231"/>
                  </a:lnTo>
                  <a:lnTo>
                    <a:pt x="611" y="228"/>
                  </a:lnTo>
                  <a:lnTo>
                    <a:pt x="611" y="224"/>
                  </a:lnTo>
                  <a:lnTo>
                    <a:pt x="611" y="221"/>
                  </a:lnTo>
                  <a:lnTo>
                    <a:pt x="604" y="214"/>
                  </a:lnTo>
                  <a:lnTo>
                    <a:pt x="592" y="208"/>
                  </a:lnTo>
                  <a:lnTo>
                    <a:pt x="576" y="205"/>
                  </a:lnTo>
                  <a:lnTo>
                    <a:pt x="573" y="198"/>
                  </a:lnTo>
                  <a:lnTo>
                    <a:pt x="557" y="198"/>
                  </a:lnTo>
                  <a:lnTo>
                    <a:pt x="554" y="198"/>
                  </a:lnTo>
                  <a:lnTo>
                    <a:pt x="546" y="191"/>
                  </a:lnTo>
                  <a:lnTo>
                    <a:pt x="546" y="185"/>
                  </a:lnTo>
                  <a:lnTo>
                    <a:pt x="543" y="181"/>
                  </a:lnTo>
                  <a:lnTo>
                    <a:pt x="538" y="181"/>
                  </a:lnTo>
                  <a:lnTo>
                    <a:pt x="538" y="177"/>
                  </a:lnTo>
                  <a:lnTo>
                    <a:pt x="531" y="174"/>
                  </a:lnTo>
                  <a:lnTo>
                    <a:pt x="527" y="174"/>
                  </a:lnTo>
                  <a:lnTo>
                    <a:pt x="527" y="164"/>
                  </a:lnTo>
                  <a:lnTo>
                    <a:pt x="525" y="164"/>
                  </a:lnTo>
                  <a:lnTo>
                    <a:pt x="525" y="161"/>
                  </a:lnTo>
                  <a:lnTo>
                    <a:pt x="508" y="148"/>
                  </a:lnTo>
                  <a:lnTo>
                    <a:pt x="503" y="148"/>
                  </a:lnTo>
                  <a:lnTo>
                    <a:pt x="458" y="114"/>
                  </a:lnTo>
                  <a:lnTo>
                    <a:pt x="423" y="90"/>
                  </a:lnTo>
                  <a:lnTo>
                    <a:pt x="401" y="73"/>
                  </a:lnTo>
                  <a:lnTo>
                    <a:pt x="385" y="64"/>
                  </a:lnTo>
                  <a:lnTo>
                    <a:pt x="379" y="60"/>
                  </a:lnTo>
                  <a:lnTo>
                    <a:pt x="296" y="7"/>
                  </a:lnTo>
                  <a:lnTo>
                    <a:pt x="289" y="0"/>
                  </a:lnTo>
                  <a:lnTo>
                    <a:pt x="219" y="0"/>
                  </a:lnTo>
                  <a:lnTo>
                    <a:pt x="254" y="362"/>
                  </a:lnTo>
                  <a:lnTo>
                    <a:pt x="270" y="365"/>
                  </a:lnTo>
                  <a:lnTo>
                    <a:pt x="267" y="376"/>
                  </a:lnTo>
                  <a:lnTo>
                    <a:pt x="264" y="399"/>
                  </a:lnTo>
                  <a:lnTo>
                    <a:pt x="83" y="396"/>
                  </a:lnTo>
                  <a:lnTo>
                    <a:pt x="64" y="412"/>
                  </a:lnTo>
                  <a:lnTo>
                    <a:pt x="52" y="412"/>
                  </a:lnTo>
                  <a:lnTo>
                    <a:pt x="48" y="402"/>
                  </a:lnTo>
                  <a:lnTo>
                    <a:pt x="44" y="402"/>
                  </a:lnTo>
                  <a:lnTo>
                    <a:pt x="38" y="386"/>
                  </a:lnTo>
                  <a:lnTo>
                    <a:pt x="35" y="386"/>
                  </a:lnTo>
                  <a:lnTo>
                    <a:pt x="32" y="382"/>
                  </a:lnTo>
                  <a:lnTo>
                    <a:pt x="29" y="382"/>
                  </a:lnTo>
                  <a:lnTo>
                    <a:pt x="25" y="386"/>
                  </a:lnTo>
                  <a:lnTo>
                    <a:pt x="22" y="396"/>
                  </a:lnTo>
                  <a:lnTo>
                    <a:pt x="16" y="412"/>
                  </a:lnTo>
                  <a:lnTo>
                    <a:pt x="3" y="426"/>
                  </a:lnTo>
                  <a:lnTo>
                    <a:pt x="0" y="429"/>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25" name="Freeform 33"/>
            <p:cNvSpPr>
              <a:spLocks/>
            </p:cNvSpPr>
            <p:nvPr/>
          </p:nvSpPr>
          <p:spPr bwMode="auto">
            <a:xfrm>
              <a:off x="3633" y="1739"/>
              <a:ext cx="504" cy="440"/>
            </a:xfrm>
            <a:custGeom>
              <a:avLst/>
              <a:gdLst>
                <a:gd name="T0" fmla="*/ 31887652 w 466"/>
                <a:gd name="T1" fmla="*/ 85180550 h 407"/>
                <a:gd name="T2" fmla="*/ 29483439 w 466"/>
                <a:gd name="T3" fmla="*/ 112846115 h 407"/>
                <a:gd name="T4" fmla="*/ 29483439 w 466"/>
                <a:gd name="T5" fmla="*/ 122701075 h 407"/>
                <a:gd name="T6" fmla="*/ 13093454 w 466"/>
                <a:gd name="T7" fmla="*/ 138446246 h 407"/>
                <a:gd name="T8" fmla="*/ 7563846 w 466"/>
                <a:gd name="T9" fmla="*/ 158929803 h 407"/>
                <a:gd name="T10" fmla="*/ 0 w 466"/>
                <a:gd name="T11" fmla="*/ 242532598 h 407"/>
                <a:gd name="T12" fmla="*/ 60430475 w 466"/>
                <a:gd name="T13" fmla="*/ 250825888 h 407"/>
                <a:gd name="T14" fmla="*/ 75257970 w 466"/>
                <a:gd name="T15" fmla="*/ 260929582 h 407"/>
                <a:gd name="T16" fmla="*/ 82686400 w 466"/>
                <a:gd name="T17" fmla="*/ 274291533 h 407"/>
                <a:gd name="T18" fmla="*/ 88348919 w 466"/>
                <a:gd name="T19" fmla="*/ 284255465 h 407"/>
                <a:gd name="T20" fmla="*/ 102974657 w 466"/>
                <a:gd name="T21" fmla="*/ 309287622 h 407"/>
                <a:gd name="T22" fmla="*/ 124942095 w 466"/>
                <a:gd name="T23" fmla="*/ 310575094 h 407"/>
                <a:gd name="T24" fmla="*/ 143319150 w 466"/>
                <a:gd name="T25" fmla="*/ 300618219 h 407"/>
                <a:gd name="T26" fmla="*/ 182857901 w 466"/>
                <a:gd name="T27" fmla="*/ 293149110 h 407"/>
                <a:gd name="T28" fmla="*/ 188392503 w 466"/>
                <a:gd name="T29" fmla="*/ 293149110 h 407"/>
                <a:gd name="T30" fmla="*/ 196101962 w 466"/>
                <a:gd name="T31" fmla="*/ 284255465 h 407"/>
                <a:gd name="T32" fmla="*/ 208511935 w 466"/>
                <a:gd name="T33" fmla="*/ 250825888 h 407"/>
                <a:gd name="T34" fmla="*/ 225481910 w 466"/>
                <a:gd name="T35" fmla="*/ 237925429 h 407"/>
                <a:gd name="T36" fmla="*/ 257704814 w 466"/>
                <a:gd name="T37" fmla="*/ 227370483 h 407"/>
                <a:gd name="T38" fmla="*/ 287563480 w 466"/>
                <a:gd name="T39" fmla="*/ 240694103 h 407"/>
                <a:gd name="T40" fmla="*/ 293282966 w 466"/>
                <a:gd name="T41" fmla="*/ 229521436 h 407"/>
                <a:gd name="T42" fmla="*/ 301302663 w 466"/>
                <a:gd name="T43" fmla="*/ 214178738 h 407"/>
                <a:gd name="T44" fmla="*/ 314962591 w 466"/>
                <a:gd name="T45" fmla="*/ 176698412 h 407"/>
                <a:gd name="T46" fmla="*/ 328871430 w 466"/>
                <a:gd name="T47" fmla="*/ 167602665 h 407"/>
                <a:gd name="T48" fmla="*/ 334932234 w 466"/>
                <a:gd name="T49" fmla="*/ 149036167 h 407"/>
                <a:gd name="T50" fmla="*/ 343064620 w 466"/>
                <a:gd name="T51" fmla="*/ 122701075 h 407"/>
                <a:gd name="T52" fmla="*/ 354871421 w 466"/>
                <a:gd name="T53" fmla="*/ 97112222 h 407"/>
                <a:gd name="T54" fmla="*/ 376472967 w 466"/>
                <a:gd name="T55" fmla="*/ 77735795 h 407"/>
                <a:gd name="T56" fmla="*/ 387934227 w 466"/>
                <a:gd name="T57" fmla="*/ 50035444 h 407"/>
                <a:gd name="T58" fmla="*/ 376472967 w 466"/>
                <a:gd name="T59" fmla="*/ 44534110 h 407"/>
                <a:gd name="T60" fmla="*/ 364224274 w 466"/>
                <a:gd name="T61" fmla="*/ 25803936 h 407"/>
                <a:gd name="T62" fmla="*/ 352445438 w 466"/>
                <a:gd name="T63" fmla="*/ 9531591 h 407"/>
                <a:gd name="T64" fmla="*/ 343064620 w 466"/>
                <a:gd name="T65" fmla="*/ 3 h 407"/>
                <a:gd name="T66" fmla="*/ 328871430 w 466"/>
                <a:gd name="T67" fmla="*/ 13019607 h 407"/>
                <a:gd name="T68" fmla="*/ 301302663 w 466"/>
                <a:gd name="T69" fmla="*/ 17784034 h 407"/>
                <a:gd name="T70" fmla="*/ 238067976 w 466"/>
                <a:gd name="T71" fmla="*/ 25803936 h 407"/>
                <a:gd name="T72" fmla="*/ 226326103 w 466"/>
                <a:gd name="T73" fmla="*/ 30692860 h 407"/>
                <a:gd name="T74" fmla="*/ 188392503 w 466"/>
                <a:gd name="T75" fmla="*/ 25803936 h 407"/>
                <a:gd name="T76" fmla="*/ 181316535 w 466"/>
                <a:gd name="T77" fmla="*/ 20305196 h 407"/>
                <a:gd name="T78" fmla="*/ 172987568 w 466"/>
                <a:gd name="T79" fmla="*/ 16070624 h 407"/>
                <a:gd name="T80" fmla="*/ 143319150 w 466"/>
                <a:gd name="T81" fmla="*/ 27896147 h 407"/>
                <a:gd name="T82" fmla="*/ 135879922 w 466"/>
                <a:gd name="T83" fmla="*/ 25803936 h 407"/>
                <a:gd name="T84" fmla="*/ 102974657 w 466"/>
                <a:gd name="T85" fmla="*/ 3 h 407"/>
                <a:gd name="T86" fmla="*/ 53238981 w 466"/>
                <a:gd name="T87" fmla="*/ 6978028 h 407"/>
                <a:gd name="T88" fmla="*/ 42434782 w 466"/>
                <a:gd name="T89" fmla="*/ 25803936 h 407"/>
                <a:gd name="T90" fmla="*/ 29483439 w 466"/>
                <a:gd name="T91" fmla="*/ 67416455 h 4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6"/>
                <a:gd name="T139" fmla="*/ 0 h 407"/>
                <a:gd name="T140" fmla="*/ 466 w 466"/>
                <a:gd name="T141" fmla="*/ 407 h 4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6" h="407">
                  <a:moveTo>
                    <a:pt x="28" y="100"/>
                  </a:moveTo>
                  <a:lnTo>
                    <a:pt x="28" y="104"/>
                  </a:lnTo>
                  <a:lnTo>
                    <a:pt x="38" y="110"/>
                  </a:lnTo>
                  <a:lnTo>
                    <a:pt x="41" y="141"/>
                  </a:lnTo>
                  <a:lnTo>
                    <a:pt x="38" y="144"/>
                  </a:lnTo>
                  <a:lnTo>
                    <a:pt x="35" y="144"/>
                  </a:lnTo>
                  <a:lnTo>
                    <a:pt x="32" y="144"/>
                  </a:lnTo>
                  <a:lnTo>
                    <a:pt x="35" y="154"/>
                  </a:lnTo>
                  <a:lnTo>
                    <a:pt x="35" y="157"/>
                  </a:lnTo>
                  <a:lnTo>
                    <a:pt x="32" y="161"/>
                  </a:lnTo>
                  <a:lnTo>
                    <a:pt x="32" y="164"/>
                  </a:lnTo>
                  <a:lnTo>
                    <a:pt x="16" y="178"/>
                  </a:lnTo>
                  <a:lnTo>
                    <a:pt x="12" y="198"/>
                  </a:lnTo>
                  <a:lnTo>
                    <a:pt x="12" y="202"/>
                  </a:lnTo>
                  <a:lnTo>
                    <a:pt x="9" y="204"/>
                  </a:lnTo>
                  <a:lnTo>
                    <a:pt x="6" y="208"/>
                  </a:lnTo>
                  <a:lnTo>
                    <a:pt x="3" y="262"/>
                  </a:lnTo>
                  <a:lnTo>
                    <a:pt x="0" y="312"/>
                  </a:lnTo>
                  <a:lnTo>
                    <a:pt x="0" y="315"/>
                  </a:lnTo>
                  <a:lnTo>
                    <a:pt x="67" y="315"/>
                  </a:lnTo>
                  <a:lnTo>
                    <a:pt x="72" y="322"/>
                  </a:lnTo>
                  <a:lnTo>
                    <a:pt x="83" y="326"/>
                  </a:lnTo>
                  <a:lnTo>
                    <a:pt x="89" y="332"/>
                  </a:lnTo>
                  <a:lnTo>
                    <a:pt x="89" y="336"/>
                  </a:lnTo>
                  <a:lnTo>
                    <a:pt x="91" y="339"/>
                  </a:lnTo>
                  <a:lnTo>
                    <a:pt x="95" y="345"/>
                  </a:lnTo>
                  <a:lnTo>
                    <a:pt x="98" y="352"/>
                  </a:lnTo>
                  <a:lnTo>
                    <a:pt x="107" y="355"/>
                  </a:lnTo>
                  <a:lnTo>
                    <a:pt x="102" y="359"/>
                  </a:lnTo>
                  <a:lnTo>
                    <a:pt x="105" y="365"/>
                  </a:lnTo>
                  <a:lnTo>
                    <a:pt x="107" y="379"/>
                  </a:lnTo>
                  <a:lnTo>
                    <a:pt x="118" y="389"/>
                  </a:lnTo>
                  <a:lnTo>
                    <a:pt x="121" y="396"/>
                  </a:lnTo>
                  <a:lnTo>
                    <a:pt x="136" y="399"/>
                  </a:lnTo>
                  <a:lnTo>
                    <a:pt x="136" y="406"/>
                  </a:lnTo>
                  <a:lnTo>
                    <a:pt x="149" y="399"/>
                  </a:lnTo>
                  <a:lnTo>
                    <a:pt x="152" y="399"/>
                  </a:lnTo>
                  <a:lnTo>
                    <a:pt x="162" y="399"/>
                  </a:lnTo>
                  <a:lnTo>
                    <a:pt x="171" y="386"/>
                  </a:lnTo>
                  <a:lnTo>
                    <a:pt x="191" y="393"/>
                  </a:lnTo>
                  <a:lnTo>
                    <a:pt x="213" y="393"/>
                  </a:lnTo>
                  <a:lnTo>
                    <a:pt x="218" y="376"/>
                  </a:lnTo>
                  <a:lnTo>
                    <a:pt x="222" y="379"/>
                  </a:lnTo>
                  <a:lnTo>
                    <a:pt x="226" y="383"/>
                  </a:lnTo>
                  <a:lnTo>
                    <a:pt x="226" y="376"/>
                  </a:lnTo>
                  <a:lnTo>
                    <a:pt x="229" y="376"/>
                  </a:lnTo>
                  <a:lnTo>
                    <a:pt x="232" y="369"/>
                  </a:lnTo>
                  <a:lnTo>
                    <a:pt x="234" y="365"/>
                  </a:lnTo>
                  <a:lnTo>
                    <a:pt x="242" y="332"/>
                  </a:lnTo>
                  <a:lnTo>
                    <a:pt x="245" y="326"/>
                  </a:lnTo>
                  <a:lnTo>
                    <a:pt x="248" y="322"/>
                  </a:lnTo>
                  <a:lnTo>
                    <a:pt x="261" y="309"/>
                  </a:lnTo>
                  <a:lnTo>
                    <a:pt x="264" y="305"/>
                  </a:lnTo>
                  <a:lnTo>
                    <a:pt x="267" y="305"/>
                  </a:lnTo>
                  <a:lnTo>
                    <a:pt x="270" y="295"/>
                  </a:lnTo>
                  <a:lnTo>
                    <a:pt x="270" y="291"/>
                  </a:lnTo>
                  <a:lnTo>
                    <a:pt x="308" y="291"/>
                  </a:lnTo>
                  <a:lnTo>
                    <a:pt x="318" y="302"/>
                  </a:lnTo>
                  <a:lnTo>
                    <a:pt x="328" y="309"/>
                  </a:lnTo>
                  <a:lnTo>
                    <a:pt x="343" y="309"/>
                  </a:lnTo>
                  <a:lnTo>
                    <a:pt x="346" y="302"/>
                  </a:lnTo>
                  <a:lnTo>
                    <a:pt x="346" y="295"/>
                  </a:lnTo>
                  <a:lnTo>
                    <a:pt x="350" y="295"/>
                  </a:lnTo>
                  <a:lnTo>
                    <a:pt x="353" y="289"/>
                  </a:lnTo>
                  <a:lnTo>
                    <a:pt x="356" y="282"/>
                  </a:lnTo>
                  <a:lnTo>
                    <a:pt x="359" y="275"/>
                  </a:lnTo>
                  <a:lnTo>
                    <a:pt x="365" y="265"/>
                  </a:lnTo>
                  <a:lnTo>
                    <a:pt x="375" y="231"/>
                  </a:lnTo>
                  <a:lnTo>
                    <a:pt x="375" y="228"/>
                  </a:lnTo>
                  <a:lnTo>
                    <a:pt x="385" y="218"/>
                  </a:lnTo>
                  <a:lnTo>
                    <a:pt x="388" y="215"/>
                  </a:lnTo>
                  <a:lnTo>
                    <a:pt x="392" y="215"/>
                  </a:lnTo>
                  <a:lnTo>
                    <a:pt x="397" y="211"/>
                  </a:lnTo>
                  <a:lnTo>
                    <a:pt x="397" y="208"/>
                  </a:lnTo>
                  <a:lnTo>
                    <a:pt x="400" y="191"/>
                  </a:lnTo>
                  <a:lnTo>
                    <a:pt x="404" y="184"/>
                  </a:lnTo>
                  <a:lnTo>
                    <a:pt x="408" y="167"/>
                  </a:lnTo>
                  <a:lnTo>
                    <a:pt x="410" y="157"/>
                  </a:lnTo>
                  <a:lnTo>
                    <a:pt x="416" y="144"/>
                  </a:lnTo>
                  <a:lnTo>
                    <a:pt x="416" y="137"/>
                  </a:lnTo>
                  <a:lnTo>
                    <a:pt x="423" y="124"/>
                  </a:lnTo>
                  <a:lnTo>
                    <a:pt x="423" y="120"/>
                  </a:lnTo>
                  <a:lnTo>
                    <a:pt x="435" y="107"/>
                  </a:lnTo>
                  <a:lnTo>
                    <a:pt x="448" y="100"/>
                  </a:lnTo>
                  <a:lnTo>
                    <a:pt x="455" y="97"/>
                  </a:lnTo>
                  <a:lnTo>
                    <a:pt x="465" y="90"/>
                  </a:lnTo>
                  <a:lnTo>
                    <a:pt x="461" y="64"/>
                  </a:lnTo>
                  <a:lnTo>
                    <a:pt x="458" y="60"/>
                  </a:lnTo>
                  <a:lnTo>
                    <a:pt x="451" y="57"/>
                  </a:lnTo>
                  <a:lnTo>
                    <a:pt x="448" y="57"/>
                  </a:lnTo>
                  <a:lnTo>
                    <a:pt x="448" y="54"/>
                  </a:lnTo>
                  <a:lnTo>
                    <a:pt x="442" y="50"/>
                  </a:lnTo>
                  <a:lnTo>
                    <a:pt x="435" y="33"/>
                  </a:lnTo>
                  <a:lnTo>
                    <a:pt x="432" y="26"/>
                  </a:lnTo>
                  <a:lnTo>
                    <a:pt x="423" y="23"/>
                  </a:lnTo>
                  <a:lnTo>
                    <a:pt x="420" y="13"/>
                  </a:lnTo>
                  <a:lnTo>
                    <a:pt x="416" y="9"/>
                  </a:lnTo>
                  <a:lnTo>
                    <a:pt x="413" y="0"/>
                  </a:lnTo>
                  <a:lnTo>
                    <a:pt x="410" y="3"/>
                  </a:lnTo>
                  <a:lnTo>
                    <a:pt x="408" y="13"/>
                  </a:lnTo>
                  <a:lnTo>
                    <a:pt x="397" y="13"/>
                  </a:lnTo>
                  <a:lnTo>
                    <a:pt x="392" y="17"/>
                  </a:lnTo>
                  <a:lnTo>
                    <a:pt x="385" y="26"/>
                  </a:lnTo>
                  <a:lnTo>
                    <a:pt x="378" y="26"/>
                  </a:lnTo>
                  <a:lnTo>
                    <a:pt x="359" y="23"/>
                  </a:lnTo>
                  <a:lnTo>
                    <a:pt x="359" y="20"/>
                  </a:lnTo>
                  <a:lnTo>
                    <a:pt x="296" y="23"/>
                  </a:lnTo>
                  <a:lnTo>
                    <a:pt x="283" y="33"/>
                  </a:lnTo>
                  <a:lnTo>
                    <a:pt x="280" y="33"/>
                  </a:lnTo>
                  <a:lnTo>
                    <a:pt x="273" y="40"/>
                  </a:lnTo>
                  <a:lnTo>
                    <a:pt x="270" y="40"/>
                  </a:lnTo>
                  <a:lnTo>
                    <a:pt x="245" y="40"/>
                  </a:lnTo>
                  <a:lnTo>
                    <a:pt x="232" y="36"/>
                  </a:lnTo>
                  <a:lnTo>
                    <a:pt x="226" y="33"/>
                  </a:lnTo>
                  <a:lnTo>
                    <a:pt x="222" y="33"/>
                  </a:lnTo>
                  <a:lnTo>
                    <a:pt x="222" y="30"/>
                  </a:lnTo>
                  <a:lnTo>
                    <a:pt x="216" y="26"/>
                  </a:lnTo>
                  <a:lnTo>
                    <a:pt x="210" y="23"/>
                  </a:lnTo>
                  <a:lnTo>
                    <a:pt x="206" y="23"/>
                  </a:lnTo>
                  <a:lnTo>
                    <a:pt x="206" y="20"/>
                  </a:lnTo>
                  <a:lnTo>
                    <a:pt x="187" y="23"/>
                  </a:lnTo>
                  <a:lnTo>
                    <a:pt x="181" y="26"/>
                  </a:lnTo>
                  <a:lnTo>
                    <a:pt x="171" y="36"/>
                  </a:lnTo>
                  <a:lnTo>
                    <a:pt x="165" y="36"/>
                  </a:lnTo>
                  <a:lnTo>
                    <a:pt x="165" y="33"/>
                  </a:lnTo>
                  <a:lnTo>
                    <a:pt x="162" y="33"/>
                  </a:lnTo>
                  <a:lnTo>
                    <a:pt x="143" y="13"/>
                  </a:lnTo>
                  <a:lnTo>
                    <a:pt x="134" y="9"/>
                  </a:lnTo>
                  <a:lnTo>
                    <a:pt x="121" y="3"/>
                  </a:lnTo>
                  <a:lnTo>
                    <a:pt x="114" y="0"/>
                  </a:lnTo>
                  <a:lnTo>
                    <a:pt x="79" y="3"/>
                  </a:lnTo>
                  <a:lnTo>
                    <a:pt x="63" y="9"/>
                  </a:lnTo>
                  <a:lnTo>
                    <a:pt x="60" y="13"/>
                  </a:lnTo>
                  <a:lnTo>
                    <a:pt x="53" y="13"/>
                  </a:lnTo>
                  <a:lnTo>
                    <a:pt x="51" y="33"/>
                  </a:lnTo>
                  <a:lnTo>
                    <a:pt x="47" y="44"/>
                  </a:lnTo>
                  <a:lnTo>
                    <a:pt x="35" y="54"/>
                  </a:lnTo>
                  <a:lnTo>
                    <a:pt x="35" y="87"/>
                  </a:lnTo>
                  <a:lnTo>
                    <a:pt x="32" y="87"/>
                  </a:lnTo>
                  <a:lnTo>
                    <a:pt x="28" y="100"/>
                  </a:lnTo>
                </a:path>
              </a:pathLst>
            </a:custGeom>
            <a:grpFill/>
            <a:ln w="12700">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26" name="Freeform 34"/>
            <p:cNvSpPr>
              <a:spLocks/>
            </p:cNvSpPr>
            <p:nvPr/>
          </p:nvSpPr>
          <p:spPr bwMode="auto">
            <a:xfrm>
              <a:off x="2965" y="2025"/>
              <a:ext cx="19" cy="19"/>
            </a:xfrm>
            <a:custGeom>
              <a:avLst/>
              <a:gdLst>
                <a:gd name="T0" fmla="*/ 2147483647 w 17"/>
                <a:gd name="T1" fmla="*/ 1526141116 h 17"/>
                <a:gd name="T2" fmla="*/ 2147483647 w 17"/>
                <a:gd name="T3" fmla="*/ 0 h 17"/>
                <a:gd name="T4" fmla="*/ 3 w 17"/>
                <a:gd name="T5" fmla="*/ 1526141116 h 17"/>
                <a:gd name="T6" fmla="*/ 0 w 17"/>
                <a:gd name="T7" fmla="*/ 1526141116 h 17"/>
                <a:gd name="T8" fmla="*/ 0 w 17"/>
                <a:gd name="T9" fmla="*/ 2147483647 h 17"/>
                <a:gd name="T10" fmla="*/ 1906354676 w 17"/>
                <a:gd name="T11" fmla="*/ 2147483647 h 17"/>
                <a:gd name="T12" fmla="*/ 2147483647 w 17"/>
                <a:gd name="T13" fmla="*/ 2147483647 h 17"/>
                <a:gd name="T14" fmla="*/ 2147483647 w 17"/>
                <a:gd name="T15" fmla="*/ 15261411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6"/>
                  </a:moveTo>
                  <a:lnTo>
                    <a:pt x="12" y="0"/>
                  </a:lnTo>
                  <a:lnTo>
                    <a:pt x="3" y="6"/>
                  </a:lnTo>
                  <a:lnTo>
                    <a:pt x="0" y="6"/>
                  </a:lnTo>
                  <a:lnTo>
                    <a:pt x="0" y="16"/>
                  </a:lnTo>
                  <a:lnTo>
                    <a:pt x="8" y="16"/>
                  </a:lnTo>
                  <a:lnTo>
                    <a:pt x="12" y="16"/>
                  </a:lnTo>
                  <a:lnTo>
                    <a:pt x="16" y="6"/>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27" name="Freeform 35"/>
            <p:cNvSpPr>
              <a:spLocks/>
            </p:cNvSpPr>
            <p:nvPr/>
          </p:nvSpPr>
          <p:spPr bwMode="auto">
            <a:xfrm>
              <a:off x="2965" y="2025"/>
              <a:ext cx="19" cy="19"/>
            </a:xfrm>
            <a:custGeom>
              <a:avLst/>
              <a:gdLst>
                <a:gd name="T0" fmla="*/ 2147483647 w 17"/>
                <a:gd name="T1" fmla="*/ 1526141116 h 17"/>
                <a:gd name="T2" fmla="*/ 2147483647 w 17"/>
                <a:gd name="T3" fmla="*/ 0 h 17"/>
                <a:gd name="T4" fmla="*/ 3 w 17"/>
                <a:gd name="T5" fmla="*/ 1526141116 h 17"/>
                <a:gd name="T6" fmla="*/ 0 w 17"/>
                <a:gd name="T7" fmla="*/ 1526141116 h 17"/>
                <a:gd name="T8" fmla="*/ 0 w 17"/>
                <a:gd name="T9" fmla="*/ 2147483647 h 17"/>
                <a:gd name="T10" fmla="*/ 1906354676 w 17"/>
                <a:gd name="T11" fmla="*/ 2147483647 h 17"/>
                <a:gd name="T12" fmla="*/ 2147483647 w 17"/>
                <a:gd name="T13" fmla="*/ 2147483647 h 17"/>
                <a:gd name="T14" fmla="*/ 2147483647 w 17"/>
                <a:gd name="T15" fmla="*/ 15261411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6"/>
                  </a:moveTo>
                  <a:lnTo>
                    <a:pt x="12" y="0"/>
                  </a:lnTo>
                  <a:lnTo>
                    <a:pt x="3" y="6"/>
                  </a:lnTo>
                  <a:lnTo>
                    <a:pt x="0" y="6"/>
                  </a:lnTo>
                  <a:lnTo>
                    <a:pt x="0" y="16"/>
                  </a:lnTo>
                  <a:lnTo>
                    <a:pt x="8" y="16"/>
                  </a:lnTo>
                  <a:lnTo>
                    <a:pt x="12" y="16"/>
                  </a:lnTo>
                  <a:lnTo>
                    <a:pt x="16" y="6"/>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28" name="Freeform 36"/>
            <p:cNvSpPr>
              <a:spLocks/>
            </p:cNvSpPr>
            <p:nvPr/>
          </p:nvSpPr>
          <p:spPr bwMode="auto">
            <a:xfrm>
              <a:off x="3517" y="1301"/>
              <a:ext cx="689" cy="535"/>
            </a:xfrm>
            <a:custGeom>
              <a:avLst/>
              <a:gdLst>
                <a:gd name="T0" fmla="*/ 7668939 w 637"/>
                <a:gd name="T1" fmla="*/ 202891486 h 496"/>
                <a:gd name="T2" fmla="*/ 34060262 w 637"/>
                <a:gd name="T3" fmla="*/ 229148589 h 496"/>
                <a:gd name="T4" fmla="*/ 47754513 w 637"/>
                <a:gd name="T5" fmla="*/ 240470153 h 496"/>
                <a:gd name="T6" fmla="*/ 70698892 w 637"/>
                <a:gd name="T7" fmla="*/ 238440191 h 496"/>
                <a:gd name="T8" fmla="*/ 74652457 w 637"/>
                <a:gd name="T9" fmla="*/ 246391186 h 496"/>
                <a:gd name="T10" fmla="*/ 70698892 w 637"/>
                <a:gd name="T11" fmla="*/ 248214052 h 496"/>
                <a:gd name="T12" fmla="*/ 77537594 w 637"/>
                <a:gd name="T13" fmla="*/ 255934203 h 496"/>
                <a:gd name="T14" fmla="*/ 83867133 w 637"/>
                <a:gd name="T15" fmla="*/ 252312496 h 496"/>
                <a:gd name="T16" fmla="*/ 89464693 w 637"/>
                <a:gd name="T17" fmla="*/ 247166280 h 496"/>
                <a:gd name="T18" fmla="*/ 113211522 w 637"/>
                <a:gd name="T19" fmla="*/ 255934203 h 496"/>
                <a:gd name="T20" fmla="*/ 121833013 w 637"/>
                <a:gd name="T21" fmla="*/ 242255603 h 496"/>
                <a:gd name="T22" fmla="*/ 136803150 w 637"/>
                <a:gd name="T23" fmla="*/ 221058563 h 496"/>
                <a:gd name="T24" fmla="*/ 158272528 w 637"/>
                <a:gd name="T25" fmla="*/ 215558074 h 496"/>
                <a:gd name="T26" fmla="*/ 205872238 w 637"/>
                <a:gd name="T27" fmla="*/ 218844561 h 496"/>
                <a:gd name="T28" fmla="*/ 232609357 w 637"/>
                <a:gd name="T29" fmla="*/ 231633612 h 496"/>
                <a:gd name="T30" fmla="*/ 246723948 w 637"/>
                <a:gd name="T31" fmla="*/ 228429964 h 496"/>
                <a:gd name="T32" fmla="*/ 267030667 w 637"/>
                <a:gd name="T33" fmla="*/ 226521084 h 496"/>
                <a:gd name="T34" fmla="*/ 281586634 w 637"/>
                <a:gd name="T35" fmla="*/ 229148589 h 496"/>
                <a:gd name="T36" fmla="*/ 288829035 w 637"/>
                <a:gd name="T37" fmla="*/ 233002936 h 496"/>
                <a:gd name="T38" fmla="*/ 324041512 w 637"/>
                <a:gd name="T39" fmla="*/ 234755664 h 496"/>
                <a:gd name="T40" fmla="*/ 344419256 w 637"/>
                <a:gd name="T41" fmla="*/ 226521084 h 496"/>
                <a:gd name="T42" fmla="*/ 413694392 w 637"/>
                <a:gd name="T43" fmla="*/ 228429964 h 496"/>
                <a:gd name="T44" fmla="*/ 429436588 w 637"/>
                <a:gd name="T45" fmla="*/ 221058563 h 496"/>
                <a:gd name="T46" fmla="*/ 443526259 w 637"/>
                <a:gd name="T47" fmla="*/ 213344900 h 496"/>
                <a:gd name="T48" fmla="*/ 445750025 w 637"/>
                <a:gd name="T49" fmla="*/ 202891486 h 496"/>
                <a:gd name="T50" fmla="*/ 456129818 w 637"/>
                <a:gd name="T51" fmla="*/ 193314920 h 496"/>
                <a:gd name="T52" fmla="*/ 462219633 w 637"/>
                <a:gd name="T53" fmla="*/ 185276529 h 496"/>
                <a:gd name="T54" fmla="*/ 499951673 w 637"/>
                <a:gd name="T55" fmla="*/ 156566849 h 496"/>
                <a:gd name="T56" fmla="*/ 521495710 w 637"/>
                <a:gd name="T57" fmla="*/ 107235891 h 496"/>
                <a:gd name="T58" fmla="*/ 527532083 w 637"/>
                <a:gd name="T59" fmla="*/ 63283909 h 496"/>
                <a:gd name="T60" fmla="*/ 495101253 w 637"/>
                <a:gd name="T61" fmla="*/ 10591207 h 496"/>
                <a:gd name="T62" fmla="*/ 479589712 w 637"/>
                <a:gd name="T63" fmla="*/ 4 h 496"/>
                <a:gd name="T64" fmla="*/ 394896627 w 637"/>
                <a:gd name="T65" fmla="*/ 0 h 496"/>
                <a:gd name="T66" fmla="*/ 372482023 w 637"/>
                <a:gd name="T67" fmla="*/ 10591207 h 496"/>
                <a:gd name="T68" fmla="*/ 327687426 w 637"/>
                <a:gd name="T69" fmla="*/ 26141379 h 496"/>
                <a:gd name="T70" fmla="*/ 302956295 w 637"/>
                <a:gd name="T71" fmla="*/ 37747744 h 496"/>
                <a:gd name="T72" fmla="*/ 256290630 w 637"/>
                <a:gd name="T73" fmla="*/ 55992482 h 496"/>
                <a:gd name="T74" fmla="*/ 229407587 w 637"/>
                <a:gd name="T75" fmla="*/ 69161935 h 496"/>
                <a:gd name="T76" fmla="*/ 154171394 w 637"/>
                <a:gd name="T77" fmla="*/ 93617142 h 496"/>
                <a:gd name="T78" fmla="*/ 128564331 w 637"/>
                <a:gd name="T79" fmla="*/ 165925826 h 496"/>
                <a:gd name="T80" fmla="*/ 124198275 w 637"/>
                <a:gd name="T81" fmla="*/ 173059065 h 496"/>
                <a:gd name="T82" fmla="*/ 99948807 w 637"/>
                <a:gd name="T83" fmla="*/ 178092068 h 496"/>
                <a:gd name="T84" fmla="*/ 29821977 w 637"/>
                <a:gd name="T85" fmla="*/ 185276529 h 496"/>
                <a:gd name="T86" fmla="*/ 6 w 637"/>
                <a:gd name="T87" fmla="*/ 187068192 h 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7"/>
                <a:gd name="T133" fmla="*/ 0 h 496"/>
                <a:gd name="T134" fmla="*/ 637 w 637"/>
                <a:gd name="T135" fmla="*/ 496 h 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7" h="496">
                  <a:moveTo>
                    <a:pt x="3" y="360"/>
                  </a:moveTo>
                  <a:lnTo>
                    <a:pt x="0" y="377"/>
                  </a:lnTo>
                  <a:lnTo>
                    <a:pt x="9" y="387"/>
                  </a:lnTo>
                  <a:lnTo>
                    <a:pt x="13" y="401"/>
                  </a:lnTo>
                  <a:lnTo>
                    <a:pt x="35" y="424"/>
                  </a:lnTo>
                  <a:lnTo>
                    <a:pt x="40" y="438"/>
                  </a:lnTo>
                  <a:lnTo>
                    <a:pt x="44" y="441"/>
                  </a:lnTo>
                  <a:lnTo>
                    <a:pt x="44" y="444"/>
                  </a:lnTo>
                  <a:lnTo>
                    <a:pt x="56" y="458"/>
                  </a:lnTo>
                  <a:lnTo>
                    <a:pt x="70" y="458"/>
                  </a:lnTo>
                  <a:lnTo>
                    <a:pt x="76" y="454"/>
                  </a:lnTo>
                  <a:lnTo>
                    <a:pt x="83" y="454"/>
                  </a:lnTo>
                  <a:lnTo>
                    <a:pt x="86" y="458"/>
                  </a:lnTo>
                  <a:lnTo>
                    <a:pt x="86" y="464"/>
                  </a:lnTo>
                  <a:lnTo>
                    <a:pt x="88" y="468"/>
                  </a:lnTo>
                  <a:lnTo>
                    <a:pt x="83" y="468"/>
                  </a:lnTo>
                  <a:lnTo>
                    <a:pt x="79" y="475"/>
                  </a:lnTo>
                  <a:lnTo>
                    <a:pt x="83" y="475"/>
                  </a:lnTo>
                  <a:lnTo>
                    <a:pt x="88" y="485"/>
                  </a:lnTo>
                  <a:lnTo>
                    <a:pt x="91" y="485"/>
                  </a:lnTo>
                  <a:lnTo>
                    <a:pt x="91" y="488"/>
                  </a:lnTo>
                  <a:lnTo>
                    <a:pt x="91" y="485"/>
                  </a:lnTo>
                  <a:lnTo>
                    <a:pt x="98" y="485"/>
                  </a:lnTo>
                  <a:lnTo>
                    <a:pt x="98" y="481"/>
                  </a:lnTo>
                  <a:lnTo>
                    <a:pt x="95" y="478"/>
                  </a:lnTo>
                  <a:lnTo>
                    <a:pt x="91" y="475"/>
                  </a:lnTo>
                  <a:lnTo>
                    <a:pt x="105" y="472"/>
                  </a:lnTo>
                  <a:lnTo>
                    <a:pt x="111" y="468"/>
                  </a:lnTo>
                  <a:lnTo>
                    <a:pt x="130" y="488"/>
                  </a:lnTo>
                  <a:lnTo>
                    <a:pt x="133" y="488"/>
                  </a:lnTo>
                  <a:lnTo>
                    <a:pt x="140" y="495"/>
                  </a:lnTo>
                  <a:lnTo>
                    <a:pt x="142" y="495"/>
                  </a:lnTo>
                  <a:lnTo>
                    <a:pt x="142" y="462"/>
                  </a:lnTo>
                  <a:lnTo>
                    <a:pt x="155" y="451"/>
                  </a:lnTo>
                  <a:lnTo>
                    <a:pt x="159" y="441"/>
                  </a:lnTo>
                  <a:lnTo>
                    <a:pt x="161" y="421"/>
                  </a:lnTo>
                  <a:lnTo>
                    <a:pt x="168" y="421"/>
                  </a:lnTo>
                  <a:lnTo>
                    <a:pt x="171" y="417"/>
                  </a:lnTo>
                  <a:lnTo>
                    <a:pt x="187" y="411"/>
                  </a:lnTo>
                  <a:lnTo>
                    <a:pt x="222" y="408"/>
                  </a:lnTo>
                  <a:lnTo>
                    <a:pt x="229" y="411"/>
                  </a:lnTo>
                  <a:lnTo>
                    <a:pt x="242" y="417"/>
                  </a:lnTo>
                  <a:lnTo>
                    <a:pt x="250" y="421"/>
                  </a:lnTo>
                  <a:lnTo>
                    <a:pt x="270" y="441"/>
                  </a:lnTo>
                  <a:lnTo>
                    <a:pt x="273" y="441"/>
                  </a:lnTo>
                  <a:lnTo>
                    <a:pt x="273" y="444"/>
                  </a:lnTo>
                  <a:lnTo>
                    <a:pt x="279" y="444"/>
                  </a:lnTo>
                  <a:lnTo>
                    <a:pt x="289" y="434"/>
                  </a:lnTo>
                  <a:lnTo>
                    <a:pt x="295" y="431"/>
                  </a:lnTo>
                  <a:lnTo>
                    <a:pt x="314" y="427"/>
                  </a:lnTo>
                  <a:lnTo>
                    <a:pt x="314" y="431"/>
                  </a:lnTo>
                  <a:lnTo>
                    <a:pt x="318" y="431"/>
                  </a:lnTo>
                  <a:lnTo>
                    <a:pt x="324" y="434"/>
                  </a:lnTo>
                  <a:lnTo>
                    <a:pt x="330" y="438"/>
                  </a:lnTo>
                  <a:lnTo>
                    <a:pt x="330" y="441"/>
                  </a:lnTo>
                  <a:lnTo>
                    <a:pt x="334" y="441"/>
                  </a:lnTo>
                  <a:lnTo>
                    <a:pt x="340" y="444"/>
                  </a:lnTo>
                  <a:lnTo>
                    <a:pt x="353" y="448"/>
                  </a:lnTo>
                  <a:lnTo>
                    <a:pt x="378" y="448"/>
                  </a:lnTo>
                  <a:lnTo>
                    <a:pt x="381" y="448"/>
                  </a:lnTo>
                  <a:lnTo>
                    <a:pt x="388" y="441"/>
                  </a:lnTo>
                  <a:lnTo>
                    <a:pt x="390" y="441"/>
                  </a:lnTo>
                  <a:lnTo>
                    <a:pt x="404" y="431"/>
                  </a:lnTo>
                  <a:lnTo>
                    <a:pt x="467" y="427"/>
                  </a:lnTo>
                  <a:lnTo>
                    <a:pt x="467" y="431"/>
                  </a:lnTo>
                  <a:lnTo>
                    <a:pt x="486" y="434"/>
                  </a:lnTo>
                  <a:lnTo>
                    <a:pt x="493" y="434"/>
                  </a:lnTo>
                  <a:lnTo>
                    <a:pt x="499" y="424"/>
                  </a:lnTo>
                  <a:lnTo>
                    <a:pt x="505" y="421"/>
                  </a:lnTo>
                  <a:lnTo>
                    <a:pt x="515" y="421"/>
                  </a:lnTo>
                  <a:lnTo>
                    <a:pt x="517" y="411"/>
                  </a:lnTo>
                  <a:lnTo>
                    <a:pt x="521" y="408"/>
                  </a:lnTo>
                  <a:lnTo>
                    <a:pt x="517" y="404"/>
                  </a:lnTo>
                  <a:lnTo>
                    <a:pt x="515" y="398"/>
                  </a:lnTo>
                  <a:lnTo>
                    <a:pt x="524" y="387"/>
                  </a:lnTo>
                  <a:lnTo>
                    <a:pt x="530" y="387"/>
                  </a:lnTo>
                  <a:lnTo>
                    <a:pt x="530" y="374"/>
                  </a:lnTo>
                  <a:lnTo>
                    <a:pt x="537" y="370"/>
                  </a:lnTo>
                  <a:lnTo>
                    <a:pt x="537" y="364"/>
                  </a:lnTo>
                  <a:lnTo>
                    <a:pt x="543" y="364"/>
                  </a:lnTo>
                  <a:lnTo>
                    <a:pt x="543" y="353"/>
                  </a:lnTo>
                  <a:lnTo>
                    <a:pt x="565" y="326"/>
                  </a:lnTo>
                  <a:lnTo>
                    <a:pt x="587" y="303"/>
                  </a:lnTo>
                  <a:lnTo>
                    <a:pt x="587" y="299"/>
                  </a:lnTo>
                  <a:lnTo>
                    <a:pt x="595" y="293"/>
                  </a:lnTo>
                  <a:lnTo>
                    <a:pt x="610" y="276"/>
                  </a:lnTo>
                  <a:lnTo>
                    <a:pt x="613" y="205"/>
                  </a:lnTo>
                  <a:lnTo>
                    <a:pt x="622" y="145"/>
                  </a:lnTo>
                  <a:lnTo>
                    <a:pt x="636" y="128"/>
                  </a:lnTo>
                  <a:lnTo>
                    <a:pt x="619" y="121"/>
                  </a:lnTo>
                  <a:lnTo>
                    <a:pt x="607" y="108"/>
                  </a:lnTo>
                  <a:lnTo>
                    <a:pt x="595" y="20"/>
                  </a:lnTo>
                  <a:lnTo>
                    <a:pt x="582" y="20"/>
                  </a:lnTo>
                  <a:lnTo>
                    <a:pt x="575" y="13"/>
                  </a:lnTo>
                  <a:lnTo>
                    <a:pt x="565" y="9"/>
                  </a:lnTo>
                  <a:lnTo>
                    <a:pt x="563" y="4"/>
                  </a:lnTo>
                  <a:lnTo>
                    <a:pt x="556" y="4"/>
                  </a:lnTo>
                  <a:lnTo>
                    <a:pt x="473" y="0"/>
                  </a:lnTo>
                  <a:lnTo>
                    <a:pt x="463" y="0"/>
                  </a:lnTo>
                  <a:lnTo>
                    <a:pt x="460" y="4"/>
                  </a:lnTo>
                  <a:lnTo>
                    <a:pt x="438" y="17"/>
                  </a:lnTo>
                  <a:lnTo>
                    <a:pt x="436" y="20"/>
                  </a:lnTo>
                  <a:lnTo>
                    <a:pt x="400" y="40"/>
                  </a:lnTo>
                  <a:lnTo>
                    <a:pt x="397" y="44"/>
                  </a:lnTo>
                  <a:lnTo>
                    <a:pt x="385" y="50"/>
                  </a:lnTo>
                  <a:lnTo>
                    <a:pt x="381" y="54"/>
                  </a:lnTo>
                  <a:lnTo>
                    <a:pt x="366" y="64"/>
                  </a:lnTo>
                  <a:lnTo>
                    <a:pt x="356" y="71"/>
                  </a:lnTo>
                  <a:lnTo>
                    <a:pt x="336" y="81"/>
                  </a:lnTo>
                  <a:lnTo>
                    <a:pt x="311" y="101"/>
                  </a:lnTo>
                  <a:lnTo>
                    <a:pt x="301" y="108"/>
                  </a:lnTo>
                  <a:lnTo>
                    <a:pt x="295" y="111"/>
                  </a:lnTo>
                  <a:lnTo>
                    <a:pt x="289" y="118"/>
                  </a:lnTo>
                  <a:lnTo>
                    <a:pt x="270" y="132"/>
                  </a:lnTo>
                  <a:lnTo>
                    <a:pt x="222" y="168"/>
                  </a:lnTo>
                  <a:lnTo>
                    <a:pt x="184" y="178"/>
                  </a:lnTo>
                  <a:lnTo>
                    <a:pt x="181" y="178"/>
                  </a:lnTo>
                  <a:lnTo>
                    <a:pt x="161" y="182"/>
                  </a:lnTo>
                  <a:lnTo>
                    <a:pt x="165" y="313"/>
                  </a:lnTo>
                  <a:lnTo>
                    <a:pt x="152" y="316"/>
                  </a:lnTo>
                  <a:lnTo>
                    <a:pt x="152" y="320"/>
                  </a:lnTo>
                  <a:lnTo>
                    <a:pt x="149" y="330"/>
                  </a:lnTo>
                  <a:lnTo>
                    <a:pt x="146" y="330"/>
                  </a:lnTo>
                  <a:lnTo>
                    <a:pt x="136" y="340"/>
                  </a:lnTo>
                  <a:lnTo>
                    <a:pt x="136" y="343"/>
                  </a:lnTo>
                  <a:lnTo>
                    <a:pt x="118" y="340"/>
                  </a:lnTo>
                  <a:lnTo>
                    <a:pt x="118" y="343"/>
                  </a:lnTo>
                  <a:lnTo>
                    <a:pt x="51" y="343"/>
                  </a:lnTo>
                  <a:lnTo>
                    <a:pt x="35" y="353"/>
                  </a:lnTo>
                  <a:lnTo>
                    <a:pt x="35" y="357"/>
                  </a:lnTo>
                  <a:lnTo>
                    <a:pt x="32" y="357"/>
                  </a:lnTo>
                  <a:lnTo>
                    <a:pt x="6" y="357"/>
                  </a:lnTo>
                  <a:lnTo>
                    <a:pt x="3" y="360"/>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29" name="Freeform 37"/>
            <p:cNvSpPr>
              <a:spLocks/>
            </p:cNvSpPr>
            <p:nvPr/>
          </p:nvSpPr>
          <p:spPr bwMode="auto">
            <a:xfrm>
              <a:off x="2790" y="1739"/>
              <a:ext cx="132" cy="39"/>
            </a:xfrm>
            <a:custGeom>
              <a:avLst/>
              <a:gdLst>
                <a:gd name="T0" fmla="*/ 42042840 w 121"/>
                <a:gd name="T1" fmla="*/ 1415622756 h 35"/>
                <a:gd name="T2" fmla="*/ 32383715 w 121"/>
                <a:gd name="T3" fmla="*/ 1415622756 h 35"/>
                <a:gd name="T4" fmla="*/ 32383715 w 121"/>
                <a:gd name="T5" fmla="*/ 1958559285 h 35"/>
                <a:gd name="T6" fmla="*/ 24943735 w 121"/>
                <a:gd name="T7" fmla="*/ 1958559285 h 35"/>
                <a:gd name="T8" fmla="*/ 2 w 121"/>
                <a:gd name="T9" fmla="*/ 1958559285 h 35"/>
                <a:gd name="T10" fmla="*/ 2 w 121"/>
                <a:gd name="T11" fmla="*/ 2147483647 h 35"/>
                <a:gd name="T12" fmla="*/ 0 w 121"/>
                <a:gd name="T13" fmla="*/ 2147483647 h 35"/>
                <a:gd name="T14" fmla="*/ 0 w 121"/>
                <a:gd name="T15" fmla="*/ 2147483647 h 35"/>
                <a:gd name="T16" fmla="*/ 0 w 121"/>
                <a:gd name="T17" fmla="*/ 2147483647 h 35"/>
                <a:gd name="T18" fmla="*/ 0 w 121"/>
                <a:gd name="T19" fmla="*/ 2147483647 h 35"/>
                <a:gd name="T20" fmla="*/ 0 w 121"/>
                <a:gd name="T21" fmla="*/ 2147483647 h 35"/>
                <a:gd name="T22" fmla="*/ 2 w 121"/>
                <a:gd name="T23" fmla="*/ 2147483647 h 35"/>
                <a:gd name="T24" fmla="*/ 24943735 w 121"/>
                <a:gd name="T25" fmla="*/ 2147483647 h 35"/>
                <a:gd name="T26" fmla="*/ 24943735 w 121"/>
                <a:gd name="T27" fmla="*/ 2147483647 h 35"/>
                <a:gd name="T28" fmla="*/ 150648538 w 121"/>
                <a:gd name="T29" fmla="*/ 2147483647 h 35"/>
                <a:gd name="T30" fmla="*/ 160828725 w 121"/>
                <a:gd name="T31" fmla="*/ 2147483647 h 35"/>
                <a:gd name="T32" fmla="*/ 232759307 w 121"/>
                <a:gd name="T33" fmla="*/ 2147483647 h 35"/>
                <a:gd name="T34" fmla="*/ 253919238 w 121"/>
                <a:gd name="T35" fmla="*/ 1415622756 h 35"/>
                <a:gd name="T36" fmla="*/ 267374036 w 121"/>
                <a:gd name="T37" fmla="*/ 1958559285 h 35"/>
                <a:gd name="T38" fmla="*/ 285127399 w 121"/>
                <a:gd name="T39" fmla="*/ 1958559285 h 35"/>
                <a:gd name="T40" fmla="*/ 311047881 w 121"/>
                <a:gd name="T41" fmla="*/ 2147483647 h 35"/>
                <a:gd name="T42" fmla="*/ 322605300 w 121"/>
                <a:gd name="T43" fmla="*/ 2147483647 h 35"/>
                <a:gd name="T44" fmla="*/ 346264163 w 121"/>
                <a:gd name="T45" fmla="*/ 2147483647 h 35"/>
                <a:gd name="T46" fmla="*/ 351779798 w 121"/>
                <a:gd name="T47" fmla="*/ 2147483647 h 35"/>
                <a:gd name="T48" fmla="*/ 403824492 w 121"/>
                <a:gd name="T49" fmla="*/ 2147483647 h 35"/>
                <a:gd name="T50" fmla="*/ 413611602 w 121"/>
                <a:gd name="T51" fmla="*/ 2147483647 h 35"/>
                <a:gd name="T52" fmla="*/ 451212593 w 121"/>
                <a:gd name="T53" fmla="*/ 2147483647 h 35"/>
                <a:gd name="T54" fmla="*/ 451212593 w 121"/>
                <a:gd name="T55" fmla="*/ 1415622756 h 35"/>
                <a:gd name="T56" fmla="*/ 413611602 w 121"/>
                <a:gd name="T57" fmla="*/ 1415622756 h 35"/>
                <a:gd name="T58" fmla="*/ 383759589 w 121"/>
                <a:gd name="T59" fmla="*/ 1958559285 h 35"/>
                <a:gd name="T60" fmla="*/ 351779798 w 121"/>
                <a:gd name="T61" fmla="*/ 1415622756 h 35"/>
                <a:gd name="T62" fmla="*/ 346264163 w 121"/>
                <a:gd name="T63" fmla="*/ 918252897 h 35"/>
                <a:gd name="T64" fmla="*/ 311047881 w 121"/>
                <a:gd name="T65" fmla="*/ 918252897 h 35"/>
                <a:gd name="T66" fmla="*/ 285127399 w 121"/>
                <a:gd name="T67" fmla="*/ 0 h 35"/>
                <a:gd name="T68" fmla="*/ 224112188 w 121"/>
                <a:gd name="T69" fmla="*/ 0 h 35"/>
                <a:gd name="T70" fmla="*/ 201319210 w 121"/>
                <a:gd name="T71" fmla="*/ 918252897 h 35"/>
                <a:gd name="T72" fmla="*/ 201319210 w 121"/>
                <a:gd name="T73" fmla="*/ 1415622756 h 35"/>
                <a:gd name="T74" fmla="*/ 42042840 w 121"/>
                <a:gd name="T75" fmla="*/ 1415622756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1"/>
                <a:gd name="T115" fmla="*/ 0 h 35"/>
                <a:gd name="T116" fmla="*/ 121 w 121"/>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1" h="35">
                  <a:moveTo>
                    <a:pt x="12" y="10"/>
                  </a:moveTo>
                  <a:lnTo>
                    <a:pt x="9" y="10"/>
                  </a:lnTo>
                  <a:lnTo>
                    <a:pt x="9" y="13"/>
                  </a:lnTo>
                  <a:lnTo>
                    <a:pt x="6" y="13"/>
                  </a:lnTo>
                  <a:lnTo>
                    <a:pt x="2" y="13"/>
                  </a:lnTo>
                  <a:lnTo>
                    <a:pt x="2" y="17"/>
                  </a:lnTo>
                  <a:lnTo>
                    <a:pt x="0" y="20"/>
                  </a:lnTo>
                  <a:lnTo>
                    <a:pt x="0" y="24"/>
                  </a:lnTo>
                  <a:lnTo>
                    <a:pt x="0" y="27"/>
                  </a:lnTo>
                  <a:lnTo>
                    <a:pt x="0" y="30"/>
                  </a:lnTo>
                  <a:lnTo>
                    <a:pt x="0" y="34"/>
                  </a:lnTo>
                  <a:lnTo>
                    <a:pt x="2" y="34"/>
                  </a:lnTo>
                  <a:lnTo>
                    <a:pt x="6" y="30"/>
                  </a:lnTo>
                  <a:lnTo>
                    <a:pt x="6" y="27"/>
                  </a:lnTo>
                  <a:lnTo>
                    <a:pt x="40" y="24"/>
                  </a:lnTo>
                  <a:lnTo>
                    <a:pt x="43" y="20"/>
                  </a:lnTo>
                  <a:lnTo>
                    <a:pt x="62" y="17"/>
                  </a:lnTo>
                  <a:lnTo>
                    <a:pt x="68" y="10"/>
                  </a:lnTo>
                  <a:lnTo>
                    <a:pt x="71" y="13"/>
                  </a:lnTo>
                  <a:lnTo>
                    <a:pt x="75" y="13"/>
                  </a:lnTo>
                  <a:lnTo>
                    <a:pt x="82" y="17"/>
                  </a:lnTo>
                  <a:lnTo>
                    <a:pt x="87" y="20"/>
                  </a:lnTo>
                  <a:lnTo>
                    <a:pt x="91" y="20"/>
                  </a:lnTo>
                  <a:lnTo>
                    <a:pt x="94" y="24"/>
                  </a:lnTo>
                  <a:lnTo>
                    <a:pt x="106" y="24"/>
                  </a:lnTo>
                  <a:lnTo>
                    <a:pt x="110" y="20"/>
                  </a:lnTo>
                  <a:lnTo>
                    <a:pt x="120" y="20"/>
                  </a:lnTo>
                  <a:lnTo>
                    <a:pt x="120" y="10"/>
                  </a:lnTo>
                  <a:lnTo>
                    <a:pt x="110" y="10"/>
                  </a:lnTo>
                  <a:lnTo>
                    <a:pt x="103" y="13"/>
                  </a:lnTo>
                  <a:lnTo>
                    <a:pt x="94" y="10"/>
                  </a:lnTo>
                  <a:lnTo>
                    <a:pt x="91" y="6"/>
                  </a:lnTo>
                  <a:lnTo>
                    <a:pt x="82" y="6"/>
                  </a:lnTo>
                  <a:lnTo>
                    <a:pt x="75" y="0"/>
                  </a:lnTo>
                  <a:lnTo>
                    <a:pt x="59" y="0"/>
                  </a:lnTo>
                  <a:lnTo>
                    <a:pt x="53" y="6"/>
                  </a:lnTo>
                  <a:lnTo>
                    <a:pt x="53" y="10"/>
                  </a:lnTo>
                  <a:lnTo>
                    <a:pt x="12" y="10"/>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30" name="Freeform 38"/>
            <p:cNvSpPr>
              <a:spLocks/>
            </p:cNvSpPr>
            <p:nvPr/>
          </p:nvSpPr>
          <p:spPr bwMode="auto">
            <a:xfrm>
              <a:off x="2483" y="1536"/>
              <a:ext cx="69" cy="58"/>
            </a:xfrm>
            <a:custGeom>
              <a:avLst/>
              <a:gdLst>
                <a:gd name="T0" fmla="*/ 2147483647 w 34"/>
                <a:gd name="T1" fmla="*/ 0 h 42"/>
                <a:gd name="T2" fmla="*/ 2147483647 w 34"/>
                <a:gd name="T3" fmla="*/ 2147483647 h 42"/>
                <a:gd name="T4" fmla="*/ 0 w 34"/>
                <a:gd name="T5" fmla="*/ 2147483647 h 42"/>
                <a:gd name="T6" fmla="*/ 2147483647 w 34"/>
                <a:gd name="T7" fmla="*/ 2147483647 h 42"/>
                <a:gd name="T8" fmla="*/ 2147483647 w 34"/>
                <a:gd name="T9" fmla="*/ 2147483647 h 42"/>
                <a:gd name="T10" fmla="*/ 2147483647 w 34"/>
                <a:gd name="T11" fmla="*/ 0 h 42"/>
                <a:gd name="T12" fmla="*/ 0 60000 65536"/>
                <a:gd name="T13" fmla="*/ 0 60000 65536"/>
                <a:gd name="T14" fmla="*/ 0 60000 65536"/>
                <a:gd name="T15" fmla="*/ 0 60000 65536"/>
                <a:gd name="T16" fmla="*/ 0 60000 65536"/>
                <a:gd name="T17" fmla="*/ 0 60000 65536"/>
                <a:gd name="T18" fmla="*/ 0 w 34"/>
                <a:gd name="T19" fmla="*/ 0 h 42"/>
                <a:gd name="T20" fmla="*/ 34 w 34"/>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34" h="42">
                  <a:moveTo>
                    <a:pt x="29" y="0"/>
                  </a:moveTo>
                  <a:lnTo>
                    <a:pt x="4" y="3"/>
                  </a:lnTo>
                  <a:lnTo>
                    <a:pt x="0" y="14"/>
                  </a:lnTo>
                  <a:lnTo>
                    <a:pt x="17" y="41"/>
                  </a:lnTo>
                  <a:lnTo>
                    <a:pt x="33" y="18"/>
                  </a:lnTo>
                  <a:lnTo>
                    <a:pt x="29" y="0"/>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31" name="Freeform 39"/>
            <p:cNvSpPr>
              <a:spLocks/>
            </p:cNvSpPr>
            <p:nvPr/>
          </p:nvSpPr>
          <p:spPr bwMode="auto">
            <a:xfrm>
              <a:off x="2566" y="1536"/>
              <a:ext cx="40" cy="48"/>
            </a:xfrm>
            <a:custGeom>
              <a:avLst/>
              <a:gdLst>
                <a:gd name="T0" fmla="*/ 2147483647 w 22"/>
                <a:gd name="T1" fmla="*/ 0 h 15"/>
                <a:gd name="T2" fmla="*/ 2147483647 w 22"/>
                <a:gd name="T3" fmla="*/ 2147483647 h 15"/>
                <a:gd name="T4" fmla="*/ 0 w 22"/>
                <a:gd name="T5" fmla="*/ 2147483647 h 15"/>
                <a:gd name="T6" fmla="*/ 2147483647 w 22"/>
                <a:gd name="T7" fmla="*/ 2147483647 h 15"/>
                <a:gd name="T8" fmla="*/ 2147483647 w 22"/>
                <a:gd name="T9" fmla="*/ 2147483647 h 15"/>
                <a:gd name="T10" fmla="*/ 2147483647 w 22"/>
                <a:gd name="T11" fmla="*/ 0 h 15"/>
                <a:gd name="T12" fmla="*/ 0 60000 65536"/>
                <a:gd name="T13" fmla="*/ 0 60000 65536"/>
                <a:gd name="T14" fmla="*/ 0 60000 65536"/>
                <a:gd name="T15" fmla="*/ 0 60000 65536"/>
                <a:gd name="T16" fmla="*/ 0 60000 65536"/>
                <a:gd name="T17" fmla="*/ 0 60000 65536"/>
                <a:gd name="T18" fmla="*/ 0 w 22"/>
                <a:gd name="T19" fmla="*/ 0 h 15"/>
                <a:gd name="T20" fmla="*/ 22 w 2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22" h="15">
                  <a:moveTo>
                    <a:pt x="18" y="0"/>
                  </a:moveTo>
                  <a:lnTo>
                    <a:pt x="3" y="4"/>
                  </a:lnTo>
                  <a:lnTo>
                    <a:pt x="0" y="10"/>
                  </a:lnTo>
                  <a:lnTo>
                    <a:pt x="9" y="14"/>
                  </a:lnTo>
                  <a:lnTo>
                    <a:pt x="21" y="11"/>
                  </a:lnTo>
                  <a:lnTo>
                    <a:pt x="18" y="0"/>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32" name="Freeform 40"/>
            <p:cNvSpPr>
              <a:spLocks/>
            </p:cNvSpPr>
            <p:nvPr/>
          </p:nvSpPr>
          <p:spPr bwMode="auto">
            <a:xfrm>
              <a:off x="2400" y="1488"/>
              <a:ext cx="41" cy="47"/>
            </a:xfrm>
            <a:custGeom>
              <a:avLst/>
              <a:gdLst>
                <a:gd name="T0" fmla="*/ 2147483647 w 22"/>
                <a:gd name="T1" fmla="*/ 0 h 15"/>
                <a:gd name="T2" fmla="*/ 2147483647 w 22"/>
                <a:gd name="T3" fmla="*/ 2147483647 h 15"/>
                <a:gd name="T4" fmla="*/ 0 w 22"/>
                <a:gd name="T5" fmla="*/ 2147483647 h 15"/>
                <a:gd name="T6" fmla="*/ 2147483647 w 22"/>
                <a:gd name="T7" fmla="*/ 2147483647 h 15"/>
                <a:gd name="T8" fmla="*/ 2147483647 w 22"/>
                <a:gd name="T9" fmla="*/ 2147483647 h 15"/>
                <a:gd name="T10" fmla="*/ 2147483647 w 22"/>
                <a:gd name="T11" fmla="*/ 0 h 15"/>
                <a:gd name="T12" fmla="*/ 0 60000 65536"/>
                <a:gd name="T13" fmla="*/ 0 60000 65536"/>
                <a:gd name="T14" fmla="*/ 0 60000 65536"/>
                <a:gd name="T15" fmla="*/ 0 60000 65536"/>
                <a:gd name="T16" fmla="*/ 0 60000 65536"/>
                <a:gd name="T17" fmla="*/ 0 60000 65536"/>
                <a:gd name="T18" fmla="*/ 0 w 22"/>
                <a:gd name="T19" fmla="*/ 0 h 15"/>
                <a:gd name="T20" fmla="*/ 22 w 2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22" h="15">
                  <a:moveTo>
                    <a:pt x="18" y="0"/>
                  </a:moveTo>
                  <a:lnTo>
                    <a:pt x="3" y="4"/>
                  </a:lnTo>
                  <a:lnTo>
                    <a:pt x="0" y="10"/>
                  </a:lnTo>
                  <a:lnTo>
                    <a:pt x="9" y="14"/>
                  </a:lnTo>
                  <a:lnTo>
                    <a:pt x="21" y="11"/>
                  </a:lnTo>
                  <a:lnTo>
                    <a:pt x="18" y="0"/>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grpSp>
      <p:sp>
        <p:nvSpPr>
          <p:cNvPr id="40976" name="Text Box 41"/>
          <p:cNvSpPr txBox="1">
            <a:spLocks noChangeArrowheads="1"/>
          </p:cNvSpPr>
          <p:nvPr/>
        </p:nvSpPr>
        <p:spPr bwMode="auto">
          <a:xfrm>
            <a:off x="5724525" y="2544763"/>
            <a:ext cx="173038" cy="138112"/>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Mali</a:t>
            </a:r>
          </a:p>
        </p:txBody>
      </p:sp>
      <p:sp>
        <p:nvSpPr>
          <p:cNvPr id="40977" name="Text Box 42"/>
          <p:cNvSpPr txBox="1">
            <a:spLocks noChangeArrowheads="1"/>
          </p:cNvSpPr>
          <p:nvPr/>
        </p:nvSpPr>
        <p:spPr bwMode="auto">
          <a:xfrm>
            <a:off x="6353175" y="2728913"/>
            <a:ext cx="227013" cy="138112"/>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Niger</a:t>
            </a:r>
          </a:p>
        </p:txBody>
      </p:sp>
      <p:sp>
        <p:nvSpPr>
          <p:cNvPr id="40978" name="Text Box 43"/>
          <p:cNvSpPr txBox="1">
            <a:spLocks noChangeArrowheads="1"/>
          </p:cNvSpPr>
          <p:nvPr/>
        </p:nvSpPr>
        <p:spPr bwMode="auto">
          <a:xfrm>
            <a:off x="5930900" y="2908300"/>
            <a:ext cx="242888" cy="138113"/>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Benin</a:t>
            </a:r>
          </a:p>
        </p:txBody>
      </p:sp>
      <p:sp>
        <p:nvSpPr>
          <p:cNvPr id="536" name="Line 44"/>
          <p:cNvSpPr>
            <a:spLocks noChangeShapeType="1"/>
          </p:cNvSpPr>
          <p:nvPr/>
        </p:nvSpPr>
        <p:spPr bwMode="auto">
          <a:xfrm flipH="1">
            <a:off x="6057900" y="3028950"/>
            <a:ext cx="0" cy="163513"/>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40980" name="Text Box 48"/>
          <p:cNvSpPr txBox="1">
            <a:spLocks noChangeArrowheads="1"/>
          </p:cNvSpPr>
          <p:nvPr/>
        </p:nvSpPr>
        <p:spPr bwMode="auto">
          <a:xfrm>
            <a:off x="5424488" y="3236913"/>
            <a:ext cx="266700" cy="222250"/>
          </a:xfrm>
          <a:prstGeom prst="rect">
            <a:avLst/>
          </a:prstGeom>
          <a:noFill/>
          <a:ln w="9525">
            <a:noFill/>
            <a:miter lim="800000"/>
            <a:headEnd/>
            <a:tailEnd/>
          </a:ln>
        </p:spPr>
        <p:txBody>
          <a:bodyPr wrap="none" lIns="0" tIns="0" rIns="0" bIns="0">
            <a:spAutoFit/>
          </a:bodyPr>
          <a:lstStyle/>
          <a:p>
            <a:pPr algn="ctr">
              <a:lnSpc>
                <a:spcPct val="90000"/>
              </a:lnSpc>
            </a:pPr>
            <a:r>
              <a:rPr lang="en-US" sz="800">
                <a:solidFill>
                  <a:srgbClr val="000000"/>
                </a:solidFill>
                <a:latin typeface="Arial Narrow" pitchFamily="34" charset="0"/>
                <a:ea typeface="ＭＳ Ｐゴシック" pitchFamily="34" charset="-128"/>
              </a:rPr>
              <a:t>Cote</a:t>
            </a:r>
          </a:p>
          <a:p>
            <a:pPr algn="ctr">
              <a:lnSpc>
                <a:spcPct val="90000"/>
              </a:lnSpc>
            </a:pPr>
            <a:r>
              <a:rPr lang="en-US" sz="800">
                <a:solidFill>
                  <a:srgbClr val="000000"/>
                </a:solidFill>
                <a:latin typeface="Arial Narrow" pitchFamily="34" charset="0"/>
                <a:ea typeface="ＭＳ Ｐゴシック" pitchFamily="34" charset="-128"/>
              </a:rPr>
              <a:t>D’Ivore</a:t>
            </a:r>
          </a:p>
        </p:txBody>
      </p:sp>
      <p:sp>
        <p:nvSpPr>
          <p:cNvPr id="40981" name="Text Box 49"/>
          <p:cNvSpPr txBox="1">
            <a:spLocks noChangeArrowheads="1"/>
          </p:cNvSpPr>
          <p:nvPr/>
        </p:nvSpPr>
        <p:spPr bwMode="auto">
          <a:xfrm>
            <a:off x="5280025" y="3736975"/>
            <a:ext cx="285750" cy="139700"/>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Liberia</a:t>
            </a:r>
          </a:p>
        </p:txBody>
      </p:sp>
      <p:sp>
        <p:nvSpPr>
          <p:cNvPr id="539" name="Line 50"/>
          <p:cNvSpPr>
            <a:spLocks noChangeShapeType="1"/>
          </p:cNvSpPr>
          <p:nvPr/>
        </p:nvSpPr>
        <p:spPr bwMode="auto">
          <a:xfrm flipV="1">
            <a:off x="5334000" y="3538538"/>
            <a:ext cx="36513" cy="185737"/>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40983" name="Text Box 51"/>
          <p:cNvSpPr txBox="1">
            <a:spLocks noChangeArrowheads="1"/>
          </p:cNvSpPr>
          <p:nvPr/>
        </p:nvSpPr>
        <p:spPr bwMode="auto">
          <a:xfrm>
            <a:off x="5032375" y="3132138"/>
            <a:ext cx="306388" cy="138112"/>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Guinea</a:t>
            </a:r>
          </a:p>
        </p:txBody>
      </p:sp>
      <p:sp>
        <p:nvSpPr>
          <p:cNvPr id="40984" name="Text Box 52"/>
          <p:cNvSpPr txBox="1">
            <a:spLocks noChangeArrowheads="1"/>
          </p:cNvSpPr>
          <p:nvPr/>
        </p:nvSpPr>
        <p:spPr bwMode="auto">
          <a:xfrm>
            <a:off x="5043488" y="3511550"/>
            <a:ext cx="263525" cy="193675"/>
          </a:xfrm>
          <a:prstGeom prst="rect">
            <a:avLst/>
          </a:prstGeom>
          <a:noFill/>
          <a:ln w="9525">
            <a:noFill/>
            <a:miter lim="800000"/>
            <a:headEnd/>
            <a:tailEnd/>
          </a:ln>
        </p:spPr>
        <p:txBody>
          <a:bodyPr wrap="none" lIns="0" tIns="0" rIns="0" bIns="0">
            <a:spAutoFit/>
          </a:bodyPr>
          <a:lstStyle/>
          <a:p>
            <a:pPr algn="ctr">
              <a:lnSpc>
                <a:spcPct val="70000"/>
              </a:lnSpc>
            </a:pPr>
            <a:r>
              <a:rPr lang="en-US" sz="900">
                <a:solidFill>
                  <a:srgbClr val="000000"/>
                </a:solidFill>
                <a:latin typeface="Arial Narrow" pitchFamily="34" charset="0"/>
                <a:ea typeface="ＭＳ Ｐゴシック" pitchFamily="34" charset="-128"/>
              </a:rPr>
              <a:t>Sierra</a:t>
            </a:r>
          </a:p>
          <a:p>
            <a:pPr algn="ctr">
              <a:lnSpc>
                <a:spcPct val="70000"/>
              </a:lnSpc>
            </a:pPr>
            <a:r>
              <a:rPr lang="en-US" sz="900">
                <a:solidFill>
                  <a:srgbClr val="000000"/>
                </a:solidFill>
                <a:latin typeface="Arial Narrow" pitchFamily="34" charset="0"/>
                <a:ea typeface="ＭＳ Ｐゴシック" pitchFamily="34" charset="-128"/>
              </a:rPr>
              <a:t>Leone</a:t>
            </a:r>
          </a:p>
        </p:txBody>
      </p:sp>
      <p:sp>
        <p:nvSpPr>
          <p:cNvPr id="542" name="Line 53"/>
          <p:cNvSpPr>
            <a:spLocks noChangeShapeType="1"/>
          </p:cNvSpPr>
          <p:nvPr/>
        </p:nvSpPr>
        <p:spPr bwMode="auto">
          <a:xfrm flipV="1">
            <a:off x="5160963" y="3365500"/>
            <a:ext cx="0" cy="138113"/>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40986" name="Text Box 55"/>
          <p:cNvSpPr txBox="1">
            <a:spLocks noChangeArrowheads="1"/>
          </p:cNvSpPr>
          <p:nvPr/>
        </p:nvSpPr>
        <p:spPr bwMode="auto">
          <a:xfrm>
            <a:off x="4797425" y="2843213"/>
            <a:ext cx="347663" cy="138112"/>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Senegal</a:t>
            </a:r>
          </a:p>
        </p:txBody>
      </p:sp>
      <p:sp>
        <p:nvSpPr>
          <p:cNvPr id="544" name="Line 56"/>
          <p:cNvSpPr>
            <a:spLocks noChangeShapeType="1"/>
          </p:cNvSpPr>
          <p:nvPr/>
        </p:nvSpPr>
        <p:spPr bwMode="auto">
          <a:xfrm flipV="1">
            <a:off x="4724400" y="3032125"/>
            <a:ext cx="179388" cy="6350"/>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40988" name="Text Box 57"/>
          <p:cNvSpPr txBox="1">
            <a:spLocks noChangeArrowheads="1"/>
          </p:cNvSpPr>
          <p:nvPr/>
        </p:nvSpPr>
        <p:spPr bwMode="auto">
          <a:xfrm>
            <a:off x="6226175" y="3222625"/>
            <a:ext cx="301625" cy="138113"/>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Nigeria</a:t>
            </a:r>
          </a:p>
        </p:txBody>
      </p:sp>
      <p:sp>
        <p:nvSpPr>
          <p:cNvPr id="40989" name="Text Box 58"/>
          <p:cNvSpPr txBox="1">
            <a:spLocks noChangeArrowheads="1"/>
          </p:cNvSpPr>
          <p:nvPr/>
        </p:nvSpPr>
        <p:spPr bwMode="auto">
          <a:xfrm>
            <a:off x="4751388" y="3252788"/>
            <a:ext cx="338137" cy="193675"/>
          </a:xfrm>
          <a:prstGeom prst="rect">
            <a:avLst/>
          </a:prstGeom>
          <a:noFill/>
          <a:ln w="9525">
            <a:noFill/>
            <a:miter lim="800000"/>
            <a:headEnd/>
            <a:tailEnd/>
          </a:ln>
        </p:spPr>
        <p:txBody>
          <a:bodyPr wrap="none" lIns="0" tIns="0" rIns="0" bIns="0">
            <a:spAutoFit/>
          </a:bodyPr>
          <a:lstStyle/>
          <a:p>
            <a:pPr algn="ctr">
              <a:lnSpc>
                <a:spcPct val="70000"/>
              </a:lnSpc>
            </a:pPr>
            <a:r>
              <a:rPr lang="en-US" sz="900">
                <a:solidFill>
                  <a:srgbClr val="000000"/>
                </a:solidFill>
                <a:latin typeface="Arial Narrow" pitchFamily="34" charset="0"/>
                <a:ea typeface="ＭＳ Ｐゴシック" pitchFamily="34" charset="-128"/>
              </a:rPr>
              <a:t>Guinea-</a:t>
            </a:r>
          </a:p>
          <a:p>
            <a:pPr algn="ctr">
              <a:lnSpc>
                <a:spcPct val="70000"/>
              </a:lnSpc>
            </a:pPr>
            <a:r>
              <a:rPr lang="en-US" sz="900">
                <a:solidFill>
                  <a:srgbClr val="000000"/>
                </a:solidFill>
                <a:latin typeface="Arial Narrow" pitchFamily="34" charset="0"/>
                <a:ea typeface="ＭＳ Ｐゴシック" pitchFamily="34" charset="-128"/>
              </a:rPr>
              <a:t>Bissau</a:t>
            </a:r>
          </a:p>
        </p:txBody>
      </p:sp>
      <p:sp>
        <p:nvSpPr>
          <p:cNvPr id="547" name="Freeform 59"/>
          <p:cNvSpPr>
            <a:spLocks/>
          </p:cNvSpPr>
          <p:nvPr/>
        </p:nvSpPr>
        <p:spPr bwMode="auto">
          <a:xfrm>
            <a:off x="4933950" y="3159125"/>
            <a:ext cx="44450" cy="103188"/>
          </a:xfrm>
          <a:custGeom>
            <a:avLst/>
            <a:gdLst>
              <a:gd name="T0" fmla="*/ 0 w 32"/>
              <a:gd name="T1" fmla="*/ 2147483647 h 72"/>
              <a:gd name="T2" fmla="*/ 2147483647 w 32"/>
              <a:gd name="T3" fmla="*/ 0 h 72"/>
              <a:gd name="T4" fmla="*/ 0 60000 65536"/>
              <a:gd name="T5" fmla="*/ 0 60000 65536"/>
              <a:gd name="T6" fmla="*/ 0 w 32"/>
              <a:gd name="T7" fmla="*/ 0 h 72"/>
              <a:gd name="T8" fmla="*/ 32 w 32"/>
              <a:gd name="T9" fmla="*/ 72 h 72"/>
            </a:gdLst>
            <a:ahLst/>
            <a:cxnLst>
              <a:cxn ang="T4">
                <a:pos x="T0" y="T1"/>
              </a:cxn>
              <a:cxn ang="T5">
                <a:pos x="T2" y="T3"/>
              </a:cxn>
            </a:cxnLst>
            <a:rect l="T6" t="T7" r="T8" b="T9"/>
            <a:pathLst>
              <a:path w="32" h="72">
                <a:moveTo>
                  <a:pt x="0" y="72"/>
                </a:moveTo>
                <a:lnTo>
                  <a:pt x="32" y="0"/>
                </a:lnTo>
              </a:path>
            </a:pathLst>
          </a:cu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40991" name="Text Box 60"/>
          <p:cNvSpPr txBox="1">
            <a:spLocks noChangeArrowheads="1"/>
          </p:cNvSpPr>
          <p:nvPr/>
        </p:nvSpPr>
        <p:spPr bwMode="auto">
          <a:xfrm>
            <a:off x="5638800" y="3038475"/>
            <a:ext cx="322263" cy="193675"/>
          </a:xfrm>
          <a:prstGeom prst="rect">
            <a:avLst/>
          </a:prstGeom>
          <a:noFill/>
          <a:ln w="9525">
            <a:noFill/>
            <a:miter lim="800000"/>
            <a:headEnd/>
            <a:tailEnd/>
          </a:ln>
        </p:spPr>
        <p:txBody>
          <a:bodyPr wrap="none" lIns="0" tIns="0" rIns="0" bIns="0">
            <a:spAutoFit/>
          </a:bodyPr>
          <a:lstStyle/>
          <a:p>
            <a:pPr algn="ctr">
              <a:lnSpc>
                <a:spcPct val="70000"/>
              </a:lnSpc>
            </a:pPr>
            <a:r>
              <a:rPr lang="en-US" sz="900">
                <a:solidFill>
                  <a:srgbClr val="000000"/>
                </a:solidFill>
                <a:latin typeface="Arial Narrow" pitchFamily="34" charset="0"/>
                <a:ea typeface="ＭＳ Ｐゴシック" pitchFamily="34" charset="-128"/>
              </a:rPr>
              <a:t>Burkina</a:t>
            </a:r>
          </a:p>
          <a:p>
            <a:pPr algn="ctr">
              <a:lnSpc>
                <a:spcPct val="70000"/>
              </a:lnSpc>
            </a:pPr>
            <a:r>
              <a:rPr lang="en-US" sz="900">
                <a:solidFill>
                  <a:srgbClr val="000000"/>
                </a:solidFill>
                <a:latin typeface="Arial Narrow" pitchFamily="34" charset="0"/>
                <a:ea typeface="ＭＳ Ｐゴシック" pitchFamily="34" charset="-128"/>
              </a:rPr>
              <a:t>Faso</a:t>
            </a:r>
          </a:p>
        </p:txBody>
      </p:sp>
      <p:sp>
        <p:nvSpPr>
          <p:cNvPr id="549" name="Freeform 63"/>
          <p:cNvSpPr>
            <a:spLocks/>
          </p:cNvSpPr>
          <p:nvPr/>
        </p:nvSpPr>
        <p:spPr bwMode="auto">
          <a:xfrm>
            <a:off x="7352937" y="1843088"/>
            <a:ext cx="677863" cy="646112"/>
          </a:xfrm>
          <a:custGeom>
            <a:avLst/>
            <a:gdLst>
              <a:gd name="T0" fmla="*/ 2147483647 w 449"/>
              <a:gd name="T1" fmla="*/ 2147483647 h 417"/>
              <a:gd name="T2" fmla="*/ 0 w 449"/>
              <a:gd name="T3" fmla="*/ 2147483647 h 417"/>
              <a:gd name="T4" fmla="*/ 2147483647 w 449"/>
              <a:gd name="T5" fmla="*/ 2147483647 h 417"/>
              <a:gd name="T6" fmla="*/ 2147483647 w 449"/>
              <a:gd name="T7" fmla="*/ 2147483647 h 417"/>
              <a:gd name="T8" fmla="*/ 2147483647 w 449"/>
              <a:gd name="T9" fmla="*/ 2147483647 h 417"/>
              <a:gd name="T10" fmla="*/ 2147483647 w 449"/>
              <a:gd name="T11" fmla="*/ 2147483647 h 417"/>
              <a:gd name="T12" fmla="*/ 2147483647 w 449"/>
              <a:gd name="T13" fmla="*/ 2147483647 h 417"/>
              <a:gd name="T14" fmla="*/ 2147483647 w 449"/>
              <a:gd name="T15" fmla="*/ 2147483647 h 417"/>
              <a:gd name="T16" fmla="*/ 2147483647 w 449"/>
              <a:gd name="T17" fmla="*/ 2147483647 h 417"/>
              <a:gd name="T18" fmla="*/ 2147483647 w 449"/>
              <a:gd name="T19" fmla="*/ 2147483647 h 417"/>
              <a:gd name="T20" fmla="*/ 2147483647 w 449"/>
              <a:gd name="T21" fmla="*/ 2147483647 h 417"/>
              <a:gd name="T22" fmla="*/ 2147483647 w 449"/>
              <a:gd name="T23" fmla="*/ 2147483647 h 417"/>
              <a:gd name="T24" fmla="*/ 2147483647 w 449"/>
              <a:gd name="T25" fmla="*/ 2147483647 h 417"/>
              <a:gd name="T26" fmla="*/ 2147483647 w 449"/>
              <a:gd name="T27" fmla="*/ 2147483647 h 417"/>
              <a:gd name="T28" fmla="*/ 2147483647 w 449"/>
              <a:gd name="T29" fmla="*/ 2147483647 h 417"/>
              <a:gd name="T30" fmla="*/ 2147483647 w 449"/>
              <a:gd name="T31" fmla="*/ 2147483647 h 417"/>
              <a:gd name="T32" fmla="*/ 2147483647 w 449"/>
              <a:gd name="T33" fmla="*/ 2147483647 h 417"/>
              <a:gd name="T34" fmla="*/ 2147483647 w 449"/>
              <a:gd name="T35" fmla="*/ 2147483647 h 417"/>
              <a:gd name="T36" fmla="*/ 2147483647 w 449"/>
              <a:gd name="T37" fmla="*/ 2147483647 h 417"/>
              <a:gd name="T38" fmla="*/ 2147483647 w 449"/>
              <a:gd name="T39" fmla="*/ 2147483647 h 417"/>
              <a:gd name="T40" fmla="*/ 2147483647 w 449"/>
              <a:gd name="T41" fmla="*/ 2147483647 h 417"/>
              <a:gd name="T42" fmla="*/ 2147483647 w 449"/>
              <a:gd name="T43" fmla="*/ 2147483647 h 417"/>
              <a:gd name="T44" fmla="*/ 2147483647 w 449"/>
              <a:gd name="T45" fmla="*/ 2147483647 h 417"/>
              <a:gd name="T46" fmla="*/ 2147483647 w 449"/>
              <a:gd name="T47" fmla="*/ 2147483647 h 417"/>
              <a:gd name="T48" fmla="*/ 2147483647 w 449"/>
              <a:gd name="T49" fmla="*/ 2147483647 h 417"/>
              <a:gd name="T50" fmla="*/ 2147483647 w 449"/>
              <a:gd name="T51" fmla="*/ 2147483647 h 417"/>
              <a:gd name="T52" fmla="*/ 2147483647 w 449"/>
              <a:gd name="T53" fmla="*/ 2147483647 h 417"/>
              <a:gd name="T54" fmla="*/ 2147483647 w 449"/>
              <a:gd name="T55" fmla="*/ 2147483647 h 417"/>
              <a:gd name="T56" fmla="*/ 2147483647 w 449"/>
              <a:gd name="T57" fmla="*/ 2147483647 h 417"/>
              <a:gd name="T58" fmla="*/ 2147483647 w 449"/>
              <a:gd name="T59" fmla="*/ 2147483647 h 417"/>
              <a:gd name="T60" fmla="*/ 2147483647 w 449"/>
              <a:gd name="T61" fmla="*/ 2147483647 h 417"/>
              <a:gd name="T62" fmla="*/ 2147483647 w 449"/>
              <a:gd name="T63" fmla="*/ 2147483647 h 417"/>
              <a:gd name="T64" fmla="*/ 2147483647 w 449"/>
              <a:gd name="T65" fmla="*/ 2147483647 h 417"/>
              <a:gd name="T66" fmla="*/ 2147483647 w 449"/>
              <a:gd name="T67" fmla="*/ 2147483647 h 417"/>
              <a:gd name="T68" fmla="*/ 2147483647 w 449"/>
              <a:gd name="T69" fmla="*/ 2147483647 h 417"/>
              <a:gd name="T70" fmla="*/ 2147483647 w 449"/>
              <a:gd name="T71" fmla="*/ 2147483647 h 417"/>
              <a:gd name="T72" fmla="*/ 2147483647 w 449"/>
              <a:gd name="T73" fmla="*/ 2147483647 h 417"/>
              <a:gd name="T74" fmla="*/ 2147483647 w 449"/>
              <a:gd name="T75" fmla="*/ 2147483647 h 417"/>
              <a:gd name="T76" fmla="*/ 2147483647 w 449"/>
              <a:gd name="T77" fmla="*/ 2147483647 h 417"/>
              <a:gd name="T78" fmla="*/ 2147483647 w 449"/>
              <a:gd name="T79" fmla="*/ 2147483647 h 417"/>
              <a:gd name="T80" fmla="*/ 2147483647 w 449"/>
              <a:gd name="T81" fmla="*/ 2147483647 h 417"/>
              <a:gd name="T82" fmla="*/ 2147483647 w 449"/>
              <a:gd name="T83" fmla="*/ 2147483647 h 417"/>
              <a:gd name="T84" fmla="*/ 2147483647 w 449"/>
              <a:gd name="T85" fmla="*/ 2147483647 h 417"/>
              <a:gd name="T86" fmla="*/ 2147483647 w 449"/>
              <a:gd name="T87" fmla="*/ 2147483647 h 417"/>
              <a:gd name="T88" fmla="*/ 2147483647 w 449"/>
              <a:gd name="T89" fmla="*/ 2147483647 h 417"/>
              <a:gd name="T90" fmla="*/ 2147483647 w 449"/>
              <a:gd name="T91" fmla="*/ 2147483647 h 417"/>
              <a:gd name="T92" fmla="*/ 2147483647 w 449"/>
              <a:gd name="T93" fmla="*/ 2147483647 h 417"/>
              <a:gd name="T94" fmla="*/ 2147483647 w 449"/>
              <a:gd name="T95" fmla="*/ 2147483647 h 417"/>
              <a:gd name="T96" fmla="*/ 2147483647 w 449"/>
              <a:gd name="T97" fmla="*/ 2147483647 h 417"/>
              <a:gd name="T98" fmla="*/ 2147483647 w 449"/>
              <a:gd name="T99" fmla="*/ 2147483647 h 417"/>
              <a:gd name="T100" fmla="*/ 2147483647 w 449"/>
              <a:gd name="T101" fmla="*/ 2147483647 h 417"/>
              <a:gd name="T102" fmla="*/ 2147483647 w 449"/>
              <a:gd name="T103" fmla="*/ 0 h 4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49"/>
              <a:gd name="T157" fmla="*/ 0 h 417"/>
              <a:gd name="T158" fmla="*/ 449 w 449"/>
              <a:gd name="T159" fmla="*/ 417 h 4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49" h="417">
                <a:moveTo>
                  <a:pt x="13" y="4"/>
                </a:moveTo>
                <a:lnTo>
                  <a:pt x="9" y="7"/>
                </a:lnTo>
                <a:lnTo>
                  <a:pt x="6" y="13"/>
                </a:lnTo>
                <a:lnTo>
                  <a:pt x="9" y="57"/>
                </a:lnTo>
                <a:lnTo>
                  <a:pt x="0" y="64"/>
                </a:lnTo>
                <a:lnTo>
                  <a:pt x="0" y="80"/>
                </a:lnTo>
                <a:lnTo>
                  <a:pt x="6" y="88"/>
                </a:lnTo>
                <a:lnTo>
                  <a:pt x="6" y="101"/>
                </a:lnTo>
                <a:lnTo>
                  <a:pt x="16" y="111"/>
                </a:lnTo>
                <a:lnTo>
                  <a:pt x="19" y="111"/>
                </a:lnTo>
                <a:lnTo>
                  <a:pt x="19" y="406"/>
                </a:lnTo>
                <a:lnTo>
                  <a:pt x="265" y="406"/>
                </a:lnTo>
                <a:lnTo>
                  <a:pt x="272" y="396"/>
                </a:lnTo>
                <a:lnTo>
                  <a:pt x="275" y="396"/>
                </a:lnTo>
                <a:lnTo>
                  <a:pt x="275" y="399"/>
                </a:lnTo>
                <a:lnTo>
                  <a:pt x="278" y="399"/>
                </a:lnTo>
                <a:lnTo>
                  <a:pt x="275" y="406"/>
                </a:lnTo>
                <a:lnTo>
                  <a:pt x="352" y="409"/>
                </a:lnTo>
                <a:lnTo>
                  <a:pt x="357" y="416"/>
                </a:lnTo>
                <a:lnTo>
                  <a:pt x="376" y="416"/>
                </a:lnTo>
                <a:lnTo>
                  <a:pt x="384" y="396"/>
                </a:lnTo>
                <a:lnTo>
                  <a:pt x="406" y="392"/>
                </a:lnTo>
                <a:lnTo>
                  <a:pt x="415" y="369"/>
                </a:lnTo>
                <a:lnTo>
                  <a:pt x="425" y="372"/>
                </a:lnTo>
                <a:lnTo>
                  <a:pt x="428" y="372"/>
                </a:lnTo>
                <a:lnTo>
                  <a:pt x="428" y="369"/>
                </a:lnTo>
                <a:lnTo>
                  <a:pt x="441" y="359"/>
                </a:lnTo>
                <a:lnTo>
                  <a:pt x="434" y="326"/>
                </a:lnTo>
                <a:lnTo>
                  <a:pt x="448" y="326"/>
                </a:lnTo>
                <a:lnTo>
                  <a:pt x="441" y="318"/>
                </a:lnTo>
                <a:lnTo>
                  <a:pt x="434" y="312"/>
                </a:lnTo>
                <a:lnTo>
                  <a:pt x="431" y="312"/>
                </a:lnTo>
                <a:lnTo>
                  <a:pt x="425" y="305"/>
                </a:lnTo>
                <a:lnTo>
                  <a:pt x="425" y="302"/>
                </a:lnTo>
                <a:lnTo>
                  <a:pt x="422" y="302"/>
                </a:lnTo>
                <a:lnTo>
                  <a:pt x="415" y="288"/>
                </a:lnTo>
                <a:lnTo>
                  <a:pt x="415" y="285"/>
                </a:lnTo>
                <a:lnTo>
                  <a:pt x="412" y="285"/>
                </a:lnTo>
                <a:lnTo>
                  <a:pt x="412" y="281"/>
                </a:lnTo>
                <a:lnTo>
                  <a:pt x="409" y="279"/>
                </a:lnTo>
                <a:lnTo>
                  <a:pt x="409" y="275"/>
                </a:lnTo>
                <a:lnTo>
                  <a:pt x="406" y="275"/>
                </a:lnTo>
                <a:lnTo>
                  <a:pt x="403" y="268"/>
                </a:lnTo>
                <a:lnTo>
                  <a:pt x="403" y="265"/>
                </a:lnTo>
                <a:lnTo>
                  <a:pt x="392" y="248"/>
                </a:lnTo>
                <a:lnTo>
                  <a:pt x="392" y="245"/>
                </a:lnTo>
                <a:lnTo>
                  <a:pt x="390" y="245"/>
                </a:lnTo>
                <a:lnTo>
                  <a:pt x="387" y="234"/>
                </a:lnTo>
                <a:lnTo>
                  <a:pt x="384" y="232"/>
                </a:lnTo>
                <a:lnTo>
                  <a:pt x="380" y="221"/>
                </a:lnTo>
                <a:lnTo>
                  <a:pt x="380" y="218"/>
                </a:lnTo>
                <a:lnTo>
                  <a:pt x="376" y="218"/>
                </a:lnTo>
                <a:lnTo>
                  <a:pt x="368" y="188"/>
                </a:lnTo>
                <a:lnTo>
                  <a:pt x="368" y="184"/>
                </a:lnTo>
                <a:lnTo>
                  <a:pt x="364" y="184"/>
                </a:lnTo>
                <a:lnTo>
                  <a:pt x="364" y="181"/>
                </a:lnTo>
                <a:lnTo>
                  <a:pt x="361" y="181"/>
                </a:lnTo>
                <a:lnTo>
                  <a:pt x="361" y="178"/>
                </a:lnTo>
                <a:lnTo>
                  <a:pt x="354" y="158"/>
                </a:lnTo>
                <a:lnTo>
                  <a:pt x="354" y="154"/>
                </a:lnTo>
                <a:lnTo>
                  <a:pt x="345" y="150"/>
                </a:lnTo>
                <a:lnTo>
                  <a:pt x="339" y="141"/>
                </a:lnTo>
                <a:lnTo>
                  <a:pt x="326" y="121"/>
                </a:lnTo>
                <a:lnTo>
                  <a:pt x="319" y="97"/>
                </a:lnTo>
                <a:lnTo>
                  <a:pt x="319" y="94"/>
                </a:lnTo>
                <a:lnTo>
                  <a:pt x="317" y="94"/>
                </a:lnTo>
                <a:lnTo>
                  <a:pt x="317" y="90"/>
                </a:lnTo>
                <a:lnTo>
                  <a:pt x="313" y="90"/>
                </a:lnTo>
                <a:lnTo>
                  <a:pt x="313" y="77"/>
                </a:lnTo>
                <a:lnTo>
                  <a:pt x="317" y="77"/>
                </a:lnTo>
                <a:lnTo>
                  <a:pt x="317" y="74"/>
                </a:lnTo>
                <a:lnTo>
                  <a:pt x="317" y="71"/>
                </a:lnTo>
                <a:lnTo>
                  <a:pt x="319" y="71"/>
                </a:lnTo>
                <a:lnTo>
                  <a:pt x="319" y="74"/>
                </a:lnTo>
                <a:lnTo>
                  <a:pt x="323" y="77"/>
                </a:lnTo>
                <a:lnTo>
                  <a:pt x="326" y="90"/>
                </a:lnTo>
                <a:lnTo>
                  <a:pt x="336" y="104"/>
                </a:lnTo>
                <a:lnTo>
                  <a:pt x="339" y="107"/>
                </a:lnTo>
                <a:lnTo>
                  <a:pt x="341" y="111"/>
                </a:lnTo>
                <a:lnTo>
                  <a:pt x="341" y="114"/>
                </a:lnTo>
                <a:lnTo>
                  <a:pt x="345" y="114"/>
                </a:lnTo>
                <a:lnTo>
                  <a:pt x="349" y="127"/>
                </a:lnTo>
                <a:lnTo>
                  <a:pt x="349" y="131"/>
                </a:lnTo>
                <a:lnTo>
                  <a:pt x="354" y="137"/>
                </a:lnTo>
                <a:lnTo>
                  <a:pt x="354" y="141"/>
                </a:lnTo>
                <a:lnTo>
                  <a:pt x="364" y="148"/>
                </a:lnTo>
                <a:lnTo>
                  <a:pt x="364" y="150"/>
                </a:lnTo>
                <a:lnTo>
                  <a:pt x="368" y="150"/>
                </a:lnTo>
                <a:lnTo>
                  <a:pt x="368" y="154"/>
                </a:lnTo>
                <a:lnTo>
                  <a:pt x="371" y="154"/>
                </a:lnTo>
                <a:lnTo>
                  <a:pt x="376" y="161"/>
                </a:lnTo>
                <a:lnTo>
                  <a:pt x="384" y="161"/>
                </a:lnTo>
                <a:lnTo>
                  <a:pt x="387" y="161"/>
                </a:lnTo>
                <a:lnTo>
                  <a:pt x="390" y="161"/>
                </a:lnTo>
                <a:lnTo>
                  <a:pt x="390" y="158"/>
                </a:lnTo>
                <a:lnTo>
                  <a:pt x="392" y="158"/>
                </a:lnTo>
                <a:lnTo>
                  <a:pt x="392" y="141"/>
                </a:lnTo>
                <a:lnTo>
                  <a:pt x="396" y="137"/>
                </a:lnTo>
                <a:lnTo>
                  <a:pt x="409" y="97"/>
                </a:lnTo>
                <a:lnTo>
                  <a:pt x="409" y="94"/>
                </a:lnTo>
                <a:lnTo>
                  <a:pt x="403" y="84"/>
                </a:lnTo>
                <a:lnTo>
                  <a:pt x="399" y="71"/>
                </a:lnTo>
                <a:lnTo>
                  <a:pt x="396" y="67"/>
                </a:lnTo>
                <a:lnTo>
                  <a:pt x="392" y="57"/>
                </a:lnTo>
                <a:lnTo>
                  <a:pt x="380" y="17"/>
                </a:lnTo>
                <a:lnTo>
                  <a:pt x="380" y="13"/>
                </a:lnTo>
                <a:lnTo>
                  <a:pt x="357" y="27"/>
                </a:lnTo>
                <a:lnTo>
                  <a:pt x="341" y="27"/>
                </a:lnTo>
                <a:lnTo>
                  <a:pt x="339" y="23"/>
                </a:lnTo>
                <a:lnTo>
                  <a:pt x="336" y="23"/>
                </a:lnTo>
                <a:lnTo>
                  <a:pt x="333" y="27"/>
                </a:lnTo>
                <a:lnTo>
                  <a:pt x="317" y="27"/>
                </a:lnTo>
                <a:lnTo>
                  <a:pt x="309" y="20"/>
                </a:lnTo>
                <a:lnTo>
                  <a:pt x="307" y="20"/>
                </a:lnTo>
                <a:lnTo>
                  <a:pt x="304" y="17"/>
                </a:lnTo>
                <a:lnTo>
                  <a:pt x="304" y="27"/>
                </a:lnTo>
                <a:lnTo>
                  <a:pt x="297" y="27"/>
                </a:lnTo>
                <a:lnTo>
                  <a:pt x="297" y="20"/>
                </a:lnTo>
                <a:lnTo>
                  <a:pt x="297" y="17"/>
                </a:lnTo>
                <a:lnTo>
                  <a:pt x="288" y="17"/>
                </a:lnTo>
                <a:lnTo>
                  <a:pt x="288" y="13"/>
                </a:lnTo>
                <a:lnTo>
                  <a:pt x="288" y="10"/>
                </a:lnTo>
                <a:lnTo>
                  <a:pt x="294" y="10"/>
                </a:lnTo>
                <a:lnTo>
                  <a:pt x="297" y="13"/>
                </a:lnTo>
                <a:lnTo>
                  <a:pt x="300" y="17"/>
                </a:lnTo>
                <a:lnTo>
                  <a:pt x="304" y="20"/>
                </a:lnTo>
                <a:lnTo>
                  <a:pt x="304" y="17"/>
                </a:lnTo>
                <a:lnTo>
                  <a:pt x="297" y="13"/>
                </a:lnTo>
                <a:lnTo>
                  <a:pt x="297" y="10"/>
                </a:lnTo>
                <a:lnTo>
                  <a:pt x="291" y="4"/>
                </a:lnTo>
                <a:lnTo>
                  <a:pt x="288" y="7"/>
                </a:lnTo>
                <a:lnTo>
                  <a:pt x="256" y="7"/>
                </a:lnTo>
                <a:lnTo>
                  <a:pt x="256" y="10"/>
                </a:lnTo>
                <a:lnTo>
                  <a:pt x="253" y="10"/>
                </a:lnTo>
                <a:lnTo>
                  <a:pt x="249" y="13"/>
                </a:lnTo>
                <a:lnTo>
                  <a:pt x="233" y="13"/>
                </a:lnTo>
                <a:lnTo>
                  <a:pt x="237" y="13"/>
                </a:lnTo>
                <a:lnTo>
                  <a:pt x="246" y="10"/>
                </a:lnTo>
                <a:lnTo>
                  <a:pt x="246" y="7"/>
                </a:lnTo>
                <a:lnTo>
                  <a:pt x="226" y="10"/>
                </a:lnTo>
                <a:lnTo>
                  <a:pt x="224" y="13"/>
                </a:lnTo>
                <a:lnTo>
                  <a:pt x="221" y="13"/>
                </a:lnTo>
                <a:lnTo>
                  <a:pt x="211" y="17"/>
                </a:lnTo>
                <a:lnTo>
                  <a:pt x="211" y="20"/>
                </a:lnTo>
                <a:lnTo>
                  <a:pt x="205" y="23"/>
                </a:lnTo>
                <a:lnTo>
                  <a:pt x="202" y="23"/>
                </a:lnTo>
                <a:lnTo>
                  <a:pt x="188" y="30"/>
                </a:lnTo>
                <a:lnTo>
                  <a:pt x="172" y="33"/>
                </a:lnTo>
                <a:lnTo>
                  <a:pt x="169" y="33"/>
                </a:lnTo>
                <a:lnTo>
                  <a:pt x="134" y="23"/>
                </a:lnTo>
                <a:lnTo>
                  <a:pt x="131" y="23"/>
                </a:lnTo>
                <a:lnTo>
                  <a:pt x="112" y="20"/>
                </a:lnTo>
                <a:lnTo>
                  <a:pt x="109" y="17"/>
                </a:lnTo>
                <a:lnTo>
                  <a:pt x="22" y="4"/>
                </a:lnTo>
                <a:lnTo>
                  <a:pt x="19" y="4"/>
                </a:lnTo>
                <a:lnTo>
                  <a:pt x="19" y="0"/>
                </a:lnTo>
                <a:lnTo>
                  <a:pt x="13" y="4"/>
                </a:lnTo>
              </a:path>
            </a:pathLst>
          </a:custGeom>
          <a:solidFill>
            <a:srgbClr val="FFFFFF"/>
          </a:solid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grpSp>
        <p:nvGrpSpPr>
          <p:cNvPr id="4" name="Group 67"/>
          <p:cNvGrpSpPr>
            <a:grpSpLocks/>
          </p:cNvGrpSpPr>
          <p:nvPr/>
        </p:nvGrpSpPr>
        <p:grpSpPr bwMode="auto">
          <a:xfrm>
            <a:off x="6246813" y="2385072"/>
            <a:ext cx="1530350" cy="2697162"/>
            <a:chOff x="3771" y="1311"/>
            <a:chExt cx="1095" cy="1872"/>
          </a:xfrm>
          <a:solidFill>
            <a:srgbClr val="808080">
              <a:lumMod val="60000"/>
              <a:lumOff val="40000"/>
            </a:srgbClr>
          </a:solidFill>
        </p:grpSpPr>
        <p:sp>
          <p:nvSpPr>
            <p:cNvPr id="551" name="Freeform 68"/>
            <p:cNvSpPr>
              <a:spLocks/>
            </p:cNvSpPr>
            <p:nvPr/>
          </p:nvSpPr>
          <p:spPr bwMode="auto">
            <a:xfrm>
              <a:off x="4043" y="2127"/>
              <a:ext cx="823" cy="839"/>
            </a:xfrm>
            <a:custGeom>
              <a:avLst/>
              <a:gdLst>
                <a:gd name="T0" fmla="*/ 12595703 w 760"/>
                <a:gd name="T1" fmla="*/ 174872791 h 779"/>
                <a:gd name="T2" fmla="*/ 52816814 w 760"/>
                <a:gd name="T3" fmla="*/ 171592442 h 779"/>
                <a:gd name="T4" fmla="*/ 83778289 w 760"/>
                <a:gd name="T5" fmla="*/ 164364094 h 779"/>
                <a:gd name="T6" fmla="*/ 108998397 w 760"/>
                <a:gd name="T7" fmla="*/ 169194664 h 779"/>
                <a:gd name="T8" fmla="*/ 148727453 w 760"/>
                <a:gd name="T9" fmla="*/ 155993173 h 779"/>
                <a:gd name="T10" fmla="*/ 165991666 w 760"/>
                <a:gd name="T11" fmla="*/ 124862564 h 779"/>
                <a:gd name="T12" fmla="*/ 225113056 w 760"/>
                <a:gd name="T13" fmla="*/ 101434366 h 779"/>
                <a:gd name="T14" fmla="*/ 261737965 w 760"/>
                <a:gd name="T15" fmla="*/ 37547295 h 779"/>
                <a:gd name="T16" fmla="*/ 275764653 w 760"/>
                <a:gd name="T17" fmla="*/ 14023195 h 779"/>
                <a:gd name="T18" fmla="*/ 297628446 w 760"/>
                <a:gd name="T19" fmla="*/ 4 h 779"/>
                <a:gd name="T20" fmla="*/ 329801602 w 760"/>
                <a:gd name="T21" fmla="*/ 8342119 h 779"/>
                <a:gd name="T22" fmla="*/ 357140302 w 760"/>
                <a:gd name="T23" fmla="*/ 12089217 h 779"/>
                <a:gd name="T24" fmla="*/ 427461003 w 760"/>
                <a:gd name="T25" fmla="*/ 15103283 h 779"/>
                <a:gd name="T26" fmla="*/ 453520883 w 760"/>
                <a:gd name="T27" fmla="*/ 8342119 h 779"/>
                <a:gd name="T28" fmla="*/ 483087053 w 760"/>
                <a:gd name="T29" fmla="*/ 6677333 h 779"/>
                <a:gd name="T30" fmla="*/ 515423770 w 760"/>
                <a:gd name="T31" fmla="*/ 3179500 h 779"/>
                <a:gd name="T32" fmla="*/ 539191586 w 760"/>
                <a:gd name="T33" fmla="*/ 4 h 779"/>
                <a:gd name="T34" fmla="*/ 593558637 w 760"/>
                <a:gd name="T35" fmla="*/ 3179500 h 779"/>
                <a:gd name="T36" fmla="*/ 632288623 w 760"/>
                <a:gd name="T37" fmla="*/ 4 h 779"/>
                <a:gd name="T38" fmla="*/ 654519527 w 760"/>
                <a:gd name="T39" fmla="*/ 14023195 h 779"/>
                <a:gd name="T40" fmla="*/ 710813124 w 760"/>
                <a:gd name="T41" fmla="*/ 14023195 h 779"/>
                <a:gd name="T42" fmla="*/ 756269046 w 760"/>
                <a:gd name="T43" fmla="*/ 22660627 h 779"/>
                <a:gd name="T44" fmla="*/ 770642953 w 760"/>
                <a:gd name="T45" fmla="*/ 46908490 h 779"/>
                <a:gd name="T46" fmla="*/ 786687948 w 760"/>
                <a:gd name="T47" fmla="*/ 51255487 h 779"/>
                <a:gd name="T48" fmla="*/ 783289219 w 760"/>
                <a:gd name="T49" fmla="*/ 53349699 h 779"/>
                <a:gd name="T50" fmla="*/ 778466128 w 760"/>
                <a:gd name="T51" fmla="*/ 57458786 h 779"/>
                <a:gd name="T52" fmla="*/ 753534538 w 760"/>
                <a:gd name="T53" fmla="*/ 68966442 h 779"/>
                <a:gd name="T54" fmla="*/ 729309307 w 760"/>
                <a:gd name="T55" fmla="*/ 88042698 h 779"/>
                <a:gd name="T56" fmla="*/ 716294892 w 760"/>
                <a:gd name="T57" fmla="*/ 115235130 h 779"/>
                <a:gd name="T58" fmla="*/ 694349526 w 760"/>
                <a:gd name="T59" fmla="*/ 130103541 h 779"/>
                <a:gd name="T60" fmla="*/ 704112694 w 760"/>
                <a:gd name="T61" fmla="*/ 137348845 h 779"/>
                <a:gd name="T62" fmla="*/ 704112694 w 760"/>
                <a:gd name="T63" fmla="*/ 161786962 h 779"/>
                <a:gd name="T64" fmla="*/ 698377546 w 760"/>
                <a:gd name="T65" fmla="*/ 176267921 h 779"/>
                <a:gd name="T66" fmla="*/ 706882686 w 760"/>
                <a:gd name="T67" fmla="*/ 198512258 h 779"/>
                <a:gd name="T68" fmla="*/ 733580728 w 760"/>
                <a:gd name="T69" fmla="*/ 213023959 h 779"/>
                <a:gd name="T70" fmla="*/ 756269046 w 760"/>
                <a:gd name="T71" fmla="*/ 227658768 h 779"/>
                <a:gd name="T72" fmla="*/ 698377546 w 760"/>
                <a:gd name="T73" fmla="*/ 234758080 h 779"/>
                <a:gd name="T74" fmla="*/ 682803273 w 760"/>
                <a:gd name="T75" fmla="*/ 245549112 h 779"/>
                <a:gd name="T76" fmla="*/ 675311653 w 760"/>
                <a:gd name="T77" fmla="*/ 289980780 h 779"/>
                <a:gd name="T78" fmla="*/ 719547803 w 760"/>
                <a:gd name="T79" fmla="*/ 298150565 h 779"/>
                <a:gd name="T80" fmla="*/ 716294892 w 760"/>
                <a:gd name="T81" fmla="*/ 312193961 h 779"/>
                <a:gd name="T82" fmla="*/ 662194666 w 760"/>
                <a:gd name="T83" fmla="*/ 299820035 h 779"/>
                <a:gd name="T84" fmla="*/ 628512874 w 760"/>
                <a:gd name="T85" fmla="*/ 293796710 h 779"/>
                <a:gd name="T86" fmla="*/ 575911166 w 760"/>
                <a:gd name="T87" fmla="*/ 289980780 h 779"/>
                <a:gd name="T88" fmla="*/ 545553807 w 760"/>
                <a:gd name="T89" fmla="*/ 284830860 h 779"/>
                <a:gd name="T90" fmla="*/ 535971942 w 760"/>
                <a:gd name="T91" fmla="*/ 278378794 h 779"/>
                <a:gd name="T92" fmla="*/ 499184720 w 760"/>
                <a:gd name="T93" fmla="*/ 272449765 h 779"/>
                <a:gd name="T94" fmla="*/ 419122197 w 760"/>
                <a:gd name="T95" fmla="*/ 276828711 h 779"/>
                <a:gd name="T96" fmla="*/ 405887945 w 760"/>
                <a:gd name="T97" fmla="*/ 278977653 h 779"/>
                <a:gd name="T98" fmla="*/ 398596202 w 760"/>
                <a:gd name="T99" fmla="*/ 276828711 h 779"/>
                <a:gd name="T100" fmla="*/ 404281727 w 760"/>
                <a:gd name="T101" fmla="*/ 256663698 h 779"/>
                <a:gd name="T102" fmla="*/ 386745283 w 760"/>
                <a:gd name="T103" fmla="*/ 213023959 h 779"/>
                <a:gd name="T104" fmla="*/ 334944051 w 760"/>
                <a:gd name="T105" fmla="*/ 206469878 h 779"/>
                <a:gd name="T106" fmla="*/ 297628446 w 760"/>
                <a:gd name="T107" fmla="*/ 216836994 h 779"/>
                <a:gd name="T108" fmla="*/ 217853470 w 760"/>
                <a:gd name="T109" fmla="*/ 226061950 h 779"/>
                <a:gd name="T110" fmla="*/ 185185891 w 760"/>
                <a:gd name="T111" fmla="*/ 206469878 h 779"/>
                <a:gd name="T112" fmla="*/ 165991666 w 760"/>
                <a:gd name="T113" fmla="*/ 191024597 h 779"/>
                <a:gd name="T114" fmla="*/ 25792734 w 760"/>
                <a:gd name="T115" fmla="*/ 191024597 h 779"/>
                <a:gd name="T116" fmla="*/ 3 w 760"/>
                <a:gd name="T117" fmla="*/ 194616094 h 77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60"/>
                <a:gd name="T178" fmla="*/ 0 h 779"/>
                <a:gd name="T179" fmla="*/ 760 w 760"/>
                <a:gd name="T180" fmla="*/ 779 h 77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60" h="779">
                  <a:moveTo>
                    <a:pt x="0" y="466"/>
                  </a:moveTo>
                  <a:lnTo>
                    <a:pt x="6" y="462"/>
                  </a:lnTo>
                  <a:lnTo>
                    <a:pt x="13" y="433"/>
                  </a:lnTo>
                  <a:lnTo>
                    <a:pt x="29" y="419"/>
                  </a:lnTo>
                  <a:lnTo>
                    <a:pt x="41" y="426"/>
                  </a:lnTo>
                  <a:lnTo>
                    <a:pt x="51" y="423"/>
                  </a:lnTo>
                  <a:lnTo>
                    <a:pt x="53" y="413"/>
                  </a:lnTo>
                  <a:lnTo>
                    <a:pt x="60" y="409"/>
                  </a:lnTo>
                  <a:lnTo>
                    <a:pt x="79" y="406"/>
                  </a:lnTo>
                  <a:lnTo>
                    <a:pt x="83" y="423"/>
                  </a:lnTo>
                  <a:lnTo>
                    <a:pt x="88" y="423"/>
                  </a:lnTo>
                  <a:lnTo>
                    <a:pt x="105" y="419"/>
                  </a:lnTo>
                  <a:lnTo>
                    <a:pt x="121" y="402"/>
                  </a:lnTo>
                  <a:lnTo>
                    <a:pt x="130" y="396"/>
                  </a:lnTo>
                  <a:lnTo>
                    <a:pt x="143" y="386"/>
                  </a:lnTo>
                  <a:lnTo>
                    <a:pt x="152" y="369"/>
                  </a:lnTo>
                  <a:lnTo>
                    <a:pt x="156" y="325"/>
                  </a:lnTo>
                  <a:lnTo>
                    <a:pt x="161" y="308"/>
                  </a:lnTo>
                  <a:lnTo>
                    <a:pt x="177" y="282"/>
                  </a:lnTo>
                  <a:lnTo>
                    <a:pt x="191" y="269"/>
                  </a:lnTo>
                  <a:lnTo>
                    <a:pt x="215" y="251"/>
                  </a:lnTo>
                  <a:lnTo>
                    <a:pt x="229" y="141"/>
                  </a:lnTo>
                  <a:lnTo>
                    <a:pt x="235" y="121"/>
                  </a:lnTo>
                  <a:lnTo>
                    <a:pt x="251" y="94"/>
                  </a:lnTo>
                  <a:lnTo>
                    <a:pt x="254" y="67"/>
                  </a:lnTo>
                  <a:lnTo>
                    <a:pt x="264" y="64"/>
                  </a:lnTo>
                  <a:lnTo>
                    <a:pt x="264" y="34"/>
                  </a:lnTo>
                  <a:lnTo>
                    <a:pt x="269" y="30"/>
                  </a:lnTo>
                  <a:lnTo>
                    <a:pt x="273" y="17"/>
                  </a:lnTo>
                  <a:lnTo>
                    <a:pt x="285" y="4"/>
                  </a:lnTo>
                  <a:lnTo>
                    <a:pt x="308" y="7"/>
                  </a:lnTo>
                  <a:lnTo>
                    <a:pt x="315" y="14"/>
                  </a:lnTo>
                  <a:lnTo>
                    <a:pt x="317" y="20"/>
                  </a:lnTo>
                  <a:lnTo>
                    <a:pt x="330" y="34"/>
                  </a:lnTo>
                  <a:lnTo>
                    <a:pt x="336" y="34"/>
                  </a:lnTo>
                  <a:lnTo>
                    <a:pt x="343" y="30"/>
                  </a:lnTo>
                  <a:lnTo>
                    <a:pt x="352" y="37"/>
                  </a:lnTo>
                  <a:lnTo>
                    <a:pt x="369" y="41"/>
                  </a:lnTo>
                  <a:lnTo>
                    <a:pt x="409" y="37"/>
                  </a:lnTo>
                  <a:lnTo>
                    <a:pt x="412" y="27"/>
                  </a:lnTo>
                  <a:lnTo>
                    <a:pt x="423" y="20"/>
                  </a:lnTo>
                  <a:lnTo>
                    <a:pt x="435" y="20"/>
                  </a:lnTo>
                  <a:lnTo>
                    <a:pt x="441" y="27"/>
                  </a:lnTo>
                  <a:lnTo>
                    <a:pt x="454" y="20"/>
                  </a:lnTo>
                  <a:lnTo>
                    <a:pt x="463" y="17"/>
                  </a:lnTo>
                  <a:lnTo>
                    <a:pt x="483" y="14"/>
                  </a:lnTo>
                  <a:lnTo>
                    <a:pt x="489" y="7"/>
                  </a:lnTo>
                  <a:lnTo>
                    <a:pt x="495" y="7"/>
                  </a:lnTo>
                  <a:lnTo>
                    <a:pt x="495" y="14"/>
                  </a:lnTo>
                  <a:lnTo>
                    <a:pt x="514" y="14"/>
                  </a:lnTo>
                  <a:lnTo>
                    <a:pt x="517" y="4"/>
                  </a:lnTo>
                  <a:lnTo>
                    <a:pt x="559" y="0"/>
                  </a:lnTo>
                  <a:lnTo>
                    <a:pt x="567" y="14"/>
                  </a:lnTo>
                  <a:lnTo>
                    <a:pt x="571" y="7"/>
                  </a:lnTo>
                  <a:lnTo>
                    <a:pt x="581" y="14"/>
                  </a:lnTo>
                  <a:lnTo>
                    <a:pt x="587" y="4"/>
                  </a:lnTo>
                  <a:lnTo>
                    <a:pt x="606" y="4"/>
                  </a:lnTo>
                  <a:lnTo>
                    <a:pt x="612" y="14"/>
                  </a:lnTo>
                  <a:lnTo>
                    <a:pt x="622" y="20"/>
                  </a:lnTo>
                  <a:lnTo>
                    <a:pt x="628" y="34"/>
                  </a:lnTo>
                  <a:lnTo>
                    <a:pt x="651" y="37"/>
                  </a:lnTo>
                  <a:lnTo>
                    <a:pt x="657" y="34"/>
                  </a:lnTo>
                  <a:lnTo>
                    <a:pt x="682" y="34"/>
                  </a:lnTo>
                  <a:lnTo>
                    <a:pt x="691" y="27"/>
                  </a:lnTo>
                  <a:lnTo>
                    <a:pt x="718" y="54"/>
                  </a:lnTo>
                  <a:lnTo>
                    <a:pt x="726" y="57"/>
                  </a:lnTo>
                  <a:lnTo>
                    <a:pt x="740" y="70"/>
                  </a:lnTo>
                  <a:lnTo>
                    <a:pt x="742" y="70"/>
                  </a:lnTo>
                  <a:lnTo>
                    <a:pt x="740" y="117"/>
                  </a:lnTo>
                  <a:lnTo>
                    <a:pt x="749" y="124"/>
                  </a:lnTo>
                  <a:lnTo>
                    <a:pt x="752" y="124"/>
                  </a:lnTo>
                  <a:lnTo>
                    <a:pt x="755" y="127"/>
                  </a:lnTo>
                  <a:lnTo>
                    <a:pt x="759" y="127"/>
                  </a:lnTo>
                  <a:lnTo>
                    <a:pt x="755" y="131"/>
                  </a:lnTo>
                  <a:lnTo>
                    <a:pt x="752" y="131"/>
                  </a:lnTo>
                  <a:lnTo>
                    <a:pt x="752" y="134"/>
                  </a:lnTo>
                  <a:lnTo>
                    <a:pt x="749" y="138"/>
                  </a:lnTo>
                  <a:lnTo>
                    <a:pt x="746" y="141"/>
                  </a:lnTo>
                  <a:lnTo>
                    <a:pt x="742" y="141"/>
                  </a:lnTo>
                  <a:lnTo>
                    <a:pt x="726" y="157"/>
                  </a:lnTo>
                  <a:lnTo>
                    <a:pt x="723" y="171"/>
                  </a:lnTo>
                  <a:lnTo>
                    <a:pt x="726" y="171"/>
                  </a:lnTo>
                  <a:lnTo>
                    <a:pt x="705" y="198"/>
                  </a:lnTo>
                  <a:lnTo>
                    <a:pt x="699" y="218"/>
                  </a:lnTo>
                  <a:lnTo>
                    <a:pt x="695" y="275"/>
                  </a:lnTo>
                  <a:lnTo>
                    <a:pt x="688" y="282"/>
                  </a:lnTo>
                  <a:lnTo>
                    <a:pt x="686" y="285"/>
                  </a:lnTo>
                  <a:lnTo>
                    <a:pt x="682" y="289"/>
                  </a:lnTo>
                  <a:lnTo>
                    <a:pt x="670" y="318"/>
                  </a:lnTo>
                  <a:lnTo>
                    <a:pt x="667" y="322"/>
                  </a:lnTo>
                  <a:lnTo>
                    <a:pt x="670" y="332"/>
                  </a:lnTo>
                  <a:lnTo>
                    <a:pt x="672" y="335"/>
                  </a:lnTo>
                  <a:lnTo>
                    <a:pt x="675" y="339"/>
                  </a:lnTo>
                  <a:lnTo>
                    <a:pt x="679" y="362"/>
                  </a:lnTo>
                  <a:lnTo>
                    <a:pt x="672" y="399"/>
                  </a:lnTo>
                  <a:lnTo>
                    <a:pt x="675" y="399"/>
                  </a:lnTo>
                  <a:lnTo>
                    <a:pt x="675" y="406"/>
                  </a:lnTo>
                  <a:lnTo>
                    <a:pt x="672" y="423"/>
                  </a:lnTo>
                  <a:lnTo>
                    <a:pt x="670" y="436"/>
                  </a:lnTo>
                  <a:lnTo>
                    <a:pt x="675" y="449"/>
                  </a:lnTo>
                  <a:lnTo>
                    <a:pt x="679" y="460"/>
                  </a:lnTo>
                  <a:lnTo>
                    <a:pt x="679" y="490"/>
                  </a:lnTo>
                  <a:lnTo>
                    <a:pt x="686" y="496"/>
                  </a:lnTo>
                  <a:lnTo>
                    <a:pt x="688" y="510"/>
                  </a:lnTo>
                  <a:lnTo>
                    <a:pt x="705" y="526"/>
                  </a:lnTo>
                  <a:lnTo>
                    <a:pt x="714" y="530"/>
                  </a:lnTo>
                  <a:lnTo>
                    <a:pt x="721" y="536"/>
                  </a:lnTo>
                  <a:lnTo>
                    <a:pt x="726" y="563"/>
                  </a:lnTo>
                  <a:lnTo>
                    <a:pt x="699" y="570"/>
                  </a:lnTo>
                  <a:lnTo>
                    <a:pt x="679" y="577"/>
                  </a:lnTo>
                  <a:lnTo>
                    <a:pt x="670" y="580"/>
                  </a:lnTo>
                  <a:lnTo>
                    <a:pt x="667" y="580"/>
                  </a:lnTo>
                  <a:lnTo>
                    <a:pt x="667" y="593"/>
                  </a:lnTo>
                  <a:lnTo>
                    <a:pt x="654" y="607"/>
                  </a:lnTo>
                  <a:lnTo>
                    <a:pt x="660" y="664"/>
                  </a:lnTo>
                  <a:lnTo>
                    <a:pt x="654" y="681"/>
                  </a:lnTo>
                  <a:lnTo>
                    <a:pt x="647" y="717"/>
                  </a:lnTo>
                  <a:lnTo>
                    <a:pt x="660" y="731"/>
                  </a:lnTo>
                  <a:lnTo>
                    <a:pt x="691" y="735"/>
                  </a:lnTo>
                  <a:lnTo>
                    <a:pt x="691" y="737"/>
                  </a:lnTo>
                  <a:lnTo>
                    <a:pt x="695" y="778"/>
                  </a:lnTo>
                  <a:lnTo>
                    <a:pt x="691" y="778"/>
                  </a:lnTo>
                  <a:lnTo>
                    <a:pt x="686" y="771"/>
                  </a:lnTo>
                  <a:lnTo>
                    <a:pt x="660" y="771"/>
                  </a:lnTo>
                  <a:lnTo>
                    <a:pt x="641" y="755"/>
                  </a:lnTo>
                  <a:lnTo>
                    <a:pt x="635" y="741"/>
                  </a:lnTo>
                  <a:lnTo>
                    <a:pt x="628" y="735"/>
                  </a:lnTo>
                  <a:lnTo>
                    <a:pt x="610" y="731"/>
                  </a:lnTo>
                  <a:lnTo>
                    <a:pt x="603" y="727"/>
                  </a:lnTo>
                  <a:lnTo>
                    <a:pt x="587" y="714"/>
                  </a:lnTo>
                  <a:lnTo>
                    <a:pt x="555" y="721"/>
                  </a:lnTo>
                  <a:lnTo>
                    <a:pt x="552" y="717"/>
                  </a:lnTo>
                  <a:lnTo>
                    <a:pt x="543" y="714"/>
                  </a:lnTo>
                  <a:lnTo>
                    <a:pt x="540" y="714"/>
                  </a:lnTo>
                  <a:lnTo>
                    <a:pt x="524" y="704"/>
                  </a:lnTo>
                  <a:lnTo>
                    <a:pt x="517" y="698"/>
                  </a:lnTo>
                  <a:lnTo>
                    <a:pt x="514" y="690"/>
                  </a:lnTo>
                  <a:lnTo>
                    <a:pt x="514" y="688"/>
                  </a:lnTo>
                  <a:lnTo>
                    <a:pt x="486" y="694"/>
                  </a:lnTo>
                  <a:lnTo>
                    <a:pt x="483" y="681"/>
                  </a:lnTo>
                  <a:lnTo>
                    <a:pt x="479" y="674"/>
                  </a:lnTo>
                  <a:lnTo>
                    <a:pt x="466" y="677"/>
                  </a:lnTo>
                  <a:lnTo>
                    <a:pt x="447" y="681"/>
                  </a:lnTo>
                  <a:lnTo>
                    <a:pt x="403" y="684"/>
                  </a:lnTo>
                  <a:lnTo>
                    <a:pt x="400" y="694"/>
                  </a:lnTo>
                  <a:lnTo>
                    <a:pt x="393" y="694"/>
                  </a:lnTo>
                  <a:lnTo>
                    <a:pt x="390" y="690"/>
                  </a:lnTo>
                  <a:lnTo>
                    <a:pt x="387" y="688"/>
                  </a:lnTo>
                  <a:lnTo>
                    <a:pt x="384" y="688"/>
                  </a:lnTo>
                  <a:lnTo>
                    <a:pt x="384" y="684"/>
                  </a:lnTo>
                  <a:lnTo>
                    <a:pt x="396" y="671"/>
                  </a:lnTo>
                  <a:lnTo>
                    <a:pt x="387" y="638"/>
                  </a:lnTo>
                  <a:lnTo>
                    <a:pt x="387" y="634"/>
                  </a:lnTo>
                  <a:lnTo>
                    <a:pt x="381" y="624"/>
                  </a:lnTo>
                  <a:lnTo>
                    <a:pt x="378" y="540"/>
                  </a:lnTo>
                  <a:lnTo>
                    <a:pt x="371" y="526"/>
                  </a:lnTo>
                  <a:lnTo>
                    <a:pt x="336" y="526"/>
                  </a:lnTo>
                  <a:lnTo>
                    <a:pt x="339" y="510"/>
                  </a:lnTo>
                  <a:lnTo>
                    <a:pt x="320" y="510"/>
                  </a:lnTo>
                  <a:lnTo>
                    <a:pt x="320" y="513"/>
                  </a:lnTo>
                  <a:lnTo>
                    <a:pt x="288" y="516"/>
                  </a:lnTo>
                  <a:lnTo>
                    <a:pt x="285" y="536"/>
                  </a:lnTo>
                  <a:lnTo>
                    <a:pt x="282" y="540"/>
                  </a:lnTo>
                  <a:lnTo>
                    <a:pt x="280" y="557"/>
                  </a:lnTo>
                  <a:lnTo>
                    <a:pt x="209" y="560"/>
                  </a:lnTo>
                  <a:lnTo>
                    <a:pt x="200" y="546"/>
                  </a:lnTo>
                  <a:lnTo>
                    <a:pt x="184" y="526"/>
                  </a:lnTo>
                  <a:lnTo>
                    <a:pt x="177" y="510"/>
                  </a:lnTo>
                  <a:lnTo>
                    <a:pt x="177" y="506"/>
                  </a:lnTo>
                  <a:lnTo>
                    <a:pt x="168" y="473"/>
                  </a:lnTo>
                  <a:lnTo>
                    <a:pt x="161" y="473"/>
                  </a:lnTo>
                  <a:lnTo>
                    <a:pt x="158" y="466"/>
                  </a:lnTo>
                  <a:lnTo>
                    <a:pt x="32" y="470"/>
                  </a:lnTo>
                  <a:lnTo>
                    <a:pt x="25" y="473"/>
                  </a:lnTo>
                  <a:lnTo>
                    <a:pt x="22" y="473"/>
                  </a:lnTo>
                  <a:lnTo>
                    <a:pt x="6" y="480"/>
                  </a:lnTo>
                  <a:lnTo>
                    <a:pt x="3" y="480"/>
                  </a:lnTo>
                  <a:lnTo>
                    <a:pt x="0" y="483"/>
                  </a:lnTo>
                  <a:lnTo>
                    <a:pt x="0" y="466"/>
                  </a:lnTo>
                </a:path>
              </a:pathLst>
            </a:custGeom>
            <a:solidFill>
              <a:srgbClr val="FFFFFF">
                <a:lumMod val="50000"/>
              </a:srgbClr>
            </a:solid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52" name="Freeform 69"/>
            <p:cNvSpPr>
              <a:spLocks/>
            </p:cNvSpPr>
            <p:nvPr/>
          </p:nvSpPr>
          <p:spPr bwMode="auto">
            <a:xfrm>
              <a:off x="3878" y="1788"/>
              <a:ext cx="331" cy="506"/>
            </a:xfrm>
            <a:custGeom>
              <a:avLst/>
              <a:gdLst>
                <a:gd name="T0" fmla="*/ 43553300 w 306"/>
                <a:gd name="T1" fmla="*/ 112997201 h 471"/>
                <a:gd name="T2" fmla="*/ 48261200 w 306"/>
                <a:gd name="T3" fmla="*/ 105181245 h 471"/>
                <a:gd name="T4" fmla="*/ 40263793 w 306"/>
                <a:gd name="T5" fmla="*/ 101303348 h 471"/>
                <a:gd name="T6" fmla="*/ 40263793 w 306"/>
                <a:gd name="T7" fmla="*/ 98667594 h 471"/>
                <a:gd name="T8" fmla="*/ 38131064 w 306"/>
                <a:gd name="T9" fmla="*/ 96031633 h 471"/>
                <a:gd name="T10" fmla="*/ 30127279 w 306"/>
                <a:gd name="T11" fmla="*/ 97438171 h 471"/>
                <a:gd name="T12" fmla="*/ 15690532 w 306"/>
                <a:gd name="T13" fmla="*/ 93729207 h 471"/>
                <a:gd name="T14" fmla="*/ 9957285 w 306"/>
                <a:gd name="T15" fmla="*/ 91208962 h 471"/>
                <a:gd name="T16" fmla="*/ 0 w 306"/>
                <a:gd name="T17" fmla="*/ 90637670 h 471"/>
                <a:gd name="T18" fmla="*/ 0 w 306"/>
                <a:gd name="T19" fmla="*/ 86813059 h 471"/>
                <a:gd name="T20" fmla="*/ 7738913 w 306"/>
                <a:gd name="T21" fmla="*/ 84368308 h 471"/>
                <a:gd name="T22" fmla="*/ 18807101 w 306"/>
                <a:gd name="T23" fmla="*/ 73100536 h 471"/>
                <a:gd name="T24" fmla="*/ 34411361 w 306"/>
                <a:gd name="T25" fmla="*/ 68347463 h 471"/>
                <a:gd name="T26" fmla="*/ 71175841 w 306"/>
                <a:gd name="T27" fmla="*/ 64564483 h 471"/>
                <a:gd name="T28" fmla="*/ 100763767 w 306"/>
                <a:gd name="T29" fmla="*/ 68948767 h 471"/>
                <a:gd name="T30" fmla="*/ 107016091 w 306"/>
                <a:gd name="T31" fmla="*/ 65772557 h 471"/>
                <a:gd name="T32" fmla="*/ 114490163 w 306"/>
                <a:gd name="T33" fmla="*/ 60098586 h 471"/>
                <a:gd name="T34" fmla="*/ 128365401 w 306"/>
                <a:gd name="T35" fmla="*/ 47962634 h 471"/>
                <a:gd name="T36" fmla="*/ 141454684 w 306"/>
                <a:gd name="T37" fmla="*/ 44645062 h 471"/>
                <a:gd name="T38" fmla="*/ 150196785 w 306"/>
                <a:gd name="T39" fmla="*/ 38682489 h 471"/>
                <a:gd name="T40" fmla="*/ 158482494 w 306"/>
                <a:gd name="T41" fmla="*/ 29623884 h 471"/>
                <a:gd name="T42" fmla="*/ 168957355 w 306"/>
                <a:gd name="T43" fmla="*/ 20891654 h 471"/>
                <a:gd name="T44" fmla="*/ 190834326 w 306"/>
                <a:gd name="T45" fmla="*/ 15170598 h 471"/>
                <a:gd name="T46" fmla="*/ 201055672 w 306"/>
                <a:gd name="T47" fmla="*/ 5198617 h 471"/>
                <a:gd name="T48" fmla="*/ 190834326 w 306"/>
                <a:gd name="T49" fmla="*/ 3147608 h 471"/>
                <a:gd name="T50" fmla="*/ 199796539 w 306"/>
                <a:gd name="T51" fmla="*/ 3 h 471"/>
                <a:gd name="T52" fmla="*/ 213708607 w 306"/>
                <a:gd name="T53" fmla="*/ 3 h 471"/>
                <a:gd name="T54" fmla="*/ 217481711 w 306"/>
                <a:gd name="T55" fmla="*/ 20293134 h 471"/>
                <a:gd name="T56" fmla="*/ 230354793 w 306"/>
                <a:gd name="T57" fmla="*/ 26271900 h 471"/>
                <a:gd name="T58" fmla="*/ 230354793 w 306"/>
                <a:gd name="T59" fmla="*/ 31340149 h 471"/>
                <a:gd name="T60" fmla="*/ 190834326 w 306"/>
                <a:gd name="T61" fmla="*/ 32118087 h 471"/>
                <a:gd name="T62" fmla="*/ 207602356 w 306"/>
                <a:gd name="T63" fmla="*/ 41996863 h 471"/>
                <a:gd name="T64" fmla="*/ 224563256 w 306"/>
                <a:gd name="T65" fmla="*/ 46177527 h 471"/>
                <a:gd name="T66" fmla="*/ 230354793 w 306"/>
                <a:gd name="T67" fmla="*/ 50547990 h 471"/>
                <a:gd name="T68" fmla="*/ 234700142 w 306"/>
                <a:gd name="T69" fmla="*/ 61223088 h 471"/>
                <a:gd name="T70" fmla="*/ 217481711 w 306"/>
                <a:gd name="T71" fmla="*/ 70015823 h 471"/>
                <a:gd name="T72" fmla="*/ 205630029 w 306"/>
                <a:gd name="T73" fmla="*/ 78409722 h 471"/>
                <a:gd name="T74" fmla="*/ 207602356 w 306"/>
                <a:gd name="T75" fmla="*/ 87611864 h 471"/>
                <a:gd name="T76" fmla="*/ 224563256 w 306"/>
                <a:gd name="T77" fmla="*/ 96031633 h 471"/>
                <a:gd name="T78" fmla="*/ 243154355 w 306"/>
                <a:gd name="T79" fmla="*/ 105181245 h 471"/>
                <a:gd name="T80" fmla="*/ 262755362 w 306"/>
                <a:gd name="T81" fmla="*/ 109993053 h 471"/>
                <a:gd name="T82" fmla="*/ 262755362 w 306"/>
                <a:gd name="T83" fmla="*/ 115547148 h 471"/>
                <a:gd name="T84" fmla="*/ 260324880 w 306"/>
                <a:gd name="T85" fmla="*/ 121776700 h 471"/>
                <a:gd name="T86" fmla="*/ 243154355 w 306"/>
                <a:gd name="T87" fmla="*/ 119070127 h 471"/>
                <a:gd name="T88" fmla="*/ 217481711 w 306"/>
                <a:gd name="T89" fmla="*/ 118361599 h 471"/>
                <a:gd name="T90" fmla="*/ 190834326 w 306"/>
                <a:gd name="T91" fmla="*/ 116229412 h 471"/>
                <a:gd name="T92" fmla="*/ 164026193 w 306"/>
                <a:gd name="T93" fmla="*/ 116229412 h 471"/>
                <a:gd name="T94" fmla="*/ 146855668 w 306"/>
                <a:gd name="T95" fmla="*/ 115547148 h 471"/>
                <a:gd name="T96" fmla="*/ 114490163 w 306"/>
                <a:gd name="T97" fmla="*/ 115547148 h 471"/>
                <a:gd name="T98" fmla="*/ 90458448 w 306"/>
                <a:gd name="T99" fmla="*/ 115547148 h 471"/>
                <a:gd name="T100" fmla="*/ 50960532 w 306"/>
                <a:gd name="T101" fmla="*/ 116229412 h 471"/>
                <a:gd name="T102" fmla="*/ 43553300 w 306"/>
                <a:gd name="T103" fmla="*/ 115547148 h 4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6"/>
                <a:gd name="T157" fmla="*/ 0 h 471"/>
                <a:gd name="T158" fmla="*/ 306 w 306"/>
                <a:gd name="T159" fmla="*/ 471 h 47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6" h="471">
                  <a:moveTo>
                    <a:pt x="51" y="443"/>
                  </a:moveTo>
                  <a:lnTo>
                    <a:pt x="51" y="440"/>
                  </a:lnTo>
                  <a:lnTo>
                    <a:pt x="51" y="433"/>
                  </a:lnTo>
                  <a:lnTo>
                    <a:pt x="53" y="420"/>
                  </a:lnTo>
                  <a:lnTo>
                    <a:pt x="56" y="410"/>
                  </a:lnTo>
                  <a:lnTo>
                    <a:pt x="56" y="403"/>
                  </a:lnTo>
                  <a:lnTo>
                    <a:pt x="53" y="396"/>
                  </a:lnTo>
                  <a:lnTo>
                    <a:pt x="47" y="393"/>
                  </a:lnTo>
                  <a:lnTo>
                    <a:pt x="47" y="389"/>
                  </a:lnTo>
                  <a:lnTo>
                    <a:pt x="44" y="383"/>
                  </a:lnTo>
                  <a:lnTo>
                    <a:pt x="44" y="379"/>
                  </a:lnTo>
                  <a:lnTo>
                    <a:pt x="47" y="379"/>
                  </a:lnTo>
                  <a:lnTo>
                    <a:pt x="47" y="376"/>
                  </a:lnTo>
                  <a:lnTo>
                    <a:pt x="47" y="369"/>
                  </a:lnTo>
                  <a:lnTo>
                    <a:pt x="44" y="369"/>
                  </a:lnTo>
                  <a:lnTo>
                    <a:pt x="40" y="369"/>
                  </a:lnTo>
                  <a:lnTo>
                    <a:pt x="37" y="373"/>
                  </a:lnTo>
                  <a:lnTo>
                    <a:pt x="35" y="373"/>
                  </a:lnTo>
                  <a:lnTo>
                    <a:pt x="28" y="369"/>
                  </a:lnTo>
                  <a:lnTo>
                    <a:pt x="22" y="366"/>
                  </a:lnTo>
                  <a:lnTo>
                    <a:pt x="18" y="359"/>
                  </a:lnTo>
                  <a:lnTo>
                    <a:pt x="16" y="353"/>
                  </a:lnTo>
                  <a:lnTo>
                    <a:pt x="16" y="350"/>
                  </a:lnTo>
                  <a:lnTo>
                    <a:pt x="12" y="350"/>
                  </a:lnTo>
                  <a:lnTo>
                    <a:pt x="6" y="350"/>
                  </a:lnTo>
                  <a:lnTo>
                    <a:pt x="2" y="350"/>
                  </a:lnTo>
                  <a:lnTo>
                    <a:pt x="0" y="346"/>
                  </a:lnTo>
                  <a:lnTo>
                    <a:pt x="0" y="342"/>
                  </a:lnTo>
                  <a:lnTo>
                    <a:pt x="0" y="339"/>
                  </a:lnTo>
                  <a:lnTo>
                    <a:pt x="0" y="332"/>
                  </a:lnTo>
                  <a:lnTo>
                    <a:pt x="2" y="332"/>
                  </a:lnTo>
                  <a:lnTo>
                    <a:pt x="6" y="326"/>
                  </a:lnTo>
                  <a:lnTo>
                    <a:pt x="9" y="322"/>
                  </a:lnTo>
                  <a:lnTo>
                    <a:pt x="16" y="289"/>
                  </a:lnTo>
                  <a:lnTo>
                    <a:pt x="18" y="282"/>
                  </a:lnTo>
                  <a:lnTo>
                    <a:pt x="22" y="279"/>
                  </a:lnTo>
                  <a:lnTo>
                    <a:pt x="35" y="265"/>
                  </a:lnTo>
                  <a:lnTo>
                    <a:pt x="37" y="262"/>
                  </a:lnTo>
                  <a:lnTo>
                    <a:pt x="40" y="262"/>
                  </a:lnTo>
                  <a:lnTo>
                    <a:pt x="44" y="252"/>
                  </a:lnTo>
                  <a:lnTo>
                    <a:pt x="44" y="248"/>
                  </a:lnTo>
                  <a:lnTo>
                    <a:pt x="82" y="248"/>
                  </a:lnTo>
                  <a:lnTo>
                    <a:pt x="91" y="258"/>
                  </a:lnTo>
                  <a:lnTo>
                    <a:pt x="102" y="265"/>
                  </a:lnTo>
                  <a:lnTo>
                    <a:pt x="117" y="265"/>
                  </a:lnTo>
                  <a:lnTo>
                    <a:pt x="120" y="258"/>
                  </a:lnTo>
                  <a:lnTo>
                    <a:pt x="120" y="252"/>
                  </a:lnTo>
                  <a:lnTo>
                    <a:pt x="124" y="252"/>
                  </a:lnTo>
                  <a:lnTo>
                    <a:pt x="126" y="245"/>
                  </a:lnTo>
                  <a:lnTo>
                    <a:pt x="129" y="239"/>
                  </a:lnTo>
                  <a:lnTo>
                    <a:pt x="133" y="231"/>
                  </a:lnTo>
                  <a:lnTo>
                    <a:pt x="139" y="222"/>
                  </a:lnTo>
                  <a:lnTo>
                    <a:pt x="149" y="188"/>
                  </a:lnTo>
                  <a:lnTo>
                    <a:pt x="149" y="184"/>
                  </a:lnTo>
                  <a:lnTo>
                    <a:pt x="159" y="175"/>
                  </a:lnTo>
                  <a:lnTo>
                    <a:pt x="161" y="171"/>
                  </a:lnTo>
                  <a:lnTo>
                    <a:pt x="165" y="171"/>
                  </a:lnTo>
                  <a:lnTo>
                    <a:pt x="171" y="168"/>
                  </a:lnTo>
                  <a:lnTo>
                    <a:pt x="171" y="165"/>
                  </a:lnTo>
                  <a:lnTo>
                    <a:pt x="174" y="148"/>
                  </a:lnTo>
                  <a:lnTo>
                    <a:pt x="178" y="141"/>
                  </a:lnTo>
                  <a:lnTo>
                    <a:pt x="181" y="124"/>
                  </a:lnTo>
                  <a:lnTo>
                    <a:pt x="184" y="114"/>
                  </a:lnTo>
                  <a:lnTo>
                    <a:pt x="190" y="101"/>
                  </a:lnTo>
                  <a:lnTo>
                    <a:pt x="190" y="94"/>
                  </a:lnTo>
                  <a:lnTo>
                    <a:pt x="197" y="81"/>
                  </a:lnTo>
                  <a:lnTo>
                    <a:pt x="197" y="77"/>
                  </a:lnTo>
                  <a:lnTo>
                    <a:pt x="209" y="64"/>
                  </a:lnTo>
                  <a:lnTo>
                    <a:pt x="222" y="57"/>
                  </a:lnTo>
                  <a:lnTo>
                    <a:pt x="229" y="54"/>
                  </a:lnTo>
                  <a:lnTo>
                    <a:pt x="238" y="46"/>
                  </a:lnTo>
                  <a:lnTo>
                    <a:pt x="234" y="20"/>
                  </a:lnTo>
                  <a:lnTo>
                    <a:pt x="232" y="17"/>
                  </a:lnTo>
                  <a:lnTo>
                    <a:pt x="225" y="13"/>
                  </a:lnTo>
                  <a:lnTo>
                    <a:pt x="222" y="13"/>
                  </a:lnTo>
                  <a:lnTo>
                    <a:pt x="225" y="10"/>
                  </a:lnTo>
                  <a:lnTo>
                    <a:pt x="232" y="7"/>
                  </a:lnTo>
                  <a:lnTo>
                    <a:pt x="232" y="3"/>
                  </a:lnTo>
                  <a:lnTo>
                    <a:pt x="238" y="0"/>
                  </a:lnTo>
                  <a:lnTo>
                    <a:pt x="245" y="0"/>
                  </a:lnTo>
                  <a:lnTo>
                    <a:pt x="248" y="3"/>
                  </a:lnTo>
                  <a:lnTo>
                    <a:pt x="251" y="23"/>
                  </a:lnTo>
                  <a:lnTo>
                    <a:pt x="253" y="30"/>
                  </a:lnTo>
                  <a:lnTo>
                    <a:pt x="253" y="77"/>
                  </a:lnTo>
                  <a:lnTo>
                    <a:pt x="261" y="91"/>
                  </a:lnTo>
                  <a:lnTo>
                    <a:pt x="261" y="94"/>
                  </a:lnTo>
                  <a:lnTo>
                    <a:pt x="267" y="101"/>
                  </a:lnTo>
                  <a:lnTo>
                    <a:pt x="269" y="104"/>
                  </a:lnTo>
                  <a:lnTo>
                    <a:pt x="273" y="120"/>
                  </a:lnTo>
                  <a:lnTo>
                    <a:pt x="267" y="120"/>
                  </a:lnTo>
                  <a:lnTo>
                    <a:pt x="257" y="118"/>
                  </a:lnTo>
                  <a:lnTo>
                    <a:pt x="229" y="118"/>
                  </a:lnTo>
                  <a:lnTo>
                    <a:pt x="222" y="124"/>
                  </a:lnTo>
                  <a:lnTo>
                    <a:pt x="225" y="148"/>
                  </a:lnTo>
                  <a:lnTo>
                    <a:pt x="232" y="154"/>
                  </a:lnTo>
                  <a:lnTo>
                    <a:pt x="241" y="161"/>
                  </a:lnTo>
                  <a:lnTo>
                    <a:pt x="253" y="165"/>
                  </a:lnTo>
                  <a:lnTo>
                    <a:pt x="257" y="171"/>
                  </a:lnTo>
                  <a:lnTo>
                    <a:pt x="261" y="178"/>
                  </a:lnTo>
                  <a:lnTo>
                    <a:pt x="261" y="181"/>
                  </a:lnTo>
                  <a:lnTo>
                    <a:pt x="264" y="184"/>
                  </a:lnTo>
                  <a:lnTo>
                    <a:pt x="267" y="194"/>
                  </a:lnTo>
                  <a:lnTo>
                    <a:pt x="269" y="205"/>
                  </a:lnTo>
                  <a:lnTo>
                    <a:pt x="273" y="225"/>
                  </a:lnTo>
                  <a:lnTo>
                    <a:pt x="273" y="235"/>
                  </a:lnTo>
                  <a:lnTo>
                    <a:pt x="267" y="245"/>
                  </a:lnTo>
                  <a:lnTo>
                    <a:pt x="261" y="258"/>
                  </a:lnTo>
                  <a:lnTo>
                    <a:pt x="253" y="268"/>
                  </a:lnTo>
                  <a:lnTo>
                    <a:pt x="248" y="279"/>
                  </a:lnTo>
                  <a:lnTo>
                    <a:pt x="241" y="289"/>
                  </a:lnTo>
                  <a:lnTo>
                    <a:pt x="238" y="299"/>
                  </a:lnTo>
                  <a:lnTo>
                    <a:pt x="241" y="309"/>
                  </a:lnTo>
                  <a:lnTo>
                    <a:pt x="241" y="322"/>
                  </a:lnTo>
                  <a:lnTo>
                    <a:pt x="241" y="336"/>
                  </a:lnTo>
                  <a:lnTo>
                    <a:pt x="251" y="350"/>
                  </a:lnTo>
                  <a:lnTo>
                    <a:pt x="257" y="359"/>
                  </a:lnTo>
                  <a:lnTo>
                    <a:pt x="261" y="369"/>
                  </a:lnTo>
                  <a:lnTo>
                    <a:pt x="267" y="379"/>
                  </a:lnTo>
                  <a:lnTo>
                    <a:pt x="273" y="393"/>
                  </a:lnTo>
                  <a:lnTo>
                    <a:pt x="283" y="403"/>
                  </a:lnTo>
                  <a:lnTo>
                    <a:pt x="292" y="413"/>
                  </a:lnTo>
                  <a:lnTo>
                    <a:pt x="298" y="420"/>
                  </a:lnTo>
                  <a:lnTo>
                    <a:pt x="305" y="420"/>
                  </a:lnTo>
                  <a:lnTo>
                    <a:pt x="302" y="426"/>
                  </a:lnTo>
                  <a:lnTo>
                    <a:pt x="302" y="433"/>
                  </a:lnTo>
                  <a:lnTo>
                    <a:pt x="305" y="443"/>
                  </a:lnTo>
                  <a:lnTo>
                    <a:pt x="305" y="453"/>
                  </a:lnTo>
                  <a:lnTo>
                    <a:pt x="305" y="460"/>
                  </a:lnTo>
                  <a:lnTo>
                    <a:pt x="302" y="467"/>
                  </a:lnTo>
                  <a:lnTo>
                    <a:pt x="298" y="470"/>
                  </a:lnTo>
                  <a:lnTo>
                    <a:pt x="292" y="463"/>
                  </a:lnTo>
                  <a:lnTo>
                    <a:pt x="283" y="457"/>
                  </a:lnTo>
                  <a:lnTo>
                    <a:pt x="273" y="457"/>
                  </a:lnTo>
                  <a:lnTo>
                    <a:pt x="264" y="453"/>
                  </a:lnTo>
                  <a:lnTo>
                    <a:pt x="253" y="453"/>
                  </a:lnTo>
                  <a:lnTo>
                    <a:pt x="245" y="447"/>
                  </a:lnTo>
                  <a:lnTo>
                    <a:pt x="234" y="447"/>
                  </a:lnTo>
                  <a:lnTo>
                    <a:pt x="222" y="447"/>
                  </a:lnTo>
                  <a:lnTo>
                    <a:pt x="209" y="447"/>
                  </a:lnTo>
                  <a:lnTo>
                    <a:pt x="199" y="447"/>
                  </a:lnTo>
                  <a:lnTo>
                    <a:pt x="190" y="447"/>
                  </a:lnTo>
                  <a:lnTo>
                    <a:pt x="184" y="443"/>
                  </a:lnTo>
                  <a:lnTo>
                    <a:pt x="181" y="443"/>
                  </a:lnTo>
                  <a:lnTo>
                    <a:pt x="171" y="443"/>
                  </a:lnTo>
                  <a:lnTo>
                    <a:pt x="159" y="443"/>
                  </a:lnTo>
                  <a:lnTo>
                    <a:pt x="145" y="443"/>
                  </a:lnTo>
                  <a:lnTo>
                    <a:pt x="133" y="443"/>
                  </a:lnTo>
                  <a:lnTo>
                    <a:pt x="120" y="443"/>
                  </a:lnTo>
                  <a:lnTo>
                    <a:pt x="110" y="443"/>
                  </a:lnTo>
                  <a:lnTo>
                    <a:pt x="105" y="443"/>
                  </a:lnTo>
                  <a:lnTo>
                    <a:pt x="82" y="443"/>
                  </a:lnTo>
                  <a:lnTo>
                    <a:pt x="70" y="447"/>
                  </a:lnTo>
                  <a:lnTo>
                    <a:pt x="59" y="447"/>
                  </a:lnTo>
                  <a:lnTo>
                    <a:pt x="53" y="447"/>
                  </a:lnTo>
                  <a:lnTo>
                    <a:pt x="47" y="447"/>
                  </a:lnTo>
                  <a:lnTo>
                    <a:pt x="51" y="443"/>
                  </a:lnTo>
                </a:path>
              </a:pathLst>
            </a:custGeom>
            <a:solidFill>
              <a:srgbClr val="FFFFFF">
                <a:lumMod val="50000"/>
              </a:srgbClr>
            </a:solid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53" name="Freeform 70"/>
            <p:cNvSpPr>
              <a:spLocks/>
            </p:cNvSpPr>
            <p:nvPr/>
          </p:nvSpPr>
          <p:spPr bwMode="auto">
            <a:xfrm>
              <a:off x="3916" y="2264"/>
              <a:ext cx="83" cy="59"/>
            </a:xfrm>
            <a:custGeom>
              <a:avLst/>
              <a:gdLst>
                <a:gd name="T0" fmla="*/ 488781 w 78"/>
                <a:gd name="T1" fmla="*/ 10414896 h 55"/>
                <a:gd name="T2" fmla="*/ 0 w 78"/>
                <a:gd name="T3" fmla="*/ 8850455 h 55"/>
                <a:gd name="T4" fmla="*/ 0 w 78"/>
                <a:gd name="T5" fmla="*/ 8250427 h 55"/>
                <a:gd name="T6" fmla="*/ 6 w 78"/>
                <a:gd name="T7" fmla="*/ 6834698 h 55"/>
                <a:gd name="T8" fmla="*/ 6 w 78"/>
                <a:gd name="T9" fmla="*/ 5939378 h 55"/>
                <a:gd name="T10" fmla="*/ 488781 w 78"/>
                <a:gd name="T11" fmla="*/ 4088689 h 55"/>
                <a:gd name="T12" fmla="*/ 588931 w 78"/>
                <a:gd name="T13" fmla="*/ 2026241 h 55"/>
                <a:gd name="T14" fmla="*/ 588931 w 78"/>
                <a:gd name="T15" fmla="*/ 4 h 55"/>
                <a:gd name="T16" fmla="*/ 909805 w 78"/>
                <a:gd name="T17" fmla="*/ 4 h 55"/>
                <a:gd name="T18" fmla="*/ 1260819 w 78"/>
                <a:gd name="T19" fmla="*/ 4 h 55"/>
                <a:gd name="T20" fmla="*/ 1720166 w 78"/>
                <a:gd name="T21" fmla="*/ 4 h 55"/>
                <a:gd name="T22" fmla="*/ 2346861 w 78"/>
                <a:gd name="T23" fmla="*/ 0 h 55"/>
                <a:gd name="T24" fmla="*/ 3418397 w 78"/>
                <a:gd name="T25" fmla="*/ 0 h 55"/>
                <a:gd name="T26" fmla="*/ 3811100 w 78"/>
                <a:gd name="T27" fmla="*/ 0 h 55"/>
                <a:gd name="T28" fmla="*/ 3637524 w 78"/>
                <a:gd name="T29" fmla="*/ 2683170 h 55"/>
                <a:gd name="T30" fmla="*/ 3637524 w 78"/>
                <a:gd name="T31" fmla="*/ 5939378 h 55"/>
                <a:gd name="T32" fmla="*/ 3811100 w 78"/>
                <a:gd name="T33" fmla="*/ 9494119 h 55"/>
                <a:gd name="T34" fmla="*/ 3008990 w 78"/>
                <a:gd name="T35" fmla="*/ 10414896 h 55"/>
                <a:gd name="T36" fmla="*/ 1917563 w 78"/>
                <a:gd name="T37" fmla="*/ 10414896 h 55"/>
                <a:gd name="T38" fmla="*/ 1260819 w 78"/>
                <a:gd name="T39" fmla="*/ 10414896 h 55"/>
                <a:gd name="T40" fmla="*/ 488781 w 78"/>
                <a:gd name="T41" fmla="*/ 10925291 h 55"/>
                <a:gd name="T42" fmla="*/ 488781 w 78"/>
                <a:gd name="T43" fmla="*/ 10414896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
                <a:gd name="T67" fmla="*/ 0 h 55"/>
                <a:gd name="T68" fmla="*/ 78 w 78"/>
                <a:gd name="T69" fmla="*/ 55 h 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 h="55">
                  <a:moveTo>
                    <a:pt x="9" y="51"/>
                  </a:moveTo>
                  <a:lnTo>
                    <a:pt x="0" y="44"/>
                  </a:lnTo>
                  <a:lnTo>
                    <a:pt x="0" y="41"/>
                  </a:lnTo>
                  <a:lnTo>
                    <a:pt x="6" y="34"/>
                  </a:lnTo>
                  <a:lnTo>
                    <a:pt x="6" y="30"/>
                  </a:lnTo>
                  <a:lnTo>
                    <a:pt x="9" y="20"/>
                  </a:lnTo>
                  <a:lnTo>
                    <a:pt x="12" y="10"/>
                  </a:lnTo>
                  <a:lnTo>
                    <a:pt x="12" y="4"/>
                  </a:lnTo>
                  <a:lnTo>
                    <a:pt x="19" y="4"/>
                  </a:lnTo>
                  <a:lnTo>
                    <a:pt x="25" y="4"/>
                  </a:lnTo>
                  <a:lnTo>
                    <a:pt x="35" y="4"/>
                  </a:lnTo>
                  <a:lnTo>
                    <a:pt x="48" y="0"/>
                  </a:lnTo>
                  <a:lnTo>
                    <a:pt x="70" y="0"/>
                  </a:lnTo>
                  <a:lnTo>
                    <a:pt x="77" y="0"/>
                  </a:lnTo>
                  <a:lnTo>
                    <a:pt x="74" y="14"/>
                  </a:lnTo>
                  <a:lnTo>
                    <a:pt x="74" y="30"/>
                  </a:lnTo>
                  <a:lnTo>
                    <a:pt x="77" y="47"/>
                  </a:lnTo>
                  <a:lnTo>
                    <a:pt x="61" y="51"/>
                  </a:lnTo>
                  <a:lnTo>
                    <a:pt x="38" y="51"/>
                  </a:lnTo>
                  <a:lnTo>
                    <a:pt x="25" y="51"/>
                  </a:lnTo>
                  <a:lnTo>
                    <a:pt x="9" y="54"/>
                  </a:lnTo>
                  <a:lnTo>
                    <a:pt x="9" y="51"/>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54" name="Freeform 71"/>
            <p:cNvSpPr>
              <a:spLocks/>
            </p:cNvSpPr>
            <p:nvPr/>
          </p:nvSpPr>
          <p:spPr bwMode="auto">
            <a:xfrm>
              <a:off x="3854" y="2212"/>
              <a:ext cx="70" cy="58"/>
            </a:xfrm>
            <a:custGeom>
              <a:avLst/>
              <a:gdLst>
                <a:gd name="T0" fmla="*/ 2147483647 w 34"/>
                <a:gd name="T1" fmla="*/ 0 h 42"/>
                <a:gd name="T2" fmla="*/ 2147483647 w 34"/>
                <a:gd name="T3" fmla="*/ 2147483647 h 42"/>
                <a:gd name="T4" fmla="*/ 0 w 34"/>
                <a:gd name="T5" fmla="*/ 2147483647 h 42"/>
                <a:gd name="T6" fmla="*/ 2147483647 w 34"/>
                <a:gd name="T7" fmla="*/ 2147483647 h 42"/>
                <a:gd name="T8" fmla="*/ 2147483647 w 34"/>
                <a:gd name="T9" fmla="*/ 2147483647 h 42"/>
                <a:gd name="T10" fmla="*/ 2147483647 w 34"/>
                <a:gd name="T11" fmla="*/ 0 h 42"/>
                <a:gd name="T12" fmla="*/ 0 60000 65536"/>
                <a:gd name="T13" fmla="*/ 0 60000 65536"/>
                <a:gd name="T14" fmla="*/ 0 60000 65536"/>
                <a:gd name="T15" fmla="*/ 0 60000 65536"/>
                <a:gd name="T16" fmla="*/ 0 60000 65536"/>
                <a:gd name="T17" fmla="*/ 0 60000 65536"/>
                <a:gd name="T18" fmla="*/ 0 w 34"/>
                <a:gd name="T19" fmla="*/ 0 h 42"/>
                <a:gd name="T20" fmla="*/ 34 w 34"/>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34" h="42">
                  <a:moveTo>
                    <a:pt x="29" y="0"/>
                  </a:moveTo>
                  <a:lnTo>
                    <a:pt x="4" y="3"/>
                  </a:lnTo>
                  <a:lnTo>
                    <a:pt x="0" y="14"/>
                  </a:lnTo>
                  <a:lnTo>
                    <a:pt x="17" y="41"/>
                  </a:lnTo>
                  <a:lnTo>
                    <a:pt x="33" y="18"/>
                  </a:lnTo>
                  <a:lnTo>
                    <a:pt x="29" y="0"/>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55" name="Freeform 72"/>
            <p:cNvSpPr>
              <a:spLocks/>
            </p:cNvSpPr>
            <p:nvPr/>
          </p:nvSpPr>
          <p:spPr bwMode="auto">
            <a:xfrm>
              <a:off x="4136" y="1868"/>
              <a:ext cx="567" cy="371"/>
            </a:xfrm>
            <a:custGeom>
              <a:avLst/>
              <a:gdLst>
                <a:gd name="T0" fmla="*/ 28050255 w 523"/>
                <a:gd name="T1" fmla="*/ 34449607 h 346"/>
                <a:gd name="T2" fmla="*/ 2 w 523"/>
                <a:gd name="T3" fmla="*/ 39941220 h 346"/>
                <a:gd name="T4" fmla="*/ 2 w 523"/>
                <a:gd name="T5" fmla="*/ 46103884 h 346"/>
                <a:gd name="T6" fmla="*/ 23865724 w 523"/>
                <a:gd name="T7" fmla="*/ 53006969 h 346"/>
                <a:gd name="T8" fmla="*/ 44632571 w 523"/>
                <a:gd name="T9" fmla="*/ 59250918 h 346"/>
                <a:gd name="T10" fmla="*/ 73945300 w 523"/>
                <a:gd name="T11" fmla="*/ 64669352 h 346"/>
                <a:gd name="T12" fmla="*/ 103622348 w 523"/>
                <a:gd name="T13" fmla="*/ 60273179 h 346"/>
                <a:gd name="T14" fmla="*/ 161782999 w 523"/>
                <a:gd name="T15" fmla="*/ 58992891 h 346"/>
                <a:gd name="T16" fmla="*/ 206146759 w 523"/>
                <a:gd name="T17" fmla="*/ 58240872 h 346"/>
                <a:gd name="T18" fmla="*/ 225233683 w 523"/>
                <a:gd name="T19" fmla="*/ 51447551 h 346"/>
                <a:gd name="T20" fmla="*/ 253927416 w 523"/>
                <a:gd name="T21" fmla="*/ 45626396 h 346"/>
                <a:gd name="T22" fmla="*/ 294114588 w 523"/>
                <a:gd name="T23" fmla="*/ 48922419 h 346"/>
                <a:gd name="T24" fmla="*/ 326256999 w 523"/>
                <a:gd name="T25" fmla="*/ 50768926 h 346"/>
                <a:gd name="T26" fmla="*/ 412284081 w 523"/>
                <a:gd name="T27" fmla="*/ 52356445 h 346"/>
                <a:gd name="T28" fmla="*/ 445400647 w 523"/>
                <a:gd name="T29" fmla="*/ 48922419 h 346"/>
                <a:gd name="T30" fmla="*/ 480834371 w 523"/>
                <a:gd name="T31" fmla="*/ 47987654 h 346"/>
                <a:gd name="T32" fmla="*/ 523495717 w 523"/>
                <a:gd name="T33" fmla="*/ 46103884 h 346"/>
                <a:gd name="T34" fmla="*/ 547500460 w 523"/>
                <a:gd name="T35" fmla="*/ 45626396 h 346"/>
                <a:gd name="T36" fmla="*/ 617451064 w 523"/>
                <a:gd name="T37" fmla="*/ 46103884 h 346"/>
                <a:gd name="T38" fmla="*/ 664301556 w 523"/>
                <a:gd name="T39" fmla="*/ 45626396 h 346"/>
                <a:gd name="T40" fmla="*/ 651719132 w 523"/>
                <a:gd name="T41" fmla="*/ 41738249 h 346"/>
                <a:gd name="T42" fmla="*/ 625827690 w 523"/>
                <a:gd name="T43" fmla="*/ 39607706 h 346"/>
                <a:gd name="T44" fmla="*/ 614924366 w 523"/>
                <a:gd name="T45" fmla="*/ 36938737 h 346"/>
                <a:gd name="T46" fmla="*/ 603344960 w 523"/>
                <a:gd name="T47" fmla="*/ 32905218 h 346"/>
                <a:gd name="T48" fmla="*/ 572804356 w 523"/>
                <a:gd name="T49" fmla="*/ 30020923 h 346"/>
                <a:gd name="T50" fmla="*/ 547500460 w 523"/>
                <a:gd name="T51" fmla="*/ 27036729 h 346"/>
                <a:gd name="T52" fmla="*/ 540908398 w 523"/>
                <a:gd name="T53" fmla="*/ 23335326 h 346"/>
                <a:gd name="T54" fmla="*/ 516843984 w 523"/>
                <a:gd name="T55" fmla="*/ 21180490 h 346"/>
                <a:gd name="T56" fmla="*/ 487353441 w 523"/>
                <a:gd name="T57" fmla="*/ 18928688 h 346"/>
                <a:gd name="T58" fmla="*/ 459312197 w 523"/>
                <a:gd name="T59" fmla="*/ 16852491 h 346"/>
                <a:gd name="T60" fmla="*/ 464641188 w 523"/>
                <a:gd name="T61" fmla="*/ 10054281 h 346"/>
                <a:gd name="T62" fmla="*/ 445400647 w 523"/>
                <a:gd name="T63" fmla="*/ 5004657 h 346"/>
                <a:gd name="T64" fmla="*/ 422427231 w 523"/>
                <a:gd name="T65" fmla="*/ 0 h 346"/>
                <a:gd name="T66" fmla="*/ 374766053 w 523"/>
                <a:gd name="T67" fmla="*/ 2323269 h 346"/>
                <a:gd name="T68" fmla="*/ 356367005 w 523"/>
                <a:gd name="T69" fmla="*/ 7975702 h 346"/>
                <a:gd name="T70" fmla="*/ 331723371 w 523"/>
                <a:gd name="T71" fmla="*/ 12098168 h 346"/>
                <a:gd name="T72" fmla="*/ 310170113 w 523"/>
                <a:gd name="T73" fmla="*/ 12997283 h 346"/>
                <a:gd name="T74" fmla="*/ 228902030 w 523"/>
                <a:gd name="T75" fmla="*/ 16384568 h 346"/>
                <a:gd name="T76" fmla="*/ 233400352 w 523"/>
                <a:gd name="T77" fmla="*/ 19200045 h 346"/>
                <a:gd name="T78" fmla="*/ 216865799 w 523"/>
                <a:gd name="T79" fmla="*/ 21931136 h 346"/>
                <a:gd name="T80" fmla="*/ 183171539 w 523"/>
                <a:gd name="T81" fmla="*/ 23669835 h 346"/>
                <a:gd name="T82" fmla="*/ 140500444 w 523"/>
                <a:gd name="T83" fmla="*/ 25540394 h 346"/>
                <a:gd name="T84" fmla="*/ 123761693 w 523"/>
                <a:gd name="T85" fmla="*/ 27463023 h 346"/>
                <a:gd name="T86" fmla="*/ 100106715 w 523"/>
                <a:gd name="T87" fmla="*/ 25214858 h 346"/>
                <a:gd name="T88" fmla="*/ 73945300 w 523"/>
                <a:gd name="T89" fmla="*/ 27997966 h 346"/>
                <a:gd name="T90" fmla="*/ 44632571 w 523"/>
                <a:gd name="T91" fmla="*/ 30020923 h 34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23"/>
                <a:gd name="T139" fmla="*/ 0 h 346"/>
                <a:gd name="T140" fmla="*/ 523 w 523"/>
                <a:gd name="T141" fmla="*/ 346 h 34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23" h="346">
                  <a:moveTo>
                    <a:pt x="35" y="161"/>
                  </a:moveTo>
                  <a:lnTo>
                    <a:pt x="28" y="171"/>
                  </a:lnTo>
                  <a:lnTo>
                    <a:pt x="22" y="184"/>
                  </a:lnTo>
                  <a:lnTo>
                    <a:pt x="15" y="194"/>
                  </a:lnTo>
                  <a:lnTo>
                    <a:pt x="9" y="204"/>
                  </a:lnTo>
                  <a:lnTo>
                    <a:pt x="2" y="214"/>
                  </a:lnTo>
                  <a:lnTo>
                    <a:pt x="0" y="224"/>
                  </a:lnTo>
                  <a:lnTo>
                    <a:pt x="2" y="234"/>
                  </a:lnTo>
                  <a:lnTo>
                    <a:pt x="2" y="247"/>
                  </a:lnTo>
                  <a:lnTo>
                    <a:pt x="2" y="261"/>
                  </a:lnTo>
                  <a:lnTo>
                    <a:pt x="12" y="275"/>
                  </a:lnTo>
                  <a:lnTo>
                    <a:pt x="18" y="284"/>
                  </a:lnTo>
                  <a:lnTo>
                    <a:pt x="22" y="294"/>
                  </a:lnTo>
                  <a:lnTo>
                    <a:pt x="28" y="304"/>
                  </a:lnTo>
                  <a:lnTo>
                    <a:pt x="35" y="318"/>
                  </a:lnTo>
                  <a:lnTo>
                    <a:pt x="44" y="328"/>
                  </a:lnTo>
                  <a:lnTo>
                    <a:pt x="54" y="338"/>
                  </a:lnTo>
                  <a:lnTo>
                    <a:pt x="59" y="345"/>
                  </a:lnTo>
                  <a:lnTo>
                    <a:pt x="66" y="345"/>
                  </a:lnTo>
                  <a:lnTo>
                    <a:pt x="72" y="331"/>
                  </a:lnTo>
                  <a:lnTo>
                    <a:pt x="82" y="321"/>
                  </a:lnTo>
                  <a:lnTo>
                    <a:pt x="102" y="311"/>
                  </a:lnTo>
                  <a:lnTo>
                    <a:pt x="114" y="308"/>
                  </a:lnTo>
                  <a:lnTo>
                    <a:pt x="126" y="315"/>
                  </a:lnTo>
                  <a:lnTo>
                    <a:pt x="140" y="318"/>
                  </a:lnTo>
                  <a:lnTo>
                    <a:pt x="152" y="318"/>
                  </a:lnTo>
                  <a:lnTo>
                    <a:pt x="162" y="311"/>
                  </a:lnTo>
                  <a:lnTo>
                    <a:pt x="168" y="308"/>
                  </a:lnTo>
                  <a:lnTo>
                    <a:pt x="178" y="304"/>
                  </a:lnTo>
                  <a:lnTo>
                    <a:pt x="178" y="275"/>
                  </a:lnTo>
                  <a:lnTo>
                    <a:pt x="184" y="271"/>
                  </a:lnTo>
                  <a:lnTo>
                    <a:pt x="187" y="257"/>
                  </a:lnTo>
                  <a:lnTo>
                    <a:pt x="200" y="244"/>
                  </a:lnTo>
                  <a:lnTo>
                    <a:pt x="222" y="247"/>
                  </a:lnTo>
                  <a:lnTo>
                    <a:pt x="229" y="255"/>
                  </a:lnTo>
                  <a:lnTo>
                    <a:pt x="232" y="261"/>
                  </a:lnTo>
                  <a:lnTo>
                    <a:pt x="244" y="275"/>
                  </a:lnTo>
                  <a:lnTo>
                    <a:pt x="252" y="275"/>
                  </a:lnTo>
                  <a:lnTo>
                    <a:pt x="257" y="271"/>
                  </a:lnTo>
                  <a:lnTo>
                    <a:pt x="267" y="278"/>
                  </a:lnTo>
                  <a:lnTo>
                    <a:pt x="283" y="281"/>
                  </a:lnTo>
                  <a:lnTo>
                    <a:pt x="324" y="278"/>
                  </a:lnTo>
                  <a:lnTo>
                    <a:pt x="327" y="268"/>
                  </a:lnTo>
                  <a:lnTo>
                    <a:pt x="337" y="261"/>
                  </a:lnTo>
                  <a:lnTo>
                    <a:pt x="350" y="261"/>
                  </a:lnTo>
                  <a:lnTo>
                    <a:pt x="356" y="268"/>
                  </a:lnTo>
                  <a:lnTo>
                    <a:pt x="368" y="261"/>
                  </a:lnTo>
                  <a:lnTo>
                    <a:pt x="378" y="257"/>
                  </a:lnTo>
                  <a:lnTo>
                    <a:pt x="397" y="255"/>
                  </a:lnTo>
                  <a:lnTo>
                    <a:pt x="403" y="247"/>
                  </a:lnTo>
                  <a:lnTo>
                    <a:pt x="411" y="247"/>
                  </a:lnTo>
                  <a:lnTo>
                    <a:pt x="411" y="255"/>
                  </a:lnTo>
                  <a:lnTo>
                    <a:pt x="430" y="255"/>
                  </a:lnTo>
                  <a:lnTo>
                    <a:pt x="432" y="244"/>
                  </a:lnTo>
                  <a:lnTo>
                    <a:pt x="474" y="241"/>
                  </a:lnTo>
                  <a:lnTo>
                    <a:pt x="483" y="255"/>
                  </a:lnTo>
                  <a:lnTo>
                    <a:pt x="486" y="247"/>
                  </a:lnTo>
                  <a:lnTo>
                    <a:pt x="496" y="255"/>
                  </a:lnTo>
                  <a:lnTo>
                    <a:pt x="503" y="244"/>
                  </a:lnTo>
                  <a:lnTo>
                    <a:pt x="522" y="244"/>
                  </a:lnTo>
                  <a:lnTo>
                    <a:pt x="519" y="241"/>
                  </a:lnTo>
                  <a:lnTo>
                    <a:pt x="519" y="231"/>
                  </a:lnTo>
                  <a:lnTo>
                    <a:pt x="512" y="224"/>
                  </a:lnTo>
                  <a:lnTo>
                    <a:pt x="505" y="218"/>
                  </a:lnTo>
                  <a:lnTo>
                    <a:pt x="499" y="214"/>
                  </a:lnTo>
                  <a:lnTo>
                    <a:pt x="493" y="211"/>
                  </a:lnTo>
                  <a:lnTo>
                    <a:pt x="483" y="208"/>
                  </a:lnTo>
                  <a:lnTo>
                    <a:pt x="483" y="204"/>
                  </a:lnTo>
                  <a:lnTo>
                    <a:pt x="483" y="197"/>
                  </a:lnTo>
                  <a:lnTo>
                    <a:pt x="477" y="191"/>
                  </a:lnTo>
                  <a:lnTo>
                    <a:pt x="477" y="184"/>
                  </a:lnTo>
                  <a:lnTo>
                    <a:pt x="474" y="174"/>
                  </a:lnTo>
                  <a:lnTo>
                    <a:pt x="465" y="171"/>
                  </a:lnTo>
                  <a:lnTo>
                    <a:pt x="458" y="164"/>
                  </a:lnTo>
                  <a:lnTo>
                    <a:pt x="451" y="161"/>
                  </a:lnTo>
                  <a:lnTo>
                    <a:pt x="446" y="154"/>
                  </a:lnTo>
                  <a:lnTo>
                    <a:pt x="439" y="150"/>
                  </a:lnTo>
                  <a:lnTo>
                    <a:pt x="432" y="144"/>
                  </a:lnTo>
                  <a:lnTo>
                    <a:pt x="426" y="137"/>
                  </a:lnTo>
                  <a:lnTo>
                    <a:pt x="430" y="127"/>
                  </a:lnTo>
                  <a:lnTo>
                    <a:pt x="426" y="124"/>
                  </a:lnTo>
                  <a:lnTo>
                    <a:pt x="419" y="120"/>
                  </a:lnTo>
                  <a:lnTo>
                    <a:pt x="414" y="114"/>
                  </a:lnTo>
                  <a:lnTo>
                    <a:pt x="407" y="114"/>
                  </a:lnTo>
                  <a:lnTo>
                    <a:pt x="397" y="114"/>
                  </a:lnTo>
                  <a:lnTo>
                    <a:pt x="391" y="110"/>
                  </a:lnTo>
                  <a:lnTo>
                    <a:pt x="384" y="101"/>
                  </a:lnTo>
                  <a:lnTo>
                    <a:pt x="378" y="97"/>
                  </a:lnTo>
                  <a:lnTo>
                    <a:pt x="368" y="97"/>
                  </a:lnTo>
                  <a:lnTo>
                    <a:pt x="362" y="90"/>
                  </a:lnTo>
                  <a:lnTo>
                    <a:pt x="360" y="80"/>
                  </a:lnTo>
                  <a:lnTo>
                    <a:pt x="362" y="67"/>
                  </a:lnTo>
                  <a:lnTo>
                    <a:pt x="366" y="54"/>
                  </a:lnTo>
                  <a:lnTo>
                    <a:pt x="362" y="40"/>
                  </a:lnTo>
                  <a:lnTo>
                    <a:pt x="356" y="30"/>
                  </a:lnTo>
                  <a:lnTo>
                    <a:pt x="350" y="27"/>
                  </a:lnTo>
                  <a:lnTo>
                    <a:pt x="343" y="17"/>
                  </a:lnTo>
                  <a:lnTo>
                    <a:pt x="337" y="10"/>
                  </a:lnTo>
                  <a:lnTo>
                    <a:pt x="331" y="0"/>
                  </a:lnTo>
                  <a:lnTo>
                    <a:pt x="327" y="0"/>
                  </a:lnTo>
                  <a:lnTo>
                    <a:pt x="299" y="7"/>
                  </a:lnTo>
                  <a:lnTo>
                    <a:pt x="296" y="13"/>
                  </a:lnTo>
                  <a:lnTo>
                    <a:pt x="292" y="30"/>
                  </a:lnTo>
                  <a:lnTo>
                    <a:pt x="286" y="33"/>
                  </a:lnTo>
                  <a:lnTo>
                    <a:pt x="280" y="43"/>
                  </a:lnTo>
                  <a:lnTo>
                    <a:pt x="276" y="43"/>
                  </a:lnTo>
                  <a:lnTo>
                    <a:pt x="264" y="54"/>
                  </a:lnTo>
                  <a:lnTo>
                    <a:pt x="260" y="64"/>
                  </a:lnTo>
                  <a:lnTo>
                    <a:pt x="260" y="67"/>
                  </a:lnTo>
                  <a:lnTo>
                    <a:pt x="252" y="70"/>
                  </a:lnTo>
                  <a:lnTo>
                    <a:pt x="244" y="70"/>
                  </a:lnTo>
                  <a:lnTo>
                    <a:pt x="241" y="80"/>
                  </a:lnTo>
                  <a:lnTo>
                    <a:pt x="213" y="84"/>
                  </a:lnTo>
                  <a:lnTo>
                    <a:pt x="180" y="87"/>
                  </a:lnTo>
                  <a:lnTo>
                    <a:pt x="180" y="93"/>
                  </a:lnTo>
                  <a:lnTo>
                    <a:pt x="187" y="101"/>
                  </a:lnTo>
                  <a:lnTo>
                    <a:pt x="184" y="103"/>
                  </a:lnTo>
                  <a:lnTo>
                    <a:pt x="180" y="107"/>
                  </a:lnTo>
                  <a:lnTo>
                    <a:pt x="178" y="114"/>
                  </a:lnTo>
                  <a:lnTo>
                    <a:pt x="171" y="117"/>
                  </a:lnTo>
                  <a:lnTo>
                    <a:pt x="168" y="124"/>
                  </a:lnTo>
                  <a:lnTo>
                    <a:pt x="149" y="127"/>
                  </a:lnTo>
                  <a:lnTo>
                    <a:pt x="145" y="127"/>
                  </a:lnTo>
                  <a:lnTo>
                    <a:pt x="124" y="130"/>
                  </a:lnTo>
                  <a:lnTo>
                    <a:pt x="114" y="137"/>
                  </a:lnTo>
                  <a:lnTo>
                    <a:pt x="110" y="137"/>
                  </a:lnTo>
                  <a:lnTo>
                    <a:pt x="102" y="140"/>
                  </a:lnTo>
                  <a:lnTo>
                    <a:pt x="102" y="144"/>
                  </a:lnTo>
                  <a:lnTo>
                    <a:pt x="98" y="148"/>
                  </a:lnTo>
                  <a:lnTo>
                    <a:pt x="91" y="140"/>
                  </a:lnTo>
                  <a:lnTo>
                    <a:pt x="86" y="134"/>
                  </a:lnTo>
                  <a:lnTo>
                    <a:pt x="78" y="134"/>
                  </a:lnTo>
                  <a:lnTo>
                    <a:pt x="78" y="140"/>
                  </a:lnTo>
                  <a:lnTo>
                    <a:pt x="66" y="144"/>
                  </a:lnTo>
                  <a:lnTo>
                    <a:pt x="59" y="150"/>
                  </a:lnTo>
                  <a:lnTo>
                    <a:pt x="37" y="150"/>
                  </a:lnTo>
                  <a:lnTo>
                    <a:pt x="35" y="150"/>
                  </a:lnTo>
                  <a:lnTo>
                    <a:pt x="35" y="161"/>
                  </a:lnTo>
                </a:path>
              </a:pathLst>
            </a:custGeom>
            <a:solidFill>
              <a:srgbClr val="FFFFFF">
                <a:lumMod val="50000"/>
              </a:srgbClr>
            </a:solid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56" name="Freeform 73"/>
            <p:cNvSpPr>
              <a:spLocks/>
            </p:cNvSpPr>
            <p:nvPr/>
          </p:nvSpPr>
          <p:spPr bwMode="auto">
            <a:xfrm>
              <a:off x="4090" y="1311"/>
              <a:ext cx="460" cy="719"/>
            </a:xfrm>
            <a:custGeom>
              <a:avLst/>
              <a:gdLst>
                <a:gd name="T0" fmla="*/ 64536046 w 425"/>
                <a:gd name="T1" fmla="*/ 156726926 h 668"/>
                <a:gd name="T2" fmla="*/ 61527625 w 425"/>
                <a:gd name="T3" fmla="*/ 149515367 h 668"/>
                <a:gd name="T4" fmla="*/ 10890307 w 425"/>
                <a:gd name="T5" fmla="*/ 138251405 h 668"/>
                <a:gd name="T6" fmla="*/ 6 w 425"/>
                <a:gd name="T7" fmla="*/ 131757365 h 668"/>
                <a:gd name="T8" fmla="*/ 10890307 w 425"/>
                <a:gd name="T9" fmla="*/ 124922131 h 668"/>
                <a:gd name="T10" fmla="*/ 53290558 w 425"/>
                <a:gd name="T11" fmla="*/ 105701779 h 668"/>
                <a:gd name="T12" fmla="*/ 79157868 w 425"/>
                <a:gd name="T13" fmla="*/ 71158982 h 668"/>
                <a:gd name="T14" fmla="*/ 85237123 w 425"/>
                <a:gd name="T15" fmla="*/ 41658776 h 668"/>
                <a:gd name="T16" fmla="*/ 100369140 w 425"/>
                <a:gd name="T17" fmla="*/ 0 h 668"/>
                <a:gd name="T18" fmla="*/ 135139709 w 425"/>
                <a:gd name="T19" fmla="*/ 5894035 h 668"/>
                <a:gd name="T20" fmla="*/ 149088481 w 425"/>
                <a:gd name="T21" fmla="*/ 8401648 h 668"/>
                <a:gd name="T22" fmla="*/ 154331016 w 425"/>
                <a:gd name="T23" fmla="*/ 10617719 h 668"/>
                <a:gd name="T24" fmla="*/ 194334493 w 425"/>
                <a:gd name="T25" fmla="*/ 18861791 h 668"/>
                <a:gd name="T26" fmla="*/ 211511654 w 425"/>
                <a:gd name="T27" fmla="*/ 21927727 h 668"/>
                <a:gd name="T28" fmla="*/ 228526861 w 425"/>
                <a:gd name="T29" fmla="*/ 23850995 h 668"/>
                <a:gd name="T30" fmla="*/ 237889609 w 425"/>
                <a:gd name="T31" fmla="*/ 27248600 h 668"/>
                <a:gd name="T32" fmla="*/ 261752073 w 425"/>
                <a:gd name="T33" fmla="*/ 30261752 h 668"/>
                <a:gd name="T34" fmla="*/ 277119610 w 425"/>
                <a:gd name="T35" fmla="*/ 33998380 h 668"/>
                <a:gd name="T36" fmla="*/ 299533834 w 425"/>
                <a:gd name="T37" fmla="*/ 37735569 h 668"/>
                <a:gd name="T38" fmla="*/ 307740457 w 425"/>
                <a:gd name="T39" fmla="*/ 39918332 h 668"/>
                <a:gd name="T40" fmla="*/ 335167723 w 425"/>
                <a:gd name="T41" fmla="*/ 45763154 h 668"/>
                <a:gd name="T42" fmla="*/ 359224006 w 425"/>
                <a:gd name="T43" fmla="*/ 49257027 h 668"/>
                <a:gd name="T44" fmla="*/ 371613186 w 425"/>
                <a:gd name="T45" fmla="*/ 53123885 h 668"/>
                <a:gd name="T46" fmla="*/ 386854096 w 425"/>
                <a:gd name="T47" fmla="*/ 56347312 h 668"/>
                <a:gd name="T48" fmla="*/ 404873033 w 425"/>
                <a:gd name="T49" fmla="*/ 58162670 h 668"/>
                <a:gd name="T50" fmla="*/ 363881482 w 425"/>
                <a:gd name="T51" fmla="*/ 122789415 h 668"/>
                <a:gd name="T52" fmla="*/ 353110740 w 425"/>
                <a:gd name="T53" fmla="*/ 130220651 h 668"/>
                <a:gd name="T54" fmla="*/ 336945760 w 425"/>
                <a:gd name="T55" fmla="*/ 141870342 h 668"/>
                <a:gd name="T56" fmla="*/ 326243734 w 425"/>
                <a:gd name="T57" fmla="*/ 155774505 h 668"/>
                <a:gd name="T58" fmla="*/ 345453294 w 425"/>
                <a:gd name="T59" fmla="*/ 167788534 h 668"/>
                <a:gd name="T60" fmla="*/ 353110740 w 425"/>
                <a:gd name="T61" fmla="*/ 179547547 h 668"/>
                <a:gd name="T62" fmla="*/ 359224006 w 425"/>
                <a:gd name="T63" fmla="*/ 186441540 h 668"/>
                <a:gd name="T64" fmla="*/ 353110740 w 425"/>
                <a:gd name="T65" fmla="*/ 187141424 h 668"/>
                <a:gd name="T66" fmla="*/ 319310027 w 425"/>
                <a:gd name="T67" fmla="*/ 198474857 h 668"/>
                <a:gd name="T68" fmla="*/ 303922818 w 425"/>
                <a:gd name="T69" fmla="*/ 203157604 h 668"/>
                <a:gd name="T70" fmla="*/ 288664936 w 425"/>
                <a:gd name="T71" fmla="*/ 211843052 h 668"/>
                <a:gd name="T72" fmla="*/ 268838868 w 425"/>
                <a:gd name="T73" fmla="*/ 216500723 h 668"/>
                <a:gd name="T74" fmla="*/ 211511654 w 425"/>
                <a:gd name="T75" fmla="*/ 221196833 h 668"/>
                <a:gd name="T76" fmla="*/ 211511654 w 425"/>
                <a:gd name="T77" fmla="*/ 226260245 h 668"/>
                <a:gd name="T78" fmla="*/ 200736478 w 425"/>
                <a:gd name="T79" fmla="*/ 232589371 h 668"/>
                <a:gd name="T80" fmla="*/ 158314351 w 425"/>
                <a:gd name="T81" fmla="*/ 234583765 h 668"/>
                <a:gd name="T82" fmla="*/ 137744837 w 425"/>
                <a:gd name="T83" fmla="*/ 238084562 h 668"/>
                <a:gd name="T84" fmla="*/ 127403849 w 425"/>
                <a:gd name="T85" fmla="*/ 238084562 h 668"/>
                <a:gd name="T86" fmla="*/ 116040705 w 425"/>
                <a:gd name="T87" fmla="*/ 238084562 h 668"/>
                <a:gd name="T88" fmla="*/ 75603180 w 425"/>
                <a:gd name="T89" fmla="*/ 242219938 h 668"/>
                <a:gd name="T90" fmla="*/ 67570374 w 425"/>
                <a:gd name="T91" fmla="*/ 230922876 h 668"/>
                <a:gd name="T92" fmla="*/ 61527625 w 425"/>
                <a:gd name="T93" fmla="*/ 225038893 h 668"/>
                <a:gd name="T94" fmla="*/ 42028480 w 425"/>
                <a:gd name="T95" fmla="*/ 218668021 h 668"/>
                <a:gd name="T96" fmla="*/ 24028583 w 425"/>
                <a:gd name="T97" fmla="*/ 204952503 h 668"/>
                <a:gd name="T98" fmla="*/ 67570374 w 425"/>
                <a:gd name="T99" fmla="*/ 204485179 h 668"/>
                <a:gd name="T100" fmla="*/ 67570374 w 425"/>
                <a:gd name="T101" fmla="*/ 197148385 h 668"/>
                <a:gd name="T102" fmla="*/ 53290558 w 425"/>
                <a:gd name="T103" fmla="*/ 188288379 h 668"/>
                <a:gd name="T104" fmla="*/ 48983210 w 425"/>
                <a:gd name="T105" fmla="*/ 161534494 h 6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5"/>
                <a:gd name="T160" fmla="*/ 0 h 668"/>
                <a:gd name="T161" fmla="*/ 425 w 425"/>
                <a:gd name="T162" fmla="*/ 668 h 6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5" h="668">
                  <a:moveTo>
                    <a:pt x="48" y="443"/>
                  </a:moveTo>
                  <a:lnTo>
                    <a:pt x="56" y="439"/>
                  </a:lnTo>
                  <a:lnTo>
                    <a:pt x="67" y="433"/>
                  </a:lnTo>
                  <a:lnTo>
                    <a:pt x="71" y="422"/>
                  </a:lnTo>
                  <a:lnTo>
                    <a:pt x="67" y="416"/>
                  </a:lnTo>
                  <a:lnTo>
                    <a:pt x="64" y="412"/>
                  </a:lnTo>
                  <a:lnTo>
                    <a:pt x="25" y="409"/>
                  </a:lnTo>
                  <a:lnTo>
                    <a:pt x="25" y="392"/>
                  </a:lnTo>
                  <a:lnTo>
                    <a:pt x="12" y="382"/>
                  </a:lnTo>
                  <a:lnTo>
                    <a:pt x="0" y="379"/>
                  </a:lnTo>
                  <a:lnTo>
                    <a:pt x="0" y="365"/>
                  </a:lnTo>
                  <a:lnTo>
                    <a:pt x="6" y="362"/>
                  </a:lnTo>
                  <a:lnTo>
                    <a:pt x="6" y="356"/>
                  </a:lnTo>
                  <a:lnTo>
                    <a:pt x="12" y="356"/>
                  </a:lnTo>
                  <a:lnTo>
                    <a:pt x="12" y="345"/>
                  </a:lnTo>
                  <a:lnTo>
                    <a:pt x="35" y="318"/>
                  </a:lnTo>
                  <a:lnTo>
                    <a:pt x="56" y="295"/>
                  </a:lnTo>
                  <a:lnTo>
                    <a:pt x="56" y="292"/>
                  </a:lnTo>
                  <a:lnTo>
                    <a:pt x="64" y="285"/>
                  </a:lnTo>
                  <a:lnTo>
                    <a:pt x="79" y="268"/>
                  </a:lnTo>
                  <a:lnTo>
                    <a:pt x="83" y="197"/>
                  </a:lnTo>
                  <a:lnTo>
                    <a:pt x="92" y="137"/>
                  </a:lnTo>
                  <a:lnTo>
                    <a:pt x="105" y="121"/>
                  </a:lnTo>
                  <a:lnTo>
                    <a:pt x="89" y="114"/>
                  </a:lnTo>
                  <a:lnTo>
                    <a:pt x="76" y="101"/>
                  </a:lnTo>
                  <a:lnTo>
                    <a:pt x="64" y="14"/>
                  </a:lnTo>
                  <a:lnTo>
                    <a:pt x="105" y="0"/>
                  </a:lnTo>
                  <a:lnTo>
                    <a:pt x="121" y="7"/>
                  </a:lnTo>
                  <a:lnTo>
                    <a:pt x="137" y="14"/>
                  </a:lnTo>
                  <a:lnTo>
                    <a:pt x="140" y="17"/>
                  </a:lnTo>
                  <a:lnTo>
                    <a:pt x="144" y="20"/>
                  </a:lnTo>
                  <a:lnTo>
                    <a:pt x="147" y="20"/>
                  </a:lnTo>
                  <a:lnTo>
                    <a:pt x="156" y="23"/>
                  </a:lnTo>
                  <a:lnTo>
                    <a:pt x="156" y="27"/>
                  </a:lnTo>
                  <a:lnTo>
                    <a:pt x="163" y="27"/>
                  </a:lnTo>
                  <a:lnTo>
                    <a:pt x="163" y="30"/>
                  </a:lnTo>
                  <a:lnTo>
                    <a:pt x="182" y="37"/>
                  </a:lnTo>
                  <a:lnTo>
                    <a:pt x="201" y="47"/>
                  </a:lnTo>
                  <a:lnTo>
                    <a:pt x="203" y="51"/>
                  </a:lnTo>
                  <a:lnTo>
                    <a:pt x="207" y="51"/>
                  </a:lnTo>
                  <a:lnTo>
                    <a:pt x="220" y="57"/>
                  </a:lnTo>
                  <a:lnTo>
                    <a:pt x="222" y="61"/>
                  </a:lnTo>
                  <a:lnTo>
                    <a:pt x="226" y="61"/>
                  </a:lnTo>
                  <a:lnTo>
                    <a:pt x="233" y="64"/>
                  </a:lnTo>
                  <a:lnTo>
                    <a:pt x="239" y="67"/>
                  </a:lnTo>
                  <a:lnTo>
                    <a:pt x="242" y="67"/>
                  </a:lnTo>
                  <a:lnTo>
                    <a:pt x="245" y="70"/>
                  </a:lnTo>
                  <a:lnTo>
                    <a:pt x="249" y="74"/>
                  </a:lnTo>
                  <a:lnTo>
                    <a:pt x="265" y="80"/>
                  </a:lnTo>
                  <a:lnTo>
                    <a:pt x="271" y="84"/>
                  </a:lnTo>
                  <a:lnTo>
                    <a:pt x="274" y="84"/>
                  </a:lnTo>
                  <a:lnTo>
                    <a:pt x="274" y="87"/>
                  </a:lnTo>
                  <a:lnTo>
                    <a:pt x="280" y="87"/>
                  </a:lnTo>
                  <a:lnTo>
                    <a:pt x="290" y="94"/>
                  </a:lnTo>
                  <a:lnTo>
                    <a:pt x="296" y="97"/>
                  </a:lnTo>
                  <a:lnTo>
                    <a:pt x="302" y="101"/>
                  </a:lnTo>
                  <a:lnTo>
                    <a:pt x="313" y="104"/>
                  </a:lnTo>
                  <a:lnTo>
                    <a:pt x="318" y="107"/>
                  </a:lnTo>
                  <a:lnTo>
                    <a:pt x="318" y="111"/>
                  </a:lnTo>
                  <a:lnTo>
                    <a:pt x="322" y="111"/>
                  </a:lnTo>
                  <a:lnTo>
                    <a:pt x="344" y="121"/>
                  </a:lnTo>
                  <a:lnTo>
                    <a:pt x="350" y="124"/>
                  </a:lnTo>
                  <a:lnTo>
                    <a:pt x="350" y="127"/>
                  </a:lnTo>
                  <a:lnTo>
                    <a:pt x="353" y="127"/>
                  </a:lnTo>
                  <a:lnTo>
                    <a:pt x="360" y="127"/>
                  </a:lnTo>
                  <a:lnTo>
                    <a:pt x="376" y="137"/>
                  </a:lnTo>
                  <a:lnTo>
                    <a:pt x="382" y="140"/>
                  </a:lnTo>
                  <a:lnTo>
                    <a:pt x="388" y="144"/>
                  </a:lnTo>
                  <a:lnTo>
                    <a:pt x="388" y="148"/>
                  </a:lnTo>
                  <a:lnTo>
                    <a:pt x="398" y="148"/>
                  </a:lnTo>
                  <a:lnTo>
                    <a:pt x="398" y="150"/>
                  </a:lnTo>
                  <a:lnTo>
                    <a:pt x="405" y="154"/>
                  </a:lnTo>
                  <a:lnTo>
                    <a:pt x="411" y="158"/>
                  </a:lnTo>
                  <a:lnTo>
                    <a:pt x="414" y="158"/>
                  </a:lnTo>
                  <a:lnTo>
                    <a:pt x="424" y="161"/>
                  </a:lnTo>
                  <a:lnTo>
                    <a:pt x="424" y="318"/>
                  </a:lnTo>
                  <a:lnTo>
                    <a:pt x="382" y="322"/>
                  </a:lnTo>
                  <a:lnTo>
                    <a:pt x="380" y="339"/>
                  </a:lnTo>
                  <a:lnTo>
                    <a:pt x="376" y="345"/>
                  </a:lnTo>
                  <a:lnTo>
                    <a:pt x="373" y="349"/>
                  </a:lnTo>
                  <a:lnTo>
                    <a:pt x="369" y="359"/>
                  </a:lnTo>
                  <a:lnTo>
                    <a:pt x="357" y="372"/>
                  </a:lnTo>
                  <a:lnTo>
                    <a:pt x="357" y="389"/>
                  </a:lnTo>
                  <a:lnTo>
                    <a:pt x="353" y="392"/>
                  </a:lnTo>
                  <a:lnTo>
                    <a:pt x="348" y="396"/>
                  </a:lnTo>
                  <a:lnTo>
                    <a:pt x="344" y="422"/>
                  </a:lnTo>
                  <a:lnTo>
                    <a:pt x="341" y="429"/>
                  </a:lnTo>
                  <a:lnTo>
                    <a:pt x="341" y="446"/>
                  </a:lnTo>
                  <a:lnTo>
                    <a:pt x="357" y="443"/>
                  </a:lnTo>
                  <a:lnTo>
                    <a:pt x="360" y="463"/>
                  </a:lnTo>
                  <a:lnTo>
                    <a:pt x="364" y="472"/>
                  </a:lnTo>
                  <a:lnTo>
                    <a:pt x="367" y="489"/>
                  </a:lnTo>
                  <a:lnTo>
                    <a:pt x="369" y="493"/>
                  </a:lnTo>
                  <a:lnTo>
                    <a:pt x="376" y="499"/>
                  </a:lnTo>
                  <a:lnTo>
                    <a:pt x="380" y="513"/>
                  </a:lnTo>
                  <a:lnTo>
                    <a:pt x="376" y="513"/>
                  </a:lnTo>
                  <a:lnTo>
                    <a:pt x="376" y="517"/>
                  </a:lnTo>
                  <a:lnTo>
                    <a:pt x="373" y="517"/>
                  </a:lnTo>
                  <a:lnTo>
                    <a:pt x="369" y="517"/>
                  </a:lnTo>
                  <a:lnTo>
                    <a:pt x="341" y="523"/>
                  </a:lnTo>
                  <a:lnTo>
                    <a:pt x="338" y="530"/>
                  </a:lnTo>
                  <a:lnTo>
                    <a:pt x="334" y="546"/>
                  </a:lnTo>
                  <a:lnTo>
                    <a:pt x="329" y="550"/>
                  </a:lnTo>
                  <a:lnTo>
                    <a:pt x="322" y="560"/>
                  </a:lnTo>
                  <a:lnTo>
                    <a:pt x="318" y="560"/>
                  </a:lnTo>
                  <a:lnTo>
                    <a:pt x="306" y="570"/>
                  </a:lnTo>
                  <a:lnTo>
                    <a:pt x="302" y="580"/>
                  </a:lnTo>
                  <a:lnTo>
                    <a:pt x="302" y="583"/>
                  </a:lnTo>
                  <a:lnTo>
                    <a:pt x="294" y="587"/>
                  </a:lnTo>
                  <a:lnTo>
                    <a:pt x="286" y="587"/>
                  </a:lnTo>
                  <a:lnTo>
                    <a:pt x="283" y="597"/>
                  </a:lnTo>
                  <a:lnTo>
                    <a:pt x="255" y="600"/>
                  </a:lnTo>
                  <a:lnTo>
                    <a:pt x="222" y="603"/>
                  </a:lnTo>
                  <a:lnTo>
                    <a:pt x="222" y="610"/>
                  </a:lnTo>
                  <a:lnTo>
                    <a:pt x="230" y="617"/>
                  </a:lnTo>
                  <a:lnTo>
                    <a:pt x="226" y="620"/>
                  </a:lnTo>
                  <a:lnTo>
                    <a:pt x="222" y="624"/>
                  </a:lnTo>
                  <a:lnTo>
                    <a:pt x="220" y="630"/>
                  </a:lnTo>
                  <a:lnTo>
                    <a:pt x="214" y="634"/>
                  </a:lnTo>
                  <a:lnTo>
                    <a:pt x="210" y="640"/>
                  </a:lnTo>
                  <a:lnTo>
                    <a:pt x="191" y="644"/>
                  </a:lnTo>
                  <a:lnTo>
                    <a:pt x="187" y="644"/>
                  </a:lnTo>
                  <a:lnTo>
                    <a:pt x="165" y="647"/>
                  </a:lnTo>
                  <a:lnTo>
                    <a:pt x="156" y="654"/>
                  </a:lnTo>
                  <a:lnTo>
                    <a:pt x="153" y="654"/>
                  </a:lnTo>
                  <a:lnTo>
                    <a:pt x="144" y="657"/>
                  </a:lnTo>
                  <a:lnTo>
                    <a:pt x="144" y="660"/>
                  </a:lnTo>
                  <a:lnTo>
                    <a:pt x="140" y="664"/>
                  </a:lnTo>
                  <a:lnTo>
                    <a:pt x="134" y="657"/>
                  </a:lnTo>
                  <a:lnTo>
                    <a:pt x="128" y="650"/>
                  </a:lnTo>
                  <a:lnTo>
                    <a:pt x="121" y="650"/>
                  </a:lnTo>
                  <a:lnTo>
                    <a:pt x="121" y="657"/>
                  </a:lnTo>
                  <a:lnTo>
                    <a:pt x="108" y="660"/>
                  </a:lnTo>
                  <a:lnTo>
                    <a:pt x="102" y="667"/>
                  </a:lnTo>
                  <a:lnTo>
                    <a:pt x="79" y="667"/>
                  </a:lnTo>
                  <a:lnTo>
                    <a:pt x="76" y="667"/>
                  </a:lnTo>
                  <a:lnTo>
                    <a:pt x="73" y="647"/>
                  </a:lnTo>
                  <a:lnTo>
                    <a:pt x="71" y="637"/>
                  </a:lnTo>
                  <a:lnTo>
                    <a:pt x="67" y="626"/>
                  </a:lnTo>
                  <a:lnTo>
                    <a:pt x="64" y="624"/>
                  </a:lnTo>
                  <a:lnTo>
                    <a:pt x="64" y="620"/>
                  </a:lnTo>
                  <a:lnTo>
                    <a:pt x="60" y="613"/>
                  </a:lnTo>
                  <a:lnTo>
                    <a:pt x="56" y="607"/>
                  </a:lnTo>
                  <a:lnTo>
                    <a:pt x="44" y="603"/>
                  </a:lnTo>
                  <a:lnTo>
                    <a:pt x="35" y="597"/>
                  </a:lnTo>
                  <a:lnTo>
                    <a:pt x="28" y="590"/>
                  </a:lnTo>
                  <a:lnTo>
                    <a:pt x="25" y="566"/>
                  </a:lnTo>
                  <a:lnTo>
                    <a:pt x="32" y="560"/>
                  </a:lnTo>
                  <a:lnTo>
                    <a:pt x="60" y="560"/>
                  </a:lnTo>
                  <a:lnTo>
                    <a:pt x="71" y="563"/>
                  </a:lnTo>
                  <a:lnTo>
                    <a:pt x="76" y="563"/>
                  </a:lnTo>
                  <a:lnTo>
                    <a:pt x="73" y="546"/>
                  </a:lnTo>
                  <a:lnTo>
                    <a:pt x="71" y="543"/>
                  </a:lnTo>
                  <a:lnTo>
                    <a:pt x="64" y="536"/>
                  </a:lnTo>
                  <a:lnTo>
                    <a:pt x="64" y="533"/>
                  </a:lnTo>
                  <a:lnTo>
                    <a:pt x="56" y="519"/>
                  </a:lnTo>
                  <a:lnTo>
                    <a:pt x="56" y="472"/>
                  </a:lnTo>
                  <a:lnTo>
                    <a:pt x="55" y="466"/>
                  </a:lnTo>
                  <a:lnTo>
                    <a:pt x="51" y="446"/>
                  </a:lnTo>
                  <a:lnTo>
                    <a:pt x="48" y="443"/>
                  </a:lnTo>
                </a:path>
              </a:pathLst>
            </a:custGeom>
            <a:solidFill>
              <a:srgbClr val="FFFFFF">
                <a:lumMod val="50000"/>
              </a:srgbClr>
            </a:solid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57" name="Freeform 74"/>
            <p:cNvSpPr>
              <a:spLocks/>
            </p:cNvSpPr>
            <p:nvPr/>
          </p:nvSpPr>
          <p:spPr bwMode="auto">
            <a:xfrm>
              <a:off x="4012" y="2629"/>
              <a:ext cx="546" cy="554"/>
            </a:xfrm>
            <a:custGeom>
              <a:avLst/>
              <a:gdLst>
                <a:gd name="T0" fmla="*/ 0 w 504"/>
                <a:gd name="T1" fmla="*/ 152381485 h 515"/>
                <a:gd name="T2" fmla="*/ 5 w 504"/>
                <a:gd name="T3" fmla="*/ 150816465 h 515"/>
                <a:gd name="T4" fmla="*/ 2 w 504"/>
                <a:gd name="T5" fmla="*/ 144469913 h 515"/>
                <a:gd name="T6" fmla="*/ 10489329 w 504"/>
                <a:gd name="T7" fmla="*/ 137672106 h 515"/>
                <a:gd name="T8" fmla="*/ 21557903 w 504"/>
                <a:gd name="T9" fmla="*/ 129041913 h 515"/>
                <a:gd name="T10" fmla="*/ 23569003 w 504"/>
                <a:gd name="T11" fmla="*/ 120348381 h 515"/>
                <a:gd name="T12" fmla="*/ 32167409 w 504"/>
                <a:gd name="T13" fmla="*/ 113794945 h 515"/>
                <a:gd name="T14" fmla="*/ 39959373 w 504"/>
                <a:gd name="T15" fmla="*/ 108243296 h 515"/>
                <a:gd name="T16" fmla="*/ 46896761 w 504"/>
                <a:gd name="T17" fmla="*/ 104000557 h 515"/>
                <a:gd name="T18" fmla="*/ 56331326 w 504"/>
                <a:gd name="T19" fmla="*/ 98337307 h 515"/>
                <a:gd name="T20" fmla="*/ 75807974 w 504"/>
                <a:gd name="T21" fmla="*/ 95227232 h 515"/>
                <a:gd name="T22" fmla="*/ 89264184 w 504"/>
                <a:gd name="T23" fmla="*/ 88523573 h 515"/>
                <a:gd name="T24" fmla="*/ 96383121 w 504"/>
                <a:gd name="T25" fmla="*/ 83157602 h 515"/>
                <a:gd name="T26" fmla="*/ 96383121 w 504"/>
                <a:gd name="T27" fmla="*/ 79402091 h 515"/>
                <a:gd name="T28" fmla="*/ 96383121 w 504"/>
                <a:gd name="T29" fmla="*/ 75143104 h 515"/>
                <a:gd name="T30" fmla="*/ 99553664 w 504"/>
                <a:gd name="T31" fmla="*/ 70165997 h 515"/>
                <a:gd name="T32" fmla="*/ 84054270 w 504"/>
                <a:gd name="T33" fmla="*/ 62589466 h 515"/>
                <a:gd name="T34" fmla="*/ 75807974 w 504"/>
                <a:gd name="T35" fmla="*/ 53915590 h 515"/>
                <a:gd name="T36" fmla="*/ 66111033 w 504"/>
                <a:gd name="T37" fmla="*/ 45195518 h 515"/>
                <a:gd name="T38" fmla="*/ 78301754 w 504"/>
                <a:gd name="T39" fmla="*/ 39658223 h 515"/>
                <a:gd name="T40" fmla="*/ 70874198 w 504"/>
                <a:gd name="T41" fmla="*/ 33385534 h 515"/>
                <a:gd name="T42" fmla="*/ 64593812 w 504"/>
                <a:gd name="T43" fmla="*/ 25251880 h 515"/>
                <a:gd name="T44" fmla="*/ 56331326 w 504"/>
                <a:gd name="T45" fmla="*/ 16265325 h 515"/>
                <a:gd name="T46" fmla="*/ 39959373 w 504"/>
                <a:gd name="T47" fmla="*/ 9732482 h 515"/>
                <a:gd name="T48" fmla="*/ 32167409 w 504"/>
                <a:gd name="T49" fmla="*/ 5427560 h 515"/>
                <a:gd name="T50" fmla="*/ 56331326 w 504"/>
                <a:gd name="T51" fmla="*/ 2615661 h 515"/>
                <a:gd name="T52" fmla="*/ 210120509 w 504"/>
                <a:gd name="T53" fmla="*/ 0 h 515"/>
                <a:gd name="T54" fmla="*/ 231392387 w 504"/>
                <a:gd name="T55" fmla="*/ 13032660 h 515"/>
                <a:gd name="T56" fmla="*/ 255082333 w 504"/>
                <a:gd name="T57" fmla="*/ 26564234 h 515"/>
                <a:gd name="T58" fmla="*/ 348041740 w 504"/>
                <a:gd name="T59" fmla="*/ 24694206 h 515"/>
                <a:gd name="T60" fmla="*/ 390293740 w 504"/>
                <a:gd name="T61" fmla="*/ 15536833 h 515"/>
                <a:gd name="T62" fmla="*/ 408465725 w 504"/>
                <a:gd name="T63" fmla="*/ 20028199 h 515"/>
                <a:gd name="T64" fmla="*/ 459429318 w 504"/>
                <a:gd name="T65" fmla="*/ 52164787 h 515"/>
                <a:gd name="T66" fmla="*/ 477611287 w 504"/>
                <a:gd name="T67" fmla="*/ 67329208 h 515"/>
                <a:gd name="T68" fmla="*/ 466183770 w 504"/>
                <a:gd name="T69" fmla="*/ 72490171 h 515"/>
                <a:gd name="T70" fmla="*/ 482022273 w 504"/>
                <a:gd name="T71" fmla="*/ 75143104 h 515"/>
                <a:gd name="T72" fmla="*/ 556359236 w 504"/>
                <a:gd name="T73" fmla="*/ 69853261 h 515"/>
                <a:gd name="T74" fmla="*/ 550799536 w 504"/>
                <a:gd name="T75" fmla="*/ 96987364 h 515"/>
                <a:gd name="T76" fmla="*/ 562605336 w 504"/>
                <a:gd name="T77" fmla="*/ 98337307 h 515"/>
                <a:gd name="T78" fmla="*/ 477611287 w 504"/>
                <a:gd name="T79" fmla="*/ 150816465 h 515"/>
                <a:gd name="T80" fmla="*/ 500378407 w 504"/>
                <a:gd name="T81" fmla="*/ 159192614 h 515"/>
                <a:gd name="T82" fmla="*/ 515847779 w 504"/>
                <a:gd name="T83" fmla="*/ 161809610 h 515"/>
                <a:gd name="T84" fmla="*/ 507525285 w 504"/>
                <a:gd name="T85" fmla="*/ 163424475 h 515"/>
                <a:gd name="T86" fmla="*/ 446698334 w 504"/>
                <a:gd name="T87" fmla="*/ 168482495 h 515"/>
                <a:gd name="T88" fmla="*/ 437742134 w 504"/>
                <a:gd name="T89" fmla="*/ 168165663 h 515"/>
                <a:gd name="T90" fmla="*/ 405212883 w 504"/>
                <a:gd name="T91" fmla="*/ 166344809 h 515"/>
                <a:gd name="T92" fmla="*/ 366666333 w 504"/>
                <a:gd name="T93" fmla="*/ 164402372 h 515"/>
                <a:gd name="T94" fmla="*/ 331842704 w 504"/>
                <a:gd name="T95" fmla="*/ 165523882 h 515"/>
                <a:gd name="T96" fmla="*/ 306379072 w 504"/>
                <a:gd name="T97" fmla="*/ 159395849 h 515"/>
                <a:gd name="T98" fmla="*/ 295575832 w 504"/>
                <a:gd name="T99" fmla="*/ 157413619 h 515"/>
                <a:gd name="T100" fmla="*/ 138289287 w 504"/>
                <a:gd name="T101" fmla="*/ 159192614 h 515"/>
                <a:gd name="T102" fmla="*/ 102237626 w 504"/>
                <a:gd name="T103" fmla="*/ 159192614 h 515"/>
                <a:gd name="T104" fmla="*/ 82125279 w 504"/>
                <a:gd name="T105" fmla="*/ 154634696 h 515"/>
                <a:gd name="T106" fmla="*/ 48439462 w 504"/>
                <a:gd name="T107" fmla="*/ 152381485 h 515"/>
                <a:gd name="T108" fmla="*/ 27660830 w 504"/>
                <a:gd name="T109" fmla="*/ 156598888 h 515"/>
                <a:gd name="T110" fmla="*/ 5 w 504"/>
                <a:gd name="T111" fmla="*/ 157413619 h 515"/>
                <a:gd name="T112" fmla="*/ 2 w 504"/>
                <a:gd name="T113" fmla="*/ 157413619 h 5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4"/>
                <a:gd name="T172" fmla="*/ 0 h 515"/>
                <a:gd name="T173" fmla="*/ 504 w 504"/>
                <a:gd name="T174" fmla="*/ 515 h 51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4" h="515">
                  <a:moveTo>
                    <a:pt x="2" y="481"/>
                  </a:moveTo>
                  <a:lnTo>
                    <a:pt x="2" y="473"/>
                  </a:lnTo>
                  <a:lnTo>
                    <a:pt x="0" y="463"/>
                  </a:lnTo>
                  <a:lnTo>
                    <a:pt x="0" y="453"/>
                  </a:lnTo>
                  <a:lnTo>
                    <a:pt x="2" y="457"/>
                  </a:lnTo>
                  <a:lnTo>
                    <a:pt x="5" y="460"/>
                  </a:lnTo>
                  <a:lnTo>
                    <a:pt x="5" y="457"/>
                  </a:lnTo>
                  <a:lnTo>
                    <a:pt x="2" y="450"/>
                  </a:lnTo>
                  <a:lnTo>
                    <a:pt x="2" y="440"/>
                  </a:lnTo>
                  <a:lnTo>
                    <a:pt x="2" y="434"/>
                  </a:lnTo>
                  <a:lnTo>
                    <a:pt x="5" y="423"/>
                  </a:lnTo>
                  <a:lnTo>
                    <a:pt x="9" y="420"/>
                  </a:lnTo>
                  <a:lnTo>
                    <a:pt x="12" y="413"/>
                  </a:lnTo>
                  <a:lnTo>
                    <a:pt x="15" y="399"/>
                  </a:lnTo>
                  <a:lnTo>
                    <a:pt x="18" y="393"/>
                  </a:lnTo>
                  <a:lnTo>
                    <a:pt x="18" y="383"/>
                  </a:lnTo>
                  <a:lnTo>
                    <a:pt x="21" y="376"/>
                  </a:lnTo>
                  <a:lnTo>
                    <a:pt x="21" y="366"/>
                  </a:lnTo>
                  <a:lnTo>
                    <a:pt x="25" y="363"/>
                  </a:lnTo>
                  <a:lnTo>
                    <a:pt x="25" y="353"/>
                  </a:lnTo>
                  <a:lnTo>
                    <a:pt x="28" y="346"/>
                  </a:lnTo>
                  <a:lnTo>
                    <a:pt x="31" y="339"/>
                  </a:lnTo>
                  <a:lnTo>
                    <a:pt x="31" y="336"/>
                  </a:lnTo>
                  <a:lnTo>
                    <a:pt x="35" y="329"/>
                  </a:lnTo>
                  <a:lnTo>
                    <a:pt x="35" y="326"/>
                  </a:lnTo>
                  <a:lnTo>
                    <a:pt x="37" y="319"/>
                  </a:lnTo>
                  <a:lnTo>
                    <a:pt x="41" y="316"/>
                  </a:lnTo>
                  <a:lnTo>
                    <a:pt x="47" y="309"/>
                  </a:lnTo>
                  <a:lnTo>
                    <a:pt x="50" y="306"/>
                  </a:lnTo>
                  <a:lnTo>
                    <a:pt x="50" y="299"/>
                  </a:lnTo>
                  <a:lnTo>
                    <a:pt x="50" y="296"/>
                  </a:lnTo>
                  <a:lnTo>
                    <a:pt x="56" y="292"/>
                  </a:lnTo>
                  <a:lnTo>
                    <a:pt x="66" y="289"/>
                  </a:lnTo>
                  <a:lnTo>
                    <a:pt x="70" y="282"/>
                  </a:lnTo>
                  <a:lnTo>
                    <a:pt x="75" y="275"/>
                  </a:lnTo>
                  <a:lnTo>
                    <a:pt x="79" y="269"/>
                  </a:lnTo>
                  <a:lnTo>
                    <a:pt x="82" y="262"/>
                  </a:lnTo>
                  <a:lnTo>
                    <a:pt x="82" y="255"/>
                  </a:lnTo>
                  <a:lnTo>
                    <a:pt x="85" y="252"/>
                  </a:lnTo>
                  <a:lnTo>
                    <a:pt x="85" y="249"/>
                  </a:lnTo>
                  <a:lnTo>
                    <a:pt x="85" y="245"/>
                  </a:lnTo>
                  <a:lnTo>
                    <a:pt x="85" y="242"/>
                  </a:lnTo>
                  <a:lnTo>
                    <a:pt x="85" y="235"/>
                  </a:lnTo>
                  <a:lnTo>
                    <a:pt x="85" y="232"/>
                  </a:lnTo>
                  <a:lnTo>
                    <a:pt x="85" y="228"/>
                  </a:lnTo>
                  <a:lnTo>
                    <a:pt x="85" y="222"/>
                  </a:lnTo>
                  <a:lnTo>
                    <a:pt x="85" y="218"/>
                  </a:lnTo>
                  <a:lnTo>
                    <a:pt x="89" y="215"/>
                  </a:lnTo>
                  <a:lnTo>
                    <a:pt x="89" y="208"/>
                  </a:lnTo>
                  <a:lnTo>
                    <a:pt x="85" y="199"/>
                  </a:lnTo>
                  <a:lnTo>
                    <a:pt x="75" y="191"/>
                  </a:lnTo>
                  <a:lnTo>
                    <a:pt x="72" y="181"/>
                  </a:lnTo>
                  <a:lnTo>
                    <a:pt x="70" y="175"/>
                  </a:lnTo>
                  <a:lnTo>
                    <a:pt x="66" y="165"/>
                  </a:lnTo>
                  <a:lnTo>
                    <a:pt x="63" y="154"/>
                  </a:lnTo>
                  <a:lnTo>
                    <a:pt x="59" y="141"/>
                  </a:lnTo>
                  <a:lnTo>
                    <a:pt x="59" y="138"/>
                  </a:lnTo>
                  <a:lnTo>
                    <a:pt x="63" y="131"/>
                  </a:lnTo>
                  <a:lnTo>
                    <a:pt x="70" y="124"/>
                  </a:lnTo>
                  <a:lnTo>
                    <a:pt x="70" y="121"/>
                  </a:lnTo>
                  <a:lnTo>
                    <a:pt x="70" y="115"/>
                  </a:lnTo>
                  <a:lnTo>
                    <a:pt x="66" y="101"/>
                  </a:lnTo>
                  <a:lnTo>
                    <a:pt x="63" y="101"/>
                  </a:lnTo>
                  <a:lnTo>
                    <a:pt x="59" y="94"/>
                  </a:lnTo>
                  <a:lnTo>
                    <a:pt x="56" y="88"/>
                  </a:lnTo>
                  <a:lnTo>
                    <a:pt x="56" y="78"/>
                  </a:lnTo>
                  <a:lnTo>
                    <a:pt x="53" y="67"/>
                  </a:lnTo>
                  <a:lnTo>
                    <a:pt x="50" y="57"/>
                  </a:lnTo>
                  <a:lnTo>
                    <a:pt x="50" y="50"/>
                  </a:lnTo>
                  <a:lnTo>
                    <a:pt x="43" y="44"/>
                  </a:lnTo>
                  <a:lnTo>
                    <a:pt x="41" y="37"/>
                  </a:lnTo>
                  <a:lnTo>
                    <a:pt x="35" y="30"/>
                  </a:lnTo>
                  <a:lnTo>
                    <a:pt x="31" y="24"/>
                  </a:lnTo>
                  <a:lnTo>
                    <a:pt x="28" y="20"/>
                  </a:lnTo>
                  <a:lnTo>
                    <a:pt x="28" y="17"/>
                  </a:lnTo>
                  <a:lnTo>
                    <a:pt x="31" y="14"/>
                  </a:lnTo>
                  <a:lnTo>
                    <a:pt x="35" y="14"/>
                  </a:lnTo>
                  <a:lnTo>
                    <a:pt x="50" y="7"/>
                  </a:lnTo>
                  <a:lnTo>
                    <a:pt x="53" y="7"/>
                  </a:lnTo>
                  <a:lnTo>
                    <a:pt x="59" y="4"/>
                  </a:lnTo>
                  <a:lnTo>
                    <a:pt x="187" y="0"/>
                  </a:lnTo>
                  <a:lnTo>
                    <a:pt x="190" y="7"/>
                  </a:lnTo>
                  <a:lnTo>
                    <a:pt x="197" y="7"/>
                  </a:lnTo>
                  <a:lnTo>
                    <a:pt x="206" y="40"/>
                  </a:lnTo>
                  <a:lnTo>
                    <a:pt x="206" y="44"/>
                  </a:lnTo>
                  <a:lnTo>
                    <a:pt x="213" y="60"/>
                  </a:lnTo>
                  <a:lnTo>
                    <a:pt x="229" y="80"/>
                  </a:lnTo>
                  <a:lnTo>
                    <a:pt x="237" y="94"/>
                  </a:lnTo>
                  <a:lnTo>
                    <a:pt x="308" y="91"/>
                  </a:lnTo>
                  <a:lnTo>
                    <a:pt x="311" y="74"/>
                  </a:lnTo>
                  <a:lnTo>
                    <a:pt x="315" y="70"/>
                  </a:lnTo>
                  <a:lnTo>
                    <a:pt x="318" y="50"/>
                  </a:lnTo>
                  <a:lnTo>
                    <a:pt x="349" y="47"/>
                  </a:lnTo>
                  <a:lnTo>
                    <a:pt x="349" y="44"/>
                  </a:lnTo>
                  <a:lnTo>
                    <a:pt x="368" y="44"/>
                  </a:lnTo>
                  <a:lnTo>
                    <a:pt x="365" y="60"/>
                  </a:lnTo>
                  <a:lnTo>
                    <a:pt x="400" y="60"/>
                  </a:lnTo>
                  <a:lnTo>
                    <a:pt x="407" y="74"/>
                  </a:lnTo>
                  <a:lnTo>
                    <a:pt x="411" y="158"/>
                  </a:lnTo>
                  <a:lnTo>
                    <a:pt x="416" y="168"/>
                  </a:lnTo>
                  <a:lnTo>
                    <a:pt x="416" y="172"/>
                  </a:lnTo>
                  <a:lnTo>
                    <a:pt x="426" y="205"/>
                  </a:lnTo>
                  <a:lnTo>
                    <a:pt x="413" y="218"/>
                  </a:lnTo>
                  <a:lnTo>
                    <a:pt x="413" y="222"/>
                  </a:lnTo>
                  <a:lnTo>
                    <a:pt x="416" y="222"/>
                  </a:lnTo>
                  <a:lnTo>
                    <a:pt x="419" y="225"/>
                  </a:lnTo>
                  <a:lnTo>
                    <a:pt x="423" y="228"/>
                  </a:lnTo>
                  <a:lnTo>
                    <a:pt x="430" y="228"/>
                  </a:lnTo>
                  <a:lnTo>
                    <a:pt x="432" y="218"/>
                  </a:lnTo>
                  <a:lnTo>
                    <a:pt x="477" y="215"/>
                  </a:lnTo>
                  <a:lnTo>
                    <a:pt x="496" y="212"/>
                  </a:lnTo>
                  <a:lnTo>
                    <a:pt x="499" y="212"/>
                  </a:lnTo>
                  <a:lnTo>
                    <a:pt x="499" y="215"/>
                  </a:lnTo>
                  <a:lnTo>
                    <a:pt x="493" y="296"/>
                  </a:lnTo>
                  <a:lnTo>
                    <a:pt x="496" y="296"/>
                  </a:lnTo>
                  <a:lnTo>
                    <a:pt x="496" y="299"/>
                  </a:lnTo>
                  <a:lnTo>
                    <a:pt x="503" y="299"/>
                  </a:lnTo>
                  <a:lnTo>
                    <a:pt x="416" y="299"/>
                  </a:lnTo>
                  <a:lnTo>
                    <a:pt x="419" y="453"/>
                  </a:lnTo>
                  <a:lnTo>
                    <a:pt x="426" y="460"/>
                  </a:lnTo>
                  <a:lnTo>
                    <a:pt x="426" y="463"/>
                  </a:lnTo>
                  <a:lnTo>
                    <a:pt x="430" y="463"/>
                  </a:lnTo>
                  <a:lnTo>
                    <a:pt x="448" y="484"/>
                  </a:lnTo>
                  <a:lnTo>
                    <a:pt x="454" y="484"/>
                  </a:lnTo>
                  <a:lnTo>
                    <a:pt x="458" y="491"/>
                  </a:lnTo>
                  <a:lnTo>
                    <a:pt x="461" y="494"/>
                  </a:lnTo>
                  <a:lnTo>
                    <a:pt x="464" y="494"/>
                  </a:lnTo>
                  <a:lnTo>
                    <a:pt x="461" y="497"/>
                  </a:lnTo>
                  <a:lnTo>
                    <a:pt x="454" y="497"/>
                  </a:lnTo>
                  <a:lnTo>
                    <a:pt x="439" y="500"/>
                  </a:lnTo>
                  <a:lnTo>
                    <a:pt x="416" y="507"/>
                  </a:lnTo>
                  <a:lnTo>
                    <a:pt x="400" y="514"/>
                  </a:lnTo>
                  <a:lnTo>
                    <a:pt x="395" y="514"/>
                  </a:lnTo>
                  <a:lnTo>
                    <a:pt x="391" y="514"/>
                  </a:lnTo>
                  <a:lnTo>
                    <a:pt x="391" y="511"/>
                  </a:lnTo>
                  <a:lnTo>
                    <a:pt x="381" y="511"/>
                  </a:lnTo>
                  <a:lnTo>
                    <a:pt x="372" y="507"/>
                  </a:lnTo>
                  <a:lnTo>
                    <a:pt x="362" y="507"/>
                  </a:lnTo>
                  <a:lnTo>
                    <a:pt x="349" y="504"/>
                  </a:lnTo>
                  <a:lnTo>
                    <a:pt x="337" y="500"/>
                  </a:lnTo>
                  <a:lnTo>
                    <a:pt x="327" y="500"/>
                  </a:lnTo>
                  <a:lnTo>
                    <a:pt x="318" y="500"/>
                  </a:lnTo>
                  <a:lnTo>
                    <a:pt x="302" y="504"/>
                  </a:lnTo>
                  <a:lnTo>
                    <a:pt x="295" y="504"/>
                  </a:lnTo>
                  <a:lnTo>
                    <a:pt x="286" y="497"/>
                  </a:lnTo>
                  <a:lnTo>
                    <a:pt x="280" y="491"/>
                  </a:lnTo>
                  <a:lnTo>
                    <a:pt x="273" y="487"/>
                  </a:lnTo>
                  <a:lnTo>
                    <a:pt x="267" y="484"/>
                  </a:lnTo>
                  <a:lnTo>
                    <a:pt x="267" y="481"/>
                  </a:lnTo>
                  <a:lnTo>
                    <a:pt x="264" y="481"/>
                  </a:lnTo>
                  <a:lnTo>
                    <a:pt x="235" y="484"/>
                  </a:lnTo>
                  <a:lnTo>
                    <a:pt x="187" y="484"/>
                  </a:lnTo>
                  <a:lnTo>
                    <a:pt x="124" y="484"/>
                  </a:lnTo>
                  <a:lnTo>
                    <a:pt x="110" y="484"/>
                  </a:lnTo>
                  <a:lnTo>
                    <a:pt x="98" y="484"/>
                  </a:lnTo>
                  <a:lnTo>
                    <a:pt x="91" y="484"/>
                  </a:lnTo>
                  <a:lnTo>
                    <a:pt x="89" y="481"/>
                  </a:lnTo>
                  <a:lnTo>
                    <a:pt x="82" y="473"/>
                  </a:lnTo>
                  <a:lnTo>
                    <a:pt x="72" y="471"/>
                  </a:lnTo>
                  <a:lnTo>
                    <a:pt x="70" y="467"/>
                  </a:lnTo>
                  <a:lnTo>
                    <a:pt x="59" y="463"/>
                  </a:lnTo>
                  <a:lnTo>
                    <a:pt x="43" y="463"/>
                  </a:lnTo>
                  <a:lnTo>
                    <a:pt x="37" y="467"/>
                  </a:lnTo>
                  <a:lnTo>
                    <a:pt x="31" y="473"/>
                  </a:lnTo>
                  <a:lnTo>
                    <a:pt x="25" y="477"/>
                  </a:lnTo>
                  <a:lnTo>
                    <a:pt x="18" y="471"/>
                  </a:lnTo>
                  <a:lnTo>
                    <a:pt x="12" y="481"/>
                  </a:lnTo>
                  <a:lnTo>
                    <a:pt x="5" y="481"/>
                  </a:lnTo>
                  <a:lnTo>
                    <a:pt x="2" y="481"/>
                  </a:lnTo>
                  <a:lnTo>
                    <a:pt x="2" y="484"/>
                  </a:lnTo>
                  <a:lnTo>
                    <a:pt x="2" y="481"/>
                  </a:lnTo>
                </a:path>
              </a:pathLst>
            </a:custGeom>
            <a:solidFill>
              <a:srgbClr val="FFFFFF">
                <a:lumMod val="50000"/>
              </a:srgbClr>
            </a:solid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58" name="Freeform 75"/>
            <p:cNvSpPr>
              <a:spLocks/>
            </p:cNvSpPr>
            <p:nvPr/>
          </p:nvSpPr>
          <p:spPr bwMode="auto">
            <a:xfrm>
              <a:off x="3990" y="2199"/>
              <a:ext cx="331" cy="395"/>
            </a:xfrm>
            <a:custGeom>
              <a:avLst/>
              <a:gdLst>
                <a:gd name="T0" fmla="*/ 85933733 w 304"/>
                <a:gd name="T1" fmla="*/ 127558188 h 367"/>
                <a:gd name="T2" fmla="*/ 66573463 w 304"/>
                <a:gd name="T3" fmla="*/ 124267932 h 367"/>
                <a:gd name="T4" fmla="*/ 30953688 w 304"/>
                <a:gd name="T5" fmla="*/ 119212622 h 367"/>
                <a:gd name="T6" fmla="*/ 0 w 304"/>
                <a:gd name="T7" fmla="*/ 115740584 h 367"/>
                <a:gd name="T8" fmla="*/ 18577481 w 304"/>
                <a:gd name="T9" fmla="*/ 109670631 h 367"/>
                <a:gd name="T10" fmla="*/ 56787748 w 304"/>
                <a:gd name="T11" fmla="*/ 109132518 h 367"/>
                <a:gd name="T12" fmla="*/ 56787748 w 304"/>
                <a:gd name="T13" fmla="*/ 103605775 h 367"/>
                <a:gd name="T14" fmla="*/ 51574884 w 304"/>
                <a:gd name="T15" fmla="*/ 96261627 h 367"/>
                <a:gd name="T16" fmla="*/ 85933733 w 304"/>
                <a:gd name="T17" fmla="*/ 91960102 h 367"/>
                <a:gd name="T18" fmla="*/ 127022453 w 304"/>
                <a:gd name="T19" fmla="*/ 89438027 h 367"/>
                <a:gd name="T20" fmla="*/ 158941607 w 304"/>
                <a:gd name="T21" fmla="*/ 84267546 h 367"/>
                <a:gd name="T22" fmla="*/ 196971052 w 304"/>
                <a:gd name="T23" fmla="*/ 87962557 h 367"/>
                <a:gd name="T24" fmla="*/ 249795008 w 304"/>
                <a:gd name="T25" fmla="*/ 87962557 h 367"/>
                <a:gd name="T26" fmla="*/ 280872759 w 304"/>
                <a:gd name="T27" fmla="*/ 91960102 h 367"/>
                <a:gd name="T28" fmla="*/ 328191734 w 304"/>
                <a:gd name="T29" fmla="*/ 85521488 h 367"/>
                <a:gd name="T30" fmla="*/ 328191734 w 304"/>
                <a:gd name="T31" fmla="*/ 75933965 h 367"/>
                <a:gd name="T32" fmla="*/ 339073616 w 304"/>
                <a:gd name="T33" fmla="*/ 67539166 h 367"/>
                <a:gd name="T34" fmla="*/ 313958043 w 304"/>
                <a:gd name="T35" fmla="*/ 60524243 h 367"/>
                <a:gd name="T36" fmla="*/ 305818652 w 304"/>
                <a:gd name="T37" fmla="*/ 52247767 h 367"/>
                <a:gd name="T38" fmla="*/ 339073616 w 304"/>
                <a:gd name="T39" fmla="*/ 42875916 h 367"/>
                <a:gd name="T40" fmla="*/ 328191734 w 304"/>
                <a:gd name="T41" fmla="*/ 33802457 h 367"/>
                <a:gd name="T42" fmla="*/ 264827558 w 304"/>
                <a:gd name="T43" fmla="*/ 32377788 h 367"/>
                <a:gd name="T44" fmla="*/ 238569443 w 304"/>
                <a:gd name="T45" fmla="*/ 38603563 h 367"/>
                <a:gd name="T46" fmla="*/ 214465127 w 304"/>
                <a:gd name="T47" fmla="*/ 32377788 h 367"/>
                <a:gd name="T48" fmla="*/ 233512880 w 304"/>
                <a:gd name="T49" fmla="*/ 23366573 h 367"/>
                <a:gd name="T50" fmla="*/ 280872759 w 304"/>
                <a:gd name="T51" fmla="*/ 23366573 h 367"/>
                <a:gd name="T52" fmla="*/ 351075741 w 304"/>
                <a:gd name="T53" fmla="*/ 23366573 h 367"/>
                <a:gd name="T54" fmla="*/ 401156926 w 304"/>
                <a:gd name="T55" fmla="*/ 25189815 h 367"/>
                <a:gd name="T56" fmla="*/ 453172266 w 304"/>
                <a:gd name="T57" fmla="*/ 27068026 h 367"/>
                <a:gd name="T58" fmla="*/ 508267926 w 304"/>
                <a:gd name="T59" fmla="*/ 29133150 h 367"/>
                <a:gd name="T60" fmla="*/ 532241515 w 304"/>
                <a:gd name="T61" fmla="*/ 30082665 h 367"/>
                <a:gd name="T62" fmla="*/ 537244282 w 304"/>
                <a:gd name="T63" fmla="*/ 25189815 h 367"/>
                <a:gd name="T64" fmla="*/ 532241515 w 304"/>
                <a:gd name="T65" fmla="*/ 17642037 h 367"/>
                <a:gd name="T66" fmla="*/ 537244282 w 304"/>
                <a:gd name="T67" fmla="*/ 13146952 h 367"/>
                <a:gd name="T68" fmla="*/ 581677146 w 304"/>
                <a:gd name="T69" fmla="*/ 4363764 h 367"/>
                <a:gd name="T70" fmla="*/ 669773423 w 304"/>
                <a:gd name="T71" fmla="*/ 0 h 367"/>
                <a:gd name="T72" fmla="*/ 735214117 w 304"/>
                <a:gd name="T73" fmla="*/ 3500003 h 367"/>
                <a:gd name="T74" fmla="*/ 798593275 w 304"/>
                <a:gd name="T75" fmla="*/ 3 h 367"/>
                <a:gd name="T76" fmla="*/ 806480967 w 304"/>
                <a:gd name="T77" fmla="*/ 9685522 h 367"/>
                <a:gd name="T78" fmla="*/ 748041582 w 304"/>
                <a:gd name="T79" fmla="*/ 27068026 h 367"/>
                <a:gd name="T80" fmla="*/ 641696272 w 304"/>
                <a:gd name="T81" fmla="*/ 72435683 h 367"/>
                <a:gd name="T82" fmla="*/ 564962141 w 304"/>
                <a:gd name="T83" fmla="*/ 86669765 h 367"/>
                <a:gd name="T84" fmla="*/ 537244282 w 304"/>
                <a:gd name="T85" fmla="*/ 109132518 h 367"/>
                <a:gd name="T86" fmla="*/ 479291849 w 304"/>
                <a:gd name="T87" fmla="*/ 118037826 h 367"/>
                <a:gd name="T88" fmla="*/ 413871224 w 304"/>
                <a:gd name="T89" fmla="*/ 126766587 h 367"/>
                <a:gd name="T90" fmla="*/ 351075741 w 304"/>
                <a:gd name="T91" fmla="*/ 127558188 h 367"/>
                <a:gd name="T92" fmla="*/ 288348339 w 304"/>
                <a:gd name="T93" fmla="*/ 123402281 h 367"/>
                <a:gd name="T94" fmla="*/ 264827558 w 304"/>
                <a:gd name="T95" fmla="*/ 127558188 h 367"/>
                <a:gd name="T96" fmla="*/ 203501854 w 304"/>
                <a:gd name="T97" fmla="*/ 126766587 h 367"/>
                <a:gd name="T98" fmla="*/ 196971052 w 304"/>
                <a:gd name="T99" fmla="*/ 123402281 h 367"/>
                <a:gd name="T100" fmla="*/ 154821042 w 304"/>
                <a:gd name="T101" fmla="*/ 124267932 h 367"/>
                <a:gd name="T102" fmla="*/ 119940868 w 304"/>
                <a:gd name="T103" fmla="*/ 129174523 h 367"/>
                <a:gd name="T104" fmla="*/ 93565962 w 304"/>
                <a:gd name="T105" fmla="*/ 130436732 h 3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367"/>
                <a:gd name="T161" fmla="*/ 304 w 304"/>
                <a:gd name="T162" fmla="*/ 367 h 3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367">
                  <a:moveTo>
                    <a:pt x="35" y="362"/>
                  </a:moveTo>
                  <a:lnTo>
                    <a:pt x="32" y="356"/>
                  </a:lnTo>
                  <a:lnTo>
                    <a:pt x="28" y="349"/>
                  </a:lnTo>
                  <a:lnTo>
                    <a:pt x="25" y="346"/>
                  </a:lnTo>
                  <a:lnTo>
                    <a:pt x="19" y="339"/>
                  </a:lnTo>
                  <a:lnTo>
                    <a:pt x="12" y="332"/>
                  </a:lnTo>
                  <a:lnTo>
                    <a:pt x="9" y="325"/>
                  </a:lnTo>
                  <a:lnTo>
                    <a:pt x="0" y="322"/>
                  </a:lnTo>
                  <a:lnTo>
                    <a:pt x="0" y="309"/>
                  </a:lnTo>
                  <a:lnTo>
                    <a:pt x="6" y="306"/>
                  </a:lnTo>
                  <a:lnTo>
                    <a:pt x="12" y="302"/>
                  </a:lnTo>
                  <a:lnTo>
                    <a:pt x="22" y="302"/>
                  </a:lnTo>
                  <a:lnTo>
                    <a:pt x="25" y="299"/>
                  </a:lnTo>
                  <a:lnTo>
                    <a:pt x="22" y="288"/>
                  </a:lnTo>
                  <a:lnTo>
                    <a:pt x="19" y="278"/>
                  </a:lnTo>
                  <a:lnTo>
                    <a:pt x="19" y="268"/>
                  </a:lnTo>
                  <a:lnTo>
                    <a:pt x="22" y="262"/>
                  </a:lnTo>
                  <a:lnTo>
                    <a:pt x="32" y="255"/>
                  </a:lnTo>
                  <a:lnTo>
                    <a:pt x="38" y="251"/>
                  </a:lnTo>
                  <a:lnTo>
                    <a:pt x="47" y="249"/>
                  </a:lnTo>
                  <a:lnTo>
                    <a:pt x="54" y="241"/>
                  </a:lnTo>
                  <a:lnTo>
                    <a:pt x="60" y="235"/>
                  </a:lnTo>
                  <a:lnTo>
                    <a:pt x="67" y="238"/>
                  </a:lnTo>
                  <a:lnTo>
                    <a:pt x="73" y="245"/>
                  </a:lnTo>
                  <a:lnTo>
                    <a:pt x="83" y="245"/>
                  </a:lnTo>
                  <a:lnTo>
                    <a:pt x="92" y="245"/>
                  </a:lnTo>
                  <a:lnTo>
                    <a:pt x="99" y="249"/>
                  </a:lnTo>
                  <a:lnTo>
                    <a:pt x="105" y="255"/>
                  </a:lnTo>
                  <a:lnTo>
                    <a:pt x="118" y="251"/>
                  </a:lnTo>
                  <a:lnTo>
                    <a:pt x="121" y="238"/>
                  </a:lnTo>
                  <a:lnTo>
                    <a:pt x="121" y="228"/>
                  </a:lnTo>
                  <a:lnTo>
                    <a:pt x="121" y="212"/>
                  </a:lnTo>
                  <a:lnTo>
                    <a:pt x="124" y="201"/>
                  </a:lnTo>
                  <a:lnTo>
                    <a:pt x="127" y="188"/>
                  </a:lnTo>
                  <a:lnTo>
                    <a:pt x="121" y="178"/>
                  </a:lnTo>
                  <a:lnTo>
                    <a:pt x="118" y="167"/>
                  </a:lnTo>
                  <a:lnTo>
                    <a:pt x="114" y="154"/>
                  </a:lnTo>
                  <a:lnTo>
                    <a:pt x="114" y="144"/>
                  </a:lnTo>
                  <a:lnTo>
                    <a:pt x="121" y="130"/>
                  </a:lnTo>
                  <a:lnTo>
                    <a:pt x="127" y="120"/>
                  </a:lnTo>
                  <a:lnTo>
                    <a:pt x="127" y="104"/>
                  </a:lnTo>
                  <a:lnTo>
                    <a:pt x="121" y="94"/>
                  </a:lnTo>
                  <a:lnTo>
                    <a:pt x="108" y="90"/>
                  </a:lnTo>
                  <a:lnTo>
                    <a:pt x="99" y="90"/>
                  </a:lnTo>
                  <a:lnTo>
                    <a:pt x="92" y="97"/>
                  </a:lnTo>
                  <a:lnTo>
                    <a:pt x="89" y="107"/>
                  </a:lnTo>
                  <a:lnTo>
                    <a:pt x="83" y="104"/>
                  </a:lnTo>
                  <a:lnTo>
                    <a:pt x="79" y="90"/>
                  </a:lnTo>
                  <a:lnTo>
                    <a:pt x="83" y="74"/>
                  </a:lnTo>
                  <a:lnTo>
                    <a:pt x="86" y="64"/>
                  </a:lnTo>
                  <a:lnTo>
                    <a:pt x="95" y="64"/>
                  </a:lnTo>
                  <a:lnTo>
                    <a:pt x="105" y="64"/>
                  </a:lnTo>
                  <a:lnTo>
                    <a:pt x="118" y="64"/>
                  </a:lnTo>
                  <a:lnTo>
                    <a:pt x="130" y="64"/>
                  </a:lnTo>
                  <a:lnTo>
                    <a:pt x="141" y="64"/>
                  </a:lnTo>
                  <a:lnTo>
                    <a:pt x="149" y="70"/>
                  </a:lnTo>
                  <a:lnTo>
                    <a:pt x="159" y="70"/>
                  </a:lnTo>
                  <a:lnTo>
                    <a:pt x="169" y="74"/>
                  </a:lnTo>
                  <a:lnTo>
                    <a:pt x="178" y="74"/>
                  </a:lnTo>
                  <a:lnTo>
                    <a:pt x="188" y="80"/>
                  </a:lnTo>
                  <a:lnTo>
                    <a:pt x="194" y="87"/>
                  </a:lnTo>
                  <a:lnTo>
                    <a:pt x="197" y="84"/>
                  </a:lnTo>
                  <a:lnTo>
                    <a:pt x="200" y="77"/>
                  </a:lnTo>
                  <a:lnTo>
                    <a:pt x="200" y="70"/>
                  </a:lnTo>
                  <a:lnTo>
                    <a:pt x="200" y="60"/>
                  </a:lnTo>
                  <a:lnTo>
                    <a:pt x="197" y="50"/>
                  </a:lnTo>
                  <a:lnTo>
                    <a:pt x="197" y="43"/>
                  </a:lnTo>
                  <a:lnTo>
                    <a:pt x="200" y="37"/>
                  </a:lnTo>
                  <a:lnTo>
                    <a:pt x="207" y="23"/>
                  </a:lnTo>
                  <a:lnTo>
                    <a:pt x="216" y="13"/>
                  </a:lnTo>
                  <a:lnTo>
                    <a:pt x="236" y="3"/>
                  </a:lnTo>
                  <a:lnTo>
                    <a:pt x="249" y="0"/>
                  </a:lnTo>
                  <a:lnTo>
                    <a:pt x="261" y="7"/>
                  </a:lnTo>
                  <a:lnTo>
                    <a:pt x="274" y="10"/>
                  </a:lnTo>
                  <a:lnTo>
                    <a:pt x="286" y="10"/>
                  </a:lnTo>
                  <a:lnTo>
                    <a:pt x="296" y="3"/>
                  </a:lnTo>
                  <a:lnTo>
                    <a:pt x="303" y="0"/>
                  </a:lnTo>
                  <a:lnTo>
                    <a:pt x="300" y="27"/>
                  </a:lnTo>
                  <a:lnTo>
                    <a:pt x="284" y="54"/>
                  </a:lnTo>
                  <a:lnTo>
                    <a:pt x="277" y="74"/>
                  </a:lnTo>
                  <a:lnTo>
                    <a:pt x="264" y="184"/>
                  </a:lnTo>
                  <a:lnTo>
                    <a:pt x="239" y="201"/>
                  </a:lnTo>
                  <a:lnTo>
                    <a:pt x="226" y="215"/>
                  </a:lnTo>
                  <a:lnTo>
                    <a:pt x="210" y="241"/>
                  </a:lnTo>
                  <a:lnTo>
                    <a:pt x="204" y="258"/>
                  </a:lnTo>
                  <a:lnTo>
                    <a:pt x="200" y="302"/>
                  </a:lnTo>
                  <a:lnTo>
                    <a:pt x="191" y="319"/>
                  </a:lnTo>
                  <a:lnTo>
                    <a:pt x="178" y="329"/>
                  </a:lnTo>
                  <a:lnTo>
                    <a:pt x="169" y="336"/>
                  </a:lnTo>
                  <a:lnTo>
                    <a:pt x="153" y="352"/>
                  </a:lnTo>
                  <a:lnTo>
                    <a:pt x="137" y="356"/>
                  </a:lnTo>
                  <a:lnTo>
                    <a:pt x="130" y="356"/>
                  </a:lnTo>
                  <a:lnTo>
                    <a:pt x="127" y="339"/>
                  </a:lnTo>
                  <a:lnTo>
                    <a:pt x="108" y="342"/>
                  </a:lnTo>
                  <a:lnTo>
                    <a:pt x="102" y="346"/>
                  </a:lnTo>
                  <a:lnTo>
                    <a:pt x="99" y="356"/>
                  </a:lnTo>
                  <a:lnTo>
                    <a:pt x="89" y="359"/>
                  </a:lnTo>
                  <a:lnTo>
                    <a:pt x="76" y="352"/>
                  </a:lnTo>
                  <a:lnTo>
                    <a:pt x="76" y="349"/>
                  </a:lnTo>
                  <a:lnTo>
                    <a:pt x="73" y="342"/>
                  </a:lnTo>
                  <a:lnTo>
                    <a:pt x="67" y="339"/>
                  </a:lnTo>
                  <a:lnTo>
                    <a:pt x="57" y="346"/>
                  </a:lnTo>
                  <a:lnTo>
                    <a:pt x="54" y="356"/>
                  </a:lnTo>
                  <a:lnTo>
                    <a:pt x="44" y="359"/>
                  </a:lnTo>
                  <a:lnTo>
                    <a:pt x="35" y="366"/>
                  </a:lnTo>
                  <a:lnTo>
                    <a:pt x="35" y="362"/>
                  </a:lnTo>
                </a:path>
              </a:pathLst>
            </a:custGeom>
            <a:solidFill>
              <a:srgbClr val="FFFFFF">
                <a:lumMod val="50000"/>
              </a:srgbClr>
            </a:solid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59" name="Freeform 76"/>
            <p:cNvSpPr>
              <a:spLocks/>
            </p:cNvSpPr>
            <p:nvPr/>
          </p:nvSpPr>
          <p:spPr bwMode="auto">
            <a:xfrm>
              <a:off x="3890" y="2264"/>
              <a:ext cx="238" cy="283"/>
            </a:xfrm>
            <a:custGeom>
              <a:avLst/>
              <a:gdLst>
                <a:gd name="T0" fmla="*/ 36318471 w 221"/>
                <a:gd name="T1" fmla="*/ 87316431 h 263"/>
                <a:gd name="T2" fmla="*/ 27435107 w 221"/>
                <a:gd name="T3" fmla="*/ 79950773 h 263"/>
                <a:gd name="T4" fmla="*/ 21619001 w 221"/>
                <a:gd name="T5" fmla="*/ 74300589 h 263"/>
                <a:gd name="T6" fmla="*/ 15153988 w 221"/>
                <a:gd name="T7" fmla="*/ 68237118 h 263"/>
                <a:gd name="T8" fmla="*/ 9721257 w 221"/>
                <a:gd name="T9" fmla="*/ 62439111 h 263"/>
                <a:gd name="T10" fmla="*/ 6133344 w 221"/>
                <a:gd name="T11" fmla="*/ 58026465 h 263"/>
                <a:gd name="T12" fmla="*/ 3650942 w 221"/>
                <a:gd name="T13" fmla="*/ 50897778 h 263"/>
                <a:gd name="T14" fmla="*/ 3 w 221"/>
                <a:gd name="T15" fmla="*/ 45221012 h 263"/>
                <a:gd name="T16" fmla="*/ 3 w 221"/>
                <a:gd name="T17" fmla="*/ 42947957 h 263"/>
                <a:gd name="T18" fmla="*/ 4559939 w 221"/>
                <a:gd name="T19" fmla="*/ 40782334 h 263"/>
                <a:gd name="T20" fmla="*/ 7660399 w 221"/>
                <a:gd name="T21" fmla="*/ 36295174 h 263"/>
                <a:gd name="T22" fmla="*/ 8884245 w 221"/>
                <a:gd name="T23" fmla="*/ 28654694 h 263"/>
                <a:gd name="T24" fmla="*/ 12868956 w 221"/>
                <a:gd name="T25" fmla="*/ 31346408 h 263"/>
                <a:gd name="T26" fmla="*/ 17575031 w 221"/>
                <a:gd name="T27" fmla="*/ 31346408 h 263"/>
                <a:gd name="T28" fmla="*/ 14071560 w 221"/>
                <a:gd name="T29" fmla="*/ 30419391 h 263"/>
                <a:gd name="T30" fmla="*/ 9721257 w 221"/>
                <a:gd name="T31" fmla="*/ 26629646 h 263"/>
                <a:gd name="T32" fmla="*/ 8884245 w 221"/>
                <a:gd name="T33" fmla="*/ 24344970 h 263"/>
                <a:gd name="T34" fmla="*/ 12868956 w 221"/>
                <a:gd name="T35" fmla="*/ 22728096 h 263"/>
                <a:gd name="T36" fmla="*/ 12868956 w 221"/>
                <a:gd name="T37" fmla="*/ 18241952 h 263"/>
                <a:gd name="T38" fmla="*/ 23655798 w 221"/>
                <a:gd name="T39" fmla="*/ 17439890 h 263"/>
                <a:gd name="T40" fmla="*/ 39167785 w 221"/>
                <a:gd name="T41" fmla="*/ 16207396 h 263"/>
                <a:gd name="T42" fmla="*/ 37609159 w 221"/>
                <a:gd name="T43" fmla="*/ 4524367 h 263"/>
                <a:gd name="T44" fmla="*/ 42797066 w 221"/>
                <a:gd name="T45" fmla="*/ 0 h 263"/>
                <a:gd name="T46" fmla="*/ 53101649 w 221"/>
                <a:gd name="T47" fmla="*/ 0 h 263"/>
                <a:gd name="T48" fmla="*/ 63180888 w 221"/>
                <a:gd name="T49" fmla="*/ 0 h 263"/>
                <a:gd name="T50" fmla="*/ 68371174 w 221"/>
                <a:gd name="T51" fmla="*/ 0 h 263"/>
                <a:gd name="T52" fmla="*/ 69591594 w 221"/>
                <a:gd name="T53" fmla="*/ 4524367 h 263"/>
                <a:gd name="T54" fmla="*/ 69591594 w 221"/>
                <a:gd name="T55" fmla="*/ 15062002 h 263"/>
                <a:gd name="T56" fmla="*/ 73274825 w 221"/>
                <a:gd name="T57" fmla="*/ 12623649 h 263"/>
                <a:gd name="T58" fmla="*/ 79917216 w 221"/>
                <a:gd name="T59" fmla="*/ 10131959 h 263"/>
                <a:gd name="T60" fmla="*/ 87495513 w 221"/>
                <a:gd name="T61" fmla="*/ 15062002 h 263"/>
                <a:gd name="T62" fmla="*/ 84981407 w 221"/>
                <a:gd name="T63" fmla="*/ 24344970 h 263"/>
                <a:gd name="T64" fmla="*/ 82181683 w 221"/>
                <a:gd name="T65" fmla="*/ 32638558 h 263"/>
                <a:gd name="T66" fmla="*/ 84981407 w 221"/>
                <a:gd name="T67" fmla="*/ 40782334 h 263"/>
                <a:gd name="T68" fmla="*/ 86328852 w 221"/>
                <a:gd name="T69" fmla="*/ 49561588 h 263"/>
                <a:gd name="T70" fmla="*/ 84981407 w 221"/>
                <a:gd name="T71" fmla="*/ 58026465 h 263"/>
                <a:gd name="T72" fmla="*/ 83324290 w 221"/>
                <a:gd name="T73" fmla="*/ 66445752 h 263"/>
                <a:gd name="T74" fmla="*/ 76301857 w 221"/>
                <a:gd name="T75" fmla="*/ 65236828 h 263"/>
                <a:gd name="T76" fmla="*/ 69591594 w 221"/>
                <a:gd name="T77" fmla="*/ 63523937 h 263"/>
                <a:gd name="T78" fmla="*/ 63180888 w 221"/>
                <a:gd name="T79" fmla="*/ 61957628 h 263"/>
                <a:gd name="T80" fmla="*/ 57564176 w 221"/>
                <a:gd name="T81" fmla="*/ 62439111 h 263"/>
                <a:gd name="T82" fmla="*/ 52607850 w 221"/>
                <a:gd name="T83" fmla="*/ 66445752 h 263"/>
                <a:gd name="T84" fmla="*/ 45425344 w 221"/>
                <a:gd name="T85" fmla="*/ 70081717 h 263"/>
                <a:gd name="T86" fmla="*/ 44173701 w 221"/>
                <a:gd name="T87" fmla="*/ 75535923 h 263"/>
                <a:gd name="T88" fmla="*/ 46089142 w 221"/>
                <a:gd name="T89" fmla="*/ 82684651 h 263"/>
                <a:gd name="T90" fmla="*/ 42175311 w 221"/>
                <a:gd name="T91" fmla="*/ 83605194 h 263"/>
                <a:gd name="T92" fmla="*/ 36791559 w 221"/>
                <a:gd name="T93" fmla="*/ 85932895 h 263"/>
                <a:gd name="T94" fmla="*/ 36791559 w 221"/>
                <a:gd name="T95" fmla="*/ 89381404 h 2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1"/>
                <a:gd name="T145" fmla="*/ 0 h 263"/>
                <a:gd name="T146" fmla="*/ 221 w 221"/>
                <a:gd name="T147" fmla="*/ 263 h 2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1" h="263">
                  <a:moveTo>
                    <a:pt x="92" y="259"/>
                  </a:moveTo>
                  <a:lnTo>
                    <a:pt x="90" y="252"/>
                  </a:lnTo>
                  <a:lnTo>
                    <a:pt x="79" y="246"/>
                  </a:lnTo>
                  <a:lnTo>
                    <a:pt x="70" y="232"/>
                  </a:lnTo>
                  <a:lnTo>
                    <a:pt x="60" y="226"/>
                  </a:lnTo>
                  <a:lnTo>
                    <a:pt x="54" y="216"/>
                  </a:lnTo>
                  <a:lnTo>
                    <a:pt x="44" y="208"/>
                  </a:lnTo>
                  <a:lnTo>
                    <a:pt x="38" y="198"/>
                  </a:lnTo>
                  <a:lnTo>
                    <a:pt x="32" y="192"/>
                  </a:lnTo>
                  <a:lnTo>
                    <a:pt x="25" y="181"/>
                  </a:lnTo>
                  <a:lnTo>
                    <a:pt x="19" y="175"/>
                  </a:lnTo>
                  <a:lnTo>
                    <a:pt x="16" y="168"/>
                  </a:lnTo>
                  <a:lnTo>
                    <a:pt x="12" y="158"/>
                  </a:lnTo>
                  <a:lnTo>
                    <a:pt x="9" y="148"/>
                  </a:lnTo>
                  <a:lnTo>
                    <a:pt x="6" y="142"/>
                  </a:lnTo>
                  <a:lnTo>
                    <a:pt x="3" y="131"/>
                  </a:lnTo>
                  <a:lnTo>
                    <a:pt x="0" y="128"/>
                  </a:lnTo>
                  <a:lnTo>
                    <a:pt x="3" y="124"/>
                  </a:lnTo>
                  <a:lnTo>
                    <a:pt x="9" y="124"/>
                  </a:lnTo>
                  <a:lnTo>
                    <a:pt x="12" y="118"/>
                  </a:lnTo>
                  <a:lnTo>
                    <a:pt x="19" y="111"/>
                  </a:lnTo>
                  <a:lnTo>
                    <a:pt x="19" y="105"/>
                  </a:lnTo>
                  <a:lnTo>
                    <a:pt x="19" y="84"/>
                  </a:lnTo>
                  <a:lnTo>
                    <a:pt x="22" y="84"/>
                  </a:lnTo>
                  <a:lnTo>
                    <a:pt x="25" y="91"/>
                  </a:lnTo>
                  <a:lnTo>
                    <a:pt x="32" y="91"/>
                  </a:lnTo>
                  <a:lnTo>
                    <a:pt x="41" y="91"/>
                  </a:lnTo>
                  <a:lnTo>
                    <a:pt x="44" y="91"/>
                  </a:lnTo>
                  <a:lnTo>
                    <a:pt x="41" y="88"/>
                  </a:lnTo>
                  <a:lnTo>
                    <a:pt x="35" y="88"/>
                  </a:lnTo>
                  <a:lnTo>
                    <a:pt x="28" y="81"/>
                  </a:lnTo>
                  <a:lnTo>
                    <a:pt x="25" y="78"/>
                  </a:lnTo>
                  <a:lnTo>
                    <a:pt x="22" y="74"/>
                  </a:lnTo>
                  <a:lnTo>
                    <a:pt x="22" y="70"/>
                  </a:lnTo>
                  <a:lnTo>
                    <a:pt x="28" y="70"/>
                  </a:lnTo>
                  <a:lnTo>
                    <a:pt x="32" y="67"/>
                  </a:lnTo>
                  <a:lnTo>
                    <a:pt x="32" y="57"/>
                  </a:lnTo>
                  <a:lnTo>
                    <a:pt x="32" y="54"/>
                  </a:lnTo>
                  <a:lnTo>
                    <a:pt x="47" y="51"/>
                  </a:lnTo>
                  <a:lnTo>
                    <a:pt x="60" y="51"/>
                  </a:lnTo>
                  <a:lnTo>
                    <a:pt x="83" y="51"/>
                  </a:lnTo>
                  <a:lnTo>
                    <a:pt x="98" y="47"/>
                  </a:lnTo>
                  <a:lnTo>
                    <a:pt x="95" y="30"/>
                  </a:lnTo>
                  <a:lnTo>
                    <a:pt x="95" y="14"/>
                  </a:lnTo>
                  <a:lnTo>
                    <a:pt x="98" y="0"/>
                  </a:lnTo>
                  <a:lnTo>
                    <a:pt x="109" y="0"/>
                  </a:lnTo>
                  <a:lnTo>
                    <a:pt x="121" y="0"/>
                  </a:lnTo>
                  <a:lnTo>
                    <a:pt x="133" y="0"/>
                  </a:lnTo>
                  <a:lnTo>
                    <a:pt x="146" y="0"/>
                  </a:lnTo>
                  <a:lnTo>
                    <a:pt x="159" y="0"/>
                  </a:lnTo>
                  <a:lnTo>
                    <a:pt x="169" y="0"/>
                  </a:lnTo>
                  <a:lnTo>
                    <a:pt x="172" y="0"/>
                  </a:lnTo>
                  <a:lnTo>
                    <a:pt x="178" y="4"/>
                  </a:lnTo>
                  <a:lnTo>
                    <a:pt x="175" y="14"/>
                  </a:lnTo>
                  <a:lnTo>
                    <a:pt x="172" y="30"/>
                  </a:lnTo>
                  <a:lnTo>
                    <a:pt x="175" y="44"/>
                  </a:lnTo>
                  <a:lnTo>
                    <a:pt x="182" y="47"/>
                  </a:lnTo>
                  <a:lnTo>
                    <a:pt x="184" y="37"/>
                  </a:lnTo>
                  <a:lnTo>
                    <a:pt x="191" y="30"/>
                  </a:lnTo>
                  <a:lnTo>
                    <a:pt x="201" y="30"/>
                  </a:lnTo>
                  <a:lnTo>
                    <a:pt x="213" y="34"/>
                  </a:lnTo>
                  <a:lnTo>
                    <a:pt x="220" y="44"/>
                  </a:lnTo>
                  <a:lnTo>
                    <a:pt x="220" y="60"/>
                  </a:lnTo>
                  <a:lnTo>
                    <a:pt x="213" y="70"/>
                  </a:lnTo>
                  <a:lnTo>
                    <a:pt x="207" y="84"/>
                  </a:lnTo>
                  <a:lnTo>
                    <a:pt x="207" y="94"/>
                  </a:lnTo>
                  <a:lnTo>
                    <a:pt x="210" y="107"/>
                  </a:lnTo>
                  <a:lnTo>
                    <a:pt x="213" y="118"/>
                  </a:lnTo>
                  <a:lnTo>
                    <a:pt x="220" y="128"/>
                  </a:lnTo>
                  <a:lnTo>
                    <a:pt x="217" y="142"/>
                  </a:lnTo>
                  <a:lnTo>
                    <a:pt x="213" y="152"/>
                  </a:lnTo>
                  <a:lnTo>
                    <a:pt x="213" y="168"/>
                  </a:lnTo>
                  <a:lnTo>
                    <a:pt x="213" y="179"/>
                  </a:lnTo>
                  <a:lnTo>
                    <a:pt x="210" y="192"/>
                  </a:lnTo>
                  <a:lnTo>
                    <a:pt x="197" y="195"/>
                  </a:lnTo>
                  <a:lnTo>
                    <a:pt x="191" y="189"/>
                  </a:lnTo>
                  <a:lnTo>
                    <a:pt x="184" y="185"/>
                  </a:lnTo>
                  <a:lnTo>
                    <a:pt x="175" y="185"/>
                  </a:lnTo>
                  <a:lnTo>
                    <a:pt x="165" y="185"/>
                  </a:lnTo>
                  <a:lnTo>
                    <a:pt x="159" y="179"/>
                  </a:lnTo>
                  <a:lnTo>
                    <a:pt x="153" y="175"/>
                  </a:lnTo>
                  <a:lnTo>
                    <a:pt x="146" y="181"/>
                  </a:lnTo>
                  <a:lnTo>
                    <a:pt x="140" y="189"/>
                  </a:lnTo>
                  <a:lnTo>
                    <a:pt x="130" y="192"/>
                  </a:lnTo>
                  <a:lnTo>
                    <a:pt x="125" y="195"/>
                  </a:lnTo>
                  <a:lnTo>
                    <a:pt x="114" y="202"/>
                  </a:lnTo>
                  <a:lnTo>
                    <a:pt x="111" y="208"/>
                  </a:lnTo>
                  <a:lnTo>
                    <a:pt x="111" y="218"/>
                  </a:lnTo>
                  <a:lnTo>
                    <a:pt x="114" y="229"/>
                  </a:lnTo>
                  <a:lnTo>
                    <a:pt x="117" y="239"/>
                  </a:lnTo>
                  <a:lnTo>
                    <a:pt x="114" y="242"/>
                  </a:lnTo>
                  <a:lnTo>
                    <a:pt x="105" y="242"/>
                  </a:lnTo>
                  <a:lnTo>
                    <a:pt x="98" y="246"/>
                  </a:lnTo>
                  <a:lnTo>
                    <a:pt x="92" y="249"/>
                  </a:lnTo>
                  <a:lnTo>
                    <a:pt x="92" y="262"/>
                  </a:lnTo>
                  <a:lnTo>
                    <a:pt x="92" y="259"/>
                  </a:lnTo>
                </a:path>
              </a:pathLst>
            </a:custGeom>
            <a:solidFill>
              <a:srgbClr val="FFFFFF">
                <a:lumMod val="50000"/>
              </a:srgbClr>
            </a:solid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60" name="Freeform 77"/>
            <p:cNvSpPr>
              <a:spLocks/>
            </p:cNvSpPr>
            <p:nvPr/>
          </p:nvSpPr>
          <p:spPr bwMode="auto">
            <a:xfrm>
              <a:off x="3771" y="2358"/>
              <a:ext cx="68" cy="56"/>
            </a:xfrm>
            <a:custGeom>
              <a:avLst/>
              <a:gdLst>
                <a:gd name="T0" fmla="*/ 2147483647 w 34"/>
                <a:gd name="T1" fmla="*/ 0 h 42"/>
                <a:gd name="T2" fmla="*/ 2147483647 w 34"/>
                <a:gd name="T3" fmla="*/ 2147483647 h 42"/>
                <a:gd name="T4" fmla="*/ 0 w 34"/>
                <a:gd name="T5" fmla="*/ 2147483647 h 42"/>
                <a:gd name="T6" fmla="*/ 2147483647 w 34"/>
                <a:gd name="T7" fmla="*/ 2147483647 h 42"/>
                <a:gd name="T8" fmla="*/ 2147483647 w 34"/>
                <a:gd name="T9" fmla="*/ 2147483647 h 42"/>
                <a:gd name="T10" fmla="*/ 2147483647 w 34"/>
                <a:gd name="T11" fmla="*/ 0 h 42"/>
                <a:gd name="T12" fmla="*/ 0 60000 65536"/>
                <a:gd name="T13" fmla="*/ 0 60000 65536"/>
                <a:gd name="T14" fmla="*/ 0 60000 65536"/>
                <a:gd name="T15" fmla="*/ 0 60000 65536"/>
                <a:gd name="T16" fmla="*/ 0 60000 65536"/>
                <a:gd name="T17" fmla="*/ 0 60000 65536"/>
                <a:gd name="T18" fmla="*/ 0 w 34"/>
                <a:gd name="T19" fmla="*/ 0 h 42"/>
                <a:gd name="T20" fmla="*/ 34 w 34"/>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34" h="42">
                  <a:moveTo>
                    <a:pt x="29" y="0"/>
                  </a:moveTo>
                  <a:lnTo>
                    <a:pt x="4" y="3"/>
                  </a:lnTo>
                  <a:lnTo>
                    <a:pt x="0" y="14"/>
                  </a:lnTo>
                  <a:lnTo>
                    <a:pt x="17" y="41"/>
                  </a:lnTo>
                  <a:lnTo>
                    <a:pt x="33" y="18"/>
                  </a:lnTo>
                  <a:lnTo>
                    <a:pt x="29" y="0"/>
                  </a:lnTo>
                </a:path>
              </a:pathLst>
            </a:custGeom>
            <a:solidFill>
              <a:srgbClr val="FFFFFF">
                <a:lumMod val="50000"/>
              </a:srgbClr>
            </a:solid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61" name="Freeform 78"/>
            <p:cNvSpPr>
              <a:spLocks/>
            </p:cNvSpPr>
            <p:nvPr/>
          </p:nvSpPr>
          <p:spPr bwMode="auto">
            <a:xfrm>
              <a:off x="3813" y="2260"/>
              <a:ext cx="41" cy="48"/>
            </a:xfrm>
            <a:custGeom>
              <a:avLst/>
              <a:gdLst>
                <a:gd name="T0" fmla="*/ 2147483647 w 22"/>
                <a:gd name="T1" fmla="*/ 0 h 15"/>
                <a:gd name="T2" fmla="*/ 2147483647 w 22"/>
                <a:gd name="T3" fmla="*/ 2147483647 h 15"/>
                <a:gd name="T4" fmla="*/ 0 w 22"/>
                <a:gd name="T5" fmla="*/ 2147483647 h 15"/>
                <a:gd name="T6" fmla="*/ 2147483647 w 22"/>
                <a:gd name="T7" fmla="*/ 2147483647 h 15"/>
                <a:gd name="T8" fmla="*/ 2147483647 w 22"/>
                <a:gd name="T9" fmla="*/ 2147483647 h 15"/>
                <a:gd name="T10" fmla="*/ 2147483647 w 22"/>
                <a:gd name="T11" fmla="*/ 0 h 15"/>
                <a:gd name="T12" fmla="*/ 0 60000 65536"/>
                <a:gd name="T13" fmla="*/ 0 60000 65536"/>
                <a:gd name="T14" fmla="*/ 0 60000 65536"/>
                <a:gd name="T15" fmla="*/ 0 60000 65536"/>
                <a:gd name="T16" fmla="*/ 0 60000 65536"/>
                <a:gd name="T17" fmla="*/ 0 60000 65536"/>
                <a:gd name="T18" fmla="*/ 0 w 22"/>
                <a:gd name="T19" fmla="*/ 0 h 15"/>
                <a:gd name="T20" fmla="*/ 22 w 2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22" h="15">
                  <a:moveTo>
                    <a:pt x="18" y="0"/>
                  </a:moveTo>
                  <a:lnTo>
                    <a:pt x="3" y="4"/>
                  </a:lnTo>
                  <a:lnTo>
                    <a:pt x="0" y="10"/>
                  </a:lnTo>
                  <a:lnTo>
                    <a:pt x="9" y="14"/>
                  </a:lnTo>
                  <a:lnTo>
                    <a:pt x="21" y="11"/>
                  </a:lnTo>
                  <a:lnTo>
                    <a:pt x="18" y="0"/>
                  </a:lnTo>
                </a:path>
              </a:pathLst>
            </a:custGeom>
            <a:solidFill>
              <a:srgbClr val="FFFFFF">
                <a:lumMod val="50000"/>
              </a:srgbClr>
            </a:solid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62" name="Freeform 79"/>
            <p:cNvSpPr>
              <a:spLocks/>
            </p:cNvSpPr>
            <p:nvPr/>
          </p:nvSpPr>
          <p:spPr bwMode="auto">
            <a:xfrm>
              <a:off x="3916" y="2264"/>
              <a:ext cx="83" cy="59"/>
            </a:xfrm>
            <a:custGeom>
              <a:avLst/>
              <a:gdLst>
                <a:gd name="T0" fmla="*/ 488781 w 78"/>
                <a:gd name="T1" fmla="*/ 10414896 h 55"/>
                <a:gd name="T2" fmla="*/ 0 w 78"/>
                <a:gd name="T3" fmla="*/ 8850455 h 55"/>
                <a:gd name="T4" fmla="*/ 0 w 78"/>
                <a:gd name="T5" fmla="*/ 8250427 h 55"/>
                <a:gd name="T6" fmla="*/ 6 w 78"/>
                <a:gd name="T7" fmla="*/ 6834698 h 55"/>
                <a:gd name="T8" fmla="*/ 6 w 78"/>
                <a:gd name="T9" fmla="*/ 5939378 h 55"/>
                <a:gd name="T10" fmla="*/ 488781 w 78"/>
                <a:gd name="T11" fmla="*/ 4088689 h 55"/>
                <a:gd name="T12" fmla="*/ 588931 w 78"/>
                <a:gd name="T13" fmla="*/ 2026241 h 55"/>
                <a:gd name="T14" fmla="*/ 588931 w 78"/>
                <a:gd name="T15" fmla="*/ 4 h 55"/>
                <a:gd name="T16" fmla="*/ 909805 w 78"/>
                <a:gd name="T17" fmla="*/ 4 h 55"/>
                <a:gd name="T18" fmla="*/ 1260819 w 78"/>
                <a:gd name="T19" fmla="*/ 4 h 55"/>
                <a:gd name="T20" fmla="*/ 1720166 w 78"/>
                <a:gd name="T21" fmla="*/ 4 h 55"/>
                <a:gd name="T22" fmla="*/ 2346861 w 78"/>
                <a:gd name="T23" fmla="*/ 0 h 55"/>
                <a:gd name="T24" fmla="*/ 3418397 w 78"/>
                <a:gd name="T25" fmla="*/ 0 h 55"/>
                <a:gd name="T26" fmla="*/ 3811100 w 78"/>
                <a:gd name="T27" fmla="*/ 0 h 55"/>
                <a:gd name="T28" fmla="*/ 3637524 w 78"/>
                <a:gd name="T29" fmla="*/ 2683170 h 55"/>
                <a:gd name="T30" fmla="*/ 3637524 w 78"/>
                <a:gd name="T31" fmla="*/ 5939378 h 55"/>
                <a:gd name="T32" fmla="*/ 3811100 w 78"/>
                <a:gd name="T33" fmla="*/ 9494119 h 55"/>
                <a:gd name="T34" fmla="*/ 3008990 w 78"/>
                <a:gd name="T35" fmla="*/ 10414896 h 55"/>
                <a:gd name="T36" fmla="*/ 1917563 w 78"/>
                <a:gd name="T37" fmla="*/ 10414896 h 55"/>
                <a:gd name="T38" fmla="*/ 1260819 w 78"/>
                <a:gd name="T39" fmla="*/ 10414896 h 55"/>
                <a:gd name="T40" fmla="*/ 488781 w 78"/>
                <a:gd name="T41" fmla="*/ 10925291 h 55"/>
                <a:gd name="T42" fmla="*/ 488781 w 78"/>
                <a:gd name="T43" fmla="*/ 10414896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
                <a:gd name="T67" fmla="*/ 0 h 55"/>
                <a:gd name="T68" fmla="*/ 78 w 78"/>
                <a:gd name="T69" fmla="*/ 55 h 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 h="55">
                  <a:moveTo>
                    <a:pt x="9" y="51"/>
                  </a:moveTo>
                  <a:lnTo>
                    <a:pt x="0" y="44"/>
                  </a:lnTo>
                  <a:lnTo>
                    <a:pt x="0" y="41"/>
                  </a:lnTo>
                  <a:lnTo>
                    <a:pt x="6" y="34"/>
                  </a:lnTo>
                  <a:lnTo>
                    <a:pt x="6" y="30"/>
                  </a:lnTo>
                  <a:lnTo>
                    <a:pt x="9" y="20"/>
                  </a:lnTo>
                  <a:lnTo>
                    <a:pt x="12" y="10"/>
                  </a:lnTo>
                  <a:lnTo>
                    <a:pt x="12" y="4"/>
                  </a:lnTo>
                  <a:lnTo>
                    <a:pt x="19" y="4"/>
                  </a:lnTo>
                  <a:lnTo>
                    <a:pt x="25" y="4"/>
                  </a:lnTo>
                  <a:lnTo>
                    <a:pt x="35" y="4"/>
                  </a:lnTo>
                  <a:lnTo>
                    <a:pt x="48" y="0"/>
                  </a:lnTo>
                  <a:lnTo>
                    <a:pt x="70" y="0"/>
                  </a:lnTo>
                  <a:lnTo>
                    <a:pt x="77" y="0"/>
                  </a:lnTo>
                  <a:lnTo>
                    <a:pt x="74" y="14"/>
                  </a:lnTo>
                  <a:lnTo>
                    <a:pt x="74" y="30"/>
                  </a:lnTo>
                  <a:lnTo>
                    <a:pt x="77" y="47"/>
                  </a:lnTo>
                  <a:lnTo>
                    <a:pt x="61" y="51"/>
                  </a:lnTo>
                  <a:lnTo>
                    <a:pt x="38" y="51"/>
                  </a:lnTo>
                  <a:lnTo>
                    <a:pt x="25" y="51"/>
                  </a:lnTo>
                  <a:lnTo>
                    <a:pt x="9" y="54"/>
                  </a:lnTo>
                  <a:lnTo>
                    <a:pt x="9" y="51"/>
                  </a:lnTo>
                </a:path>
              </a:pathLst>
            </a:custGeom>
            <a:solidFill>
              <a:srgbClr val="FFFFFF">
                <a:lumMod val="50000"/>
              </a:srgbClr>
            </a:solid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63" name="Freeform 80"/>
            <p:cNvSpPr>
              <a:spLocks/>
            </p:cNvSpPr>
            <p:nvPr/>
          </p:nvSpPr>
          <p:spPr bwMode="auto">
            <a:xfrm>
              <a:off x="3854" y="2212"/>
              <a:ext cx="70" cy="58"/>
            </a:xfrm>
            <a:custGeom>
              <a:avLst/>
              <a:gdLst>
                <a:gd name="T0" fmla="*/ 2147483647 w 34"/>
                <a:gd name="T1" fmla="*/ 0 h 42"/>
                <a:gd name="T2" fmla="*/ 2147483647 w 34"/>
                <a:gd name="T3" fmla="*/ 2147483647 h 42"/>
                <a:gd name="T4" fmla="*/ 0 w 34"/>
                <a:gd name="T5" fmla="*/ 2147483647 h 42"/>
                <a:gd name="T6" fmla="*/ 2147483647 w 34"/>
                <a:gd name="T7" fmla="*/ 2147483647 h 42"/>
                <a:gd name="T8" fmla="*/ 2147483647 w 34"/>
                <a:gd name="T9" fmla="*/ 2147483647 h 42"/>
                <a:gd name="T10" fmla="*/ 2147483647 w 34"/>
                <a:gd name="T11" fmla="*/ 0 h 42"/>
                <a:gd name="T12" fmla="*/ 0 60000 65536"/>
                <a:gd name="T13" fmla="*/ 0 60000 65536"/>
                <a:gd name="T14" fmla="*/ 0 60000 65536"/>
                <a:gd name="T15" fmla="*/ 0 60000 65536"/>
                <a:gd name="T16" fmla="*/ 0 60000 65536"/>
                <a:gd name="T17" fmla="*/ 0 60000 65536"/>
                <a:gd name="T18" fmla="*/ 0 w 34"/>
                <a:gd name="T19" fmla="*/ 0 h 42"/>
                <a:gd name="T20" fmla="*/ 34 w 34"/>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34" h="42">
                  <a:moveTo>
                    <a:pt x="29" y="0"/>
                  </a:moveTo>
                  <a:lnTo>
                    <a:pt x="4" y="3"/>
                  </a:lnTo>
                  <a:lnTo>
                    <a:pt x="0" y="14"/>
                  </a:lnTo>
                  <a:lnTo>
                    <a:pt x="17" y="41"/>
                  </a:lnTo>
                  <a:lnTo>
                    <a:pt x="33" y="18"/>
                  </a:lnTo>
                  <a:lnTo>
                    <a:pt x="29" y="0"/>
                  </a:lnTo>
                </a:path>
              </a:pathLst>
            </a:custGeom>
            <a:solidFill>
              <a:srgbClr val="FFFFFF">
                <a:lumMod val="50000"/>
              </a:srgbClr>
            </a:solid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64" name="Freeform 81"/>
            <p:cNvSpPr>
              <a:spLocks/>
            </p:cNvSpPr>
            <p:nvPr/>
          </p:nvSpPr>
          <p:spPr bwMode="auto">
            <a:xfrm>
              <a:off x="4772" y="2469"/>
              <a:ext cx="72" cy="96"/>
            </a:xfrm>
            <a:custGeom>
              <a:avLst/>
              <a:gdLst>
                <a:gd name="T0" fmla="*/ 2 w 67"/>
                <a:gd name="T1" fmla="*/ 10617868 h 89"/>
                <a:gd name="T2" fmla="*/ 6 w 67"/>
                <a:gd name="T3" fmla="*/ 22638535 h 89"/>
                <a:gd name="T4" fmla="*/ 2300869 w 67"/>
                <a:gd name="T5" fmla="*/ 24419087 h 89"/>
                <a:gd name="T6" fmla="*/ 2300869 w 67"/>
                <a:gd name="T7" fmla="*/ 28411322 h 89"/>
                <a:gd name="T8" fmla="*/ 2300869 w 67"/>
                <a:gd name="T9" fmla="*/ 31856551 h 89"/>
                <a:gd name="T10" fmla="*/ 2300869 w 67"/>
                <a:gd name="T11" fmla="*/ 37874140 h 89"/>
                <a:gd name="T12" fmla="*/ 3068472 w 67"/>
                <a:gd name="T13" fmla="*/ 40966746 h 89"/>
                <a:gd name="T14" fmla="*/ 4092159 w 67"/>
                <a:gd name="T15" fmla="*/ 44188824 h 89"/>
                <a:gd name="T16" fmla="*/ 4725715 w 67"/>
                <a:gd name="T17" fmla="*/ 46516225 h 89"/>
                <a:gd name="T18" fmla="*/ 5864621 w 67"/>
                <a:gd name="T19" fmla="*/ 44188824 h 89"/>
                <a:gd name="T20" fmla="*/ 10308930 w 67"/>
                <a:gd name="T21" fmla="*/ 42645886 h 89"/>
                <a:gd name="T22" fmla="*/ 11078250 w 67"/>
                <a:gd name="T23" fmla="*/ 40966746 h 89"/>
                <a:gd name="T24" fmla="*/ 12045242 w 67"/>
                <a:gd name="T25" fmla="*/ 37874140 h 89"/>
                <a:gd name="T26" fmla="*/ 12944137 w 67"/>
                <a:gd name="T27" fmla="*/ 35467306 h 89"/>
                <a:gd name="T28" fmla="*/ 13748129 w 67"/>
                <a:gd name="T29" fmla="*/ 31856551 h 89"/>
                <a:gd name="T30" fmla="*/ 15193115 w 67"/>
                <a:gd name="T31" fmla="*/ 26339673 h 89"/>
                <a:gd name="T32" fmla="*/ 18334699 w 67"/>
                <a:gd name="T33" fmla="*/ 19354396 h 89"/>
                <a:gd name="T34" fmla="*/ 17170032 w 67"/>
                <a:gd name="T35" fmla="*/ 12353772 h 89"/>
                <a:gd name="T36" fmla="*/ 15193115 w 67"/>
                <a:gd name="T37" fmla="*/ 12353772 h 89"/>
                <a:gd name="T38" fmla="*/ 14138047 w 67"/>
                <a:gd name="T39" fmla="*/ 3968107 h 89"/>
                <a:gd name="T40" fmla="*/ 16063709 w 67"/>
                <a:gd name="T41" fmla="*/ 4 h 89"/>
                <a:gd name="T42" fmla="*/ 15193115 w 67"/>
                <a:gd name="T43" fmla="*/ 0 h 89"/>
                <a:gd name="T44" fmla="*/ 14138047 w 67"/>
                <a:gd name="T45" fmla="*/ 0 h 89"/>
                <a:gd name="T46" fmla="*/ 13748129 w 67"/>
                <a:gd name="T47" fmla="*/ 0 h 89"/>
                <a:gd name="T48" fmla="*/ 12944137 w 67"/>
                <a:gd name="T49" fmla="*/ 0 h 89"/>
                <a:gd name="T50" fmla="*/ 12045242 w 67"/>
                <a:gd name="T51" fmla="*/ 0 h 89"/>
                <a:gd name="T52" fmla="*/ 11078250 w 67"/>
                <a:gd name="T53" fmla="*/ 4 h 89"/>
                <a:gd name="T54" fmla="*/ 10308930 w 67"/>
                <a:gd name="T55" fmla="*/ 4 h 89"/>
                <a:gd name="T56" fmla="*/ 10308930 w 67"/>
                <a:gd name="T57" fmla="*/ 0 h 89"/>
                <a:gd name="T58" fmla="*/ 9032024 w 67"/>
                <a:gd name="T59" fmla="*/ 4 h 89"/>
                <a:gd name="T60" fmla="*/ 8404805 w 67"/>
                <a:gd name="T61" fmla="*/ 4 h 89"/>
                <a:gd name="T62" fmla="*/ 8404805 w 67"/>
                <a:gd name="T63" fmla="*/ 3968107 h 89"/>
                <a:gd name="T64" fmla="*/ 8404805 w 67"/>
                <a:gd name="T65" fmla="*/ 4979971 h 89"/>
                <a:gd name="T66" fmla="*/ 8404805 w 67"/>
                <a:gd name="T67" fmla="*/ 6741413 h 89"/>
                <a:gd name="T68" fmla="*/ 7730073 w 67"/>
                <a:gd name="T69" fmla="*/ 8460464 h 89"/>
                <a:gd name="T70" fmla="*/ 6772594 w 67"/>
                <a:gd name="T71" fmla="*/ 8460464 h 89"/>
                <a:gd name="T72" fmla="*/ 5864621 w 67"/>
                <a:gd name="T73" fmla="*/ 8460464 h 89"/>
                <a:gd name="T74" fmla="*/ 4725715 w 67"/>
                <a:gd name="T75" fmla="*/ 8460464 h 89"/>
                <a:gd name="T76" fmla="*/ 4092159 w 67"/>
                <a:gd name="T77" fmla="*/ 8460464 h 89"/>
                <a:gd name="T78" fmla="*/ 4092159 w 67"/>
                <a:gd name="T79" fmla="*/ 10617868 h 89"/>
                <a:gd name="T80" fmla="*/ 3068472 w 67"/>
                <a:gd name="T81" fmla="*/ 8460464 h 89"/>
                <a:gd name="T82" fmla="*/ 3068472 w 67"/>
                <a:gd name="T83" fmla="*/ 6741413 h 89"/>
                <a:gd name="T84" fmla="*/ 2300869 w 67"/>
                <a:gd name="T85" fmla="*/ 6741413 h 89"/>
                <a:gd name="T86" fmla="*/ 2300869 w 67"/>
                <a:gd name="T87" fmla="*/ 4979971 h 89"/>
                <a:gd name="T88" fmla="*/ 2300869 w 67"/>
                <a:gd name="T89" fmla="*/ 3968107 h 89"/>
                <a:gd name="T90" fmla="*/ 6 w 67"/>
                <a:gd name="T91" fmla="*/ 3968107 h 89"/>
                <a:gd name="T92" fmla="*/ 2 w 67"/>
                <a:gd name="T93" fmla="*/ 3968107 h 89"/>
                <a:gd name="T94" fmla="*/ 0 w 67"/>
                <a:gd name="T95" fmla="*/ 3968107 h 89"/>
                <a:gd name="T96" fmla="*/ 0 w 67"/>
                <a:gd name="T97" fmla="*/ 4979971 h 89"/>
                <a:gd name="T98" fmla="*/ 0 w 67"/>
                <a:gd name="T99" fmla="*/ 6741413 h 89"/>
                <a:gd name="T100" fmla="*/ 0 w 67"/>
                <a:gd name="T101" fmla="*/ 8460464 h 89"/>
                <a:gd name="T102" fmla="*/ 2 w 67"/>
                <a:gd name="T103" fmla="*/ 10617868 h 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7"/>
                <a:gd name="T157" fmla="*/ 0 h 89"/>
                <a:gd name="T158" fmla="*/ 67 w 67"/>
                <a:gd name="T159" fmla="*/ 89 h 8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7" h="89">
                  <a:moveTo>
                    <a:pt x="2" y="20"/>
                  </a:moveTo>
                  <a:lnTo>
                    <a:pt x="6" y="44"/>
                  </a:lnTo>
                  <a:lnTo>
                    <a:pt x="8" y="47"/>
                  </a:lnTo>
                  <a:lnTo>
                    <a:pt x="8" y="55"/>
                  </a:lnTo>
                  <a:lnTo>
                    <a:pt x="8" y="60"/>
                  </a:lnTo>
                  <a:lnTo>
                    <a:pt x="8" y="71"/>
                  </a:lnTo>
                  <a:lnTo>
                    <a:pt x="12" y="78"/>
                  </a:lnTo>
                  <a:lnTo>
                    <a:pt x="16" y="84"/>
                  </a:lnTo>
                  <a:lnTo>
                    <a:pt x="18" y="88"/>
                  </a:lnTo>
                  <a:lnTo>
                    <a:pt x="21" y="84"/>
                  </a:lnTo>
                  <a:lnTo>
                    <a:pt x="37" y="81"/>
                  </a:lnTo>
                  <a:lnTo>
                    <a:pt x="40" y="78"/>
                  </a:lnTo>
                  <a:lnTo>
                    <a:pt x="44" y="71"/>
                  </a:lnTo>
                  <a:lnTo>
                    <a:pt x="47" y="68"/>
                  </a:lnTo>
                  <a:lnTo>
                    <a:pt x="49" y="60"/>
                  </a:lnTo>
                  <a:lnTo>
                    <a:pt x="56" y="51"/>
                  </a:lnTo>
                  <a:lnTo>
                    <a:pt x="66" y="37"/>
                  </a:lnTo>
                  <a:lnTo>
                    <a:pt x="62" y="24"/>
                  </a:lnTo>
                  <a:lnTo>
                    <a:pt x="56" y="24"/>
                  </a:lnTo>
                  <a:lnTo>
                    <a:pt x="52" y="7"/>
                  </a:lnTo>
                  <a:lnTo>
                    <a:pt x="59" y="4"/>
                  </a:lnTo>
                  <a:lnTo>
                    <a:pt x="56" y="0"/>
                  </a:lnTo>
                  <a:lnTo>
                    <a:pt x="52" y="0"/>
                  </a:lnTo>
                  <a:lnTo>
                    <a:pt x="49" y="0"/>
                  </a:lnTo>
                  <a:lnTo>
                    <a:pt x="47" y="0"/>
                  </a:lnTo>
                  <a:lnTo>
                    <a:pt x="44" y="0"/>
                  </a:lnTo>
                  <a:lnTo>
                    <a:pt x="40" y="4"/>
                  </a:lnTo>
                  <a:lnTo>
                    <a:pt x="37" y="4"/>
                  </a:lnTo>
                  <a:lnTo>
                    <a:pt x="37" y="0"/>
                  </a:lnTo>
                  <a:lnTo>
                    <a:pt x="33" y="4"/>
                  </a:lnTo>
                  <a:lnTo>
                    <a:pt x="31" y="4"/>
                  </a:lnTo>
                  <a:lnTo>
                    <a:pt x="31" y="7"/>
                  </a:lnTo>
                  <a:lnTo>
                    <a:pt x="31" y="10"/>
                  </a:lnTo>
                  <a:lnTo>
                    <a:pt x="31" y="14"/>
                  </a:lnTo>
                  <a:lnTo>
                    <a:pt x="28" y="17"/>
                  </a:lnTo>
                  <a:lnTo>
                    <a:pt x="25" y="17"/>
                  </a:lnTo>
                  <a:lnTo>
                    <a:pt x="21" y="17"/>
                  </a:lnTo>
                  <a:lnTo>
                    <a:pt x="18" y="17"/>
                  </a:lnTo>
                  <a:lnTo>
                    <a:pt x="16" y="17"/>
                  </a:lnTo>
                  <a:lnTo>
                    <a:pt x="16" y="20"/>
                  </a:lnTo>
                  <a:lnTo>
                    <a:pt x="12" y="17"/>
                  </a:lnTo>
                  <a:lnTo>
                    <a:pt x="12" y="14"/>
                  </a:lnTo>
                  <a:lnTo>
                    <a:pt x="8" y="14"/>
                  </a:lnTo>
                  <a:lnTo>
                    <a:pt x="8" y="10"/>
                  </a:lnTo>
                  <a:lnTo>
                    <a:pt x="8" y="7"/>
                  </a:lnTo>
                  <a:lnTo>
                    <a:pt x="6" y="7"/>
                  </a:lnTo>
                  <a:lnTo>
                    <a:pt x="2" y="7"/>
                  </a:lnTo>
                  <a:lnTo>
                    <a:pt x="0" y="7"/>
                  </a:lnTo>
                  <a:lnTo>
                    <a:pt x="0" y="10"/>
                  </a:lnTo>
                  <a:lnTo>
                    <a:pt x="0" y="14"/>
                  </a:lnTo>
                  <a:lnTo>
                    <a:pt x="0" y="17"/>
                  </a:lnTo>
                  <a:lnTo>
                    <a:pt x="2" y="20"/>
                  </a:lnTo>
                </a:path>
              </a:pathLst>
            </a:custGeom>
            <a:solidFill>
              <a:srgbClr val="808080">
                <a:lumMod val="20000"/>
                <a:lumOff val="80000"/>
              </a:srgbClr>
            </a:solid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65" name="Freeform 82"/>
            <p:cNvSpPr>
              <a:spLocks/>
            </p:cNvSpPr>
            <p:nvPr/>
          </p:nvSpPr>
          <p:spPr bwMode="auto">
            <a:xfrm>
              <a:off x="4028" y="2564"/>
              <a:ext cx="48" cy="66"/>
            </a:xfrm>
            <a:custGeom>
              <a:avLst/>
              <a:gdLst>
                <a:gd name="T0" fmla="*/ 24943540 w 44"/>
                <a:gd name="T1" fmla="*/ 50510285 h 61"/>
                <a:gd name="T2" fmla="*/ 24943540 w 44"/>
                <a:gd name="T3" fmla="*/ 44625216 h 61"/>
                <a:gd name="T4" fmla="*/ 24943540 w 44"/>
                <a:gd name="T5" fmla="*/ 39387803 h 61"/>
                <a:gd name="T6" fmla="*/ 24943540 w 44"/>
                <a:gd name="T7" fmla="*/ 29154292 h 61"/>
                <a:gd name="T8" fmla="*/ 0 w 44"/>
                <a:gd name="T9" fmla="*/ 24551483 h 61"/>
                <a:gd name="T10" fmla="*/ 35327403 w 44"/>
                <a:gd name="T11" fmla="*/ 18138349 h 61"/>
                <a:gd name="T12" fmla="*/ 75102729 w 44"/>
                <a:gd name="T13" fmla="*/ 15303604 h 61"/>
                <a:gd name="T14" fmla="*/ 81930246 w 44"/>
                <a:gd name="T15" fmla="*/ 6960715 h 61"/>
                <a:gd name="T16" fmla="*/ 123878741 w 44"/>
                <a:gd name="T17" fmla="*/ 0 h 61"/>
                <a:gd name="T18" fmla="*/ 147425857 w 44"/>
                <a:gd name="T19" fmla="*/ 3 h 61"/>
                <a:gd name="T20" fmla="*/ 160828151 w 44"/>
                <a:gd name="T21" fmla="*/ 8816492 h 61"/>
                <a:gd name="T22" fmla="*/ 160828151 w 44"/>
                <a:gd name="T23" fmla="*/ 11167037 h 61"/>
                <a:gd name="T24" fmla="*/ 97503745 w 44"/>
                <a:gd name="T25" fmla="*/ 24551483 h 61"/>
                <a:gd name="T26" fmla="*/ 75102729 w 44"/>
                <a:gd name="T27" fmla="*/ 50510285 h 61"/>
                <a:gd name="T28" fmla="*/ 45864543 w 44"/>
                <a:gd name="T29" fmla="*/ 53978119 h 61"/>
                <a:gd name="T30" fmla="*/ 24943540 w 44"/>
                <a:gd name="T31" fmla="*/ 50510285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61"/>
                <a:gd name="T50" fmla="*/ 44 w 44"/>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61">
                  <a:moveTo>
                    <a:pt x="6" y="56"/>
                  </a:moveTo>
                  <a:lnTo>
                    <a:pt x="6" y="50"/>
                  </a:lnTo>
                  <a:lnTo>
                    <a:pt x="6" y="43"/>
                  </a:lnTo>
                  <a:lnTo>
                    <a:pt x="6" y="33"/>
                  </a:lnTo>
                  <a:lnTo>
                    <a:pt x="0" y="27"/>
                  </a:lnTo>
                  <a:lnTo>
                    <a:pt x="10" y="20"/>
                  </a:lnTo>
                  <a:lnTo>
                    <a:pt x="20" y="17"/>
                  </a:lnTo>
                  <a:lnTo>
                    <a:pt x="22" y="7"/>
                  </a:lnTo>
                  <a:lnTo>
                    <a:pt x="33" y="0"/>
                  </a:lnTo>
                  <a:lnTo>
                    <a:pt x="39" y="3"/>
                  </a:lnTo>
                  <a:lnTo>
                    <a:pt x="43" y="10"/>
                  </a:lnTo>
                  <a:lnTo>
                    <a:pt x="43" y="13"/>
                  </a:lnTo>
                  <a:lnTo>
                    <a:pt x="26" y="27"/>
                  </a:lnTo>
                  <a:lnTo>
                    <a:pt x="20" y="56"/>
                  </a:lnTo>
                  <a:lnTo>
                    <a:pt x="13" y="60"/>
                  </a:lnTo>
                  <a:lnTo>
                    <a:pt x="6" y="56"/>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grpSp>
      <p:sp>
        <p:nvSpPr>
          <p:cNvPr id="40994" name="Text Box 83"/>
          <p:cNvSpPr txBox="1">
            <a:spLocks noChangeArrowheads="1"/>
          </p:cNvSpPr>
          <p:nvPr/>
        </p:nvSpPr>
        <p:spPr bwMode="auto">
          <a:xfrm>
            <a:off x="6897688" y="2900363"/>
            <a:ext cx="228600" cy="138112"/>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Chad</a:t>
            </a:r>
          </a:p>
        </p:txBody>
      </p:sp>
      <p:sp>
        <p:nvSpPr>
          <p:cNvPr id="40995" name="Text Box 84"/>
          <p:cNvSpPr txBox="1">
            <a:spLocks noChangeArrowheads="1"/>
          </p:cNvSpPr>
          <p:nvPr/>
        </p:nvSpPr>
        <p:spPr bwMode="auto">
          <a:xfrm>
            <a:off x="6396038" y="3419475"/>
            <a:ext cx="444500" cy="139700"/>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Cameroon</a:t>
            </a:r>
          </a:p>
        </p:txBody>
      </p:sp>
      <p:sp>
        <p:nvSpPr>
          <p:cNvPr id="40996" name="Text Box 85"/>
          <p:cNvSpPr txBox="1">
            <a:spLocks noChangeArrowheads="1"/>
          </p:cNvSpPr>
          <p:nvPr/>
        </p:nvSpPr>
        <p:spPr bwMode="auto">
          <a:xfrm>
            <a:off x="6846888" y="3409950"/>
            <a:ext cx="625475" cy="193675"/>
          </a:xfrm>
          <a:prstGeom prst="rect">
            <a:avLst/>
          </a:prstGeom>
          <a:noFill/>
          <a:ln w="9525">
            <a:noFill/>
            <a:miter lim="800000"/>
            <a:headEnd/>
            <a:tailEnd/>
          </a:ln>
        </p:spPr>
        <p:txBody>
          <a:bodyPr wrap="none" lIns="0" tIns="0" rIns="0" bIns="0">
            <a:spAutoFit/>
          </a:bodyPr>
          <a:lstStyle/>
          <a:p>
            <a:pPr algn="ctr">
              <a:lnSpc>
                <a:spcPct val="70000"/>
              </a:lnSpc>
            </a:pPr>
            <a:r>
              <a:rPr lang="en-US" sz="900">
                <a:solidFill>
                  <a:srgbClr val="000000"/>
                </a:solidFill>
                <a:latin typeface="Arial Narrow" pitchFamily="34" charset="0"/>
                <a:ea typeface="ＭＳ Ｐゴシック" pitchFamily="34" charset="-128"/>
              </a:rPr>
              <a:t>Central African</a:t>
            </a:r>
          </a:p>
          <a:p>
            <a:pPr algn="ctr">
              <a:lnSpc>
                <a:spcPct val="70000"/>
              </a:lnSpc>
            </a:pPr>
            <a:r>
              <a:rPr lang="en-US" sz="900">
                <a:solidFill>
                  <a:srgbClr val="000000"/>
                </a:solidFill>
                <a:latin typeface="Arial Narrow" pitchFamily="34" charset="0"/>
                <a:ea typeface="ＭＳ Ｐゴシック" pitchFamily="34" charset="-128"/>
              </a:rPr>
              <a:t>Republic</a:t>
            </a:r>
          </a:p>
        </p:txBody>
      </p:sp>
      <p:sp>
        <p:nvSpPr>
          <p:cNvPr id="40997" name="Text Box 86"/>
          <p:cNvSpPr txBox="1">
            <a:spLocks noChangeArrowheads="1"/>
          </p:cNvSpPr>
          <p:nvPr/>
        </p:nvSpPr>
        <p:spPr bwMode="auto">
          <a:xfrm>
            <a:off x="7032625" y="3924300"/>
            <a:ext cx="481013" cy="292100"/>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Democratic</a:t>
            </a:r>
          </a:p>
          <a:p>
            <a:pPr>
              <a:lnSpc>
                <a:spcPct val="70000"/>
              </a:lnSpc>
            </a:pPr>
            <a:r>
              <a:rPr lang="en-US" sz="900">
                <a:solidFill>
                  <a:srgbClr val="000000"/>
                </a:solidFill>
                <a:latin typeface="Arial Narrow" pitchFamily="34" charset="0"/>
                <a:ea typeface="ＭＳ Ｐゴシック" pitchFamily="34" charset="-128"/>
              </a:rPr>
              <a:t>Republic of</a:t>
            </a:r>
          </a:p>
          <a:p>
            <a:pPr>
              <a:lnSpc>
                <a:spcPct val="70000"/>
              </a:lnSpc>
            </a:pPr>
            <a:r>
              <a:rPr lang="en-US" sz="900">
                <a:solidFill>
                  <a:srgbClr val="000000"/>
                </a:solidFill>
                <a:latin typeface="Arial Narrow" pitchFamily="34" charset="0"/>
                <a:ea typeface="ＭＳ Ｐゴシック" pitchFamily="34" charset="-128"/>
              </a:rPr>
              <a:t>Congo</a:t>
            </a:r>
          </a:p>
        </p:txBody>
      </p:sp>
      <p:sp>
        <p:nvSpPr>
          <p:cNvPr id="40998" name="Text Box 87"/>
          <p:cNvSpPr txBox="1">
            <a:spLocks noChangeArrowheads="1"/>
          </p:cNvSpPr>
          <p:nvPr/>
        </p:nvSpPr>
        <p:spPr bwMode="auto">
          <a:xfrm>
            <a:off x="6813550" y="4645025"/>
            <a:ext cx="293688" cy="138113"/>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Angola</a:t>
            </a:r>
          </a:p>
        </p:txBody>
      </p:sp>
      <p:sp>
        <p:nvSpPr>
          <p:cNvPr id="40999" name="Text Box 88"/>
          <p:cNvSpPr txBox="1">
            <a:spLocks noChangeArrowheads="1"/>
          </p:cNvSpPr>
          <p:nvPr/>
        </p:nvSpPr>
        <p:spPr bwMode="auto">
          <a:xfrm>
            <a:off x="6711950" y="3852863"/>
            <a:ext cx="280988" cy="138112"/>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Congo</a:t>
            </a:r>
          </a:p>
        </p:txBody>
      </p:sp>
      <p:sp>
        <p:nvSpPr>
          <p:cNvPr id="41000" name="Text Box 89"/>
          <p:cNvSpPr txBox="1">
            <a:spLocks noChangeArrowheads="1"/>
          </p:cNvSpPr>
          <p:nvPr/>
        </p:nvSpPr>
        <p:spPr bwMode="auto">
          <a:xfrm>
            <a:off x="6424613" y="3910013"/>
            <a:ext cx="285750" cy="138112"/>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Gabon</a:t>
            </a:r>
          </a:p>
        </p:txBody>
      </p:sp>
      <p:sp>
        <p:nvSpPr>
          <p:cNvPr id="41001" name="Text Box 90"/>
          <p:cNvSpPr txBox="1">
            <a:spLocks noChangeArrowheads="1"/>
          </p:cNvSpPr>
          <p:nvPr/>
        </p:nvSpPr>
        <p:spPr bwMode="auto">
          <a:xfrm>
            <a:off x="6065838" y="4052888"/>
            <a:ext cx="425450" cy="193675"/>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Equatorial</a:t>
            </a:r>
          </a:p>
          <a:p>
            <a:pPr>
              <a:lnSpc>
                <a:spcPct val="70000"/>
              </a:lnSpc>
            </a:pPr>
            <a:r>
              <a:rPr lang="en-US" sz="900">
                <a:solidFill>
                  <a:srgbClr val="000000"/>
                </a:solidFill>
                <a:latin typeface="Arial Narrow" pitchFamily="34" charset="0"/>
                <a:ea typeface="ＭＳ Ｐゴシック" pitchFamily="34" charset="-128"/>
              </a:rPr>
              <a:t>Guinea</a:t>
            </a:r>
          </a:p>
        </p:txBody>
      </p:sp>
      <p:sp>
        <p:nvSpPr>
          <p:cNvPr id="41002" name="Text Box 91"/>
          <p:cNvSpPr txBox="1">
            <a:spLocks noChangeArrowheads="1"/>
          </p:cNvSpPr>
          <p:nvPr/>
        </p:nvSpPr>
        <p:spPr bwMode="auto">
          <a:xfrm>
            <a:off x="7350125" y="4268788"/>
            <a:ext cx="327025" cy="139700"/>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Burundi</a:t>
            </a:r>
          </a:p>
        </p:txBody>
      </p:sp>
      <p:sp>
        <p:nvSpPr>
          <p:cNvPr id="41003" name="Text Box 92"/>
          <p:cNvSpPr txBox="1">
            <a:spLocks noChangeArrowheads="1"/>
          </p:cNvSpPr>
          <p:nvPr/>
        </p:nvSpPr>
        <p:spPr bwMode="auto">
          <a:xfrm>
            <a:off x="5789613" y="3814763"/>
            <a:ext cx="436562" cy="195262"/>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Sao Tome</a:t>
            </a:r>
          </a:p>
          <a:p>
            <a:pPr>
              <a:lnSpc>
                <a:spcPct val="70000"/>
              </a:lnSpc>
            </a:pPr>
            <a:r>
              <a:rPr lang="en-US" sz="900">
                <a:solidFill>
                  <a:srgbClr val="000000"/>
                </a:solidFill>
                <a:latin typeface="Arial Narrow" pitchFamily="34" charset="0"/>
                <a:ea typeface="ＭＳ Ｐゴシック" pitchFamily="34" charset="-128"/>
              </a:rPr>
              <a:t>&amp; Principe</a:t>
            </a:r>
          </a:p>
        </p:txBody>
      </p:sp>
      <p:sp>
        <p:nvSpPr>
          <p:cNvPr id="576" name="Freeform 93"/>
          <p:cNvSpPr>
            <a:spLocks/>
          </p:cNvSpPr>
          <p:nvPr/>
        </p:nvSpPr>
        <p:spPr bwMode="auto">
          <a:xfrm>
            <a:off x="6323013" y="3805238"/>
            <a:ext cx="177800" cy="217487"/>
          </a:xfrm>
          <a:custGeom>
            <a:avLst/>
            <a:gdLst>
              <a:gd name="T0" fmla="*/ 0 w 127"/>
              <a:gd name="T1" fmla="*/ 2147483647 h 151"/>
              <a:gd name="T2" fmla="*/ 2147483647 w 127"/>
              <a:gd name="T3" fmla="*/ 0 h 151"/>
              <a:gd name="T4" fmla="*/ 0 60000 65536"/>
              <a:gd name="T5" fmla="*/ 0 60000 65536"/>
              <a:gd name="T6" fmla="*/ 0 w 127"/>
              <a:gd name="T7" fmla="*/ 0 h 151"/>
              <a:gd name="T8" fmla="*/ 127 w 127"/>
              <a:gd name="T9" fmla="*/ 151 h 151"/>
            </a:gdLst>
            <a:ahLst/>
            <a:cxnLst>
              <a:cxn ang="T4">
                <a:pos x="T0" y="T1"/>
              </a:cxn>
              <a:cxn ang="T5">
                <a:pos x="T2" y="T3"/>
              </a:cxn>
            </a:cxnLst>
            <a:rect l="T6" t="T7" r="T8" b="T9"/>
            <a:pathLst>
              <a:path w="127" h="151">
                <a:moveTo>
                  <a:pt x="0" y="151"/>
                </a:moveTo>
                <a:lnTo>
                  <a:pt x="127" y="0"/>
                </a:lnTo>
              </a:path>
            </a:pathLst>
          </a:custGeom>
          <a:noFill/>
          <a:ln w="9525">
            <a:solidFill>
              <a:srgbClr val="FFFFFF"/>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77" name="Line 94"/>
          <p:cNvSpPr>
            <a:spLocks noChangeShapeType="1"/>
          </p:cNvSpPr>
          <p:nvPr/>
        </p:nvSpPr>
        <p:spPr bwMode="auto">
          <a:xfrm flipV="1">
            <a:off x="6183313" y="3792538"/>
            <a:ext cx="112712" cy="38100"/>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78" name="Line 95"/>
          <p:cNvSpPr>
            <a:spLocks noChangeShapeType="1"/>
          </p:cNvSpPr>
          <p:nvPr/>
        </p:nvSpPr>
        <p:spPr bwMode="auto">
          <a:xfrm flipV="1">
            <a:off x="7551738" y="4133850"/>
            <a:ext cx="128587" cy="165100"/>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grpSp>
        <p:nvGrpSpPr>
          <p:cNvPr id="5" name="Group 99"/>
          <p:cNvGrpSpPr>
            <a:grpSpLocks/>
          </p:cNvGrpSpPr>
          <p:nvPr/>
        </p:nvGrpSpPr>
        <p:grpSpPr bwMode="auto">
          <a:xfrm>
            <a:off x="7202125" y="2402534"/>
            <a:ext cx="1879600" cy="2263775"/>
            <a:chOff x="4464" y="1323"/>
            <a:chExt cx="1344" cy="1571"/>
          </a:xfrm>
          <a:solidFill>
            <a:srgbClr val="FFFFFF">
              <a:lumMod val="85000"/>
            </a:srgbClr>
          </a:solidFill>
        </p:grpSpPr>
        <p:sp>
          <p:nvSpPr>
            <p:cNvPr id="580" name="Freeform 100"/>
            <p:cNvSpPr>
              <a:spLocks/>
            </p:cNvSpPr>
            <p:nvPr/>
          </p:nvSpPr>
          <p:spPr bwMode="auto">
            <a:xfrm>
              <a:off x="5667" y="2629"/>
              <a:ext cx="141" cy="59"/>
            </a:xfrm>
            <a:custGeom>
              <a:avLst/>
              <a:gdLst>
                <a:gd name="T0" fmla="*/ 2147483647 w 17"/>
                <a:gd name="T1" fmla="*/ 2147483647 h 24"/>
                <a:gd name="T2" fmla="*/ 0 w 17"/>
                <a:gd name="T3" fmla="*/ 2147483647 h 24"/>
                <a:gd name="T4" fmla="*/ 2147483647 w 17"/>
                <a:gd name="T5" fmla="*/ 2147483647 h 24"/>
                <a:gd name="T6" fmla="*/ 2147483647 w 17"/>
                <a:gd name="T7" fmla="*/ 0 h 24"/>
                <a:gd name="T8" fmla="*/ 2147483647 w 17"/>
                <a:gd name="T9" fmla="*/ 2147483647 h 24"/>
                <a:gd name="T10" fmla="*/ 2147483647 w 17"/>
                <a:gd name="T11" fmla="*/ 0 h 24"/>
                <a:gd name="T12" fmla="*/ 2147483647 w 17"/>
                <a:gd name="T13" fmla="*/ 2147483647 h 24"/>
                <a:gd name="T14" fmla="*/ 2147483647 w 17"/>
                <a:gd name="T15" fmla="*/ 2147483647 h 24"/>
                <a:gd name="T16" fmla="*/ 2147483647 w 17"/>
                <a:gd name="T17" fmla="*/ 2147483647 h 24"/>
                <a:gd name="T18" fmla="*/ 2147483647 w 17"/>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4"/>
                <a:gd name="T32" fmla="*/ 17 w 17"/>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4">
                  <a:moveTo>
                    <a:pt x="10" y="23"/>
                  </a:moveTo>
                  <a:lnTo>
                    <a:pt x="0" y="19"/>
                  </a:lnTo>
                  <a:lnTo>
                    <a:pt x="5" y="9"/>
                  </a:lnTo>
                  <a:lnTo>
                    <a:pt x="5" y="0"/>
                  </a:lnTo>
                  <a:lnTo>
                    <a:pt x="5" y="3"/>
                  </a:lnTo>
                  <a:lnTo>
                    <a:pt x="10" y="0"/>
                  </a:lnTo>
                  <a:lnTo>
                    <a:pt x="10" y="6"/>
                  </a:lnTo>
                  <a:lnTo>
                    <a:pt x="10" y="9"/>
                  </a:lnTo>
                  <a:lnTo>
                    <a:pt x="16" y="13"/>
                  </a:lnTo>
                  <a:lnTo>
                    <a:pt x="10" y="23"/>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81" name="Freeform 101"/>
            <p:cNvSpPr>
              <a:spLocks/>
            </p:cNvSpPr>
            <p:nvPr/>
          </p:nvSpPr>
          <p:spPr bwMode="auto">
            <a:xfrm>
              <a:off x="5288" y="1829"/>
              <a:ext cx="439" cy="614"/>
            </a:xfrm>
            <a:custGeom>
              <a:avLst/>
              <a:gdLst>
                <a:gd name="T0" fmla="*/ 0 w 406"/>
                <a:gd name="T1" fmla="*/ 214068701 h 569"/>
                <a:gd name="T2" fmla="*/ 17120593 w 406"/>
                <a:gd name="T3" fmla="*/ 319160318 h 569"/>
                <a:gd name="T4" fmla="*/ 19319567 w 406"/>
                <a:gd name="T5" fmla="*/ 317166098 h 569"/>
                <a:gd name="T6" fmla="*/ 47644591 w 406"/>
                <a:gd name="T7" fmla="*/ 289904216 h 569"/>
                <a:gd name="T8" fmla="*/ 51127629 w 406"/>
                <a:gd name="T9" fmla="*/ 286478698 h 569"/>
                <a:gd name="T10" fmla="*/ 51127629 w 406"/>
                <a:gd name="T11" fmla="*/ 284435859 h 569"/>
                <a:gd name="T12" fmla="*/ 80252152 w 406"/>
                <a:gd name="T13" fmla="*/ 267643007 h 569"/>
                <a:gd name="T14" fmla="*/ 128258651 w 406"/>
                <a:gd name="T15" fmla="*/ 237865630 h 569"/>
                <a:gd name="T16" fmla="*/ 159570907 w 406"/>
                <a:gd name="T17" fmla="*/ 224323226 h 569"/>
                <a:gd name="T18" fmla="*/ 172540875 w 406"/>
                <a:gd name="T19" fmla="*/ 212367026 h 569"/>
                <a:gd name="T20" fmla="*/ 211342685 w 406"/>
                <a:gd name="T21" fmla="*/ 185880843 h 569"/>
                <a:gd name="T22" fmla="*/ 226410994 w 406"/>
                <a:gd name="T23" fmla="*/ 166679955 h 569"/>
                <a:gd name="T24" fmla="*/ 245877780 w 406"/>
                <a:gd name="T25" fmla="*/ 152010330 h 569"/>
                <a:gd name="T26" fmla="*/ 259138672 w 406"/>
                <a:gd name="T27" fmla="*/ 127237665 h 569"/>
                <a:gd name="T28" fmla="*/ 271967883 w 406"/>
                <a:gd name="T29" fmla="*/ 109957792 h 569"/>
                <a:gd name="T30" fmla="*/ 282005765 w 406"/>
                <a:gd name="T31" fmla="*/ 93234278 h 569"/>
                <a:gd name="T32" fmla="*/ 289678738 w 406"/>
                <a:gd name="T33" fmla="*/ 84019543 h 569"/>
                <a:gd name="T34" fmla="*/ 298535688 w 406"/>
                <a:gd name="T35" fmla="*/ 72273203 h 569"/>
                <a:gd name="T36" fmla="*/ 302976516 w 406"/>
                <a:gd name="T37" fmla="*/ 70837173 h 569"/>
                <a:gd name="T38" fmla="*/ 312376909 w 406"/>
                <a:gd name="T39" fmla="*/ 39546970 h 569"/>
                <a:gd name="T40" fmla="*/ 322402610 w 406"/>
                <a:gd name="T41" fmla="*/ 37646225 h 569"/>
                <a:gd name="T42" fmla="*/ 326953884 w 406"/>
                <a:gd name="T43" fmla="*/ 36318449 h 569"/>
                <a:gd name="T44" fmla="*/ 322402610 w 406"/>
                <a:gd name="T45" fmla="*/ 34661587 h 569"/>
                <a:gd name="T46" fmla="*/ 314210483 w 406"/>
                <a:gd name="T47" fmla="*/ 34661587 h 569"/>
                <a:gd name="T48" fmla="*/ 322402610 w 406"/>
                <a:gd name="T49" fmla="*/ 19095888 h 569"/>
                <a:gd name="T50" fmla="*/ 319863452 w 406"/>
                <a:gd name="T51" fmla="*/ 9565658 h 569"/>
                <a:gd name="T52" fmla="*/ 322402610 w 406"/>
                <a:gd name="T53" fmla="*/ 4 h 569"/>
                <a:gd name="T54" fmla="*/ 312376909 w 406"/>
                <a:gd name="T55" fmla="*/ 0 h 569"/>
                <a:gd name="T56" fmla="*/ 298535688 w 406"/>
                <a:gd name="T57" fmla="*/ 4468432 h 569"/>
                <a:gd name="T58" fmla="*/ 267178832 w 406"/>
                <a:gd name="T59" fmla="*/ 11595470 h 569"/>
                <a:gd name="T60" fmla="*/ 211342685 w 406"/>
                <a:gd name="T61" fmla="*/ 19095888 h 569"/>
                <a:gd name="T62" fmla="*/ 198103106 w 406"/>
                <a:gd name="T63" fmla="*/ 19095888 h 569"/>
                <a:gd name="T64" fmla="*/ 195985804 w 406"/>
                <a:gd name="T65" fmla="*/ 20606107 h 569"/>
                <a:gd name="T66" fmla="*/ 193651483 w 406"/>
                <a:gd name="T67" fmla="*/ 23003370 h 569"/>
                <a:gd name="T68" fmla="*/ 185932975 w 406"/>
                <a:gd name="T69" fmla="*/ 24822604 h 569"/>
                <a:gd name="T70" fmla="*/ 167175371 w 406"/>
                <a:gd name="T71" fmla="*/ 28904086 h 569"/>
                <a:gd name="T72" fmla="*/ 155027799 w 406"/>
                <a:gd name="T73" fmla="*/ 24822604 h 569"/>
                <a:gd name="T74" fmla="*/ 149659112 w 406"/>
                <a:gd name="T75" fmla="*/ 24822604 h 569"/>
                <a:gd name="T76" fmla="*/ 147365067 w 406"/>
                <a:gd name="T77" fmla="*/ 26785712 h 569"/>
                <a:gd name="T78" fmla="*/ 141666529 w 406"/>
                <a:gd name="T79" fmla="*/ 28904086 h 569"/>
                <a:gd name="T80" fmla="*/ 131586850 w 406"/>
                <a:gd name="T81" fmla="*/ 30149178 h 569"/>
                <a:gd name="T82" fmla="*/ 127519782 w 406"/>
                <a:gd name="T83" fmla="*/ 34661587 h 569"/>
                <a:gd name="T84" fmla="*/ 99701775 w 406"/>
                <a:gd name="T85" fmla="*/ 32330278 h 569"/>
                <a:gd name="T86" fmla="*/ 93287654 w 406"/>
                <a:gd name="T87" fmla="*/ 30149178 h 569"/>
                <a:gd name="T88" fmla="*/ 92026102 w 406"/>
                <a:gd name="T89" fmla="*/ 26785712 h 569"/>
                <a:gd name="T90" fmla="*/ 86275143 w 406"/>
                <a:gd name="T91" fmla="*/ 23003370 h 569"/>
                <a:gd name="T92" fmla="*/ 80252152 w 406"/>
                <a:gd name="T93" fmla="*/ 16965544 h 569"/>
                <a:gd name="T94" fmla="*/ 75569671 w 406"/>
                <a:gd name="T95" fmla="*/ 11595470 h 569"/>
                <a:gd name="T96" fmla="*/ 70421513 w 406"/>
                <a:gd name="T97" fmla="*/ 9565658 h 569"/>
                <a:gd name="T98" fmla="*/ 67018957 w 406"/>
                <a:gd name="T99" fmla="*/ 15102550 h 569"/>
                <a:gd name="T100" fmla="*/ 63114963 w 406"/>
                <a:gd name="T101" fmla="*/ 16965544 h 569"/>
                <a:gd name="T102" fmla="*/ 60232183 w 406"/>
                <a:gd name="T103" fmla="*/ 20606107 h 569"/>
                <a:gd name="T104" fmla="*/ 60232183 w 406"/>
                <a:gd name="T105" fmla="*/ 36318449 h 569"/>
                <a:gd name="T106" fmla="*/ 67018957 w 406"/>
                <a:gd name="T107" fmla="*/ 43836240 h 569"/>
                <a:gd name="T108" fmla="*/ 223070893 w 406"/>
                <a:gd name="T109" fmla="*/ 91354148 h 569"/>
                <a:gd name="T110" fmla="*/ 92026102 w 406"/>
                <a:gd name="T111" fmla="*/ 163634897 h 569"/>
                <a:gd name="T112" fmla="*/ 68244973 w 406"/>
                <a:gd name="T113" fmla="*/ 170367010 h 569"/>
                <a:gd name="T114" fmla="*/ 67018957 w 406"/>
                <a:gd name="T115" fmla="*/ 172519932 h 569"/>
                <a:gd name="T116" fmla="*/ 36099742 w 406"/>
                <a:gd name="T117" fmla="*/ 183840629 h 569"/>
                <a:gd name="T118" fmla="*/ 28555449 w 406"/>
                <a:gd name="T119" fmla="*/ 188197856 h 5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06"/>
                <a:gd name="T181" fmla="*/ 0 h 569"/>
                <a:gd name="T182" fmla="*/ 406 w 406"/>
                <a:gd name="T183" fmla="*/ 569 h 5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06" h="569">
                  <a:moveTo>
                    <a:pt x="27" y="346"/>
                  </a:moveTo>
                  <a:lnTo>
                    <a:pt x="0" y="380"/>
                  </a:lnTo>
                  <a:lnTo>
                    <a:pt x="2" y="541"/>
                  </a:lnTo>
                  <a:lnTo>
                    <a:pt x="21" y="565"/>
                  </a:lnTo>
                  <a:lnTo>
                    <a:pt x="21" y="568"/>
                  </a:lnTo>
                  <a:lnTo>
                    <a:pt x="24" y="561"/>
                  </a:lnTo>
                  <a:lnTo>
                    <a:pt x="59" y="521"/>
                  </a:lnTo>
                  <a:lnTo>
                    <a:pt x="59" y="514"/>
                  </a:lnTo>
                  <a:lnTo>
                    <a:pt x="63" y="514"/>
                  </a:lnTo>
                  <a:lnTo>
                    <a:pt x="63" y="508"/>
                  </a:lnTo>
                  <a:lnTo>
                    <a:pt x="59" y="508"/>
                  </a:lnTo>
                  <a:lnTo>
                    <a:pt x="63" y="504"/>
                  </a:lnTo>
                  <a:lnTo>
                    <a:pt x="71" y="504"/>
                  </a:lnTo>
                  <a:lnTo>
                    <a:pt x="100" y="474"/>
                  </a:lnTo>
                  <a:lnTo>
                    <a:pt x="141" y="433"/>
                  </a:lnTo>
                  <a:lnTo>
                    <a:pt x="160" y="420"/>
                  </a:lnTo>
                  <a:lnTo>
                    <a:pt x="176" y="417"/>
                  </a:lnTo>
                  <a:lnTo>
                    <a:pt x="199" y="397"/>
                  </a:lnTo>
                  <a:lnTo>
                    <a:pt x="211" y="384"/>
                  </a:lnTo>
                  <a:lnTo>
                    <a:pt x="215" y="376"/>
                  </a:lnTo>
                  <a:lnTo>
                    <a:pt x="228" y="366"/>
                  </a:lnTo>
                  <a:lnTo>
                    <a:pt x="263" y="329"/>
                  </a:lnTo>
                  <a:lnTo>
                    <a:pt x="275" y="310"/>
                  </a:lnTo>
                  <a:lnTo>
                    <a:pt x="281" y="296"/>
                  </a:lnTo>
                  <a:lnTo>
                    <a:pt x="303" y="269"/>
                  </a:lnTo>
                  <a:lnTo>
                    <a:pt x="306" y="269"/>
                  </a:lnTo>
                  <a:lnTo>
                    <a:pt x="309" y="262"/>
                  </a:lnTo>
                  <a:lnTo>
                    <a:pt x="322" y="226"/>
                  </a:lnTo>
                  <a:lnTo>
                    <a:pt x="322" y="222"/>
                  </a:lnTo>
                  <a:lnTo>
                    <a:pt x="338" y="195"/>
                  </a:lnTo>
                  <a:lnTo>
                    <a:pt x="341" y="189"/>
                  </a:lnTo>
                  <a:lnTo>
                    <a:pt x="351" y="165"/>
                  </a:lnTo>
                  <a:lnTo>
                    <a:pt x="360" y="155"/>
                  </a:lnTo>
                  <a:lnTo>
                    <a:pt x="360" y="148"/>
                  </a:lnTo>
                  <a:lnTo>
                    <a:pt x="369" y="138"/>
                  </a:lnTo>
                  <a:lnTo>
                    <a:pt x="373" y="128"/>
                  </a:lnTo>
                  <a:lnTo>
                    <a:pt x="373" y="125"/>
                  </a:lnTo>
                  <a:lnTo>
                    <a:pt x="376" y="125"/>
                  </a:lnTo>
                  <a:lnTo>
                    <a:pt x="383" y="118"/>
                  </a:lnTo>
                  <a:lnTo>
                    <a:pt x="388" y="70"/>
                  </a:lnTo>
                  <a:lnTo>
                    <a:pt x="388" y="67"/>
                  </a:lnTo>
                  <a:lnTo>
                    <a:pt x="401" y="67"/>
                  </a:lnTo>
                  <a:lnTo>
                    <a:pt x="405" y="67"/>
                  </a:lnTo>
                  <a:lnTo>
                    <a:pt x="405" y="64"/>
                  </a:lnTo>
                  <a:lnTo>
                    <a:pt x="401" y="64"/>
                  </a:lnTo>
                  <a:lnTo>
                    <a:pt x="401" y="61"/>
                  </a:lnTo>
                  <a:lnTo>
                    <a:pt x="395" y="64"/>
                  </a:lnTo>
                  <a:lnTo>
                    <a:pt x="392" y="61"/>
                  </a:lnTo>
                  <a:lnTo>
                    <a:pt x="398" y="57"/>
                  </a:lnTo>
                  <a:lnTo>
                    <a:pt x="401" y="34"/>
                  </a:lnTo>
                  <a:lnTo>
                    <a:pt x="395" y="30"/>
                  </a:lnTo>
                  <a:lnTo>
                    <a:pt x="398" y="17"/>
                  </a:lnTo>
                  <a:lnTo>
                    <a:pt x="401" y="14"/>
                  </a:lnTo>
                  <a:lnTo>
                    <a:pt x="401" y="4"/>
                  </a:lnTo>
                  <a:lnTo>
                    <a:pt x="395" y="4"/>
                  </a:lnTo>
                  <a:lnTo>
                    <a:pt x="388" y="0"/>
                  </a:lnTo>
                  <a:lnTo>
                    <a:pt x="376" y="0"/>
                  </a:lnTo>
                  <a:lnTo>
                    <a:pt x="373" y="7"/>
                  </a:lnTo>
                  <a:lnTo>
                    <a:pt x="332" y="17"/>
                  </a:lnTo>
                  <a:lnTo>
                    <a:pt x="332" y="20"/>
                  </a:lnTo>
                  <a:lnTo>
                    <a:pt x="287" y="30"/>
                  </a:lnTo>
                  <a:lnTo>
                    <a:pt x="263" y="34"/>
                  </a:lnTo>
                  <a:lnTo>
                    <a:pt x="259" y="34"/>
                  </a:lnTo>
                  <a:lnTo>
                    <a:pt x="246" y="34"/>
                  </a:lnTo>
                  <a:lnTo>
                    <a:pt x="244" y="34"/>
                  </a:lnTo>
                  <a:lnTo>
                    <a:pt x="244" y="37"/>
                  </a:lnTo>
                  <a:lnTo>
                    <a:pt x="240" y="37"/>
                  </a:lnTo>
                  <a:lnTo>
                    <a:pt x="240" y="41"/>
                  </a:lnTo>
                  <a:lnTo>
                    <a:pt x="230" y="41"/>
                  </a:lnTo>
                  <a:lnTo>
                    <a:pt x="230" y="44"/>
                  </a:lnTo>
                  <a:lnTo>
                    <a:pt x="228" y="47"/>
                  </a:lnTo>
                  <a:lnTo>
                    <a:pt x="208" y="51"/>
                  </a:lnTo>
                  <a:lnTo>
                    <a:pt x="208" y="47"/>
                  </a:lnTo>
                  <a:lnTo>
                    <a:pt x="193" y="44"/>
                  </a:lnTo>
                  <a:lnTo>
                    <a:pt x="189" y="44"/>
                  </a:lnTo>
                  <a:lnTo>
                    <a:pt x="186" y="44"/>
                  </a:lnTo>
                  <a:lnTo>
                    <a:pt x="183" y="44"/>
                  </a:lnTo>
                  <a:lnTo>
                    <a:pt x="183" y="47"/>
                  </a:lnTo>
                  <a:lnTo>
                    <a:pt x="176" y="47"/>
                  </a:lnTo>
                  <a:lnTo>
                    <a:pt x="176" y="51"/>
                  </a:lnTo>
                  <a:lnTo>
                    <a:pt x="174" y="51"/>
                  </a:lnTo>
                  <a:lnTo>
                    <a:pt x="164" y="54"/>
                  </a:lnTo>
                  <a:lnTo>
                    <a:pt x="160" y="57"/>
                  </a:lnTo>
                  <a:lnTo>
                    <a:pt x="158" y="61"/>
                  </a:lnTo>
                  <a:lnTo>
                    <a:pt x="126" y="57"/>
                  </a:lnTo>
                  <a:lnTo>
                    <a:pt x="123" y="57"/>
                  </a:lnTo>
                  <a:lnTo>
                    <a:pt x="120" y="54"/>
                  </a:lnTo>
                  <a:lnTo>
                    <a:pt x="116" y="54"/>
                  </a:lnTo>
                  <a:lnTo>
                    <a:pt x="116" y="51"/>
                  </a:lnTo>
                  <a:lnTo>
                    <a:pt x="113" y="47"/>
                  </a:lnTo>
                  <a:lnTo>
                    <a:pt x="110" y="44"/>
                  </a:lnTo>
                  <a:lnTo>
                    <a:pt x="107" y="41"/>
                  </a:lnTo>
                  <a:lnTo>
                    <a:pt x="107" y="37"/>
                  </a:lnTo>
                  <a:lnTo>
                    <a:pt x="100" y="30"/>
                  </a:lnTo>
                  <a:lnTo>
                    <a:pt x="98" y="27"/>
                  </a:lnTo>
                  <a:lnTo>
                    <a:pt x="94" y="20"/>
                  </a:lnTo>
                  <a:lnTo>
                    <a:pt x="91" y="20"/>
                  </a:lnTo>
                  <a:lnTo>
                    <a:pt x="88" y="17"/>
                  </a:lnTo>
                  <a:lnTo>
                    <a:pt x="85" y="27"/>
                  </a:lnTo>
                  <a:lnTo>
                    <a:pt x="82" y="27"/>
                  </a:lnTo>
                  <a:lnTo>
                    <a:pt x="82" y="30"/>
                  </a:lnTo>
                  <a:lnTo>
                    <a:pt x="79" y="30"/>
                  </a:lnTo>
                  <a:lnTo>
                    <a:pt x="79" y="34"/>
                  </a:lnTo>
                  <a:lnTo>
                    <a:pt x="75" y="37"/>
                  </a:lnTo>
                  <a:lnTo>
                    <a:pt x="75" y="41"/>
                  </a:lnTo>
                  <a:lnTo>
                    <a:pt x="75" y="64"/>
                  </a:lnTo>
                  <a:lnTo>
                    <a:pt x="79" y="70"/>
                  </a:lnTo>
                  <a:lnTo>
                    <a:pt x="82" y="78"/>
                  </a:lnTo>
                  <a:lnTo>
                    <a:pt x="120" y="118"/>
                  </a:lnTo>
                  <a:lnTo>
                    <a:pt x="278" y="162"/>
                  </a:lnTo>
                  <a:lnTo>
                    <a:pt x="160" y="289"/>
                  </a:lnTo>
                  <a:lnTo>
                    <a:pt x="113" y="289"/>
                  </a:lnTo>
                  <a:lnTo>
                    <a:pt x="91" y="300"/>
                  </a:lnTo>
                  <a:lnTo>
                    <a:pt x="85" y="302"/>
                  </a:lnTo>
                  <a:lnTo>
                    <a:pt x="85" y="306"/>
                  </a:lnTo>
                  <a:lnTo>
                    <a:pt x="82" y="306"/>
                  </a:lnTo>
                  <a:lnTo>
                    <a:pt x="71" y="316"/>
                  </a:lnTo>
                  <a:lnTo>
                    <a:pt x="44" y="326"/>
                  </a:lnTo>
                  <a:lnTo>
                    <a:pt x="37" y="329"/>
                  </a:lnTo>
                  <a:lnTo>
                    <a:pt x="35" y="333"/>
                  </a:lnTo>
                  <a:lnTo>
                    <a:pt x="27" y="346"/>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82" name="Freeform 102"/>
            <p:cNvSpPr>
              <a:spLocks/>
            </p:cNvSpPr>
            <p:nvPr/>
          </p:nvSpPr>
          <p:spPr bwMode="auto">
            <a:xfrm>
              <a:off x="4941" y="1734"/>
              <a:ext cx="646" cy="472"/>
            </a:xfrm>
            <a:custGeom>
              <a:avLst/>
              <a:gdLst>
                <a:gd name="T0" fmla="*/ 84973742 w 598"/>
                <a:gd name="T1" fmla="*/ 8707713 h 440"/>
                <a:gd name="T2" fmla="*/ 78659935 w 598"/>
                <a:gd name="T3" fmla="*/ 10414896 h 440"/>
                <a:gd name="T4" fmla="*/ 55941434 w 598"/>
                <a:gd name="T5" fmla="*/ 19591075 h 440"/>
                <a:gd name="T6" fmla="*/ 49795596 w 598"/>
                <a:gd name="T7" fmla="*/ 26775137 h 440"/>
                <a:gd name="T8" fmla="*/ 36565037 w 598"/>
                <a:gd name="T9" fmla="*/ 29084846 h 440"/>
                <a:gd name="T10" fmla="*/ 32133150 w 598"/>
                <a:gd name="T11" fmla="*/ 29853382 h 440"/>
                <a:gd name="T12" fmla="*/ 25116513 w 598"/>
                <a:gd name="T13" fmla="*/ 46571506 h 440"/>
                <a:gd name="T14" fmla="*/ 6 w 598"/>
                <a:gd name="T15" fmla="*/ 49958509 h 440"/>
                <a:gd name="T16" fmla="*/ 0 w 598"/>
                <a:gd name="T17" fmla="*/ 51421846 h 440"/>
                <a:gd name="T18" fmla="*/ 27132551 w 598"/>
                <a:gd name="T19" fmla="*/ 56156021 h 440"/>
                <a:gd name="T20" fmla="*/ 34204567 w 598"/>
                <a:gd name="T21" fmla="*/ 60240073 h 440"/>
                <a:gd name="T22" fmla="*/ 49795596 w 598"/>
                <a:gd name="T23" fmla="*/ 65620631 h 440"/>
                <a:gd name="T24" fmla="*/ 62774668 w 598"/>
                <a:gd name="T25" fmla="*/ 72535189 h 440"/>
                <a:gd name="T26" fmla="*/ 75109400 w 598"/>
                <a:gd name="T27" fmla="*/ 80038511 h 440"/>
                <a:gd name="T28" fmla="*/ 96039895 w 598"/>
                <a:gd name="T29" fmla="*/ 80194357 h 440"/>
                <a:gd name="T30" fmla="*/ 117647450 w 598"/>
                <a:gd name="T31" fmla="*/ 83368942 h 440"/>
                <a:gd name="T32" fmla="*/ 132186843 w 598"/>
                <a:gd name="T33" fmla="*/ 86412260 h 440"/>
                <a:gd name="T34" fmla="*/ 170241456 w 598"/>
                <a:gd name="T35" fmla="*/ 88441619 h 440"/>
                <a:gd name="T36" fmla="*/ 189744615 w 598"/>
                <a:gd name="T37" fmla="*/ 84478537 h 440"/>
                <a:gd name="T38" fmla="*/ 227546290 w 598"/>
                <a:gd name="T39" fmla="*/ 85402146 h 440"/>
                <a:gd name="T40" fmla="*/ 242563697 w 598"/>
                <a:gd name="T41" fmla="*/ 84478537 h 440"/>
                <a:gd name="T42" fmla="*/ 266590912 w 598"/>
                <a:gd name="T43" fmla="*/ 82227561 h 440"/>
                <a:gd name="T44" fmla="*/ 275377822 w 598"/>
                <a:gd name="T45" fmla="*/ 80038511 h 440"/>
                <a:gd name="T46" fmla="*/ 279141922 w 598"/>
                <a:gd name="T47" fmla="*/ 78357848 h 440"/>
                <a:gd name="T48" fmla="*/ 326472417 w 598"/>
                <a:gd name="T49" fmla="*/ 76748517 h 440"/>
                <a:gd name="T50" fmla="*/ 299071174 w 598"/>
                <a:gd name="T51" fmla="*/ 41818450 h 440"/>
                <a:gd name="T52" fmla="*/ 270552882 w 598"/>
                <a:gd name="T53" fmla="*/ 32784914 h 440"/>
                <a:gd name="T54" fmla="*/ 268594505 w 598"/>
                <a:gd name="T55" fmla="*/ 26775137 h 440"/>
                <a:gd name="T56" fmla="*/ 264371473 w 598"/>
                <a:gd name="T57" fmla="*/ 25483316 h 440"/>
                <a:gd name="T58" fmla="*/ 262528554 w 598"/>
                <a:gd name="T59" fmla="*/ 25153482 h 440"/>
                <a:gd name="T60" fmla="*/ 256278423 w 598"/>
                <a:gd name="T61" fmla="*/ 25483316 h 440"/>
                <a:gd name="T62" fmla="*/ 242563697 w 598"/>
                <a:gd name="T63" fmla="*/ 25483316 h 440"/>
                <a:gd name="T64" fmla="*/ 237799183 w 598"/>
                <a:gd name="T65" fmla="*/ 25153482 h 440"/>
                <a:gd name="T66" fmla="*/ 241530651 w 598"/>
                <a:gd name="T67" fmla="*/ 23267680 h 440"/>
                <a:gd name="T68" fmla="*/ 242563697 w 598"/>
                <a:gd name="T69" fmla="*/ 21718130 h 440"/>
                <a:gd name="T70" fmla="*/ 251813134 w 598"/>
                <a:gd name="T71" fmla="*/ 14344475 h 440"/>
                <a:gd name="T72" fmla="*/ 242382558 w 598"/>
                <a:gd name="T73" fmla="*/ 8850455 h 440"/>
                <a:gd name="T74" fmla="*/ 213763534 w 598"/>
                <a:gd name="T75" fmla="*/ 4485225 h 440"/>
                <a:gd name="T76" fmla="*/ 174203149 w 598"/>
                <a:gd name="T77" fmla="*/ 2683170 h 440"/>
                <a:gd name="T78" fmla="*/ 114465553 w 598"/>
                <a:gd name="T79" fmla="*/ 0 h 440"/>
                <a:gd name="T80" fmla="*/ 91794324 w 598"/>
                <a:gd name="T81" fmla="*/ 4811423 h 4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8"/>
                <a:gd name="T124" fmla="*/ 0 h 440"/>
                <a:gd name="T125" fmla="*/ 598 w 598"/>
                <a:gd name="T126" fmla="*/ 440 h 4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8" h="440">
                  <a:moveTo>
                    <a:pt x="133" y="24"/>
                  </a:moveTo>
                  <a:lnTo>
                    <a:pt x="123" y="43"/>
                  </a:lnTo>
                  <a:lnTo>
                    <a:pt x="121" y="51"/>
                  </a:lnTo>
                  <a:lnTo>
                    <a:pt x="114" y="51"/>
                  </a:lnTo>
                  <a:lnTo>
                    <a:pt x="107" y="61"/>
                  </a:lnTo>
                  <a:lnTo>
                    <a:pt x="82" y="97"/>
                  </a:lnTo>
                  <a:lnTo>
                    <a:pt x="75" y="117"/>
                  </a:lnTo>
                  <a:lnTo>
                    <a:pt x="72" y="131"/>
                  </a:lnTo>
                  <a:lnTo>
                    <a:pt x="56" y="135"/>
                  </a:lnTo>
                  <a:lnTo>
                    <a:pt x="53" y="144"/>
                  </a:lnTo>
                  <a:lnTo>
                    <a:pt x="50" y="148"/>
                  </a:lnTo>
                  <a:lnTo>
                    <a:pt x="47" y="148"/>
                  </a:lnTo>
                  <a:lnTo>
                    <a:pt x="43" y="224"/>
                  </a:lnTo>
                  <a:lnTo>
                    <a:pt x="37" y="231"/>
                  </a:lnTo>
                  <a:lnTo>
                    <a:pt x="6" y="234"/>
                  </a:lnTo>
                  <a:lnTo>
                    <a:pt x="6" y="248"/>
                  </a:lnTo>
                  <a:lnTo>
                    <a:pt x="2" y="252"/>
                  </a:lnTo>
                  <a:lnTo>
                    <a:pt x="0" y="255"/>
                  </a:lnTo>
                  <a:lnTo>
                    <a:pt x="28" y="265"/>
                  </a:lnTo>
                  <a:lnTo>
                    <a:pt x="40" y="278"/>
                  </a:lnTo>
                  <a:lnTo>
                    <a:pt x="40" y="285"/>
                  </a:lnTo>
                  <a:lnTo>
                    <a:pt x="50" y="298"/>
                  </a:lnTo>
                  <a:lnTo>
                    <a:pt x="66" y="308"/>
                  </a:lnTo>
                  <a:lnTo>
                    <a:pt x="72" y="325"/>
                  </a:lnTo>
                  <a:lnTo>
                    <a:pt x="85" y="351"/>
                  </a:lnTo>
                  <a:lnTo>
                    <a:pt x="91" y="359"/>
                  </a:lnTo>
                  <a:lnTo>
                    <a:pt x="114" y="365"/>
                  </a:lnTo>
                  <a:lnTo>
                    <a:pt x="110" y="396"/>
                  </a:lnTo>
                  <a:lnTo>
                    <a:pt x="121" y="399"/>
                  </a:lnTo>
                  <a:lnTo>
                    <a:pt x="142" y="399"/>
                  </a:lnTo>
                  <a:lnTo>
                    <a:pt x="155" y="402"/>
                  </a:lnTo>
                  <a:lnTo>
                    <a:pt x="171" y="412"/>
                  </a:lnTo>
                  <a:lnTo>
                    <a:pt x="184" y="419"/>
                  </a:lnTo>
                  <a:lnTo>
                    <a:pt x="193" y="429"/>
                  </a:lnTo>
                  <a:lnTo>
                    <a:pt x="206" y="435"/>
                  </a:lnTo>
                  <a:lnTo>
                    <a:pt x="250" y="439"/>
                  </a:lnTo>
                  <a:lnTo>
                    <a:pt x="269" y="429"/>
                  </a:lnTo>
                  <a:lnTo>
                    <a:pt x="279" y="419"/>
                  </a:lnTo>
                  <a:lnTo>
                    <a:pt x="308" y="412"/>
                  </a:lnTo>
                  <a:lnTo>
                    <a:pt x="333" y="422"/>
                  </a:lnTo>
                  <a:lnTo>
                    <a:pt x="352" y="422"/>
                  </a:lnTo>
                  <a:lnTo>
                    <a:pt x="355" y="419"/>
                  </a:lnTo>
                  <a:lnTo>
                    <a:pt x="362" y="416"/>
                  </a:lnTo>
                  <a:lnTo>
                    <a:pt x="390" y="406"/>
                  </a:lnTo>
                  <a:lnTo>
                    <a:pt x="400" y="396"/>
                  </a:lnTo>
                  <a:lnTo>
                    <a:pt x="403" y="396"/>
                  </a:lnTo>
                  <a:lnTo>
                    <a:pt x="403" y="392"/>
                  </a:lnTo>
                  <a:lnTo>
                    <a:pt x="409" y="389"/>
                  </a:lnTo>
                  <a:lnTo>
                    <a:pt x="432" y="379"/>
                  </a:lnTo>
                  <a:lnTo>
                    <a:pt x="479" y="379"/>
                  </a:lnTo>
                  <a:lnTo>
                    <a:pt x="597" y="252"/>
                  </a:lnTo>
                  <a:lnTo>
                    <a:pt x="438" y="208"/>
                  </a:lnTo>
                  <a:lnTo>
                    <a:pt x="400" y="168"/>
                  </a:lnTo>
                  <a:lnTo>
                    <a:pt x="396" y="161"/>
                  </a:lnTo>
                  <a:lnTo>
                    <a:pt x="393" y="154"/>
                  </a:lnTo>
                  <a:lnTo>
                    <a:pt x="393" y="131"/>
                  </a:lnTo>
                  <a:lnTo>
                    <a:pt x="390" y="127"/>
                  </a:lnTo>
                  <a:lnTo>
                    <a:pt x="387" y="127"/>
                  </a:lnTo>
                  <a:lnTo>
                    <a:pt x="387" y="124"/>
                  </a:lnTo>
                  <a:lnTo>
                    <a:pt x="384" y="124"/>
                  </a:lnTo>
                  <a:lnTo>
                    <a:pt x="380" y="124"/>
                  </a:lnTo>
                  <a:lnTo>
                    <a:pt x="375" y="127"/>
                  </a:lnTo>
                  <a:lnTo>
                    <a:pt x="371" y="131"/>
                  </a:lnTo>
                  <a:lnTo>
                    <a:pt x="355" y="127"/>
                  </a:lnTo>
                  <a:lnTo>
                    <a:pt x="352" y="127"/>
                  </a:lnTo>
                  <a:lnTo>
                    <a:pt x="349" y="124"/>
                  </a:lnTo>
                  <a:lnTo>
                    <a:pt x="349" y="114"/>
                  </a:lnTo>
                  <a:lnTo>
                    <a:pt x="352" y="114"/>
                  </a:lnTo>
                  <a:lnTo>
                    <a:pt x="352" y="111"/>
                  </a:lnTo>
                  <a:lnTo>
                    <a:pt x="355" y="107"/>
                  </a:lnTo>
                  <a:lnTo>
                    <a:pt x="365" y="74"/>
                  </a:lnTo>
                  <a:lnTo>
                    <a:pt x="368" y="71"/>
                  </a:lnTo>
                  <a:lnTo>
                    <a:pt x="367" y="54"/>
                  </a:lnTo>
                  <a:lnTo>
                    <a:pt x="354" y="44"/>
                  </a:lnTo>
                  <a:lnTo>
                    <a:pt x="333" y="34"/>
                  </a:lnTo>
                  <a:lnTo>
                    <a:pt x="314" y="22"/>
                  </a:lnTo>
                  <a:lnTo>
                    <a:pt x="293" y="16"/>
                  </a:lnTo>
                  <a:lnTo>
                    <a:pt x="255" y="14"/>
                  </a:lnTo>
                  <a:lnTo>
                    <a:pt x="222" y="5"/>
                  </a:lnTo>
                  <a:lnTo>
                    <a:pt x="168" y="0"/>
                  </a:lnTo>
                  <a:lnTo>
                    <a:pt x="140" y="4"/>
                  </a:lnTo>
                  <a:lnTo>
                    <a:pt x="133" y="24"/>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83" name="Freeform 103"/>
            <p:cNvSpPr>
              <a:spLocks/>
            </p:cNvSpPr>
            <p:nvPr/>
          </p:nvSpPr>
          <p:spPr bwMode="auto">
            <a:xfrm>
              <a:off x="4464" y="1323"/>
              <a:ext cx="714" cy="881"/>
            </a:xfrm>
            <a:custGeom>
              <a:avLst/>
              <a:gdLst>
                <a:gd name="T0" fmla="*/ 32785803 w 660"/>
                <a:gd name="T1" fmla="*/ 107751754 h 819"/>
                <a:gd name="T2" fmla="*/ 24387037 w 660"/>
                <a:gd name="T3" fmla="*/ 113915232 h 819"/>
                <a:gd name="T4" fmla="*/ 10077968 w 660"/>
                <a:gd name="T5" fmla="*/ 124968008 h 819"/>
                <a:gd name="T6" fmla="*/ 0 w 660"/>
                <a:gd name="T7" fmla="*/ 137228805 h 819"/>
                <a:gd name="T8" fmla="*/ 16154677 w 660"/>
                <a:gd name="T9" fmla="*/ 147623526 h 819"/>
                <a:gd name="T10" fmla="*/ 24387037 w 660"/>
                <a:gd name="T11" fmla="*/ 158246020 h 819"/>
                <a:gd name="T12" fmla="*/ 30876023 w 660"/>
                <a:gd name="T13" fmla="*/ 164234839 h 819"/>
                <a:gd name="T14" fmla="*/ 32785803 w 660"/>
                <a:gd name="T15" fmla="*/ 168795815 h 819"/>
                <a:gd name="T16" fmla="*/ 49493233 w 660"/>
                <a:gd name="T17" fmla="*/ 175646021 h 819"/>
                <a:gd name="T18" fmla="*/ 55465040 w 660"/>
                <a:gd name="T19" fmla="*/ 187233033 h 819"/>
                <a:gd name="T20" fmla="*/ 61933791 w 660"/>
                <a:gd name="T21" fmla="*/ 197535123 h 819"/>
                <a:gd name="T22" fmla="*/ 79470334 w 660"/>
                <a:gd name="T23" fmla="*/ 201806124 h 819"/>
                <a:gd name="T24" fmla="*/ 100446037 w 660"/>
                <a:gd name="T25" fmla="*/ 202505588 h 819"/>
                <a:gd name="T26" fmla="*/ 115385646 w 660"/>
                <a:gd name="T27" fmla="*/ 207253134 h 819"/>
                <a:gd name="T28" fmla="*/ 121775675 w 660"/>
                <a:gd name="T29" fmla="*/ 214990613 h 819"/>
                <a:gd name="T30" fmla="*/ 138450209 w 660"/>
                <a:gd name="T31" fmla="*/ 219390905 h 819"/>
                <a:gd name="T32" fmla="*/ 155915733 w 660"/>
                <a:gd name="T33" fmla="*/ 225645052 h 819"/>
                <a:gd name="T34" fmla="*/ 161011804 w 660"/>
                <a:gd name="T35" fmla="*/ 232486171 h 819"/>
                <a:gd name="T36" fmla="*/ 174962788 w 660"/>
                <a:gd name="T37" fmla="*/ 235999189 h 819"/>
                <a:gd name="T38" fmla="*/ 192117337 w 660"/>
                <a:gd name="T39" fmla="*/ 241534595 h 819"/>
                <a:gd name="T40" fmla="*/ 200092255 w 660"/>
                <a:gd name="T41" fmla="*/ 248885580 h 819"/>
                <a:gd name="T42" fmla="*/ 234173843 w 660"/>
                <a:gd name="T43" fmla="*/ 256869800 h 819"/>
                <a:gd name="T44" fmla="*/ 269682668 w 660"/>
                <a:gd name="T45" fmla="*/ 253583557 h 819"/>
                <a:gd name="T46" fmla="*/ 312018681 w 660"/>
                <a:gd name="T47" fmla="*/ 267400593 h 819"/>
                <a:gd name="T48" fmla="*/ 328605492 w 660"/>
                <a:gd name="T49" fmla="*/ 264654645 h 819"/>
                <a:gd name="T50" fmla="*/ 348562728 w 660"/>
                <a:gd name="T51" fmla="*/ 264654645 h 819"/>
                <a:gd name="T52" fmla="*/ 374596699 w 660"/>
                <a:gd name="T53" fmla="*/ 266297147 h 819"/>
                <a:gd name="T54" fmla="*/ 405245410 w 660"/>
                <a:gd name="T55" fmla="*/ 264654645 h 819"/>
                <a:gd name="T56" fmla="*/ 423974947 w 660"/>
                <a:gd name="T57" fmla="*/ 258239263 h 819"/>
                <a:gd name="T58" fmla="*/ 446955319 w 660"/>
                <a:gd name="T59" fmla="*/ 254210045 h 819"/>
                <a:gd name="T60" fmla="*/ 482975385 w 660"/>
                <a:gd name="T61" fmla="*/ 254210045 h 819"/>
                <a:gd name="T62" fmla="*/ 468331623 w 660"/>
                <a:gd name="T63" fmla="*/ 242160946 h 819"/>
                <a:gd name="T64" fmla="*/ 446955319 w 660"/>
                <a:gd name="T65" fmla="*/ 225645052 h 819"/>
                <a:gd name="T66" fmla="*/ 423974947 w 660"/>
                <a:gd name="T67" fmla="*/ 215883532 h 819"/>
                <a:gd name="T68" fmla="*/ 389561995 w 660"/>
                <a:gd name="T69" fmla="*/ 207253134 h 819"/>
                <a:gd name="T70" fmla="*/ 420472696 w 660"/>
                <a:gd name="T71" fmla="*/ 200690837 h 819"/>
                <a:gd name="T72" fmla="*/ 432602626 w 660"/>
                <a:gd name="T73" fmla="*/ 172936148 h 819"/>
                <a:gd name="T74" fmla="*/ 450407719 w 660"/>
                <a:gd name="T75" fmla="*/ 167780077 h 819"/>
                <a:gd name="T76" fmla="*/ 482975385 w 660"/>
                <a:gd name="T77" fmla="*/ 144996129 h 819"/>
                <a:gd name="T78" fmla="*/ 496276239 w 660"/>
                <a:gd name="T79" fmla="*/ 138934506 h 819"/>
                <a:gd name="T80" fmla="*/ 513110640 w 660"/>
                <a:gd name="T81" fmla="*/ 105389065 h 819"/>
                <a:gd name="T82" fmla="*/ 534035523 w 660"/>
                <a:gd name="T83" fmla="*/ 82822254 h 819"/>
                <a:gd name="T84" fmla="*/ 563804378 w 660"/>
                <a:gd name="T85" fmla="*/ 77020280 h 819"/>
                <a:gd name="T86" fmla="*/ 577227643 w 660"/>
                <a:gd name="T87" fmla="*/ 68825859 h 819"/>
                <a:gd name="T88" fmla="*/ 570253882 w 660"/>
                <a:gd name="T89" fmla="*/ 66971659 h 819"/>
                <a:gd name="T90" fmla="*/ 566661347 w 660"/>
                <a:gd name="T91" fmla="*/ 65368261 h 819"/>
                <a:gd name="T92" fmla="*/ 555092232 w 660"/>
                <a:gd name="T93" fmla="*/ 60768010 h 819"/>
                <a:gd name="T94" fmla="*/ 541077412 w 660"/>
                <a:gd name="T95" fmla="*/ 59126059 h 819"/>
                <a:gd name="T96" fmla="*/ 532353357 w 660"/>
                <a:gd name="T97" fmla="*/ 50921363 h 819"/>
                <a:gd name="T98" fmla="*/ 532353357 w 660"/>
                <a:gd name="T99" fmla="*/ 40909523 h 819"/>
                <a:gd name="T100" fmla="*/ 529213073 w 660"/>
                <a:gd name="T101" fmla="*/ 27085749 h 819"/>
                <a:gd name="T102" fmla="*/ 526850729 w 660"/>
                <a:gd name="T103" fmla="*/ 24606678 h 819"/>
                <a:gd name="T104" fmla="*/ 522491333 w 660"/>
                <a:gd name="T105" fmla="*/ 17422836 h 819"/>
                <a:gd name="T106" fmla="*/ 507227213 w 660"/>
                <a:gd name="T107" fmla="*/ 10738003 h 819"/>
                <a:gd name="T108" fmla="*/ 484222470 w 660"/>
                <a:gd name="T109" fmla="*/ 4028457 h 819"/>
                <a:gd name="T110" fmla="*/ 463673679 w 660"/>
                <a:gd name="T111" fmla="*/ 3236405 h 819"/>
                <a:gd name="T112" fmla="*/ 454790103 w 660"/>
                <a:gd name="T113" fmla="*/ 3236405 h 819"/>
                <a:gd name="T114" fmla="*/ 420472696 w 660"/>
                <a:gd name="T115" fmla="*/ 18505366 h 819"/>
                <a:gd name="T116" fmla="*/ 332104973 w 660"/>
                <a:gd name="T117" fmla="*/ 15466177 h 819"/>
                <a:gd name="T118" fmla="*/ 332104973 w 660"/>
                <a:gd name="T119" fmla="*/ 12036978 h 819"/>
                <a:gd name="T120" fmla="*/ 108848213 w 660"/>
                <a:gd name="T121" fmla="*/ 15466177 h 819"/>
                <a:gd name="T122" fmla="*/ 72482951 w 660"/>
                <a:gd name="T123" fmla="*/ 48820182 h 81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60"/>
                <a:gd name="T187" fmla="*/ 0 h 819"/>
                <a:gd name="T188" fmla="*/ 660 w 660"/>
                <a:gd name="T189" fmla="*/ 819 h 81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60" h="819">
                  <a:moveTo>
                    <a:pt x="82" y="308"/>
                  </a:moveTo>
                  <a:lnTo>
                    <a:pt x="40" y="312"/>
                  </a:lnTo>
                  <a:lnTo>
                    <a:pt x="37" y="329"/>
                  </a:lnTo>
                  <a:lnTo>
                    <a:pt x="35" y="335"/>
                  </a:lnTo>
                  <a:lnTo>
                    <a:pt x="32" y="339"/>
                  </a:lnTo>
                  <a:lnTo>
                    <a:pt x="28" y="349"/>
                  </a:lnTo>
                  <a:lnTo>
                    <a:pt x="16" y="362"/>
                  </a:lnTo>
                  <a:lnTo>
                    <a:pt x="16" y="379"/>
                  </a:lnTo>
                  <a:lnTo>
                    <a:pt x="12" y="382"/>
                  </a:lnTo>
                  <a:lnTo>
                    <a:pt x="6" y="385"/>
                  </a:lnTo>
                  <a:lnTo>
                    <a:pt x="2" y="413"/>
                  </a:lnTo>
                  <a:lnTo>
                    <a:pt x="0" y="419"/>
                  </a:lnTo>
                  <a:lnTo>
                    <a:pt x="0" y="436"/>
                  </a:lnTo>
                  <a:lnTo>
                    <a:pt x="16" y="433"/>
                  </a:lnTo>
                  <a:lnTo>
                    <a:pt x="18" y="453"/>
                  </a:lnTo>
                  <a:lnTo>
                    <a:pt x="22" y="463"/>
                  </a:lnTo>
                  <a:lnTo>
                    <a:pt x="25" y="479"/>
                  </a:lnTo>
                  <a:lnTo>
                    <a:pt x="28" y="483"/>
                  </a:lnTo>
                  <a:lnTo>
                    <a:pt x="35" y="489"/>
                  </a:lnTo>
                  <a:lnTo>
                    <a:pt x="37" y="503"/>
                  </a:lnTo>
                  <a:lnTo>
                    <a:pt x="35" y="503"/>
                  </a:lnTo>
                  <a:lnTo>
                    <a:pt x="35" y="507"/>
                  </a:lnTo>
                  <a:lnTo>
                    <a:pt x="32" y="507"/>
                  </a:lnTo>
                  <a:lnTo>
                    <a:pt x="37" y="517"/>
                  </a:lnTo>
                  <a:lnTo>
                    <a:pt x="44" y="523"/>
                  </a:lnTo>
                  <a:lnTo>
                    <a:pt x="51" y="533"/>
                  </a:lnTo>
                  <a:lnTo>
                    <a:pt x="56" y="536"/>
                  </a:lnTo>
                  <a:lnTo>
                    <a:pt x="63" y="547"/>
                  </a:lnTo>
                  <a:lnTo>
                    <a:pt x="67" y="560"/>
                  </a:lnTo>
                  <a:lnTo>
                    <a:pt x="63" y="573"/>
                  </a:lnTo>
                  <a:lnTo>
                    <a:pt x="60" y="587"/>
                  </a:lnTo>
                  <a:lnTo>
                    <a:pt x="63" y="596"/>
                  </a:lnTo>
                  <a:lnTo>
                    <a:pt x="70" y="604"/>
                  </a:lnTo>
                  <a:lnTo>
                    <a:pt x="79" y="604"/>
                  </a:lnTo>
                  <a:lnTo>
                    <a:pt x="86" y="607"/>
                  </a:lnTo>
                  <a:lnTo>
                    <a:pt x="91" y="617"/>
                  </a:lnTo>
                  <a:lnTo>
                    <a:pt x="99" y="620"/>
                  </a:lnTo>
                  <a:lnTo>
                    <a:pt x="108" y="620"/>
                  </a:lnTo>
                  <a:lnTo>
                    <a:pt x="114" y="620"/>
                  </a:lnTo>
                  <a:lnTo>
                    <a:pt x="120" y="627"/>
                  </a:lnTo>
                  <a:lnTo>
                    <a:pt x="127" y="631"/>
                  </a:lnTo>
                  <a:lnTo>
                    <a:pt x="130" y="634"/>
                  </a:lnTo>
                  <a:lnTo>
                    <a:pt x="127" y="644"/>
                  </a:lnTo>
                  <a:lnTo>
                    <a:pt x="133" y="650"/>
                  </a:lnTo>
                  <a:lnTo>
                    <a:pt x="140" y="657"/>
                  </a:lnTo>
                  <a:lnTo>
                    <a:pt x="146" y="660"/>
                  </a:lnTo>
                  <a:lnTo>
                    <a:pt x="152" y="667"/>
                  </a:lnTo>
                  <a:lnTo>
                    <a:pt x="159" y="670"/>
                  </a:lnTo>
                  <a:lnTo>
                    <a:pt x="164" y="678"/>
                  </a:lnTo>
                  <a:lnTo>
                    <a:pt x="175" y="680"/>
                  </a:lnTo>
                  <a:lnTo>
                    <a:pt x="178" y="691"/>
                  </a:lnTo>
                  <a:lnTo>
                    <a:pt x="178" y="698"/>
                  </a:lnTo>
                  <a:lnTo>
                    <a:pt x="183" y="704"/>
                  </a:lnTo>
                  <a:lnTo>
                    <a:pt x="183" y="711"/>
                  </a:lnTo>
                  <a:lnTo>
                    <a:pt x="183" y="714"/>
                  </a:lnTo>
                  <a:lnTo>
                    <a:pt x="194" y="718"/>
                  </a:lnTo>
                  <a:lnTo>
                    <a:pt x="200" y="721"/>
                  </a:lnTo>
                  <a:lnTo>
                    <a:pt x="206" y="725"/>
                  </a:lnTo>
                  <a:lnTo>
                    <a:pt x="213" y="731"/>
                  </a:lnTo>
                  <a:lnTo>
                    <a:pt x="219" y="738"/>
                  </a:lnTo>
                  <a:lnTo>
                    <a:pt x="219" y="748"/>
                  </a:lnTo>
                  <a:lnTo>
                    <a:pt x="222" y="751"/>
                  </a:lnTo>
                  <a:lnTo>
                    <a:pt x="228" y="762"/>
                  </a:lnTo>
                  <a:lnTo>
                    <a:pt x="238" y="768"/>
                  </a:lnTo>
                  <a:lnTo>
                    <a:pt x="244" y="782"/>
                  </a:lnTo>
                  <a:lnTo>
                    <a:pt x="267" y="785"/>
                  </a:lnTo>
                  <a:lnTo>
                    <a:pt x="274" y="782"/>
                  </a:lnTo>
                  <a:lnTo>
                    <a:pt x="298" y="782"/>
                  </a:lnTo>
                  <a:lnTo>
                    <a:pt x="308" y="775"/>
                  </a:lnTo>
                  <a:lnTo>
                    <a:pt x="334" y="801"/>
                  </a:lnTo>
                  <a:lnTo>
                    <a:pt x="343" y="805"/>
                  </a:lnTo>
                  <a:lnTo>
                    <a:pt x="356" y="818"/>
                  </a:lnTo>
                  <a:lnTo>
                    <a:pt x="359" y="818"/>
                  </a:lnTo>
                  <a:lnTo>
                    <a:pt x="366" y="811"/>
                  </a:lnTo>
                  <a:lnTo>
                    <a:pt x="375" y="811"/>
                  </a:lnTo>
                  <a:lnTo>
                    <a:pt x="382" y="815"/>
                  </a:lnTo>
                  <a:lnTo>
                    <a:pt x="391" y="811"/>
                  </a:lnTo>
                  <a:lnTo>
                    <a:pt x="398" y="811"/>
                  </a:lnTo>
                  <a:lnTo>
                    <a:pt x="403" y="818"/>
                  </a:lnTo>
                  <a:lnTo>
                    <a:pt x="413" y="815"/>
                  </a:lnTo>
                  <a:lnTo>
                    <a:pt x="426" y="815"/>
                  </a:lnTo>
                  <a:lnTo>
                    <a:pt x="436" y="811"/>
                  </a:lnTo>
                  <a:lnTo>
                    <a:pt x="445" y="811"/>
                  </a:lnTo>
                  <a:lnTo>
                    <a:pt x="461" y="811"/>
                  </a:lnTo>
                  <a:lnTo>
                    <a:pt x="471" y="805"/>
                  </a:lnTo>
                  <a:lnTo>
                    <a:pt x="480" y="798"/>
                  </a:lnTo>
                  <a:lnTo>
                    <a:pt x="483" y="791"/>
                  </a:lnTo>
                  <a:lnTo>
                    <a:pt x="490" y="782"/>
                  </a:lnTo>
                  <a:lnTo>
                    <a:pt x="499" y="778"/>
                  </a:lnTo>
                  <a:lnTo>
                    <a:pt x="509" y="778"/>
                  </a:lnTo>
                  <a:lnTo>
                    <a:pt x="518" y="778"/>
                  </a:lnTo>
                  <a:lnTo>
                    <a:pt x="528" y="778"/>
                  </a:lnTo>
                  <a:lnTo>
                    <a:pt x="550" y="778"/>
                  </a:lnTo>
                  <a:lnTo>
                    <a:pt x="553" y="778"/>
                  </a:lnTo>
                  <a:lnTo>
                    <a:pt x="557" y="748"/>
                  </a:lnTo>
                  <a:lnTo>
                    <a:pt x="534" y="741"/>
                  </a:lnTo>
                  <a:lnTo>
                    <a:pt x="528" y="734"/>
                  </a:lnTo>
                  <a:lnTo>
                    <a:pt x="515" y="707"/>
                  </a:lnTo>
                  <a:lnTo>
                    <a:pt x="509" y="691"/>
                  </a:lnTo>
                  <a:lnTo>
                    <a:pt x="493" y="680"/>
                  </a:lnTo>
                  <a:lnTo>
                    <a:pt x="483" y="667"/>
                  </a:lnTo>
                  <a:lnTo>
                    <a:pt x="483" y="660"/>
                  </a:lnTo>
                  <a:lnTo>
                    <a:pt x="471" y="647"/>
                  </a:lnTo>
                  <a:lnTo>
                    <a:pt x="442" y="637"/>
                  </a:lnTo>
                  <a:lnTo>
                    <a:pt x="445" y="634"/>
                  </a:lnTo>
                  <a:lnTo>
                    <a:pt x="448" y="631"/>
                  </a:lnTo>
                  <a:lnTo>
                    <a:pt x="448" y="617"/>
                  </a:lnTo>
                  <a:lnTo>
                    <a:pt x="480" y="614"/>
                  </a:lnTo>
                  <a:lnTo>
                    <a:pt x="487" y="607"/>
                  </a:lnTo>
                  <a:lnTo>
                    <a:pt x="490" y="530"/>
                  </a:lnTo>
                  <a:lnTo>
                    <a:pt x="493" y="530"/>
                  </a:lnTo>
                  <a:lnTo>
                    <a:pt x="495" y="526"/>
                  </a:lnTo>
                  <a:lnTo>
                    <a:pt x="499" y="517"/>
                  </a:lnTo>
                  <a:lnTo>
                    <a:pt x="515" y="513"/>
                  </a:lnTo>
                  <a:lnTo>
                    <a:pt x="518" y="499"/>
                  </a:lnTo>
                  <a:lnTo>
                    <a:pt x="525" y="479"/>
                  </a:lnTo>
                  <a:lnTo>
                    <a:pt x="550" y="443"/>
                  </a:lnTo>
                  <a:lnTo>
                    <a:pt x="557" y="433"/>
                  </a:lnTo>
                  <a:lnTo>
                    <a:pt x="563" y="433"/>
                  </a:lnTo>
                  <a:lnTo>
                    <a:pt x="567" y="426"/>
                  </a:lnTo>
                  <a:lnTo>
                    <a:pt x="575" y="405"/>
                  </a:lnTo>
                  <a:lnTo>
                    <a:pt x="582" y="332"/>
                  </a:lnTo>
                  <a:lnTo>
                    <a:pt x="585" y="322"/>
                  </a:lnTo>
                  <a:lnTo>
                    <a:pt x="591" y="295"/>
                  </a:lnTo>
                  <a:lnTo>
                    <a:pt x="602" y="252"/>
                  </a:lnTo>
                  <a:lnTo>
                    <a:pt x="610" y="252"/>
                  </a:lnTo>
                  <a:lnTo>
                    <a:pt x="621" y="241"/>
                  </a:lnTo>
                  <a:lnTo>
                    <a:pt x="630" y="238"/>
                  </a:lnTo>
                  <a:lnTo>
                    <a:pt x="642" y="235"/>
                  </a:lnTo>
                  <a:lnTo>
                    <a:pt x="652" y="228"/>
                  </a:lnTo>
                  <a:lnTo>
                    <a:pt x="655" y="218"/>
                  </a:lnTo>
                  <a:lnTo>
                    <a:pt x="659" y="211"/>
                  </a:lnTo>
                  <a:lnTo>
                    <a:pt x="655" y="208"/>
                  </a:lnTo>
                  <a:lnTo>
                    <a:pt x="655" y="205"/>
                  </a:lnTo>
                  <a:lnTo>
                    <a:pt x="652" y="205"/>
                  </a:lnTo>
                  <a:lnTo>
                    <a:pt x="649" y="201"/>
                  </a:lnTo>
                  <a:lnTo>
                    <a:pt x="646" y="205"/>
                  </a:lnTo>
                  <a:lnTo>
                    <a:pt x="646" y="201"/>
                  </a:lnTo>
                  <a:lnTo>
                    <a:pt x="642" y="194"/>
                  </a:lnTo>
                  <a:lnTo>
                    <a:pt x="639" y="191"/>
                  </a:lnTo>
                  <a:lnTo>
                    <a:pt x="633" y="187"/>
                  </a:lnTo>
                  <a:lnTo>
                    <a:pt x="630" y="187"/>
                  </a:lnTo>
                  <a:lnTo>
                    <a:pt x="623" y="185"/>
                  </a:lnTo>
                  <a:lnTo>
                    <a:pt x="617" y="181"/>
                  </a:lnTo>
                  <a:lnTo>
                    <a:pt x="614" y="174"/>
                  </a:lnTo>
                  <a:lnTo>
                    <a:pt x="610" y="164"/>
                  </a:lnTo>
                  <a:lnTo>
                    <a:pt x="607" y="154"/>
                  </a:lnTo>
                  <a:lnTo>
                    <a:pt x="607" y="144"/>
                  </a:lnTo>
                  <a:lnTo>
                    <a:pt x="607" y="138"/>
                  </a:lnTo>
                  <a:lnTo>
                    <a:pt x="607" y="124"/>
                  </a:lnTo>
                  <a:lnTo>
                    <a:pt x="607" y="114"/>
                  </a:lnTo>
                  <a:lnTo>
                    <a:pt x="607" y="97"/>
                  </a:lnTo>
                  <a:lnTo>
                    <a:pt x="604" y="84"/>
                  </a:lnTo>
                  <a:lnTo>
                    <a:pt x="607" y="84"/>
                  </a:lnTo>
                  <a:lnTo>
                    <a:pt x="607" y="80"/>
                  </a:lnTo>
                  <a:lnTo>
                    <a:pt x="602" y="74"/>
                  </a:lnTo>
                  <a:lnTo>
                    <a:pt x="595" y="67"/>
                  </a:lnTo>
                  <a:lnTo>
                    <a:pt x="595" y="56"/>
                  </a:lnTo>
                  <a:lnTo>
                    <a:pt x="595" y="54"/>
                  </a:lnTo>
                  <a:lnTo>
                    <a:pt x="595" y="47"/>
                  </a:lnTo>
                  <a:lnTo>
                    <a:pt x="585" y="33"/>
                  </a:lnTo>
                  <a:lnTo>
                    <a:pt x="579" y="33"/>
                  </a:lnTo>
                  <a:lnTo>
                    <a:pt x="569" y="23"/>
                  </a:lnTo>
                  <a:lnTo>
                    <a:pt x="563" y="17"/>
                  </a:lnTo>
                  <a:lnTo>
                    <a:pt x="553" y="13"/>
                  </a:lnTo>
                  <a:lnTo>
                    <a:pt x="547" y="7"/>
                  </a:lnTo>
                  <a:lnTo>
                    <a:pt x="544" y="0"/>
                  </a:lnTo>
                  <a:lnTo>
                    <a:pt x="530" y="10"/>
                  </a:lnTo>
                  <a:lnTo>
                    <a:pt x="530" y="13"/>
                  </a:lnTo>
                  <a:lnTo>
                    <a:pt x="528" y="13"/>
                  </a:lnTo>
                  <a:lnTo>
                    <a:pt x="518" y="10"/>
                  </a:lnTo>
                  <a:lnTo>
                    <a:pt x="509" y="33"/>
                  </a:lnTo>
                  <a:lnTo>
                    <a:pt x="487" y="37"/>
                  </a:lnTo>
                  <a:lnTo>
                    <a:pt x="480" y="56"/>
                  </a:lnTo>
                  <a:lnTo>
                    <a:pt x="461" y="56"/>
                  </a:lnTo>
                  <a:lnTo>
                    <a:pt x="455" y="51"/>
                  </a:lnTo>
                  <a:lnTo>
                    <a:pt x="379" y="47"/>
                  </a:lnTo>
                  <a:lnTo>
                    <a:pt x="382" y="40"/>
                  </a:lnTo>
                  <a:lnTo>
                    <a:pt x="379" y="40"/>
                  </a:lnTo>
                  <a:lnTo>
                    <a:pt x="379" y="37"/>
                  </a:lnTo>
                  <a:lnTo>
                    <a:pt x="375" y="37"/>
                  </a:lnTo>
                  <a:lnTo>
                    <a:pt x="368" y="47"/>
                  </a:lnTo>
                  <a:lnTo>
                    <a:pt x="124" y="47"/>
                  </a:lnTo>
                  <a:lnTo>
                    <a:pt x="124" y="127"/>
                  </a:lnTo>
                  <a:lnTo>
                    <a:pt x="82" y="127"/>
                  </a:lnTo>
                  <a:lnTo>
                    <a:pt x="82" y="151"/>
                  </a:lnTo>
                  <a:lnTo>
                    <a:pt x="82" y="308"/>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84" name="Freeform 104"/>
            <p:cNvSpPr>
              <a:spLocks/>
            </p:cNvSpPr>
            <p:nvPr/>
          </p:nvSpPr>
          <p:spPr bwMode="auto">
            <a:xfrm>
              <a:off x="5090" y="1548"/>
              <a:ext cx="285" cy="266"/>
            </a:xfrm>
            <a:custGeom>
              <a:avLst/>
              <a:gdLst>
                <a:gd name="T0" fmla="*/ 2 w 263"/>
                <a:gd name="T1" fmla="*/ 74208873 h 247"/>
                <a:gd name="T2" fmla="*/ 20827322 w 263"/>
                <a:gd name="T3" fmla="*/ 70860883 h 247"/>
                <a:gd name="T4" fmla="*/ 39604518 w 263"/>
                <a:gd name="T5" fmla="*/ 69591838 h 247"/>
                <a:gd name="T6" fmla="*/ 67534037 w 263"/>
                <a:gd name="T7" fmla="*/ 70860883 h 247"/>
                <a:gd name="T8" fmla="*/ 85938830 w 263"/>
                <a:gd name="T9" fmla="*/ 71846173 h 247"/>
                <a:gd name="T10" fmla="*/ 115353694 w 263"/>
                <a:gd name="T11" fmla="*/ 73275172 h 247"/>
                <a:gd name="T12" fmla="*/ 168168769 w 263"/>
                <a:gd name="T13" fmla="*/ 76301859 h 247"/>
                <a:gd name="T14" fmla="*/ 182612345 w 263"/>
                <a:gd name="T15" fmla="*/ 76311715 h 247"/>
                <a:gd name="T16" fmla="*/ 216470902 w 263"/>
                <a:gd name="T17" fmla="*/ 82065068 h 247"/>
                <a:gd name="T18" fmla="*/ 252596072 w 263"/>
                <a:gd name="T19" fmla="*/ 86064673 h 247"/>
                <a:gd name="T20" fmla="*/ 264626976 w 263"/>
                <a:gd name="T21" fmla="*/ 93692939 h 247"/>
                <a:gd name="T22" fmla="*/ 275464860 w 263"/>
                <a:gd name="T23" fmla="*/ 97935085 h 247"/>
                <a:gd name="T24" fmla="*/ 283052003 w 263"/>
                <a:gd name="T25" fmla="*/ 95176026 h 247"/>
                <a:gd name="T26" fmla="*/ 296622626 w 263"/>
                <a:gd name="T27" fmla="*/ 92103780 h 247"/>
                <a:gd name="T28" fmla="*/ 298639151 w 263"/>
                <a:gd name="T29" fmla="*/ 90939739 h 247"/>
                <a:gd name="T30" fmla="*/ 308900984 w 263"/>
                <a:gd name="T31" fmla="*/ 88377731 h 247"/>
                <a:gd name="T32" fmla="*/ 291148132 w 263"/>
                <a:gd name="T33" fmla="*/ 86328855 h 247"/>
                <a:gd name="T34" fmla="*/ 289199504 w 263"/>
                <a:gd name="T35" fmla="*/ 82835352 h 247"/>
                <a:gd name="T36" fmla="*/ 285056183 w 263"/>
                <a:gd name="T37" fmla="*/ 82835352 h 247"/>
                <a:gd name="T38" fmla="*/ 275464860 w 263"/>
                <a:gd name="T39" fmla="*/ 80710040 h 247"/>
                <a:gd name="T40" fmla="*/ 275464860 w 263"/>
                <a:gd name="T41" fmla="*/ 77195929 h 247"/>
                <a:gd name="T42" fmla="*/ 263051956 w 263"/>
                <a:gd name="T43" fmla="*/ 74208873 h 247"/>
                <a:gd name="T44" fmla="*/ 257585091 w 263"/>
                <a:gd name="T45" fmla="*/ 71424398 h 247"/>
                <a:gd name="T46" fmla="*/ 241805348 w 263"/>
                <a:gd name="T47" fmla="*/ 68041275 h 247"/>
                <a:gd name="T48" fmla="*/ 236475942 w 263"/>
                <a:gd name="T49" fmla="*/ 65799415 h 247"/>
                <a:gd name="T50" fmla="*/ 231900270 w 263"/>
                <a:gd name="T51" fmla="*/ 62781343 h 247"/>
                <a:gd name="T52" fmla="*/ 228795310 w 263"/>
                <a:gd name="T53" fmla="*/ 61091557 h 247"/>
                <a:gd name="T54" fmla="*/ 209720995 w 263"/>
                <a:gd name="T55" fmla="*/ 57564247 h 247"/>
                <a:gd name="T56" fmla="*/ 198499725 w 263"/>
                <a:gd name="T57" fmla="*/ 54741847 h 247"/>
                <a:gd name="T58" fmla="*/ 184340914 w 263"/>
                <a:gd name="T59" fmla="*/ 52675913 h 247"/>
                <a:gd name="T60" fmla="*/ 170186264 w 263"/>
                <a:gd name="T61" fmla="*/ 50831739 h 247"/>
                <a:gd name="T62" fmla="*/ 168516092 w 263"/>
                <a:gd name="T63" fmla="*/ 46089212 h 247"/>
                <a:gd name="T64" fmla="*/ 158898553 w 263"/>
                <a:gd name="T65" fmla="*/ 46973116 h 247"/>
                <a:gd name="T66" fmla="*/ 151486043 w 263"/>
                <a:gd name="T67" fmla="*/ 47571678 h 247"/>
                <a:gd name="T68" fmla="*/ 144926130 w 263"/>
                <a:gd name="T69" fmla="*/ 43617907 h 247"/>
                <a:gd name="T70" fmla="*/ 139792439 w 263"/>
                <a:gd name="T71" fmla="*/ 40502343 h 247"/>
                <a:gd name="T72" fmla="*/ 129001508 w 263"/>
                <a:gd name="T73" fmla="*/ 33724303 h 247"/>
                <a:gd name="T74" fmla="*/ 113838319 w 263"/>
                <a:gd name="T75" fmla="*/ 11096203 h 247"/>
                <a:gd name="T76" fmla="*/ 96984497 w 263"/>
                <a:gd name="T77" fmla="*/ 0 h 247"/>
                <a:gd name="T78" fmla="*/ 89497986 w 263"/>
                <a:gd name="T79" fmla="*/ 4 h 247"/>
                <a:gd name="T80" fmla="*/ 88437015 w 263"/>
                <a:gd name="T81" fmla="*/ 4910701 h 247"/>
                <a:gd name="T82" fmla="*/ 79305021 w 263"/>
                <a:gd name="T83" fmla="*/ 8382119 h 247"/>
                <a:gd name="T84" fmla="*/ 62320902 w 263"/>
                <a:gd name="T85" fmla="*/ 11274361 h 247"/>
                <a:gd name="T86" fmla="*/ 50501873 w 263"/>
                <a:gd name="T87" fmla="*/ 12141620 h 247"/>
                <a:gd name="T88" fmla="*/ 39604518 w 263"/>
                <a:gd name="T89" fmla="*/ 15154014 h 247"/>
                <a:gd name="T90" fmla="*/ 28779629 w 263"/>
                <a:gd name="T91" fmla="*/ 16331082 h 247"/>
                <a:gd name="T92" fmla="*/ 0 w 263"/>
                <a:gd name="T93" fmla="*/ 74945040 h 24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63"/>
                <a:gd name="T142" fmla="*/ 0 h 247"/>
                <a:gd name="T143" fmla="*/ 263 w 263"/>
                <a:gd name="T144" fmla="*/ 247 h 24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63" h="247">
                  <a:moveTo>
                    <a:pt x="0" y="189"/>
                  </a:moveTo>
                  <a:lnTo>
                    <a:pt x="2" y="187"/>
                  </a:lnTo>
                  <a:lnTo>
                    <a:pt x="10" y="180"/>
                  </a:lnTo>
                  <a:lnTo>
                    <a:pt x="17" y="178"/>
                  </a:lnTo>
                  <a:lnTo>
                    <a:pt x="24" y="178"/>
                  </a:lnTo>
                  <a:lnTo>
                    <a:pt x="33" y="175"/>
                  </a:lnTo>
                  <a:lnTo>
                    <a:pt x="40" y="178"/>
                  </a:lnTo>
                  <a:lnTo>
                    <a:pt x="56" y="178"/>
                  </a:lnTo>
                  <a:lnTo>
                    <a:pt x="60" y="179"/>
                  </a:lnTo>
                  <a:lnTo>
                    <a:pt x="72" y="181"/>
                  </a:lnTo>
                  <a:lnTo>
                    <a:pt x="80" y="183"/>
                  </a:lnTo>
                  <a:lnTo>
                    <a:pt x="99" y="184"/>
                  </a:lnTo>
                  <a:lnTo>
                    <a:pt x="123" y="191"/>
                  </a:lnTo>
                  <a:lnTo>
                    <a:pt x="142" y="191"/>
                  </a:lnTo>
                  <a:lnTo>
                    <a:pt x="148" y="192"/>
                  </a:lnTo>
                  <a:lnTo>
                    <a:pt x="155" y="192"/>
                  </a:lnTo>
                  <a:lnTo>
                    <a:pt x="174" y="199"/>
                  </a:lnTo>
                  <a:lnTo>
                    <a:pt x="184" y="205"/>
                  </a:lnTo>
                  <a:lnTo>
                    <a:pt x="199" y="212"/>
                  </a:lnTo>
                  <a:lnTo>
                    <a:pt x="215" y="216"/>
                  </a:lnTo>
                  <a:lnTo>
                    <a:pt x="222" y="230"/>
                  </a:lnTo>
                  <a:lnTo>
                    <a:pt x="225" y="236"/>
                  </a:lnTo>
                  <a:lnTo>
                    <a:pt x="230" y="246"/>
                  </a:lnTo>
                  <a:lnTo>
                    <a:pt x="234" y="246"/>
                  </a:lnTo>
                  <a:lnTo>
                    <a:pt x="239" y="242"/>
                  </a:lnTo>
                  <a:lnTo>
                    <a:pt x="239" y="238"/>
                  </a:lnTo>
                  <a:lnTo>
                    <a:pt x="242" y="236"/>
                  </a:lnTo>
                  <a:lnTo>
                    <a:pt x="252" y="231"/>
                  </a:lnTo>
                  <a:lnTo>
                    <a:pt x="255" y="230"/>
                  </a:lnTo>
                  <a:lnTo>
                    <a:pt x="255" y="228"/>
                  </a:lnTo>
                  <a:lnTo>
                    <a:pt x="261" y="224"/>
                  </a:lnTo>
                  <a:lnTo>
                    <a:pt x="262" y="221"/>
                  </a:lnTo>
                  <a:lnTo>
                    <a:pt x="249" y="218"/>
                  </a:lnTo>
                  <a:lnTo>
                    <a:pt x="248" y="217"/>
                  </a:lnTo>
                  <a:lnTo>
                    <a:pt x="251" y="212"/>
                  </a:lnTo>
                  <a:lnTo>
                    <a:pt x="247" y="208"/>
                  </a:lnTo>
                  <a:lnTo>
                    <a:pt x="244" y="208"/>
                  </a:lnTo>
                  <a:lnTo>
                    <a:pt x="242" y="208"/>
                  </a:lnTo>
                  <a:lnTo>
                    <a:pt x="236" y="208"/>
                  </a:lnTo>
                  <a:lnTo>
                    <a:pt x="234" y="202"/>
                  </a:lnTo>
                  <a:lnTo>
                    <a:pt x="234" y="199"/>
                  </a:lnTo>
                  <a:lnTo>
                    <a:pt x="234" y="194"/>
                  </a:lnTo>
                  <a:lnTo>
                    <a:pt x="228" y="193"/>
                  </a:lnTo>
                  <a:lnTo>
                    <a:pt x="223" y="187"/>
                  </a:lnTo>
                  <a:lnTo>
                    <a:pt x="220" y="183"/>
                  </a:lnTo>
                  <a:lnTo>
                    <a:pt x="220" y="179"/>
                  </a:lnTo>
                  <a:lnTo>
                    <a:pt x="206" y="173"/>
                  </a:lnTo>
                  <a:lnTo>
                    <a:pt x="205" y="171"/>
                  </a:lnTo>
                  <a:lnTo>
                    <a:pt x="202" y="168"/>
                  </a:lnTo>
                  <a:lnTo>
                    <a:pt x="201" y="165"/>
                  </a:lnTo>
                  <a:lnTo>
                    <a:pt x="199" y="162"/>
                  </a:lnTo>
                  <a:lnTo>
                    <a:pt x="196" y="158"/>
                  </a:lnTo>
                  <a:lnTo>
                    <a:pt x="196" y="155"/>
                  </a:lnTo>
                  <a:lnTo>
                    <a:pt x="195" y="152"/>
                  </a:lnTo>
                  <a:lnTo>
                    <a:pt x="191" y="149"/>
                  </a:lnTo>
                  <a:lnTo>
                    <a:pt x="179" y="146"/>
                  </a:lnTo>
                  <a:lnTo>
                    <a:pt x="174" y="145"/>
                  </a:lnTo>
                  <a:lnTo>
                    <a:pt x="169" y="138"/>
                  </a:lnTo>
                  <a:lnTo>
                    <a:pt x="162" y="134"/>
                  </a:lnTo>
                  <a:lnTo>
                    <a:pt x="157" y="131"/>
                  </a:lnTo>
                  <a:lnTo>
                    <a:pt x="150" y="134"/>
                  </a:lnTo>
                  <a:lnTo>
                    <a:pt x="146" y="128"/>
                  </a:lnTo>
                  <a:lnTo>
                    <a:pt x="143" y="122"/>
                  </a:lnTo>
                  <a:lnTo>
                    <a:pt x="143" y="117"/>
                  </a:lnTo>
                  <a:lnTo>
                    <a:pt x="133" y="112"/>
                  </a:lnTo>
                  <a:lnTo>
                    <a:pt x="136" y="118"/>
                  </a:lnTo>
                  <a:lnTo>
                    <a:pt x="135" y="123"/>
                  </a:lnTo>
                  <a:lnTo>
                    <a:pt x="128" y="120"/>
                  </a:lnTo>
                  <a:lnTo>
                    <a:pt x="128" y="117"/>
                  </a:lnTo>
                  <a:lnTo>
                    <a:pt x="125" y="110"/>
                  </a:lnTo>
                  <a:lnTo>
                    <a:pt x="120" y="105"/>
                  </a:lnTo>
                  <a:lnTo>
                    <a:pt x="118" y="102"/>
                  </a:lnTo>
                  <a:lnTo>
                    <a:pt x="116" y="97"/>
                  </a:lnTo>
                  <a:lnTo>
                    <a:pt x="109" y="84"/>
                  </a:lnTo>
                  <a:lnTo>
                    <a:pt x="101" y="49"/>
                  </a:lnTo>
                  <a:lnTo>
                    <a:pt x="97" y="28"/>
                  </a:lnTo>
                  <a:lnTo>
                    <a:pt x="88" y="10"/>
                  </a:lnTo>
                  <a:lnTo>
                    <a:pt x="83" y="0"/>
                  </a:lnTo>
                  <a:lnTo>
                    <a:pt x="78" y="1"/>
                  </a:lnTo>
                  <a:lnTo>
                    <a:pt x="77" y="4"/>
                  </a:lnTo>
                  <a:lnTo>
                    <a:pt x="77" y="9"/>
                  </a:lnTo>
                  <a:lnTo>
                    <a:pt x="75" y="13"/>
                  </a:lnTo>
                  <a:lnTo>
                    <a:pt x="74" y="15"/>
                  </a:lnTo>
                  <a:lnTo>
                    <a:pt x="66" y="21"/>
                  </a:lnTo>
                  <a:lnTo>
                    <a:pt x="59" y="25"/>
                  </a:lnTo>
                  <a:lnTo>
                    <a:pt x="52" y="29"/>
                  </a:lnTo>
                  <a:lnTo>
                    <a:pt x="51" y="29"/>
                  </a:lnTo>
                  <a:lnTo>
                    <a:pt x="43" y="31"/>
                  </a:lnTo>
                  <a:lnTo>
                    <a:pt x="40" y="33"/>
                  </a:lnTo>
                  <a:lnTo>
                    <a:pt x="33" y="38"/>
                  </a:lnTo>
                  <a:lnTo>
                    <a:pt x="26" y="42"/>
                  </a:lnTo>
                  <a:lnTo>
                    <a:pt x="25" y="42"/>
                  </a:lnTo>
                  <a:lnTo>
                    <a:pt x="3" y="120"/>
                  </a:lnTo>
                  <a:lnTo>
                    <a:pt x="0" y="188"/>
                  </a:lnTo>
                  <a:lnTo>
                    <a:pt x="0" y="189"/>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85" name="Freeform 105"/>
            <p:cNvSpPr>
              <a:spLocks/>
            </p:cNvSpPr>
            <p:nvPr/>
          </p:nvSpPr>
          <p:spPr bwMode="auto">
            <a:xfrm>
              <a:off x="4983" y="2159"/>
              <a:ext cx="342" cy="417"/>
            </a:xfrm>
            <a:custGeom>
              <a:avLst/>
              <a:gdLst>
                <a:gd name="T0" fmla="*/ 6 w 316"/>
                <a:gd name="T1" fmla="*/ 88492794 h 387"/>
                <a:gd name="T2" fmla="*/ 23817018 w 316"/>
                <a:gd name="T3" fmla="*/ 88492794 h 387"/>
                <a:gd name="T4" fmla="*/ 23817018 w 316"/>
                <a:gd name="T5" fmla="*/ 90782031 h 387"/>
                <a:gd name="T6" fmla="*/ 3 w 316"/>
                <a:gd name="T7" fmla="*/ 98729466 h 387"/>
                <a:gd name="T8" fmla="*/ 14820201 w 316"/>
                <a:gd name="T9" fmla="*/ 103565993 h 387"/>
                <a:gd name="T10" fmla="*/ 32833433 w 316"/>
                <a:gd name="T11" fmla="*/ 109035031 h 387"/>
                <a:gd name="T12" fmla="*/ 45047582 w 316"/>
                <a:gd name="T13" fmla="*/ 112014638 h 387"/>
                <a:gd name="T14" fmla="*/ 66572170 w 316"/>
                <a:gd name="T15" fmla="*/ 117879169 h 387"/>
                <a:gd name="T16" fmla="*/ 83239027 w 316"/>
                <a:gd name="T17" fmla="*/ 123632880 h 387"/>
                <a:gd name="T18" fmla="*/ 107662147 w 316"/>
                <a:gd name="T19" fmla="*/ 130953734 h 387"/>
                <a:gd name="T20" fmla="*/ 140108947 w 316"/>
                <a:gd name="T21" fmla="*/ 140135989 h 387"/>
                <a:gd name="T22" fmla="*/ 148389431 w 316"/>
                <a:gd name="T23" fmla="*/ 152454980 h 387"/>
                <a:gd name="T24" fmla="*/ 160598636 w 316"/>
                <a:gd name="T25" fmla="*/ 156558172 h 387"/>
                <a:gd name="T26" fmla="*/ 176628819 w 316"/>
                <a:gd name="T27" fmla="*/ 162093965 h 387"/>
                <a:gd name="T28" fmla="*/ 188113226 w 316"/>
                <a:gd name="T29" fmla="*/ 166614373 h 387"/>
                <a:gd name="T30" fmla="*/ 202662922 w 316"/>
                <a:gd name="T31" fmla="*/ 167377222 h 387"/>
                <a:gd name="T32" fmla="*/ 214977411 w 316"/>
                <a:gd name="T33" fmla="*/ 163068663 h 387"/>
                <a:gd name="T34" fmla="*/ 217959442 w 316"/>
                <a:gd name="T35" fmla="*/ 158904784 h 387"/>
                <a:gd name="T36" fmla="*/ 223233201 w 316"/>
                <a:gd name="T37" fmla="*/ 154670979 h 387"/>
                <a:gd name="T38" fmla="*/ 229240347 w 316"/>
                <a:gd name="T39" fmla="*/ 147861749 h 387"/>
                <a:gd name="T40" fmla="*/ 232665402 w 316"/>
                <a:gd name="T41" fmla="*/ 144618261 h 387"/>
                <a:gd name="T42" fmla="*/ 241600413 w 316"/>
                <a:gd name="T43" fmla="*/ 134214082 h 387"/>
                <a:gd name="T44" fmla="*/ 248531010 w 316"/>
                <a:gd name="T45" fmla="*/ 130953734 h 387"/>
                <a:gd name="T46" fmla="*/ 256915911 w 316"/>
                <a:gd name="T47" fmla="*/ 127352027 h 387"/>
                <a:gd name="T48" fmla="*/ 264253099 w 316"/>
                <a:gd name="T49" fmla="*/ 120697890 h 387"/>
                <a:gd name="T50" fmla="*/ 278054447 w 316"/>
                <a:gd name="T51" fmla="*/ 117879169 h 387"/>
                <a:gd name="T52" fmla="*/ 285440674 w 316"/>
                <a:gd name="T53" fmla="*/ 114629579 h 387"/>
                <a:gd name="T54" fmla="*/ 264253099 w 316"/>
                <a:gd name="T55" fmla="*/ 32488052 h 387"/>
                <a:gd name="T56" fmla="*/ 278054447 w 316"/>
                <a:gd name="T57" fmla="*/ 11476332 h 387"/>
                <a:gd name="T58" fmla="*/ 217959442 w 316"/>
                <a:gd name="T59" fmla="*/ 14357471 h 387"/>
                <a:gd name="T60" fmla="*/ 147487175 w 316"/>
                <a:gd name="T61" fmla="*/ 14357471 h 387"/>
                <a:gd name="T62" fmla="*/ 111202876 w 316"/>
                <a:gd name="T63" fmla="*/ 3398604 h 387"/>
                <a:gd name="T64" fmla="*/ 83239027 w 316"/>
                <a:gd name="T65" fmla="*/ 4251829 h 387"/>
                <a:gd name="T66" fmla="*/ 90087752 w 316"/>
                <a:gd name="T67" fmla="*/ 14357471 h 387"/>
                <a:gd name="T68" fmla="*/ 90087752 w 316"/>
                <a:gd name="T69" fmla="*/ 27981678 h 387"/>
                <a:gd name="T70" fmla="*/ 101362215 w 316"/>
                <a:gd name="T71" fmla="*/ 35006499 h 387"/>
                <a:gd name="T72" fmla="*/ 99325385 w 316"/>
                <a:gd name="T73" fmla="*/ 40644208 h 387"/>
                <a:gd name="T74" fmla="*/ 90087752 w 316"/>
                <a:gd name="T75" fmla="*/ 32488052 h 387"/>
                <a:gd name="T76" fmla="*/ 78350871 w 316"/>
                <a:gd name="T77" fmla="*/ 20757439 h 387"/>
                <a:gd name="T78" fmla="*/ 72049606 w 316"/>
                <a:gd name="T79" fmla="*/ 7170525 h 387"/>
                <a:gd name="T80" fmla="*/ 66993029 w 316"/>
                <a:gd name="T81" fmla="*/ 0 h 387"/>
                <a:gd name="T82" fmla="*/ 35534903 w 316"/>
                <a:gd name="T83" fmla="*/ 0 h 387"/>
                <a:gd name="T84" fmla="*/ 8520829 w 316"/>
                <a:gd name="T85" fmla="*/ 4 h 387"/>
                <a:gd name="T86" fmla="*/ 3 w 316"/>
                <a:gd name="T87" fmla="*/ 9884466 h 387"/>
                <a:gd name="T88" fmla="*/ 10801858 w 316"/>
                <a:gd name="T89" fmla="*/ 11476332 h 387"/>
                <a:gd name="T90" fmla="*/ 14820201 w 316"/>
                <a:gd name="T91" fmla="*/ 20757439 h 387"/>
                <a:gd name="T92" fmla="*/ 18787577 w 316"/>
                <a:gd name="T93" fmla="*/ 25163699 h 387"/>
                <a:gd name="T94" fmla="*/ 25899996 w 316"/>
                <a:gd name="T95" fmla="*/ 29622766 h 387"/>
                <a:gd name="T96" fmla="*/ 35534903 w 316"/>
                <a:gd name="T97" fmla="*/ 54330941 h 387"/>
                <a:gd name="T98" fmla="*/ 32833433 w 316"/>
                <a:gd name="T99" fmla="*/ 60319602 h 387"/>
                <a:gd name="T100" fmla="*/ 23817018 w 316"/>
                <a:gd name="T101" fmla="*/ 66568833 h 387"/>
                <a:gd name="T102" fmla="*/ 14820201 w 316"/>
                <a:gd name="T103" fmla="*/ 68823244 h 387"/>
                <a:gd name="T104" fmla="*/ 10801858 w 316"/>
                <a:gd name="T105" fmla="*/ 73239745 h 387"/>
                <a:gd name="T106" fmla="*/ 6 w 316"/>
                <a:gd name="T107" fmla="*/ 77116883 h 387"/>
                <a:gd name="T108" fmla="*/ 0 w 316"/>
                <a:gd name="T109" fmla="*/ 79583556 h 3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6"/>
                <a:gd name="T166" fmla="*/ 0 h 387"/>
                <a:gd name="T167" fmla="*/ 316 w 316"/>
                <a:gd name="T168" fmla="*/ 387 h 38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6" h="387">
                  <a:moveTo>
                    <a:pt x="0" y="188"/>
                  </a:moveTo>
                  <a:lnTo>
                    <a:pt x="0" y="191"/>
                  </a:lnTo>
                  <a:lnTo>
                    <a:pt x="6" y="201"/>
                  </a:lnTo>
                  <a:lnTo>
                    <a:pt x="6" y="208"/>
                  </a:lnTo>
                  <a:lnTo>
                    <a:pt x="16" y="204"/>
                  </a:lnTo>
                  <a:lnTo>
                    <a:pt x="25" y="201"/>
                  </a:lnTo>
                  <a:lnTo>
                    <a:pt x="32" y="201"/>
                  </a:lnTo>
                  <a:lnTo>
                    <a:pt x="32" y="204"/>
                  </a:lnTo>
                  <a:lnTo>
                    <a:pt x="25" y="208"/>
                  </a:lnTo>
                  <a:lnTo>
                    <a:pt x="19" y="214"/>
                  </a:lnTo>
                  <a:lnTo>
                    <a:pt x="9" y="214"/>
                  </a:lnTo>
                  <a:lnTo>
                    <a:pt x="3" y="225"/>
                  </a:lnTo>
                  <a:lnTo>
                    <a:pt x="9" y="231"/>
                  </a:lnTo>
                  <a:lnTo>
                    <a:pt x="12" y="231"/>
                  </a:lnTo>
                  <a:lnTo>
                    <a:pt x="16" y="235"/>
                  </a:lnTo>
                  <a:lnTo>
                    <a:pt x="22" y="238"/>
                  </a:lnTo>
                  <a:lnTo>
                    <a:pt x="35" y="245"/>
                  </a:lnTo>
                  <a:lnTo>
                    <a:pt x="35" y="248"/>
                  </a:lnTo>
                  <a:lnTo>
                    <a:pt x="38" y="248"/>
                  </a:lnTo>
                  <a:lnTo>
                    <a:pt x="41" y="251"/>
                  </a:lnTo>
                  <a:lnTo>
                    <a:pt x="48" y="255"/>
                  </a:lnTo>
                  <a:lnTo>
                    <a:pt x="51" y="255"/>
                  </a:lnTo>
                  <a:lnTo>
                    <a:pt x="64" y="265"/>
                  </a:lnTo>
                  <a:lnTo>
                    <a:pt x="70" y="269"/>
                  </a:lnTo>
                  <a:lnTo>
                    <a:pt x="76" y="272"/>
                  </a:lnTo>
                  <a:lnTo>
                    <a:pt x="86" y="278"/>
                  </a:lnTo>
                  <a:lnTo>
                    <a:pt x="88" y="282"/>
                  </a:lnTo>
                  <a:lnTo>
                    <a:pt x="102" y="288"/>
                  </a:lnTo>
                  <a:lnTo>
                    <a:pt x="105" y="288"/>
                  </a:lnTo>
                  <a:lnTo>
                    <a:pt x="115" y="298"/>
                  </a:lnTo>
                  <a:lnTo>
                    <a:pt x="136" y="309"/>
                  </a:lnTo>
                  <a:lnTo>
                    <a:pt x="146" y="315"/>
                  </a:lnTo>
                  <a:lnTo>
                    <a:pt x="149" y="319"/>
                  </a:lnTo>
                  <a:lnTo>
                    <a:pt x="152" y="332"/>
                  </a:lnTo>
                  <a:lnTo>
                    <a:pt x="156" y="343"/>
                  </a:lnTo>
                  <a:lnTo>
                    <a:pt x="158" y="348"/>
                  </a:lnTo>
                  <a:lnTo>
                    <a:pt x="158" y="353"/>
                  </a:lnTo>
                  <a:lnTo>
                    <a:pt x="165" y="353"/>
                  </a:lnTo>
                  <a:lnTo>
                    <a:pt x="171" y="358"/>
                  </a:lnTo>
                  <a:lnTo>
                    <a:pt x="175" y="362"/>
                  </a:lnTo>
                  <a:lnTo>
                    <a:pt x="181" y="366"/>
                  </a:lnTo>
                  <a:lnTo>
                    <a:pt x="187" y="369"/>
                  </a:lnTo>
                  <a:lnTo>
                    <a:pt x="193" y="372"/>
                  </a:lnTo>
                  <a:lnTo>
                    <a:pt x="200" y="376"/>
                  </a:lnTo>
                  <a:lnTo>
                    <a:pt x="200" y="379"/>
                  </a:lnTo>
                  <a:lnTo>
                    <a:pt x="207" y="382"/>
                  </a:lnTo>
                  <a:lnTo>
                    <a:pt x="212" y="386"/>
                  </a:lnTo>
                  <a:lnTo>
                    <a:pt x="215" y="382"/>
                  </a:lnTo>
                  <a:lnTo>
                    <a:pt x="219" y="382"/>
                  </a:lnTo>
                  <a:lnTo>
                    <a:pt x="226" y="376"/>
                  </a:lnTo>
                  <a:lnTo>
                    <a:pt x="228" y="372"/>
                  </a:lnTo>
                  <a:lnTo>
                    <a:pt x="228" y="369"/>
                  </a:lnTo>
                  <a:lnTo>
                    <a:pt x="231" y="366"/>
                  </a:lnTo>
                  <a:lnTo>
                    <a:pt x="231" y="362"/>
                  </a:lnTo>
                  <a:lnTo>
                    <a:pt x="231" y="356"/>
                  </a:lnTo>
                  <a:lnTo>
                    <a:pt x="235" y="356"/>
                  </a:lnTo>
                  <a:lnTo>
                    <a:pt x="235" y="353"/>
                  </a:lnTo>
                  <a:lnTo>
                    <a:pt x="238" y="348"/>
                  </a:lnTo>
                  <a:lnTo>
                    <a:pt x="242" y="345"/>
                  </a:lnTo>
                  <a:lnTo>
                    <a:pt x="242" y="339"/>
                  </a:lnTo>
                  <a:lnTo>
                    <a:pt x="245" y="339"/>
                  </a:lnTo>
                  <a:lnTo>
                    <a:pt x="245" y="335"/>
                  </a:lnTo>
                  <a:lnTo>
                    <a:pt x="247" y="329"/>
                  </a:lnTo>
                  <a:lnTo>
                    <a:pt x="247" y="325"/>
                  </a:lnTo>
                  <a:lnTo>
                    <a:pt x="250" y="315"/>
                  </a:lnTo>
                  <a:lnTo>
                    <a:pt x="254" y="305"/>
                  </a:lnTo>
                  <a:lnTo>
                    <a:pt x="258" y="302"/>
                  </a:lnTo>
                  <a:lnTo>
                    <a:pt x="261" y="298"/>
                  </a:lnTo>
                  <a:lnTo>
                    <a:pt x="263" y="298"/>
                  </a:lnTo>
                  <a:lnTo>
                    <a:pt x="266" y="295"/>
                  </a:lnTo>
                  <a:lnTo>
                    <a:pt x="270" y="292"/>
                  </a:lnTo>
                  <a:lnTo>
                    <a:pt x="273" y="292"/>
                  </a:lnTo>
                  <a:lnTo>
                    <a:pt x="273" y="288"/>
                  </a:lnTo>
                  <a:lnTo>
                    <a:pt x="276" y="282"/>
                  </a:lnTo>
                  <a:lnTo>
                    <a:pt x="280" y="275"/>
                  </a:lnTo>
                  <a:lnTo>
                    <a:pt x="286" y="275"/>
                  </a:lnTo>
                  <a:lnTo>
                    <a:pt x="292" y="272"/>
                  </a:lnTo>
                  <a:lnTo>
                    <a:pt x="295" y="269"/>
                  </a:lnTo>
                  <a:lnTo>
                    <a:pt x="298" y="269"/>
                  </a:lnTo>
                  <a:lnTo>
                    <a:pt x="298" y="265"/>
                  </a:lnTo>
                  <a:lnTo>
                    <a:pt x="302" y="261"/>
                  </a:lnTo>
                  <a:lnTo>
                    <a:pt x="302" y="259"/>
                  </a:lnTo>
                  <a:lnTo>
                    <a:pt x="282" y="235"/>
                  </a:lnTo>
                  <a:lnTo>
                    <a:pt x="280" y="74"/>
                  </a:lnTo>
                  <a:lnTo>
                    <a:pt x="308" y="40"/>
                  </a:lnTo>
                  <a:lnTo>
                    <a:pt x="315" y="27"/>
                  </a:lnTo>
                  <a:lnTo>
                    <a:pt x="295" y="27"/>
                  </a:lnTo>
                  <a:lnTo>
                    <a:pt x="270" y="17"/>
                  </a:lnTo>
                  <a:lnTo>
                    <a:pt x="242" y="23"/>
                  </a:lnTo>
                  <a:lnTo>
                    <a:pt x="231" y="33"/>
                  </a:lnTo>
                  <a:lnTo>
                    <a:pt x="212" y="43"/>
                  </a:lnTo>
                  <a:lnTo>
                    <a:pt x="168" y="40"/>
                  </a:lnTo>
                  <a:lnTo>
                    <a:pt x="156" y="33"/>
                  </a:lnTo>
                  <a:lnTo>
                    <a:pt x="146" y="23"/>
                  </a:lnTo>
                  <a:lnTo>
                    <a:pt x="133" y="17"/>
                  </a:lnTo>
                  <a:lnTo>
                    <a:pt x="118" y="7"/>
                  </a:lnTo>
                  <a:lnTo>
                    <a:pt x="105" y="4"/>
                  </a:lnTo>
                  <a:lnTo>
                    <a:pt x="83" y="4"/>
                  </a:lnTo>
                  <a:lnTo>
                    <a:pt x="88" y="10"/>
                  </a:lnTo>
                  <a:lnTo>
                    <a:pt x="92" y="17"/>
                  </a:lnTo>
                  <a:lnTo>
                    <a:pt x="92" y="27"/>
                  </a:lnTo>
                  <a:lnTo>
                    <a:pt x="95" y="33"/>
                  </a:lnTo>
                  <a:lnTo>
                    <a:pt x="92" y="40"/>
                  </a:lnTo>
                  <a:lnTo>
                    <a:pt x="92" y="50"/>
                  </a:lnTo>
                  <a:lnTo>
                    <a:pt x="95" y="64"/>
                  </a:lnTo>
                  <a:lnTo>
                    <a:pt x="102" y="74"/>
                  </a:lnTo>
                  <a:lnTo>
                    <a:pt x="105" y="77"/>
                  </a:lnTo>
                  <a:lnTo>
                    <a:pt x="107" y="80"/>
                  </a:lnTo>
                  <a:lnTo>
                    <a:pt x="107" y="87"/>
                  </a:lnTo>
                  <a:lnTo>
                    <a:pt x="111" y="93"/>
                  </a:lnTo>
                  <a:lnTo>
                    <a:pt x="105" y="93"/>
                  </a:lnTo>
                  <a:lnTo>
                    <a:pt x="105" y="87"/>
                  </a:lnTo>
                  <a:lnTo>
                    <a:pt x="102" y="77"/>
                  </a:lnTo>
                  <a:lnTo>
                    <a:pt x="95" y="74"/>
                  </a:lnTo>
                  <a:lnTo>
                    <a:pt x="88" y="67"/>
                  </a:lnTo>
                  <a:lnTo>
                    <a:pt x="83" y="57"/>
                  </a:lnTo>
                  <a:lnTo>
                    <a:pt x="83" y="47"/>
                  </a:lnTo>
                  <a:lnTo>
                    <a:pt x="79" y="40"/>
                  </a:lnTo>
                  <a:lnTo>
                    <a:pt x="76" y="30"/>
                  </a:lnTo>
                  <a:lnTo>
                    <a:pt x="76" y="17"/>
                  </a:lnTo>
                  <a:lnTo>
                    <a:pt x="79" y="7"/>
                  </a:lnTo>
                  <a:lnTo>
                    <a:pt x="83" y="4"/>
                  </a:lnTo>
                  <a:lnTo>
                    <a:pt x="72" y="0"/>
                  </a:lnTo>
                  <a:lnTo>
                    <a:pt x="70" y="0"/>
                  </a:lnTo>
                  <a:lnTo>
                    <a:pt x="48" y="0"/>
                  </a:lnTo>
                  <a:lnTo>
                    <a:pt x="38" y="0"/>
                  </a:lnTo>
                  <a:lnTo>
                    <a:pt x="28" y="0"/>
                  </a:lnTo>
                  <a:lnTo>
                    <a:pt x="19" y="0"/>
                  </a:lnTo>
                  <a:lnTo>
                    <a:pt x="9" y="4"/>
                  </a:lnTo>
                  <a:lnTo>
                    <a:pt x="3" y="13"/>
                  </a:lnTo>
                  <a:lnTo>
                    <a:pt x="0" y="20"/>
                  </a:lnTo>
                  <a:lnTo>
                    <a:pt x="3" y="23"/>
                  </a:lnTo>
                  <a:lnTo>
                    <a:pt x="6" y="23"/>
                  </a:lnTo>
                  <a:lnTo>
                    <a:pt x="12" y="23"/>
                  </a:lnTo>
                  <a:lnTo>
                    <a:pt x="12" y="27"/>
                  </a:lnTo>
                  <a:lnTo>
                    <a:pt x="12" y="33"/>
                  </a:lnTo>
                  <a:lnTo>
                    <a:pt x="16" y="33"/>
                  </a:lnTo>
                  <a:lnTo>
                    <a:pt x="16" y="47"/>
                  </a:lnTo>
                  <a:lnTo>
                    <a:pt x="19" y="47"/>
                  </a:lnTo>
                  <a:lnTo>
                    <a:pt x="19" y="54"/>
                  </a:lnTo>
                  <a:lnTo>
                    <a:pt x="19" y="57"/>
                  </a:lnTo>
                  <a:lnTo>
                    <a:pt x="22" y="64"/>
                  </a:lnTo>
                  <a:lnTo>
                    <a:pt x="25" y="64"/>
                  </a:lnTo>
                  <a:lnTo>
                    <a:pt x="28" y="67"/>
                  </a:lnTo>
                  <a:lnTo>
                    <a:pt x="32" y="70"/>
                  </a:lnTo>
                  <a:lnTo>
                    <a:pt x="38" y="74"/>
                  </a:lnTo>
                  <a:lnTo>
                    <a:pt x="38" y="124"/>
                  </a:lnTo>
                  <a:lnTo>
                    <a:pt x="38" y="127"/>
                  </a:lnTo>
                  <a:lnTo>
                    <a:pt x="35" y="134"/>
                  </a:lnTo>
                  <a:lnTo>
                    <a:pt x="35" y="138"/>
                  </a:lnTo>
                  <a:lnTo>
                    <a:pt x="32" y="140"/>
                  </a:lnTo>
                  <a:lnTo>
                    <a:pt x="25" y="148"/>
                  </a:lnTo>
                  <a:lnTo>
                    <a:pt x="25" y="151"/>
                  </a:lnTo>
                  <a:lnTo>
                    <a:pt x="22" y="151"/>
                  </a:lnTo>
                  <a:lnTo>
                    <a:pt x="19" y="157"/>
                  </a:lnTo>
                  <a:lnTo>
                    <a:pt x="16" y="157"/>
                  </a:lnTo>
                  <a:lnTo>
                    <a:pt x="16" y="161"/>
                  </a:lnTo>
                  <a:lnTo>
                    <a:pt x="12" y="164"/>
                  </a:lnTo>
                  <a:lnTo>
                    <a:pt x="12" y="167"/>
                  </a:lnTo>
                  <a:lnTo>
                    <a:pt x="9" y="167"/>
                  </a:lnTo>
                  <a:lnTo>
                    <a:pt x="9" y="171"/>
                  </a:lnTo>
                  <a:lnTo>
                    <a:pt x="6" y="175"/>
                  </a:lnTo>
                  <a:lnTo>
                    <a:pt x="6" y="177"/>
                  </a:lnTo>
                  <a:lnTo>
                    <a:pt x="3" y="181"/>
                  </a:lnTo>
                  <a:lnTo>
                    <a:pt x="0" y="181"/>
                  </a:lnTo>
                  <a:lnTo>
                    <a:pt x="0" y="188"/>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86" name="Freeform 106"/>
            <p:cNvSpPr>
              <a:spLocks/>
            </p:cNvSpPr>
            <p:nvPr/>
          </p:nvSpPr>
          <p:spPr bwMode="auto">
            <a:xfrm>
              <a:off x="4796" y="2409"/>
              <a:ext cx="471" cy="485"/>
            </a:xfrm>
            <a:custGeom>
              <a:avLst/>
              <a:gdLst>
                <a:gd name="T0" fmla="*/ 33473592 w 434"/>
                <a:gd name="T1" fmla="*/ 61175805 h 450"/>
                <a:gd name="T2" fmla="*/ 48510034 w 434"/>
                <a:gd name="T3" fmla="*/ 53453676 h 450"/>
                <a:gd name="T4" fmla="*/ 67290852 w 434"/>
                <a:gd name="T5" fmla="*/ 36756334 h 450"/>
                <a:gd name="T6" fmla="*/ 62004749 w 434"/>
                <a:gd name="T7" fmla="*/ 28153005 h 450"/>
                <a:gd name="T8" fmla="*/ 73027605 w 434"/>
                <a:gd name="T9" fmla="*/ 23223078 h 450"/>
                <a:gd name="T10" fmla="*/ 62004749 w 434"/>
                <a:gd name="T11" fmla="*/ 7512163 h 450"/>
                <a:gd name="T12" fmla="*/ 48510034 w 434"/>
                <a:gd name="T13" fmla="*/ 4 h 450"/>
                <a:gd name="T14" fmla="*/ 82327304 w 434"/>
                <a:gd name="T15" fmla="*/ 0 h 450"/>
                <a:gd name="T16" fmla="*/ 127734990 w 434"/>
                <a:gd name="T17" fmla="*/ 13677208 h 450"/>
                <a:gd name="T18" fmla="*/ 143844245 w 434"/>
                <a:gd name="T19" fmla="*/ 33772675 h 450"/>
                <a:gd name="T20" fmla="*/ 154678336 w 434"/>
                <a:gd name="T21" fmla="*/ 28153005 h 450"/>
                <a:gd name="T22" fmla="*/ 182541525 w 434"/>
                <a:gd name="T23" fmla="*/ 32702640 h 450"/>
                <a:gd name="T24" fmla="*/ 203021797 w 434"/>
                <a:gd name="T25" fmla="*/ 35246178 h 450"/>
                <a:gd name="T26" fmla="*/ 247385001 w 434"/>
                <a:gd name="T27" fmla="*/ 24901756 h 450"/>
                <a:gd name="T28" fmla="*/ 221799281 w 434"/>
                <a:gd name="T29" fmla="*/ 21547195 h 450"/>
                <a:gd name="T30" fmla="*/ 231789306 w 434"/>
                <a:gd name="T31" fmla="*/ 17210895 h 450"/>
                <a:gd name="T32" fmla="*/ 241363843 w 434"/>
                <a:gd name="T33" fmla="*/ 13677208 h 450"/>
                <a:gd name="T34" fmla="*/ 255041158 w 434"/>
                <a:gd name="T35" fmla="*/ 10924719 h 450"/>
                <a:gd name="T36" fmla="*/ 266740778 w 434"/>
                <a:gd name="T37" fmla="*/ 4 h 450"/>
                <a:gd name="T38" fmla="*/ 283685590 w 434"/>
                <a:gd name="T39" fmla="*/ 4 h 450"/>
                <a:gd name="T40" fmla="*/ 316203387 w 434"/>
                <a:gd name="T41" fmla="*/ 7512163 h 450"/>
                <a:gd name="T42" fmla="*/ 333898882 w 434"/>
                <a:gd name="T43" fmla="*/ 10924719 h 450"/>
                <a:gd name="T44" fmla="*/ 369008714 w 434"/>
                <a:gd name="T45" fmla="*/ 17210895 h 450"/>
                <a:gd name="T46" fmla="*/ 395980224 w 434"/>
                <a:gd name="T47" fmla="*/ 23223078 h 450"/>
                <a:gd name="T48" fmla="*/ 435788629 w 434"/>
                <a:gd name="T49" fmla="*/ 30851708 h 450"/>
                <a:gd name="T50" fmla="*/ 489115712 w 434"/>
                <a:gd name="T51" fmla="*/ 39615151 h 450"/>
                <a:gd name="T52" fmla="*/ 502655504 w 434"/>
                <a:gd name="T53" fmla="*/ 53453676 h 450"/>
                <a:gd name="T54" fmla="*/ 521527309 w 434"/>
                <a:gd name="T55" fmla="*/ 57730884 h 450"/>
                <a:gd name="T56" fmla="*/ 546994398 w 434"/>
                <a:gd name="T57" fmla="*/ 62221060 h 450"/>
                <a:gd name="T58" fmla="*/ 569079803 w 434"/>
                <a:gd name="T59" fmla="*/ 66921411 h 450"/>
                <a:gd name="T60" fmla="*/ 577990756 w 434"/>
                <a:gd name="T61" fmla="*/ 75676914 h 450"/>
                <a:gd name="T62" fmla="*/ 573315798 w 434"/>
                <a:gd name="T63" fmla="*/ 90459882 h 450"/>
                <a:gd name="T64" fmla="*/ 573315798 w 434"/>
                <a:gd name="T65" fmla="*/ 107716945 h 450"/>
                <a:gd name="T66" fmla="*/ 596112852 w 434"/>
                <a:gd name="T67" fmla="*/ 113284415 h 450"/>
                <a:gd name="T68" fmla="*/ 596112852 w 434"/>
                <a:gd name="T69" fmla="*/ 122095359 h 450"/>
                <a:gd name="T70" fmla="*/ 587058541 w 434"/>
                <a:gd name="T71" fmla="*/ 144009731 h 450"/>
                <a:gd name="T72" fmla="*/ 602869551 w 434"/>
                <a:gd name="T73" fmla="*/ 152540658 h 450"/>
                <a:gd name="T74" fmla="*/ 609074490 w 434"/>
                <a:gd name="T75" fmla="*/ 158560347 h 450"/>
                <a:gd name="T76" fmla="*/ 621523820 w 434"/>
                <a:gd name="T77" fmla="*/ 173280615 h 450"/>
                <a:gd name="T78" fmla="*/ 659086845 w 434"/>
                <a:gd name="T79" fmla="*/ 180337868 h 450"/>
                <a:gd name="T80" fmla="*/ 647118708 w 434"/>
                <a:gd name="T81" fmla="*/ 186831572 h 450"/>
                <a:gd name="T82" fmla="*/ 574538783 w 434"/>
                <a:gd name="T83" fmla="*/ 197539541 h 450"/>
                <a:gd name="T84" fmla="*/ 527710578 w 434"/>
                <a:gd name="T85" fmla="*/ 196117772 h 450"/>
                <a:gd name="T86" fmla="*/ 435788629 w 434"/>
                <a:gd name="T87" fmla="*/ 203541710 h 450"/>
                <a:gd name="T88" fmla="*/ 393257541 w 434"/>
                <a:gd name="T89" fmla="*/ 202132908 h 450"/>
                <a:gd name="T90" fmla="*/ 319220286 w 434"/>
                <a:gd name="T91" fmla="*/ 203541710 h 450"/>
                <a:gd name="T92" fmla="*/ 316203387 w 434"/>
                <a:gd name="T93" fmla="*/ 197539541 h 450"/>
                <a:gd name="T94" fmla="*/ 300380986 w 434"/>
                <a:gd name="T95" fmla="*/ 186831572 h 450"/>
                <a:gd name="T96" fmla="*/ 261229428 w 434"/>
                <a:gd name="T97" fmla="*/ 165445569 h 450"/>
                <a:gd name="T98" fmla="*/ 247385001 w 434"/>
                <a:gd name="T99" fmla="*/ 165445569 h 450"/>
                <a:gd name="T100" fmla="*/ 227951434 w 434"/>
                <a:gd name="T101" fmla="*/ 164433252 h 450"/>
                <a:gd name="T102" fmla="*/ 197707286 w 434"/>
                <a:gd name="T103" fmla="*/ 158560347 h 450"/>
                <a:gd name="T104" fmla="*/ 167865152 w 434"/>
                <a:gd name="T105" fmla="*/ 158117372 h 450"/>
                <a:gd name="T106" fmla="*/ 106981686 w 434"/>
                <a:gd name="T107" fmla="*/ 146942975 h 450"/>
                <a:gd name="T108" fmla="*/ 78693425 w 434"/>
                <a:gd name="T109" fmla="*/ 139943630 h 450"/>
                <a:gd name="T110" fmla="*/ 57133890 w 434"/>
                <a:gd name="T111" fmla="*/ 122095359 h 450"/>
                <a:gd name="T112" fmla="*/ 10647970 w 434"/>
                <a:gd name="T113" fmla="*/ 104891409 h 450"/>
                <a:gd name="T114" fmla="*/ 17396170 w 434"/>
                <a:gd name="T115" fmla="*/ 94889082 h 450"/>
                <a:gd name="T116" fmla="*/ 0 w 434"/>
                <a:gd name="T117" fmla="*/ 77874959 h 4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4"/>
                <a:gd name="T178" fmla="*/ 0 h 450"/>
                <a:gd name="T179" fmla="*/ 434 w 434"/>
                <a:gd name="T180" fmla="*/ 450 h 4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4" h="450">
                  <a:moveTo>
                    <a:pt x="3" y="141"/>
                  </a:moveTo>
                  <a:lnTo>
                    <a:pt x="19" y="137"/>
                  </a:lnTo>
                  <a:lnTo>
                    <a:pt x="22" y="134"/>
                  </a:lnTo>
                  <a:lnTo>
                    <a:pt x="25" y="127"/>
                  </a:lnTo>
                  <a:lnTo>
                    <a:pt x="28" y="124"/>
                  </a:lnTo>
                  <a:lnTo>
                    <a:pt x="32" y="117"/>
                  </a:lnTo>
                  <a:lnTo>
                    <a:pt x="38" y="108"/>
                  </a:lnTo>
                  <a:lnTo>
                    <a:pt x="48" y="94"/>
                  </a:lnTo>
                  <a:lnTo>
                    <a:pt x="44" y="81"/>
                  </a:lnTo>
                  <a:lnTo>
                    <a:pt x="38" y="81"/>
                  </a:lnTo>
                  <a:lnTo>
                    <a:pt x="35" y="64"/>
                  </a:lnTo>
                  <a:lnTo>
                    <a:pt x="41" y="61"/>
                  </a:lnTo>
                  <a:lnTo>
                    <a:pt x="41" y="57"/>
                  </a:lnTo>
                  <a:lnTo>
                    <a:pt x="44" y="54"/>
                  </a:lnTo>
                  <a:lnTo>
                    <a:pt x="48" y="51"/>
                  </a:lnTo>
                  <a:lnTo>
                    <a:pt x="44" y="27"/>
                  </a:lnTo>
                  <a:lnTo>
                    <a:pt x="41" y="20"/>
                  </a:lnTo>
                  <a:lnTo>
                    <a:pt x="41" y="17"/>
                  </a:lnTo>
                  <a:lnTo>
                    <a:pt x="38" y="14"/>
                  </a:lnTo>
                  <a:lnTo>
                    <a:pt x="38" y="10"/>
                  </a:lnTo>
                  <a:lnTo>
                    <a:pt x="32" y="4"/>
                  </a:lnTo>
                  <a:lnTo>
                    <a:pt x="51" y="4"/>
                  </a:lnTo>
                  <a:lnTo>
                    <a:pt x="51" y="0"/>
                  </a:lnTo>
                  <a:lnTo>
                    <a:pt x="54" y="0"/>
                  </a:lnTo>
                  <a:lnTo>
                    <a:pt x="86" y="0"/>
                  </a:lnTo>
                  <a:lnTo>
                    <a:pt x="86" y="20"/>
                  </a:lnTo>
                  <a:lnTo>
                    <a:pt x="83" y="30"/>
                  </a:lnTo>
                  <a:lnTo>
                    <a:pt x="86" y="71"/>
                  </a:lnTo>
                  <a:lnTo>
                    <a:pt x="89" y="77"/>
                  </a:lnTo>
                  <a:lnTo>
                    <a:pt x="95" y="74"/>
                  </a:lnTo>
                  <a:lnTo>
                    <a:pt x="99" y="67"/>
                  </a:lnTo>
                  <a:lnTo>
                    <a:pt x="102" y="67"/>
                  </a:lnTo>
                  <a:lnTo>
                    <a:pt x="102" y="61"/>
                  </a:lnTo>
                  <a:lnTo>
                    <a:pt x="105" y="54"/>
                  </a:lnTo>
                  <a:lnTo>
                    <a:pt x="108" y="57"/>
                  </a:lnTo>
                  <a:lnTo>
                    <a:pt x="121" y="71"/>
                  </a:lnTo>
                  <a:lnTo>
                    <a:pt x="127" y="67"/>
                  </a:lnTo>
                  <a:lnTo>
                    <a:pt x="127" y="81"/>
                  </a:lnTo>
                  <a:lnTo>
                    <a:pt x="134" y="77"/>
                  </a:lnTo>
                  <a:lnTo>
                    <a:pt x="134" y="64"/>
                  </a:lnTo>
                  <a:lnTo>
                    <a:pt x="156" y="61"/>
                  </a:lnTo>
                  <a:lnTo>
                    <a:pt x="162" y="54"/>
                  </a:lnTo>
                  <a:lnTo>
                    <a:pt x="162" y="51"/>
                  </a:lnTo>
                  <a:lnTo>
                    <a:pt x="149" y="47"/>
                  </a:lnTo>
                  <a:lnTo>
                    <a:pt x="146" y="47"/>
                  </a:lnTo>
                  <a:lnTo>
                    <a:pt x="146" y="44"/>
                  </a:lnTo>
                  <a:lnTo>
                    <a:pt x="156" y="40"/>
                  </a:lnTo>
                  <a:lnTo>
                    <a:pt x="152" y="38"/>
                  </a:lnTo>
                  <a:lnTo>
                    <a:pt x="156" y="34"/>
                  </a:lnTo>
                  <a:lnTo>
                    <a:pt x="159" y="34"/>
                  </a:lnTo>
                  <a:lnTo>
                    <a:pt x="159" y="30"/>
                  </a:lnTo>
                  <a:lnTo>
                    <a:pt x="165" y="27"/>
                  </a:lnTo>
                  <a:lnTo>
                    <a:pt x="165" y="24"/>
                  </a:lnTo>
                  <a:lnTo>
                    <a:pt x="168" y="24"/>
                  </a:lnTo>
                  <a:lnTo>
                    <a:pt x="168" y="14"/>
                  </a:lnTo>
                  <a:lnTo>
                    <a:pt x="175" y="17"/>
                  </a:lnTo>
                  <a:lnTo>
                    <a:pt x="175" y="4"/>
                  </a:lnTo>
                  <a:lnTo>
                    <a:pt x="181" y="0"/>
                  </a:lnTo>
                  <a:lnTo>
                    <a:pt x="184" y="0"/>
                  </a:lnTo>
                  <a:lnTo>
                    <a:pt x="187" y="4"/>
                  </a:lnTo>
                  <a:lnTo>
                    <a:pt x="194" y="7"/>
                  </a:lnTo>
                  <a:lnTo>
                    <a:pt x="207" y="14"/>
                  </a:lnTo>
                  <a:lnTo>
                    <a:pt x="207" y="17"/>
                  </a:lnTo>
                  <a:lnTo>
                    <a:pt x="210" y="17"/>
                  </a:lnTo>
                  <a:lnTo>
                    <a:pt x="214" y="20"/>
                  </a:lnTo>
                  <a:lnTo>
                    <a:pt x="219" y="24"/>
                  </a:lnTo>
                  <a:lnTo>
                    <a:pt x="222" y="24"/>
                  </a:lnTo>
                  <a:lnTo>
                    <a:pt x="235" y="34"/>
                  </a:lnTo>
                  <a:lnTo>
                    <a:pt x="242" y="38"/>
                  </a:lnTo>
                  <a:lnTo>
                    <a:pt x="248" y="40"/>
                  </a:lnTo>
                  <a:lnTo>
                    <a:pt x="258" y="47"/>
                  </a:lnTo>
                  <a:lnTo>
                    <a:pt x="261" y="51"/>
                  </a:lnTo>
                  <a:lnTo>
                    <a:pt x="273" y="57"/>
                  </a:lnTo>
                  <a:lnTo>
                    <a:pt x="277" y="57"/>
                  </a:lnTo>
                  <a:lnTo>
                    <a:pt x="287" y="67"/>
                  </a:lnTo>
                  <a:lnTo>
                    <a:pt x="308" y="77"/>
                  </a:lnTo>
                  <a:lnTo>
                    <a:pt x="318" y="84"/>
                  </a:lnTo>
                  <a:lnTo>
                    <a:pt x="322" y="87"/>
                  </a:lnTo>
                  <a:lnTo>
                    <a:pt x="324" y="101"/>
                  </a:lnTo>
                  <a:lnTo>
                    <a:pt x="327" y="111"/>
                  </a:lnTo>
                  <a:lnTo>
                    <a:pt x="330" y="117"/>
                  </a:lnTo>
                  <a:lnTo>
                    <a:pt x="330" y="121"/>
                  </a:lnTo>
                  <a:lnTo>
                    <a:pt x="338" y="121"/>
                  </a:lnTo>
                  <a:lnTo>
                    <a:pt x="343" y="127"/>
                  </a:lnTo>
                  <a:lnTo>
                    <a:pt x="346" y="131"/>
                  </a:lnTo>
                  <a:lnTo>
                    <a:pt x="353" y="134"/>
                  </a:lnTo>
                  <a:lnTo>
                    <a:pt x="360" y="137"/>
                  </a:lnTo>
                  <a:lnTo>
                    <a:pt x="365" y="141"/>
                  </a:lnTo>
                  <a:lnTo>
                    <a:pt x="373" y="145"/>
                  </a:lnTo>
                  <a:lnTo>
                    <a:pt x="373" y="147"/>
                  </a:lnTo>
                  <a:lnTo>
                    <a:pt x="378" y="151"/>
                  </a:lnTo>
                  <a:lnTo>
                    <a:pt x="385" y="155"/>
                  </a:lnTo>
                  <a:lnTo>
                    <a:pt x="381" y="165"/>
                  </a:lnTo>
                  <a:lnTo>
                    <a:pt x="381" y="171"/>
                  </a:lnTo>
                  <a:lnTo>
                    <a:pt x="378" y="181"/>
                  </a:lnTo>
                  <a:lnTo>
                    <a:pt x="376" y="198"/>
                  </a:lnTo>
                  <a:lnTo>
                    <a:pt x="369" y="211"/>
                  </a:lnTo>
                  <a:lnTo>
                    <a:pt x="369" y="228"/>
                  </a:lnTo>
                  <a:lnTo>
                    <a:pt x="376" y="235"/>
                  </a:lnTo>
                  <a:lnTo>
                    <a:pt x="381" y="238"/>
                  </a:lnTo>
                  <a:lnTo>
                    <a:pt x="385" y="244"/>
                  </a:lnTo>
                  <a:lnTo>
                    <a:pt x="392" y="249"/>
                  </a:lnTo>
                  <a:lnTo>
                    <a:pt x="395" y="258"/>
                  </a:lnTo>
                  <a:lnTo>
                    <a:pt x="395" y="262"/>
                  </a:lnTo>
                  <a:lnTo>
                    <a:pt x="392" y="268"/>
                  </a:lnTo>
                  <a:lnTo>
                    <a:pt x="392" y="302"/>
                  </a:lnTo>
                  <a:lnTo>
                    <a:pt x="385" y="302"/>
                  </a:lnTo>
                  <a:lnTo>
                    <a:pt x="385" y="315"/>
                  </a:lnTo>
                  <a:lnTo>
                    <a:pt x="392" y="325"/>
                  </a:lnTo>
                  <a:lnTo>
                    <a:pt x="395" y="328"/>
                  </a:lnTo>
                  <a:lnTo>
                    <a:pt x="395" y="332"/>
                  </a:lnTo>
                  <a:lnTo>
                    <a:pt x="392" y="332"/>
                  </a:lnTo>
                  <a:lnTo>
                    <a:pt x="395" y="335"/>
                  </a:lnTo>
                  <a:lnTo>
                    <a:pt x="401" y="348"/>
                  </a:lnTo>
                  <a:lnTo>
                    <a:pt x="401" y="359"/>
                  </a:lnTo>
                  <a:lnTo>
                    <a:pt x="404" y="362"/>
                  </a:lnTo>
                  <a:lnTo>
                    <a:pt x="407" y="379"/>
                  </a:lnTo>
                  <a:lnTo>
                    <a:pt x="417" y="385"/>
                  </a:lnTo>
                  <a:lnTo>
                    <a:pt x="420" y="392"/>
                  </a:lnTo>
                  <a:lnTo>
                    <a:pt x="433" y="395"/>
                  </a:lnTo>
                  <a:lnTo>
                    <a:pt x="433" y="399"/>
                  </a:lnTo>
                  <a:lnTo>
                    <a:pt x="433" y="403"/>
                  </a:lnTo>
                  <a:lnTo>
                    <a:pt x="426" y="409"/>
                  </a:lnTo>
                  <a:lnTo>
                    <a:pt x="420" y="409"/>
                  </a:lnTo>
                  <a:lnTo>
                    <a:pt x="410" y="419"/>
                  </a:lnTo>
                  <a:lnTo>
                    <a:pt x="378" y="432"/>
                  </a:lnTo>
                  <a:lnTo>
                    <a:pt x="357" y="436"/>
                  </a:lnTo>
                  <a:lnTo>
                    <a:pt x="350" y="432"/>
                  </a:lnTo>
                  <a:lnTo>
                    <a:pt x="346" y="429"/>
                  </a:lnTo>
                  <a:lnTo>
                    <a:pt x="327" y="436"/>
                  </a:lnTo>
                  <a:lnTo>
                    <a:pt x="318" y="442"/>
                  </a:lnTo>
                  <a:lnTo>
                    <a:pt x="287" y="446"/>
                  </a:lnTo>
                  <a:lnTo>
                    <a:pt x="280" y="449"/>
                  </a:lnTo>
                  <a:lnTo>
                    <a:pt x="264" y="449"/>
                  </a:lnTo>
                  <a:lnTo>
                    <a:pt x="258" y="442"/>
                  </a:lnTo>
                  <a:lnTo>
                    <a:pt x="248" y="442"/>
                  </a:lnTo>
                  <a:lnTo>
                    <a:pt x="245" y="446"/>
                  </a:lnTo>
                  <a:lnTo>
                    <a:pt x="210" y="446"/>
                  </a:lnTo>
                  <a:lnTo>
                    <a:pt x="210" y="439"/>
                  </a:lnTo>
                  <a:lnTo>
                    <a:pt x="207" y="436"/>
                  </a:lnTo>
                  <a:lnTo>
                    <a:pt x="207" y="432"/>
                  </a:lnTo>
                  <a:lnTo>
                    <a:pt x="200" y="429"/>
                  </a:lnTo>
                  <a:lnTo>
                    <a:pt x="200" y="409"/>
                  </a:lnTo>
                  <a:lnTo>
                    <a:pt x="198" y="409"/>
                  </a:lnTo>
                  <a:lnTo>
                    <a:pt x="187" y="372"/>
                  </a:lnTo>
                  <a:lnTo>
                    <a:pt x="181" y="366"/>
                  </a:lnTo>
                  <a:lnTo>
                    <a:pt x="171" y="362"/>
                  </a:lnTo>
                  <a:lnTo>
                    <a:pt x="168" y="366"/>
                  </a:lnTo>
                  <a:lnTo>
                    <a:pt x="165" y="362"/>
                  </a:lnTo>
                  <a:lnTo>
                    <a:pt x="162" y="362"/>
                  </a:lnTo>
                  <a:lnTo>
                    <a:pt x="159" y="362"/>
                  </a:lnTo>
                  <a:lnTo>
                    <a:pt x="152" y="366"/>
                  </a:lnTo>
                  <a:lnTo>
                    <a:pt x="149" y="359"/>
                  </a:lnTo>
                  <a:lnTo>
                    <a:pt x="140" y="359"/>
                  </a:lnTo>
                  <a:lnTo>
                    <a:pt x="134" y="356"/>
                  </a:lnTo>
                  <a:lnTo>
                    <a:pt x="130" y="348"/>
                  </a:lnTo>
                  <a:lnTo>
                    <a:pt x="114" y="348"/>
                  </a:lnTo>
                  <a:lnTo>
                    <a:pt x="114" y="346"/>
                  </a:lnTo>
                  <a:lnTo>
                    <a:pt x="111" y="346"/>
                  </a:lnTo>
                  <a:lnTo>
                    <a:pt x="91" y="335"/>
                  </a:lnTo>
                  <a:lnTo>
                    <a:pt x="86" y="335"/>
                  </a:lnTo>
                  <a:lnTo>
                    <a:pt x="70" y="322"/>
                  </a:lnTo>
                  <a:lnTo>
                    <a:pt x="60" y="319"/>
                  </a:lnTo>
                  <a:lnTo>
                    <a:pt x="54" y="309"/>
                  </a:lnTo>
                  <a:lnTo>
                    <a:pt x="51" y="305"/>
                  </a:lnTo>
                  <a:lnTo>
                    <a:pt x="48" y="295"/>
                  </a:lnTo>
                  <a:lnTo>
                    <a:pt x="41" y="288"/>
                  </a:lnTo>
                  <a:lnTo>
                    <a:pt x="38" y="268"/>
                  </a:lnTo>
                  <a:lnTo>
                    <a:pt x="35" y="252"/>
                  </a:lnTo>
                  <a:lnTo>
                    <a:pt x="22" y="238"/>
                  </a:lnTo>
                  <a:lnTo>
                    <a:pt x="6" y="228"/>
                  </a:lnTo>
                  <a:lnTo>
                    <a:pt x="3" y="218"/>
                  </a:lnTo>
                  <a:lnTo>
                    <a:pt x="9" y="215"/>
                  </a:lnTo>
                  <a:lnTo>
                    <a:pt x="12" y="208"/>
                  </a:lnTo>
                  <a:lnTo>
                    <a:pt x="6" y="188"/>
                  </a:lnTo>
                  <a:lnTo>
                    <a:pt x="6" y="178"/>
                  </a:lnTo>
                  <a:lnTo>
                    <a:pt x="0" y="171"/>
                  </a:lnTo>
                  <a:lnTo>
                    <a:pt x="0" y="145"/>
                  </a:lnTo>
                  <a:lnTo>
                    <a:pt x="3" y="141"/>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87" name="Freeform 107"/>
            <p:cNvSpPr>
              <a:spLocks/>
            </p:cNvSpPr>
            <p:nvPr/>
          </p:nvSpPr>
          <p:spPr bwMode="auto">
            <a:xfrm>
              <a:off x="4802" y="2183"/>
              <a:ext cx="224" cy="247"/>
            </a:xfrm>
            <a:custGeom>
              <a:avLst/>
              <a:gdLst>
                <a:gd name="T0" fmla="*/ 3 w 207"/>
                <a:gd name="T1" fmla="*/ 56159572 h 230"/>
                <a:gd name="T2" fmla="*/ 8319546 w 207"/>
                <a:gd name="T3" fmla="*/ 56159572 h 230"/>
                <a:gd name="T4" fmla="*/ 14455822 w 207"/>
                <a:gd name="T5" fmla="*/ 56159572 h 230"/>
                <a:gd name="T6" fmla="*/ 14455822 w 207"/>
                <a:gd name="T7" fmla="*/ 54034290 h 230"/>
                <a:gd name="T8" fmla="*/ 16927699 w 207"/>
                <a:gd name="T9" fmla="*/ 53847652 h 230"/>
                <a:gd name="T10" fmla="*/ 23211769 w 207"/>
                <a:gd name="T11" fmla="*/ 52471704 h 230"/>
                <a:gd name="T12" fmla="*/ 43644398 w 207"/>
                <a:gd name="T13" fmla="*/ 52471704 h 230"/>
                <a:gd name="T14" fmla="*/ 47228709 w 207"/>
                <a:gd name="T15" fmla="*/ 51957325 h 230"/>
                <a:gd name="T16" fmla="*/ 72457014 w 207"/>
                <a:gd name="T17" fmla="*/ 51177888 h 230"/>
                <a:gd name="T18" fmla="*/ 76446420 w 207"/>
                <a:gd name="T19" fmla="*/ 48896279 h 230"/>
                <a:gd name="T20" fmla="*/ 81570535 w 207"/>
                <a:gd name="T21" fmla="*/ 45997299 h 230"/>
                <a:gd name="T22" fmla="*/ 81570535 w 207"/>
                <a:gd name="T23" fmla="*/ 43508467 h 230"/>
                <a:gd name="T24" fmla="*/ 92592492 w 207"/>
                <a:gd name="T25" fmla="*/ 42350772 h 230"/>
                <a:gd name="T26" fmla="*/ 100425416 w 207"/>
                <a:gd name="T27" fmla="*/ 42350772 h 230"/>
                <a:gd name="T28" fmla="*/ 104825667 w 207"/>
                <a:gd name="T29" fmla="*/ 40484672 h 230"/>
                <a:gd name="T30" fmla="*/ 115987867 w 207"/>
                <a:gd name="T31" fmla="*/ 40625020 h 230"/>
                <a:gd name="T32" fmla="*/ 125513409 w 207"/>
                <a:gd name="T33" fmla="*/ 39450177 h 230"/>
                <a:gd name="T34" fmla="*/ 133936464 w 207"/>
                <a:gd name="T35" fmla="*/ 39450177 h 230"/>
                <a:gd name="T36" fmla="*/ 148675980 w 207"/>
                <a:gd name="T37" fmla="*/ 39450177 h 230"/>
                <a:gd name="T38" fmla="*/ 153557976 w 207"/>
                <a:gd name="T39" fmla="*/ 39450177 h 230"/>
                <a:gd name="T40" fmla="*/ 160215418 w 207"/>
                <a:gd name="T41" fmla="*/ 39063431 h 230"/>
                <a:gd name="T42" fmla="*/ 163798586 w 207"/>
                <a:gd name="T43" fmla="*/ 36762061 h 230"/>
                <a:gd name="T44" fmla="*/ 165970455 w 207"/>
                <a:gd name="T45" fmla="*/ 36610820 h 230"/>
                <a:gd name="T46" fmla="*/ 168318926 w 207"/>
                <a:gd name="T47" fmla="*/ 34231897 h 230"/>
                <a:gd name="T48" fmla="*/ 172636624 w 207"/>
                <a:gd name="T49" fmla="*/ 33871337 h 230"/>
                <a:gd name="T50" fmla="*/ 178469227 w 207"/>
                <a:gd name="T51" fmla="*/ 31875870 h 230"/>
                <a:gd name="T52" fmla="*/ 182489123 w 207"/>
                <a:gd name="T53" fmla="*/ 29660122 h 230"/>
                <a:gd name="T54" fmla="*/ 187611437 w 207"/>
                <a:gd name="T55" fmla="*/ 27639104 h 230"/>
                <a:gd name="T56" fmla="*/ 188827018 w 207"/>
                <a:gd name="T57" fmla="*/ 25708587 h 230"/>
                <a:gd name="T58" fmla="*/ 182489123 w 207"/>
                <a:gd name="T59" fmla="*/ 12481482 h 230"/>
                <a:gd name="T60" fmla="*/ 178469227 w 207"/>
                <a:gd name="T61" fmla="*/ 10822519 h 230"/>
                <a:gd name="T62" fmla="*/ 172636624 w 207"/>
                <a:gd name="T63" fmla="*/ 9177835 h 230"/>
                <a:gd name="T64" fmla="*/ 172636624 w 207"/>
                <a:gd name="T65" fmla="*/ 6569698 h 230"/>
                <a:gd name="T66" fmla="*/ 168318926 w 207"/>
                <a:gd name="T67" fmla="*/ 2998374 h 230"/>
                <a:gd name="T68" fmla="*/ 165970455 w 207"/>
                <a:gd name="T69" fmla="*/ 1954660 h 230"/>
                <a:gd name="T70" fmla="*/ 160215418 w 207"/>
                <a:gd name="T71" fmla="*/ 3 h 230"/>
                <a:gd name="T72" fmla="*/ 153557976 w 207"/>
                <a:gd name="T73" fmla="*/ 0 h 230"/>
                <a:gd name="T74" fmla="*/ 136819939 w 207"/>
                <a:gd name="T75" fmla="*/ 2998374 h 230"/>
                <a:gd name="T76" fmla="*/ 113434536 w 207"/>
                <a:gd name="T77" fmla="*/ 2998374 h 230"/>
                <a:gd name="T78" fmla="*/ 92592492 w 207"/>
                <a:gd name="T79" fmla="*/ 3988064 h 230"/>
                <a:gd name="T80" fmla="*/ 78407543 w 207"/>
                <a:gd name="T81" fmla="*/ 2998374 h 230"/>
                <a:gd name="T82" fmla="*/ 64372517 w 207"/>
                <a:gd name="T83" fmla="*/ 3988064 h 230"/>
                <a:gd name="T84" fmla="*/ 48830635 w 207"/>
                <a:gd name="T85" fmla="*/ 2998374 h 230"/>
                <a:gd name="T86" fmla="*/ 40657144 w 207"/>
                <a:gd name="T87" fmla="*/ 16601312 h 230"/>
                <a:gd name="T88" fmla="*/ 51519223 w 207"/>
                <a:gd name="T89" fmla="*/ 17998378 h 230"/>
                <a:gd name="T90" fmla="*/ 57796381 w 207"/>
                <a:gd name="T91" fmla="*/ 19146103 h 230"/>
                <a:gd name="T92" fmla="*/ 61876426 w 207"/>
                <a:gd name="T93" fmla="*/ 19548073 h 230"/>
                <a:gd name="T94" fmla="*/ 61876426 w 207"/>
                <a:gd name="T95" fmla="*/ 20992924 h 230"/>
                <a:gd name="T96" fmla="*/ 61876426 w 207"/>
                <a:gd name="T97" fmla="*/ 22900897 h 230"/>
                <a:gd name="T98" fmla="*/ 57796381 w 207"/>
                <a:gd name="T99" fmla="*/ 23939174 h 230"/>
                <a:gd name="T100" fmla="*/ 54972501 w 207"/>
                <a:gd name="T101" fmla="*/ 25708587 h 230"/>
                <a:gd name="T102" fmla="*/ 48830635 w 207"/>
                <a:gd name="T103" fmla="*/ 26000399 h 230"/>
                <a:gd name="T104" fmla="*/ 47228709 w 207"/>
                <a:gd name="T105" fmla="*/ 27347996 h 230"/>
                <a:gd name="T106" fmla="*/ 40657144 w 207"/>
                <a:gd name="T107" fmla="*/ 27639104 h 230"/>
                <a:gd name="T108" fmla="*/ 37271217 w 207"/>
                <a:gd name="T109" fmla="*/ 28723962 h 230"/>
                <a:gd name="T110" fmla="*/ 34720163 w 207"/>
                <a:gd name="T111" fmla="*/ 30437875 h 230"/>
                <a:gd name="T112" fmla="*/ 31828672 w 207"/>
                <a:gd name="T113" fmla="*/ 31540122 h 230"/>
                <a:gd name="T114" fmla="*/ 29413109 w 207"/>
                <a:gd name="T115" fmla="*/ 30437875 h 230"/>
                <a:gd name="T116" fmla="*/ 8319546 w 207"/>
                <a:gd name="T117" fmla="*/ 36610820 h 230"/>
                <a:gd name="T118" fmla="*/ 0 w 207"/>
                <a:gd name="T119" fmla="*/ 55170094 h 2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7"/>
                <a:gd name="T181" fmla="*/ 0 h 230"/>
                <a:gd name="T182" fmla="*/ 207 w 207"/>
                <a:gd name="T183" fmla="*/ 230 h 2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7" h="230">
                  <a:moveTo>
                    <a:pt x="0" y="225"/>
                  </a:moveTo>
                  <a:lnTo>
                    <a:pt x="3" y="229"/>
                  </a:lnTo>
                  <a:lnTo>
                    <a:pt x="6" y="229"/>
                  </a:lnTo>
                  <a:lnTo>
                    <a:pt x="9" y="229"/>
                  </a:lnTo>
                  <a:lnTo>
                    <a:pt x="12" y="229"/>
                  </a:lnTo>
                  <a:lnTo>
                    <a:pt x="16" y="229"/>
                  </a:lnTo>
                  <a:lnTo>
                    <a:pt x="16" y="225"/>
                  </a:lnTo>
                  <a:lnTo>
                    <a:pt x="16" y="222"/>
                  </a:lnTo>
                  <a:lnTo>
                    <a:pt x="18" y="222"/>
                  </a:lnTo>
                  <a:lnTo>
                    <a:pt x="18" y="219"/>
                  </a:lnTo>
                  <a:lnTo>
                    <a:pt x="22" y="219"/>
                  </a:lnTo>
                  <a:lnTo>
                    <a:pt x="25" y="215"/>
                  </a:lnTo>
                  <a:lnTo>
                    <a:pt x="28" y="215"/>
                  </a:lnTo>
                  <a:lnTo>
                    <a:pt x="47" y="215"/>
                  </a:lnTo>
                  <a:lnTo>
                    <a:pt x="47" y="212"/>
                  </a:lnTo>
                  <a:lnTo>
                    <a:pt x="51" y="212"/>
                  </a:lnTo>
                  <a:lnTo>
                    <a:pt x="83" y="212"/>
                  </a:lnTo>
                  <a:lnTo>
                    <a:pt x="79" y="209"/>
                  </a:lnTo>
                  <a:lnTo>
                    <a:pt x="79" y="205"/>
                  </a:lnTo>
                  <a:lnTo>
                    <a:pt x="83" y="201"/>
                  </a:lnTo>
                  <a:lnTo>
                    <a:pt x="85" y="191"/>
                  </a:lnTo>
                  <a:lnTo>
                    <a:pt x="88" y="188"/>
                  </a:lnTo>
                  <a:lnTo>
                    <a:pt x="85" y="182"/>
                  </a:lnTo>
                  <a:lnTo>
                    <a:pt x="88" y="178"/>
                  </a:lnTo>
                  <a:lnTo>
                    <a:pt x="95" y="174"/>
                  </a:lnTo>
                  <a:lnTo>
                    <a:pt x="101" y="172"/>
                  </a:lnTo>
                  <a:lnTo>
                    <a:pt x="103" y="168"/>
                  </a:lnTo>
                  <a:lnTo>
                    <a:pt x="110" y="172"/>
                  </a:lnTo>
                  <a:lnTo>
                    <a:pt x="114" y="168"/>
                  </a:lnTo>
                  <a:lnTo>
                    <a:pt x="114" y="165"/>
                  </a:lnTo>
                  <a:lnTo>
                    <a:pt x="117" y="168"/>
                  </a:lnTo>
                  <a:lnTo>
                    <a:pt x="126" y="168"/>
                  </a:lnTo>
                  <a:lnTo>
                    <a:pt x="133" y="172"/>
                  </a:lnTo>
                  <a:lnTo>
                    <a:pt x="136" y="161"/>
                  </a:lnTo>
                  <a:lnTo>
                    <a:pt x="139" y="158"/>
                  </a:lnTo>
                  <a:lnTo>
                    <a:pt x="146" y="161"/>
                  </a:lnTo>
                  <a:lnTo>
                    <a:pt x="154" y="165"/>
                  </a:lnTo>
                  <a:lnTo>
                    <a:pt x="162" y="161"/>
                  </a:lnTo>
                  <a:lnTo>
                    <a:pt x="167" y="165"/>
                  </a:lnTo>
                  <a:lnTo>
                    <a:pt x="167" y="161"/>
                  </a:lnTo>
                  <a:lnTo>
                    <a:pt x="171" y="161"/>
                  </a:lnTo>
                  <a:lnTo>
                    <a:pt x="174" y="158"/>
                  </a:lnTo>
                  <a:lnTo>
                    <a:pt x="174" y="155"/>
                  </a:lnTo>
                  <a:lnTo>
                    <a:pt x="177" y="151"/>
                  </a:lnTo>
                  <a:lnTo>
                    <a:pt x="177" y="148"/>
                  </a:lnTo>
                  <a:lnTo>
                    <a:pt x="180" y="148"/>
                  </a:lnTo>
                  <a:lnTo>
                    <a:pt x="180" y="145"/>
                  </a:lnTo>
                  <a:lnTo>
                    <a:pt x="183" y="141"/>
                  </a:lnTo>
                  <a:lnTo>
                    <a:pt x="183" y="137"/>
                  </a:lnTo>
                  <a:lnTo>
                    <a:pt x="187" y="137"/>
                  </a:lnTo>
                  <a:lnTo>
                    <a:pt x="189" y="131"/>
                  </a:lnTo>
                  <a:lnTo>
                    <a:pt x="193" y="131"/>
                  </a:lnTo>
                  <a:lnTo>
                    <a:pt x="193" y="128"/>
                  </a:lnTo>
                  <a:lnTo>
                    <a:pt x="199" y="121"/>
                  </a:lnTo>
                  <a:lnTo>
                    <a:pt x="203" y="118"/>
                  </a:lnTo>
                  <a:lnTo>
                    <a:pt x="203" y="114"/>
                  </a:lnTo>
                  <a:lnTo>
                    <a:pt x="206" y="107"/>
                  </a:lnTo>
                  <a:lnTo>
                    <a:pt x="206" y="104"/>
                  </a:lnTo>
                  <a:lnTo>
                    <a:pt x="206" y="54"/>
                  </a:lnTo>
                  <a:lnTo>
                    <a:pt x="199" y="50"/>
                  </a:lnTo>
                  <a:lnTo>
                    <a:pt x="196" y="47"/>
                  </a:lnTo>
                  <a:lnTo>
                    <a:pt x="193" y="44"/>
                  </a:lnTo>
                  <a:lnTo>
                    <a:pt x="189" y="44"/>
                  </a:lnTo>
                  <a:lnTo>
                    <a:pt x="187" y="37"/>
                  </a:lnTo>
                  <a:lnTo>
                    <a:pt x="187" y="33"/>
                  </a:lnTo>
                  <a:lnTo>
                    <a:pt x="187" y="27"/>
                  </a:lnTo>
                  <a:lnTo>
                    <a:pt x="183" y="27"/>
                  </a:lnTo>
                  <a:lnTo>
                    <a:pt x="183" y="13"/>
                  </a:lnTo>
                  <a:lnTo>
                    <a:pt x="180" y="13"/>
                  </a:lnTo>
                  <a:lnTo>
                    <a:pt x="180" y="7"/>
                  </a:lnTo>
                  <a:lnTo>
                    <a:pt x="180" y="3"/>
                  </a:lnTo>
                  <a:lnTo>
                    <a:pt x="174" y="3"/>
                  </a:lnTo>
                  <a:lnTo>
                    <a:pt x="171" y="3"/>
                  </a:lnTo>
                  <a:lnTo>
                    <a:pt x="167" y="0"/>
                  </a:lnTo>
                  <a:lnTo>
                    <a:pt x="158" y="7"/>
                  </a:lnTo>
                  <a:lnTo>
                    <a:pt x="149" y="13"/>
                  </a:lnTo>
                  <a:lnTo>
                    <a:pt x="133" y="13"/>
                  </a:lnTo>
                  <a:lnTo>
                    <a:pt x="123" y="13"/>
                  </a:lnTo>
                  <a:lnTo>
                    <a:pt x="114" y="17"/>
                  </a:lnTo>
                  <a:lnTo>
                    <a:pt x="101" y="17"/>
                  </a:lnTo>
                  <a:lnTo>
                    <a:pt x="91" y="20"/>
                  </a:lnTo>
                  <a:lnTo>
                    <a:pt x="85" y="13"/>
                  </a:lnTo>
                  <a:lnTo>
                    <a:pt x="79" y="13"/>
                  </a:lnTo>
                  <a:lnTo>
                    <a:pt x="69" y="17"/>
                  </a:lnTo>
                  <a:lnTo>
                    <a:pt x="63" y="13"/>
                  </a:lnTo>
                  <a:lnTo>
                    <a:pt x="53" y="13"/>
                  </a:lnTo>
                  <a:lnTo>
                    <a:pt x="47" y="20"/>
                  </a:lnTo>
                  <a:lnTo>
                    <a:pt x="44" y="67"/>
                  </a:lnTo>
                  <a:lnTo>
                    <a:pt x="53" y="73"/>
                  </a:lnTo>
                  <a:lnTo>
                    <a:pt x="56" y="73"/>
                  </a:lnTo>
                  <a:lnTo>
                    <a:pt x="59" y="77"/>
                  </a:lnTo>
                  <a:lnTo>
                    <a:pt x="63" y="77"/>
                  </a:lnTo>
                  <a:lnTo>
                    <a:pt x="67" y="77"/>
                  </a:lnTo>
                  <a:lnTo>
                    <a:pt x="67" y="81"/>
                  </a:lnTo>
                  <a:lnTo>
                    <a:pt x="67" y="84"/>
                  </a:lnTo>
                  <a:lnTo>
                    <a:pt x="67" y="87"/>
                  </a:lnTo>
                  <a:lnTo>
                    <a:pt x="67" y="91"/>
                  </a:lnTo>
                  <a:lnTo>
                    <a:pt x="67" y="94"/>
                  </a:lnTo>
                  <a:lnTo>
                    <a:pt x="67" y="97"/>
                  </a:lnTo>
                  <a:lnTo>
                    <a:pt x="63" y="97"/>
                  </a:lnTo>
                  <a:lnTo>
                    <a:pt x="63" y="101"/>
                  </a:lnTo>
                  <a:lnTo>
                    <a:pt x="59" y="104"/>
                  </a:lnTo>
                  <a:lnTo>
                    <a:pt x="56" y="104"/>
                  </a:lnTo>
                  <a:lnTo>
                    <a:pt x="53" y="107"/>
                  </a:lnTo>
                  <a:lnTo>
                    <a:pt x="51" y="107"/>
                  </a:lnTo>
                  <a:lnTo>
                    <a:pt x="51" y="111"/>
                  </a:lnTo>
                  <a:lnTo>
                    <a:pt x="47" y="111"/>
                  </a:lnTo>
                  <a:lnTo>
                    <a:pt x="44" y="114"/>
                  </a:lnTo>
                  <a:lnTo>
                    <a:pt x="44" y="118"/>
                  </a:lnTo>
                  <a:lnTo>
                    <a:pt x="40" y="118"/>
                  </a:lnTo>
                  <a:lnTo>
                    <a:pt x="40" y="121"/>
                  </a:lnTo>
                  <a:lnTo>
                    <a:pt x="38" y="124"/>
                  </a:lnTo>
                  <a:lnTo>
                    <a:pt x="38" y="128"/>
                  </a:lnTo>
                  <a:lnTo>
                    <a:pt x="34" y="128"/>
                  </a:lnTo>
                  <a:lnTo>
                    <a:pt x="31" y="128"/>
                  </a:lnTo>
                  <a:lnTo>
                    <a:pt x="31" y="124"/>
                  </a:lnTo>
                  <a:lnTo>
                    <a:pt x="31" y="121"/>
                  </a:lnTo>
                  <a:lnTo>
                    <a:pt x="9" y="148"/>
                  </a:lnTo>
                  <a:lnTo>
                    <a:pt x="3" y="168"/>
                  </a:lnTo>
                  <a:lnTo>
                    <a:pt x="0" y="225"/>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88" name="Freeform 108"/>
            <p:cNvSpPr>
              <a:spLocks/>
            </p:cNvSpPr>
            <p:nvPr/>
          </p:nvSpPr>
          <p:spPr bwMode="auto">
            <a:xfrm>
              <a:off x="4772" y="2406"/>
              <a:ext cx="79" cy="79"/>
            </a:xfrm>
            <a:custGeom>
              <a:avLst/>
              <a:gdLst>
                <a:gd name="T0" fmla="*/ 20101981 w 73"/>
                <a:gd name="T1" fmla="*/ 1319630 h 74"/>
                <a:gd name="T2" fmla="*/ 17164494 w 73"/>
                <a:gd name="T3" fmla="*/ 1714090 h 74"/>
                <a:gd name="T4" fmla="*/ 13543127 w 73"/>
                <a:gd name="T5" fmla="*/ 2102830 h 74"/>
                <a:gd name="T6" fmla="*/ 2 w 73"/>
                <a:gd name="T7" fmla="*/ 4608373 h 74"/>
                <a:gd name="T8" fmla="*/ 0 w 73"/>
                <a:gd name="T9" fmla="*/ 4919749 h 74"/>
                <a:gd name="T10" fmla="*/ 2 w 73"/>
                <a:gd name="T11" fmla="*/ 5898575 h 74"/>
                <a:gd name="T12" fmla="*/ 6 w 73"/>
                <a:gd name="T13" fmla="*/ 5985885 h 74"/>
                <a:gd name="T14" fmla="*/ 6 w 73"/>
                <a:gd name="T15" fmla="*/ 5898575 h 74"/>
                <a:gd name="T16" fmla="*/ 6 w 73"/>
                <a:gd name="T17" fmla="*/ 5525251 h 74"/>
                <a:gd name="T18" fmla="*/ 6 w 73"/>
                <a:gd name="T19" fmla="*/ 5175555 h 74"/>
                <a:gd name="T20" fmla="*/ 7790949 w 73"/>
                <a:gd name="T21" fmla="*/ 5175555 h 74"/>
                <a:gd name="T22" fmla="*/ 10685795 w 73"/>
                <a:gd name="T23" fmla="*/ 5175555 h 74"/>
                <a:gd name="T24" fmla="*/ 13543127 w 73"/>
                <a:gd name="T25" fmla="*/ 5175555 h 74"/>
                <a:gd name="T26" fmla="*/ 13543127 w 73"/>
                <a:gd name="T27" fmla="*/ 5525251 h 74"/>
                <a:gd name="T28" fmla="*/ 13543127 w 73"/>
                <a:gd name="T29" fmla="*/ 5898575 h 74"/>
                <a:gd name="T30" fmla="*/ 17164494 w 73"/>
                <a:gd name="T31" fmla="*/ 5898575 h 74"/>
                <a:gd name="T32" fmla="*/ 17164494 w 73"/>
                <a:gd name="T33" fmla="*/ 5985885 h 74"/>
                <a:gd name="T34" fmla="*/ 20101981 w 73"/>
                <a:gd name="T35" fmla="*/ 6337802 h 74"/>
                <a:gd name="T36" fmla="*/ 20101981 w 73"/>
                <a:gd name="T37" fmla="*/ 5985885 h 74"/>
                <a:gd name="T38" fmla="*/ 21812744 w 73"/>
                <a:gd name="T39" fmla="*/ 5985885 h 74"/>
                <a:gd name="T40" fmla="*/ 25545732 w 73"/>
                <a:gd name="T41" fmla="*/ 5985885 h 74"/>
                <a:gd name="T42" fmla="*/ 29837253 w 73"/>
                <a:gd name="T43" fmla="*/ 5985885 h 74"/>
                <a:gd name="T44" fmla="*/ 32289620 w 73"/>
                <a:gd name="T45" fmla="*/ 5985885 h 74"/>
                <a:gd name="T46" fmla="*/ 33234780 w 73"/>
                <a:gd name="T47" fmla="*/ 5898575 h 74"/>
                <a:gd name="T48" fmla="*/ 33234780 w 73"/>
                <a:gd name="T49" fmla="*/ 5525251 h 74"/>
                <a:gd name="T50" fmla="*/ 33234780 w 73"/>
                <a:gd name="T51" fmla="*/ 5175555 h 74"/>
                <a:gd name="T52" fmla="*/ 33234780 w 73"/>
                <a:gd name="T53" fmla="*/ 4919749 h 74"/>
                <a:gd name="T54" fmla="*/ 37815592 w 73"/>
                <a:gd name="T55" fmla="*/ 4919749 h 74"/>
                <a:gd name="T56" fmla="*/ 40923714 w 73"/>
                <a:gd name="T57" fmla="*/ 4608373 h 74"/>
                <a:gd name="T58" fmla="*/ 40923714 w 73"/>
                <a:gd name="T59" fmla="*/ 4919749 h 74"/>
                <a:gd name="T60" fmla="*/ 43164907 w 73"/>
                <a:gd name="T61" fmla="*/ 4919749 h 74"/>
                <a:gd name="T62" fmla="*/ 46712693 w 73"/>
                <a:gd name="T63" fmla="*/ 4608373 h 74"/>
                <a:gd name="T64" fmla="*/ 49330246 w 73"/>
                <a:gd name="T65" fmla="*/ 4608373 h 74"/>
                <a:gd name="T66" fmla="*/ 51866556 w 73"/>
                <a:gd name="T67" fmla="*/ 4608373 h 74"/>
                <a:gd name="T68" fmla="*/ 54707023 w 73"/>
                <a:gd name="T69" fmla="*/ 4608373 h 74"/>
                <a:gd name="T70" fmla="*/ 57772550 w 73"/>
                <a:gd name="T71" fmla="*/ 4608373 h 74"/>
                <a:gd name="T72" fmla="*/ 60742880 w 73"/>
                <a:gd name="T73" fmla="*/ 4919749 h 74"/>
                <a:gd name="T74" fmla="*/ 60742880 w 73"/>
                <a:gd name="T75" fmla="*/ 4608373 h 74"/>
                <a:gd name="T76" fmla="*/ 64069484 w 73"/>
                <a:gd name="T77" fmla="*/ 4316704 h 74"/>
                <a:gd name="T78" fmla="*/ 66147845 w 73"/>
                <a:gd name="T79" fmla="*/ 4043497 h 74"/>
                <a:gd name="T80" fmla="*/ 64069484 w 73"/>
                <a:gd name="T81" fmla="*/ 2102830 h 74"/>
                <a:gd name="T82" fmla="*/ 60742880 w 73"/>
                <a:gd name="T83" fmla="*/ 1319630 h 74"/>
                <a:gd name="T84" fmla="*/ 60742880 w 73"/>
                <a:gd name="T85" fmla="*/ 1157874 h 74"/>
                <a:gd name="T86" fmla="*/ 57772550 w 73"/>
                <a:gd name="T87" fmla="*/ 891415 h 74"/>
                <a:gd name="T88" fmla="*/ 57772550 w 73"/>
                <a:gd name="T89" fmla="*/ 6 h 74"/>
                <a:gd name="T90" fmla="*/ 51866556 w 73"/>
                <a:gd name="T91" fmla="*/ 0 h 74"/>
                <a:gd name="T92" fmla="*/ 49330246 w 73"/>
                <a:gd name="T93" fmla="*/ 0 h 74"/>
                <a:gd name="T94" fmla="*/ 46712693 w 73"/>
                <a:gd name="T95" fmla="*/ 4 h 74"/>
                <a:gd name="T96" fmla="*/ 43164907 w 73"/>
                <a:gd name="T97" fmla="*/ 4 h 74"/>
                <a:gd name="T98" fmla="*/ 43164907 w 73"/>
                <a:gd name="T99" fmla="*/ 6 h 74"/>
                <a:gd name="T100" fmla="*/ 40923714 w 73"/>
                <a:gd name="T101" fmla="*/ 6 h 74"/>
                <a:gd name="T102" fmla="*/ 40923714 w 73"/>
                <a:gd name="T103" fmla="*/ 891415 h 74"/>
                <a:gd name="T104" fmla="*/ 40923714 w 73"/>
                <a:gd name="T105" fmla="*/ 1157874 h 74"/>
                <a:gd name="T106" fmla="*/ 37815592 w 73"/>
                <a:gd name="T107" fmla="*/ 1157874 h 74"/>
                <a:gd name="T108" fmla="*/ 33234780 w 73"/>
                <a:gd name="T109" fmla="*/ 1157874 h 74"/>
                <a:gd name="T110" fmla="*/ 32289620 w 73"/>
                <a:gd name="T111" fmla="*/ 1157874 h 74"/>
                <a:gd name="T112" fmla="*/ 29837253 w 73"/>
                <a:gd name="T113" fmla="*/ 1157874 h 74"/>
                <a:gd name="T114" fmla="*/ 25545732 w 73"/>
                <a:gd name="T115" fmla="*/ 891415 h 74"/>
                <a:gd name="T116" fmla="*/ 20101981 w 73"/>
                <a:gd name="T117" fmla="*/ 1319630 h 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3"/>
                <a:gd name="T178" fmla="*/ 0 h 74"/>
                <a:gd name="T179" fmla="*/ 73 w 73"/>
                <a:gd name="T180" fmla="*/ 74 h 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3" h="74">
                  <a:moveTo>
                    <a:pt x="21" y="16"/>
                  </a:moveTo>
                  <a:lnTo>
                    <a:pt x="18" y="20"/>
                  </a:lnTo>
                  <a:lnTo>
                    <a:pt x="15" y="24"/>
                  </a:lnTo>
                  <a:lnTo>
                    <a:pt x="2" y="53"/>
                  </a:lnTo>
                  <a:lnTo>
                    <a:pt x="0" y="57"/>
                  </a:lnTo>
                  <a:lnTo>
                    <a:pt x="2" y="67"/>
                  </a:lnTo>
                  <a:lnTo>
                    <a:pt x="6" y="69"/>
                  </a:lnTo>
                  <a:lnTo>
                    <a:pt x="6" y="67"/>
                  </a:lnTo>
                  <a:lnTo>
                    <a:pt x="6" y="63"/>
                  </a:lnTo>
                  <a:lnTo>
                    <a:pt x="6" y="59"/>
                  </a:lnTo>
                  <a:lnTo>
                    <a:pt x="8" y="59"/>
                  </a:lnTo>
                  <a:lnTo>
                    <a:pt x="12" y="59"/>
                  </a:lnTo>
                  <a:lnTo>
                    <a:pt x="15" y="59"/>
                  </a:lnTo>
                  <a:lnTo>
                    <a:pt x="15" y="63"/>
                  </a:lnTo>
                  <a:lnTo>
                    <a:pt x="15" y="67"/>
                  </a:lnTo>
                  <a:lnTo>
                    <a:pt x="18" y="67"/>
                  </a:lnTo>
                  <a:lnTo>
                    <a:pt x="18" y="69"/>
                  </a:lnTo>
                  <a:lnTo>
                    <a:pt x="21" y="73"/>
                  </a:lnTo>
                  <a:lnTo>
                    <a:pt x="21" y="69"/>
                  </a:lnTo>
                  <a:lnTo>
                    <a:pt x="24" y="69"/>
                  </a:lnTo>
                  <a:lnTo>
                    <a:pt x="28" y="69"/>
                  </a:lnTo>
                  <a:lnTo>
                    <a:pt x="31" y="69"/>
                  </a:lnTo>
                  <a:lnTo>
                    <a:pt x="34" y="69"/>
                  </a:lnTo>
                  <a:lnTo>
                    <a:pt x="36" y="67"/>
                  </a:lnTo>
                  <a:lnTo>
                    <a:pt x="36" y="63"/>
                  </a:lnTo>
                  <a:lnTo>
                    <a:pt x="36" y="59"/>
                  </a:lnTo>
                  <a:lnTo>
                    <a:pt x="36" y="57"/>
                  </a:lnTo>
                  <a:lnTo>
                    <a:pt x="40" y="57"/>
                  </a:lnTo>
                  <a:lnTo>
                    <a:pt x="43" y="53"/>
                  </a:lnTo>
                  <a:lnTo>
                    <a:pt x="43" y="57"/>
                  </a:lnTo>
                  <a:lnTo>
                    <a:pt x="46" y="57"/>
                  </a:lnTo>
                  <a:lnTo>
                    <a:pt x="50" y="53"/>
                  </a:lnTo>
                  <a:lnTo>
                    <a:pt x="53" y="53"/>
                  </a:lnTo>
                  <a:lnTo>
                    <a:pt x="55" y="53"/>
                  </a:lnTo>
                  <a:lnTo>
                    <a:pt x="58" y="53"/>
                  </a:lnTo>
                  <a:lnTo>
                    <a:pt x="62" y="53"/>
                  </a:lnTo>
                  <a:lnTo>
                    <a:pt x="65" y="57"/>
                  </a:lnTo>
                  <a:lnTo>
                    <a:pt x="65" y="53"/>
                  </a:lnTo>
                  <a:lnTo>
                    <a:pt x="68" y="50"/>
                  </a:lnTo>
                  <a:lnTo>
                    <a:pt x="72" y="47"/>
                  </a:lnTo>
                  <a:lnTo>
                    <a:pt x="68" y="24"/>
                  </a:lnTo>
                  <a:lnTo>
                    <a:pt x="65" y="16"/>
                  </a:lnTo>
                  <a:lnTo>
                    <a:pt x="65" y="14"/>
                  </a:lnTo>
                  <a:lnTo>
                    <a:pt x="62" y="10"/>
                  </a:lnTo>
                  <a:lnTo>
                    <a:pt x="62" y="6"/>
                  </a:lnTo>
                  <a:lnTo>
                    <a:pt x="55" y="0"/>
                  </a:lnTo>
                  <a:lnTo>
                    <a:pt x="53" y="0"/>
                  </a:lnTo>
                  <a:lnTo>
                    <a:pt x="50" y="4"/>
                  </a:lnTo>
                  <a:lnTo>
                    <a:pt x="46" y="4"/>
                  </a:lnTo>
                  <a:lnTo>
                    <a:pt x="46" y="6"/>
                  </a:lnTo>
                  <a:lnTo>
                    <a:pt x="43" y="6"/>
                  </a:lnTo>
                  <a:lnTo>
                    <a:pt x="43" y="10"/>
                  </a:lnTo>
                  <a:lnTo>
                    <a:pt x="43" y="14"/>
                  </a:lnTo>
                  <a:lnTo>
                    <a:pt x="40" y="14"/>
                  </a:lnTo>
                  <a:lnTo>
                    <a:pt x="36" y="14"/>
                  </a:lnTo>
                  <a:lnTo>
                    <a:pt x="34" y="14"/>
                  </a:lnTo>
                  <a:lnTo>
                    <a:pt x="31" y="14"/>
                  </a:lnTo>
                  <a:lnTo>
                    <a:pt x="28" y="10"/>
                  </a:lnTo>
                  <a:lnTo>
                    <a:pt x="21" y="16"/>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89" name="Freeform 109"/>
            <p:cNvSpPr>
              <a:spLocks/>
            </p:cNvSpPr>
            <p:nvPr/>
          </p:nvSpPr>
          <p:spPr bwMode="auto">
            <a:xfrm>
              <a:off x="5319" y="1788"/>
              <a:ext cx="67" cy="87"/>
            </a:xfrm>
            <a:custGeom>
              <a:avLst/>
              <a:gdLst>
                <a:gd name="T0" fmla="*/ 1873321 w 63"/>
                <a:gd name="T1" fmla="*/ 7 h 82"/>
                <a:gd name="T2" fmla="*/ 1166705 w 63"/>
                <a:gd name="T3" fmla="*/ 376134 h 82"/>
                <a:gd name="T4" fmla="*/ 969970 w 63"/>
                <a:gd name="T5" fmla="*/ 569220 h 82"/>
                <a:gd name="T6" fmla="*/ 670428 w 63"/>
                <a:gd name="T7" fmla="*/ 679824 h 82"/>
                <a:gd name="T8" fmla="*/ 3 w 63"/>
                <a:gd name="T9" fmla="*/ 1838695 h 82"/>
                <a:gd name="T10" fmla="*/ 0 w 63"/>
                <a:gd name="T11" fmla="*/ 1886814 h 82"/>
                <a:gd name="T12" fmla="*/ 3 w 63"/>
                <a:gd name="T13" fmla="*/ 2329867 h 82"/>
                <a:gd name="T14" fmla="*/ 969970 w 63"/>
                <a:gd name="T15" fmla="*/ 2390841 h 82"/>
                <a:gd name="T16" fmla="*/ 1403344 w 63"/>
                <a:gd name="T17" fmla="*/ 2204891 h 82"/>
                <a:gd name="T18" fmla="*/ 1761481 w 63"/>
                <a:gd name="T19" fmla="*/ 2204891 h 82"/>
                <a:gd name="T20" fmla="*/ 1873321 w 63"/>
                <a:gd name="T21" fmla="*/ 2329867 h 82"/>
                <a:gd name="T22" fmla="*/ 2014768 w 63"/>
                <a:gd name="T23" fmla="*/ 2329867 h 82"/>
                <a:gd name="T24" fmla="*/ 2159256 w 63"/>
                <a:gd name="T25" fmla="*/ 2093143 h 82"/>
                <a:gd name="T26" fmla="*/ 2296352 w 63"/>
                <a:gd name="T27" fmla="*/ 1972848 h 82"/>
                <a:gd name="T28" fmla="*/ 2597210 w 63"/>
                <a:gd name="T29" fmla="*/ 1676172 h 82"/>
                <a:gd name="T30" fmla="*/ 2442153 w 63"/>
                <a:gd name="T31" fmla="*/ 1579840 h 82"/>
                <a:gd name="T32" fmla="*/ 2159256 w 63"/>
                <a:gd name="T33" fmla="*/ 1579840 h 82"/>
                <a:gd name="T34" fmla="*/ 1761481 w 63"/>
                <a:gd name="T35" fmla="*/ 1579840 h 82"/>
                <a:gd name="T36" fmla="*/ 1557433 w 63"/>
                <a:gd name="T37" fmla="*/ 1676172 h 82"/>
                <a:gd name="T38" fmla="*/ 1294812 w 63"/>
                <a:gd name="T39" fmla="*/ 1676172 h 82"/>
                <a:gd name="T40" fmla="*/ 1403344 w 63"/>
                <a:gd name="T41" fmla="*/ 1579840 h 82"/>
                <a:gd name="T42" fmla="*/ 1557433 w 63"/>
                <a:gd name="T43" fmla="*/ 1467462 h 82"/>
                <a:gd name="T44" fmla="*/ 1761481 w 63"/>
                <a:gd name="T45" fmla="*/ 1383125 h 82"/>
                <a:gd name="T46" fmla="*/ 1873321 w 63"/>
                <a:gd name="T47" fmla="*/ 1303635 h 82"/>
                <a:gd name="T48" fmla="*/ 2159256 w 63"/>
                <a:gd name="T49" fmla="*/ 1303635 h 82"/>
                <a:gd name="T50" fmla="*/ 2296352 w 63"/>
                <a:gd name="T51" fmla="*/ 1175131 h 82"/>
                <a:gd name="T52" fmla="*/ 2442153 w 63"/>
                <a:gd name="T53" fmla="*/ 1043940 h 82"/>
                <a:gd name="T54" fmla="*/ 2762113 w 63"/>
                <a:gd name="T55" fmla="*/ 1043940 h 82"/>
                <a:gd name="T56" fmla="*/ 2762113 w 63"/>
                <a:gd name="T57" fmla="*/ 874097 h 82"/>
                <a:gd name="T58" fmla="*/ 2762113 w 63"/>
                <a:gd name="T59" fmla="*/ 569220 h 82"/>
                <a:gd name="T60" fmla="*/ 2597210 w 63"/>
                <a:gd name="T61" fmla="*/ 476610 h 82"/>
                <a:gd name="T62" fmla="*/ 2442153 w 63"/>
                <a:gd name="T63" fmla="*/ 376134 h 82"/>
                <a:gd name="T64" fmla="*/ 2442153 w 63"/>
                <a:gd name="T65" fmla="*/ 7 h 82"/>
                <a:gd name="T66" fmla="*/ 2159256 w 63"/>
                <a:gd name="T67" fmla="*/ 3 h 82"/>
                <a:gd name="T68" fmla="*/ 1873321 w 63"/>
                <a:gd name="T69" fmla="*/ 3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
                <a:gd name="T106" fmla="*/ 0 h 82"/>
                <a:gd name="T107" fmla="*/ 63 w 63"/>
                <a:gd name="T108" fmla="*/ 82 h 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 h="82">
                  <a:moveTo>
                    <a:pt x="41" y="3"/>
                  </a:moveTo>
                  <a:lnTo>
                    <a:pt x="41" y="7"/>
                  </a:lnTo>
                  <a:lnTo>
                    <a:pt x="39" y="10"/>
                  </a:lnTo>
                  <a:lnTo>
                    <a:pt x="26" y="13"/>
                  </a:lnTo>
                  <a:lnTo>
                    <a:pt x="22" y="17"/>
                  </a:lnTo>
                  <a:lnTo>
                    <a:pt x="22" y="20"/>
                  </a:lnTo>
                  <a:lnTo>
                    <a:pt x="19" y="20"/>
                  </a:lnTo>
                  <a:lnTo>
                    <a:pt x="16" y="23"/>
                  </a:lnTo>
                  <a:lnTo>
                    <a:pt x="6" y="57"/>
                  </a:lnTo>
                  <a:lnTo>
                    <a:pt x="3" y="61"/>
                  </a:lnTo>
                  <a:lnTo>
                    <a:pt x="3" y="64"/>
                  </a:lnTo>
                  <a:lnTo>
                    <a:pt x="0" y="64"/>
                  </a:lnTo>
                  <a:lnTo>
                    <a:pt x="0" y="74"/>
                  </a:lnTo>
                  <a:lnTo>
                    <a:pt x="3" y="77"/>
                  </a:lnTo>
                  <a:lnTo>
                    <a:pt x="6" y="77"/>
                  </a:lnTo>
                  <a:lnTo>
                    <a:pt x="22" y="81"/>
                  </a:lnTo>
                  <a:lnTo>
                    <a:pt x="26" y="77"/>
                  </a:lnTo>
                  <a:lnTo>
                    <a:pt x="32" y="74"/>
                  </a:lnTo>
                  <a:lnTo>
                    <a:pt x="35" y="74"/>
                  </a:lnTo>
                  <a:lnTo>
                    <a:pt x="39" y="74"/>
                  </a:lnTo>
                  <a:lnTo>
                    <a:pt x="39" y="77"/>
                  </a:lnTo>
                  <a:lnTo>
                    <a:pt x="41" y="77"/>
                  </a:lnTo>
                  <a:lnTo>
                    <a:pt x="45" y="81"/>
                  </a:lnTo>
                  <a:lnTo>
                    <a:pt x="45" y="77"/>
                  </a:lnTo>
                  <a:lnTo>
                    <a:pt x="49" y="74"/>
                  </a:lnTo>
                  <a:lnTo>
                    <a:pt x="49" y="71"/>
                  </a:lnTo>
                  <a:lnTo>
                    <a:pt x="52" y="71"/>
                  </a:lnTo>
                  <a:lnTo>
                    <a:pt x="52" y="67"/>
                  </a:lnTo>
                  <a:lnTo>
                    <a:pt x="55" y="67"/>
                  </a:lnTo>
                  <a:lnTo>
                    <a:pt x="58" y="57"/>
                  </a:lnTo>
                  <a:lnTo>
                    <a:pt x="58" y="54"/>
                  </a:lnTo>
                  <a:lnTo>
                    <a:pt x="55" y="54"/>
                  </a:lnTo>
                  <a:lnTo>
                    <a:pt x="52" y="54"/>
                  </a:lnTo>
                  <a:lnTo>
                    <a:pt x="49" y="54"/>
                  </a:lnTo>
                  <a:lnTo>
                    <a:pt x="41" y="54"/>
                  </a:lnTo>
                  <a:lnTo>
                    <a:pt x="39" y="54"/>
                  </a:lnTo>
                  <a:lnTo>
                    <a:pt x="35" y="54"/>
                  </a:lnTo>
                  <a:lnTo>
                    <a:pt x="35" y="57"/>
                  </a:lnTo>
                  <a:lnTo>
                    <a:pt x="32" y="57"/>
                  </a:lnTo>
                  <a:lnTo>
                    <a:pt x="29" y="57"/>
                  </a:lnTo>
                  <a:lnTo>
                    <a:pt x="29" y="54"/>
                  </a:lnTo>
                  <a:lnTo>
                    <a:pt x="32" y="54"/>
                  </a:lnTo>
                  <a:lnTo>
                    <a:pt x="35" y="54"/>
                  </a:lnTo>
                  <a:lnTo>
                    <a:pt x="35" y="50"/>
                  </a:lnTo>
                  <a:lnTo>
                    <a:pt x="39" y="50"/>
                  </a:lnTo>
                  <a:lnTo>
                    <a:pt x="39" y="47"/>
                  </a:lnTo>
                  <a:lnTo>
                    <a:pt x="39" y="44"/>
                  </a:lnTo>
                  <a:lnTo>
                    <a:pt x="41" y="44"/>
                  </a:lnTo>
                  <a:lnTo>
                    <a:pt x="45" y="44"/>
                  </a:lnTo>
                  <a:lnTo>
                    <a:pt x="49" y="44"/>
                  </a:lnTo>
                  <a:lnTo>
                    <a:pt x="49" y="40"/>
                  </a:lnTo>
                  <a:lnTo>
                    <a:pt x="52" y="40"/>
                  </a:lnTo>
                  <a:lnTo>
                    <a:pt x="52" y="36"/>
                  </a:lnTo>
                  <a:lnTo>
                    <a:pt x="55" y="36"/>
                  </a:lnTo>
                  <a:lnTo>
                    <a:pt x="58" y="36"/>
                  </a:lnTo>
                  <a:lnTo>
                    <a:pt x="62" y="36"/>
                  </a:lnTo>
                  <a:lnTo>
                    <a:pt x="62" y="34"/>
                  </a:lnTo>
                  <a:lnTo>
                    <a:pt x="62" y="30"/>
                  </a:lnTo>
                  <a:lnTo>
                    <a:pt x="62" y="27"/>
                  </a:lnTo>
                  <a:lnTo>
                    <a:pt x="62" y="20"/>
                  </a:lnTo>
                  <a:lnTo>
                    <a:pt x="62" y="17"/>
                  </a:lnTo>
                  <a:lnTo>
                    <a:pt x="58" y="17"/>
                  </a:lnTo>
                  <a:lnTo>
                    <a:pt x="58" y="13"/>
                  </a:lnTo>
                  <a:lnTo>
                    <a:pt x="55" y="13"/>
                  </a:lnTo>
                  <a:lnTo>
                    <a:pt x="55" y="10"/>
                  </a:lnTo>
                  <a:lnTo>
                    <a:pt x="55" y="7"/>
                  </a:lnTo>
                  <a:lnTo>
                    <a:pt x="52" y="7"/>
                  </a:lnTo>
                  <a:lnTo>
                    <a:pt x="49" y="3"/>
                  </a:lnTo>
                  <a:lnTo>
                    <a:pt x="49" y="0"/>
                  </a:lnTo>
                  <a:lnTo>
                    <a:pt x="41" y="3"/>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grpSp>
      <p:sp>
        <p:nvSpPr>
          <p:cNvPr id="41008" name="Text Box 110"/>
          <p:cNvSpPr txBox="1">
            <a:spLocks noChangeArrowheads="1"/>
          </p:cNvSpPr>
          <p:nvPr/>
        </p:nvSpPr>
        <p:spPr bwMode="auto">
          <a:xfrm>
            <a:off x="7513638" y="2670175"/>
            <a:ext cx="274637" cy="139700"/>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Sudan</a:t>
            </a:r>
          </a:p>
        </p:txBody>
      </p:sp>
      <p:sp>
        <p:nvSpPr>
          <p:cNvPr id="41009" name="Text Box 111"/>
          <p:cNvSpPr txBox="1">
            <a:spLocks noChangeArrowheads="1"/>
          </p:cNvSpPr>
          <p:nvPr/>
        </p:nvSpPr>
        <p:spPr bwMode="auto">
          <a:xfrm>
            <a:off x="8159750" y="3394075"/>
            <a:ext cx="341313" cy="139700"/>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Ethiopia</a:t>
            </a:r>
          </a:p>
        </p:txBody>
      </p:sp>
      <p:sp>
        <p:nvSpPr>
          <p:cNvPr id="41010" name="Text Box 112"/>
          <p:cNvSpPr txBox="1">
            <a:spLocks noChangeArrowheads="1"/>
          </p:cNvSpPr>
          <p:nvPr/>
        </p:nvSpPr>
        <p:spPr bwMode="auto">
          <a:xfrm>
            <a:off x="8289925" y="2708275"/>
            <a:ext cx="277813" cy="139700"/>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Eritrea</a:t>
            </a:r>
          </a:p>
        </p:txBody>
      </p:sp>
      <p:sp>
        <p:nvSpPr>
          <p:cNvPr id="41011" name="Text Box 113"/>
          <p:cNvSpPr txBox="1">
            <a:spLocks noChangeArrowheads="1"/>
          </p:cNvSpPr>
          <p:nvPr/>
        </p:nvSpPr>
        <p:spPr bwMode="auto">
          <a:xfrm>
            <a:off x="8629650" y="3192463"/>
            <a:ext cx="341313" cy="139700"/>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Somalia</a:t>
            </a:r>
          </a:p>
        </p:txBody>
      </p:sp>
      <p:sp>
        <p:nvSpPr>
          <p:cNvPr id="41012" name="Text Box 114"/>
          <p:cNvSpPr txBox="1">
            <a:spLocks noChangeArrowheads="1"/>
          </p:cNvSpPr>
          <p:nvPr/>
        </p:nvSpPr>
        <p:spPr bwMode="auto">
          <a:xfrm>
            <a:off x="8102600" y="3724275"/>
            <a:ext cx="268288" cy="139700"/>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Kenya</a:t>
            </a:r>
          </a:p>
        </p:txBody>
      </p:sp>
      <p:sp>
        <p:nvSpPr>
          <p:cNvPr id="41013" name="Text Box 115"/>
          <p:cNvSpPr txBox="1">
            <a:spLocks noChangeArrowheads="1"/>
          </p:cNvSpPr>
          <p:nvPr/>
        </p:nvSpPr>
        <p:spPr bwMode="auto">
          <a:xfrm>
            <a:off x="7783513" y="3648075"/>
            <a:ext cx="293687" cy="1238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Narrow" pitchFamily="34" charset="0"/>
                <a:ea typeface="ＭＳ Ｐゴシック" pitchFamily="34" charset="-128"/>
              </a:rPr>
              <a:t>Uganda</a:t>
            </a:r>
          </a:p>
        </p:txBody>
      </p:sp>
      <p:sp>
        <p:nvSpPr>
          <p:cNvPr id="41014" name="Text Box 116"/>
          <p:cNvSpPr txBox="1">
            <a:spLocks noChangeArrowheads="1"/>
          </p:cNvSpPr>
          <p:nvPr/>
        </p:nvSpPr>
        <p:spPr bwMode="auto">
          <a:xfrm>
            <a:off x="7791450" y="4092575"/>
            <a:ext cx="390525" cy="138113"/>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Tanzania</a:t>
            </a:r>
          </a:p>
        </p:txBody>
      </p:sp>
      <p:sp>
        <p:nvSpPr>
          <p:cNvPr id="41015" name="Text Box 117"/>
          <p:cNvSpPr txBox="1">
            <a:spLocks noChangeArrowheads="1"/>
          </p:cNvSpPr>
          <p:nvPr/>
        </p:nvSpPr>
        <p:spPr bwMode="auto">
          <a:xfrm>
            <a:off x="8605838" y="4151313"/>
            <a:ext cx="460375" cy="96837"/>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Seychelles</a:t>
            </a:r>
          </a:p>
        </p:txBody>
      </p:sp>
      <p:grpSp>
        <p:nvGrpSpPr>
          <p:cNvPr id="6" name="Group 118"/>
          <p:cNvGrpSpPr>
            <a:grpSpLocks/>
          </p:cNvGrpSpPr>
          <p:nvPr/>
        </p:nvGrpSpPr>
        <p:grpSpPr bwMode="auto">
          <a:xfrm>
            <a:off x="8485188" y="2811463"/>
            <a:ext cx="460375" cy="306387"/>
            <a:chOff x="5372" y="1607"/>
            <a:chExt cx="329" cy="213"/>
          </a:xfrm>
        </p:grpSpPr>
        <p:sp>
          <p:nvSpPr>
            <p:cNvPr id="599" name="Text Box 119"/>
            <p:cNvSpPr txBox="1">
              <a:spLocks noChangeArrowheads="1"/>
            </p:cNvSpPr>
            <p:nvPr/>
          </p:nvSpPr>
          <p:spPr bwMode="auto">
            <a:xfrm>
              <a:off x="5475" y="1607"/>
              <a:ext cx="226" cy="9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sz="900" kern="0" dirty="0">
                  <a:solidFill>
                    <a:srgbClr val="000000"/>
                  </a:solidFill>
                  <a:latin typeface="Arial Narrow" pitchFamily="34" charset="0"/>
                  <a:ea typeface="ＭＳ Ｐゴシック" pitchFamily="34" charset="-128"/>
                </a:rPr>
                <a:t>Djibouti</a:t>
              </a:r>
            </a:p>
          </p:txBody>
        </p:sp>
        <p:sp>
          <p:nvSpPr>
            <p:cNvPr id="600" name="Line 120"/>
            <p:cNvSpPr>
              <a:spLocks noChangeShapeType="1"/>
            </p:cNvSpPr>
            <p:nvPr/>
          </p:nvSpPr>
          <p:spPr bwMode="auto">
            <a:xfrm flipH="1">
              <a:off x="5372" y="1659"/>
              <a:ext cx="90" cy="161"/>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grpSp>
      <p:sp>
        <p:nvSpPr>
          <p:cNvPr id="601" name="Line 121"/>
          <p:cNvSpPr>
            <a:spLocks noChangeShapeType="1"/>
          </p:cNvSpPr>
          <p:nvPr/>
        </p:nvSpPr>
        <p:spPr bwMode="auto">
          <a:xfrm flipH="1">
            <a:off x="8221663" y="2836863"/>
            <a:ext cx="134937" cy="69850"/>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41018" name="Text Box 123"/>
          <p:cNvSpPr txBox="1">
            <a:spLocks noChangeArrowheads="1"/>
          </p:cNvSpPr>
          <p:nvPr/>
        </p:nvSpPr>
        <p:spPr bwMode="auto">
          <a:xfrm>
            <a:off x="7315200" y="3697288"/>
            <a:ext cx="349250" cy="138112"/>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Rwanda</a:t>
            </a:r>
          </a:p>
        </p:txBody>
      </p:sp>
      <p:sp>
        <p:nvSpPr>
          <p:cNvPr id="603" name="Line 124"/>
          <p:cNvSpPr>
            <a:spLocks noChangeShapeType="1"/>
          </p:cNvSpPr>
          <p:nvPr/>
        </p:nvSpPr>
        <p:spPr bwMode="auto">
          <a:xfrm>
            <a:off x="7551738" y="3814763"/>
            <a:ext cx="133350" cy="207962"/>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04" name="Freeform 126"/>
          <p:cNvSpPr>
            <a:spLocks/>
          </p:cNvSpPr>
          <p:nvPr/>
        </p:nvSpPr>
        <p:spPr bwMode="auto">
          <a:xfrm>
            <a:off x="7604125" y="5821363"/>
            <a:ext cx="157163" cy="115887"/>
          </a:xfrm>
          <a:custGeom>
            <a:avLst/>
            <a:gdLst>
              <a:gd name="T0" fmla="*/ 0 w 112"/>
              <a:gd name="T1" fmla="*/ 0 h 80"/>
              <a:gd name="T2" fmla="*/ 2147483647 w 112"/>
              <a:gd name="T3" fmla="*/ 2147483647 h 80"/>
              <a:gd name="T4" fmla="*/ 0 60000 65536"/>
              <a:gd name="T5" fmla="*/ 0 60000 65536"/>
              <a:gd name="T6" fmla="*/ 0 w 112"/>
              <a:gd name="T7" fmla="*/ 0 h 80"/>
              <a:gd name="T8" fmla="*/ 112 w 112"/>
              <a:gd name="T9" fmla="*/ 80 h 80"/>
            </a:gdLst>
            <a:ahLst/>
            <a:cxnLst>
              <a:cxn ang="T4">
                <a:pos x="T0" y="T1"/>
              </a:cxn>
              <a:cxn ang="T5">
                <a:pos x="T2" y="T3"/>
              </a:cxn>
            </a:cxnLst>
            <a:rect l="T6" t="T7" r="T8" b="T9"/>
            <a:pathLst>
              <a:path w="112" h="80">
                <a:moveTo>
                  <a:pt x="0" y="0"/>
                </a:moveTo>
                <a:lnTo>
                  <a:pt x="112" y="80"/>
                </a:lnTo>
              </a:path>
            </a:pathLst>
          </a:cu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grpSp>
        <p:nvGrpSpPr>
          <p:cNvPr id="7" name="Group 127"/>
          <p:cNvGrpSpPr>
            <a:grpSpLocks/>
          </p:cNvGrpSpPr>
          <p:nvPr/>
        </p:nvGrpSpPr>
        <p:grpSpPr bwMode="auto">
          <a:xfrm>
            <a:off x="6575062" y="4434534"/>
            <a:ext cx="2555875" cy="1728788"/>
            <a:chOff x="4015" y="2733"/>
            <a:chExt cx="1829" cy="1200"/>
          </a:xfrm>
          <a:solidFill>
            <a:srgbClr val="DAEDEF">
              <a:lumMod val="75000"/>
            </a:srgbClr>
          </a:solidFill>
        </p:grpSpPr>
        <p:sp>
          <p:nvSpPr>
            <p:cNvPr id="606" name="Freeform 128"/>
            <p:cNvSpPr>
              <a:spLocks/>
            </p:cNvSpPr>
            <p:nvPr/>
          </p:nvSpPr>
          <p:spPr bwMode="auto">
            <a:xfrm>
              <a:off x="4806" y="2839"/>
              <a:ext cx="464" cy="738"/>
            </a:xfrm>
            <a:custGeom>
              <a:avLst/>
              <a:gdLst>
                <a:gd name="T0" fmla="*/ 85268536 w 428"/>
                <a:gd name="T1" fmla="*/ 181691731 h 686"/>
                <a:gd name="T2" fmla="*/ 105052311 w 428"/>
                <a:gd name="T3" fmla="*/ 227760541 h 686"/>
                <a:gd name="T4" fmla="*/ 138431021 w 428"/>
                <a:gd name="T5" fmla="*/ 220702595 h 686"/>
                <a:gd name="T6" fmla="*/ 145111579 w 428"/>
                <a:gd name="T7" fmla="*/ 211059559 h 686"/>
                <a:gd name="T8" fmla="*/ 167606882 w 428"/>
                <a:gd name="T9" fmla="*/ 207441975 h 686"/>
                <a:gd name="T10" fmla="*/ 210635125 w 428"/>
                <a:gd name="T11" fmla="*/ 203083000 h 686"/>
                <a:gd name="T12" fmla="*/ 249718519 w 428"/>
                <a:gd name="T13" fmla="*/ 198243581 h 686"/>
                <a:gd name="T14" fmla="*/ 273608528 w 428"/>
                <a:gd name="T15" fmla="*/ 187113632 h 686"/>
                <a:gd name="T16" fmla="*/ 262010717 w 428"/>
                <a:gd name="T17" fmla="*/ 188773637 h 686"/>
                <a:gd name="T18" fmla="*/ 273608528 w 428"/>
                <a:gd name="T19" fmla="*/ 163975882 h 686"/>
                <a:gd name="T20" fmla="*/ 262010717 w 428"/>
                <a:gd name="T21" fmla="*/ 158497523 h 686"/>
                <a:gd name="T22" fmla="*/ 249718519 w 428"/>
                <a:gd name="T23" fmla="*/ 147329706 h 686"/>
                <a:gd name="T24" fmla="*/ 234296308 w 428"/>
                <a:gd name="T25" fmla="*/ 133040758 h 686"/>
                <a:gd name="T26" fmla="*/ 262010717 w 428"/>
                <a:gd name="T27" fmla="*/ 127299386 h 686"/>
                <a:gd name="T28" fmla="*/ 303157080 w 428"/>
                <a:gd name="T29" fmla="*/ 115125721 h 686"/>
                <a:gd name="T30" fmla="*/ 334038969 w 428"/>
                <a:gd name="T31" fmla="*/ 110122367 h 686"/>
                <a:gd name="T32" fmla="*/ 344296575 w 428"/>
                <a:gd name="T33" fmla="*/ 107013938 h 686"/>
                <a:gd name="T34" fmla="*/ 371013531 w 428"/>
                <a:gd name="T35" fmla="*/ 99473689 h 686"/>
                <a:gd name="T36" fmla="*/ 422774199 w 428"/>
                <a:gd name="T37" fmla="*/ 93660437 h 686"/>
                <a:gd name="T38" fmla="*/ 457096382 w 428"/>
                <a:gd name="T39" fmla="*/ 88546439 h 686"/>
                <a:gd name="T40" fmla="*/ 492166793 w 428"/>
                <a:gd name="T41" fmla="*/ 82307411 h 686"/>
                <a:gd name="T42" fmla="*/ 512490785 w 428"/>
                <a:gd name="T43" fmla="*/ 74584293 h 686"/>
                <a:gd name="T44" fmla="*/ 528308480 w 428"/>
                <a:gd name="T45" fmla="*/ 66887287 h 686"/>
                <a:gd name="T46" fmla="*/ 541983345 w 428"/>
                <a:gd name="T47" fmla="*/ 58746518 h 686"/>
                <a:gd name="T48" fmla="*/ 538551377 w 428"/>
                <a:gd name="T49" fmla="*/ 53094137 h 686"/>
                <a:gd name="T50" fmla="*/ 524935071 w 428"/>
                <a:gd name="T51" fmla="*/ 36672278 h 686"/>
                <a:gd name="T52" fmla="*/ 524935071 w 428"/>
                <a:gd name="T53" fmla="*/ 31836224 h 686"/>
                <a:gd name="T54" fmla="*/ 538551377 w 428"/>
                <a:gd name="T55" fmla="*/ 4 h 686"/>
                <a:gd name="T56" fmla="*/ 531160960 w 428"/>
                <a:gd name="T57" fmla="*/ 4 h 686"/>
                <a:gd name="T58" fmla="*/ 503232574 w 428"/>
                <a:gd name="T59" fmla="*/ 6822476 h 686"/>
                <a:gd name="T60" fmla="*/ 426498965 w 428"/>
                <a:gd name="T61" fmla="*/ 11254479 h 686"/>
                <a:gd name="T62" fmla="*/ 388919381 w 428"/>
                <a:gd name="T63" fmla="*/ 14166535 h 686"/>
                <a:gd name="T64" fmla="*/ 318179922 w 428"/>
                <a:gd name="T65" fmla="*/ 16416656 h 686"/>
                <a:gd name="T66" fmla="*/ 293493672 w 428"/>
                <a:gd name="T67" fmla="*/ 15666831 h 686"/>
                <a:gd name="T68" fmla="*/ 241682423 w 428"/>
                <a:gd name="T69" fmla="*/ 23369323 h 686"/>
                <a:gd name="T70" fmla="*/ 279636398 w 428"/>
                <a:gd name="T71" fmla="*/ 52776629 h 686"/>
                <a:gd name="T72" fmla="*/ 298529779 w 428"/>
                <a:gd name="T73" fmla="*/ 57793547 h 686"/>
                <a:gd name="T74" fmla="*/ 293493672 w 428"/>
                <a:gd name="T75" fmla="*/ 78178330 h 686"/>
                <a:gd name="T76" fmla="*/ 273608528 w 428"/>
                <a:gd name="T77" fmla="*/ 80237879 h 686"/>
                <a:gd name="T78" fmla="*/ 267476306 w 428"/>
                <a:gd name="T79" fmla="*/ 87061110 h 686"/>
                <a:gd name="T80" fmla="*/ 259710388 w 428"/>
                <a:gd name="T81" fmla="*/ 91069770 h 686"/>
                <a:gd name="T82" fmla="*/ 249718519 w 428"/>
                <a:gd name="T83" fmla="*/ 88129820 h 686"/>
                <a:gd name="T84" fmla="*/ 228531123 w 428"/>
                <a:gd name="T85" fmla="*/ 81815193 h 686"/>
                <a:gd name="T86" fmla="*/ 216118198 w 428"/>
                <a:gd name="T87" fmla="*/ 77314729 h 686"/>
                <a:gd name="T88" fmla="*/ 227581684 w 428"/>
                <a:gd name="T89" fmla="*/ 70691941 h 686"/>
                <a:gd name="T90" fmla="*/ 221572408 w 428"/>
                <a:gd name="T91" fmla="*/ 56153440 h 686"/>
                <a:gd name="T92" fmla="*/ 167606882 w 428"/>
                <a:gd name="T93" fmla="*/ 51554553 h 686"/>
                <a:gd name="T94" fmla="*/ 108645317 w 428"/>
                <a:gd name="T95" fmla="*/ 53094137 h 686"/>
                <a:gd name="T96" fmla="*/ 3 w 428"/>
                <a:gd name="T97" fmla="*/ 63199578 h 686"/>
                <a:gd name="T98" fmla="*/ 9036118 w 428"/>
                <a:gd name="T99" fmla="*/ 71117235 h 686"/>
                <a:gd name="T100" fmla="*/ 52238632 w 428"/>
                <a:gd name="T101" fmla="*/ 76050481 h 686"/>
                <a:gd name="T102" fmla="*/ 119771254 w 428"/>
                <a:gd name="T103" fmla="*/ 82307411 h 686"/>
                <a:gd name="T104" fmla="*/ 140656694 w 428"/>
                <a:gd name="T105" fmla="*/ 88546439 h 686"/>
                <a:gd name="T106" fmla="*/ 145111579 w 428"/>
                <a:gd name="T107" fmla="*/ 112654098 h 686"/>
                <a:gd name="T108" fmla="*/ 138431021 w 428"/>
                <a:gd name="T109" fmla="*/ 122738608 h 686"/>
                <a:gd name="T110" fmla="*/ 129743695 w 428"/>
                <a:gd name="T111" fmla="*/ 141177947 h 686"/>
                <a:gd name="T112" fmla="*/ 111923464 w 428"/>
                <a:gd name="T113" fmla="*/ 152818944 h 686"/>
                <a:gd name="T114" fmla="*/ 87841333 w 428"/>
                <a:gd name="T115" fmla="*/ 160741662 h 686"/>
                <a:gd name="T116" fmla="*/ 79980152 w 428"/>
                <a:gd name="T117" fmla="*/ 173929575 h 6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8"/>
                <a:gd name="T178" fmla="*/ 0 h 686"/>
                <a:gd name="T179" fmla="*/ 428 w 428"/>
                <a:gd name="T180" fmla="*/ 686 h 6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8" h="686">
                  <a:moveTo>
                    <a:pt x="64" y="524"/>
                  </a:moveTo>
                  <a:lnTo>
                    <a:pt x="67" y="537"/>
                  </a:lnTo>
                  <a:lnTo>
                    <a:pt x="67" y="547"/>
                  </a:lnTo>
                  <a:lnTo>
                    <a:pt x="76" y="581"/>
                  </a:lnTo>
                  <a:lnTo>
                    <a:pt x="79" y="644"/>
                  </a:lnTo>
                  <a:lnTo>
                    <a:pt x="83" y="685"/>
                  </a:lnTo>
                  <a:lnTo>
                    <a:pt x="111" y="685"/>
                  </a:lnTo>
                  <a:lnTo>
                    <a:pt x="115" y="658"/>
                  </a:lnTo>
                  <a:lnTo>
                    <a:pt x="109" y="665"/>
                  </a:lnTo>
                  <a:lnTo>
                    <a:pt x="99" y="655"/>
                  </a:lnTo>
                  <a:lnTo>
                    <a:pt x="111" y="635"/>
                  </a:lnTo>
                  <a:lnTo>
                    <a:pt x="115" y="635"/>
                  </a:lnTo>
                  <a:lnTo>
                    <a:pt x="121" y="631"/>
                  </a:lnTo>
                  <a:lnTo>
                    <a:pt x="128" y="628"/>
                  </a:lnTo>
                  <a:lnTo>
                    <a:pt x="133" y="625"/>
                  </a:lnTo>
                  <a:lnTo>
                    <a:pt x="144" y="618"/>
                  </a:lnTo>
                  <a:lnTo>
                    <a:pt x="156" y="615"/>
                  </a:lnTo>
                  <a:lnTo>
                    <a:pt x="166" y="611"/>
                  </a:lnTo>
                  <a:lnTo>
                    <a:pt x="175" y="607"/>
                  </a:lnTo>
                  <a:lnTo>
                    <a:pt x="187" y="605"/>
                  </a:lnTo>
                  <a:lnTo>
                    <a:pt x="197" y="597"/>
                  </a:lnTo>
                  <a:lnTo>
                    <a:pt x="210" y="584"/>
                  </a:lnTo>
                  <a:lnTo>
                    <a:pt x="213" y="574"/>
                  </a:lnTo>
                  <a:lnTo>
                    <a:pt x="216" y="564"/>
                  </a:lnTo>
                  <a:lnTo>
                    <a:pt x="210" y="571"/>
                  </a:lnTo>
                  <a:lnTo>
                    <a:pt x="207" y="578"/>
                  </a:lnTo>
                  <a:lnTo>
                    <a:pt x="207" y="568"/>
                  </a:lnTo>
                  <a:lnTo>
                    <a:pt x="213" y="544"/>
                  </a:lnTo>
                  <a:lnTo>
                    <a:pt x="216" y="537"/>
                  </a:lnTo>
                  <a:lnTo>
                    <a:pt x="216" y="494"/>
                  </a:lnTo>
                  <a:lnTo>
                    <a:pt x="216" y="490"/>
                  </a:lnTo>
                  <a:lnTo>
                    <a:pt x="210" y="494"/>
                  </a:lnTo>
                  <a:lnTo>
                    <a:pt x="207" y="477"/>
                  </a:lnTo>
                  <a:lnTo>
                    <a:pt x="207" y="470"/>
                  </a:lnTo>
                  <a:lnTo>
                    <a:pt x="197" y="447"/>
                  </a:lnTo>
                  <a:lnTo>
                    <a:pt x="197" y="443"/>
                  </a:lnTo>
                  <a:lnTo>
                    <a:pt x="197" y="440"/>
                  </a:lnTo>
                  <a:lnTo>
                    <a:pt x="185" y="426"/>
                  </a:lnTo>
                  <a:lnTo>
                    <a:pt x="185" y="399"/>
                  </a:lnTo>
                  <a:lnTo>
                    <a:pt x="194" y="396"/>
                  </a:lnTo>
                  <a:lnTo>
                    <a:pt x="197" y="389"/>
                  </a:lnTo>
                  <a:lnTo>
                    <a:pt x="207" y="383"/>
                  </a:lnTo>
                  <a:lnTo>
                    <a:pt x="229" y="360"/>
                  </a:lnTo>
                  <a:lnTo>
                    <a:pt x="236" y="356"/>
                  </a:lnTo>
                  <a:lnTo>
                    <a:pt x="239" y="346"/>
                  </a:lnTo>
                  <a:lnTo>
                    <a:pt x="242" y="352"/>
                  </a:lnTo>
                  <a:lnTo>
                    <a:pt x="245" y="356"/>
                  </a:lnTo>
                  <a:lnTo>
                    <a:pt x="264" y="332"/>
                  </a:lnTo>
                  <a:lnTo>
                    <a:pt x="259" y="329"/>
                  </a:lnTo>
                  <a:lnTo>
                    <a:pt x="267" y="325"/>
                  </a:lnTo>
                  <a:lnTo>
                    <a:pt x="271" y="322"/>
                  </a:lnTo>
                  <a:lnTo>
                    <a:pt x="274" y="316"/>
                  </a:lnTo>
                  <a:lnTo>
                    <a:pt x="280" y="309"/>
                  </a:lnTo>
                  <a:lnTo>
                    <a:pt x="293" y="299"/>
                  </a:lnTo>
                  <a:lnTo>
                    <a:pt x="303" y="296"/>
                  </a:lnTo>
                  <a:lnTo>
                    <a:pt x="315" y="288"/>
                  </a:lnTo>
                  <a:lnTo>
                    <a:pt x="334" y="282"/>
                  </a:lnTo>
                  <a:lnTo>
                    <a:pt x="347" y="282"/>
                  </a:lnTo>
                  <a:lnTo>
                    <a:pt x="356" y="275"/>
                  </a:lnTo>
                  <a:lnTo>
                    <a:pt x="360" y="268"/>
                  </a:lnTo>
                  <a:lnTo>
                    <a:pt x="367" y="265"/>
                  </a:lnTo>
                  <a:lnTo>
                    <a:pt x="386" y="255"/>
                  </a:lnTo>
                  <a:lnTo>
                    <a:pt x="389" y="249"/>
                  </a:lnTo>
                  <a:lnTo>
                    <a:pt x="383" y="245"/>
                  </a:lnTo>
                  <a:lnTo>
                    <a:pt x="395" y="238"/>
                  </a:lnTo>
                  <a:lnTo>
                    <a:pt x="405" y="225"/>
                  </a:lnTo>
                  <a:lnTo>
                    <a:pt x="410" y="218"/>
                  </a:lnTo>
                  <a:lnTo>
                    <a:pt x="417" y="215"/>
                  </a:lnTo>
                  <a:lnTo>
                    <a:pt x="417" y="202"/>
                  </a:lnTo>
                  <a:lnTo>
                    <a:pt x="410" y="202"/>
                  </a:lnTo>
                  <a:lnTo>
                    <a:pt x="420" y="191"/>
                  </a:lnTo>
                  <a:lnTo>
                    <a:pt x="427" y="178"/>
                  </a:lnTo>
                  <a:lnTo>
                    <a:pt x="427" y="171"/>
                  </a:lnTo>
                  <a:lnTo>
                    <a:pt x="420" y="168"/>
                  </a:lnTo>
                  <a:lnTo>
                    <a:pt x="424" y="161"/>
                  </a:lnTo>
                  <a:lnTo>
                    <a:pt x="420" y="158"/>
                  </a:lnTo>
                  <a:lnTo>
                    <a:pt x="414" y="158"/>
                  </a:lnTo>
                  <a:lnTo>
                    <a:pt x="414" y="111"/>
                  </a:lnTo>
                  <a:lnTo>
                    <a:pt x="410" y="111"/>
                  </a:lnTo>
                  <a:lnTo>
                    <a:pt x="410" y="101"/>
                  </a:lnTo>
                  <a:lnTo>
                    <a:pt x="414" y="97"/>
                  </a:lnTo>
                  <a:lnTo>
                    <a:pt x="414" y="43"/>
                  </a:lnTo>
                  <a:lnTo>
                    <a:pt x="424" y="27"/>
                  </a:lnTo>
                  <a:lnTo>
                    <a:pt x="424" y="4"/>
                  </a:lnTo>
                  <a:lnTo>
                    <a:pt x="420" y="4"/>
                  </a:lnTo>
                  <a:lnTo>
                    <a:pt x="420" y="0"/>
                  </a:lnTo>
                  <a:lnTo>
                    <a:pt x="420" y="4"/>
                  </a:lnTo>
                  <a:lnTo>
                    <a:pt x="414" y="10"/>
                  </a:lnTo>
                  <a:lnTo>
                    <a:pt x="408" y="10"/>
                  </a:lnTo>
                  <a:lnTo>
                    <a:pt x="398" y="20"/>
                  </a:lnTo>
                  <a:lnTo>
                    <a:pt x="367" y="33"/>
                  </a:lnTo>
                  <a:lnTo>
                    <a:pt x="344" y="37"/>
                  </a:lnTo>
                  <a:lnTo>
                    <a:pt x="337" y="33"/>
                  </a:lnTo>
                  <a:lnTo>
                    <a:pt x="334" y="30"/>
                  </a:lnTo>
                  <a:lnTo>
                    <a:pt x="315" y="37"/>
                  </a:lnTo>
                  <a:lnTo>
                    <a:pt x="306" y="43"/>
                  </a:lnTo>
                  <a:lnTo>
                    <a:pt x="274" y="47"/>
                  </a:lnTo>
                  <a:lnTo>
                    <a:pt x="267" y="50"/>
                  </a:lnTo>
                  <a:lnTo>
                    <a:pt x="252" y="50"/>
                  </a:lnTo>
                  <a:lnTo>
                    <a:pt x="245" y="43"/>
                  </a:lnTo>
                  <a:lnTo>
                    <a:pt x="236" y="43"/>
                  </a:lnTo>
                  <a:lnTo>
                    <a:pt x="232" y="47"/>
                  </a:lnTo>
                  <a:lnTo>
                    <a:pt x="197" y="47"/>
                  </a:lnTo>
                  <a:lnTo>
                    <a:pt x="194" y="64"/>
                  </a:lnTo>
                  <a:lnTo>
                    <a:pt x="191" y="70"/>
                  </a:lnTo>
                  <a:lnTo>
                    <a:pt x="187" y="91"/>
                  </a:lnTo>
                  <a:lnTo>
                    <a:pt x="194" y="128"/>
                  </a:lnTo>
                  <a:lnTo>
                    <a:pt x="220" y="158"/>
                  </a:lnTo>
                  <a:lnTo>
                    <a:pt x="223" y="161"/>
                  </a:lnTo>
                  <a:lnTo>
                    <a:pt x="229" y="168"/>
                  </a:lnTo>
                  <a:lnTo>
                    <a:pt x="236" y="175"/>
                  </a:lnTo>
                  <a:lnTo>
                    <a:pt x="236" y="194"/>
                  </a:lnTo>
                  <a:lnTo>
                    <a:pt x="232" y="194"/>
                  </a:lnTo>
                  <a:lnTo>
                    <a:pt x="232" y="235"/>
                  </a:lnTo>
                  <a:lnTo>
                    <a:pt x="229" y="235"/>
                  </a:lnTo>
                  <a:lnTo>
                    <a:pt x="220" y="238"/>
                  </a:lnTo>
                  <a:lnTo>
                    <a:pt x="216" y="242"/>
                  </a:lnTo>
                  <a:lnTo>
                    <a:pt x="213" y="245"/>
                  </a:lnTo>
                  <a:lnTo>
                    <a:pt x="207" y="258"/>
                  </a:lnTo>
                  <a:lnTo>
                    <a:pt x="210" y="262"/>
                  </a:lnTo>
                  <a:lnTo>
                    <a:pt x="213" y="278"/>
                  </a:lnTo>
                  <a:lnTo>
                    <a:pt x="204" y="278"/>
                  </a:lnTo>
                  <a:lnTo>
                    <a:pt x="204" y="275"/>
                  </a:lnTo>
                  <a:lnTo>
                    <a:pt x="207" y="272"/>
                  </a:lnTo>
                  <a:lnTo>
                    <a:pt x="204" y="265"/>
                  </a:lnTo>
                  <a:lnTo>
                    <a:pt x="197" y="265"/>
                  </a:lnTo>
                  <a:lnTo>
                    <a:pt x="185" y="252"/>
                  </a:lnTo>
                  <a:lnTo>
                    <a:pt x="185" y="249"/>
                  </a:lnTo>
                  <a:lnTo>
                    <a:pt x="181" y="245"/>
                  </a:lnTo>
                  <a:lnTo>
                    <a:pt x="179" y="245"/>
                  </a:lnTo>
                  <a:lnTo>
                    <a:pt x="175" y="232"/>
                  </a:lnTo>
                  <a:lnTo>
                    <a:pt x="171" y="232"/>
                  </a:lnTo>
                  <a:lnTo>
                    <a:pt x="175" y="222"/>
                  </a:lnTo>
                  <a:lnTo>
                    <a:pt x="179" y="218"/>
                  </a:lnTo>
                  <a:lnTo>
                    <a:pt x="179" y="212"/>
                  </a:lnTo>
                  <a:lnTo>
                    <a:pt x="185" y="204"/>
                  </a:lnTo>
                  <a:lnTo>
                    <a:pt x="181" y="175"/>
                  </a:lnTo>
                  <a:lnTo>
                    <a:pt x="175" y="168"/>
                  </a:lnTo>
                  <a:lnTo>
                    <a:pt x="144" y="171"/>
                  </a:lnTo>
                  <a:lnTo>
                    <a:pt x="133" y="158"/>
                  </a:lnTo>
                  <a:lnTo>
                    <a:pt x="133" y="154"/>
                  </a:lnTo>
                  <a:lnTo>
                    <a:pt x="128" y="151"/>
                  </a:lnTo>
                  <a:lnTo>
                    <a:pt x="121" y="151"/>
                  </a:lnTo>
                  <a:lnTo>
                    <a:pt x="86" y="161"/>
                  </a:lnTo>
                  <a:lnTo>
                    <a:pt x="67" y="171"/>
                  </a:lnTo>
                  <a:lnTo>
                    <a:pt x="36" y="181"/>
                  </a:lnTo>
                  <a:lnTo>
                    <a:pt x="3" y="191"/>
                  </a:lnTo>
                  <a:lnTo>
                    <a:pt x="0" y="194"/>
                  </a:lnTo>
                  <a:lnTo>
                    <a:pt x="6" y="204"/>
                  </a:lnTo>
                  <a:lnTo>
                    <a:pt x="6" y="215"/>
                  </a:lnTo>
                  <a:lnTo>
                    <a:pt x="9" y="215"/>
                  </a:lnTo>
                  <a:lnTo>
                    <a:pt x="9" y="232"/>
                  </a:lnTo>
                  <a:lnTo>
                    <a:pt x="41" y="228"/>
                  </a:lnTo>
                  <a:lnTo>
                    <a:pt x="64" y="235"/>
                  </a:lnTo>
                  <a:lnTo>
                    <a:pt x="83" y="245"/>
                  </a:lnTo>
                  <a:lnTo>
                    <a:pt x="95" y="249"/>
                  </a:lnTo>
                  <a:lnTo>
                    <a:pt x="105" y="252"/>
                  </a:lnTo>
                  <a:lnTo>
                    <a:pt x="111" y="258"/>
                  </a:lnTo>
                  <a:lnTo>
                    <a:pt x="111" y="268"/>
                  </a:lnTo>
                  <a:lnTo>
                    <a:pt x="117" y="292"/>
                  </a:lnTo>
                  <a:lnTo>
                    <a:pt x="117" y="329"/>
                  </a:lnTo>
                  <a:lnTo>
                    <a:pt x="115" y="339"/>
                  </a:lnTo>
                  <a:lnTo>
                    <a:pt x="115" y="346"/>
                  </a:lnTo>
                  <a:lnTo>
                    <a:pt x="109" y="360"/>
                  </a:lnTo>
                  <a:lnTo>
                    <a:pt x="109" y="370"/>
                  </a:lnTo>
                  <a:lnTo>
                    <a:pt x="111" y="379"/>
                  </a:lnTo>
                  <a:lnTo>
                    <a:pt x="115" y="399"/>
                  </a:lnTo>
                  <a:lnTo>
                    <a:pt x="102" y="426"/>
                  </a:lnTo>
                  <a:lnTo>
                    <a:pt x="99" y="436"/>
                  </a:lnTo>
                  <a:lnTo>
                    <a:pt x="95" y="450"/>
                  </a:lnTo>
                  <a:lnTo>
                    <a:pt x="89" y="460"/>
                  </a:lnTo>
                  <a:lnTo>
                    <a:pt x="83" y="473"/>
                  </a:lnTo>
                  <a:lnTo>
                    <a:pt x="76" y="477"/>
                  </a:lnTo>
                  <a:lnTo>
                    <a:pt x="70" y="483"/>
                  </a:lnTo>
                  <a:lnTo>
                    <a:pt x="64" y="490"/>
                  </a:lnTo>
                  <a:lnTo>
                    <a:pt x="60" y="510"/>
                  </a:lnTo>
                  <a:lnTo>
                    <a:pt x="64" y="524"/>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07" name="Freeform 129"/>
            <p:cNvSpPr>
              <a:spLocks/>
            </p:cNvSpPr>
            <p:nvPr/>
          </p:nvSpPr>
          <p:spPr bwMode="auto">
            <a:xfrm>
              <a:off x="4371" y="3167"/>
              <a:ext cx="405" cy="410"/>
            </a:xfrm>
            <a:custGeom>
              <a:avLst/>
              <a:gdLst>
                <a:gd name="T0" fmla="*/ 202082580 w 374"/>
                <a:gd name="T1" fmla="*/ 0 h 381"/>
                <a:gd name="T2" fmla="*/ 193542706 w 374"/>
                <a:gd name="T3" fmla="*/ 3701865 h 381"/>
                <a:gd name="T4" fmla="*/ 173872481 w 374"/>
                <a:gd name="T5" fmla="*/ 4613144 h 381"/>
                <a:gd name="T6" fmla="*/ 153130805 w 374"/>
                <a:gd name="T7" fmla="*/ 10338156 h 381"/>
                <a:gd name="T8" fmla="*/ 149691208 w 374"/>
                <a:gd name="T9" fmla="*/ 11971828 h 381"/>
                <a:gd name="T10" fmla="*/ 146092627 w 374"/>
                <a:gd name="T11" fmla="*/ 5748751 h 381"/>
                <a:gd name="T12" fmla="*/ 127652666 w 374"/>
                <a:gd name="T13" fmla="*/ 4613144 h 381"/>
                <a:gd name="T14" fmla="*/ 117041341 w 374"/>
                <a:gd name="T15" fmla="*/ 4613144 h 381"/>
                <a:gd name="T16" fmla="*/ 78414870 w 374"/>
                <a:gd name="T17" fmla="*/ 7163903 h 381"/>
                <a:gd name="T18" fmla="*/ 45013167 w 374"/>
                <a:gd name="T19" fmla="*/ 9475344 h 381"/>
                <a:gd name="T20" fmla="*/ 41567714 w 374"/>
                <a:gd name="T21" fmla="*/ 49155476 h 381"/>
                <a:gd name="T22" fmla="*/ 41567714 w 374"/>
                <a:gd name="T23" fmla="*/ 55205895 h 381"/>
                <a:gd name="T24" fmla="*/ 41567714 w 374"/>
                <a:gd name="T25" fmla="*/ 62467348 h 381"/>
                <a:gd name="T26" fmla="*/ 18746625 w 374"/>
                <a:gd name="T27" fmla="*/ 62467348 h 381"/>
                <a:gd name="T28" fmla="*/ 6 w 374"/>
                <a:gd name="T29" fmla="*/ 61153179 h 381"/>
                <a:gd name="T30" fmla="*/ 0 w 374"/>
                <a:gd name="T31" fmla="*/ 62467348 h 381"/>
                <a:gd name="T32" fmla="*/ 0 w 374"/>
                <a:gd name="T33" fmla="*/ 83491555 h 381"/>
                <a:gd name="T34" fmla="*/ 2 w 374"/>
                <a:gd name="T35" fmla="*/ 103723622 h 381"/>
                <a:gd name="T36" fmla="*/ 18746625 w 374"/>
                <a:gd name="T37" fmla="*/ 108170233 h 381"/>
                <a:gd name="T38" fmla="*/ 32734532 w 374"/>
                <a:gd name="T39" fmla="*/ 112656239 h 381"/>
                <a:gd name="T40" fmla="*/ 38386000 w 374"/>
                <a:gd name="T41" fmla="*/ 120887538 h 381"/>
                <a:gd name="T42" fmla="*/ 32734532 w 374"/>
                <a:gd name="T43" fmla="*/ 130088891 h 381"/>
                <a:gd name="T44" fmla="*/ 41567714 w 374"/>
                <a:gd name="T45" fmla="*/ 132895537 h 381"/>
                <a:gd name="T46" fmla="*/ 91952799 w 374"/>
                <a:gd name="T47" fmla="*/ 131163146 h 381"/>
                <a:gd name="T48" fmla="*/ 102849522 w 374"/>
                <a:gd name="T49" fmla="*/ 125740766 h 381"/>
                <a:gd name="T50" fmla="*/ 117041341 w 374"/>
                <a:gd name="T51" fmla="*/ 122644929 h 381"/>
                <a:gd name="T52" fmla="*/ 127652666 w 374"/>
                <a:gd name="T53" fmla="*/ 117777445 h 381"/>
                <a:gd name="T54" fmla="*/ 140748430 w 374"/>
                <a:gd name="T55" fmla="*/ 112656239 h 381"/>
                <a:gd name="T56" fmla="*/ 160943118 w 374"/>
                <a:gd name="T57" fmla="*/ 112656239 h 381"/>
                <a:gd name="T58" fmla="*/ 186614583 w 374"/>
                <a:gd name="T59" fmla="*/ 116353942 h 381"/>
                <a:gd name="T60" fmla="*/ 210001069 w 374"/>
                <a:gd name="T61" fmla="*/ 116353942 h 381"/>
                <a:gd name="T62" fmla="*/ 228052749 w 374"/>
                <a:gd name="T63" fmla="*/ 114447307 h 381"/>
                <a:gd name="T64" fmla="*/ 239091338 w 374"/>
                <a:gd name="T65" fmla="*/ 108170233 h 381"/>
                <a:gd name="T66" fmla="*/ 256149326 w 374"/>
                <a:gd name="T67" fmla="*/ 99582938 h 381"/>
                <a:gd name="T68" fmla="*/ 276244943 w 374"/>
                <a:gd name="T69" fmla="*/ 95282816 h 381"/>
                <a:gd name="T70" fmla="*/ 299142068 w 374"/>
                <a:gd name="T71" fmla="*/ 84461540 h 381"/>
                <a:gd name="T72" fmla="*/ 329550515 w 374"/>
                <a:gd name="T73" fmla="*/ 77586111 h 381"/>
                <a:gd name="T74" fmla="*/ 367687278 w 374"/>
                <a:gd name="T75" fmla="*/ 69625769 h 381"/>
                <a:gd name="T76" fmla="*/ 387177171 w 374"/>
                <a:gd name="T77" fmla="*/ 65918423 h 381"/>
                <a:gd name="T78" fmla="*/ 385534924 w 374"/>
                <a:gd name="T79" fmla="*/ 63815022 h 381"/>
                <a:gd name="T80" fmla="*/ 372852979 w 374"/>
                <a:gd name="T81" fmla="*/ 61153179 h 381"/>
                <a:gd name="T82" fmla="*/ 343749680 w 374"/>
                <a:gd name="T83" fmla="*/ 58892820 h 381"/>
                <a:gd name="T84" fmla="*/ 331916303 w 374"/>
                <a:gd name="T85" fmla="*/ 55205895 h 381"/>
                <a:gd name="T86" fmla="*/ 322006827 w 374"/>
                <a:gd name="T87" fmla="*/ 47259137 h 381"/>
                <a:gd name="T88" fmla="*/ 313594612 w 374"/>
                <a:gd name="T89" fmla="*/ 40339700 h 381"/>
                <a:gd name="T90" fmla="*/ 299142068 w 374"/>
                <a:gd name="T91" fmla="*/ 35485672 h 381"/>
                <a:gd name="T92" fmla="*/ 276244943 w 374"/>
                <a:gd name="T93" fmla="*/ 31653359 h 381"/>
                <a:gd name="T94" fmla="*/ 243571200 w 374"/>
                <a:gd name="T95" fmla="*/ 18591439 h 381"/>
                <a:gd name="T96" fmla="*/ 236971166 w 374"/>
                <a:gd name="T97" fmla="*/ 12883065 h 381"/>
                <a:gd name="T98" fmla="*/ 216989209 w 374"/>
                <a:gd name="T99" fmla="*/ 3701865 h 381"/>
                <a:gd name="T100" fmla="*/ 213527851 w 374"/>
                <a:gd name="T101" fmla="*/ 0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4"/>
                <a:gd name="T154" fmla="*/ 0 h 381"/>
                <a:gd name="T155" fmla="*/ 374 w 374"/>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4" h="381">
                  <a:moveTo>
                    <a:pt x="205" y="0"/>
                  </a:moveTo>
                  <a:lnTo>
                    <a:pt x="195" y="0"/>
                  </a:lnTo>
                  <a:lnTo>
                    <a:pt x="189" y="4"/>
                  </a:lnTo>
                  <a:lnTo>
                    <a:pt x="186" y="11"/>
                  </a:lnTo>
                  <a:lnTo>
                    <a:pt x="180" y="11"/>
                  </a:lnTo>
                  <a:lnTo>
                    <a:pt x="167" y="14"/>
                  </a:lnTo>
                  <a:lnTo>
                    <a:pt x="155" y="24"/>
                  </a:lnTo>
                  <a:lnTo>
                    <a:pt x="148" y="30"/>
                  </a:lnTo>
                  <a:lnTo>
                    <a:pt x="144" y="37"/>
                  </a:lnTo>
                  <a:lnTo>
                    <a:pt x="144" y="34"/>
                  </a:lnTo>
                  <a:lnTo>
                    <a:pt x="142" y="27"/>
                  </a:lnTo>
                  <a:lnTo>
                    <a:pt x="139" y="17"/>
                  </a:lnTo>
                  <a:lnTo>
                    <a:pt x="128" y="14"/>
                  </a:lnTo>
                  <a:lnTo>
                    <a:pt x="123" y="14"/>
                  </a:lnTo>
                  <a:lnTo>
                    <a:pt x="116" y="14"/>
                  </a:lnTo>
                  <a:lnTo>
                    <a:pt x="113" y="14"/>
                  </a:lnTo>
                  <a:lnTo>
                    <a:pt x="100" y="17"/>
                  </a:lnTo>
                  <a:lnTo>
                    <a:pt x="75" y="20"/>
                  </a:lnTo>
                  <a:lnTo>
                    <a:pt x="56" y="24"/>
                  </a:lnTo>
                  <a:lnTo>
                    <a:pt x="43" y="27"/>
                  </a:lnTo>
                  <a:lnTo>
                    <a:pt x="40" y="30"/>
                  </a:lnTo>
                  <a:lnTo>
                    <a:pt x="40" y="141"/>
                  </a:lnTo>
                  <a:lnTo>
                    <a:pt x="40" y="152"/>
                  </a:lnTo>
                  <a:lnTo>
                    <a:pt x="40" y="158"/>
                  </a:lnTo>
                  <a:lnTo>
                    <a:pt x="40" y="165"/>
                  </a:lnTo>
                  <a:lnTo>
                    <a:pt x="40" y="178"/>
                  </a:lnTo>
                  <a:lnTo>
                    <a:pt x="27" y="178"/>
                  </a:lnTo>
                  <a:lnTo>
                    <a:pt x="18" y="178"/>
                  </a:lnTo>
                  <a:lnTo>
                    <a:pt x="9" y="175"/>
                  </a:lnTo>
                  <a:lnTo>
                    <a:pt x="6" y="175"/>
                  </a:lnTo>
                  <a:lnTo>
                    <a:pt x="2" y="175"/>
                  </a:lnTo>
                  <a:lnTo>
                    <a:pt x="0" y="178"/>
                  </a:lnTo>
                  <a:lnTo>
                    <a:pt x="0" y="228"/>
                  </a:lnTo>
                  <a:lnTo>
                    <a:pt x="0" y="239"/>
                  </a:lnTo>
                  <a:lnTo>
                    <a:pt x="0" y="296"/>
                  </a:lnTo>
                  <a:lnTo>
                    <a:pt x="2" y="296"/>
                  </a:lnTo>
                  <a:lnTo>
                    <a:pt x="9" y="302"/>
                  </a:lnTo>
                  <a:lnTo>
                    <a:pt x="18" y="310"/>
                  </a:lnTo>
                  <a:lnTo>
                    <a:pt x="21" y="316"/>
                  </a:lnTo>
                  <a:lnTo>
                    <a:pt x="31" y="323"/>
                  </a:lnTo>
                  <a:lnTo>
                    <a:pt x="35" y="333"/>
                  </a:lnTo>
                  <a:lnTo>
                    <a:pt x="37" y="347"/>
                  </a:lnTo>
                  <a:lnTo>
                    <a:pt x="31" y="366"/>
                  </a:lnTo>
                  <a:lnTo>
                    <a:pt x="31" y="373"/>
                  </a:lnTo>
                  <a:lnTo>
                    <a:pt x="31" y="376"/>
                  </a:lnTo>
                  <a:lnTo>
                    <a:pt x="40" y="380"/>
                  </a:lnTo>
                  <a:lnTo>
                    <a:pt x="75" y="380"/>
                  </a:lnTo>
                  <a:lnTo>
                    <a:pt x="88" y="376"/>
                  </a:lnTo>
                  <a:lnTo>
                    <a:pt x="97" y="363"/>
                  </a:lnTo>
                  <a:lnTo>
                    <a:pt x="100" y="360"/>
                  </a:lnTo>
                  <a:lnTo>
                    <a:pt x="110" y="356"/>
                  </a:lnTo>
                  <a:lnTo>
                    <a:pt x="113" y="350"/>
                  </a:lnTo>
                  <a:lnTo>
                    <a:pt x="116" y="343"/>
                  </a:lnTo>
                  <a:lnTo>
                    <a:pt x="123" y="336"/>
                  </a:lnTo>
                  <a:lnTo>
                    <a:pt x="128" y="330"/>
                  </a:lnTo>
                  <a:lnTo>
                    <a:pt x="136" y="323"/>
                  </a:lnTo>
                  <a:lnTo>
                    <a:pt x="144" y="320"/>
                  </a:lnTo>
                  <a:lnTo>
                    <a:pt x="155" y="323"/>
                  </a:lnTo>
                  <a:lnTo>
                    <a:pt x="163" y="326"/>
                  </a:lnTo>
                  <a:lnTo>
                    <a:pt x="180" y="333"/>
                  </a:lnTo>
                  <a:lnTo>
                    <a:pt x="189" y="336"/>
                  </a:lnTo>
                  <a:lnTo>
                    <a:pt x="202" y="333"/>
                  </a:lnTo>
                  <a:lnTo>
                    <a:pt x="214" y="330"/>
                  </a:lnTo>
                  <a:lnTo>
                    <a:pt x="221" y="326"/>
                  </a:lnTo>
                  <a:lnTo>
                    <a:pt x="228" y="323"/>
                  </a:lnTo>
                  <a:lnTo>
                    <a:pt x="230" y="310"/>
                  </a:lnTo>
                  <a:lnTo>
                    <a:pt x="237" y="300"/>
                  </a:lnTo>
                  <a:lnTo>
                    <a:pt x="246" y="286"/>
                  </a:lnTo>
                  <a:lnTo>
                    <a:pt x="256" y="279"/>
                  </a:lnTo>
                  <a:lnTo>
                    <a:pt x="265" y="273"/>
                  </a:lnTo>
                  <a:lnTo>
                    <a:pt x="278" y="259"/>
                  </a:lnTo>
                  <a:lnTo>
                    <a:pt x="287" y="242"/>
                  </a:lnTo>
                  <a:lnTo>
                    <a:pt x="301" y="228"/>
                  </a:lnTo>
                  <a:lnTo>
                    <a:pt x="317" y="222"/>
                  </a:lnTo>
                  <a:lnTo>
                    <a:pt x="325" y="209"/>
                  </a:lnTo>
                  <a:lnTo>
                    <a:pt x="354" y="199"/>
                  </a:lnTo>
                  <a:lnTo>
                    <a:pt x="363" y="192"/>
                  </a:lnTo>
                  <a:lnTo>
                    <a:pt x="373" y="189"/>
                  </a:lnTo>
                  <a:lnTo>
                    <a:pt x="373" y="185"/>
                  </a:lnTo>
                  <a:lnTo>
                    <a:pt x="370" y="182"/>
                  </a:lnTo>
                  <a:lnTo>
                    <a:pt x="366" y="178"/>
                  </a:lnTo>
                  <a:lnTo>
                    <a:pt x="357" y="175"/>
                  </a:lnTo>
                  <a:lnTo>
                    <a:pt x="348" y="172"/>
                  </a:lnTo>
                  <a:lnTo>
                    <a:pt x="329" y="168"/>
                  </a:lnTo>
                  <a:lnTo>
                    <a:pt x="321" y="165"/>
                  </a:lnTo>
                  <a:lnTo>
                    <a:pt x="319" y="158"/>
                  </a:lnTo>
                  <a:lnTo>
                    <a:pt x="313" y="152"/>
                  </a:lnTo>
                  <a:lnTo>
                    <a:pt x="309" y="135"/>
                  </a:lnTo>
                  <a:lnTo>
                    <a:pt x="309" y="121"/>
                  </a:lnTo>
                  <a:lnTo>
                    <a:pt x="303" y="115"/>
                  </a:lnTo>
                  <a:lnTo>
                    <a:pt x="294" y="111"/>
                  </a:lnTo>
                  <a:lnTo>
                    <a:pt x="287" y="101"/>
                  </a:lnTo>
                  <a:lnTo>
                    <a:pt x="278" y="94"/>
                  </a:lnTo>
                  <a:lnTo>
                    <a:pt x="265" y="91"/>
                  </a:lnTo>
                  <a:lnTo>
                    <a:pt x="243" y="71"/>
                  </a:lnTo>
                  <a:lnTo>
                    <a:pt x="233" y="54"/>
                  </a:lnTo>
                  <a:lnTo>
                    <a:pt x="230" y="44"/>
                  </a:lnTo>
                  <a:lnTo>
                    <a:pt x="228" y="37"/>
                  </a:lnTo>
                  <a:lnTo>
                    <a:pt x="221" y="30"/>
                  </a:lnTo>
                  <a:lnTo>
                    <a:pt x="208" y="11"/>
                  </a:lnTo>
                  <a:lnTo>
                    <a:pt x="208" y="4"/>
                  </a:lnTo>
                  <a:lnTo>
                    <a:pt x="205" y="0"/>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08" name="Freeform 130"/>
            <p:cNvSpPr>
              <a:spLocks/>
            </p:cNvSpPr>
            <p:nvPr/>
          </p:nvSpPr>
          <p:spPr bwMode="auto">
            <a:xfrm>
              <a:off x="4929" y="2792"/>
              <a:ext cx="133" cy="347"/>
            </a:xfrm>
            <a:custGeom>
              <a:avLst/>
              <a:gdLst>
                <a:gd name="T0" fmla="*/ 746312 w 125"/>
                <a:gd name="T1" fmla="*/ 4347276 h 322"/>
                <a:gd name="T2" fmla="*/ 1387831 w 125"/>
                <a:gd name="T3" fmla="*/ 14602871 h 322"/>
                <a:gd name="T4" fmla="*/ 1678568 w 125"/>
                <a:gd name="T5" fmla="*/ 24646327 h 322"/>
                <a:gd name="T6" fmla="*/ 1082854 w 125"/>
                <a:gd name="T7" fmla="*/ 54009715 h 322"/>
                <a:gd name="T8" fmla="*/ 898970 w 125"/>
                <a:gd name="T9" fmla="*/ 58500764 h 322"/>
                <a:gd name="T10" fmla="*/ 582309 w 125"/>
                <a:gd name="T11" fmla="*/ 59537229 h 322"/>
                <a:gd name="T12" fmla="*/ 0 w 125"/>
                <a:gd name="T13" fmla="*/ 79014068 h 322"/>
                <a:gd name="T14" fmla="*/ 6 w 125"/>
                <a:gd name="T15" fmla="*/ 85148647 h 322"/>
                <a:gd name="T16" fmla="*/ 1082854 w 125"/>
                <a:gd name="T17" fmla="*/ 87862022 h 322"/>
                <a:gd name="T18" fmla="*/ 3108693 w 125"/>
                <a:gd name="T19" fmla="*/ 94224198 h 322"/>
                <a:gd name="T20" fmla="*/ 3307649 w 125"/>
                <a:gd name="T21" fmla="*/ 113783438 h 322"/>
                <a:gd name="T22" fmla="*/ 2921704 w 125"/>
                <a:gd name="T23" fmla="*/ 122936165 h 322"/>
                <a:gd name="T24" fmla="*/ 3367479 w 125"/>
                <a:gd name="T25" fmla="*/ 128985912 h 322"/>
                <a:gd name="T26" fmla="*/ 4239219 w 125"/>
                <a:gd name="T27" fmla="*/ 137607440 h 322"/>
                <a:gd name="T28" fmla="*/ 4452546 w 125"/>
                <a:gd name="T29" fmla="*/ 142396504 h 322"/>
                <a:gd name="T30" fmla="*/ 4799198 w 125"/>
                <a:gd name="T31" fmla="*/ 135793627 h 322"/>
                <a:gd name="T32" fmla="*/ 5106345 w 125"/>
                <a:gd name="T33" fmla="*/ 127483838 h 322"/>
                <a:gd name="T34" fmla="*/ 5809922 w 125"/>
                <a:gd name="T35" fmla="*/ 123749929 h 322"/>
                <a:gd name="T36" fmla="*/ 6071785 w 125"/>
                <a:gd name="T37" fmla="*/ 97885689 h 322"/>
                <a:gd name="T38" fmla="*/ 5198713 w 125"/>
                <a:gd name="T39" fmla="*/ 90018749 h 322"/>
                <a:gd name="T40" fmla="*/ 4004245 w 125"/>
                <a:gd name="T41" fmla="*/ 79014068 h 322"/>
                <a:gd name="T42" fmla="*/ 4239219 w 125"/>
                <a:gd name="T43" fmla="*/ 82357130 h 322"/>
                <a:gd name="T44" fmla="*/ 4452546 w 125"/>
                <a:gd name="T45" fmla="*/ 84289225 h 322"/>
                <a:gd name="T46" fmla="*/ 4592114 w 125"/>
                <a:gd name="T47" fmla="*/ 87862022 h 322"/>
                <a:gd name="T48" fmla="*/ 4592114 w 125"/>
                <a:gd name="T49" fmla="*/ 92062229 h 322"/>
                <a:gd name="T50" fmla="*/ 4452546 w 125"/>
                <a:gd name="T51" fmla="*/ 92062229 h 322"/>
                <a:gd name="T52" fmla="*/ 4239219 w 125"/>
                <a:gd name="T53" fmla="*/ 90018749 h 322"/>
                <a:gd name="T54" fmla="*/ 4004245 w 125"/>
                <a:gd name="T55" fmla="*/ 87862022 h 322"/>
                <a:gd name="T56" fmla="*/ 3533770 w 125"/>
                <a:gd name="T57" fmla="*/ 91156115 h 322"/>
                <a:gd name="T58" fmla="*/ 3367479 w 125"/>
                <a:gd name="T59" fmla="*/ 86527818 h 322"/>
                <a:gd name="T60" fmla="*/ 3367479 w 125"/>
                <a:gd name="T61" fmla="*/ 82357130 h 322"/>
                <a:gd name="T62" fmla="*/ 3108693 w 125"/>
                <a:gd name="T63" fmla="*/ 79014068 h 322"/>
                <a:gd name="T64" fmla="*/ 2921704 w 125"/>
                <a:gd name="T65" fmla="*/ 73321443 h 322"/>
                <a:gd name="T66" fmla="*/ 2921704 w 125"/>
                <a:gd name="T67" fmla="*/ 67591522 h 322"/>
                <a:gd name="T68" fmla="*/ 2757222 w 125"/>
                <a:gd name="T69" fmla="*/ 63042712 h 322"/>
                <a:gd name="T70" fmla="*/ 2437744 w 125"/>
                <a:gd name="T71" fmla="*/ 56667501 h 322"/>
                <a:gd name="T72" fmla="*/ 2289007 w 125"/>
                <a:gd name="T73" fmla="*/ 52057929 h 322"/>
                <a:gd name="T74" fmla="*/ 2437744 w 125"/>
                <a:gd name="T75" fmla="*/ 49988586 h 322"/>
                <a:gd name="T76" fmla="*/ 2757222 w 125"/>
                <a:gd name="T77" fmla="*/ 44576974 h 322"/>
                <a:gd name="T78" fmla="*/ 2757222 w 125"/>
                <a:gd name="T79" fmla="*/ 40312867 h 322"/>
                <a:gd name="T80" fmla="*/ 2757222 w 125"/>
                <a:gd name="T81" fmla="*/ 30844133 h 322"/>
                <a:gd name="T82" fmla="*/ 2757222 w 125"/>
                <a:gd name="T83" fmla="*/ 24646327 h 322"/>
                <a:gd name="T84" fmla="*/ 2757222 w 125"/>
                <a:gd name="T85" fmla="*/ 21104549 h 322"/>
                <a:gd name="T86" fmla="*/ 2591375 w 125"/>
                <a:gd name="T87" fmla="*/ 15736625 h 322"/>
                <a:gd name="T88" fmla="*/ 2289007 w 125"/>
                <a:gd name="T89" fmla="*/ 13345016 h 322"/>
                <a:gd name="T90" fmla="*/ 2151322 w 125"/>
                <a:gd name="T91" fmla="*/ 7337222 h 322"/>
                <a:gd name="T92" fmla="*/ 2021919 w 125"/>
                <a:gd name="T93" fmla="*/ 3473735 h 322"/>
                <a:gd name="T94" fmla="*/ 1387831 w 125"/>
                <a:gd name="T95" fmla="*/ 4347276 h 322"/>
                <a:gd name="T96" fmla="*/ 483425 w 125"/>
                <a:gd name="T97" fmla="*/ 0 h 3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
                <a:gd name="T148" fmla="*/ 0 h 322"/>
                <a:gd name="T149" fmla="*/ 125 w 125"/>
                <a:gd name="T150" fmla="*/ 322 h 3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 h="322">
                  <a:moveTo>
                    <a:pt x="6" y="0"/>
                  </a:moveTo>
                  <a:lnTo>
                    <a:pt x="9" y="10"/>
                  </a:lnTo>
                  <a:lnTo>
                    <a:pt x="16" y="10"/>
                  </a:lnTo>
                  <a:lnTo>
                    <a:pt x="22" y="17"/>
                  </a:lnTo>
                  <a:lnTo>
                    <a:pt x="25" y="27"/>
                  </a:lnTo>
                  <a:lnTo>
                    <a:pt x="28" y="33"/>
                  </a:lnTo>
                  <a:lnTo>
                    <a:pt x="32" y="47"/>
                  </a:lnTo>
                  <a:lnTo>
                    <a:pt x="35" y="47"/>
                  </a:lnTo>
                  <a:lnTo>
                    <a:pt x="35" y="56"/>
                  </a:lnTo>
                  <a:lnTo>
                    <a:pt x="28" y="60"/>
                  </a:lnTo>
                  <a:lnTo>
                    <a:pt x="25" y="64"/>
                  </a:lnTo>
                  <a:lnTo>
                    <a:pt x="22" y="120"/>
                  </a:lnTo>
                  <a:lnTo>
                    <a:pt x="25" y="124"/>
                  </a:lnTo>
                  <a:lnTo>
                    <a:pt x="25" y="130"/>
                  </a:lnTo>
                  <a:lnTo>
                    <a:pt x="19" y="130"/>
                  </a:lnTo>
                  <a:lnTo>
                    <a:pt x="19" y="134"/>
                  </a:lnTo>
                  <a:lnTo>
                    <a:pt x="16" y="134"/>
                  </a:lnTo>
                  <a:lnTo>
                    <a:pt x="12" y="134"/>
                  </a:lnTo>
                  <a:lnTo>
                    <a:pt x="9" y="137"/>
                  </a:lnTo>
                  <a:lnTo>
                    <a:pt x="6" y="167"/>
                  </a:lnTo>
                  <a:lnTo>
                    <a:pt x="0" y="177"/>
                  </a:lnTo>
                  <a:lnTo>
                    <a:pt x="0" y="184"/>
                  </a:lnTo>
                  <a:lnTo>
                    <a:pt x="3" y="187"/>
                  </a:lnTo>
                  <a:lnTo>
                    <a:pt x="6" y="191"/>
                  </a:lnTo>
                  <a:lnTo>
                    <a:pt x="16" y="191"/>
                  </a:lnTo>
                  <a:lnTo>
                    <a:pt x="16" y="194"/>
                  </a:lnTo>
                  <a:lnTo>
                    <a:pt x="22" y="197"/>
                  </a:lnTo>
                  <a:lnTo>
                    <a:pt x="22" y="201"/>
                  </a:lnTo>
                  <a:lnTo>
                    <a:pt x="32" y="214"/>
                  </a:lnTo>
                  <a:lnTo>
                    <a:pt x="63" y="211"/>
                  </a:lnTo>
                  <a:lnTo>
                    <a:pt x="70" y="218"/>
                  </a:lnTo>
                  <a:lnTo>
                    <a:pt x="72" y="247"/>
                  </a:lnTo>
                  <a:lnTo>
                    <a:pt x="67" y="254"/>
                  </a:lnTo>
                  <a:lnTo>
                    <a:pt x="67" y="261"/>
                  </a:lnTo>
                  <a:lnTo>
                    <a:pt x="63" y="265"/>
                  </a:lnTo>
                  <a:lnTo>
                    <a:pt x="59" y="275"/>
                  </a:lnTo>
                  <a:lnTo>
                    <a:pt x="63" y="275"/>
                  </a:lnTo>
                  <a:lnTo>
                    <a:pt x="67" y="288"/>
                  </a:lnTo>
                  <a:lnTo>
                    <a:pt x="70" y="288"/>
                  </a:lnTo>
                  <a:lnTo>
                    <a:pt x="72" y="291"/>
                  </a:lnTo>
                  <a:lnTo>
                    <a:pt x="72" y="294"/>
                  </a:lnTo>
                  <a:lnTo>
                    <a:pt x="86" y="308"/>
                  </a:lnTo>
                  <a:lnTo>
                    <a:pt x="91" y="308"/>
                  </a:lnTo>
                  <a:lnTo>
                    <a:pt x="95" y="314"/>
                  </a:lnTo>
                  <a:lnTo>
                    <a:pt x="91" y="318"/>
                  </a:lnTo>
                  <a:lnTo>
                    <a:pt x="91" y="321"/>
                  </a:lnTo>
                  <a:lnTo>
                    <a:pt x="101" y="321"/>
                  </a:lnTo>
                  <a:lnTo>
                    <a:pt x="98" y="304"/>
                  </a:lnTo>
                  <a:lnTo>
                    <a:pt x="95" y="301"/>
                  </a:lnTo>
                  <a:lnTo>
                    <a:pt x="101" y="288"/>
                  </a:lnTo>
                  <a:lnTo>
                    <a:pt x="104" y="285"/>
                  </a:lnTo>
                  <a:lnTo>
                    <a:pt x="107" y="281"/>
                  </a:lnTo>
                  <a:lnTo>
                    <a:pt x="117" y="278"/>
                  </a:lnTo>
                  <a:lnTo>
                    <a:pt x="120" y="278"/>
                  </a:lnTo>
                  <a:lnTo>
                    <a:pt x="120" y="237"/>
                  </a:lnTo>
                  <a:lnTo>
                    <a:pt x="124" y="237"/>
                  </a:lnTo>
                  <a:lnTo>
                    <a:pt x="124" y="218"/>
                  </a:lnTo>
                  <a:lnTo>
                    <a:pt x="117" y="211"/>
                  </a:lnTo>
                  <a:lnTo>
                    <a:pt x="111" y="204"/>
                  </a:lnTo>
                  <a:lnTo>
                    <a:pt x="107" y="201"/>
                  </a:lnTo>
                  <a:lnTo>
                    <a:pt x="83" y="171"/>
                  </a:lnTo>
                  <a:lnTo>
                    <a:pt x="83" y="174"/>
                  </a:lnTo>
                  <a:lnTo>
                    <a:pt x="83" y="177"/>
                  </a:lnTo>
                  <a:lnTo>
                    <a:pt x="83" y="181"/>
                  </a:lnTo>
                  <a:lnTo>
                    <a:pt x="83" y="184"/>
                  </a:lnTo>
                  <a:lnTo>
                    <a:pt x="86" y="184"/>
                  </a:lnTo>
                  <a:lnTo>
                    <a:pt x="88" y="184"/>
                  </a:lnTo>
                  <a:lnTo>
                    <a:pt x="88" y="187"/>
                  </a:lnTo>
                  <a:lnTo>
                    <a:pt x="91" y="187"/>
                  </a:lnTo>
                  <a:lnTo>
                    <a:pt x="91" y="191"/>
                  </a:lnTo>
                  <a:lnTo>
                    <a:pt x="91" y="194"/>
                  </a:lnTo>
                  <a:lnTo>
                    <a:pt x="95" y="197"/>
                  </a:lnTo>
                  <a:lnTo>
                    <a:pt x="95" y="201"/>
                  </a:lnTo>
                  <a:lnTo>
                    <a:pt x="95" y="204"/>
                  </a:lnTo>
                  <a:lnTo>
                    <a:pt x="95" y="207"/>
                  </a:lnTo>
                  <a:lnTo>
                    <a:pt x="98" y="207"/>
                  </a:lnTo>
                  <a:lnTo>
                    <a:pt x="95" y="211"/>
                  </a:lnTo>
                  <a:lnTo>
                    <a:pt x="91" y="207"/>
                  </a:lnTo>
                  <a:lnTo>
                    <a:pt x="91" y="204"/>
                  </a:lnTo>
                  <a:lnTo>
                    <a:pt x="88" y="201"/>
                  </a:lnTo>
                  <a:lnTo>
                    <a:pt x="86" y="201"/>
                  </a:lnTo>
                  <a:lnTo>
                    <a:pt x="86" y="197"/>
                  </a:lnTo>
                  <a:lnTo>
                    <a:pt x="83" y="194"/>
                  </a:lnTo>
                  <a:lnTo>
                    <a:pt x="83" y="197"/>
                  </a:lnTo>
                  <a:lnTo>
                    <a:pt x="79" y="201"/>
                  </a:lnTo>
                  <a:lnTo>
                    <a:pt x="75" y="204"/>
                  </a:lnTo>
                  <a:lnTo>
                    <a:pt x="72" y="204"/>
                  </a:lnTo>
                  <a:lnTo>
                    <a:pt x="72" y="201"/>
                  </a:lnTo>
                  <a:lnTo>
                    <a:pt x="70" y="197"/>
                  </a:lnTo>
                  <a:lnTo>
                    <a:pt x="70" y="194"/>
                  </a:lnTo>
                  <a:lnTo>
                    <a:pt x="70" y="191"/>
                  </a:lnTo>
                  <a:lnTo>
                    <a:pt x="70" y="187"/>
                  </a:lnTo>
                  <a:lnTo>
                    <a:pt x="70" y="184"/>
                  </a:lnTo>
                  <a:lnTo>
                    <a:pt x="70" y="181"/>
                  </a:lnTo>
                  <a:lnTo>
                    <a:pt x="67" y="177"/>
                  </a:lnTo>
                  <a:lnTo>
                    <a:pt x="63" y="177"/>
                  </a:lnTo>
                  <a:lnTo>
                    <a:pt x="63" y="174"/>
                  </a:lnTo>
                  <a:lnTo>
                    <a:pt x="63" y="171"/>
                  </a:lnTo>
                  <a:lnTo>
                    <a:pt x="59" y="164"/>
                  </a:lnTo>
                  <a:lnTo>
                    <a:pt x="59" y="161"/>
                  </a:lnTo>
                  <a:lnTo>
                    <a:pt x="59" y="154"/>
                  </a:lnTo>
                  <a:lnTo>
                    <a:pt x="59" y="150"/>
                  </a:lnTo>
                  <a:lnTo>
                    <a:pt x="56" y="147"/>
                  </a:lnTo>
                  <a:lnTo>
                    <a:pt x="56" y="144"/>
                  </a:lnTo>
                  <a:lnTo>
                    <a:pt x="56" y="140"/>
                  </a:lnTo>
                  <a:lnTo>
                    <a:pt x="53" y="134"/>
                  </a:lnTo>
                  <a:lnTo>
                    <a:pt x="51" y="130"/>
                  </a:lnTo>
                  <a:lnTo>
                    <a:pt x="51" y="127"/>
                  </a:lnTo>
                  <a:lnTo>
                    <a:pt x="47" y="124"/>
                  </a:lnTo>
                  <a:lnTo>
                    <a:pt x="47" y="120"/>
                  </a:lnTo>
                  <a:lnTo>
                    <a:pt x="47" y="117"/>
                  </a:lnTo>
                  <a:lnTo>
                    <a:pt x="47" y="114"/>
                  </a:lnTo>
                  <a:lnTo>
                    <a:pt x="51" y="114"/>
                  </a:lnTo>
                  <a:lnTo>
                    <a:pt x="51" y="110"/>
                  </a:lnTo>
                  <a:lnTo>
                    <a:pt x="51" y="107"/>
                  </a:lnTo>
                  <a:lnTo>
                    <a:pt x="53" y="103"/>
                  </a:lnTo>
                  <a:lnTo>
                    <a:pt x="56" y="100"/>
                  </a:lnTo>
                  <a:lnTo>
                    <a:pt x="56" y="97"/>
                  </a:lnTo>
                  <a:lnTo>
                    <a:pt x="56" y="93"/>
                  </a:lnTo>
                  <a:lnTo>
                    <a:pt x="56" y="90"/>
                  </a:lnTo>
                  <a:lnTo>
                    <a:pt x="56" y="80"/>
                  </a:lnTo>
                  <a:lnTo>
                    <a:pt x="56" y="73"/>
                  </a:lnTo>
                  <a:lnTo>
                    <a:pt x="56" y="70"/>
                  </a:lnTo>
                  <a:lnTo>
                    <a:pt x="56" y="64"/>
                  </a:lnTo>
                  <a:lnTo>
                    <a:pt x="56" y="60"/>
                  </a:lnTo>
                  <a:lnTo>
                    <a:pt x="56" y="56"/>
                  </a:lnTo>
                  <a:lnTo>
                    <a:pt x="53" y="56"/>
                  </a:lnTo>
                  <a:lnTo>
                    <a:pt x="53" y="50"/>
                  </a:lnTo>
                  <a:lnTo>
                    <a:pt x="56" y="47"/>
                  </a:lnTo>
                  <a:lnTo>
                    <a:pt x="56" y="43"/>
                  </a:lnTo>
                  <a:lnTo>
                    <a:pt x="56" y="40"/>
                  </a:lnTo>
                  <a:lnTo>
                    <a:pt x="53" y="36"/>
                  </a:lnTo>
                  <a:lnTo>
                    <a:pt x="51" y="33"/>
                  </a:lnTo>
                  <a:lnTo>
                    <a:pt x="47" y="33"/>
                  </a:lnTo>
                  <a:lnTo>
                    <a:pt x="47" y="30"/>
                  </a:lnTo>
                  <a:lnTo>
                    <a:pt x="44" y="27"/>
                  </a:lnTo>
                  <a:lnTo>
                    <a:pt x="44" y="23"/>
                  </a:lnTo>
                  <a:lnTo>
                    <a:pt x="44" y="17"/>
                  </a:lnTo>
                  <a:lnTo>
                    <a:pt x="44" y="13"/>
                  </a:lnTo>
                  <a:lnTo>
                    <a:pt x="44" y="10"/>
                  </a:lnTo>
                  <a:lnTo>
                    <a:pt x="41" y="7"/>
                  </a:lnTo>
                  <a:lnTo>
                    <a:pt x="37" y="7"/>
                  </a:lnTo>
                  <a:lnTo>
                    <a:pt x="35" y="7"/>
                  </a:lnTo>
                  <a:lnTo>
                    <a:pt x="28" y="10"/>
                  </a:lnTo>
                  <a:lnTo>
                    <a:pt x="25" y="3"/>
                  </a:lnTo>
                  <a:lnTo>
                    <a:pt x="16" y="3"/>
                  </a:lnTo>
                  <a:lnTo>
                    <a:pt x="9" y="0"/>
                  </a:lnTo>
                  <a:lnTo>
                    <a:pt x="6" y="0"/>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09" name="Freeform 131"/>
            <p:cNvSpPr>
              <a:spLocks/>
            </p:cNvSpPr>
            <p:nvPr/>
          </p:nvSpPr>
          <p:spPr bwMode="auto">
            <a:xfrm>
              <a:off x="4015" y="3127"/>
              <a:ext cx="583" cy="551"/>
            </a:xfrm>
            <a:custGeom>
              <a:avLst/>
              <a:gdLst>
                <a:gd name="T0" fmla="*/ 120205512 w 538"/>
                <a:gd name="T1" fmla="*/ 112245527 h 511"/>
                <a:gd name="T2" fmla="*/ 103936586 w 538"/>
                <a:gd name="T3" fmla="*/ 102897947 h 511"/>
                <a:gd name="T4" fmla="*/ 93460519 w 538"/>
                <a:gd name="T5" fmla="*/ 94361300 h 511"/>
                <a:gd name="T6" fmla="*/ 81678948 w 538"/>
                <a:gd name="T7" fmla="*/ 86019675 h 511"/>
                <a:gd name="T8" fmla="*/ 74234860 w 538"/>
                <a:gd name="T9" fmla="*/ 77598413 h 511"/>
                <a:gd name="T10" fmla="*/ 62545789 w 538"/>
                <a:gd name="T11" fmla="*/ 69802501 h 511"/>
                <a:gd name="T12" fmla="*/ 53012994 w 538"/>
                <a:gd name="T13" fmla="*/ 61422058 h 511"/>
                <a:gd name="T14" fmla="*/ 41660476 w 538"/>
                <a:gd name="T15" fmla="*/ 53204030 h 511"/>
                <a:gd name="T16" fmla="*/ 33701156 w 538"/>
                <a:gd name="T17" fmla="*/ 48168318 h 511"/>
                <a:gd name="T18" fmla="*/ 22553525 w 538"/>
                <a:gd name="T19" fmla="*/ 40456304 h 511"/>
                <a:gd name="T20" fmla="*/ 10945584 w 538"/>
                <a:gd name="T21" fmla="*/ 33223675 h 511"/>
                <a:gd name="T22" fmla="*/ 2 w 538"/>
                <a:gd name="T23" fmla="*/ 23871074 h 511"/>
                <a:gd name="T24" fmla="*/ 0 w 538"/>
                <a:gd name="T25" fmla="*/ 18392251 h 511"/>
                <a:gd name="T26" fmla="*/ 0 w 538"/>
                <a:gd name="T27" fmla="*/ 10136116 h 511"/>
                <a:gd name="T28" fmla="*/ 10945584 w 538"/>
                <a:gd name="T29" fmla="*/ 8084993 h 511"/>
                <a:gd name="T30" fmla="*/ 33701156 w 538"/>
                <a:gd name="T31" fmla="*/ 4770514 h 511"/>
                <a:gd name="T32" fmla="*/ 67459112 w 538"/>
                <a:gd name="T33" fmla="*/ 0 h 511"/>
                <a:gd name="T34" fmla="*/ 93460519 w 538"/>
                <a:gd name="T35" fmla="*/ 4770514 h 511"/>
                <a:gd name="T36" fmla="*/ 112443857 w 538"/>
                <a:gd name="T37" fmla="*/ 10136116 h 511"/>
                <a:gd name="T38" fmla="*/ 214669501 w 538"/>
                <a:gd name="T39" fmla="*/ 10136116 h 511"/>
                <a:gd name="T40" fmla="*/ 309830246 w 538"/>
                <a:gd name="T41" fmla="*/ 8084993 h 511"/>
                <a:gd name="T42" fmla="*/ 323275321 w 538"/>
                <a:gd name="T43" fmla="*/ 13278821 h 511"/>
                <a:gd name="T44" fmla="*/ 350314996 w 538"/>
                <a:gd name="T45" fmla="*/ 19973161 h 511"/>
                <a:gd name="T46" fmla="*/ 392742466 w 538"/>
                <a:gd name="T47" fmla="*/ 18392251 h 511"/>
                <a:gd name="T48" fmla="*/ 433550679 w 538"/>
                <a:gd name="T49" fmla="*/ 21536612 h 511"/>
                <a:gd name="T50" fmla="*/ 454499208 w 538"/>
                <a:gd name="T51" fmla="*/ 25040255 h 511"/>
                <a:gd name="T52" fmla="*/ 483062155 w 538"/>
                <a:gd name="T53" fmla="*/ 21536612 h 511"/>
                <a:gd name="T54" fmla="*/ 537791760 w 538"/>
                <a:gd name="T55" fmla="*/ 17057062 h 511"/>
                <a:gd name="T56" fmla="*/ 582957153 w 538"/>
                <a:gd name="T57" fmla="*/ 10136116 h 511"/>
                <a:gd name="T58" fmla="*/ 628131561 w 538"/>
                <a:gd name="T59" fmla="*/ 18392251 h 511"/>
                <a:gd name="T60" fmla="*/ 617347427 w 538"/>
                <a:gd name="T61" fmla="*/ 18392251 h 511"/>
                <a:gd name="T62" fmla="*/ 598586574 w 538"/>
                <a:gd name="T63" fmla="*/ 23871074 h 511"/>
                <a:gd name="T64" fmla="*/ 561533278 w 538"/>
                <a:gd name="T65" fmla="*/ 33223675 h 511"/>
                <a:gd name="T66" fmla="*/ 552383658 w 538"/>
                <a:gd name="T67" fmla="*/ 31392828 h 511"/>
                <a:gd name="T68" fmla="*/ 529714062 w 538"/>
                <a:gd name="T69" fmla="*/ 25040255 h 511"/>
                <a:gd name="T70" fmla="*/ 504935299 w 538"/>
                <a:gd name="T71" fmla="*/ 26809441 h 511"/>
                <a:gd name="T72" fmla="*/ 434612059 w 538"/>
                <a:gd name="T73" fmla="*/ 31392828 h 511"/>
                <a:gd name="T74" fmla="*/ 433550679 w 538"/>
                <a:gd name="T75" fmla="*/ 92753097 h 511"/>
                <a:gd name="T76" fmla="*/ 433550679 w 538"/>
                <a:gd name="T77" fmla="*/ 107145981 h 511"/>
                <a:gd name="T78" fmla="*/ 396805172 w 538"/>
                <a:gd name="T79" fmla="*/ 104838294 h 511"/>
                <a:gd name="T80" fmla="*/ 384168755 w 538"/>
                <a:gd name="T81" fmla="*/ 107145981 h 511"/>
                <a:gd name="T82" fmla="*/ 384168755 w 538"/>
                <a:gd name="T83" fmla="*/ 164779661 h 511"/>
                <a:gd name="T84" fmla="*/ 359901541 w 538"/>
                <a:gd name="T85" fmla="*/ 247073810 h 511"/>
                <a:gd name="T86" fmla="*/ 298113729 w 538"/>
                <a:gd name="T87" fmla="*/ 252833227 h 511"/>
                <a:gd name="T88" fmla="*/ 272738459 w 538"/>
                <a:gd name="T89" fmla="*/ 244502782 h 511"/>
                <a:gd name="T90" fmla="*/ 242544465 w 538"/>
                <a:gd name="T91" fmla="*/ 238492583 h 511"/>
                <a:gd name="T92" fmla="*/ 223823282 w 538"/>
                <a:gd name="T93" fmla="*/ 246419735 h 511"/>
                <a:gd name="T94" fmla="*/ 206547140 w 538"/>
                <a:gd name="T95" fmla="*/ 238942527 h 511"/>
                <a:gd name="T96" fmla="*/ 193375733 w 538"/>
                <a:gd name="T97" fmla="*/ 235454497 h 511"/>
                <a:gd name="T98" fmla="*/ 182809229 w 538"/>
                <a:gd name="T99" fmla="*/ 227657498 h 511"/>
                <a:gd name="T100" fmla="*/ 170013715 w 538"/>
                <a:gd name="T101" fmla="*/ 222754354 h 511"/>
                <a:gd name="T102" fmla="*/ 164675744 w 538"/>
                <a:gd name="T103" fmla="*/ 212503229 h 511"/>
                <a:gd name="T104" fmla="*/ 155677453 w 538"/>
                <a:gd name="T105" fmla="*/ 201574428 h 511"/>
                <a:gd name="T106" fmla="*/ 152961723 w 538"/>
                <a:gd name="T107" fmla="*/ 191586506 h 511"/>
                <a:gd name="T108" fmla="*/ 144679538 w 538"/>
                <a:gd name="T109" fmla="*/ 181589199 h 511"/>
                <a:gd name="T110" fmla="*/ 144679538 w 538"/>
                <a:gd name="T111" fmla="*/ 172679486 h 511"/>
                <a:gd name="T112" fmla="*/ 139000141 w 538"/>
                <a:gd name="T113" fmla="*/ 163002660 h 511"/>
                <a:gd name="T114" fmla="*/ 130259843 w 538"/>
                <a:gd name="T115" fmla="*/ 156780463 h 511"/>
                <a:gd name="T116" fmla="*/ 130259843 w 538"/>
                <a:gd name="T117" fmla="*/ 132824033 h 511"/>
                <a:gd name="T118" fmla="*/ 133512228 w 538"/>
                <a:gd name="T119" fmla="*/ 119637646 h 5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8"/>
                <a:gd name="T181" fmla="*/ 0 h 511"/>
                <a:gd name="T182" fmla="*/ 538 w 538"/>
                <a:gd name="T183" fmla="*/ 511 h 5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8" h="511">
                  <a:moveTo>
                    <a:pt x="107" y="242"/>
                  </a:moveTo>
                  <a:lnTo>
                    <a:pt x="104" y="235"/>
                  </a:lnTo>
                  <a:lnTo>
                    <a:pt x="102" y="225"/>
                  </a:lnTo>
                  <a:lnTo>
                    <a:pt x="98" y="221"/>
                  </a:lnTo>
                  <a:lnTo>
                    <a:pt x="91" y="215"/>
                  </a:lnTo>
                  <a:lnTo>
                    <a:pt x="89" y="208"/>
                  </a:lnTo>
                  <a:lnTo>
                    <a:pt x="86" y="201"/>
                  </a:lnTo>
                  <a:lnTo>
                    <a:pt x="86" y="198"/>
                  </a:lnTo>
                  <a:lnTo>
                    <a:pt x="79" y="191"/>
                  </a:lnTo>
                  <a:lnTo>
                    <a:pt x="76" y="184"/>
                  </a:lnTo>
                  <a:lnTo>
                    <a:pt x="72" y="178"/>
                  </a:lnTo>
                  <a:lnTo>
                    <a:pt x="70" y="174"/>
                  </a:lnTo>
                  <a:lnTo>
                    <a:pt x="67" y="168"/>
                  </a:lnTo>
                  <a:lnTo>
                    <a:pt x="63" y="165"/>
                  </a:lnTo>
                  <a:lnTo>
                    <a:pt x="63" y="158"/>
                  </a:lnTo>
                  <a:lnTo>
                    <a:pt x="60" y="155"/>
                  </a:lnTo>
                  <a:lnTo>
                    <a:pt x="56" y="148"/>
                  </a:lnTo>
                  <a:lnTo>
                    <a:pt x="53" y="141"/>
                  </a:lnTo>
                  <a:lnTo>
                    <a:pt x="51" y="135"/>
                  </a:lnTo>
                  <a:lnTo>
                    <a:pt x="47" y="127"/>
                  </a:lnTo>
                  <a:lnTo>
                    <a:pt x="44" y="124"/>
                  </a:lnTo>
                  <a:lnTo>
                    <a:pt x="40" y="118"/>
                  </a:lnTo>
                  <a:lnTo>
                    <a:pt x="38" y="111"/>
                  </a:lnTo>
                  <a:lnTo>
                    <a:pt x="35" y="108"/>
                  </a:lnTo>
                  <a:lnTo>
                    <a:pt x="32" y="104"/>
                  </a:lnTo>
                  <a:lnTo>
                    <a:pt x="32" y="97"/>
                  </a:lnTo>
                  <a:lnTo>
                    <a:pt x="28" y="97"/>
                  </a:lnTo>
                  <a:lnTo>
                    <a:pt x="28" y="94"/>
                  </a:lnTo>
                  <a:lnTo>
                    <a:pt x="25" y="88"/>
                  </a:lnTo>
                  <a:lnTo>
                    <a:pt x="18" y="81"/>
                  </a:lnTo>
                  <a:lnTo>
                    <a:pt x="16" y="77"/>
                  </a:lnTo>
                  <a:lnTo>
                    <a:pt x="12" y="74"/>
                  </a:lnTo>
                  <a:lnTo>
                    <a:pt x="9" y="67"/>
                  </a:lnTo>
                  <a:lnTo>
                    <a:pt x="6" y="61"/>
                  </a:lnTo>
                  <a:lnTo>
                    <a:pt x="2" y="54"/>
                  </a:lnTo>
                  <a:lnTo>
                    <a:pt x="2" y="48"/>
                  </a:lnTo>
                  <a:lnTo>
                    <a:pt x="0" y="48"/>
                  </a:lnTo>
                  <a:lnTo>
                    <a:pt x="0" y="41"/>
                  </a:lnTo>
                  <a:lnTo>
                    <a:pt x="0" y="37"/>
                  </a:lnTo>
                  <a:lnTo>
                    <a:pt x="0" y="30"/>
                  </a:lnTo>
                  <a:lnTo>
                    <a:pt x="0" y="24"/>
                  </a:lnTo>
                  <a:lnTo>
                    <a:pt x="0" y="20"/>
                  </a:lnTo>
                  <a:lnTo>
                    <a:pt x="0" y="17"/>
                  </a:lnTo>
                  <a:lnTo>
                    <a:pt x="2" y="17"/>
                  </a:lnTo>
                  <a:lnTo>
                    <a:pt x="9" y="17"/>
                  </a:lnTo>
                  <a:lnTo>
                    <a:pt x="16" y="7"/>
                  </a:lnTo>
                  <a:lnTo>
                    <a:pt x="22" y="14"/>
                  </a:lnTo>
                  <a:lnTo>
                    <a:pt x="28" y="10"/>
                  </a:lnTo>
                  <a:lnTo>
                    <a:pt x="35" y="4"/>
                  </a:lnTo>
                  <a:lnTo>
                    <a:pt x="40" y="0"/>
                  </a:lnTo>
                  <a:lnTo>
                    <a:pt x="56" y="0"/>
                  </a:lnTo>
                  <a:lnTo>
                    <a:pt x="67" y="4"/>
                  </a:lnTo>
                  <a:lnTo>
                    <a:pt x="70" y="7"/>
                  </a:lnTo>
                  <a:lnTo>
                    <a:pt x="79" y="10"/>
                  </a:lnTo>
                  <a:lnTo>
                    <a:pt x="86" y="17"/>
                  </a:lnTo>
                  <a:lnTo>
                    <a:pt x="89" y="20"/>
                  </a:lnTo>
                  <a:lnTo>
                    <a:pt x="95" y="20"/>
                  </a:lnTo>
                  <a:lnTo>
                    <a:pt x="107" y="20"/>
                  </a:lnTo>
                  <a:lnTo>
                    <a:pt x="120" y="20"/>
                  </a:lnTo>
                  <a:lnTo>
                    <a:pt x="183" y="20"/>
                  </a:lnTo>
                  <a:lnTo>
                    <a:pt x="232" y="20"/>
                  </a:lnTo>
                  <a:lnTo>
                    <a:pt x="260" y="17"/>
                  </a:lnTo>
                  <a:lnTo>
                    <a:pt x="263" y="17"/>
                  </a:lnTo>
                  <a:lnTo>
                    <a:pt x="263" y="20"/>
                  </a:lnTo>
                  <a:lnTo>
                    <a:pt x="270" y="24"/>
                  </a:lnTo>
                  <a:lnTo>
                    <a:pt x="276" y="27"/>
                  </a:lnTo>
                  <a:lnTo>
                    <a:pt x="283" y="34"/>
                  </a:lnTo>
                  <a:lnTo>
                    <a:pt x="292" y="41"/>
                  </a:lnTo>
                  <a:lnTo>
                    <a:pt x="299" y="41"/>
                  </a:lnTo>
                  <a:lnTo>
                    <a:pt x="314" y="37"/>
                  </a:lnTo>
                  <a:lnTo>
                    <a:pt x="323" y="37"/>
                  </a:lnTo>
                  <a:lnTo>
                    <a:pt x="334" y="37"/>
                  </a:lnTo>
                  <a:lnTo>
                    <a:pt x="346" y="41"/>
                  </a:lnTo>
                  <a:lnTo>
                    <a:pt x="358" y="44"/>
                  </a:lnTo>
                  <a:lnTo>
                    <a:pt x="369" y="44"/>
                  </a:lnTo>
                  <a:lnTo>
                    <a:pt x="377" y="48"/>
                  </a:lnTo>
                  <a:lnTo>
                    <a:pt x="387" y="48"/>
                  </a:lnTo>
                  <a:lnTo>
                    <a:pt x="387" y="51"/>
                  </a:lnTo>
                  <a:lnTo>
                    <a:pt x="391" y="51"/>
                  </a:lnTo>
                  <a:lnTo>
                    <a:pt x="397" y="51"/>
                  </a:lnTo>
                  <a:lnTo>
                    <a:pt x="412" y="44"/>
                  </a:lnTo>
                  <a:lnTo>
                    <a:pt x="435" y="37"/>
                  </a:lnTo>
                  <a:lnTo>
                    <a:pt x="450" y="34"/>
                  </a:lnTo>
                  <a:lnTo>
                    <a:pt x="457" y="34"/>
                  </a:lnTo>
                  <a:lnTo>
                    <a:pt x="461" y="30"/>
                  </a:lnTo>
                  <a:lnTo>
                    <a:pt x="480" y="27"/>
                  </a:lnTo>
                  <a:lnTo>
                    <a:pt x="496" y="20"/>
                  </a:lnTo>
                  <a:lnTo>
                    <a:pt x="499" y="24"/>
                  </a:lnTo>
                  <a:lnTo>
                    <a:pt x="524" y="27"/>
                  </a:lnTo>
                  <a:lnTo>
                    <a:pt x="534" y="37"/>
                  </a:lnTo>
                  <a:lnTo>
                    <a:pt x="537" y="41"/>
                  </a:lnTo>
                  <a:lnTo>
                    <a:pt x="534" y="37"/>
                  </a:lnTo>
                  <a:lnTo>
                    <a:pt x="524" y="37"/>
                  </a:lnTo>
                  <a:lnTo>
                    <a:pt x="518" y="41"/>
                  </a:lnTo>
                  <a:lnTo>
                    <a:pt x="514" y="48"/>
                  </a:lnTo>
                  <a:lnTo>
                    <a:pt x="509" y="48"/>
                  </a:lnTo>
                  <a:lnTo>
                    <a:pt x="496" y="51"/>
                  </a:lnTo>
                  <a:lnTo>
                    <a:pt x="483" y="61"/>
                  </a:lnTo>
                  <a:lnTo>
                    <a:pt x="477" y="67"/>
                  </a:lnTo>
                  <a:lnTo>
                    <a:pt x="473" y="74"/>
                  </a:lnTo>
                  <a:lnTo>
                    <a:pt x="473" y="71"/>
                  </a:lnTo>
                  <a:lnTo>
                    <a:pt x="470" y="64"/>
                  </a:lnTo>
                  <a:lnTo>
                    <a:pt x="466" y="54"/>
                  </a:lnTo>
                  <a:lnTo>
                    <a:pt x="457" y="51"/>
                  </a:lnTo>
                  <a:lnTo>
                    <a:pt x="450" y="51"/>
                  </a:lnTo>
                  <a:lnTo>
                    <a:pt x="445" y="51"/>
                  </a:lnTo>
                  <a:lnTo>
                    <a:pt x="442" y="51"/>
                  </a:lnTo>
                  <a:lnTo>
                    <a:pt x="429" y="54"/>
                  </a:lnTo>
                  <a:lnTo>
                    <a:pt x="403" y="57"/>
                  </a:lnTo>
                  <a:lnTo>
                    <a:pt x="384" y="61"/>
                  </a:lnTo>
                  <a:lnTo>
                    <a:pt x="371" y="64"/>
                  </a:lnTo>
                  <a:lnTo>
                    <a:pt x="369" y="67"/>
                  </a:lnTo>
                  <a:lnTo>
                    <a:pt x="369" y="178"/>
                  </a:lnTo>
                  <a:lnTo>
                    <a:pt x="369" y="188"/>
                  </a:lnTo>
                  <a:lnTo>
                    <a:pt x="369" y="195"/>
                  </a:lnTo>
                  <a:lnTo>
                    <a:pt x="369" y="201"/>
                  </a:lnTo>
                  <a:lnTo>
                    <a:pt x="369" y="215"/>
                  </a:lnTo>
                  <a:lnTo>
                    <a:pt x="356" y="215"/>
                  </a:lnTo>
                  <a:lnTo>
                    <a:pt x="346" y="215"/>
                  </a:lnTo>
                  <a:lnTo>
                    <a:pt x="337" y="211"/>
                  </a:lnTo>
                  <a:lnTo>
                    <a:pt x="334" y="211"/>
                  </a:lnTo>
                  <a:lnTo>
                    <a:pt x="330" y="211"/>
                  </a:lnTo>
                  <a:lnTo>
                    <a:pt x="327" y="215"/>
                  </a:lnTo>
                  <a:lnTo>
                    <a:pt x="327" y="265"/>
                  </a:lnTo>
                  <a:lnTo>
                    <a:pt x="327" y="275"/>
                  </a:lnTo>
                  <a:lnTo>
                    <a:pt x="327" y="332"/>
                  </a:lnTo>
                  <a:lnTo>
                    <a:pt x="327" y="490"/>
                  </a:lnTo>
                  <a:lnTo>
                    <a:pt x="314" y="493"/>
                  </a:lnTo>
                  <a:lnTo>
                    <a:pt x="305" y="500"/>
                  </a:lnTo>
                  <a:lnTo>
                    <a:pt x="292" y="510"/>
                  </a:lnTo>
                  <a:lnTo>
                    <a:pt x="263" y="506"/>
                  </a:lnTo>
                  <a:lnTo>
                    <a:pt x="254" y="510"/>
                  </a:lnTo>
                  <a:lnTo>
                    <a:pt x="241" y="510"/>
                  </a:lnTo>
                  <a:lnTo>
                    <a:pt x="232" y="500"/>
                  </a:lnTo>
                  <a:lnTo>
                    <a:pt x="232" y="493"/>
                  </a:lnTo>
                  <a:lnTo>
                    <a:pt x="229" y="490"/>
                  </a:lnTo>
                  <a:lnTo>
                    <a:pt x="215" y="480"/>
                  </a:lnTo>
                  <a:lnTo>
                    <a:pt x="206" y="480"/>
                  </a:lnTo>
                  <a:lnTo>
                    <a:pt x="203" y="490"/>
                  </a:lnTo>
                  <a:lnTo>
                    <a:pt x="194" y="496"/>
                  </a:lnTo>
                  <a:lnTo>
                    <a:pt x="190" y="496"/>
                  </a:lnTo>
                  <a:lnTo>
                    <a:pt x="187" y="496"/>
                  </a:lnTo>
                  <a:lnTo>
                    <a:pt x="183" y="496"/>
                  </a:lnTo>
                  <a:lnTo>
                    <a:pt x="175" y="483"/>
                  </a:lnTo>
                  <a:lnTo>
                    <a:pt x="171" y="483"/>
                  </a:lnTo>
                  <a:lnTo>
                    <a:pt x="168" y="480"/>
                  </a:lnTo>
                  <a:lnTo>
                    <a:pt x="165" y="476"/>
                  </a:lnTo>
                  <a:lnTo>
                    <a:pt x="161" y="473"/>
                  </a:lnTo>
                  <a:lnTo>
                    <a:pt x="156" y="466"/>
                  </a:lnTo>
                  <a:lnTo>
                    <a:pt x="156" y="459"/>
                  </a:lnTo>
                  <a:lnTo>
                    <a:pt x="152" y="456"/>
                  </a:lnTo>
                  <a:lnTo>
                    <a:pt x="149" y="453"/>
                  </a:lnTo>
                  <a:lnTo>
                    <a:pt x="146" y="449"/>
                  </a:lnTo>
                  <a:lnTo>
                    <a:pt x="140" y="443"/>
                  </a:lnTo>
                  <a:lnTo>
                    <a:pt x="140" y="436"/>
                  </a:lnTo>
                  <a:lnTo>
                    <a:pt x="140" y="430"/>
                  </a:lnTo>
                  <a:lnTo>
                    <a:pt x="136" y="420"/>
                  </a:lnTo>
                  <a:lnTo>
                    <a:pt x="133" y="412"/>
                  </a:lnTo>
                  <a:lnTo>
                    <a:pt x="133" y="406"/>
                  </a:lnTo>
                  <a:lnTo>
                    <a:pt x="130" y="399"/>
                  </a:lnTo>
                  <a:lnTo>
                    <a:pt x="130" y="389"/>
                  </a:lnTo>
                  <a:lnTo>
                    <a:pt x="130" y="386"/>
                  </a:lnTo>
                  <a:lnTo>
                    <a:pt x="126" y="379"/>
                  </a:lnTo>
                  <a:lnTo>
                    <a:pt x="124" y="373"/>
                  </a:lnTo>
                  <a:lnTo>
                    <a:pt x="124" y="366"/>
                  </a:lnTo>
                  <a:lnTo>
                    <a:pt x="124" y="359"/>
                  </a:lnTo>
                  <a:lnTo>
                    <a:pt x="124" y="352"/>
                  </a:lnTo>
                  <a:lnTo>
                    <a:pt x="124" y="349"/>
                  </a:lnTo>
                  <a:lnTo>
                    <a:pt x="124" y="342"/>
                  </a:lnTo>
                  <a:lnTo>
                    <a:pt x="120" y="339"/>
                  </a:lnTo>
                  <a:lnTo>
                    <a:pt x="117" y="328"/>
                  </a:lnTo>
                  <a:lnTo>
                    <a:pt x="114" y="326"/>
                  </a:lnTo>
                  <a:lnTo>
                    <a:pt x="114" y="319"/>
                  </a:lnTo>
                  <a:lnTo>
                    <a:pt x="111" y="315"/>
                  </a:lnTo>
                  <a:lnTo>
                    <a:pt x="107" y="305"/>
                  </a:lnTo>
                  <a:lnTo>
                    <a:pt x="107" y="275"/>
                  </a:lnTo>
                  <a:lnTo>
                    <a:pt x="111" y="268"/>
                  </a:lnTo>
                  <a:lnTo>
                    <a:pt x="117" y="268"/>
                  </a:lnTo>
                  <a:lnTo>
                    <a:pt x="117" y="242"/>
                  </a:lnTo>
                  <a:lnTo>
                    <a:pt x="114" y="242"/>
                  </a:lnTo>
                  <a:lnTo>
                    <a:pt x="111" y="242"/>
                  </a:lnTo>
                  <a:lnTo>
                    <a:pt x="107" y="242"/>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10" name="Freeform 132"/>
            <p:cNvSpPr>
              <a:spLocks/>
            </p:cNvSpPr>
            <p:nvPr/>
          </p:nvSpPr>
          <p:spPr bwMode="auto">
            <a:xfrm>
              <a:off x="4463" y="2733"/>
              <a:ext cx="505" cy="450"/>
            </a:xfrm>
            <a:custGeom>
              <a:avLst/>
              <a:gdLst>
                <a:gd name="T0" fmla="*/ 131600715 w 465"/>
                <a:gd name="T1" fmla="*/ 74341839 h 418"/>
                <a:gd name="T2" fmla="*/ 146087821 w 465"/>
                <a:gd name="T3" fmla="*/ 75661195 h 418"/>
                <a:gd name="T4" fmla="*/ 15397917 w 465"/>
                <a:gd name="T5" fmla="*/ 136134150 h 418"/>
                <a:gd name="T6" fmla="*/ 55462026 w 465"/>
                <a:gd name="T7" fmla="*/ 145606212 h 418"/>
                <a:gd name="T8" fmla="*/ 75351767 w 465"/>
                <a:gd name="T9" fmla="*/ 148949491 h 418"/>
                <a:gd name="T10" fmla="*/ 142921192 w 465"/>
                <a:gd name="T11" fmla="*/ 145606212 h 418"/>
                <a:gd name="T12" fmla="*/ 207686667 w 465"/>
                <a:gd name="T13" fmla="*/ 151758937 h 418"/>
                <a:gd name="T14" fmla="*/ 262436454 w 465"/>
                <a:gd name="T15" fmla="*/ 153789819 h 418"/>
                <a:gd name="T16" fmla="*/ 309528628 w 465"/>
                <a:gd name="T17" fmla="*/ 156753049 h 418"/>
                <a:gd name="T18" fmla="*/ 333424292 w 465"/>
                <a:gd name="T19" fmla="*/ 155451537 h 418"/>
                <a:gd name="T20" fmla="*/ 343485054 w 465"/>
                <a:gd name="T21" fmla="*/ 151758937 h 418"/>
                <a:gd name="T22" fmla="*/ 356344101 w 465"/>
                <a:gd name="T23" fmla="*/ 148949491 h 418"/>
                <a:gd name="T24" fmla="*/ 365343933 w 465"/>
                <a:gd name="T25" fmla="*/ 144319135 h 418"/>
                <a:gd name="T26" fmla="*/ 372170193 w 465"/>
                <a:gd name="T27" fmla="*/ 141205980 h 418"/>
                <a:gd name="T28" fmla="*/ 374922883 w 465"/>
                <a:gd name="T29" fmla="*/ 138637613 h 418"/>
                <a:gd name="T30" fmla="*/ 386997354 w 465"/>
                <a:gd name="T31" fmla="*/ 137410789 h 418"/>
                <a:gd name="T32" fmla="*/ 407174204 w 465"/>
                <a:gd name="T33" fmla="*/ 135428205 h 418"/>
                <a:gd name="T34" fmla="*/ 422438692 w 465"/>
                <a:gd name="T35" fmla="*/ 132344608 h 418"/>
                <a:gd name="T36" fmla="*/ 453766981 w 465"/>
                <a:gd name="T37" fmla="*/ 123387811 h 418"/>
                <a:gd name="T38" fmla="*/ 480238514 w 465"/>
                <a:gd name="T39" fmla="*/ 119621420 h 418"/>
                <a:gd name="T40" fmla="*/ 562254559 w 465"/>
                <a:gd name="T41" fmla="*/ 118562848 h 418"/>
                <a:gd name="T42" fmla="*/ 559072325 w 465"/>
                <a:gd name="T43" fmla="*/ 113226168 h 418"/>
                <a:gd name="T44" fmla="*/ 608140467 w 465"/>
                <a:gd name="T45" fmla="*/ 105073359 h 418"/>
                <a:gd name="T46" fmla="*/ 756025071 w 465"/>
                <a:gd name="T47" fmla="*/ 93748417 h 418"/>
                <a:gd name="T48" fmla="*/ 748884369 w 465"/>
                <a:gd name="T49" fmla="*/ 92315031 h 418"/>
                <a:gd name="T50" fmla="*/ 736985051 w 465"/>
                <a:gd name="T51" fmla="*/ 87123109 h 418"/>
                <a:gd name="T52" fmla="*/ 759567620 w 465"/>
                <a:gd name="T53" fmla="*/ 70965952 h 418"/>
                <a:gd name="T54" fmla="*/ 772802553 w 465"/>
                <a:gd name="T55" fmla="*/ 69055335 h 418"/>
                <a:gd name="T56" fmla="*/ 777716859 w 465"/>
                <a:gd name="T57" fmla="*/ 65283156 h 418"/>
                <a:gd name="T58" fmla="*/ 796629545 w 465"/>
                <a:gd name="T59" fmla="*/ 41204537 h 418"/>
                <a:gd name="T60" fmla="*/ 785435846 w 465"/>
                <a:gd name="T61" fmla="*/ 32671463 h 418"/>
                <a:gd name="T62" fmla="*/ 765196442 w 465"/>
                <a:gd name="T63" fmla="*/ 24259161 h 418"/>
                <a:gd name="T64" fmla="*/ 756025071 w 465"/>
                <a:gd name="T65" fmla="*/ 20055034 h 418"/>
                <a:gd name="T66" fmla="*/ 720191445 w 465"/>
                <a:gd name="T67" fmla="*/ 16720811 h 418"/>
                <a:gd name="T68" fmla="*/ 674727156 w 465"/>
                <a:gd name="T69" fmla="*/ 12882695 h 418"/>
                <a:gd name="T70" fmla="*/ 619025006 w 465"/>
                <a:gd name="T71" fmla="*/ 10010189 h 418"/>
                <a:gd name="T72" fmla="*/ 592589060 w 465"/>
                <a:gd name="T73" fmla="*/ 2946346 h 418"/>
                <a:gd name="T74" fmla="*/ 502776322 w 465"/>
                <a:gd name="T75" fmla="*/ 4937840 h 418"/>
                <a:gd name="T76" fmla="*/ 480238514 w 465"/>
                <a:gd name="T77" fmla="*/ 11115647 h 418"/>
                <a:gd name="T78" fmla="*/ 458897867 w 465"/>
                <a:gd name="T79" fmla="*/ 43884693 h 418"/>
                <a:gd name="T80" fmla="*/ 521549163 w 465"/>
                <a:gd name="T81" fmla="*/ 64144764 h 418"/>
                <a:gd name="T82" fmla="*/ 521549163 w 465"/>
                <a:gd name="T83" fmla="*/ 80889427 h 418"/>
                <a:gd name="T84" fmla="*/ 437362883 w 465"/>
                <a:gd name="T85" fmla="*/ 72576013 h 418"/>
                <a:gd name="T86" fmla="*/ 383693070 w 465"/>
                <a:gd name="T87" fmla="*/ 63082299 h 418"/>
                <a:gd name="T88" fmla="*/ 289373673 w 465"/>
                <a:gd name="T89" fmla="*/ 58946434 h 418"/>
                <a:gd name="T90" fmla="*/ 262436454 w 465"/>
                <a:gd name="T91" fmla="*/ 57513532 h 418"/>
                <a:gd name="T92" fmla="*/ 220137579 w 465"/>
                <a:gd name="T93" fmla="*/ 47754813 h 418"/>
                <a:gd name="T94" fmla="*/ 168112818 w 465"/>
                <a:gd name="T95" fmla="*/ 43884693 h 418"/>
                <a:gd name="T96" fmla="*/ 142921192 w 465"/>
                <a:gd name="T97" fmla="*/ 43356992 h 4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5"/>
                <a:gd name="T148" fmla="*/ 0 h 418"/>
                <a:gd name="T149" fmla="*/ 465 w 465"/>
                <a:gd name="T150" fmla="*/ 418 h 4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5" h="418">
                  <a:moveTo>
                    <a:pt x="83" y="115"/>
                  </a:moveTo>
                  <a:lnTo>
                    <a:pt x="83" y="118"/>
                  </a:lnTo>
                  <a:lnTo>
                    <a:pt x="76" y="199"/>
                  </a:lnTo>
                  <a:lnTo>
                    <a:pt x="79" y="199"/>
                  </a:lnTo>
                  <a:lnTo>
                    <a:pt x="79" y="202"/>
                  </a:lnTo>
                  <a:lnTo>
                    <a:pt x="86" y="202"/>
                  </a:lnTo>
                  <a:lnTo>
                    <a:pt x="0" y="202"/>
                  </a:lnTo>
                  <a:lnTo>
                    <a:pt x="3" y="356"/>
                  </a:lnTo>
                  <a:lnTo>
                    <a:pt x="9" y="363"/>
                  </a:lnTo>
                  <a:lnTo>
                    <a:pt x="9" y="366"/>
                  </a:lnTo>
                  <a:lnTo>
                    <a:pt x="13" y="366"/>
                  </a:lnTo>
                  <a:lnTo>
                    <a:pt x="32" y="387"/>
                  </a:lnTo>
                  <a:lnTo>
                    <a:pt x="37" y="387"/>
                  </a:lnTo>
                  <a:lnTo>
                    <a:pt x="41" y="394"/>
                  </a:lnTo>
                  <a:lnTo>
                    <a:pt x="44" y="397"/>
                  </a:lnTo>
                  <a:lnTo>
                    <a:pt x="48" y="397"/>
                  </a:lnTo>
                  <a:lnTo>
                    <a:pt x="67" y="394"/>
                  </a:lnTo>
                  <a:lnTo>
                    <a:pt x="83" y="387"/>
                  </a:lnTo>
                  <a:lnTo>
                    <a:pt x="86" y="390"/>
                  </a:lnTo>
                  <a:lnTo>
                    <a:pt x="111" y="394"/>
                  </a:lnTo>
                  <a:lnTo>
                    <a:pt x="121" y="403"/>
                  </a:lnTo>
                  <a:lnTo>
                    <a:pt x="124" y="407"/>
                  </a:lnTo>
                  <a:lnTo>
                    <a:pt x="149" y="410"/>
                  </a:lnTo>
                  <a:lnTo>
                    <a:pt x="153" y="410"/>
                  </a:lnTo>
                  <a:lnTo>
                    <a:pt x="178" y="410"/>
                  </a:lnTo>
                  <a:lnTo>
                    <a:pt x="178" y="414"/>
                  </a:lnTo>
                  <a:lnTo>
                    <a:pt x="180" y="417"/>
                  </a:lnTo>
                  <a:lnTo>
                    <a:pt x="184" y="417"/>
                  </a:lnTo>
                  <a:lnTo>
                    <a:pt x="184" y="414"/>
                  </a:lnTo>
                  <a:lnTo>
                    <a:pt x="194" y="414"/>
                  </a:lnTo>
                  <a:lnTo>
                    <a:pt x="196" y="407"/>
                  </a:lnTo>
                  <a:lnTo>
                    <a:pt x="196" y="403"/>
                  </a:lnTo>
                  <a:lnTo>
                    <a:pt x="200" y="403"/>
                  </a:lnTo>
                  <a:lnTo>
                    <a:pt x="200" y="400"/>
                  </a:lnTo>
                  <a:lnTo>
                    <a:pt x="203" y="397"/>
                  </a:lnTo>
                  <a:lnTo>
                    <a:pt x="207" y="397"/>
                  </a:lnTo>
                  <a:lnTo>
                    <a:pt x="207" y="394"/>
                  </a:lnTo>
                  <a:lnTo>
                    <a:pt x="207" y="387"/>
                  </a:lnTo>
                  <a:lnTo>
                    <a:pt x="213" y="384"/>
                  </a:lnTo>
                  <a:lnTo>
                    <a:pt x="213" y="380"/>
                  </a:lnTo>
                  <a:lnTo>
                    <a:pt x="216" y="380"/>
                  </a:lnTo>
                  <a:lnTo>
                    <a:pt x="216" y="376"/>
                  </a:lnTo>
                  <a:lnTo>
                    <a:pt x="219" y="376"/>
                  </a:lnTo>
                  <a:lnTo>
                    <a:pt x="219" y="373"/>
                  </a:lnTo>
                  <a:lnTo>
                    <a:pt x="219" y="370"/>
                  </a:lnTo>
                  <a:lnTo>
                    <a:pt x="222" y="370"/>
                  </a:lnTo>
                  <a:lnTo>
                    <a:pt x="222" y="366"/>
                  </a:lnTo>
                  <a:lnTo>
                    <a:pt x="225" y="366"/>
                  </a:lnTo>
                  <a:lnTo>
                    <a:pt x="235" y="363"/>
                  </a:lnTo>
                  <a:lnTo>
                    <a:pt x="238" y="363"/>
                  </a:lnTo>
                  <a:lnTo>
                    <a:pt x="238" y="360"/>
                  </a:lnTo>
                  <a:lnTo>
                    <a:pt x="238" y="356"/>
                  </a:lnTo>
                  <a:lnTo>
                    <a:pt x="241" y="356"/>
                  </a:lnTo>
                  <a:lnTo>
                    <a:pt x="245" y="353"/>
                  </a:lnTo>
                  <a:lnTo>
                    <a:pt x="260" y="353"/>
                  </a:lnTo>
                  <a:lnTo>
                    <a:pt x="264" y="350"/>
                  </a:lnTo>
                  <a:lnTo>
                    <a:pt x="264" y="330"/>
                  </a:lnTo>
                  <a:lnTo>
                    <a:pt x="267" y="326"/>
                  </a:lnTo>
                  <a:lnTo>
                    <a:pt x="273" y="326"/>
                  </a:lnTo>
                  <a:lnTo>
                    <a:pt x="280" y="320"/>
                  </a:lnTo>
                  <a:lnTo>
                    <a:pt x="283" y="320"/>
                  </a:lnTo>
                  <a:lnTo>
                    <a:pt x="299" y="316"/>
                  </a:lnTo>
                  <a:lnTo>
                    <a:pt x="327" y="316"/>
                  </a:lnTo>
                  <a:lnTo>
                    <a:pt x="327" y="313"/>
                  </a:lnTo>
                  <a:lnTo>
                    <a:pt x="324" y="313"/>
                  </a:lnTo>
                  <a:lnTo>
                    <a:pt x="324" y="302"/>
                  </a:lnTo>
                  <a:lnTo>
                    <a:pt x="317" y="292"/>
                  </a:lnTo>
                  <a:lnTo>
                    <a:pt x="321" y="289"/>
                  </a:lnTo>
                  <a:lnTo>
                    <a:pt x="353" y="279"/>
                  </a:lnTo>
                  <a:lnTo>
                    <a:pt x="384" y="269"/>
                  </a:lnTo>
                  <a:lnTo>
                    <a:pt x="404" y="259"/>
                  </a:lnTo>
                  <a:lnTo>
                    <a:pt x="439" y="249"/>
                  </a:lnTo>
                  <a:lnTo>
                    <a:pt x="445" y="249"/>
                  </a:lnTo>
                  <a:lnTo>
                    <a:pt x="445" y="246"/>
                  </a:lnTo>
                  <a:lnTo>
                    <a:pt x="435" y="246"/>
                  </a:lnTo>
                  <a:lnTo>
                    <a:pt x="432" y="242"/>
                  </a:lnTo>
                  <a:lnTo>
                    <a:pt x="428" y="239"/>
                  </a:lnTo>
                  <a:lnTo>
                    <a:pt x="428" y="232"/>
                  </a:lnTo>
                  <a:lnTo>
                    <a:pt x="435" y="222"/>
                  </a:lnTo>
                  <a:lnTo>
                    <a:pt x="439" y="192"/>
                  </a:lnTo>
                  <a:lnTo>
                    <a:pt x="441" y="189"/>
                  </a:lnTo>
                  <a:lnTo>
                    <a:pt x="445" y="189"/>
                  </a:lnTo>
                  <a:lnTo>
                    <a:pt x="448" y="189"/>
                  </a:lnTo>
                  <a:lnTo>
                    <a:pt x="448" y="185"/>
                  </a:lnTo>
                  <a:lnTo>
                    <a:pt x="454" y="185"/>
                  </a:lnTo>
                  <a:lnTo>
                    <a:pt x="454" y="178"/>
                  </a:lnTo>
                  <a:lnTo>
                    <a:pt x="451" y="175"/>
                  </a:lnTo>
                  <a:lnTo>
                    <a:pt x="454" y="118"/>
                  </a:lnTo>
                  <a:lnTo>
                    <a:pt x="457" y="115"/>
                  </a:lnTo>
                  <a:lnTo>
                    <a:pt x="464" y="111"/>
                  </a:lnTo>
                  <a:lnTo>
                    <a:pt x="464" y="102"/>
                  </a:lnTo>
                  <a:lnTo>
                    <a:pt x="461" y="102"/>
                  </a:lnTo>
                  <a:lnTo>
                    <a:pt x="457" y="88"/>
                  </a:lnTo>
                  <a:lnTo>
                    <a:pt x="454" y="81"/>
                  </a:lnTo>
                  <a:lnTo>
                    <a:pt x="451" y="71"/>
                  </a:lnTo>
                  <a:lnTo>
                    <a:pt x="445" y="65"/>
                  </a:lnTo>
                  <a:lnTo>
                    <a:pt x="439" y="65"/>
                  </a:lnTo>
                  <a:lnTo>
                    <a:pt x="435" y="54"/>
                  </a:lnTo>
                  <a:lnTo>
                    <a:pt x="439" y="54"/>
                  </a:lnTo>
                  <a:lnTo>
                    <a:pt x="435" y="47"/>
                  </a:lnTo>
                  <a:lnTo>
                    <a:pt x="419" y="47"/>
                  </a:lnTo>
                  <a:lnTo>
                    <a:pt x="419" y="44"/>
                  </a:lnTo>
                  <a:lnTo>
                    <a:pt x="416" y="44"/>
                  </a:lnTo>
                  <a:lnTo>
                    <a:pt x="396" y="34"/>
                  </a:lnTo>
                  <a:lnTo>
                    <a:pt x="391" y="34"/>
                  </a:lnTo>
                  <a:lnTo>
                    <a:pt x="375" y="20"/>
                  </a:lnTo>
                  <a:lnTo>
                    <a:pt x="365" y="17"/>
                  </a:lnTo>
                  <a:lnTo>
                    <a:pt x="359" y="27"/>
                  </a:lnTo>
                  <a:lnTo>
                    <a:pt x="349" y="20"/>
                  </a:lnTo>
                  <a:lnTo>
                    <a:pt x="343" y="17"/>
                  </a:lnTo>
                  <a:lnTo>
                    <a:pt x="343" y="7"/>
                  </a:lnTo>
                  <a:lnTo>
                    <a:pt x="339" y="0"/>
                  </a:lnTo>
                  <a:lnTo>
                    <a:pt x="312" y="7"/>
                  </a:lnTo>
                  <a:lnTo>
                    <a:pt x="292" y="14"/>
                  </a:lnTo>
                  <a:lnTo>
                    <a:pt x="283" y="17"/>
                  </a:lnTo>
                  <a:lnTo>
                    <a:pt x="280" y="17"/>
                  </a:lnTo>
                  <a:lnTo>
                    <a:pt x="280" y="30"/>
                  </a:lnTo>
                  <a:lnTo>
                    <a:pt x="267" y="44"/>
                  </a:lnTo>
                  <a:lnTo>
                    <a:pt x="273" y="102"/>
                  </a:lnTo>
                  <a:lnTo>
                    <a:pt x="267" y="118"/>
                  </a:lnTo>
                  <a:lnTo>
                    <a:pt x="260" y="154"/>
                  </a:lnTo>
                  <a:lnTo>
                    <a:pt x="273" y="168"/>
                  </a:lnTo>
                  <a:lnTo>
                    <a:pt x="304" y="172"/>
                  </a:lnTo>
                  <a:lnTo>
                    <a:pt x="304" y="175"/>
                  </a:lnTo>
                  <a:lnTo>
                    <a:pt x="308" y="215"/>
                  </a:lnTo>
                  <a:lnTo>
                    <a:pt x="304" y="215"/>
                  </a:lnTo>
                  <a:lnTo>
                    <a:pt x="299" y="209"/>
                  </a:lnTo>
                  <a:lnTo>
                    <a:pt x="273" y="209"/>
                  </a:lnTo>
                  <a:lnTo>
                    <a:pt x="254" y="192"/>
                  </a:lnTo>
                  <a:lnTo>
                    <a:pt x="248" y="178"/>
                  </a:lnTo>
                  <a:lnTo>
                    <a:pt x="241" y="172"/>
                  </a:lnTo>
                  <a:lnTo>
                    <a:pt x="222" y="168"/>
                  </a:lnTo>
                  <a:lnTo>
                    <a:pt x="216" y="165"/>
                  </a:lnTo>
                  <a:lnTo>
                    <a:pt x="200" y="152"/>
                  </a:lnTo>
                  <a:lnTo>
                    <a:pt x="168" y="158"/>
                  </a:lnTo>
                  <a:lnTo>
                    <a:pt x="165" y="154"/>
                  </a:lnTo>
                  <a:lnTo>
                    <a:pt x="156" y="152"/>
                  </a:lnTo>
                  <a:lnTo>
                    <a:pt x="153" y="152"/>
                  </a:lnTo>
                  <a:lnTo>
                    <a:pt x="137" y="141"/>
                  </a:lnTo>
                  <a:lnTo>
                    <a:pt x="130" y="135"/>
                  </a:lnTo>
                  <a:lnTo>
                    <a:pt x="127" y="128"/>
                  </a:lnTo>
                  <a:lnTo>
                    <a:pt x="127" y="125"/>
                  </a:lnTo>
                  <a:lnTo>
                    <a:pt x="98" y="131"/>
                  </a:lnTo>
                  <a:lnTo>
                    <a:pt x="96" y="118"/>
                  </a:lnTo>
                  <a:lnTo>
                    <a:pt x="92" y="111"/>
                  </a:lnTo>
                  <a:lnTo>
                    <a:pt x="79" y="115"/>
                  </a:lnTo>
                  <a:lnTo>
                    <a:pt x="83" y="115"/>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11" name="Freeform 133"/>
            <p:cNvSpPr>
              <a:spLocks/>
            </p:cNvSpPr>
            <p:nvPr/>
          </p:nvSpPr>
          <p:spPr bwMode="auto">
            <a:xfrm>
              <a:off x="4596" y="3071"/>
              <a:ext cx="341" cy="319"/>
            </a:xfrm>
            <a:custGeom>
              <a:avLst/>
              <a:gdLst>
                <a:gd name="T0" fmla="*/ 103870419 w 314"/>
                <a:gd name="T1" fmla="*/ 45340486 h 296"/>
                <a:gd name="T2" fmla="*/ 96256000 w 314"/>
                <a:gd name="T3" fmla="*/ 47106366 h 296"/>
                <a:gd name="T4" fmla="*/ 95646110 w 314"/>
                <a:gd name="T5" fmla="*/ 44407144 h 296"/>
                <a:gd name="T6" fmla="*/ 41920048 w 314"/>
                <a:gd name="T7" fmla="*/ 44407144 h 296"/>
                <a:gd name="T8" fmla="*/ 0 w 314"/>
                <a:gd name="T9" fmla="*/ 45340486 h 296"/>
                <a:gd name="T10" fmla="*/ 32730175 w 314"/>
                <a:gd name="T11" fmla="*/ 57162035 h 296"/>
                <a:gd name="T12" fmla="*/ 41920048 w 314"/>
                <a:gd name="T13" fmla="*/ 65319120 h 296"/>
                <a:gd name="T14" fmla="*/ 96256000 w 314"/>
                <a:gd name="T15" fmla="*/ 81759252 h 296"/>
                <a:gd name="T16" fmla="*/ 133883203 w 314"/>
                <a:gd name="T17" fmla="*/ 86133861 h 296"/>
                <a:gd name="T18" fmla="*/ 161624797 w 314"/>
                <a:gd name="T19" fmla="*/ 92377982 h 296"/>
                <a:gd name="T20" fmla="*/ 175279805 w 314"/>
                <a:gd name="T21" fmla="*/ 101455235 h 296"/>
                <a:gd name="T22" fmla="*/ 190351565 w 314"/>
                <a:gd name="T23" fmla="*/ 111979196 h 296"/>
                <a:gd name="T24" fmla="*/ 206719280 w 314"/>
                <a:gd name="T25" fmla="*/ 116190133 h 296"/>
                <a:gd name="T26" fmla="*/ 257372487 w 314"/>
                <a:gd name="T27" fmla="*/ 119941847 h 296"/>
                <a:gd name="T28" fmla="*/ 279503126 w 314"/>
                <a:gd name="T29" fmla="*/ 123336350 h 296"/>
                <a:gd name="T30" fmla="*/ 323844820 w 314"/>
                <a:gd name="T31" fmla="*/ 124099053 h 296"/>
                <a:gd name="T32" fmla="*/ 387087689 w 314"/>
                <a:gd name="T33" fmla="*/ 125218346 h 296"/>
                <a:gd name="T34" fmla="*/ 434913090 w 314"/>
                <a:gd name="T35" fmla="*/ 133680016 h 296"/>
                <a:gd name="T36" fmla="*/ 439588707 w 314"/>
                <a:gd name="T37" fmla="*/ 124099053 h 296"/>
                <a:gd name="T38" fmla="*/ 463586757 w 314"/>
                <a:gd name="T39" fmla="*/ 118081164 h 296"/>
                <a:gd name="T40" fmla="*/ 484554747 w 314"/>
                <a:gd name="T41" fmla="*/ 110289014 h 296"/>
                <a:gd name="T42" fmla="*/ 503449042 w 314"/>
                <a:gd name="T43" fmla="*/ 99555927 h 296"/>
                <a:gd name="T44" fmla="*/ 531232234 w 314"/>
                <a:gd name="T45" fmla="*/ 83012284 h 296"/>
                <a:gd name="T46" fmla="*/ 517290457 w 314"/>
                <a:gd name="T47" fmla="*/ 69788015 h 296"/>
                <a:gd name="T48" fmla="*/ 531232234 w 314"/>
                <a:gd name="T49" fmla="*/ 59248846 h 296"/>
                <a:gd name="T50" fmla="*/ 535237840 w 314"/>
                <a:gd name="T51" fmla="*/ 51576330 h 296"/>
                <a:gd name="T52" fmla="*/ 524437883 w 314"/>
                <a:gd name="T53" fmla="*/ 24479214 h 296"/>
                <a:gd name="T54" fmla="*/ 513422745 w 314"/>
                <a:gd name="T55" fmla="*/ 16838524 h 296"/>
                <a:gd name="T56" fmla="*/ 474001666 w 314"/>
                <a:gd name="T57" fmla="*/ 13452643 h 296"/>
                <a:gd name="T58" fmla="*/ 403887993 w 314"/>
                <a:gd name="T59" fmla="*/ 5906367 h 296"/>
                <a:gd name="T60" fmla="*/ 351691121 w 314"/>
                <a:gd name="T61" fmla="*/ 0 h 296"/>
                <a:gd name="T62" fmla="*/ 298884568 w 314"/>
                <a:gd name="T63" fmla="*/ 4 h 296"/>
                <a:gd name="T64" fmla="*/ 266659359 w 314"/>
                <a:gd name="T65" fmla="*/ 3498072 h 296"/>
                <a:gd name="T66" fmla="*/ 245545690 w 314"/>
                <a:gd name="T67" fmla="*/ 5906367 h 296"/>
                <a:gd name="T68" fmla="*/ 238505437 w 314"/>
                <a:gd name="T69" fmla="*/ 16838524 h 296"/>
                <a:gd name="T70" fmla="*/ 238505437 w 314"/>
                <a:gd name="T71" fmla="*/ 18146911 h 296"/>
                <a:gd name="T72" fmla="*/ 253291539 w 314"/>
                <a:gd name="T73" fmla="*/ 19556959 h 296"/>
                <a:gd name="T74" fmla="*/ 257372487 w 314"/>
                <a:gd name="T75" fmla="*/ 21259746 h 296"/>
                <a:gd name="T76" fmla="*/ 245545690 w 314"/>
                <a:gd name="T77" fmla="*/ 22911683 h 296"/>
                <a:gd name="T78" fmla="*/ 220653273 w 314"/>
                <a:gd name="T79" fmla="*/ 22911683 h 296"/>
                <a:gd name="T80" fmla="*/ 214768997 w 314"/>
                <a:gd name="T81" fmla="*/ 24479214 h 296"/>
                <a:gd name="T82" fmla="*/ 201936907 w 314"/>
                <a:gd name="T83" fmla="*/ 25780647 h 296"/>
                <a:gd name="T84" fmla="*/ 197763937 w 314"/>
                <a:gd name="T85" fmla="*/ 27783863 h 296"/>
                <a:gd name="T86" fmla="*/ 190351565 w 314"/>
                <a:gd name="T87" fmla="*/ 28678304 h 296"/>
                <a:gd name="T88" fmla="*/ 182105293 w 314"/>
                <a:gd name="T89" fmla="*/ 30546298 h 296"/>
                <a:gd name="T90" fmla="*/ 175279805 w 314"/>
                <a:gd name="T91" fmla="*/ 32269346 h 296"/>
                <a:gd name="T92" fmla="*/ 161624797 w 314"/>
                <a:gd name="T93" fmla="*/ 34776754 h 296"/>
                <a:gd name="T94" fmla="*/ 154409258 w 314"/>
                <a:gd name="T95" fmla="*/ 36223435 h 296"/>
                <a:gd name="T96" fmla="*/ 148621869 w 314"/>
                <a:gd name="T97" fmla="*/ 38234479 h 296"/>
                <a:gd name="T98" fmla="*/ 142259723 w 314"/>
                <a:gd name="T99" fmla="*/ 40755475 h 296"/>
                <a:gd name="T100" fmla="*/ 133883203 w 314"/>
                <a:gd name="T101" fmla="*/ 42071444 h 296"/>
                <a:gd name="T102" fmla="*/ 123282512 w 314"/>
                <a:gd name="T103" fmla="*/ 42071444 h 2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4"/>
                <a:gd name="T157" fmla="*/ 0 h 296"/>
                <a:gd name="T158" fmla="*/ 314 w 314"/>
                <a:gd name="T159" fmla="*/ 296 h 2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4" h="296">
                  <a:moveTo>
                    <a:pt x="71" y="101"/>
                  </a:moveTo>
                  <a:lnTo>
                    <a:pt x="60" y="101"/>
                  </a:lnTo>
                  <a:lnTo>
                    <a:pt x="60" y="104"/>
                  </a:lnTo>
                  <a:lnTo>
                    <a:pt x="57" y="104"/>
                  </a:lnTo>
                  <a:lnTo>
                    <a:pt x="55" y="101"/>
                  </a:lnTo>
                  <a:lnTo>
                    <a:pt x="55" y="98"/>
                  </a:lnTo>
                  <a:lnTo>
                    <a:pt x="29" y="98"/>
                  </a:lnTo>
                  <a:lnTo>
                    <a:pt x="25" y="98"/>
                  </a:lnTo>
                  <a:lnTo>
                    <a:pt x="0" y="94"/>
                  </a:lnTo>
                  <a:lnTo>
                    <a:pt x="0" y="101"/>
                  </a:lnTo>
                  <a:lnTo>
                    <a:pt x="13" y="121"/>
                  </a:lnTo>
                  <a:lnTo>
                    <a:pt x="19" y="127"/>
                  </a:lnTo>
                  <a:lnTo>
                    <a:pt x="22" y="134"/>
                  </a:lnTo>
                  <a:lnTo>
                    <a:pt x="25" y="145"/>
                  </a:lnTo>
                  <a:lnTo>
                    <a:pt x="35" y="161"/>
                  </a:lnTo>
                  <a:lnTo>
                    <a:pt x="57" y="181"/>
                  </a:lnTo>
                  <a:lnTo>
                    <a:pt x="71" y="184"/>
                  </a:lnTo>
                  <a:lnTo>
                    <a:pt x="79" y="191"/>
                  </a:lnTo>
                  <a:lnTo>
                    <a:pt x="87" y="201"/>
                  </a:lnTo>
                  <a:lnTo>
                    <a:pt x="95" y="205"/>
                  </a:lnTo>
                  <a:lnTo>
                    <a:pt x="102" y="211"/>
                  </a:lnTo>
                  <a:lnTo>
                    <a:pt x="102" y="225"/>
                  </a:lnTo>
                  <a:lnTo>
                    <a:pt x="105" y="241"/>
                  </a:lnTo>
                  <a:lnTo>
                    <a:pt x="111" y="248"/>
                  </a:lnTo>
                  <a:lnTo>
                    <a:pt x="114" y="255"/>
                  </a:lnTo>
                  <a:lnTo>
                    <a:pt x="121" y="258"/>
                  </a:lnTo>
                  <a:lnTo>
                    <a:pt x="140" y="262"/>
                  </a:lnTo>
                  <a:lnTo>
                    <a:pt x="150" y="265"/>
                  </a:lnTo>
                  <a:lnTo>
                    <a:pt x="159" y="268"/>
                  </a:lnTo>
                  <a:lnTo>
                    <a:pt x="163" y="272"/>
                  </a:lnTo>
                  <a:lnTo>
                    <a:pt x="165" y="275"/>
                  </a:lnTo>
                  <a:lnTo>
                    <a:pt x="188" y="275"/>
                  </a:lnTo>
                  <a:lnTo>
                    <a:pt x="198" y="278"/>
                  </a:lnTo>
                  <a:lnTo>
                    <a:pt x="226" y="278"/>
                  </a:lnTo>
                  <a:lnTo>
                    <a:pt x="239" y="282"/>
                  </a:lnTo>
                  <a:lnTo>
                    <a:pt x="253" y="295"/>
                  </a:lnTo>
                  <a:lnTo>
                    <a:pt x="255" y="295"/>
                  </a:lnTo>
                  <a:lnTo>
                    <a:pt x="258" y="275"/>
                  </a:lnTo>
                  <a:lnTo>
                    <a:pt x="265" y="268"/>
                  </a:lnTo>
                  <a:lnTo>
                    <a:pt x="271" y="262"/>
                  </a:lnTo>
                  <a:lnTo>
                    <a:pt x="277" y="258"/>
                  </a:lnTo>
                  <a:lnTo>
                    <a:pt x="284" y="244"/>
                  </a:lnTo>
                  <a:lnTo>
                    <a:pt x="290" y="235"/>
                  </a:lnTo>
                  <a:lnTo>
                    <a:pt x="294" y="221"/>
                  </a:lnTo>
                  <a:lnTo>
                    <a:pt x="296" y="211"/>
                  </a:lnTo>
                  <a:lnTo>
                    <a:pt x="310" y="184"/>
                  </a:lnTo>
                  <a:lnTo>
                    <a:pt x="306" y="164"/>
                  </a:lnTo>
                  <a:lnTo>
                    <a:pt x="303" y="155"/>
                  </a:lnTo>
                  <a:lnTo>
                    <a:pt x="303" y="145"/>
                  </a:lnTo>
                  <a:lnTo>
                    <a:pt x="310" y="131"/>
                  </a:lnTo>
                  <a:lnTo>
                    <a:pt x="310" y="124"/>
                  </a:lnTo>
                  <a:lnTo>
                    <a:pt x="313" y="114"/>
                  </a:lnTo>
                  <a:lnTo>
                    <a:pt x="313" y="77"/>
                  </a:lnTo>
                  <a:lnTo>
                    <a:pt x="306" y="54"/>
                  </a:lnTo>
                  <a:lnTo>
                    <a:pt x="306" y="43"/>
                  </a:lnTo>
                  <a:lnTo>
                    <a:pt x="300" y="37"/>
                  </a:lnTo>
                  <a:lnTo>
                    <a:pt x="290" y="34"/>
                  </a:lnTo>
                  <a:lnTo>
                    <a:pt x="277" y="30"/>
                  </a:lnTo>
                  <a:lnTo>
                    <a:pt x="258" y="20"/>
                  </a:lnTo>
                  <a:lnTo>
                    <a:pt x="237" y="14"/>
                  </a:lnTo>
                  <a:lnTo>
                    <a:pt x="204" y="17"/>
                  </a:lnTo>
                  <a:lnTo>
                    <a:pt x="204" y="0"/>
                  </a:lnTo>
                  <a:lnTo>
                    <a:pt x="204" y="4"/>
                  </a:lnTo>
                  <a:lnTo>
                    <a:pt x="175" y="4"/>
                  </a:lnTo>
                  <a:lnTo>
                    <a:pt x="159" y="7"/>
                  </a:lnTo>
                  <a:lnTo>
                    <a:pt x="156" y="7"/>
                  </a:lnTo>
                  <a:lnTo>
                    <a:pt x="150" y="14"/>
                  </a:lnTo>
                  <a:lnTo>
                    <a:pt x="144" y="14"/>
                  </a:lnTo>
                  <a:lnTo>
                    <a:pt x="140" y="17"/>
                  </a:lnTo>
                  <a:lnTo>
                    <a:pt x="140" y="37"/>
                  </a:lnTo>
                  <a:lnTo>
                    <a:pt x="137" y="40"/>
                  </a:lnTo>
                  <a:lnTo>
                    <a:pt x="140" y="40"/>
                  </a:lnTo>
                  <a:lnTo>
                    <a:pt x="144" y="40"/>
                  </a:lnTo>
                  <a:lnTo>
                    <a:pt x="147" y="43"/>
                  </a:lnTo>
                  <a:lnTo>
                    <a:pt x="147" y="47"/>
                  </a:lnTo>
                  <a:lnTo>
                    <a:pt x="150" y="47"/>
                  </a:lnTo>
                  <a:lnTo>
                    <a:pt x="147" y="51"/>
                  </a:lnTo>
                  <a:lnTo>
                    <a:pt x="144" y="51"/>
                  </a:lnTo>
                  <a:lnTo>
                    <a:pt x="144" y="54"/>
                  </a:lnTo>
                  <a:lnTo>
                    <a:pt x="130" y="51"/>
                  </a:lnTo>
                  <a:lnTo>
                    <a:pt x="128" y="54"/>
                  </a:lnTo>
                  <a:lnTo>
                    <a:pt x="124" y="54"/>
                  </a:lnTo>
                  <a:lnTo>
                    <a:pt x="121" y="54"/>
                  </a:lnTo>
                  <a:lnTo>
                    <a:pt x="118" y="57"/>
                  </a:lnTo>
                  <a:lnTo>
                    <a:pt x="114" y="57"/>
                  </a:lnTo>
                  <a:lnTo>
                    <a:pt x="114" y="61"/>
                  </a:lnTo>
                  <a:lnTo>
                    <a:pt x="114" y="64"/>
                  </a:lnTo>
                  <a:lnTo>
                    <a:pt x="111" y="64"/>
                  </a:lnTo>
                  <a:lnTo>
                    <a:pt x="105" y="64"/>
                  </a:lnTo>
                  <a:lnTo>
                    <a:pt x="105" y="67"/>
                  </a:lnTo>
                  <a:lnTo>
                    <a:pt x="102" y="67"/>
                  </a:lnTo>
                  <a:lnTo>
                    <a:pt x="102" y="71"/>
                  </a:lnTo>
                  <a:lnTo>
                    <a:pt x="99" y="71"/>
                  </a:lnTo>
                  <a:lnTo>
                    <a:pt x="95" y="77"/>
                  </a:lnTo>
                  <a:lnTo>
                    <a:pt x="92" y="81"/>
                  </a:lnTo>
                  <a:lnTo>
                    <a:pt x="89" y="81"/>
                  </a:lnTo>
                  <a:lnTo>
                    <a:pt x="89" y="84"/>
                  </a:lnTo>
                  <a:lnTo>
                    <a:pt x="87" y="84"/>
                  </a:lnTo>
                  <a:lnTo>
                    <a:pt x="83" y="87"/>
                  </a:lnTo>
                  <a:lnTo>
                    <a:pt x="83" y="90"/>
                  </a:lnTo>
                  <a:lnTo>
                    <a:pt x="79" y="90"/>
                  </a:lnTo>
                  <a:lnTo>
                    <a:pt x="79" y="94"/>
                  </a:lnTo>
                  <a:lnTo>
                    <a:pt x="76" y="94"/>
                  </a:lnTo>
                  <a:lnTo>
                    <a:pt x="73" y="94"/>
                  </a:lnTo>
                  <a:lnTo>
                    <a:pt x="71" y="101"/>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12" name="Freeform 134"/>
            <p:cNvSpPr>
              <a:spLocks/>
            </p:cNvSpPr>
            <p:nvPr/>
          </p:nvSpPr>
          <p:spPr bwMode="auto">
            <a:xfrm>
              <a:off x="5703" y="3267"/>
              <a:ext cx="141" cy="59"/>
            </a:xfrm>
            <a:custGeom>
              <a:avLst/>
              <a:gdLst>
                <a:gd name="T0" fmla="*/ 2147483647 w 17"/>
                <a:gd name="T1" fmla="*/ 2147483647 h 24"/>
                <a:gd name="T2" fmla="*/ 0 w 17"/>
                <a:gd name="T3" fmla="*/ 2147483647 h 24"/>
                <a:gd name="T4" fmla="*/ 2147483647 w 17"/>
                <a:gd name="T5" fmla="*/ 2147483647 h 24"/>
                <a:gd name="T6" fmla="*/ 2147483647 w 17"/>
                <a:gd name="T7" fmla="*/ 0 h 24"/>
                <a:gd name="T8" fmla="*/ 2147483647 w 17"/>
                <a:gd name="T9" fmla="*/ 2147483647 h 24"/>
                <a:gd name="T10" fmla="*/ 2147483647 w 17"/>
                <a:gd name="T11" fmla="*/ 0 h 24"/>
                <a:gd name="T12" fmla="*/ 2147483647 w 17"/>
                <a:gd name="T13" fmla="*/ 2147483647 h 24"/>
                <a:gd name="T14" fmla="*/ 2147483647 w 17"/>
                <a:gd name="T15" fmla="*/ 2147483647 h 24"/>
                <a:gd name="T16" fmla="*/ 2147483647 w 17"/>
                <a:gd name="T17" fmla="*/ 2147483647 h 24"/>
                <a:gd name="T18" fmla="*/ 2147483647 w 17"/>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4"/>
                <a:gd name="T32" fmla="*/ 17 w 17"/>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4">
                  <a:moveTo>
                    <a:pt x="10" y="23"/>
                  </a:moveTo>
                  <a:lnTo>
                    <a:pt x="0" y="19"/>
                  </a:lnTo>
                  <a:lnTo>
                    <a:pt x="5" y="9"/>
                  </a:lnTo>
                  <a:lnTo>
                    <a:pt x="5" y="0"/>
                  </a:lnTo>
                  <a:lnTo>
                    <a:pt x="5" y="3"/>
                  </a:lnTo>
                  <a:lnTo>
                    <a:pt x="10" y="0"/>
                  </a:lnTo>
                  <a:lnTo>
                    <a:pt x="10" y="6"/>
                  </a:lnTo>
                  <a:lnTo>
                    <a:pt x="10" y="9"/>
                  </a:lnTo>
                  <a:lnTo>
                    <a:pt x="16" y="13"/>
                  </a:lnTo>
                  <a:lnTo>
                    <a:pt x="10" y="23"/>
                  </a:lnTo>
                </a:path>
              </a:pathLst>
            </a:custGeom>
            <a:grpFill/>
            <a:ln w="12700">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13" name="Freeform 135"/>
            <p:cNvSpPr>
              <a:spLocks/>
            </p:cNvSpPr>
            <p:nvPr/>
          </p:nvSpPr>
          <p:spPr bwMode="auto">
            <a:xfrm>
              <a:off x="4221" y="3364"/>
              <a:ext cx="709" cy="569"/>
            </a:xfrm>
            <a:custGeom>
              <a:avLst/>
              <a:gdLst>
                <a:gd name="T0" fmla="*/ 144662693 w 654"/>
                <a:gd name="T1" fmla="*/ 124373583 h 528"/>
                <a:gd name="T2" fmla="*/ 79846431 w 654"/>
                <a:gd name="T3" fmla="*/ 129278154 h 528"/>
                <a:gd name="T4" fmla="*/ 52130257 w 654"/>
                <a:gd name="T5" fmla="*/ 121699078 h 528"/>
                <a:gd name="T6" fmla="*/ 20234575 w 654"/>
                <a:gd name="T7" fmla="*/ 115370904 h 528"/>
                <a:gd name="T8" fmla="*/ 0 w 654"/>
                <a:gd name="T9" fmla="*/ 123210755 h 528"/>
                <a:gd name="T10" fmla="*/ 20234575 w 654"/>
                <a:gd name="T11" fmla="*/ 135701851 h 528"/>
                <a:gd name="T12" fmla="*/ 30682742 w 654"/>
                <a:gd name="T13" fmla="*/ 150160962 h 528"/>
                <a:gd name="T14" fmla="*/ 61266996 w 654"/>
                <a:gd name="T15" fmla="*/ 167741605 h 528"/>
                <a:gd name="T16" fmla="*/ 85148206 w 654"/>
                <a:gd name="T17" fmla="*/ 180061105 h 528"/>
                <a:gd name="T18" fmla="*/ 85148206 w 654"/>
                <a:gd name="T19" fmla="*/ 202305891 h 528"/>
                <a:gd name="T20" fmla="*/ 72450059 w 654"/>
                <a:gd name="T21" fmla="*/ 203843363 h 528"/>
                <a:gd name="T22" fmla="*/ 74583927 w 654"/>
                <a:gd name="T23" fmla="*/ 208842284 h 528"/>
                <a:gd name="T24" fmla="*/ 101627597 w 654"/>
                <a:gd name="T25" fmla="*/ 219637830 h 528"/>
                <a:gd name="T26" fmla="*/ 104732938 w 654"/>
                <a:gd name="T27" fmla="*/ 231333016 h 528"/>
                <a:gd name="T28" fmla="*/ 116888775 w 654"/>
                <a:gd name="T29" fmla="*/ 231333016 h 528"/>
                <a:gd name="T30" fmla="*/ 140373414 w 654"/>
                <a:gd name="T31" fmla="*/ 234944267 h 528"/>
                <a:gd name="T32" fmla="*/ 196546487 w 654"/>
                <a:gd name="T33" fmla="*/ 232709650 h 528"/>
                <a:gd name="T34" fmla="*/ 269697983 w 654"/>
                <a:gd name="T35" fmla="*/ 231333016 h 528"/>
                <a:gd name="T36" fmla="*/ 290335452 w 654"/>
                <a:gd name="T37" fmla="*/ 225348380 h 528"/>
                <a:gd name="T38" fmla="*/ 381220563 w 654"/>
                <a:gd name="T39" fmla="*/ 225348380 h 528"/>
                <a:gd name="T40" fmla="*/ 433347993 w 654"/>
                <a:gd name="T41" fmla="*/ 224116444 h 528"/>
                <a:gd name="T42" fmla="*/ 467318091 w 654"/>
                <a:gd name="T43" fmla="*/ 221068123 h 528"/>
                <a:gd name="T44" fmla="*/ 573970523 w 654"/>
                <a:gd name="T45" fmla="*/ 207323158 h 528"/>
                <a:gd name="T46" fmla="*/ 655817834 w 654"/>
                <a:gd name="T47" fmla="*/ 179076770 h 528"/>
                <a:gd name="T48" fmla="*/ 689247306 w 654"/>
                <a:gd name="T49" fmla="*/ 170818066 h 528"/>
                <a:gd name="T50" fmla="*/ 639858810 w 654"/>
                <a:gd name="T51" fmla="*/ 146082372 h 528"/>
                <a:gd name="T52" fmla="*/ 608725612 w 654"/>
                <a:gd name="T53" fmla="*/ 151443246 h 528"/>
                <a:gd name="T54" fmla="*/ 574490335 w 654"/>
                <a:gd name="T55" fmla="*/ 159313512 h 528"/>
                <a:gd name="T56" fmla="*/ 543728194 w 654"/>
                <a:gd name="T57" fmla="*/ 146082372 h 528"/>
                <a:gd name="T58" fmla="*/ 549223822 w 654"/>
                <a:gd name="T59" fmla="*/ 133536617 h 528"/>
                <a:gd name="T60" fmla="*/ 598973800 w 654"/>
                <a:gd name="T61" fmla="*/ 120181745 h 528"/>
                <a:gd name="T62" fmla="*/ 636016144 w 654"/>
                <a:gd name="T63" fmla="*/ 124373583 h 528"/>
                <a:gd name="T64" fmla="*/ 651675437 w 654"/>
                <a:gd name="T65" fmla="*/ 135701851 h 528"/>
                <a:gd name="T66" fmla="*/ 639858810 w 654"/>
                <a:gd name="T67" fmla="*/ 146082372 h 528"/>
                <a:gd name="T68" fmla="*/ 717096226 w 654"/>
                <a:gd name="T69" fmla="*/ 155654809 h 528"/>
                <a:gd name="T70" fmla="*/ 759819587 w 654"/>
                <a:gd name="T71" fmla="*/ 130404843 h 528"/>
                <a:gd name="T72" fmla="*/ 795330527 w 654"/>
                <a:gd name="T73" fmla="*/ 123210755 h 528"/>
                <a:gd name="T74" fmla="*/ 814186398 w 654"/>
                <a:gd name="T75" fmla="*/ 106540511 h 528"/>
                <a:gd name="T76" fmla="*/ 826767341 w 654"/>
                <a:gd name="T77" fmla="*/ 87502745 h 528"/>
                <a:gd name="T78" fmla="*/ 777468208 w 654"/>
                <a:gd name="T79" fmla="*/ 91739966 h 528"/>
                <a:gd name="T80" fmla="*/ 731298493 w 654"/>
                <a:gd name="T81" fmla="*/ 87502745 h 528"/>
                <a:gd name="T82" fmla="*/ 743520312 w 654"/>
                <a:gd name="T83" fmla="*/ 69105449 h 528"/>
                <a:gd name="T84" fmla="*/ 783763675 w 654"/>
                <a:gd name="T85" fmla="*/ 69105449 h 528"/>
                <a:gd name="T86" fmla="*/ 769178419 w 654"/>
                <a:gd name="T87" fmla="*/ 21131814 h 528"/>
                <a:gd name="T88" fmla="*/ 754180754 w 654"/>
                <a:gd name="T89" fmla="*/ 9191204 h 528"/>
                <a:gd name="T90" fmla="*/ 689247306 w 654"/>
                <a:gd name="T91" fmla="*/ 4 h 528"/>
                <a:gd name="T92" fmla="*/ 648900703 w 654"/>
                <a:gd name="T93" fmla="*/ 4 h 528"/>
                <a:gd name="T94" fmla="*/ 587677262 w 654"/>
                <a:gd name="T95" fmla="*/ 10674034 h 528"/>
                <a:gd name="T96" fmla="*/ 538293899 w 654"/>
                <a:gd name="T97" fmla="*/ 25621653 h 528"/>
                <a:gd name="T98" fmla="*/ 499187018 w 654"/>
                <a:gd name="T99" fmla="*/ 41726596 h 528"/>
                <a:gd name="T100" fmla="*/ 467318091 w 654"/>
                <a:gd name="T101" fmla="*/ 55866687 h 528"/>
                <a:gd name="T102" fmla="*/ 447274118 w 654"/>
                <a:gd name="T103" fmla="*/ 64879747 h 528"/>
                <a:gd name="T104" fmla="*/ 403848886 w 654"/>
                <a:gd name="T105" fmla="*/ 65892601 h 528"/>
                <a:gd name="T106" fmla="*/ 358724621 w 654"/>
                <a:gd name="T107" fmla="*/ 60204776 h 528"/>
                <a:gd name="T108" fmla="*/ 330897071 w 654"/>
                <a:gd name="T109" fmla="*/ 68021453 h 528"/>
                <a:gd name="T110" fmla="*/ 314751825 w 654"/>
                <a:gd name="T111" fmla="*/ 76523188 h 528"/>
                <a:gd name="T112" fmla="*/ 284993714 w 654"/>
                <a:gd name="T113" fmla="*/ 85542903 h 528"/>
                <a:gd name="T114" fmla="*/ 211999299 w 654"/>
                <a:gd name="T115" fmla="*/ 85542903 h 528"/>
                <a:gd name="T116" fmla="*/ 221189670 w 654"/>
                <a:gd name="T117" fmla="*/ 72770204 h 528"/>
                <a:gd name="T118" fmla="*/ 199815778 w 654"/>
                <a:gd name="T119" fmla="*/ 58856315 h 528"/>
                <a:gd name="T120" fmla="*/ 178272871 w 654"/>
                <a:gd name="T121" fmla="*/ 50223934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54"/>
                <a:gd name="T184" fmla="*/ 0 h 528"/>
                <a:gd name="T185" fmla="*/ 654 w 654"/>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54" h="528">
                  <a:moveTo>
                    <a:pt x="137" y="269"/>
                  </a:moveTo>
                  <a:lnTo>
                    <a:pt x="124" y="272"/>
                  </a:lnTo>
                  <a:lnTo>
                    <a:pt x="115" y="279"/>
                  </a:lnTo>
                  <a:lnTo>
                    <a:pt x="102" y="289"/>
                  </a:lnTo>
                  <a:lnTo>
                    <a:pt x="72" y="285"/>
                  </a:lnTo>
                  <a:lnTo>
                    <a:pt x="64" y="289"/>
                  </a:lnTo>
                  <a:lnTo>
                    <a:pt x="51" y="289"/>
                  </a:lnTo>
                  <a:lnTo>
                    <a:pt x="41" y="279"/>
                  </a:lnTo>
                  <a:lnTo>
                    <a:pt x="41" y="272"/>
                  </a:lnTo>
                  <a:lnTo>
                    <a:pt x="38" y="269"/>
                  </a:lnTo>
                  <a:lnTo>
                    <a:pt x="25" y="258"/>
                  </a:lnTo>
                  <a:lnTo>
                    <a:pt x="16" y="258"/>
                  </a:lnTo>
                  <a:lnTo>
                    <a:pt x="13" y="269"/>
                  </a:lnTo>
                  <a:lnTo>
                    <a:pt x="3" y="275"/>
                  </a:lnTo>
                  <a:lnTo>
                    <a:pt x="0" y="275"/>
                  </a:lnTo>
                  <a:lnTo>
                    <a:pt x="3" y="282"/>
                  </a:lnTo>
                  <a:lnTo>
                    <a:pt x="9" y="292"/>
                  </a:lnTo>
                  <a:lnTo>
                    <a:pt x="16" y="303"/>
                  </a:lnTo>
                  <a:lnTo>
                    <a:pt x="16" y="308"/>
                  </a:lnTo>
                  <a:lnTo>
                    <a:pt x="25" y="329"/>
                  </a:lnTo>
                  <a:lnTo>
                    <a:pt x="25" y="336"/>
                  </a:lnTo>
                  <a:lnTo>
                    <a:pt x="38" y="359"/>
                  </a:lnTo>
                  <a:lnTo>
                    <a:pt x="41" y="366"/>
                  </a:lnTo>
                  <a:lnTo>
                    <a:pt x="48" y="376"/>
                  </a:lnTo>
                  <a:lnTo>
                    <a:pt x="51" y="382"/>
                  </a:lnTo>
                  <a:lnTo>
                    <a:pt x="60" y="396"/>
                  </a:lnTo>
                  <a:lnTo>
                    <a:pt x="67" y="402"/>
                  </a:lnTo>
                  <a:lnTo>
                    <a:pt x="70" y="413"/>
                  </a:lnTo>
                  <a:lnTo>
                    <a:pt x="72" y="439"/>
                  </a:lnTo>
                  <a:lnTo>
                    <a:pt x="67" y="450"/>
                  </a:lnTo>
                  <a:lnTo>
                    <a:pt x="57" y="446"/>
                  </a:lnTo>
                  <a:lnTo>
                    <a:pt x="54" y="456"/>
                  </a:lnTo>
                  <a:lnTo>
                    <a:pt x="57" y="456"/>
                  </a:lnTo>
                  <a:lnTo>
                    <a:pt x="60" y="460"/>
                  </a:lnTo>
                  <a:lnTo>
                    <a:pt x="64" y="466"/>
                  </a:lnTo>
                  <a:lnTo>
                    <a:pt x="60" y="466"/>
                  </a:lnTo>
                  <a:lnTo>
                    <a:pt x="64" y="473"/>
                  </a:lnTo>
                  <a:lnTo>
                    <a:pt x="67" y="473"/>
                  </a:lnTo>
                  <a:lnTo>
                    <a:pt x="80" y="490"/>
                  </a:lnTo>
                  <a:lnTo>
                    <a:pt x="76" y="510"/>
                  </a:lnTo>
                  <a:lnTo>
                    <a:pt x="80" y="517"/>
                  </a:lnTo>
                  <a:lnTo>
                    <a:pt x="83" y="517"/>
                  </a:lnTo>
                  <a:lnTo>
                    <a:pt x="83" y="503"/>
                  </a:lnTo>
                  <a:lnTo>
                    <a:pt x="92" y="503"/>
                  </a:lnTo>
                  <a:lnTo>
                    <a:pt x="92" y="517"/>
                  </a:lnTo>
                  <a:lnTo>
                    <a:pt x="111" y="517"/>
                  </a:lnTo>
                  <a:lnTo>
                    <a:pt x="115" y="520"/>
                  </a:lnTo>
                  <a:lnTo>
                    <a:pt x="111" y="523"/>
                  </a:lnTo>
                  <a:lnTo>
                    <a:pt x="115" y="523"/>
                  </a:lnTo>
                  <a:lnTo>
                    <a:pt x="149" y="527"/>
                  </a:lnTo>
                  <a:lnTo>
                    <a:pt x="156" y="520"/>
                  </a:lnTo>
                  <a:lnTo>
                    <a:pt x="191" y="517"/>
                  </a:lnTo>
                  <a:lnTo>
                    <a:pt x="195" y="517"/>
                  </a:lnTo>
                  <a:lnTo>
                    <a:pt x="213" y="517"/>
                  </a:lnTo>
                  <a:lnTo>
                    <a:pt x="217" y="510"/>
                  </a:lnTo>
                  <a:lnTo>
                    <a:pt x="222" y="510"/>
                  </a:lnTo>
                  <a:lnTo>
                    <a:pt x="229" y="503"/>
                  </a:lnTo>
                  <a:lnTo>
                    <a:pt x="271" y="507"/>
                  </a:lnTo>
                  <a:lnTo>
                    <a:pt x="277" y="500"/>
                  </a:lnTo>
                  <a:lnTo>
                    <a:pt x="302" y="503"/>
                  </a:lnTo>
                  <a:lnTo>
                    <a:pt x="325" y="510"/>
                  </a:lnTo>
                  <a:lnTo>
                    <a:pt x="334" y="510"/>
                  </a:lnTo>
                  <a:lnTo>
                    <a:pt x="341" y="500"/>
                  </a:lnTo>
                  <a:lnTo>
                    <a:pt x="369" y="503"/>
                  </a:lnTo>
                  <a:lnTo>
                    <a:pt x="366" y="493"/>
                  </a:lnTo>
                  <a:lnTo>
                    <a:pt x="369" y="493"/>
                  </a:lnTo>
                  <a:lnTo>
                    <a:pt x="411" y="486"/>
                  </a:lnTo>
                  <a:lnTo>
                    <a:pt x="426" y="480"/>
                  </a:lnTo>
                  <a:lnTo>
                    <a:pt x="453" y="463"/>
                  </a:lnTo>
                  <a:lnTo>
                    <a:pt x="471" y="446"/>
                  </a:lnTo>
                  <a:lnTo>
                    <a:pt x="484" y="439"/>
                  </a:lnTo>
                  <a:lnTo>
                    <a:pt x="519" y="400"/>
                  </a:lnTo>
                  <a:lnTo>
                    <a:pt x="526" y="396"/>
                  </a:lnTo>
                  <a:lnTo>
                    <a:pt x="535" y="389"/>
                  </a:lnTo>
                  <a:lnTo>
                    <a:pt x="544" y="382"/>
                  </a:lnTo>
                  <a:lnTo>
                    <a:pt x="550" y="372"/>
                  </a:lnTo>
                  <a:lnTo>
                    <a:pt x="557" y="363"/>
                  </a:lnTo>
                  <a:lnTo>
                    <a:pt x="506" y="326"/>
                  </a:lnTo>
                  <a:lnTo>
                    <a:pt x="500" y="332"/>
                  </a:lnTo>
                  <a:lnTo>
                    <a:pt x="493" y="336"/>
                  </a:lnTo>
                  <a:lnTo>
                    <a:pt x="481" y="339"/>
                  </a:lnTo>
                  <a:lnTo>
                    <a:pt x="477" y="339"/>
                  </a:lnTo>
                  <a:lnTo>
                    <a:pt x="471" y="349"/>
                  </a:lnTo>
                  <a:lnTo>
                    <a:pt x="455" y="356"/>
                  </a:lnTo>
                  <a:lnTo>
                    <a:pt x="442" y="342"/>
                  </a:lnTo>
                  <a:lnTo>
                    <a:pt x="434" y="332"/>
                  </a:lnTo>
                  <a:lnTo>
                    <a:pt x="430" y="326"/>
                  </a:lnTo>
                  <a:lnTo>
                    <a:pt x="423" y="316"/>
                  </a:lnTo>
                  <a:lnTo>
                    <a:pt x="426" y="308"/>
                  </a:lnTo>
                  <a:lnTo>
                    <a:pt x="434" y="299"/>
                  </a:lnTo>
                  <a:lnTo>
                    <a:pt x="446" y="285"/>
                  </a:lnTo>
                  <a:lnTo>
                    <a:pt x="455" y="279"/>
                  </a:lnTo>
                  <a:lnTo>
                    <a:pt x="474" y="269"/>
                  </a:lnTo>
                  <a:lnTo>
                    <a:pt x="487" y="269"/>
                  </a:lnTo>
                  <a:lnTo>
                    <a:pt x="493" y="272"/>
                  </a:lnTo>
                  <a:lnTo>
                    <a:pt x="503" y="279"/>
                  </a:lnTo>
                  <a:lnTo>
                    <a:pt x="512" y="295"/>
                  </a:lnTo>
                  <a:lnTo>
                    <a:pt x="516" y="295"/>
                  </a:lnTo>
                  <a:lnTo>
                    <a:pt x="516" y="303"/>
                  </a:lnTo>
                  <a:lnTo>
                    <a:pt x="519" y="299"/>
                  </a:lnTo>
                  <a:lnTo>
                    <a:pt x="519" y="305"/>
                  </a:lnTo>
                  <a:lnTo>
                    <a:pt x="506" y="326"/>
                  </a:lnTo>
                  <a:lnTo>
                    <a:pt x="557" y="363"/>
                  </a:lnTo>
                  <a:lnTo>
                    <a:pt x="563" y="356"/>
                  </a:lnTo>
                  <a:lnTo>
                    <a:pt x="566" y="349"/>
                  </a:lnTo>
                  <a:lnTo>
                    <a:pt x="580" y="329"/>
                  </a:lnTo>
                  <a:lnTo>
                    <a:pt x="592" y="305"/>
                  </a:lnTo>
                  <a:lnTo>
                    <a:pt x="601" y="292"/>
                  </a:lnTo>
                  <a:lnTo>
                    <a:pt x="608" y="289"/>
                  </a:lnTo>
                  <a:lnTo>
                    <a:pt x="615" y="285"/>
                  </a:lnTo>
                  <a:lnTo>
                    <a:pt x="630" y="275"/>
                  </a:lnTo>
                  <a:lnTo>
                    <a:pt x="636" y="265"/>
                  </a:lnTo>
                  <a:lnTo>
                    <a:pt x="640" y="245"/>
                  </a:lnTo>
                  <a:lnTo>
                    <a:pt x="643" y="238"/>
                  </a:lnTo>
                  <a:lnTo>
                    <a:pt x="646" y="218"/>
                  </a:lnTo>
                  <a:lnTo>
                    <a:pt x="650" y="211"/>
                  </a:lnTo>
                  <a:lnTo>
                    <a:pt x="653" y="195"/>
                  </a:lnTo>
                  <a:lnTo>
                    <a:pt x="624" y="195"/>
                  </a:lnTo>
                  <a:lnTo>
                    <a:pt x="617" y="195"/>
                  </a:lnTo>
                  <a:lnTo>
                    <a:pt x="615" y="205"/>
                  </a:lnTo>
                  <a:lnTo>
                    <a:pt x="608" y="211"/>
                  </a:lnTo>
                  <a:lnTo>
                    <a:pt x="582" y="208"/>
                  </a:lnTo>
                  <a:lnTo>
                    <a:pt x="577" y="195"/>
                  </a:lnTo>
                  <a:lnTo>
                    <a:pt x="573" y="188"/>
                  </a:lnTo>
                  <a:lnTo>
                    <a:pt x="582" y="164"/>
                  </a:lnTo>
                  <a:lnTo>
                    <a:pt x="589" y="154"/>
                  </a:lnTo>
                  <a:lnTo>
                    <a:pt x="598" y="151"/>
                  </a:lnTo>
                  <a:lnTo>
                    <a:pt x="615" y="161"/>
                  </a:lnTo>
                  <a:lnTo>
                    <a:pt x="620" y="154"/>
                  </a:lnTo>
                  <a:lnTo>
                    <a:pt x="617" y="91"/>
                  </a:lnTo>
                  <a:lnTo>
                    <a:pt x="608" y="57"/>
                  </a:lnTo>
                  <a:lnTo>
                    <a:pt x="608" y="47"/>
                  </a:lnTo>
                  <a:lnTo>
                    <a:pt x="605" y="34"/>
                  </a:lnTo>
                  <a:lnTo>
                    <a:pt x="601" y="20"/>
                  </a:lnTo>
                  <a:lnTo>
                    <a:pt x="598" y="20"/>
                  </a:lnTo>
                  <a:lnTo>
                    <a:pt x="585" y="7"/>
                  </a:lnTo>
                  <a:lnTo>
                    <a:pt x="573" y="4"/>
                  </a:lnTo>
                  <a:lnTo>
                    <a:pt x="544" y="4"/>
                  </a:lnTo>
                  <a:lnTo>
                    <a:pt x="535" y="0"/>
                  </a:lnTo>
                  <a:lnTo>
                    <a:pt x="512" y="0"/>
                  </a:lnTo>
                  <a:lnTo>
                    <a:pt x="512" y="4"/>
                  </a:lnTo>
                  <a:lnTo>
                    <a:pt x="503" y="7"/>
                  </a:lnTo>
                  <a:lnTo>
                    <a:pt x="493" y="14"/>
                  </a:lnTo>
                  <a:lnTo>
                    <a:pt x="465" y="24"/>
                  </a:lnTo>
                  <a:lnTo>
                    <a:pt x="455" y="37"/>
                  </a:lnTo>
                  <a:lnTo>
                    <a:pt x="439" y="43"/>
                  </a:lnTo>
                  <a:lnTo>
                    <a:pt x="426" y="57"/>
                  </a:lnTo>
                  <a:lnTo>
                    <a:pt x="417" y="74"/>
                  </a:lnTo>
                  <a:lnTo>
                    <a:pt x="404" y="88"/>
                  </a:lnTo>
                  <a:lnTo>
                    <a:pt x="395" y="94"/>
                  </a:lnTo>
                  <a:lnTo>
                    <a:pt x="385" y="101"/>
                  </a:lnTo>
                  <a:lnTo>
                    <a:pt x="376" y="114"/>
                  </a:lnTo>
                  <a:lnTo>
                    <a:pt x="369" y="125"/>
                  </a:lnTo>
                  <a:lnTo>
                    <a:pt x="366" y="138"/>
                  </a:lnTo>
                  <a:lnTo>
                    <a:pt x="360" y="141"/>
                  </a:lnTo>
                  <a:lnTo>
                    <a:pt x="354" y="145"/>
                  </a:lnTo>
                  <a:lnTo>
                    <a:pt x="341" y="148"/>
                  </a:lnTo>
                  <a:lnTo>
                    <a:pt x="327" y="151"/>
                  </a:lnTo>
                  <a:lnTo>
                    <a:pt x="319" y="148"/>
                  </a:lnTo>
                  <a:lnTo>
                    <a:pt x="302" y="141"/>
                  </a:lnTo>
                  <a:lnTo>
                    <a:pt x="292" y="138"/>
                  </a:lnTo>
                  <a:lnTo>
                    <a:pt x="283" y="135"/>
                  </a:lnTo>
                  <a:lnTo>
                    <a:pt x="274" y="138"/>
                  </a:lnTo>
                  <a:lnTo>
                    <a:pt x="267" y="145"/>
                  </a:lnTo>
                  <a:lnTo>
                    <a:pt x="261" y="151"/>
                  </a:lnTo>
                  <a:lnTo>
                    <a:pt x="254" y="158"/>
                  </a:lnTo>
                  <a:lnTo>
                    <a:pt x="252" y="164"/>
                  </a:lnTo>
                  <a:lnTo>
                    <a:pt x="248" y="171"/>
                  </a:lnTo>
                  <a:lnTo>
                    <a:pt x="238" y="174"/>
                  </a:lnTo>
                  <a:lnTo>
                    <a:pt x="235" y="178"/>
                  </a:lnTo>
                  <a:lnTo>
                    <a:pt x="226" y="191"/>
                  </a:lnTo>
                  <a:lnTo>
                    <a:pt x="213" y="195"/>
                  </a:lnTo>
                  <a:lnTo>
                    <a:pt x="179" y="195"/>
                  </a:lnTo>
                  <a:lnTo>
                    <a:pt x="168" y="191"/>
                  </a:lnTo>
                  <a:lnTo>
                    <a:pt x="168" y="188"/>
                  </a:lnTo>
                  <a:lnTo>
                    <a:pt x="168" y="181"/>
                  </a:lnTo>
                  <a:lnTo>
                    <a:pt x="175" y="161"/>
                  </a:lnTo>
                  <a:lnTo>
                    <a:pt x="172" y="148"/>
                  </a:lnTo>
                  <a:lnTo>
                    <a:pt x="168" y="138"/>
                  </a:lnTo>
                  <a:lnTo>
                    <a:pt x="159" y="131"/>
                  </a:lnTo>
                  <a:lnTo>
                    <a:pt x="156" y="125"/>
                  </a:lnTo>
                  <a:lnTo>
                    <a:pt x="146" y="117"/>
                  </a:lnTo>
                  <a:lnTo>
                    <a:pt x="140" y="111"/>
                  </a:lnTo>
                  <a:lnTo>
                    <a:pt x="137" y="111"/>
                  </a:lnTo>
                  <a:lnTo>
                    <a:pt x="137" y="269"/>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14" name="Freeform 136"/>
            <p:cNvSpPr>
              <a:spLocks noChangeAspect="1"/>
            </p:cNvSpPr>
            <p:nvPr/>
          </p:nvSpPr>
          <p:spPr bwMode="auto">
            <a:xfrm>
              <a:off x="5424" y="2914"/>
              <a:ext cx="48" cy="41"/>
            </a:xfrm>
            <a:custGeom>
              <a:avLst/>
              <a:gdLst>
                <a:gd name="T0" fmla="*/ 2147483647 w 34"/>
                <a:gd name="T1" fmla="*/ 0 h 42"/>
                <a:gd name="T2" fmla="*/ 2147483647 w 34"/>
                <a:gd name="T3" fmla="*/ 3 h 42"/>
                <a:gd name="T4" fmla="*/ 0 w 34"/>
                <a:gd name="T5" fmla="*/ 14 h 42"/>
                <a:gd name="T6" fmla="*/ 2147483647 w 34"/>
                <a:gd name="T7" fmla="*/ 21 h 42"/>
                <a:gd name="T8" fmla="*/ 2147483647 w 34"/>
                <a:gd name="T9" fmla="*/ 18 h 42"/>
                <a:gd name="T10" fmla="*/ 2147483647 w 34"/>
                <a:gd name="T11" fmla="*/ 0 h 42"/>
                <a:gd name="T12" fmla="*/ 0 60000 65536"/>
                <a:gd name="T13" fmla="*/ 0 60000 65536"/>
                <a:gd name="T14" fmla="*/ 0 60000 65536"/>
                <a:gd name="T15" fmla="*/ 0 60000 65536"/>
                <a:gd name="T16" fmla="*/ 0 60000 65536"/>
                <a:gd name="T17" fmla="*/ 0 60000 65536"/>
                <a:gd name="T18" fmla="*/ 0 w 34"/>
                <a:gd name="T19" fmla="*/ 0 h 42"/>
                <a:gd name="T20" fmla="*/ 34 w 34"/>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34" h="42">
                  <a:moveTo>
                    <a:pt x="29" y="0"/>
                  </a:moveTo>
                  <a:lnTo>
                    <a:pt x="4" y="3"/>
                  </a:lnTo>
                  <a:lnTo>
                    <a:pt x="0" y="14"/>
                  </a:lnTo>
                  <a:lnTo>
                    <a:pt x="17" y="41"/>
                  </a:lnTo>
                  <a:lnTo>
                    <a:pt x="33" y="18"/>
                  </a:lnTo>
                  <a:lnTo>
                    <a:pt x="29" y="0"/>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15" name="Freeform 137"/>
            <p:cNvSpPr>
              <a:spLocks noChangeAspect="1"/>
            </p:cNvSpPr>
            <p:nvPr/>
          </p:nvSpPr>
          <p:spPr bwMode="auto">
            <a:xfrm>
              <a:off x="5358" y="2880"/>
              <a:ext cx="29" cy="33"/>
            </a:xfrm>
            <a:custGeom>
              <a:avLst/>
              <a:gdLst>
                <a:gd name="T0" fmla="*/ 2147483647 w 22"/>
                <a:gd name="T1" fmla="*/ 0 h 15"/>
                <a:gd name="T2" fmla="*/ 2147483647 w 22"/>
                <a:gd name="T3" fmla="*/ 2147483647 h 15"/>
                <a:gd name="T4" fmla="*/ 0 w 22"/>
                <a:gd name="T5" fmla="*/ 2147483647 h 15"/>
                <a:gd name="T6" fmla="*/ 2147483647 w 22"/>
                <a:gd name="T7" fmla="*/ 2147483647 h 15"/>
                <a:gd name="T8" fmla="*/ 2147483647 w 22"/>
                <a:gd name="T9" fmla="*/ 2147483647 h 15"/>
                <a:gd name="T10" fmla="*/ 2147483647 w 22"/>
                <a:gd name="T11" fmla="*/ 0 h 15"/>
                <a:gd name="T12" fmla="*/ 0 60000 65536"/>
                <a:gd name="T13" fmla="*/ 0 60000 65536"/>
                <a:gd name="T14" fmla="*/ 0 60000 65536"/>
                <a:gd name="T15" fmla="*/ 0 60000 65536"/>
                <a:gd name="T16" fmla="*/ 0 60000 65536"/>
                <a:gd name="T17" fmla="*/ 0 60000 65536"/>
                <a:gd name="T18" fmla="*/ 0 w 22"/>
                <a:gd name="T19" fmla="*/ 0 h 15"/>
                <a:gd name="T20" fmla="*/ 22 w 2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22" h="15">
                  <a:moveTo>
                    <a:pt x="18" y="0"/>
                  </a:moveTo>
                  <a:lnTo>
                    <a:pt x="3" y="4"/>
                  </a:lnTo>
                  <a:lnTo>
                    <a:pt x="0" y="10"/>
                  </a:lnTo>
                  <a:lnTo>
                    <a:pt x="9" y="14"/>
                  </a:lnTo>
                  <a:lnTo>
                    <a:pt x="21" y="11"/>
                  </a:lnTo>
                  <a:lnTo>
                    <a:pt x="18" y="0"/>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16" name="Freeform 138"/>
            <p:cNvSpPr>
              <a:spLocks/>
            </p:cNvSpPr>
            <p:nvPr/>
          </p:nvSpPr>
          <p:spPr bwMode="auto">
            <a:xfrm>
              <a:off x="4841" y="3526"/>
              <a:ext cx="56" cy="66"/>
            </a:xfrm>
            <a:custGeom>
              <a:avLst/>
              <a:gdLst>
                <a:gd name="T0" fmla="*/ 598217 w 53"/>
                <a:gd name="T1" fmla="*/ 8816492 h 61"/>
                <a:gd name="T2" fmla="*/ 381512 w 53"/>
                <a:gd name="T3" fmla="*/ 0 h 61"/>
                <a:gd name="T4" fmla="*/ 219982 w 53"/>
                <a:gd name="T5" fmla="*/ 3 h 61"/>
                <a:gd name="T6" fmla="*/ 158094 w 53"/>
                <a:gd name="T7" fmla="*/ 11167037 h 61"/>
                <a:gd name="T8" fmla="*/ 0 w 53"/>
                <a:gd name="T9" fmla="*/ 33646030 h 61"/>
                <a:gd name="T10" fmla="*/ 3 w 53"/>
                <a:gd name="T11" fmla="*/ 39387803 h 61"/>
                <a:gd name="T12" fmla="*/ 158094 w 53"/>
                <a:gd name="T13" fmla="*/ 50605810 h 61"/>
                <a:gd name="T14" fmla="*/ 502422 w 53"/>
                <a:gd name="T15" fmla="*/ 53978119 h 61"/>
                <a:gd name="T16" fmla="*/ 598217 w 53"/>
                <a:gd name="T17" fmla="*/ 46772046 h 61"/>
                <a:gd name="T18" fmla="*/ 661653 w 53"/>
                <a:gd name="T19" fmla="*/ 39387803 h 61"/>
                <a:gd name="T20" fmla="*/ 745602 w 53"/>
                <a:gd name="T21" fmla="*/ 39387803 h 61"/>
                <a:gd name="T22" fmla="*/ 699105 w 53"/>
                <a:gd name="T23" fmla="*/ 3 h 61"/>
                <a:gd name="T24" fmla="*/ 598217 w 53"/>
                <a:gd name="T25" fmla="*/ 8816492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1"/>
                <a:gd name="T41" fmla="*/ 53 w 53"/>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1">
                  <a:moveTo>
                    <a:pt x="42" y="10"/>
                  </a:moveTo>
                  <a:lnTo>
                    <a:pt x="26" y="0"/>
                  </a:lnTo>
                  <a:lnTo>
                    <a:pt x="16" y="3"/>
                  </a:lnTo>
                  <a:lnTo>
                    <a:pt x="10" y="13"/>
                  </a:lnTo>
                  <a:lnTo>
                    <a:pt x="0" y="37"/>
                  </a:lnTo>
                  <a:lnTo>
                    <a:pt x="3" y="43"/>
                  </a:lnTo>
                  <a:lnTo>
                    <a:pt x="10" y="57"/>
                  </a:lnTo>
                  <a:lnTo>
                    <a:pt x="35" y="60"/>
                  </a:lnTo>
                  <a:lnTo>
                    <a:pt x="42" y="53"/>
                  </a:lnTo>
                  <a:lnTo>
                    <a:pt x="45" y="43"/>
                  </a:lnTo>
                  <a:lnTo>
                    <a:pt x="52" y="43"/>
                  </a:lnTo>
                  <a:lnTo>
                    <a:pt x="48" y="3"/>
                  </a:lnTo>
                  <a:lnTo>
                    <a:pt x="42" y="10"/>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17" name="Freeform 139"/>
            <p:cNvSpPr>
              <a:spLocks/>
            </p:cNvSpPr>
            <p:nvPr/>
          </p:nvSpPr>
          <p:spPr bwMode="auto">
            <a:xfrm>
              <a:off x="4679" y="3654"/>
              <a:ext cx="106" cy="97"/>
            </a:xfrm>
            <a:custGeom>
              <a:avLst/>
              <a:gdLst>
                <a:gd name="T0" fmla="*/ 488933077 w 97"/>
                <a:gd name="T1" fmla="*/ 17210868 h 90"/>
                <a:gd name="T2" fmla="*/ 418469859 w 97"/>
                <a:gd name="T3" fmla="*/ 26639131 h 90"/>
                <a:gd name="T4" fmla="*/ 382939615 w 97"/>
                <a:gd name="T5" fmla="*/ 29359200 h 90"/>
                <a:gd name="T6" fmla="*/ 350425941 w 97"/>
                <a:gd name="T7" fmla="*/ 31335447 h 90"/>
                <a:gd name="T8" fmla="*/ 289330865 w 97"/>
                <a:gd name="T9" fmla="*/ 33251235 h 90"/>
                <a:gd name="T10" fmla="*/ 268530848 w 97"/>
                <a:gd name="T11" fmla="*/ 33251235 h 90"/>
                <a:gd name="T12" fmla="*/ 242285168 w 97"/>
                <a:gd name="T13" fmla="*/ 37835281 h 90"/>
                <a:gd name="T14" fmla="*/ 155473775 w 97"/>
                <a:gd name="T15" fmla="*/ 40941936 h 90"/>
                <a:gd name="T16" fmla="*/ 98927439 w 97"/>
                <a:gd name="T17" fmla="*/ 34103783 h 90"/>
                <a:gd name="T18" fmla="*/ 44515423 w 97"/>
                <a:gd name="T19" fmla="*/ 29359200 h 90"/>
                <a:gd name="T20" fmla="*/ 34112118 w 97"/>
                <a:gd name="T21" fmla="*/ 26639131 h 90"/>
                <a:gd name="T22" fmla="*/ 0 w 97"/>
                <a:gd name="T23" fmla="*/ 21758438 h 90"/>
                <a:gd name="T24" fmla="*/ 2 w 97"/>
                <a:gd name="T25" fmla="*/ 18549489 h 90"/>
                <a:gd name="T26" fmla="*/ 44515423 w 97"/>
                <a:gd name="T27" fmla="*/ 14346989 h 90"/>
                <a:gd name="T28" fmla="*/ 108106258 w 97"/>
                <a:gd name="T29" fmla="*/ 7456329 h 90"/>
                <a:gd name="T30" fmla="*/ 155473775 w 97"/>
                <a:gd name="T31" fmla="*/ 4413890 h 90"/>
                <a:gd name="T32" fmla="*/ 254888158 w 97"/>
                <a:gd name="T33" fmla="*/ 0 h 90"/>
                <a:gd name="T34" fmla="*/ 316534766 w 97"/>
                <a:gd name="T35" fmla="*/ 0 h 90"/>
                <a:gd name="T36" fmla="*/ 350425941 w 97"/>
                <a:gd name="T37" fmla="*/ 4 h 90"/>
                <a:gd name="T38" fmla="*/ 397209230 w 97"/>
                <a:gd name="T39" fmla="*/ 4413890 h 90"/>
                <a:gd name="T40" fmla="*/ 450883661 w 97"/>
                <a:gd name="T41" fmla="*/ 12351014 h 90"/>
                <a:gd name="T42" fmla="*/ 467426545 w 97"/>
                <a:gd name="T43" fmla="*/ 12351014 h 90"/>
                <a:gd name="T44" fmla="*/ 467426545 w 97"/>
                <a:gd name="T45" fmla="*/ 15769440 h 90"/>
                <a:gd name="T46" fmla="*/ 488933077 w 97"/>
                <a:gd name="T47" fmla="*/ 14346989 h 90"/>
                <a:gd name="T48" fmla="*/ 488933077 w 97"/>
                <a:gd name="T49" fmla="*/ 1721086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
                <a:gd name="T76" fmla="*/ 0 h 90"/>
                <a:gd name="T77" fmla="*/ 97 w 97"/>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 h="90">
                  <a:moveTo>
                    <a:pt x="96" y="38"/>
                  </a:moveTo>
                  <a:lnTo>
                    <a:pt x="83" y="58"/>
                  </a:lnTo>
                  <a:lnTo>
                    <a:pt x="76" y="65"/>
                  </a:lnTo>
                  <a:lnTo>
                    <a:pt x="70" y="69"/>
                  </a:lnTo>
                  <a:lnTo>
                    <a:pt x="57" y="72"/>
                  </a:lnTo>
                  <a:lnTo>
                    <a:pt x="54" y="72"/>
                  </a:lnTo>
                  <a:lnTo>
                    <a:pt x="48" y="82"/>
                  </a:lnTo>
                  <a:lnTo>
                    <a:pt x="31" y="89"/>
                  </a:lnTo>
                  <a:lnTo>
                    <a:pt x="19" y="75"/>
                  </a:lnTo>
                  <a:lnTo>
                    <a:pt x="9" y="65"/>
                  </a:lnTo>
                  <a:lnTo>
                    <a:pt x="6" y="58"/>
                  </a:lnTo>
                  <a:lnTo>
                    <a:pt x="0" y="48"/>
                  </a:lnTo>
                  <a:lnTo>
                    <a:pt x="2" y="41"/>
                  </a:lnTo>
                  <a:lnTo>
                    <a:pt x="9" y="31"/>
                  </a:lnTo>
                  <a:lnTo>
                    <a:pt x="21" y="17"/>
                  </a:lnTo>
                  <a:lnTo>
                    <a:pt x="31" y="10"/>
                  </a:lnTo>
                  <a:lnTo>
                    <a:pt x="50" y="0"/>
                  </a:lnTo>
                  <a:lnTo>
                    <a:pt x="63" y="0"/>
                  </a:lnTo>
                  <a:lnTo>
                    <a:pt x="70" y="4"/>
                  </a:lnTo>
                  <a:lnTo>
                    <a:pt x="79" y="10"/>
                  </a:lnTo>
                  <a:lnTo>
                    <a:pt x="89" y="27"/>
                  </a:lnTo>
                  <a:lnTo>
                    <a:pt x="93" y="27"/>
                  </a:lnTo>
                  <a:lnTo>
                    <a:pt x="93" y="34"/>
                  </a:lnTo>
                  <a:lnTo>
                    <a:pt x="96" y="31"/>
                  </a:lnTo>
                  <a:lnTo>
                    <a:pt x="96" y="38"/>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18" name="Freeform 140"/>
            <p:cNvSpPr>
              <a:spLocks/>
            </p:cNvSpPr>
            <p:nvPr/>
          </p:nvSpPr>
          <p:spPr bwMode="auto">
            <a:xfrm>
              <a:off x="5349" y="2925"/>
              <a:ext cx="313" cy="598"/>
            </a:xfrm>
            <a:custGeom>
              <a:avLst/>
              <a:gdLst>
                <a:gd name="T0" fmla="*/ 0 w 285"/>
                <a:gd name="T1" fmla="*/ 34993 h 583"/>
                <a:gd name="T2" fmla="*/ 686100907 w 285"/>
                <a:gd name="T3" fmla="*/ 26831 h 583"/>
                <a:gd name="T4" fmla="*/ 517952653 w 285"/>
                <a:gd name="T5" fmla="*/ 19546 h 583"/>
                <a:gd name="T6" fmla="*/ 791807969 w 285"/>
                <a:gd name="T7" fmla="*/ 13412 h 583"/>
                <a:gd name="T8" fmla="*/ 1751381968 w 285"/>
                <a:gd name="T9" fmla="*/ 12116 h 583"/>
                <a:gd name="T10" fmla="*/ 2147483647 w 285"/>
                <a:gd name="T11" fmla="*/ 4615 h 583"/>
                <a:gd name="T12" fmla="*/ 2147483647 w 285"/>
                <a:gd name="T13" fmla="*/ 3766 h 583"/>
                <a:gd name="T14" fmla="*/ 2147483647 w 285"/>
                <a:gd name="T15" fmla="*/ 0 h 583"/>
                <a:gd name="T16" fmla="*/ 2147483647 w 285"/>
                <a:gd name="T17" fmla="*/ 2509 h 583"/>
                <a:gd name="T18" fmla="*/ 2147483647 w 285"/>
                <a:gd name="T19" fmla="*/ 10779 h 583"/>
                <a:gd name="T20" fmla="*/ 1843976159 w 285"/>
                <a:gd name="T21" fmla="*/ 44908 h 583"/>
                <a:gd name="T22" fmla="*/ 893085219 w 285"/>
                <a:gd name="T23" fmla="*/ 48248 h 583"/>
                <a:gd name="T24" fmla="*/ 0 w 285"/>
                <a:gd name="T25" fmla="*/ 42961 h 583"/>
                <a:gd name="T26" fmla="*/ 0 w 285"/>
                <a:gd name="T27" fmla="*/ 34993 h 5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5"/>
                <a:gd name="T43" fmla="*/ 0 h 583"/>
                <a:gd name="T44" fmla="*/ 285 w 285"/>
                <a:gd name="T45" fmla="*/ 583 h 5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5" h="583">
                  <a:moveTo>
                    <a:pt x="0" y="421"/>
                  </a:moveTo>
                  <a:lnTo>
                    <a:pt x="56" y="323"/>
                  </a:lnTo>
                  <a:lnTo>
                    <a:pt x="42" y="235"/>
                  </a:lnTo>
                  <a:lnTo>
                    <a:pt x="66" y="162"/>
                  </a:lnTo>
                  <a:lnTo>
                    <a:pt x="145" y="146"/>
                  </a:lnTo>
                  <a:lnTo>
                    <a:pt x="195" y="56"/>
                  </a:lnTo>
                  <a:lnTo>
                    <a:pt x="227" y="48"/>
                  </a:lnTo>
                  <a:lnTo>
                    <a:pt x="227" y="0"/>
                  </a:lnTo>
                  <a:lnTo>
                    <a:pt x="284" y="32"/>
                  </a:lnTo>
                  <a:lnTo>
                    <a:pt x="284" y="130"/>
                  </a:lnTo>
                  <a:lnTo>
                    <a:pt x="153" y="541"/>
                  </a:lnTo>
                  <a:lnTo>
                    <a:pt x="73" y="582"/>
                  </a:lnTo>
                  <a:lnTo>
                    <a:pt x="0" y="517"/>
                  </a:lnTo>
                  <a:lnTo>
                    <a:pt x="0" y="421"/>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grpSp>
      <p:sp>
        <p:nvSpPr>
          <p:cNvPr id="41022" name="Text Box 141"/>
          <p:cNvSpPr txBox="1">
            <a:spLocks noChangeArrowheads="1"/>
          </p:cNvSpPr>
          <p:nvPr/>
        </p:nvSpPr>
        <p:spPr bwMode="auto">
          <a:xfrm>
            <a:off x="6743700" y="5246688"/>
            <a:ext cx="347663" cy="96837"/>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Namibia</a:t>
            </a:r>
          </a:p>
        </p:txBody>
      </p:sp>
      <p:sp>
        <p:nvSpPr>
          <p:cNvPr id="41023" name="Text Box 142"/>
          <p:cNvSpPr txBox="1">
            <a:spLocks noChangeArrowheads="1"/>
          </p:cNvSpPr>
          <p:nvPr/>
        </p:nvSpPr>
        <p:spPr bwMode="auto">
          <a:xfrm>
            <a:off x="7259638" y="4826000"/>
            <a:ext cx="315912" cy="96838"/>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Zambia</a:t>
            </a:r>
          </a:p>
        </p:txBody>
      </p:sp>
      <p:sp>
        <p:nvSpPr>
          <p:cNvPr id="41024" name="Text Box 143"/>
          <p:cNvSpPr txBox="1">
            <a:spLocks noChangeArrowheads="1"/>
          </p:cNvSpPr>
          <p:nvPr/>
        </p:nvSpPr>
        <p:spPr bwMode="auto">
          <a:xfrm>
            <a:off x="7135813" y="5227638"/>
            <a:ext cx="417512" cy="96837"/>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Botswana</a:t>
            </a:r>
          </a:p>
        </p:txBody>
      </p:sp>
      <p:sp>
        <p:nvSpPr>
          <p:cNvPr id="41025" name="Text Box 144"/>
          <p:cNvSpPr txBox="1">
            <a:spLocks noChangeArrowheads="1"/>
          </p:cNvSpPr>
          <p:nvPr/>
        </p:nvSpPr>
        <p:spPr bwMode="auto">
          <a:xfrm>
            <a:off x="7551738" y="5129213"/>
            <a:ext cx="436562" cy="96837"/>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Zimbabwe</a:t>
            </a:r>
          </a:p>
        </p:txBody>
      </p:sp>
      <p:sp>
        <p:nvSpPr>
          <p:cNvPr id="41026" name="Text Box 145"/>
          <p:cNvSpPr txBox="1">
            <a:spLocks noChangeArrowheads="1"/>
          </p:cNvSpPr>
          <p:nvPr/>
        </p:nvSpPr>
        <p:spPr bwMode="auto">
          <a:xfrm>
            <a:off x="8012113" y="5199063"/>
            <a:ext cx="544512" cy="96837"/>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Mozambique</a:t>
            </a:r>
          </a:p>
        </p:txBody>
      </p:sp>
      <p:sp>
        <p:nvSpPr>
          <p:cNvPr id="41027" name="Text Box 146"/>
          <p:cNvSpPr txBox="1">
            <a:spLocks noChangeArrowheads="1"/>
          </p:cNvSpPr>
          <p:nvPr/>
        </p:nvSpPr>
        <p:spPr bwMode="auto">
          <a:xfrm>
            <a:off x="7219950" y="5705475"/>
            <a:ext cx="247650" cy="193675"/>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South</a:t>
            </a:r>
          </a:p>
          <a:p>
            <a:pPr>
              <a:lnSpc>
                <a:spcPct val="70000"/>
              </a:lnSpc>
            </a:pPr>
            <a:r>
              <a:rPr lang="en-US" sz="900">
                <a:solidFill>
                  <a:srgbClr val="000000"/>
                </a:solidFill>
                <a:latin typeface="Arial Narrow" pitchFamily="34" charset="0"/>
                <a:ea typeface="ＭＳ Ｐゴシック" pitchFamily="34" charset="-128"/>
              </a:rPr>
              <a:t>Africa</a:t>
            </a:r>
          </a:p>
        </p:txBody>
      </p:sp>
      <p:sp>
        <p:nvSpPr>
          <p:cNvPr id="41028" name="Text Box 147"/>
          <p:cNvSpPr txBox="1">
            <a:spLocks noChangeArrowheads="1"/>
          </p:cNvSpPr>
          <p:nvPr/>
        </p:nvSpPr>
        <p:spPr bwMode="auto">
          <a:xfrm>
            <a:off x="8577263" y="5645150"/>
            <a:ext cx="523875" cy="96838"/>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Madagascar</a:t>
            </a:r>
          </a:p>
        </p:txBody>
      </p:sp>
      <p:sp>
        <p:nvSpPr>
          <p:cNvPr id="41029" name="Text Box 148"/>
          <p:cNvSpPr txBox="1">
            <a:spLocks noChangeArrowheads="1"/>
          </p:cNvSpPr>
          <p:nvPr/>
        </p:nvSpPr>
        <p:spPr bwMode="auto">
          <a:xfrm>
            <a:off x="8524875" y="4602163"/>
            <a:ext cx="387350" cy="96837"/>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Comoros</a:t>
            </a:r>
          </a:p>
        </p:txBody>
      </p:sp>
      <p:sp>
        <p:nvSpPr>
          <p:cNvPr id="41030" name="Text Box 149"/>
          <p:cNvSpPr txBox="1">
            <a:spLocks noChangeArrowheads="1"/>
          </p:cNvSpPr>
          <p:nvPr/>
        </p:nvSpPr>
        <p:spPr bwMode="auto">
          <a:xfrm>
            <a:off x="7775575" y="5895975"/>
            <a:ext cx="338138" cy="96838"/>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Lesotho</a:t>
            </a:r>
          </a:p>
        </p:txBody>
      </p:sp>
      <p:sp>
        <p:nvSpPr>
          <p:cNvPr id="41031" name="Text Box 150"/>
          <p:cNvSpPr txBox="1">
            <a:spLocks noChangeArrowheads="1"/>
          </p:cNvSpPr>
          <p:nvPr/>
        </p:nvSpPr>
        <p:spPr bwMode="auto">
          <a:xfrm>
            <a:off x="8015288" y="5602288"/>
            <a:ext cx="433387" cy="96837"/>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Swaziland</a:t>
            </a:r>
          </a:p>
        </p:txBody>
      </p:sp>
      <p:sp>
        <p:nvSpPr>
          <p:cNvPr id="629" name="Line 151"/>
          <p:cNvSpPr>
            <a:spLocks noChangeShapeType="1"/>
          </p:cNvSpPr>
          <p:nvPr/>
        </p:nvSpPr>
        <p:spPr bwMode="auto">
          <a:xfrm flipH="1">
            <a:off x="7785100" y="5637213"/>
            <a:ext cx="219075" cy="7937"/>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41033" name="Text Box 152"/>
          <p:cNvSpPr txBox="1">
            <a:spLocks noChangeArrowheads="1"/>
          </p:cNvSpPr>
          <p:nvPr/>
        </p:nvSpPr>
        <p:spPr bwMode="auto">
          <a:xfrm>
            <a:off x="8007350" y="4506913"/>
            <a:ext cx="295275" cy="96837"/>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Malawi</a:t>
            </a:r>
          </a:p>
        </p:txBody>
      </p:sp>
      <p:sp>
        <p:nvSpPr>
          <p:cNvPr id="631" name="Freeform 153"/>
          <p:cNvSpPr>
            <a:spLocks/>
          </p:cNvSpPr>
          <p:nvPr/>
        </p:nvSpPr>
        <p:spPr bwMode="auto">
          <a:xfrm>
            <a:off x="7912100" y="4602163"/>
            <a:ext cx="106363" cy="166687"/>
          </a:xfrm>
          <a:custGeom>
            <a:avLst/>
            <a:gdLst>
              <a:gd name="T0" fmla="*/ 2147483647 w 76"/>
              <a:gd name="T1" fmla="*/ 0 h 116"/>
              <a:gd name="T2" fmla="*/ 0 w 76"/>
              <a:gd name="T3" fmla="*/ 2147483647 h 116"/>
              <a:gd name="T4" fmla="*/ 0 60000 65536"/>
              <a:gd name="T5" fmla="*/ 0 60000 65536"/>
              <a:gd name="T6" fmla="*/ 0 w 76"/>
              <a:gd name="T7" fmla="*/ 0 h 116"/>
              <a:gd name="T8" fmla="*/ 76 w 76"/>
              <a:gd name="T9" fmla="*/ 116 h 116"/>
            </a:gdLst>
            <a:ahLst/>
            <a:cxnLst>
              <a:cxn ang="T4">
                <a:pos x="T0" y="T1"/>
              </a:cxn>
              <a:cxn ang="T5">
                <a:pos x="T2" y="T3"/>
              </a:cxn>
            </a:cxnLst>
            <a:rect l="T6" t="T7" r="T8" b="T9"/>
            <a:pathLst>
              <a:path w="76" h="116">
                <a:moveTo>
                  <a:pt x="76" y="0"/>
                </a:moveTo>
                <a:lnTo>
                  <a:pt x="0" y="116"/>
                </a:lnTo>
              </a:path>
            </a:pathLst>
          </a:cu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32" name="Line 154"/>
          <p:cNvSpPr>
            <a:spLocks noChangeShapeType="1"/>
          </p:cNvSpPr>
          <p:nvPr/>
        </p:nvSpPr>
        <p:spPr bwMode="auto">
          <a:xfrm>
            <a:off x="8624888" y="5475288"/>
            <a:ext cx="133350" cy="138112"/>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33" name="Line 155"/>
          <p:cNvSpPr>
            <a:spLocks noChangeShapeType="1"/>
          </p:cNvSpPr>
          <p:nvPr/>
        </p:nvSpPr>
        <p:spPr bwMode="auto">
          <a:xfrm>
            <a:off x="8088313" y="5060950"/>
            <a:ext cx="66675" cy="138113"/>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34" name="Line 95"/>
          <p:cNvSpPr>
            <a:spLocks noChangeShapeType="1"/>
          </p:cNvSpPr>
          <p:nvPr/>
        </p:nvSpPr>
        <p:spPr bwMode="auto">
          <a:xfrm flipV="1">
            <a:off x="6324600" y="3819525"/>
            <a:ext cx="161925" cy="214313"/>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41038" name="Text Box 110"/>
          <p:cNvSpPr txBox="1">
            <a:spLocks noChangeArrowheads="1"/>
          </p:cNvSpPr>
          <p:nvPr/>
        </p:nvSpPr>
        <p:spPr bwMode="auto">
          <a:xfrm>
            <a:off x="7489825" y="3336925"/>
            <a:ext cx="346075" cy="1238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Narrow" pitchFamily="34" charset="0"/>
                <a:ea typeface="ＭＳ Ｐゴシック" pitchFamily="34" charset="-128"/>
              </a:rPr>
              <a:t>S. Sudan</a:t>
            </a:r>
          </a:p>
        </p:txBody>
      </p:sp>
      <p:sp>
        <p:nvSpPr>
          <p:cNvPr id="636" name="Freeform 635"/>
          <p:cNvSpPr/>
          <p:nvPr/>
        </p:nvSpPr>
        <p:spPr bwMode="auto">
          <a:xfrm>
            <a:off x="7820025" y="3127375"/>
            <a:ext cx="130175" cy="163513"/>
          </a:xfrm>
          <a:custGeom>
            <a:avLst/>
            <a:gdLst>
              <a:gd name="connsiteX0" fmla="*/ 129654 w 129654"/>
              <a:gd name="connsiteY0" fmla="*/ 163773 h 163773"/>
              <a:gd name="connsiteX1" fmla="*/ 109182 w 129654"/>
              <a:gd name="connsiteY1" fmla="*/ 156950 h 163773"/>
              <a:gd name="connsiteX2" fmla="*/ 102358 w 129654"/>
              <a:gd name="connsiteY2" fmla="*/ 136478 h 163773"/>
              <a:gd name="connsiteX3" fmla="*/ 95535 w 129654"/>
              <a:gd name="connsiteY3" fmla="*/ 88711 h 163773"/>
              <a:gd name="connsiteX4" fmla="*/ 54591 w 129654"/>
              <a:gd name="connsiteY4" fmla="*/ 75063 h 163773"/>
              <a:gd name="connsiteX5" fmla="*/ 47767 w 129654"/>
              <a:gd name="connsiteY5" fmla="*/ 27296 h 163773"/>
              <a:gd name="connsiteX6" fmla="*/ 40944 w 129654"/>
              <a:gd name="connsiteY6" fmla="*/ 6824 h 163773"/>
              <a:gd name="connsiteX7" fmla="*/ 13648 w 129654"/>
              <a:gd name="connsiteY7" fmla="*/ 0 h 163773"/>
              <a:gd name="connsiteX8" fmla="*/ 6824 w 129654"/>
              <a:gd name="connsiteY8" fmla="*/ 34120 h 163773"/>
              <a:gd name="connsiteX9" fmla="*/ 0 w 129654"/>
              <a:gd name="connsiteY9" fmla="*/ 54591 h 163773"/>
              <a:gd name="connsiteX10" fmla="*/ 6824 w 129654"/>
              <a:gd name="connsiteY10" fmla="*/ 75063 h 163773"/>
              <a:gd name="connsiteX11" fmla="*/ 6824 w 129654"/>
              <a:gd name="connsiteY11" fmla="*/ 81887 h 16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654" h="163773">
                <a:moveTo>
                  <a:pt x="129654" y="163773"/>
                </a:moveTo>
                <a:cubicBezTo>
                  <a:pt x="122830" y="161499"/>
                  <a:pt x="114268" y="162036"/>
                  <a:pt x="109182" y="156950"/>
                </a:cubicBezTo>
                <a:cubicBezTo>
                  <a:pt x="104096" y="151864"/>
                  <a:pt x="103769" y="143531"/>
                  <a:pt x="102358" y="136478"/>
                </a:cubicBezTo>
                <a:cubicBezTo>
                  <a:pt x="99204" y="120706"/>
                  <a:pt x="105410" y="101407"/>
                  <a:pt x="95535" y="88711"/>
                </a:cubicBezTo>
                <a:cubicBezTo>
                  <a:pt x="86703" y="77355"/>
                  <a:pt x="54591" y="75063"/>
                  <a:pt x="54591" y="75063"/>
                </a:cubicBezTo>
                <a:cubicBezTo>
                  <a:pt x="52316" y="59141"/>
                  <a:pt x="50921" y="43068"/>
                  <a:pt x="47767" y="27296"/>
                </a:cubicBezTo>
                <a:cubicBezTo>
                  <a:pt x="46356" y="20243"/>
                  <a:pt x="46561" y="11318"/>
                  <a:pt x="40944" y="6824"/>
                </a:cubicBezTo>
                <a:cubicBezTo>
                  <a:pt x="33621" y="965"/>
                  <a:pt x="22747" y="2275"/>
                  <a:pt x="13648" y="0"/>
                </a:cubicBezTo>
                <a:cubicBezTo>
                  <a:pt x="11373" y="11373"/>
                  <a:pt x="9637" y="22868"/>
                  <a:pt x="6824" y="34120"/>
                </a:cubicBezTo>
                <a:cubicBezTo>
                  <a:pt x="5079" y="41098"/>
                  <a:pt x="0" y="47398"/>
                  <a:pt x="0" y="54591"/>
                </a:cubicBezTo>
                <a:cubicBezTo>
                  <a:pt x="0" y="61784"/>
                  <a:pt x="5079" y="68085"/>
                  <a:pt x="6824" y="75063"/>
                </a:cubicBezTo>
                <a:cubicBezTo>
                  <a:pt x="7376" y="77270"/>
                  <a:pt x="6824" y="79612"/>
                  <a:pt x="6824" y="81887"/>
                </a:cubicBezTo>
              </a:path>
            </a:pathLst>
          </a:custGeom>
          <a:noFill/>
          <a:ln w="12700" cap="flat" cmpd="sng" algn="ctr">
            <a:solidFill>
              <a:srgbClr val="000000"/>
            </a:solidFill>
            <a:prstDash val="solid"/>
            <a:round/>
            <a:headEnd type="none" w="med" len="med"/>
            <a:tailEnd type="none" w="med" len="med"/>
          </a:ln>
          <a:effectLst/>
        </p:spPr>
        <p:txBody>
          <a:bodyPr/>
          <a:lstStyle/>
          <a:p>
            <a:pPr defTabSz="966788">
              <a:defRPr/>
            </a:pPr>
            <a:endParaRPr lang="en-US" sz="800" kern="0">
              <a:solidFill>
                <a:srgbClr val="000000"/>
              </a:solidFill>
              <a:ea typeface="ＭＳ Ｐゴシック" pitchFamily="34" charset="-128"/>
            </a:endParaRPr>
          </a:p>
        </p:txBody>
      </p:sp>
      <p:sp>
        <p:nvSpPr>
          <p:cNvPr id="637" name="Freeform 636"/>
          <p:cNvSpPr/>
          <p:nvPr/>
        </p:nvSpPr>
        <p:spPr bwMode="auto">
          <a:xfrm>
            <a:off x="7416800" y="3252788"/>
            <a:ext cx="76200" cy="133350"/>
          </a:xfrm>
          <a:custGeom>
            <a:avLst/>
            <a:gdLst>
              <a:gd name="connsiteX0" fmla="*/ 0 w 75063"/>
              <a:gd name="connsiteY0" fmla="*/ 133363 h 133363"/>
              <a:gd name="connsiteX1" fmla="*/ 6824 w 75063"/>
              <a:gd name="connsiteY1" fmla="*/ 51476 h 133363"/>
              <a:gd name="connsiteX2" fmla="*/ 13648 w 75063"/>
              <a:gd name="connsiteY2" fmla="*/ 10533 h 133363"/>
              <a:gd name="connsiteX3" fmla="*/ 75063 w 75063"/>
              <a:gd name="connsiteY3" fmla="*/ 10533 h 133363"/>
            </a:gdLst>
            <a:ahLst/>
            <a:cxnLst>
              <a:cxn ang="0">
                <a:pos x="connsiteX0" y="connsiteY0"/>
              </a:cxn>
              <a:cxn ang="0">
                <a:pos x="connsiteX1" y="connsiteY1"/>
              </a:cxn>
              <a:cxn ang="0">
                <a:pos x="connsiteX2" y="connsiteY2"/>
              </a:cxn>
              <a:cxn ang="0">
                <a:pos x="connsiteX3" y="connsiteY3"/>
              </a:cxn>
            </a:cxnLst>
            <a:rect l="l" t="t" r="r" b="b"/>
            <a:pathLst>
              <a:path w="75063" h="133363">
                <a:moveTo>
                  <a:pt x="0" y="133363"/>
                </a:moveTo>
                <a:cubicBezTo>
                  <a:pt x="2275" y="106067"/>
                  <a:pt x="3799" y="78699"/>
                  <a:pt x="6824" y="51476"/>
                </a:cubicBezTo>
                <a:cubicBezTo>
                  <a:pt x="8352" y="37725"/>
                  <a:pt x="1784" y="17651"/>
                  <a:pt x="13648" y="10533"/>
                </a:cubicBezTo>
                <a:cubicBezTo>
                  <a:pt x="31202" y="0"/>
                  <a:pt x="54591" y="10533"/>
                  <a:pt x="75063" y="10533"/>
                </a:cubicBezTo>
              </a:path>
            </a:pathLst>
          </a:custGeom>
          <a:noFill/>
          <a:ln w="12700" cap="flat" cmpd="sng" algn="ctr">
            <a:solidFill>
              <a:srgbClr val="000000"/>
            </a:solidFill>
            <a:prstDash val="solid"/>
            <a:round/>
            <a:headEnd type="none" w="med" len="med"/>
            <a:tailEnd type="none" w="med" len="med"/>
          </a:ln>
          <a:effectLst/>
        </p:spPr>
        <p:txBody>
          <a:bodyPr/>
          <a:lstStyle/>
          <a:p>
            <a:pPr defTabSz="966788">
              <a:defRPr/>
            </a:pPr>
            <a:endParaRPr lang="en-US" sz="800" kern="0">
              <a:solidFill>
                <a:srgbClr val="000000"/>
              </a:solidFill>
              <a:ea typeface="ＭＳ Ｐゴシック" pitchFamily="34" charset="-128"/>
            </a:endParaRPr>
          </a:p>
        </p:txBody>
      </p:sp>
      <p:sp>
        <p:nvSpPr>
          <p:cNvPr id="638" name="Freeform 637"/>
          <p:cNvSpPr/>
          <p:nvPr/>
        </p:nvSpPr>
        <p:spPr bwMode="auto">
          <a:xfrm>
            <a:off x="7485063" y="3208338"/>
            <a:ext cx="352425" cy="133350"/>
          </a:xfrm>
          <a:custGeom>
            <a:avLst/>
            <a:gdLst>
              <a:gd name="connsiteX0" fmla="*/ 0 w 351045"/>
              <a:gd name="connsiteY0" fmla="*/ 54592 h 133643"/>
              <a:gd name="connsiteX1" fmla="*/ 20472 w 351045"/>
              <a:gd name="connsiteY1" fmla="*/ 116006 h 133643"/>
              <a:gd name="connsiteX2" fmla="*/ 75063 w 351045"/>
              <a:gd name="connsiteY2" fmla="*/ 109183 h 133643"/>
              <a:gd name="connsiteX3" fmla="*/ 218364 w 351045"/>
              <a:gd name="connsiteY3" fmla="*/ 116006 h 133643"/>
              <a:gd name="connsiteX4" fmla="*/ 225188 w 351045"/>
              <a:gd name="connsiteY4" fmla="*/ 81887 h 133643"/>
              <a:gd name="connsiteX5" fmla="*/ 232012 w 351045"/>
              <a:gd name="connsiteY5" fmla="*/ 54592 h 133643"/>
              <a:gd name="connsiteX6" fmla="*/ 252484 w 351045"/>
              <a:gd name="connsiteY6" fmla="*/ 61415 h 133643"/>
              <a:gd name="connsiteX7" fmla="*/ 293427 w 351045"/>
              <a:gd name="connsiteY7" fmla="*/ 81887 h 133643"/>
              <a:gd name="connsiteX8" fmla="*/ 320722 w 351045"/>
              <a:gd name="connsiteY8" fmla="*/ 75063 h 133643"/>
              <a:gd name="connsiteX9" fmla="*/ 327546 w 351045"/>
              <a:gd name="connsiteY9" fmla="*/ 47768 h 133643"/>
              <a:gd name="connsiteX10" fmla="*/ 348018 w 351045"/>
              <a:gd name="connsiteY10" fmla="*/ 6824 h 133643"/>
              <a:gd name="connsiteX11" fmla="*/ 334370 w 351045"/>
              <a:gd name="connsiteY11" fmla="*/ 0 h 133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1045" h="133643">
                <a:moveTo>
                  <a:pt x="0" y="54592"/>
                </a:moveTo>
                <a:cubicBezTo>
                  <a:pt x="110" y="55249"/>
                  <a:pt x="3928" y="112697"/>
                  <a:pt x="20472" y="116006"/>
                </a:cubicBezTo>
                <a:cubicBezTo>
                  <a:pt x="38454" y="119603"/>
                  <a:pt x="56866" y="111457"/>
                  <a:pt x="75063" y="109183"/>
                </a:cubicBezTo>
                <a:cubicBezTo>
                  <a:pt x="148446" y="133643"/>
                  <a:pt x="101652" y="123787"/>
                  <a:pt x="218364" y="116006"/>
                </a:cubicBezTo>
                <a:cubicBezTo>
                  <a:pt x="220639" y="104633"/>
                  <a:pt x="222672" y="93209"/>
                  <a:pt x="225188" y="81887"/>
                </a:cubicBezTo>
                <a:cubicBezTo>
                  <a:pt x="227223" y="72732"/>
                  <a:pt x="224509" y="60219"/>
                  <a:pt x="232012" y="54592"/>
                </a:cubicBezTo>
                <a:cubicBezTo>
                  <a:pt x="237766" y="50276"/>
                  <a:pt x="245660" y="59141"/>
                  <a:pt x="252484" y="61415"/>
                </a:cubicBezTo>
                <a:cubicBezTo>
                  <a:pt x="262835" y="68316"/>
                  <a:pt x="279300" y="81887"/>
                  <a:pt x="293427" y="81887"/>
                </a:cubicBezTo>
                <a:cubicBezTo>
                  <a:pt x="302805" y="81887"/>
                  <a:pt x="311624" y="77338"/>
                  <a:pt x="320722" y="75063"/>
                </a:cubicBezTo>
                <a:cubicBezTo>
                  <a:pt x="322997" y="65965"/>
                  <a:pt x="323852" y="56388"/>
                  <a:pt x="327546" y="47768"/>
                </a:cubicBezTo>
                <a:cubicBezTo>
                  <a:pt x="330995" y="39720"/>
                  <a:pt x="351045" y="18931"/>
                  <a:pt x="348018" y="6824"/>
                </a:cubicBezTo>
                <a:cubicBezTo>
                  <a:pt x="346784" y="1890"/>
                  <a:pt x="338919" y="2275"/>
                  <a:pt x="334370" y="0"/>
                </a:cubicBezTo>
              </a:path>
            </a:pathLst>
          </a:custGeom>
          <a:noFill/>
          <a:ln w="12700" cap="flat" cmpd="sng" algn="ctr">
            <a:solidFill>
              <a:srgbClr val="000000"/>
            </a:solidFill>
            <a:prstDash val="solid"/>
            <a:round/>
            <a:headEnd type="none" w="med" len="med"/>
            <a:tailEnd type="none" w="med" len="med"/>
          </a:ln>
          <a:effectLst/>
        </p:spPr>
        <p:txBody>
          <a:bodyPr/>
          <a:lstStyle/>
          <a:p>
            <a:pPr defTabSz="966788">
              <a:defRPr/>
            </a:pPr>
            <a:endParaRPr lang="en-US" sz="800" kern="0">
              <a:solidFill>
                <a:srgbClr val="000000"/>
              </a:solidFill>
              <a:ea typeface="ＭＳ Ｐゴシック" pitchFamily="34" charset="-128"/>
            </a:endParaRPr>
          </a:p>
        </p:txBody>
      </p:sp>
      <p:sp>
        <p:nvSpPr>
          <p:cNvPr id="646" name="Line 46"/>
          <p:cNvSpPr>
            <a:spLocks noChangeShapeType="1"/>
          </p:cNvSpPr>
          <p:nvPr/>
        </p:nvSpPr>
        <p:spPr bwMode="auto">
          <a:xfrm flipH="1" flipV="1">
            <a:off x="5976938" y="3463925"/>
            <a:ext cx="68262" cy="138113"/>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41050" name="Text Box 45"/>
          <p:cNvSpPr txBox="1">
            <a:spLocks noChangeArrowheads="1"/>
          </p:cNvSpPr>
          <p:nvPr/>
        </p:nvSpPr>
        <p:spPr bwMode="auto">
          <a:xfrm>
            <a:off x="6030913" y="3595688"/>
            <a:ext cx="217487" cy="138112"/>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Togo</a:t>
            </a:r>
          </a:p>
        </p:txBody>
      </p:sp>
      <p:sp>
        <p:nvSpPr>
          <p:cNvPr id="648" name="Line 54"/>
          <p:cNvSpPr>
            <a:spLocks noChangeShapeType="1"/>
          </p:cNvSpPr>
          <p:nvPr/>
        </p:nvSpPr>
        <p:spPr bwMode="auto">
          <a:xfrm flipH="1">
            <a:off x="5686425" y="3521075"/>
            <a:ext cx="152400" cy="212725"/>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41052" name="Text Box 47"/>
          <p:cNvSpPr txBox="1">
            <a:spLocks noChangeArrowheads="1"/>
          </p:cNvSpPr>
          <p:nvPr/>
        </p:nvSpPr>
        <p:spPr bwMode="auto">
          <a:xfrm>
            <a:off x="5543550" y="3676650"/>
            <a:ext cx="284163" cy="139700"/>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Ghana</a:t>
            </a:r>
          </a:p>
        </p:txBody>
      </p:sp>
      <p:sp>
        <p:nvSpPr>
          <p:cNvPr id="169" name="TextBox 168"/>
          <p:cNvSpPr txBox="1"/>
          <p:nvPr/>
        </p:nvSpPr>
        <p:spPr>
          <a:xfrm>
            <a:off x="617815" y="2194679"/>
            <a:ext cx="3877985" cy="3139321"/>
          </a:xfrm>
          <a:prstGeom prst="rect">
            <a:avLst/>
          </a:prstGeom>
          <a:noFill/>
        </p:spPr>
        <p:txBody>
          <a:bodyPr wrap="none" rtlCol="0">
            <a:spAutoFit/>
          </a:bodyPr>
          <a:lstStyle/>
          <a:p>
            <a:r>
              <a:rPr lang="en-US" b="1" dirty="0" smtClean="0"/>
              <a:t>	</a:t>
            </a:r>
            <a:r>
              <a:rPr lang="en-US" b="1" u="sng" dirty="0" smtClean="0"/>
              <a:t>N&amp;E      C        S       W</a:t>
            </a:r>
          </a:p>
          <a:p>
            <a:endParaRPr lang="en-US" b="1" dirty="0" smtClean="0"/>
          </a:p>
          <a:p>
            <a:r>
              <a:rPr lang="en-US" b="1" dirty="0" smtClean="0"/>
              <a:t>1 QTR:	    7        8        5       12</a:t>
            </a:r>
          </a:p>
          <a:p>
            <a:endParaRPr lang="en-US" b="1" dirty="0" smtClean="0"/>
          </a:p>
          <a:p>
            <a:r>
              <a:rPr lang="en-US" b="1" dirty="0" smtClean="0"/>
              <a:t>2 QTR:	    8        9        7         8</a:t>
            </a:r>
          </a:p>
          <a:p>
            <a:endParaRPr lang="en-US" b="1" dirty="0" smtClean="0"/>
          </a:p>
          <a:p>
            <a:r>
              <a:rPr lang="en-US" b="1" dirty="0" smtClean="0"/>
              <a:t>3 QTR:	    4        6       11        7 </a:t>
            </a:r>
          </a:p>
          <a:p>
            <a:endParaRPr lang="en-US" b="1" dirty="0" smtClean="0"/>
          </a:p>
          <a:p>
            <a:r>
              <a:rPr lang="en-US" b="1" u="sng" dirty="0" smtClean="0"/>
              <a:t>4 QTR:	    5        7        4         7</a:t>
            </a:r>
          </a:p>
          <a:p>
            <a:endParaRPr lang="en-US" b="1" dirty="0" smtClean="0"/>
          </a:p>
          <a:p>
            <a:r>
              <a:rPr lang="en-US" b="1" dirty="0" smtClean="0"/>
              <a:t>TOTAL:      24       30      27      34	</a:t>
            </a:r>
            <a:endParaRPr lang="en-US" b="1" dirty="0"/>
          </a:p>
        </p:txBody>
      </p:sp>
      <p:sp>
        <p:nvSpPr>
          <p:cNvPr id="170" name="TextBox 169"/>
          <p:cNvSpPr txBox="1"/>
          <p:nvPr/>
        </p:nvSpPr>
        <p:spPr>
          <a:xfrm>
            <a:off x="6830477" y="1332352"/>
            <a:ext cx="1462260" cy="523220"/>
          </a:xfrm>
          <a:prstGeom prst="rect">
            <a:avLst/>
          </a:prstGeom>
          <a:noFill/>
        </p:spPr>
        <p:txBody>
          <a:bodyPr wrap="none" rtlCol="0">
            <a:spAutoFit/>
          </a:bodyPr>
          <a:lstStyle/>
          <a:p>
            <a:r>
              <a:rPr lang="en-US" sz="2800" b="1" dirty="0" smtClean="0"/>
              <a:t>NORTH</a:t>
            </a:r>
            <a:endParaRPr lang="en-US" sz="2800" b="1" dirty="0"/>
          </a:p>
        </p:txBody>
      </p:sp>
      <p:sp>
        <p:nvSpPr>
          <p:cNvPr id="171" name="TextBox 170"/>
          <p:cNvSpPr txBox="1"/>
          <p:nvPr/>
        </p:nvSpPr>
        <p:spPr>
          <a:xfrm>
            <a:off x="8078541" y="3667780"/>
            <a:ext cx="1141659" cy="523220"/>
          </a:xfrm>
          <a:prstGeom prst="rect">
            <a:avLst/>
          </a:prstGeom>
          <a:noFill/>
        </p:spPr>
        <p:txBody>
          <a:bodyPr wrap="none" rtlCol="0">
            <a:spAutoFit/>
          </a:bodyPr>
          <a:lstStyle/>
          <a:p>
            <a:r>
              <a:rPr lang="en-US" sz="2800" b="1" dirty="0" smtClean="0"/>
              <a:t>EAST</a:t>
            </a:r>
            <a:endParaRPr lang="en-US" sz="2800" b="1" dirty="0"/>
          </a:p>
        </p:txBody>
      </p:sp>
      <p:sp>
        <p:nvSpPr>
          <p:cNvPr id="172" name="TextBox 171"/>
          <p:cNvSpPr txBox="1"/>
          <p:nvPr/>
        </p:nvSpPr>
        <p:spPr>
          <a:xfrm>
            <a:off x="6616337" y="5953780"/>
            <a:ext cx="1441420" cy="523220"/>
          </a:xfrm>
          <a:prstGeom prst="rect">
            <a:avLst/>
          </a:prstGeom>
          <a:noFill/>
        </p:spPr>
        <p:txBody>
          <a:bodyPr wrap="none" rtlCol="0">
            <a:spAutoFit/>
          </a:bodyPr>
          <a:lstStyle/>
          <a:p>
            <a:r>
              <a:rPr lang="en-US" sz="2800" b="1" dirty="0" smtClean="0"/>
              <a:t>SOUTH</a:t>
            </a:r>
            <a:endParaRPr lang="en-US" sz="2800" b="1" dirty="0"/>
          </a:p>
        </p:txBody>
      </p:sp>
      <p:sp>
        <p:nvSpPr>
          <p:cNvPr id="173" name="TextBox 172"/>
          <p:cNvSpPr txBox="1"/>
          <p:nvPr/>
        </p:nvSpPr>
        <p:spPr>
          <a:xfrm>
            <a:off x="4241780" y="3383688"/>
            <a:ext cx="1220206" cy="523220"/>
          </a:xfrm>
          <a:prstGeom prst="rect">
            <a:avLst/>
          </a:prstGeom>
          <a:noFill/>
        </p:spPr>
        <p:txBody>
          <a:bodyPr wrap="none" rtlCol="0">
            <a:spAutoFit/>
          </a:bodyPr>
          <a:lstStyle/>
          <a:p>
            <a:r>
              <a:rPr lang="en-US" sz="2800" b="1" dirty="0" smtClean="0"/>
              <a:t>WEST</a:t>
            </a:r>
            <a:endParaRPr lang="en-US" sz="2800" b="1" dirty="0"/>
          </a:p>
        </p:txBody>
      </p:sp>
      <p:sp>
        <p:nvSpPr>
          <p:cNvPr id="175" name="TextBox 174"/>
          <p:cNvSpPr txBox="1"/>
          <p:nvPr/>
        </p:nvSpPr>
        <p:spPr>
          <a:xfrm>
            <a:off x="5181600" y="4114800"/>
            <a:ext cx="1901483" cy="523220"/>
          </a:xfrm>
          <a:prstGeom prst="rect">
            <a:avLst/>
          </a:prstGeom>
          <a:noFill/>
        </p:spPr>
        <p:txBody>
          <a:bodyPr wrap="none" rtlCol="0">
            <a:spAutoFit/>
          </a:bodyPr>
          <a:lstStyle/>
          <a:p>
            <a:r>
              <a:rPr lang="en-US" sz="2800" b="1" dirty="0" smtClean="0"/>
              <a:t>CENTRAL</a:t>
            </a:r>
            <a:endParaRPr lang="en-US" sz="2800" b="1"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1143000" y="533400"/>
            <a:ext cx="6934200" cy="585787"/>
          </a:xfrm>
        </p:spPr>
        <p:txBody>
          <a:bodyPr>
            <a:noAutofit/>
          </a:bodyPr>
          <a:lstStyle/>
          <a:p>
            <a:r>
              <a:rPr lang="en-US" sz="3200" b="1" dirty="0" smtClean="0"/>
              <a:t>162d AFRICOM RAF Training </a:t>
            </a:r>
            <a:br>
              <a:rPr lang="en-US" sz="3200" b="1" dirty="0" smtClean="0"/>
            </a:br>
            <a:r>
              <a:rPr lang="en-US" sz="3200" b="1" dirty="0" smtClean="0"/>
              <a:t>Task Organization</a:t>
            </a:r>
          </a:p>
        </p:txBody>
      </p:sp>
      <p:grpSp>
        <p:nvGrpSpPr>
          <p:cNvPr id="5" name="Group 20"/>
          <p:cNvGrpSpPr>
            <a:grpSpLocks/>
          </p:cNvGrpSpPr>
          <p:nvPr/>
        </p:nvGrpSpPr>
        <p:grpSpPr bwMode="auto">
          <a:xfrm>
            <a:off x="6958148" y="4221477"/>
            <a:ext cx="647700" cy="304800"/>
            <a:chOff x="7292213" y="1546634"/>
            <a:chExt cx="647782" cy="305143"/>
          </a:xfrm>
        </p:grpSpPr>
        <p:sp>
          <p:nvSpPr>
            <p:cNvPr id="32" name="Rectangle 31"/>
            <p:cNvSpPr/>
            <p:nvPr/>
          </p:nvSpPr>
          <p:spPr>
            <a:xfrm>
              <a:off x="7301739" y="1546634"/>
              <a:ext cx="638256" cy="287661"/>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3" name="Rectangle 32"/>
            <p:cNvSpPr/>
            <p:nvPr/>
          </p:nvSpPr>
          <p:spPr>
            <a:xfrm>
              <a:off x="7292213" y="1564117"/>
              <a:ext cx="638256" cy="28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a:t>S. AFR</a:t>
              </a:r>
            </a:p>
          </p:txBody>
        </p:sp>
      </p:grpSp>
      <p:grpSp>
        <p:nvGrpSpPr>
          <p:cNvPr id="6" name="Group 20"/>
          <p:cNvGrpSpPr>
            <a:grpSpLocks/>
          </p:cNvGrpSpPr>
          <p:nvPr/>
        </p:nvGrpSpPr>
        <p:grpSpPr bwMode="auto">
          <a:xfrm>
            <a:off x="6921137" y="3174274"/>
            <a:ext cx="638175" cy="306387"/>
            <a:chOff x="7435130" y="1241461"/>
            <a:chExt cx="638252" cy="306727"/>
          </a:xfrm>
        </p:grpSpPr>
        <p:sp>
          <p:nvSpPr>
            <p:cNvPr id="35" name="Rectangle 34"/>
            <p:cNvSpPr/>
            <p:nvPr/>
          </p:nvSpPr>
          <p:spPr>
            <a:xfrm>
              <a:off x="7435130" y="1241461"/>
              <a:ext cx="638252" cy="28765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6" name="Rectangle 35"/>
            <p:cNvSpPr/>
            <p:nvPr/>
          </p:nvSpPr>
          <p:spPr>
            <a:xfrm>
              <a:off x="7435130" y="1260532"/>
              <a:ext cx="638252" cy="2876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a:t>C. AFR</a:t>
              </a:r>
            </a:p>
          </p:txBody>
        </p:sp>
      </p:grpSp>
      <p:grpSp>
        <p:nvGrpSpPr>
          <p:cNvPr id="8" name="Group 20"/>
          <p:cNvGrpSpPr>
            <a:grpSpLocks/>
          </p:cNvGrpSpPr>
          <p:nvPr/>
        </p:nvGrpSpPr>
        <p:grpSpPr bwMode="auto">
          <a:xfrm>
            <a:off x="6997337" y="5155474"/>
            <a:ext cx="647700" cy="304800"/>
            <a:chOff x="7292213" y="1546634"/>
            <a:chExt cx="647782" cy="305143"/>
          </a:xfrm>
        </p:grpSpPr>
        <p:sp>
          <p:nvSpPr>
            <p:cNvPr id="39" name="Rectangle 38"/>
            <p:cNvSpPr/>
            <p:nvPr/>
          </p:nvSpPr>
          <p:spPr>
            <a:xfrm>
              <a:off x="7301739" y="1546634"/>
              <a:ext cx="638256" cy="287661"/>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0" name="Rectangle 39"/>
            <p:cNvSpPr/>
            <p:nvPr/>
          </p:nvSpPr>
          <p:spPr>
            <a:xfrm>
              <a:off x="7292213" y="1564117"/>
              <a:ext cx="638256" cy="28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a:t>W. AFR</a:t>
              </a:r>
            </a:p>
          </p:txBody>
        </p:sp>
      </p:grpSp>
      <p:sp>
        <p:nvSpPr>
          <p:cNvPr id="2068" name="TextBox 40"/>
          <p:cNvSpPr txBox="1">
            <a:spLocks noChangeArrowheads="1"/>
          </p:cNvSpPr>
          <p:nvPr/>
        </p:nvSpPr>
        <p:spPr bwMode="auto">
          <a:xfrm>
            <a:off x="5943600" y="6248400"/>
            <a:ext cx="1993623" cy="338554"/>
          </a:xfrm>
          <a:prstGeom prst="rect">
            <a:avLst/>
          </a:prstGeom>
          <a:noFill/>
          <a:ln w="9525">
            <a:noFill/>
            <a:miter lim="800000"/>
            <a:headEnd/>
            <a:tailEnd/>
          </a:ln>
        </p:spPr>
        <p:txBody>
          <a:bodyPr wrap="none">
            <a:spAutoFit/>
          </a:bodyPr>
          <a:lstStyle/>
          <a:p>
            <a:r>
              <a:rPr lang="en-US" sz="1600" b="1" dirty="0">
                <a:latin typeface="Arial" charset="0"/>
                <a:cs typeface="Arial" charset="0"/>
              </a:rPr>
              <a:t>Total 28 Personnel</a:t>
            </a:r>
          </a:p>
        </p:txBody>
      </p:sp>
      <p:grpSp>
        <p:nvGrpSpPr>
          <p:cNvPr id="61" name="Group 20"/>
          <p:cNvGrpSpPr>
            <a:grpSpLocks/>
          </p:cNvGrpSpPr>
          <p:nvPr/>
        </p:nvGrpSpPr>
        <p:grpSpPr bwMode="auto">
          <a:xfrm>
            <a:off x="7315200" y="2209800"/>
            <a:ext cx="638175" cy="287337"/>
            <a:chOff x="7435130" y="1241461"/>
            <a:chExt cx="638252" cy="287657"/>
          </a:xfrm>
        </p:grpSpPr>
        <p:sp>
          <p:nvSpPr>
            <p:cNvPr id="62" name="Rectangle 61"/>
            <p:cNvSpPr/>
            <p:nvPr/>
          </p:nvSpPr>
          <p:spPr>
            <a:xfrm>
              <a:off x="7435130" y="1241461"/>
              <a:ext cx="638252" cy="287657"/>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3" name="Rectangle 62"/>
            <p:cNvSpPr/>
            <p:nvPr/>
          </p:nvSpPr>
          <p:spPr>
            <a:xfrm>
              <a:off x="7435130" y="1241461"/>
              <a:ext cx="638252" cy="2876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a:t>E. AFR</a:t>
              </a:r>
            </a:p>
          </p:txBody>
        </p:sp>
      </p:grpSp>
      <p:grpSp>
        <p:nvGrpSpPr>
          <p:cNvPr id="64" name="Group 20"/>
          <p:cNvGrpSpPr>
            <a:grpSpLocks/>
          </p:cNvGrpSpPr>
          <p:nvPr/>
        </p:nvGrpSpPr>
        <p:grpSpPr bwMode="auto">
          <a:xfrm>
            <a:off x="6553200" y="2209800"/>
            <a:ext cx="638175" cy="287338"/>
            <a:chOff x="7435130" y="1241461"/>
            <a:chExt cx="638252" cy="287657"/>
          </a:xfrm>
        </p:grpSpPr>
        <p:sp>
          <p:nvSpPr>
            <p:cNvPr id="65" name="Rectangle 64"/>
            <p:cNvSpPr/>
            <p:nvPr/>
          </p:nvSpPr>
          <p:spPr>
            <a:xfrm>
              <a:off x="7435130" y="1241461"/>
              <a:ext cx="638252" cy="287657"/>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6" name="Rectangle 65"/>
            <p:cNvSpPr/>
            <p:nvPr/>
          </p:nvSpPr>
          <p:spPr>
            <a:xfrm>
              <a:off x="7435130" y="1241461"/>
              <a:ext cx="638252" cy="2876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a:t>N. AFR</a:t>
              </a:r>
            </a:p>
          </p:txBody>
        </p:sp>
      </p:grpSp>
      <p:sp>
        <p:nvSpPr>
          <p:cNvPr id="67" name="TextBox 66"/>
          <p:cNvSpPr txBox="1"/>
          <p:nvPr/>
        </p:nvSpPr>
        <p:spPr>
          <a:xfrm>
            <a:off x="6781800" y="1676400"/>
            <a:ext cx="865237" cy="369332"/>
          </a:xfrm>
          <a:prstGeom prst="rect">
            <a:avLst/>
          </a:prstGeom>
          <a:noFill/>
        </p:spPr>
        <p:txBody>
          <a:bodyPr wrap="none" rtlCol="0">
            <a:spAutoFit/>
          </a:bodyPr>
          <a:lstStyle/>
          <a:p>
            <a:r>
              <a:rPr lang="en-US" b="1" u="sng" dirty="0" smtClean="0"/>
              <a:t>Team 1</a:t>
            </a:r>
            <a:endParaRPr lang="en-US" b="1" u="sng" dirty="0"/>
          </a:p>
        </p:txBody>
      </p:sp>
      <p:sp>
        <p:nvSpPr>
          <p:cNvPr id="68" name="TextBox 67"/>
          <p:cNvSpPr txBox="1"/>
          <p:nvPr/>
        </p:nvSpPr>
        <p:spPr>
          <a:xfrm>
            <a:off x="6781800" y="2678668"/>
            <a:ext cx="865237" cy="369332"/>
          </a:xfrm>
          <a:prstGeom prst="rect">
            <a:avLst/>
          </a:prstGeom>
          <a:noFill/>
        </p:spPr>
        <p:txBody>
          <a:bodyPr wrap="none" rtlCol="0">
            <a:spAutoFit/>
          </a:bodyPr>
          <a:lstStyle/>
          <a:p>
            <a:r>
              <a:rPr lang="en-US" b="1" u="sng" dirty="0" smtClean="0"/>
              <a:t>Team 2</a:t>
            </a:r>
            <a:endParaRPr lang="en-US" b="1" u="sng" dirty="0"/>
          </a:p>
        </p:txBody>
      </p:sp>
      <p:sp>
        <p:nvSpPr>
          <p:cNvPr id="69" name="TextBox 68"/>
          <p:cNvSpPr txBox="1"/>
          <p:nvPr/>
        </p:nvSpPr>
        <p:spPr>
          <a:xfrm>
            <a:off x="6842759" y="3727266"/>
            <a:ext cx="865237" cy="369332"/>
          </a:xfrm>
          <a:prstGeom prst="rect">
            <a:avLst/>
          </a:prstGeom>
          <a:noFill/>
        </p:spPr>
        <p:txBody>
          <a:bodyPr wrap="none" rtlCol="0">
            <a:spAutoFit/>
          </a:bodyPr>
          <a:lstStyle/>
          <a:p>
            <a:r>
              <a:rPr lang="en-US" b="1" u="sng" dirty="0" smtClean="0"/>
              <a:t>Team 3</a:t>
            </a:r>
            <a:endParaRPr lang="en-US" b="1" u="sng" dirty="0"/>
          </a:p>
        </p:txBody>
      </p:sp>
      <p:sp>
        <p:nvSpPr>
          <p:cNvPr id="70" name="TextBox 69"/>
          <p:cNvSpPr txBox="1"/>
          <p:nvPr/>
        </p:nvSpPr>
        <p:spPr>
          <a:xfrm>
            <a:off x="6886304" y="4724400"/>
            <a:ext cx="865237" cy="369332"/>
          </a:xfrm>
          <a:prstGeom prst="rect">
            <a:avLst/>
          </a:prstGeom>
          <a:noFill/>
        </p:spPr>
        <p:txBody>
          <a:bodyPr wrap="none" rtlCol="0">
            <a:spAutoFit/>
          </a:bodyPr>
          <a:lstStyle/>
          <a:p>
            <a:r>
              <a:rPr lang="en-US" b="1" u="sng" dirty="0" smtClean="0"/>
              <a:t>Team 4</a:t>
            </a:r>
            <a:endParaRPr lang="en-US" b="1" u="sng" dirty="0"/>
          </a:p>
        </p:txBody>
      </p:sp>
      <p:sp>
        <p:nvSpPr>
          <p:cNvPr id="71" name="Straight Connector 3"/>
          <p:cNvSpPr/>
          <p:nvPr/>
        </p:nvSpPr>
        <p:spPr>
          <a:xfrm>
            <a:off x="1641475" y="3273425"/>
            <a:ext cx="92075" cy="168275"/>
          </a:xfrm>
          <a:custGeom>
            <a:avLst/>
            <a:gdLst/>
            <a:ahLst/>
            <a:cxnLst/>
            <a:rect l="0" t="0" r="0" b="0"/>
            <a:pathLst>
              <a:path>
                <a:moveTo>
                  <a:pt x="45720" y="0"/>
                </a:moveTo>
                <a:lnTo>
                  <a:pt x="45720" y="167198"/>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72" name="Straight Connector 4"/>
          <p:cNvSpPr/>
          <p:nvPr/>
        </p:nvSpPr>
        <p:spPr>
          <a:xfrm>
            <a:off x="1641475" y="2819400"/>
            <a:ext cx="92075" cy="166688"/>
          </a:xfrm>
          <a:custGeom>
            <a:avLst/>
            <a:gdLst/>
            <a:ahLst/>
            <a:cxnLst/>
            <a:rect l="0" t="0" r="0" b="0"/>
            <a:pathLst>
              <a:path>
                <a:moveTo>
                  <a:pt x="45720" y="0"/>
                </a:moveTo>
                <a:lnTo>
                  <a:pt x="45720" y="167198"/>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grpSp>
        <p:nvGrpSpPr>
          <p:cNvPr id="73" name="Group 19"/>
          <p:cNvGrpSpPr>
            <a:grpSpLocks/>
          </p:cNvGrpSpPr>
          <p:nvPr/>
        </p:nvGrpSpPr>
        <p:grpSpPr bwMode="auto">
          <a:xfrm>
            <a:off x="1376363" y="2514600"/>
            <a:ext cx="628650" cy="304800"/>
            <a:chOff x="7439664" y="769857"/>
            <a:chExt cx="629184" cy="304405"/>
          </a:xfrm>
        </p:grpSpPr>
        <p:sp>
          <p:nvSpPr>
            <p:cNvPr id="74" name="Rectangle 73"/>
            <p:cNvSpPr/>
            <p:nvPr/>
          </p:nvSpPr>
          <p:spPr>
            <a:xfrm>
              <a:off x="7439664" y="769857"/>
              <a:ext cx="629184" cy="304405"/>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5" name="Rectangle 74"/>
            <p:cNvSpPr/>
            <p:nvPr/>
          </p:nvSpPr>
          <p:spPr>
            <a:xfrm>
              <a:off x="7439664" y="769857"/>
              <a:ext cx="629184" cy="3044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a:t>AFRICOM</a:t>
              </a:r>
            </a:p>
          </p:txBody>
        </p:sp>
      </p:grpSp>
      <p:grpSp>
        <p:nvGrpSpPr>
          <p:cNvPr id="76" name="Group 20"/>
          <p:cNvGrpSpPr>
            <a:grpSpLocks/>
          </p:cNvGrpSpPr>
          <p:nvPr/>
        </p:nvGrpSpPr>
        <p:grpSpPr bwMode="auto">
          <a:xfrm>
            <a:off x="1371600" y="2986088"/>
            <a:ext cx="638175" cy="287337"/>
            <a:chOff x="7435130" y="1241461"/>
            <a:chExt cx="638252" cy="287657"/>
          </a:xfrm>
        </p:grpSpPr>
        <p:sp>
          <p:nvSpPr>
            <p:cNvPr id="77" name="Rectangle 76"/>
            <p:cNvSpPr/>
            <p:nvPr/>
          </p:nvSpPr>
          <p:spPr>
            <a:xfrm>
              <a:off x="7435130" y="1241461"/>
              <a:ext cx="638252" cy="287657"/>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8" name="Rectangle 77"/>
            <p:cNvSpPr/>
            <p:nvPr/>
          </p:nvSpPr>
          <p:spPr>
            <a:xfrm>
              <a:off x="7435130" y="1241461"/>
              <a:ext cx="638252" cy="2876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a:t>E. AFR</a:t>
              </a:r>
            </a:p>
          </p:txBody>
        </p:sp>
      </p:grpSp>
      <p:grpSp>
        <p:nvGrpSpPr>
          <p:cNvPr id="79" name="Group 20"/>
          <p:cNvGrpSpPr>
            <a:grpSpLocks/>
          </p:cNvGrpSpPr>
          <p:nvPr/>
        </p:nvGrpSpPr>
        <p:grpSpPr bwMode="auto">
          <a:xfrm>
            <a:off x="1371600" y="3448050"/>
            <a:ext cx="638175" cy="287338"/>
            <a:chOff x="7435130" y="1241461"/>
            <a:chExt cx="638252" cy="287657"/>
          </a:xfrm>
        </p:grpSpPr>
        <p:sp>
          <p:nvSpPr>
            <p:cNvPr id="80" name="Rectangle 79"/>
            <p:cNvSpPr/>
            <p:nvPr/>
          </p:nvSpPr>
          <p:spPr>
            <a:xfrm>
              <a:off x="7435130" y="1241461"/>
              <a:ext cx="638252" cy="287657"/>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1" name="Rectangle 80"/>
            <p:cNvSpPr/>
            <p:nvPr/>
          </p:nvSpPr>
          <p:spPr>
            <a:xfrm>
              <a:off x="7435130" y="1241461"/>
              <a:ext cx="638252" cy="2876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a:t>N. AFR</a:t>
              </a:r>
            </a:p>
          </p:txBody>
        </p:sp>
      </p:grpSp>
      <p:sp>
        <p:nvSpPr>
          <p:cNvPr id="82" name="Straight Connector 3"/>
          <p:cNvSpPr/>
          <p:nvPr/>
        </p:nvSpPr>
        <p:spPr>
          <a:xfrm>
            <a:off x="1657350" y="4181475"/>
            <a:ext cx="92075" cy="168275"/>
          </a:xfrm>
          <a:custGeom>
            <a:avLst/>
            <a:gdLst/>
            <a:ahLst/>
            <a:cxnLst/>
            <a:rect l="0" t="0" r="0" b="0"/>
            <a:pathLst>
              <a:path>
                <a:moveTo>
                  <a:pt x="45720" y="0"/>
                </a:moveTo>
                <a:lnTo>
                  <a:pt x="45720" y="167198"/>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83" name="Straight Connector 3"/>
          <p:cNvSpPr/>
          <p:nvPr/>
        </p:nvSpPr>
        <p:spPr>
          <a:xfrm>
            <a:off x="1647825" y="3733800"/>
            <a:ext cx="92075" cy="168275"/>
          </a:xfrm>
          <a:custGeom>
            <a:avLst/>
            <a:gdLst/>
            <a:ahLst/>
            <a:cxnLst/>
            <a:rect l="0" t="0" r="0" b="0"/>
            <a:pathLst>
              <a:path>
                <a:moveTo>
                  <a:pt x="45720" y="0"/>
                </a:moveTo>
                <a:lnTo>
                  <a:pt x="45720" y="167198"/>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grpSp>
        <p:nvGrpSpPr>
          <p:cNvPr id="84" name="Group 20"/>
          <p:cNvGrpSpPr>
            <a:grpSpLocks/>
          </p:cNvGrpSpPr>
          <p:nvPr/>
        </p:nvGrpSpPr>
        <p:grpSpPr bwMode="auto">
          <a:xfrm>
            <a:off x="1381125" y="3905250"/>
            <a:ext cx="647700" cy="304800"/>
            <a:chOff x="7292213" y="1546634"/>
            <a:chExt cx="647782" cy="305143"/>
          </a:xfrm>
        </p:grpSpPr>
        <p:sp>
          <p:nvSpPr>
            <p:cNvPr id="85" name="Rectangle 84"/>
            <p:cNvSpPr/>
            <p:nvPr/>
          </p:nvSpPr>
          <p:spPr>
            <a:xfrm>
              <a:off x="7301739" y="1546634"/>
              <a:ext cx="638256" cy="287661"/>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6" name="Rectangle 85"/>
            <p:cNvSpPr/>
            <p:nvPr/>
          </p:nvSpPr>
          <p:spPr>
            <a:xfrm>
              <a:off x="7292213" y="1564117"/>
              <a:ext cx="638256" cy="28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a:t>S. AFR</a:t>
              </a:r>
            </a:p>
          </p:txBody>
        </p:sp>
      </p:grpSp>
      <p:grpSp>
        <p:nvGrpSpPr>
          <p:cNvPr id="87" name="Group 20"/>
          <p:cNvGrpSpPr>
            <a:grpSpLocks/>
          </p:cNvGrpSpPr>
          <p:nvPr/>
        </p:nvGrpSpPr>
        <p:grpSpPr bwMode="auto">
          <a:xfrm>
            <a:off x="1390650" y="4360863"/>
            <a:ext cx="638175" cy="306387"/>
            <a:chOff x="7435130" y="1241461"/>
            <a:chExt cx="638252" cy="306727"/>
          </a:xfrm>
        </p:grpSpPr>
        <p:sp>
          <p:nvSpPr>
            <p:cNvPr id="88" name="Rectangle 87"/>
            <p:cNvSpPr/>
            <p:nvPr/>
          </p:nvSpPr>
          <p:spPr>
            <a:xfrm>
              <a:off x="7435130" y="1241461"/>
              <a:ext cx="638252" cy="28765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9" name="Rectangle 88"/>
            <p:cNvSpPr/>
            <p:nvPr/>
          </p:nvSpPr>
          <p:spPr>
            <a:xfrm>
              <a:off x="7435130" y="1260532"/>
              <a:ext cx="638252" cy="2876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a:t>C. AFR</a:t>
              </a:r>
            </a:p>
          </p:txBody>
        </p:sp>
      </p:grpSp>
      <p:sp>
        <p:nvSpPr>
          <p:cNvPr id="90" name="Straight Connector 3"/>
          <p:cNvSpPr/>
          <p:nvPr/>
        </p:nvSpPr>
        <p:spPr>
          <a:xfrm>
            <a:off x="1657350" y="4648200"/>
            <a:ext cx="92075" cy="168275"/>
          </a:xfrm>
          <a:custGeom>
            <a:avLst/>
            <a:gdLst/>
            <a:ahLst/>
            <a:cxnLst/>
            <a:rect l="0" t="0" r="0" b="0"/>
            <a:pathLst>
              <a:path>
                <a:moveTo>
                  <a:pt x="45720" y="0"/>
                </a:moveTo>
                <a:lnTo>
                  <a:pt x="45720" y="167198"/>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grpSp>
        <p:nvGrpSpPr>
          <p:cNvPr id="91" name="Group 20"/>
          <p:cNvGrpSpPr>
            <a:grpSpLocks/>
          </p:cNvGrpSpPr>
          <p:nvPr/>
        </p:nvGrpSpPr>
        <p:grpSpPr bwMode="auto">
          <a:xfrm>
            <a:off x="1371600" y="4800600"/>
            <a:ext cx="647700" cy="304800"/>
            <a:chOff x="7292213" y="1546634"/>
            <a:chExt cx="647782" cy="305143"/>
          </a:xfrm>
        </p:grpSpPr>
        <p:sp>
          <p:nvSpPr>
            <p:cNvPr id="92" name="Rectangle 91"/>
            <p:cNvSpPr/>
            <p:nvPr/>
          </p:nvSpPr>
          <p:spPr>
            <a:xfrm>
              <a:off x="7301739" y="1546634"/>
              <a:ext cx="638256" cy="287661"/>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3" name="Rectangle 92"/>
            <p:cNvSpPr/>
            <p:nvPr/>
          </p:nvSpPr>
          <p:spPr>
            <a:xfrm>
              <a:off x="7292213" y="1564117"/>
              <a:ext cx="638256" cy="28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a:t>W. AFR</a:t>
              </a:r>
            </a:p>
          </p:txBody>
        </p:sp>
      </p:grpSp>
      <p:sp>
        <p:nvSpPr>
          <p:cNvPr id="95" name="Right Arrow 94"/>
          <p:cNvSpPr/>
          <p:nvPr/>
        </p:nvSpPr>
        <p:spPr>
          <a:xfrm>
            <a:off x="2438400" y="1371600"/>
            <a:ext cx="4038600" cy="4953000"/>
          </a:xfrm>
          <a:prstGeom prst="rightArrow">
            <a:avLst>
              <a:gd name="adj1" fmla="val 50000"/>
              <a:gd name="adj2" fmla="val 4932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2514601" y="2590800"/>
            <a:ext cx="3733799" cy="2354491"/>
          </a:xfrm>
          <a:prstGeom prst="rect">
            <a:avLst/>
          </a:prstGeom>
          <a:noFill/>
        </p:spPr>
        <p:txBody>
          <a:bodyPr wrap="square" rtlCol="0">
            <a:spAutoFit/>
          </a:bodyPr>
          <a:lstStyle/>
          <a:p>
            <a:r>
              <a:rPr lang="en-US" sz="2000" b="1" dirty="0" smtClean="0"/>
              <a:t>Cell task organization </a:t>
            </a:r>
          </a:p>
          <a:p>
            <a:r>
              <a:rPr lang="en-US" sz="2000" b="1" dirty="0" smtClean="0"/>
              <a:t>changes from:</a:t>
            </a:r>
          </a:p>
          <a:p>
            <a:endParaRPr lang="en-US" sz="900" b="1" dirty="0" smtClean="0"/>
          </a:p>
          <a:p>
            <a:pPr marL="457200" indent="-457200"/>
            <a:r>
              <a:rPr lang="en-US" sz="2000" b="1" dirty="0" smtClean="0"/>
              <a:t>1) Mirroring AFRICOM structure </a:t>
            </a:r>
          </a:p>
          <a:p>
            <a:pPr marL="457200" indent="-457200">
              <a:buAutoNum type="arabicParenR"/>
            </a:pPr>
            <a:endParaRPr lang="en-US" sz="900" b="1" dirty="0" smtClean="0"/>
          </a:p>
          <a:p>
            <a:pPr marL="457200" indent="-457200"/>
            <a:r>
              <a:rPr lang="en-US" sz="2000" b="1" dirty="0" smtClean="0"/>
              <a:t>to </a:t>
            </a:r>
          </a:p>
          <a:p>
            <a:pPr marL="457200" indent="-457200"/>
            <a:endParaRPr lang="en-US" sz="900" b="1" dirty="0" smtClean="0"/>
          </a:p>
          <a:p>
            <a:pPr marL="457200" indent="-457200"/>
            <a:r>
              <a:rPr lang="en-US" sz="2000" b="1" dirty="0" smtClean="0"/>
              <a:t>2) Matching USARAF demand signals  </a:t>
            </a:r>
            <a:endParaRPr lang="en-US" sz="2000" b="1"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1143000" y="533400"/>
            <a:ext cx="6934200" cy="585787"/>
          </a:xfrm>
        </p:spPr>
        <p:txBody>
          <a:bodyPr>
            <a:noAutofit/>
          </a:bodyPr>
          <a:lstStyle/>
          <a:p>
            <a:r>
              <a:rPr lang="en-US" sz="3200" b="1" dirty="0" smtClean="0"/>
              <a:t>AFRICOM RAF Quarterly Training Packages</a:t>
            </a:r>
          </a:p>
        </p:txBody>
      </p:sp>
      <p:grpSp>
        <p:nvGrpSpPr>
          <p:cNvPr id="31" name="Group 20"/>
          <p:cNvGrpSpPr>
            <a:grpSpLocks/>
          </p:cNvGrpSpPr>
          <p:nvPr/>
        </p:nvGrpSpPr>
        <p:grpSpPr bwMode="auto">
          <a:xfrm>
            <a:off x="5170715" y="2318660"/>
            <a:ext cx="647700" cy="304800"/>
            <a:chOff x="7292213" y="1546634"/>
            <a:chExt cx="647782" cy="305143"/>
          </a:xfrm>
        </p:grpSpPr>
        <p:sp>
          <p:nvSpPr>
            <p:cNvPr id="34" name="Rectangle 33"/>
            <p:cNvSpPr/>
            <p:nvPr/>
          </p:nvSpPr>
          <p:spPr>
            <a:xfrm>
              <a:off x="7301739" y="1546634"/>
              <a:ext cx="638256" cy="287661"/>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8" name="Rectangle 37"/>
            <p:cNvSpPr/>
            <p:nvPr/>
          </p:nvSpPr>
          <p:spPr>
            <a:xfrm>
              <a:off x="7292213" y="1564117"/>
              <a:ext cx="638256" cy="28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a:t>S. AFR</a:t>
              </a:r>
            </a:p>
          </p:txBody>
        </p:sp>
      </p:grpSp>
      <p:grpSp>
        <p:nvGrpSpPr>
          <p:cNvPr id="41" name="Group 20"/>
          <p:cNvGrpSpPr>
            <a:grpSpLocks/>
          </p:cNvGrpSpPr>
          <p:nvPr/>
        </p:nvGrpSpPr>
        <p:grpSpPr bwMode="auto">
          <a:xfrm>
            <a:off x="2980507" y="2319251"/>
            <a:ext cx="638175" cy="306387"/>
            <a:chOff x="7435130" y="1241461"/>
            <a:chExt cx="638252" cy="306727"/>
          </a:xfrm>
        </p:grpSpPr>
        <p:sp>
          <p:nvSpPr>
            <p:cNvPr id="42" name="Rectangle 41"/>
            <p:cNvSpPr/>
            <p:nvPr/>
          </p:nvSpPr>
          <p:spPr>
            <a:xfrm>
              <a:off x="7435130" y="1241461"/>
              <a:ext cx="638252" cy="28765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3" name="Rectangle 42"/>
            <p:cNvSpPr/>
            <p:nvPr/>
          </p:nvSpPr>
          <p:spPr>
            <a:xfrm>
              <a:off x="7435130" y="1260532"/>
              <a:ext cx="638252" cy="2876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a:t>C. AFR</a:t>
              </a:r>
            </a:p>
          </p:txBody>
        </p:sp>
      </p:grpSp>
      <p:grpSp>
        <p:nvGrpSpPr>
          <p:cNvPr id="44" name="Group 20"/>
          <p:cNvGrpSpPr>
            <a:grpSpLocks/>
          </p:cNvGrpSpPr>
          <p:nvPr/>
        </p:nvGrpSpPr>
        <p:grpSpPr bwMode="auto">
          <a:xfrm>
            <a:off x="7569926" y="2353493"/>
            <a:ext cx="647700" cy="304800"/>
            <a:chOff x="7292213" y="1546634"/>
            <a:chExt cx="647782" cy="305143"/>
          </a:xfrm>
        </p:grpSpPr>
        <p:sp>
          <p:nvSpPr>
            <p:cNvPr id="45" name="Rectangle 44"/>
            <p:cNvSpPr/>
            <p:nvPr/>
          </p:nvSpPr>
          <p:spPr>
            <a:xfrm>
              <a:off x="7301739" y="1546634"/>
              <a:ext cx="638256" cy="287661"/>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6" name="Rectangle 45"/>
            <p:cNvSpPr/>
            <p:nvPr/>
          </p:nvSpPr>
          <p:spPr>
            <a:xfrm>
              <a:off x="7292213" y="1564117"/>
              <a:ext cx="638256" cy="28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a:t>W. AFR</a:t>
              </a:r>
            </a:p>
          </p:txBody>
        </p:sp>
      </p:grpSp>
      <p:grpSp>
        <p:nvGrpSpPr>
          <p:cNvPr id="47" name="Group 20"/>
          <p:cNvGrpSpPr>
            <a:grpSpLocks/>
          </p:cNvGrpSpPr>
          <p:nvPr/>
        </p:nvGrpSpPr>
        <p:grpSpPr bwMode="auto">
          <a:xfrm>
            <a:off x="1184362" y="2331723"/>
            <a:ext cx="638175" cy="287337"/>
            <a:chOff x="7435130" y="1241461"/>
            <a:chExt cx="638252" cy="287657"/>
          </a:xfrm>
        </p:grpSpPr>
        <p:sp>
          <p:nvSpPr>
            <p:cNvPr id="48" name="Rectangle 47"/>
            <p:cNvSpPr/>
            <p:nvPr/>
          </p:nvSpPr>
          <p:spPr>
            <a:xfrm>
              <a:off x="7435130" y="1241461"/>
              <a:ext cx="638252" cy="287657"/>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9" name="Rectangle 48"/>
            <p:cNvSpPr/>
            <p:nvPr/>
          </p:nvSpPr>
          <p:spPr>
            <a:xfrm>
              <a:off x="7435130" y="1241461"/>
              <a:ext cx="638252" cy="2876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a:t>E. AFR</a:t>
              </a:r>
            </a:p>
          </p:txBody>
        </p:sp>
      </p:grpSp>
      <p:grpSp>
        <p:nvGrpSpPr>
          <p:cNvPr id="50" name="Group 20"/>
          <p:cNvGrpSpPr>
            <a:grpSpLocks/>
          </p:cNvGrpSpPr>
          <p:nvPr/>
        </p:nvGrpSpPr>
        <p:grpSpPr bwMode="auto">
          <a:xfrm>
            <a:off x="422362" y="2331723"/>
            <a:ext cx="638175" cy="287338"/>
            <a:chOff x="7435130" y="1241461"/>
            <a:chExt cx="638252" cy="287657"/>
          </a:xfrm>
        </p:grpSpPr>
        <p:sp>
          <p:nvSpPr>
            <p:cNvPr id="51" name="Rectangle 50"/>
            <p:cNvSpPr/>
            <p:nvPr/>
          </p:nvSpPr>
          <p:spPr>
            <a:xfrm>
              <a:off x="7435130" y="1241461"/>
              <a:ext cx="638252" cy="287657"/>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2" name="Rectangle 51"/>
            <p:cNvSpPr/>
            <p:nvPr/>
          </p:nvSpPr>
          <p:spPr>
            <a:xfrm>
              <a:off x="7435130" y="1241461"/>
              <a:ext cx="638252" cy="2876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a:t>N. AFR</a:t>
              </a:r>
            </a:p>
          </p:txBody>
        </p:sp>
      </p:grpSp>
      <p:sp>
        <p:nvSpPr>
          <p:cNvPr id="53" name="TextBox 52"/>
          <p:cNvSpPr txBox="1"/>
          <p:nvPr/>
        </p:nvSpPr>
        <p:spPr>
          <a:xfrm>
            <a:off x="650962" y="1798323"/>
            <a:ext cx="865237" cy="369332"/>
          </a:xfrm>
          <a:prstGeom prst="rect">
            <a:avLst/>
          </a:prstGeom>
          <a:noFill/>
        </p:spPr>
        <p:txBody>
          <a:bodyPr wrap="none" rtlCol="0">
            <a:spAutoFit/>
          </a:bodyPr>
          <a:lstStyle/>
          <a:p>
            <a:r>
              <a:rPr lang="en-US" b="1" u="sng" dirty="0" smtClean="0"/>
              <a:t>Team 1</a:t>
            </a:r>
            <a:endParaRPr lang="en-US" b="1" u="sng" dirty="0"/>
          </a:p>
        </p:txBody>
      </p:sp>
      <p:sp>
        <p:nvSpPr>
          <p:cNvPr id="54" name="TextBox 53"/>
          <p:cNvSpPr txBox="1"/>
          <p:nvPr/>
        </p:nvSpPr>
        <p:spPr>
          <a:xfrm>
            <a:off x="2841170" y="1823645"/>
            <a:ext cx="865237" cy="369332"/>
          </a:xfrm>
          <a:prstGeom prst="rect">
            <a:avLst/>
          </a:prstGeom>
          <a:noFill/>
        </p:spPr>
        <p:txBody>
          <a:bodyPr wrap="none" rtlCol="0">
            <a:spAutoFit/>
          </a:bodyPr>
          <a:lstStyle/>
          <a:p>
            <a:r>
              <a:rPr lang="en-US" b="1" u="sng" dirty="0" smtClean="0"/>
              <a:t>Team 2</a:t>
            </a:r>
            <a:endParaRPr lang="en-US" b="1" u="sng" dirty="0"/>
          </a:p>
        </p:txBody>
      </p:sp>
      <p:sp>
        <p:nvSpPr>
          <p:cNvPr id="55" name="TextBox 54"/>
          <p:cNvSpPr txBox="1"/>
          <p:nvPr/>
        </p:nvSpPr>
        <p:spPr>
          <a:xfrm>
            <a:off x="5055326" y="1824449"/>
            <a:ext cx="865237" cy="369332"/>
          </a:xfrm>
          <a:prstGeom prst="rect">
            <a:avLst/>
          </a:prstGeom>
          <a:noFill/>
        </p:spPr>
        <p:txBody>
          <a:bodyPr wrap="none" rtlCol="0">
            <a:spAutoFit/>
          </a:bodyPr>
          <a:lstStyle/>
          <a:p>
            <a:r>
              <a:rPr lang="en-US" b="1" u="sng" dirty="0" smtClean="0"/>
              <a:t>Team 3</a:t>
            </a:r>
            <a:endParaRPr lang="en-US" b="1" u="sng" dirty="0"/>
          </a:p>
        </p:txBody>
      </p:sp>
      <p:sp>
        <p:nvSpPr>
          <p:cNvPr id="56" name="TextBox 55"/>
          <p:cNvSpPr txBox="1"/>
          <p:nvPr/>
        </p:nvSpPr>
        <p:spPr>
          <a:xfrm>
            <a:off x="7458893" y="1857104"/>
            <a:ext cx="865237" cy="369332"/>
          </a:xfrm>
          <a:prstGeom prst="rect">
            <a:avLst/>
          </a:prstGeom>
          <a:noFill/>
        </p:spPr>
        <p:txBody>
          <a:bodyPr wrap="none" rtlCol="0">
            <a:spAutoFit/>
          </a:bodyPr>
          <a:lstStyle/>
          <a:p>
            <a:r>
              <a:rPr lang="en-US" b="1" u="sng" dirty="0" smtClean="0"/>
              <a:t>Team 4</a:t>
            </a:r>
            <a:endParaRPr lang="en-US" b="1" u="sng" dirty="0"/>
          </a:p>
        </p:txBody>
      </p:sp>
      <p:grpSp>
        <p:nvGrpSpPr>
          <p:cNvPr id="57" name="Group 20"/>
          <p:cNvGrpSpPr>
            <a:grpSpLocks/>
          </p:cNvGrpSpPr>
          <p:nvPr/>
        </p:nvGrpSpPr>
        <p:grpSpPr bwMode="auto">
          <a:xfrm>
            <a:off x="117562" y="2941324"/>
            <a:ext cx="1946862" cy="304799"/>
            <a:chOff x="7409137" y="1241461"/>
            <a:chExt cx="664245" cy="305137"/>
          </a:xfrm>
        </p:grpSpPr>
        <p:sp>
          <p:nvSpPr>
            <p:cNvPr id="58" name="Rectangle 57"/>
            <p:cNvSpPr/>
            <p:nvPr/>
          </p:nvSpPr>
          <p:spPr>
            <a:xfrm>
              <a:off x="7435130" y="1241461"/>
              <a:ext cx="638252" cy="28765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9" name="Rectangle 58"/>
            <p:cNvSpPr/>
            <p:nvPr/>
          </p:nvSpPr>
          <p:spPr>
            <a:xfrm>
              <a:off x="7409137" y="1258942"/>
              <a:ext cx="638253" cy="2876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smtClean="0"/>
                <a:t>DLI: LANGUAGE A</a:t>
              </a:r>
              <a:endParaRPr lang="en-US" sz="1200" b="1" dirty="0"/>
            </a:p>
          </p:txBody>
        </p:sp>
      </p:grpSp>
      <p:grpSp>
        <p:nvGrpSpPr>
          <p:cNvPr id="69" name="Group 20"/>
          <p:cNvGrpSpPr>
            <a:grpSpLocks/>
          </p:cNvGrpSpPr>
          <p:nvPr/>
        </p:nvGrpSpPr>
        <p:grpSpPr bwMode="auto">
          <a:xfrm>
            <a:off x="574762" y="3574871"/>
            <a:ext cx="990600" cy="762000"/>
            <a:chOff x="7435131" y="1241462"/>
            <a:chExt cx="990720" cy="762846"/>
          </a:xfrm>
        </p:grpSpPr>
        <p:sp>
          <p:nvSpPr>
            <p:cNvPr id="70" name="Rectangle 69"/>
            <p:cNvSpPr/>
            <p:nvPr/>
          </p:nvSpPr>
          <p:spPr>
            <a:xfrm>
              <a:off x="7435131" y="1241462"/>
              <a:ext cx="990720" cy="76284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1" name="Rectangle 70"/>
            <p:cNvSpPr/>
            <p:nvPr/>
          </p:nvSpPr>
          <p:spPr>
            <a:xfrm>
              <a:off x="7624568" y="1241462"/>
              <a:ext cx="638252" cy="743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smtClean="0"/>
                <a:t>CUBIC</a:t>
              </a:r>
            </a:p>
            <a:p>
              <a:pPr algn="ctr" defTabSz="400050">
                <a:lnSpc>
                  <a:spcPct val="90000"/>
                </a:lnSpc>
                <a:spcAft>
                  <a:spcPct val="35000"/>
                </a:spcAft>
                <a:defRPr/>
              </a:pPr>
              <a:r>
                <a:rPr lang="en-US" sz="1200" b="1" dirty="0" smtClean="0"/>
                <a:t>ROLE PLAYERS</a:t>
              </a:r>
              <a:endParaRPr lang="en-US" sz="1200" b="1" dirty="0"/>
            </a:p>
          </p:txBody>
        </p:sp>
      </p:grpSp>
      <p:grpSp>
        <p:nvGrpSpPr>
          <p:cNvPr id="72" name="Group 20"/>
          <p:cNvGrpSpPr>
            <a:grpSpLocks/>
          </p:cNvGrpSpPr>
          <p:nvPr/>
        </p:nvGrpSpPr>
        <p:grpSpPr bwMode="auto">
          <a:xfrm>
            <a:off x="7456715" y="3618411"/>
            <a:ext cx="990600" cy="762000"/>
            <a:chOff x="7435131" y="1241462"/>
            <a:chExt cx="990720" cy="762846"/>
          </a:xfrm>
        </p:grpSpPr>
        <p:sp>
          <p:nvSpPr>
            <p:cNvPr id="73" name="Rectangle 72"/>
            <p:cNvSpPr/>
            <p:nvPr/>
          </p:nvSpPr>
          <p:spPr>
            <a:xfrm>
              <a:off x="7435131" y="1241462"/>
              <a:ext cx="990720" cy="76284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4" name="Rectangle 73"/>
            <p:cNvSpPr/>
            <p:nvPr/>
          </p:nvSpPr>
          <p:spPr>
            <a:xfrm>
              <a:off x="7624568" y="1241462"/>
              <a:ext cx="638252" cy="743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smtClean="0"/>
                <a:t>CUBIC</a:t>
              </a:r>
            </a:p>
            <a:p>
              <a:pPr algn="ctr" defTabSz="400050">
                <a:lnSpc>
                  <a:spcPct val="90000"/>
                </a:lnSpc>
                <a:spcAft>
                  <a:spcPct val="35000"/>
                </a:spcAft>
                <a:defRPr/>
              </a:pPr>
              <a:r>
                <a:rPr lang="en-US" sz="1200" b="1" dirty="0" smtClean="0"/>
                <a:t>ROLE PLAYERS</a:t>
              </a:r>
              <a:endParaRPr lang="en-US" sz="1200" b="1" dirty="0"/>
            </a:p>
          </p:txBody>
        </p:sp>
      </p:grpSp>
      <p:grpSp>
        <p:nvGrpSpPr>
          <p:cNvPr id="75" name="Group 20"/>
          <p:cNvGrpSpPr>
            <a:grpSpLocks/>
          </p:cNvGrpSpPr>
          <p:nvPr/>
        </p:nvGrpSpPr>
        <p:grpSpPr bwMode="auto">
          <a:xfrm>
            <a:off x="5053148" y="3609704"/>
            <a:ext cx="990600" cy="762000"/>
            <a:chOff x="7435131" y="1241462"/>
            <a:chExt cx="990720" cy="762846"/>
          </a:xfrm>
        </p:grpSpPr>
        <p:sp>
          <p:nvSpPr>
            <p:cNvPr id="76" name="Rectangle 75"/>
            <p:cNvSpPr/>
            <p:nvPr/>
          </p:nvSpPr>
          <p:spPr>
            <a:xfrm>
              <a:off x="7435131" y="1241462"/>
              <a:ext cx="990720" cy="76284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7" name="Rectangle 76"/>
            <p:cNvSpPr/>
            <p:nvPr/>
          </p:nvSpPr>
          <p:spPr>
            <a:xfrm>
              <a:off x="7624568" y="1241462"/>
              <a:ext cx="638252" cy="743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smtClean="0"/>
                <a:t>CUBIC</a:t>
              </a:r>
            </a:p>
            <a:p>
              <a:pPr algn="ctr" defTabSz="400050">
                <a:lnSpc>
                  <a:spcPct val="90000"/>
                </a:lnSpc>
                <a:spcAft>
                  <a:spcPct val="35000"/>
                </a:spcAft>
                <a:defRPr/>
              </a:pPr>
              <a:r>
                <a:rPr lang="en-US" sz="1200" b="1" dirty="0" smtClean="0"/>
                <a:t>ROLE PLAYERS</a:t>
              </a:r>
              <a:endParaRPr lang="en-US" sz="1200" b="1" dirty="0"/>
            </a:p>
          </p:txBody>
        </p:sp>
      </p:grpSp>
      <p:grpSp>
        <p:nvGrpSpPr>
          <p:cNvPr id="78" name="Group 20"/>
          <p:cNvGrpSpPr>
            <a:grpSpLocks/>
          </p:cNvGrpSpPr>
          <p:nvPr/>
        </p:nvGrpSpPr>
        <p:grpSpPr bwMode="auto">
          <a:xfrm>
            <a:off x="2815044" y="3622767"/>
            <a:ext cx="990600" cy="762000"/>
            <a:chOff x="7435131" y="1241462"/>
            <a:chExt cx="990720" cy="762846"/>
          </a:xfrm>
        </p:grpSpPr>
        <p:sp>
          <p:nvSpPr>
            <p:cNvPr id="79" name="Rectangle 78"/>
            <p:cNvSpPr/>
            <p:nvPr/>
          </p:nvSpPr>
          <p:spPr>
            <a:xfrm>
              <a:off x="7435131" y="1241462"/>
              <a:ext cx="990720" cy="76284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0" name="Rectangle 79"/>
            <p:cNvSpPr/>
            <p:nvPr/>
          </p:nvSpPr>
          <p:spPr>
            <a:xfrm>
              <a:off x="7624568" y="1241462"/>
              <a:ext cx="638252" cy="743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smtClean="0"/>
                <a:t>CUBIC</a:t>
              </a:r>
            </a:p>
            <a:p>
              <a:pPr algn="ctr" defTabSz="400050">
                <a:lnSpc>
                  <a:spcPct val="90000"/>
                </a:lnSpc>
                <a:spcAft>
                  <a:spcPct val="35000"/>
                </a:spcAft>
                <a:defRPr/>
              </a:pPr>
              <a:r>
                <a:rPr lang="en-US" sz="1200" b="1" dirty="0" smtClean="0"/>
                <a:t>ROLE PLAYERS</a:t>
              </a:r>
              <a:endParaRPr lang="en-US" sz="1200" b="1" dirty="0"/>
            </a:p>
          </p:txBody>
        </p:sp>
      </p:grpSp>
      <p:grpSp>
        <p:nvGrpSpPr>
          <p:cNvPr id="81" name="Group 20"/>
          <p:cNvGrpSpPr>
            <a:grpSpLocks/>
          </p:cNvGrpSpPr>
          <p:nvPr/>
        </p:nvGrpSpPr>
        <p:grpSpPr bwMode="auto">
          <a:xfrm>
            <a:off x="7018612" y="2893422"/>
            <a:ext cx="1946862" cy="304799"/>
            <a:chOff x="7409137" y="1241461"/>
            <a:chExt cx="664245" cy="305137"/>
          </a:xfrm>
        </p:grpSpPr>
        <p:sp>
          <p:nvSpPr>
            <p:cNvPr id="82" name="Rectangle 81"/>
            <p:cNvSpPr/>
            <p:nvPr/>
          </p:nvSpPr>
          <p:spPr>
            <a:xfrm>
              <a:off x="7435130" y="1241461"/>
              <a:ext cx="638252" cy="28765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3" name="Rectangle 82"/>
            <p:cNvSpPr/>
            <p:nvPr/>
          </p:nvSpPr>
          <p:spPr>
            <a:xfrm>
              <a:off x="7409137" y="1258942"/>
              <a:ext cx="638253" cy="2876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smtClean="0"/>
                <a:t>DLI: LANGUAGE D</a:t>
              </a:r>
              <a:endParaRPr lang="en-US" sz="1200" b="1" dirty="0"/>
            </a:p>
          </p:txBody>
        </p:sp>
      </p:grpSp>
      <p:grpSp>
        <p:nvGrpSpPr>
          <p:cNvPr id="84" name="Group 20"/>
          <p:cNvGrpSpPr>
            <a:grpSpLocks/>
          </p:cNvGrpSpPr>
          <p:nvPr/>
        </p:nvGrpSpPr>
        <p:grpSpPr bwMode="auto">
          <a:xfrm>
            <a:off x="2329045" y="2930438"/>
            <a:ext cx="1946862" cy="304799"/>
            <a:chOff x="7409137" y="1241461"/>
            <a:chExt cx="664245" cy="305137"/>
          </a:xfrm>
        </p:grpSpPr>
        <p:sp>
          <p:nvSpPr>
            <p:cNvPr id="85" name="Rectangle 84"/>
            <p:cNvSpPr/>
            <p:nvPr/>
          </p:nvSpPr>
          <p:spPr>
            <a:xfrm>
              <a:off x="7435130" y="1241461"/>
              <a:ext cx="638252" cy="28765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6" name="Rectangle 85"/>
            <p:cNvSpPr/>
            <p:nvPr/>
          </p:nvSpPr>
          <p:spPr>
            <a:xfrm>
              <a:off x="7409137" y="1258942"/>
              <a:ext cx="638253" cy="2876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smtClean="0"/>
                <a:t>DLI: LANGUAGE B</a:t>
              </a:r>
              <a:endParaRPr lang="en-US" sz="1200" b="1" dirty="0"/>
            </a:p>
          </p:txBody>
        </p:sp>
      </p:grpSp>
      <p:grpSp>
        <p:nvGrpSpPr>
          <p:cNvPr id="87" name="Group 20"/>
          <p:cNvGrpSpPr>
            <a:grpSpLocks/>
          </p:cNvGrpSpPr>
          <p:nvPr/>
        </p:nvGrpSpPr>
        <p:grpSpPr bwMode="auto">
          <a:xfrm>
            <a:off x="4632464" y="2917375"/>
            <a:ext cx="1946862" cy="304799"/>
            <a:chOff x="7409137" y="1241461"/>
            <a:chExt cx="664245" cy="305137"/>
          </a:xfrm>
        </p:grpSpPr>
        <p:sp>
          <p:nvSpPr>
            <p:cNvPr id="88" name="Rectangle 87"/>
            <p:cNvSpPr/>
            <p:nvPr/>
          </p:nvSpPr>
          <p:spPr>
            <a:xfrm>
              <a:off x="7435130" y="1241461"/>
              <a:ext cx="638252" cy="28765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9" name="Rectangle 88"/>
            <p:cNvSpPr/>
            <p:nvPr/>
          </p:nvSpPr>
          <p:spPr>
            <a:xfrm>
              <a:off x="7409137" y="1258942"/>
              <a:ext cx="638253" cy="2876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smtClean="0"/>
                <a:t>DLI: LANGUAGE C</a:t>
              </a:r>
              <a:endParaRPr lang="en-US" sz="1200" b="1" dirty="0"/>
            </a:p>
          </p:txBody>
        </p:sp>
      </p:grpSp>
      <p:sp>
        <p:nvSpPr>
          <p:cNvPr id="90" name="Title 1"/>
          <p:cNvSpPr txBox="1">
            <a:spLocks/>
          </p:cNvSpPr>
          <p:nvPr/>
        </p:nvSpPr>
        <p:spPr>
          <a:xfrm>
            <a:off x="990600" y="4900613"/>
            <a:ext cx="6934200" cy="585787"/>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sng" strike="noStrike" kern="1200" cap="none" spc="0" normalizeH="0" baseline="0" noProof="0" dirty="0" smtClean="0">
                <a:ln>
                  <a:noFill/>
                </a:ln>
                <a:solidFill>
                  <a:schemeClr val="tx1"/>
                </a:solidFill>
                <a:effectLst/>
                <a:uLnTx/>
                <a:uFillTx/>
                <a:latin typeface="+mj-lt"/>
                <a:ea typeface="+mj-ea"/>
                <a:cs typeface="+mj-cs"/>
              </a:rPr>
              <a:t>Who else can contribute to the teams?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28600"/>
            <a:ext cx="5791200" cy="584775"/>
          </a:xfrm>
          <a:prstGeom prst="rect">
            <a:avLst/>
          </a:prstGeom>
          <a:noFill/>
        </p:spPr>
        <p:txBody>
          <a:bodyPr wrap="square" rtlCol="0">
            <a:spAutoFit/>
          </a:bodyPr>
          <a:lstStyle/>
          <a:p>
            <a:pPr algn="ctr"/>
            <a:r>
              <a:rPr lang="en-US" sz="3200" b="1" dirty="0" smtClean="0">
                <a:latin typeface="Arial" pitchFamily="34" charset="0"/>
                <a:cs typeface="Arial" pitchFamily="34" charset="0"/>
              </a:rPr>
              <a:t>Strategic Guidance</a:t>
            </a:r>
            <a:endParaRPr lang="en-US" sz="3200" b="1" dirty="0">
              <a:latin typeface="Arial" pitchFamily="34" charset="0"/>
              <a:cs typeface="Arial" pitchFamily="34" charset="0"/>
            </a:endParaRPr>
          </a:p>
        </p:txBody>
      </p:sp>
      <p:grpSp>
        <p:nvGrpSpPr>
          <p:cNvPr id="6" name="Group 10"/>
          <p:cNvGrpSpPr/>
          <p:nvPr/>
        </p:nvGrpSpPr>
        <p:grpSpPr>
          <a:xfrm>
            <a:off x="121919" y="1049372"/>
            <a:ext cx="9022081" cy="785570"/>
            <a:chOff x="121920" y="1201772"/>
            <a:chExt cx="8849360" cy="785570"/>
          </a:xfrm>
        </p:grpSpPr>
        <p:sp>
          <p:nvSpPr>
            <p:cNvPr id="3" name="TextBox 2"/>
            <p:cNvSpPr txBox="1"/>
            <p:nvPr/>
          </p:nvSpPr>
          <p:spPr>
            <a:xfrm>
              <a:off x="208280" y="1201772"/>
              <a:ext cx="8763000" cy="307777"/>
            </a:xfrm>
            <a:prstGeom prst="rect">
              <a:avLst/>
            </a:prstGeom>
            <a:noFill/>
          </p:spPr>
          <p:txBody>
            <a:bodyPr wrap="square" rtlCol="0">
              <a:spAutoFit/>
            </a:bodyPr>
            <a:lstStyle/>
            <a:p>
              <a:r>
                <a:rPr lang="en-US" sz="1400" b="1" dirty="0" smtClean="0">
                  <a:latin typeface="Arial" pitchFamily="34" charset="0"/>
                  <a:cs typeface="Arial" pitchFamily="34" charset="0"/>
                </a:rPr>
                <a:t>National Security Strategy (2010)</a:t>
              </a:r>
              <a:r>
                <a:rPr lang="en-US" sz="1400" dirty="0" smtClean="0">
                  <a:latin typeface="Arial" pitchFamily="34" charset="0"/>
                  <a:cs typeface="Arial" pitchFamily="34" charset="0"/>
                </a:rPr>
                <a:t>    </a:t>
              </a:r>
              <a:endParaRPr lang="en-US" sz="1600" dirty="0">
                <a:latin typeface="Arial" pitchFamily="34" charset="0"/>
                <a:cs typeface="Arial" pitchFamily="34" charset="0"/>
              </a:endParaRPr>
            </a:p>
          </p:txBody>
        </p:sp>
        <p:sp>
          <p:nvSpPr>
            <p:cNvPr id="10" name="Rectangle 9"/>
            <p:cNvSpPr/>
            <p:nvPr/>
          </p:nvSpPr>
          <p:spPr>
            <a:xfrm>
              <a:off x="121920" y="1525677"/>
              <a:ext cx="8310880" cy="461665"/>
            </a:xfrm>
            <a:prstGeom prst="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1200" dirty="0" smtClean="0">
                  <a:latin typeface="Arial" pitchFamily="34" charset="0"/>
                  <a:cs typeface="Arial" pitchFamily="34" charset="0"/>
                </a:rPr>
                <a:t>We will undertake long-term, sustained efforts to </a:t>
              </a:r>
              <a:r>
                <a:rPr lang="en-US" sz="1200" b="1" dirty="0" smtClean="0">
                  <a:solidFill>
                    <a:srgbClr val="FF0000"/>
                  </a:solidFill>
                  <a:latin typeface="Arial" pitchFamily="34" charset="0"/>
                  <a:cs typeface="Arial" pitchFamily="34" charset="0"/>
                </a:rPr>
                <a:t>strengthen the capacity of security forces </a:t>
              </a:r>
              <a:r>
                <a:rPr lang="en-US" sz="1200" dirty="0" smtClean="0">
                  <a:latin typeface="Arial" pitchFamily="34" charset="0"/>
                  <a:cs typeface="Arial" pitchFamily="34" charset="0"/>
                </a:rPr>
                <a:t>to guarantee internal security, defend against external threats, and promote regional security and respect for human rights and the rule of law. </a:t>
              </a:r>
              <a:endParaRPr lang="en-US" sz="1200" dirty="0"/>
            </a:p>
          </p:txBody>
        </p:sp>
      </p:grpSp>
      <p:grpSp>
        <p:nvGrpSpPr>
          <p:cNvPr id="9" name="Group 12"/>
          <p:cNvGrpSpPr/>
          <p:nvPr/>
        </p:nvGrpSpPr>
        <p:grpSpPr>
          <a:xfrm>
            <a:off x="274319" y="2008795"/>
            <a:ext cx="9023793" cy="949371"/>
            <a:chOff x="274320" y="2035437"/>
            <a:chExt cx="8808720" cy="949371"/>
          </a:xfrm>
        </p:grpSpPr>
        <p:sp>
          <p:nvSpPr>
            <p:cNvPr id="4" name="TextBox 3"/>
            <p:cNvSpPr txBox="1"/>
            <p:nvPr/>
          </p:nvSpPr>
          <p:spPr>
            <a:xfrm>
              <a:off x="320040" y="2035437"/>
              <a:ext cx="8763000" cy="307777"/>
            </a:xfrm>
            <a:prstGeom prst="rect">
              <a:avLst/>
            </a:prstGeom>
            <a:noFill/>
          </p:spPr>
          <p:txBody>
            <a:bodyPr wrap="square" rtlCol="0">
              <a:spAutoFit/>
            </a:bodyPr>
            <a:lstStyle/>
            <a:p>
              <a:r>
                <a:rPr lang="en-US" sz="1400" b="1" dirty="0" smtClean="0">
                  <a:latin typeface="Arial" pitchFamily="34" charset="0"/>
                  <a:cs typeface="Arial" pitchFamily="34" charset="0"/>
                </a:rPr>
                <a:t>Quadrennial Defense Review (2010)</a:t>
              </a:r>
              <a:endParaRPr lang="en-US" sz="1400" dirty="0">
                <a:latin typeface="Arial" pitchFamily="34" charset="0"/>
                <a:cs typeface="Arial" pitchFamily="34" charset="0"/>
              </a:endParaRPr>
            </a:p>
          </p:txBody>
        </p:sp>
        <p:sp>
          <p:nvSpPr>
            <p:cNvPr id="12" name="Rectangle 11"/>
            <p:cNvSpPr/>
            <p:nvPr/>
          </p:nvSpPr>
          <p:spPr>
            <a:xfrm>
              <a:off x="274320" y="2338477"/>
              <a:ext cx="8158480" cy="646331"/>
            </a:xfrm>
            <a:prstGeom prst="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1200" dirty="0" smtClean="0">
                  <a:latin typeface="Arial" pitchFamily="34" charset="0"/>
                  <a:cs typeface="Arial" pitchFamily="34" charset="0"/>
                </a:rPr>
                <a:t>Within the range of security cooperation activities, the most dynamic in the coming years will be </a:t>
              </a:r>
              <a:r>
                <a:rPr lang="en-US" sz="1200" b="1" dirty="0" smtClean="0">
                  <a:solidFill>
                    <a:srgbClr val="FF0000"/>
                  </a:solidFill>
                  <a:latin typeface="Arial" pitchFamily="34" charset="0"/>
                  <a:cs typeface="Arial" pitchFamily="34" charset="0"/>
                </a:rPr>
                <a:t>security force assistance (SFA) missions</a:t>
              </a:r>
              <a:r>
                <a:rPr lang="en-US" sz="1200" dirty="0" smtClean="0">
                  <a:latin typeface="Arial" pitchFamily="34" charset="0"/>
                  <a:cs typeface="Arial" pitchFamily="34" charset="0"/>
                </a:rPr>
                <a:t>: “hands on” efforts, conducted primarily in host countries to train, equip, advise and assist…..</a:t>
              </a:r>
              <a:endParaRPr lang="en-US" sz="1200" dirty="0"/>
            </a:p>
          </p:txBody>
        </p:sp>
      </p:grpSp>
      <p:sp>
        <p:nvSpPr>
          <p:cNvPr id="14" name="Bent-Up Arrow 13"/>
          <p:cNvSpPr/>
          <p:nvPr/>
        </p:nvSpPr>
        <p:spPr>
          <a:xfrm rot="5400000">
            <a:off x="-32974" y="1993850"/>
            <a:ext cx="431800" cy="182977"/>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6"/>
          <p:cNvGrpSpPr/>
          <p:nvPr/>
        </p:nvGrpSpPr>
        <p:grpSpPr>
          <a:xfrm>
            <a:off x="426720" y="3132019"/>
            <a:ext cx="8874396" cy="769855"/>
            <a:chOff x="426720" y="3046287"/>
            <a:chExt cx="8869680" cy="769855"/>
          </a:xfrm>
        </p:grpSpPr>
        <p:sp>
          <p:nvSpPr>
            <p:cNvPr id="5" name="TextBox 4"/>
            <p:cNvSpPr txBox="1"/>
            <p:nvPr/>
          </p:nvSpPr>
          <p:spPr>
            <a:xfrm>
              <a:off x="533400" y="3046287"/>
              <a:ext cx="8763000" cy="307777"/>
            </a:xfrm>
            <a:prstGeom prst="rect">
              <a:avLst/>
            </a:prstGeom>
            <a:noFill/>
          </p:spPr>
          <p:txBody>
            <a:bodyPr wrap="square" rtlCol="0">
              <a:spAutoFit/>
            </a:bodyPr>
            <a:lstStyle/>
            <a:p>
              <a:r>
                <a:rPr lang="en-US" sz="1400" b="1" dirty="0" smtClean="0">
                  <a:latin typeface="Arial" pitchFamily="34" charset="0"/>
                  <a:cs typeface="Arial" pitchFamily="34" charset="0"/>
                </a:rPr>
                <a:t>National Military Strategy (2011)</a:t>
              </a:r>
              <a:endParaRPr lang="en-US" sz="1400" dirty="0">
                <a:latin typeface="Arial" pitchFamily="34" charset="0"/>
                <a:cs typeface="Arial" pitchFamily="34" charset="0"/>
              </a:endParaRPr>
            </a:p>
          </p:txBody>
        </p:sp>
        <p:sp>
          <p:nvSpPr>
            <p:cNvPr id="15" name="Rectangle 14"/>
            <p:cNvSpPr/>
            <p:nvPr/>
          </p:nvSpPr>
          <p:spPr>
            <a:xfrm>
              <a:off x="426720" y="3354477"/>
              <a:ext cx="8209481" cy="461665"/>
            </a:xfrm>
            <a:prstGeom prst="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1200" dirty="0" smtClean="0">
                  <a:latin typeface="Arial" pitchFamily="34" charset="0"/>
                  <a:cs typeface="Arial" pitchFamily="34" charset="0"/>
                </a:rPr>
                <a:t>We will strengthen and expand our network of partnerships </a:t>
              </a:r>
              <a:r>
                <a:rPr lang="en-US" sz="1200" b="1" dirty="0" smtClean="0">
                  <a:solidFill>
                    <a:srgbClr val="FF0000"/>
                  </a:solidFill>
                  <a:latin typeface="Arial" pitchFamily="34" charset="0"/>
                  <a:cs typeface="Arial" pitchFamily="34" charset="0"/>
                </a:rPr>
                <a:t>to enable partner capacity to enhance security</a:t>
              </a:r>
              <a:r>
                <a:rPr lang="en-US" sz="1200" dirty="0" smtClean="0">
                  <a:latin typeface="Arial" pitchFamily="34" charset="0"/>
                  <a:cs typeface="Arial" pitchFamily="34" charset="0"/>
                </a:rPr>
                <a:t>. Military to military relationships must be reliable to be effective, and persevere through political upheavals or even disruption.</a:t>
              </a:r>
              <a:endParaRPr lang="en-US" sz="1200" dirty="0"/>
            </a:p>
          </p:txBody>
        </p:sp>
      </p:grpSp>
      <p:grpSp>
        <p:nvGrpSpPr>
          <p:cNvPr id="13" name="Group 28"/>
          <p:cNvGrpSpPr/>
          <p:nvPr/>
        </p:nvGrpSpPr>
        <p:grpSpPr>
          <a:xfrm>
            <a:off x="579119" y="4075727"/>
            <a:ext cx="8040899" cy="933952"/>
            <a:chOff x="579119" y="3727256"/>
            <a:chExt cx="8040899" cy="933952"/>
          </a:xfrm>
        </p:grpSpPr>
        <p:sp>
          <p:nvSpPr>
            <p:cNvPr id="8" name="TextBox 7"/>
            <p:cNvSpPr txBox="1"/>
            <p:nvPr/>
          </p:nvSpPr>
          <p:spPr>
            <a:xfrm>
              <a:off x="689733" y="3727256"/>
              <a:ext cx="7503214" cy="307777"/>
            </a:xfrm>
            <a:prstGeom prst="rect">
              <a:avLst/>
            </a:prstGeom>
            <a:noFill/>
          </p:spPr>
          <p:txBody>
            <a:bodyPr wrap="square" rtlCol="0">
              <a:spAutoFit/>
            </a:bodyPr>
            <a:lstStyle/>
            <a:p>
              <a:r>
                <a:rPr lang="en-US" sz="1400" b="1" dirty="0" smtClean="0">
                  <a:latin typeface="Arial" pitchFamily="34" charset="0"/>
                  <a:cs typeface="Arial" pitchFamily="34" charset="0"/>
                </a:rPr>
                <a:t>Department of Defense Instruction 5000.68-Security Force Assistance (2010)</a:t>
              </a:r>
              <a:endParaRPr lang="en-US" sz="1400" dirty="0">
                <a:latin typeface="Arial" pitchFamily="34" charset="0"/>
                <a:cs typeface="Arial" pitchFamily="34" charset="0"/>
              </a:endParaRPr>
            </a:p>
          </p:txBody>
        </p:sp>
        <p:sp>
          <p:nvSpPr>
            <p:cNvPr id="18" name="Rectangle 17"/>
            <p:cNvSpPr/>
            <p:nvPr/>
          </p:nvSpPr>
          <p:spPr>
            <a:xfrm>
              <a:off x="579119" y="4014877"/>
              <a:ext cx="8040899" cy="646331"/>
            </a:xfrm>
            <a:prstGeom prst="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1200" dirty="0" smtClean="0">
                  <a:latin typeface="Arial" pitchFamily="34" charset="0"/>
                  <a:cs typeface="Arial" pitchFamily="34" charset="0"/>
                </a:rPr>
                <a:t>SFA shall encompass DoD efforts to support the professionalization and the </a:t>
              </a:r>
              <a:r>
                <a:rPr lang="en-US" sz="1200" b="1" dirty="0" smtClean="0">
                  <a:solidFill>
                    <a:srgbClr val="FF0000"/>
                  </a:solidFill>
                  <a:latin typeface="Arial" pitchFamily="34" charset="0"/>
                  <a:cs typeface="Arial" pitchFamily="34" charset="0"/>
                </a:rPr>
                <a:t>sustainable development of the capacity and capability of the foreign security forces</a:t>
              </a:r>
              <a:r>
                <a:rPr lang="en-US" sz="1200" dirty="0" smtClean="0">
                  <a:solidFill>
                    <a:srgbClr val="FF0000"/>
                  </a:solidFill>
                  <a:latin typeface="Arial" pitchFamily="34" charset="0"/>
                  <a:cs typeface="Arial" pitchFamily="34" charset="0"/>
                </a:rPr>
                <a:t> </a:t>
              </a:r>
              <a:r>
                <a:rPr lang="en-US" sz="1200" dirty="0" smtClean="0">
                  <a:latin typeface="Arial" pitchFamily="34" charset="0"/>
                  <a:cs typeface="Arial" pitchFamily="34" charset="0"/>
                </a:rPr>
                <a:t>and supporting institutions of host countries, as well as international and regional security organizations.</a:t>
              </a:r>
              <a:endParaRPr lang="en-US" sz="1200" dirty="0"/>
            </a:p>
          </p:txBody>
        </p:sp>
      </p:grpSp>
      <p:sp>
        <p:nvSpPr>
          <p:cNvPr id="20" name="Bent-Up Arrow 19"/>
          <p:cNvSpPr/>
          <p:nvPr/>
        </p:nvSpPr>
        <p:spPr>
          <a:xfrm rot="5400000">
            <a:off x="120195" y="3148964"/>
            <a:ext cx="473504" cy="161002"/>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Bent-Up Arrow 20"/>
          <p:cNvSpPr/>
          <p:nvPr/>
        </p:nvSpPr>
        <p:spPr>
          <a:xfrm rot="5400000">
            <a:off x="226995" y="4079194"/>
            <a:ext cx="518631" cy="185812"/>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27"/>
          <p:cNvGrpSpPr/>
          <p:nvPr/>
        </p:nvGrpSpPr>
        <p:grpSpPr>
          <a:xfrm>
            <a:off x="731520" y="5183532"/>
            <a:ext cx="8412481" cy="800020"/>
            <a:chOff x="731520" y="5183532"/>
            <a:chExt cx="8412481" cy="800020"/>
          </a:xfrm>
        </p:grpSpPr>
        <p:sp>
          <p:nvSpPr>
            <p:cNvPr id="7" name="TextBox 6"/>
            <p:cNvSpPr txBox="1"/>
            <p:nvPr/>
          </p:nvSpPr>
          <p:spPr>
            <a:xfrm>
              <a:off x="864021" y="5183532"/>
              <a:ext cx="8279980" cy="307777"/>
            </a:xfrm>
            <a:prstGeom prst="rect">
              <a:avLst/>
            </a:prstGeom>
            <a:noFill/>
          </p:spPr>
          <p:txBody>
            <a:bodyPr wrap="square" rtlCol="0">
              <a:spAutoFit/>
            </a:bodyPr>
            <a:lstStyle/>
            <a:p>
              <a:r>
                <a:rPr lang="en-US" sz="1400" b="1" dirty="0" smtClean="0">
                  <a:latin typeface="Arial" pitchFamily="34" charset="0"/>
                  <a:cs typeface="Arial" pitchFamily="34" charset="0"/>
                </a:rPr>
                <a:t>Army Capstone Concept (2010)</a:t>
              </a:r>
              <a:endParaRPr lang="en-US" sz="1400" dirty="0">
                <a:latin typeface="Arial" pitchFamily="34" charset="0"/>
                <a:cs typeface="Arial" pitchFamily="34" charset="0"/>
              </a:endParaRPr>
            </a:p>
          </p:txBody>
        </p:sp>
        <p:sp>
          <p:nvSpPr>
            <p:cNvPr id="22" name="Rectangle 21"/>
            <p:cNvSpPr/>
            <p:nvPr/>
          </p:nvSpPr>
          <p:spPr>
            <a:xfrm>
              <a:off x="731520" y="5521887"/>
              <a:ext cx="7919320" cy="461665"/>
            </a:xfrm>
            <a:prstGeom prst="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1200" dirty="0" smtClean="0">
                  <a:latin typeface="Arial" pitchFamily="34" charset="0"/>
                  <a:cs typeface="Arial" pitchFamily="34" charset="0"/>
                </a:rPr>
                <a:t>Developing effective and sustainable institutions is a critical aspect of security force assistance.  Security force assistance efforts must </a:t>
              </a:r>
              <a:r>
                <a:rPr lang="en-US" sz="1200" b="1" dirty="0" smtClean="0">
                  <a:solidFill>
                    <a:srgbClr val="FF0000"/>
                  </a:solidFill>
                  <a:latin typeface="Arial" pitchFamily="34" charset="0"/>
                  <a:cs typeface="Arial" pitchFamily="34" charset="0"/>
                </a:rPr>
                <a:t>develop competent units that are part of legitimate and trusted institutions. </a:t>
              </a:r>
              <a:endParaRPr lang="en-US" sz="1200" b="1" dirty="0">
                <a:solidFill>
                  <a:srgbClr val="FF0000"/>
                </a:solidFill>
                <a:latin typeface="Arial" pitchFamily="34" charset="0"/>
                <a:cs typeface="Arial" pitchFamily="34" charset="0"/>
              </a:endParaRPr>
            </a:p>
          </p:txBody>
        </p:sp>
      </p:grpSp>
      <p:sp>
        <p:nvSpPr>
          <p:cNvPr id="23" name="Bent-Up Arrow 22"/>
          <p:cNvSpPr/>
          <p:nvPr/>
        </p:nvSpPr>
        <p:spPr>
          <a:xfrm rot="5400000">
            <a:off x="357534" y="5235190"/>
            <a:ext cx="526903" cy="157453"/>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5273" y="304800"/>
            <a:ext cx="4992457" cy="1077218"/>
          </a:xfrm>
          <a:prstGeom prst="rect">
            <a:avLst/>
          </a:prstGeom>
          <a:noFill/>
        </p:spPr>
        <p:txBody>
          <a:bodyPr wrap="none" rtlCol="0">
            <a:spAutoFit/>
          </a:bodyPr>
          <a:lstStyle/>
          <a:p>
            <a:pPr algn="ctr"/>
            <a:r>
              <a:rPr lang="en-US" sz="3200" b="1" dirty="0" smtClean="0"/>
              <a:t>162d RAF Training Timeline  </a:t>
            </a:r>
          </a:p>
          <a:p>
            <a:pPr algn="ctr"/>
            <a:endParaRPr lang="en-US" sz="3200" b="1" dirty="0"/>
          </a:p>
        </p:txBody>
      </p:sp>
      <p:cxnSp>
        <p:nvCxnSpPr>
          <p:cNvPr id="4" name="Straight Connector 3"/>
          <p:cNvCxnSpPr/>
          <p:nvPr/>
        </p:nvCxnSpPr>
        <p:spPr>
          <a:xfrm>
            <a:off x="609600" y="3544669"/>
            <a:ext cx="6629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3400" y="3544669"/>
            <a:ext cx="838200" cy="646331"/>
          </a:xfrm>
          <a:prstGeom prst="rect">
            <a:avLst/>
          </a:prstGeom>
          <a:noFill/>
        </p:spPr>
        <p:txBody>
          <a:bodyPr wrap="square" rtlCol="0">
            <a:spAutoFit/>
          </a:bodyPr>
          <a:lstStyle/>
          <a:p>
            <a:pPr algn="ctr"/>
            <a:r>
              <a:rPr lang="en-US" sz="1200" b="1" dirty="0" smtClean="0"/>
              <a:t>OCT-DEC</a:t>
            </a:r>
          </a:p>
          <a:p>
            <a:pPr algn="ctr"/>
            <a:r>
              <a:rPr lang="en-US" sz="1200" b="1" dirty="0" smtClean="0"/>
              <a:t>12 </a:t>
            </a:r>
          </a:p>
          <a:p>
            <a:pPr algn="ctr"/>
            <a:r>
              <a:rPr lang="en-US" sz="1200" b="1" dirty="0" smtClean="0"/>
              <a:t> </a:t>
            </a:r>
            <a:endParaRPr lang="en-US" sz="1200" b="1" dirty="0"/>
          </a:p>
        </p:txBody>
      </p:sp>
      <p:sp>
        <p:nvSpPr>
          <p:cNvPr id="12" name="TextBox 11"/>
          <p:cNvSpPr txBox="1"/>
          <p:nvPr/>
        </p:nvSpPr>
        <p:spPr>
          <a:xfrm>
            <a:off x="1371600" y="3547022"/>
            <a:ext cx="461793" cy="461665"/>
          </a:xfrm>
          <a:prstGeom prst="rect">
            <a:avLst/>
          </a:prstGeom>
          <a:noFill/>
        </p:spPr>
        <p:txBody>
          <a:bodyPr wrap="square" rtlCol="0">
            <a:spAutoFit/>
          </a:bodyPr>
          <a:lstStyle/>
          <a:p>
            <a:pPr algn="ctr"/>
            <a:r>
              <a:rPr lang="en-US" sz="1200" b="1" dirty="0" smtClean="0"/>
              <a:t>JAN </a:t>
            </a:r>
          </a:p>
          <a:p>
            <a:pPr algn="ctr"/>
            <a:r>
              <a:rPr lang="en-US" sz="1200" b="1" dirty="0" smtClean="0"/>
              <a:t> 13</a:t>
            </a:r>
            <a:endParaRPr lang="en-US" sz="1200" b="1" dirty="0"/>
          </a:p>
        </p:txBody>
      </p:sp>
      <p:sp>
        <p:nvSpPr>
          <p:cNvPr id="13" name="TextBox 12"/>
          <p:cNvSpPr txBox="1"/>
          <p:nvPr/>
        </p:nvSpPr>
        <p:spPr>
          <a:xfrm>
            <a:off x="1981200" y="3544669"/>
            <a:ext cx="452368" cy="461665"/>
          </a:xfrm>
          <a:prstGeom prst="rect">
            <a:avLst/>
          </a:prstGeom>
          <a:noFill/>
        </p:spPr>
        <p:txBody>
          <a:bodyPr wrap="square" rtlCol="0">
            <a:spAutoFit/>
          </a:bodyPr>
          <a:lstStyle/>
          <a:p>
            <a:pPr algn="ctr"/>
            <a:r>
              <a:rPr lang="en-US" sz="1200" b="1" dirty="0" smtClean="0"/>
              <a:t>FEB </a:t>
            </a:r>
          </a:p>
          <a:p>
            <a:pPr algn="ctr"/>
            <a:r>
              <a:rPr lang="en-US" sz="1200" b="1" dirty="0" smtClean="0"/>
              <a:t> 13</a:t>
            </a:r>
            <a:endParaRPr lang="en-US" sz="1200" b="1" dirty="0"/>
          </a:p>
        </p:txBody>
      </p:sp>
      <p:sp>
        <p:nvSpPr>
          <p:cNvPr id="14" name="TextBox 13"/>
          <p:cNvSpPr txBox="1"/>
          <p:nvPr/>
        </p:nvSpPr>
        <p:spPr>
          <a:xfrm>
            <a:off x="2590800" y="3544041"/>
            <a:ext cx="534121" cy="461665"/>
          </a:xfrm>
          <a:prstGeom prst="rect">
            <a:avLst/>
          </a:prstGeom>
          <a:noFill/>
        </p:spPr>
        <p:txBody>
          <a:bodyPr wrap="square" rtlCol="0">
            <a:spAutoFit/>
          </a:bodyPr>
          <a:lstStyle/>
          <a:p>
            <a:pPr algn="ctr"/>
            <a:r>
              <a:rPr lang="en-US" sz="1200" b="1" dirty="0" smtClean="0"/>
              <a:t>MAR </a:t>
            </a:r>
          </a:p>
          <a:p>
            <a:pPr algn="ctr"/>
            <a:r>
              <a:rPr lang="en-US" sz="1200" b="1" dirty="0" smtClean="0"/>
              <a:t> 13</a:t>
            </a:r>
            <a:endParaRPr lang="en-US" sz="1200" b="1" dirty="0"/>
          </a:p>
        </p:txBody>
      </p:sp>
      <p:sp>
        <p:nvSpPr>
          <p:cNvPr id="15" name="TextBox 14"/>
          <p:cNvSpPr txBox="1"/>
          <p:nvPr/>
        </p:nvSpPr>
        <p:spPr>
          <a:xfrm>
            <a:off x="3276600" y="3540204"/>
            <a:ext cx="481222" cy="461665"/>
          </a:xfrm>
          <a:prstGeom prst="rect">
            <a:avLst/>
          </a:prstGeom>
          <a:noFill/>
        </p:spPr>
        <p:txBody>
          <a:bodyPr wrap="square" rtlCol="0">
            <a:spAutoFit/>
          </a:bodyPr>
          <a:lstStyle/>
          <a:p>
            <a:pPr algn="ctr"/>
            <a:r>
              <a:rPr lang="en-US" sz="1200" b="1" dirty="0" smtClean="0"/>
              <a:t>APR </a:t>
            </a:r>
          </a:p>
          <a:p>
            <a:pPr algn="ctr"/>
            <a:r>
              <a:rPr lang="en-US" sz="1200" b="1" dirty="0" smtClean="0"/>
              <a:t> 13</a:t>
            </a:r>
            <a:endParaRPr lang="en-US" sz="1200" b="1" dirty="0"/>
          </a:p>
        </p:txBody>
      </p:sp>
      <p:sp>
        <p:nvSpPr>
          <p:cNvPr id="16" name="TextBox 15"/>
          <p:cNvSpPr txBox="1"/>
          <p:nvPr/>
        </p:nvSpPr>
        <p:spPr>
          <a:xfrm>
            <a:off x="3962400" y="3549350"/>
            <a:ext cx="515141" cy="461665"/>
          </a:xfrm>
          <a:prstGeom prst="rect">
            <a:avLst/>
          </a:prstGeom>
          <a:noFill/>
        </p:spPr>
        <p:txBody>
          <a:bodyPr wrap="square" rtlCol="0">
            <a:spAutoFit/>
          </a:bodyPr>
          <a:lstStyle/>
          <a:p>
            <a:pPr algn="ctr"/>
            <a:r>
              <a:rPr lang="en-US" sz="1200" b="1" dirty="0" smtClean="0"/>
              <a:t>MAY </a:t>
            </a:r>
          </a:p>
          <a:p>
            <a:pPr algn="ctr"/>
            <a:r>
              <a:rPr lang="en-US" sz="1200" b="1" dirty="0" smtClean="0"/>
              <a:t> 13</a:t>
            </a:r>
            <a:endParaRPr lang="en-US" sz="1200" b="1" dirty="0"/>
          </a:p>
        </p:txBody>
      </p:sp>
      <p:sp>
        <p:nvSpPr>
          <p:cNvPr id="17" name="TextBox 16"/>
          <p:cNvSpPr txBox="1"/>
          <p:nvPr/>
        </p:nvSpPr>
        <p:spPr>
          <a:xfrm>
            <a:off x="4676775" y="3544669"/>
            <a:ext cx="473207" cy="461665"/>
          </a:xfrm>
          <a:prstGeom prst="rect">
            <a:avLst/>
          </a:prstGeom>
          <a:noFill/>
        </p:spPr>
        <p:txBody>
          <a:bodyPr wrap="square" rtlCol="0">
            <a:spAutoFit/>
          </a:bodyPr>
          <a:lstStyle/>
          <a:p>
            <a:pPr algn="ctr"/>
            <a:r>
              <a:rPr lang="en-US" sz="1200" b="1" dirty="0" smtClean="0"/>
              <a:t>JUN </a:t>
            </a:r>
          </a:p>
          <a:p>
            <a:pPr algn="ctr"/>
            <a:r>
              <a:rPr lang="en-US" sz="1200" b="1" dirty="0" smtClean="0"/>
              <a:t> 13</a:t>
            </a:r>
            <a:endParaRPr lang="en-US" sz="1200" b="1" dirty="0"/>
          </a:p>
        </p:txBody>
      </p:sp>
      <p:sp>
        <p:nvSpPr>
          <p:cNvPr id="18" name="TextBox 17"/>
          <p:cNvSpPr txBox="1"/>
          <p:nvPr/>
        </p:nvSpPr>
        <p:spPr>
          <a:xfrm>
            <a:off x="5353260" y="3544669"/>
            <a:ext cx="437940" cy="461665"/>
          </a:xfrm>
          <a:prstGeom prst="rect">
            <a:avLst/>
          </a:prstGeom>
          <a:noFill/>
        </p:spPr>
        <p:txBody>
          <a:bodyPr wrap="square" rtlCol="0">
            <a:spAutoFit/>
          </a:bodyPr>
          <a:lstStyle/>
          <a:p>
            <a:pPr algn="ctr"/>
            <a:r>
              <a:rPr lang="en-US" sz="1200" b="1" dirty="0" smtClean="0"/>
              <a:t>JUL </a:t>
            </a:r>
          </a:p>
          <a:p>
            <a:pPr algn="ctr"/>
            <a:r>
              <a:rPr lang="en-US" sz="1200" b="1" dirty="0" smtClean="0"/>
              <a:t> 13</a:t>
            </a:r>
            <a:endParaRPr lang="en-US" sz="1200" b="1" dirty="0"/>
          </a:p>
        </p:txBody>
      </p:sp>
      <p:sp>
        <p:nvSpPr>
          <p:cNvPr id="19" name="TextBox 18"/>
          <p:cNvSpPr txBox="1"/>
          <p:nvPr/>
        </p:nvSpPr>
        <p:spPr>
          <a:xfrm>
            <a:off x="6019800" y="3544669"/>
            <a:ext cx="509050" cy="461665"/>
          </a:xfrm>
          <a:prstGeom prst="rect">
            <a:avLst/>
          </a:prstGeom>
          <a:noFill/>
        </p:spPr>
        <p:txBody>
          <a:bodyPr wrap="square" rtlCol="0">
            <a:spAutoFit/>
          </a:bodyPr>
          <a:lstStyle/>
          <a:p>
            <a:pPr algn="ctr"/>
            <a:r>
              <a:rPr lang="en-US" sz="1200" b="1" dirty="0" smtClean="0"/>
              <a:t>AUG </a:t>
            </a:r>
          </a:p>
          <a:p>
            <a:pPr algn="ctr"/>
            <a:r>
              <a:rPr lang="en-US" sz="1200" b="1" dirty="0" smtClean="0"/>
              <a:t> 13</a:t>
            </a:r>
            <a:endParaRPr lang="en-US" sz="1200" b="1" dirty="0"/>
          </a:p>
        </p:txBody>
      </p:sp>
      <p:sp>
        <p:nvSpPr>
          <p:cNvPr id="20" name="TextBox 19"/>
          <p:cNvSpPr txBox="1"/>
          <p:nvPr/>
        </p:nvSpPr>
        <p:spPr>
          <a:xfrm>
            <a:off x="6781800" y="3544669"/>
            <a:ext cx="449162" cy="461665"/>
          </a:xfrm>
          <a:prstGeom prst="rect">
            <a:avLst/>
          </a:prstGeom>
          <a:noFill/>
        </p:spPr>
        <p:txBody>
          <a:bodyPr wrap="square" rtlCol="0">
            <a:spAutoFit/>
          </a:bodyPr>
          <a:lstStyle/>
          <a:p>
            <a:pPr algn="ctr"/>
            <a:r>
              <a:rPr lang="en-US" sz="1200" b="1" dirty="0" smtClean="0"/>
              <a:t>SEP </a:t>
            </a:r>
          </a:p>
          <a:p>
            <a:pPr algn="ctr"/>
            <a:r>
              <a:rPr lang="en-US" sz="1200" b="1" dirty="0" smtClean="0"/>
              <a:t> 13</a:t>
            </a:r>
            <a:endParaRPr lang="en-US" sz="1200" b="1" dirty="0"/>
          </a:p>
        </p:txBody>
      </p:sp>
      <p:sp>
        <p:nvSpPr>
          <p:cNvPr id="32" name="TextBox 31"/>
          <p:cNvSpPr txBox="1"/>
          <p:nvPr/>
        </p:nvSpPr>
        <p:spPr>
          <a:xfrm rot="18777102">
            <a:off x="3549229" y="2391120"/>
            <a:ext cx="2642005" cy="369332"/>
          </a:xfrm>
          <a:prstGeom prst="rect">
            <a:avLst/>
          </a:prstGeom>
          <a:noFill/>
        </p:spPr>
        <p:txBody>
          <a:bodyPr wrap="none" rtlCol="0">
            <a:spAutoFit/>
          </a:bodyPr>
          <a:lstStyle/>
          <a:p>
            <a:r>
              <a:rPr lang="en-US" b="1" dirty="0" smtClean="0"/>
              <a:t>Northern Accord (Algeria)</a:t>
            </a:r>
            <a:endParaRPr lang="en-US" b="1" dirty="0"/>
          </a:p>
        </p:txBody>
      </p:sp>
      <p:sp>
        <p:nvSpPr>
          <p:cNvPr id="33" name="TextBox 32"/>
          <p:cNvSpPr txBox="1"/>
          <p:nvPr/>
        </p:nvSpPr>
        <p:spPr>
          <a:xfrm rot="18777102">
            <a:off x="3784142" y="2279438"/>
            <a:ext cx="2924006" cy="369332"/>
          </a:xfrm>
          <a:prstGeom prst="rect">
            <a:avLst/>
          </a:prstGeom>
          <a:noFill/>
        </p:spPr>
        <p:txBody>
          <a:bodyPr wrap="none" rtlCol="0">
            <a:spAutoFit/>
          </a:bodyPr>
          <a:lstStyle/>
          <a:p>
            <a:r>
              <a:rPr lang="en-US" b="1" dirty="0" smtClean="0"/>
              <a:t>Judicious Response (US HQs)</a:t>
            </a:r>
            <a:endParaRPr lang="en-US" b="1" dirty="0"/>
          </a:p>
        </p:txBody>
      </p:sp>
      <p:sp>
        <p:nvSpPr>
          <p:cNvPr id="34" name="TextBox 33"/>
          <p:cNvSpPr txBox="1"/>
          <p:nvPr/>
        </p:nvSpPr>
        <p:spPr>
          <a:xfrm rot="18777102">
            <a:off x="4337635" y="2254896"/>
            <a:ext cx="2998128" cy="369332"/>
          </a:xfrm>
          <a:prstGeom prst="rect">
            <a:avLst/>
          </a:prstGeom>
          <a:noFill/>
        </p:spPr>
        <p:txBody>
          <a:bodyPr wrap="none" rtlCol="0">
            <a:spAutoFit/>
          </a:bodyPr>
          <a:lstStyle/>
          <a:p>
            <a:r>
              <a:rPr lang="en-US" b="1" dirty="0" smtClean="0"/>
              <a:t>Eastern Accord, Part I (Kenya)</a:t>
            </a:r>
            <a:endParaRPr lang="en-US" b="1" dirty="0"/>
          </a:p>
        </p:txBody>
      </p:sp>
      <p:sp>
        <p:nvSpPr>
          <p:cNvPr id="35" name="TextBox 34"/>
          <p:cNvSpPr txBox="1"/>
          <p:nvPr/>
        </p:nvSpPr>
        <p:spPr>
          <a:xfrm rot="18777102">
            <a:off x="6398252" y="2269913"/>
            <a:ext cx="2924006" cy="369332"/>
          </a:xfrm>
          <a:prstGeom prst="rect">
            <a:avLst/>
          </a:prstGeom>
          <a:noFill/>
        </p:spPr>
        <p:txBody>
          <a:bodyPr wrap="none" rtlCol="0">
            <a:spAutoFit/>
          </a:bodyPr>
          <a:lstStyle/>
          <a:p>
            <a:r>
              <a:rPr lang="en-US" b="1" dirty="0" smtClean="0"/>
              <a:t>Judicious Response (US HQs)</a:t>
            </a:r>
            <a:endParaRPr lang="en-US" b="1" dirty="0"/>
          </a:p>
        </p:txBody>
      </p:sp>
      <p:sp>
        <p:nvSpPr>
          <p:cNvPr id="38" name="TextBox 37"/>
          <p:cNvSpPr txBox="1"/>
          <p:nvPr/>
        </p:nvSpPr>
        <p:spPr>
          <a:xfrm rot="18777102">
            <a:off x="4717651" y="2156858"/>
            <a:ext cx="3253391" cy="369332"/>
          </a:xfrm>
          <a:prstGeom prst="rect">
            <a:avLst/>
          </a:prstGeom>
          <a:noFill/>
        </p:spPr>
        <p:txBody>
          <a:bodyPr wrap="none" rtlCol="0">
            <a:spAutoFit/>
          </a:bodyPr>
          <a:lstStyle/>
          <a:p>
            <a:r>
              <a:rPr lang="en-US" b="1" dirty="0" smtClean="0"/>
              <a:t>Eastern Accord, Part II (Rwanda)</a:t>
            </a:r>
            <a:endParaRPr lang="en-US" b="1" dirty="0"/>
          </a:p>
        </p:txBody>
      </p:sp>
      <p:sp>
        <p:nvSpPr>
          <p:cNvPr id="39" name="TextBox 38"/>
          <p:cNvSpPr txBox="1"/>
          <p:nvPr/>
        </p:nvSpPr>
        <p:spPr>
          <a:xfrm rot="18777102">
            <a:off x="5048558" y="2409519"/>
            <a:ext cx="2632516" cy="369332"/>
          </a:xfrm>
          <a:prstGeom prst="rect">
            <a:avLst/>
          </a:prstGeom>
          <a:noFill/>
        </p:spPr>
        <p:txBody>
          <a:bodyPr wrap="none" rtlCol="0">
            <a:spAutoFit/>
          </a:bodyPr>
          <a:lstStyle/>
          <a:p>
            <a:r>
              <a:rPr lang="en-US" b="1" dirty="0" smtClean="0"/>
              <a:t>Western Accord (Ghana)*</a:t>
            </a:r>
            <a:endParaRPr lang="en-US" b="1" dirty="0"/>
          </a:p>
        </p:txBody>
      </p:sp>
      <p:sp>
        <p:nvSpPr>
          <p:cNvPr id="40" name="TextBox 39"/>
          <p:cNvSpPr txBox="1"/>
          <p:nvPr/>
        </p:nvSpPr>
        <p:spPr>
          <a:xfrm rot="18777102">
            <a:off x="5261432" y="2139622"/>
            <a:ext cx="3258713" cy="369332"/>
          </a:xfrm>
          <a:prstGeom prst="rect">
            <a:avLst/>
          </a:prstGeom>
          <a:noFill/>
        </p:spPr>
        <p:txBody>
          <a:bodyPr wrap="none" rtlCol="0">
            <a:spAutoFit/>
          </a:bodyPr>
          <a:lstStyle/>
          <a:p>
            <a:r>
              <a:rPr lang="en-US" b="1" dirty="0" smtClean="0"/>
              <a:t>Southern Accord (South Africa)*</a:t>
            </a:r>
            <a:endParaRPr lang="en-US" b="1" dirty="0"/>
          </a:p>
        </p:txBody>
      </p:sp>
      <p:sp>
        <p:nvSpPr>
          <p:cNvPr id="41" name="Rectangle 40"/>
          <p:cNvSpPr/>
          <p:nvPr/>
        </p:nvSpPr>
        <p:spPr>
          <a:xfrm>
            <a:off x="1609725" y="1238250"/>
            <a:ext cx="5562600" cy="2286000"/>
          </a:xfrm>
          <a:prstGeom prst="rect">
            <a:avLst/>
          </a:prstGeom>
          <a:solidFill>
            <a:schemeClr val="tx1">
              <a:lumMod val="50000"/>
              <a:lumOff val="50000"/>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647994" y="1219200"/>
            <a:ext cx="1319848" cy="923330"/>
          </a:xfrm>
          <a:prstGeom prst="rect">
            <a:avLst/>
          </a:prstGeom>
          <a:noFill/>
        </p:spPr>
        <p:txBody>
          <a:bodyPr wrap="none" rtlCol="0">
            <a:spAutoFit/>
          </a:bodyPr>
          <a:lstStyle/>
          <a:p>
            <a:r>
              <a:rPr lang="en-US" b="1" dirty="0" smtClean="0"/>
              <a:t>Small-Scale </a:t>
            </a:r>
          </a:p>
          <a:p>
            <a:r>
              <a:rPr lang="en-US" b="1" dirty="0" smtClean="0"/>
              <a:t>Mil-to-Mil</a:t>
            </a:r>
          </a:p>
          <a:p>
            <a:r>
              <a:rPr lang="en-US" b="1" dirty="0" smtClean="0"/>
              <a:t>Activities</a:t>
            </a:r>
            <a:endParaRPr lang="en-US" b="1" dirty="0"/>
          </a:p>
        </p:txBody>
      </p:sp>
      <p:sp>
        <p:nvSpPr>
          <p:cNvPr id="44" name="TextBox 43"/>
          <p:cNvSpPr txBox="1"/>
          <p:nvPr/>
        </p:nvSpPr>
        <p:spPr>
          <a:xfrm>
            <a:off x="106234" y="1497447"/>
            <a:ext cx="461665" cy="1504386"/>
          </a:xfrm>
          <a:prstGeom prst="rect">
            <a:avLst/>
          </a:prstGeom>
          <a:noFill/>
        </p:spPr>
        <p:txBody>
          <a:bodyPr vert="vert270" wrap="none" rtlCol="0">
            <a:spAutoFit/>
          </a:bodyPr>
          <a:lstStyle/>
          <a:p>
            <a:r>
              <a:rPr lang="en-US" dirty="0" smtClean="0"/>
              <a:t>USARAF Events</a:t>
            </a:r>
            <a:endParaRPr lang="en-US" dirty="0"/>
          </a:p>
        </p:txBody>
      </p:sp>
      <p:sp>
        <p:nvSpPr>
          <p:cNvPr id="45" name="TextBox 44"/>
          <p:cNvSpPr txBox="1"/>
          <p:nvPr/>
        </p:nvSpPr>
        <p:spPr>
          <a:xfrm>
            <a:off x="152400" y="4563485"/>
            <a:ext cx="461665" cy="1360501"/>
          </a:xfrm>
          <a:prstGeom prst="rect">
            <a:avLst/>
          </a:prstGeom>
          <a:noFill/>
        </p:spPr>
        <p:txBody>
          <a:bodyPr vert="vert270" wrap="none" rtlCol="0">
            <a:spAutoFit/>
          </a:bodyPr>
          <a:lstStyle/>
          <a:p>
            <a:r>
              <a:rPr lang="en-US" dirty="0" smtClean="0"/>
              <a:t>162d Training</a:t>
            </a:r>
            <a:endParaRPr lang="en-US" dirty="0"/>
          </a:p>
        </p:txBody>
      </p:sp>
      <p:sp>
        <p:nvSpPr>
          <p:cNvPr id="46" name="TextBox 45"/>
          <p:cNvSpPr txBox="1"/>
          <p:nvPr/>
        </p:nvSpPr>
        <p:spPr>
          <a:xfrm rot="2515939">
            <a:off x="-269569" y="5055804"/>
            <a:ext cx="3906582" cy="646331"/>
          </a:xfrm>
          <a:prstGeom prst="rect">
            <a:avLst/>
          </a:prstGeom>
          <a:noFill/>
        </p:spPr>
        <p:txBody>
          <a:bodyPr wrap="none" rtlCol="0">
            <a:spAutoFit/>
          </a:bodyPr>
          <a:lstStyle/>
          <a:p>
            <a:r>
              <a:rPr lang="en-US" b="1" dirty="0" smtClean="0"/>
              <a:t>Pre-RAB Mission Assumption Seminar  </a:t>
            </a:r>
          </a:p>
          <a:p>
            <a:endParaRPr lang="en-US" b="1" dirty="0"/>
          </a:p>
        </p:txBody>
      </p:sp>
      <p:sp>
        <p:nvSpPr>
          <p:cNvPr id="47" name="TextBox 46"/>
          <p:cNvSpPr txBox="1"/>
          <p:nvPr/>
        </p:nvSpPr>
        <p:spPr>
          <a:xfrm rot="2515939">
            <a:off x="1040968" y="4676238"/>
            <a:ext cx="2407134" cy="646331"/>
          </a:xfrm>
          <a:prstGeom prst="rect">
            <a:avLst/>
          </a:prstGeom>
          <a:noFill/>
        </p:spPr>
        <p:txBody>
          <a:bodyPr wrap="none" rtlCol="0">
            <a:spAutoFit/>
          </a:bodyPr>
          <a:lstStyle/>
          <a:p>
            <a:r>
              <a:rPr lang="en-US" b="1" dirty="0" smtClean="0"/>
              <a:t>SFA Academy for 2 QTR</a:t>
            </a:r>
          </a:p>
          <a:p>
            <a:r>
              <a:rPr lang="en-US" b="1" dirty="0" smtClean="0"/>
              <a:t>Small-Scale TSC</a:t>
            </a:r>
            <a:endParaRPr lang="en-US" b="1" dirty="0"/>
          </a:p>
        </p:txBody>
      </p:sp>
      <p:sp>
        <p:nvSpPr>
          <p:cNvPr id="48" name="TextBox 47"/>
          <p:cNvSpPr txBox="1"/>
          <p:nvPr/>
        </p:nvSpPr>
        <p:spPr>
          <a:xfrm rot="2515939">
            <a:off x="2735805" y="5094538"/>
            <a:ext cx="3642344" cy="646331"/>
          </a:xfrm>
          <a:prstGeom prst="rect">
            <a:avLst/>
          </a:prstGeom>
          <a:noFill/>
        </p:spPr>
        <p:txBody>
          <a:bodyPr wrap="none" rtlCol="0">
            <a:spAutoFit/>
          </a:bodyPr>
          <a:lstStyle/>
          <a:p>
            <a:r>
              <a:rPr lang="en-US" b="1" dirty="0" smtClean="0"/>
              <a:t>SFA Academy for MAY-JUN Exercises</a:t>
            </a:r>
          </a:p>
          <a:p>
            <a:r>
              <a:rPr lang="en-US" b="1" dirty="0" smtClean="0"/>
              <a:t>and 3 QTR Small-Scale TSC</a:t>
            </a:r>
            <a:endParaRPr lang="en-US" b="1" dirty="0"/>
          </a:p>
        </p:txBody>
      </p:sp>
      <p:sp>
        <p:nvSpPr>
          <p:cNvPr id="49" name="TextBox 48"/>
          <p:cNvSpPr txBox="1"/>
          <p:nvPr/>
        </p:nvSpPr>
        <p:spPr>
          <a:xfrm rot="2515939">
            <a:off x="4253133" y="5000333"/>
            <a:ext cx="3489673" cy="646331"/>
          </a:xfrm>
          <a:prstGeom prst="rect">
            <a:avLst/>
          </a:prstGeom>
          <a:noFill/>
        </p:spPr>
        <p:txBody>
          <a:bodyPr wrap="none" rtlCol="0">
            <a:spAutoFit/>
          </a:bodyPr>
          <a:lstStyle/>
          <a:p>
            <a:r>
              <a:rPr lang="en-US" b="1" dirty="0" smtClean="0"/>
              <a:t>SFA Academy for JUL-SEP Exercises</a:t>
            </a:r>
          </a:p>
          <a:p>
            <a:r>
              <a:rPr lang="en-US" b="1" dirty="0" smtClean="0"/>
              <a:t>and 4 QTR Small-Scale TSC</a:t>
            </a:r>
            <a:endParaRPr lang="en-US" b="1" dirty="0"/>
          </a:p>
        </p:txBody>
      </p:sp>
      <p:sp>
        <p:nvSpPr>
          <p:cNvPr id="50" name="TextBox 49"/>
          <p:cNvSpPr txBox="1"/>
          <p:nvPr/>
        </p:nvSpPr>
        <p:spPr>
          <a:xfrm>
            <a:off x="7696200" y="3505200"/>
            <a:ext cx="1245213" cy="830997"/>
          </a:xfrm>
          <a:prstGeom prst="rect">
            <a:avLst/>
          </a:prstGeom>
          <a:noFill/>
        </p:spPr>
        <p:txBody>
          <a:bodyPr wrap="none" rtlCol="0">
            <a:spAutoFit/>
          </a:bodyPr>
          <a:lstStyle/>
          <a:p>
            <a:r>
              <a:rPr lang="en-US" sz="1600" dirty="0" smtClean="0"/>
              <a:t>*</a:t>
            </a:r>
            <a:r>
              <a:rPr lang="en-US" sz="1600" b="1" dirty="0" smtClean="0"/>
              <a:t>projected</a:t>
            </a:r>
          </a:p>
          <a:p>
            <a:r>
              <a:rPr lang="en-US" sz="1600" b="1" dirty="0" smtClean="0"/>
              <a:t>IN BN (-)</a:t>
            </a:r>
          </a:p>
          <a:p>
            <a:r>
              <a:rPr lang="en-US" sz="1600" b="1" dirty="0" smtClean="0"/>
              <a:t>involvement</a:t>
            </a:r>
            <a:endParaRPr lang="en-US"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600" y="1489075"/>
            <a:ext cx="1131888" cy="339725"/>
          </a:xfrm>
          <a:prstGeom prst="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rgbClr val="000000"/>
                </a:solidFill>
              </a:rPr>
              <a:t>Day 1</a:t>
            </a:r>
          </a:p>
        </p:txBody>
      </p:sp>
      <p:sp>
        <p:nvSpPr>
          <p:cNvPr id="5" name="Rectangle 4"/>
          <p:cNvSpPr/>
          <p:nvPr/>
        </p:nvSpPr>
        <p:spPr>
          <a:xfrm>
            <a:off x="2884488" y="1489075"/>
            <a:ext cx="1084262" cy="339725"/>
          </a:xfrm>
          <a:prstGeom prst="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rgbClr val="000000"/>
                </a:solidFill>
              </a:rPr>
              <a:t>Day 2</a:t>
            </a:r>
          </a:p>
        </p:txBody>
      </p:sp>
      <p:sp>
        <p:nvSpPr>
          <p:cNvPr id="6" name="Rectangle 5"/>
          <p:cNvSpPr/>
          <p:nvPr/>
        </p:nvSpPr>
        <p:spPr>
          <a:xfrm>
            <a:off x="3968751" y="1489075"/>
            <a:ext cx="1060450" cy="339725"/>
          </a:xfrm>
          <a:prstGeom prst="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rgbClr val="000000"/>
                </a:solidFill>
              </a:rPr>
              <a:t>Day 3</a:t>
            </a:r>
          </a:p>
        </p:txBody>
      </p:sp>
      <p:sp>
        <p:nvSpPr>
          <p:cNvPr id="7" name="Rectangle 6"/>
          <p:cNvSpPr/>
          <p:nvPr/>
        </p:nvSpPr>
        <p:spPr>
          <a:xfrm>
            <a:off x="5029200" y="1489075"/>
            <a:ext cx="1085850" cy="339725"/>
          </a:xfrm>
          <a:prstGeom prst="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rgbClr val="000000"/>
                </a:solidFill>
              </a:rPr>
              <a:t>Day 4</a:t>
            </a:r>
          </a:p>
        </p:txBody>
      </p:sp>
      <p:sp>
        <p:nvSpPr>
          <p:cNvPr id="8" name="Rectangle 7"/>
          <p:cNvSpPr/>
          <p:nvPr/>
        </p:nvSpPr>
        <p:spPr>
          <a:xfrm>
            <a:off x="6096001" y="1489075"/>
            <a:ext cx="1066800" cy="339725"/>
          </a:xfrm>
          <a:prstGeom prst="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rgbClr val="000000"/>
                </a:solidFill>
              </a:rPr>
              <a:t>Day 5</a:t>
            </a:r>
          </a:p>
        </p:txBody>
      </p:sp>
      <p:sp>
        <p:nvSpPr>
          <p:cNvPr id="9" name="TextBox 75"/>
          <p:cNvSpPr txBox="1">
            <a:spLocks noChangeArrowheads="1"/>
          </p:cNvSpPr>
          <p:nvPr/>
        </p:nvSpPr>
        <p:spPr bwMode="auto">
          <a:xfrm>
            <a:off x="1752600" y="1828800"/>
            <a:ext cx="1142999" cy="381000"/>
          </a:xfrm>
          <a:prstGeom prst="rect">
            <a:avLst/>
          </a:prstGeom>
          <a:solidFill>
            <a:schemeClr val="accent6"/>
          </a:solidFill>
          <a:ln w="19050">
            <a:solidFill>
              <a:schemeClr val="tx1"/>
            </a:solidFill>
            <a:miter lim="800000"/>
            <a:headEnd/>
            <a:tailEnd/>
          </a:ln>
        </p:spPr>
        <p:txBody>
          <a:bodyPr wrap="square">
            <a:noAutofit/>
          </a:bodyPr>
          <a:lstStyle/>
          <a:p>
            <a:pPr algn="ctr"/>
            <a:r>
              <a:rPr lang="en-US" sz="900" dirty="0" smtClean="0">
                <a:solidFill>
                  <a:schemeClr val="bg1"/>
                </a:solidFill>
              </a:rPr>
              <a:t>Course Introduction and Advisor History</a:t>
            </a:r>
            <a:endParaRPr lang="en-US" sz="900" dirty="0">
              <a:solidFill>
                <a:schemeClr val="bg1"/>
              </a:solidFill>
            </a:endParaRPr>
          </a:p>
        </p:txBody>
      </p:sp>
      <p:sp>
        <p:nvSpPr>
          <p:cNvPr id="41" name="Rectangle 76"/>
          <p:cNvSpPr>
            <a:spLocks noChangeArrowheads="1"/>
          </p:cNvSpPr>
          <p:nvPr/>
        </p:nvSpPr>
        <p:spPr bwMode="auto">
          <a:xfrm>
            <a:off x="1752601" y="2209800"/>
            <a:ext cx="1143000" cy="1143000"/>
          </a:xfrm>
          <a:prstGeom prst="rect">
            <a:avLst/>
          </a:prstGeom>
          <a:solidFill>
            <a:schemeClr val="accent6"/>
          </a:solidFill>
          <a:ln w="19050" algn="ctr">
            <a:solidFill>
              <a:schemeClr val="tx1"/>
            </a:solidFill>
            <a:round/>
            <a:headEnd/>
            <a:tailEnd/>
          </a:ln>
        </p:spPr>
        <p:txBody>
          <a:bodyPr anchor="ctr"/>
          <a:lstStyle/>
          <a:p>
            <a:pPr algn="ctr" eaLnBrk="0" hangingPunct="0"/>
            <a:r>
              <a:rPr lang="en-US" sz="1600" dirty="0" smtClean="0">
                <a:solidFill>
                  <a:schemeClr val="bg1"/>
                </a:solidFill>
              </a:rPr>
              <a:t>Religion:</a:t>
            </a:r>
          </a:p>
          <a:p>
            <a:pPr algn="ctr" eaLnBrk="0" hangingPunct="0"/>
            <a:r>
              <a:rPr lang="en-US" sz="1600" dirty="0" smtClean="0">
                <a:solidFill>
                  <a:schemeClr val="bg1"/>
                </a:solidFill>
              </a:rPr>
              <a:t>Islam;</a:t>
            </a:r>
          </a:p>
          <a:p>
            <a:pPr algn="ctr" eaLnBrk="0" hangingPunct="0"/>
            <a:r>
              <a:rPr lang="en-US" sz="1600" dirty="0" smtClean="0">
                <a:solidFill>
                  <a:schemeClr val="bg1"/>
                </a:solidFill>
              </a:rPr>
              <a:t>Arab Spring</a:t>
            </a:r>
          </a:p>
          <a:p>
            <a:pPr algn="ctr" eaLnBrk="0" hangingPunct="0"/>
            <a:endParaRPr lang="en-US" sz="1600" dirty="0" smtClean="0"/>
          </a:p>
        </p:txBody>
      </p:sp>
      <p:sp>
        <p:nvSpPr>
          <p:cNvPr id="43" name="Rectangle 76"/>
          <p:cNvSpPr>
            <a:spLocks noChangeArrowheads="1"/>
          </p:cNvSpPr>
          <p:nvPr/>
        </p:nvSpPr>
        <p:spPr bwMode="auto">
          <a:xfrm>
            <a:off x="2895601" y="2209800"/>
            <a:ext cx="1066800" cy="1143000"/>
          </a:xfrm>
          <a:prstGeom prst="rect">
            <a:avLst/>
          </a:prstGeom>
          <a:solidFill>
            <a:schemeClr val="accent6"/>
          </a:solidFill>
          <a:ln w="19050" algn="ctr">
            <a:solidFill>
              <a:schemeClr val="tx1"/>
            </a:solidFill>
            <a:round/>
            <a:headEnd/>
            <a:tailEnd/>
          </a:ln>
        </p:spPr>
        <p:txBody>
          <a:bodyPr anchor="ctr"/>
          <a:lstStyle/>
          <a:p>
            <a:pPr algn="ctr" eaLnBrk="0" hangingPunct="0"/>
            <a:r>
              <a:rPr lang="en-US" sz="1400" dirty="0" smtClean="0">
                <a:solidFill>
                  <a:schemeClr val="bg1"/>
                </a:solidFill>
              </a:rPr>
              <a:t>Africa Overview;</a:t>
            </a:r>
          </a:p>
          <a:p>
            <a:pPr algn="ctr" eaLnBrk="0" hangingPunct="0"/>
            <a:r>
              <a:rPr lang="en-US" sz="1400" dirty="0" smtClean="0">
                <a:solidFill>
                  <a:schemeClr val="bg1"/>
                </a:solidFill>
              </a:rPr>
              <a:t>Operational Framework;</a:t>
            </a:r>
          </a:p>
          <a:p>
            <a:pPr algn="ctr" eaLnBrk="0" hangingPunct="0"/>
            <a:r>
              <a:rPr lang="en-US" sz="1400" dirty="0" smtClean="0">
                <a:solidFill>
                  <a:schemeClr val="bg1"/>
                </a:solidFill>
              </a:rPr>
              <a:t>USFP Africa</a:t>
            </a:r>
          </a:p>
        </p:txBody>
      </p:sp>
      <p:sp>
        <p:nvSpPr>
          <p:cNvPr id="44" name="Rectangle 76"/>
          <p:cNvSpPr>
            <a:spLocks noChangeArrowheads="1"/>
          </p:cNvSpPr>
          <p:nvPr/>
        </p:nvSpPr>
        <p:spPr bwMode="auto">
          <a:xfrm>
            <a:off x="3962400" y="2209800"/>
            <a:ext cx="1066800" cy="1143000"/>
          </a:xfrm>
          <a:prstGeom prst="rect">
            <a:avLst/>
          </a:prstGeom>
          <a:solidFill>
            <a:schemeClr val="accent6"/>
          </a:solidFill>
          <a:ln w="19050" algn="ctr">
            <a:solidFill>
              <a:schemeClr val="tx1"/>
            </a:solidFill>
            <a:round/>
            <a:headEnd/>
            <a:tailEnd/>
          </a:ln>
        </p:spPr>
        <p:txBody>
          <a:bodyPr anchor="ctr"/>
          <a:lstStyle/>
          <a:p>
            <a:pPr algn="ctr" eaLnBrk="0" hangingPunct="0"/>
            <a:r>
              <a:rPr lang="en-US" sz="1050" dirty="0" smtClean="0">
                <a:solidFill>
                  <a:schemeClr val="bg1"/>
                </a:solidFill>
              </a:rPr>
              <a:t>Africa is not Iraq or Afghanistan;</a:t>
            </a:r>
          </a:p>
          <a:p>
            <a:pPr algn="ctr" eaLnBrk="0" hangingPunct="0"/>
            <a:r>
              <a:rPr lang="en-US" sz="1050" dirty="0" smtClean="0">
                <a:solidFill>
                  <a:schemeClr val="bg1"/>
                </a:solidFill>
              </a:rPr>
              <a:t>Country &amp; Culture Overview</a:t>
            </a:r>
          </a:p>
        </p:txBody>
      </p:sp>
      <p:sp>
        <p:nvSpPr>
          <p:cNvPr id="45" name="Rectangle 76"/>
          <p:cNvSpPr>
            <a:spLocks noChangeArrowheads="1"/>
          </p:cNvSpPr>
          <p:nvPr/>
        </p:nvSpPr>
        <p:spPr bwMode="auto">
          <a:xfrm>
            <a:off x="5029200" y="2209800"/>
            <a:ext cx="1066800" cy="1143000"/>
          </a:xfrm>
          <a:prstGeom prst="rect">
            <a:avLst/>
          </a:prstGeom>
          <a:solidFill>
            <a:schemeClr val="accent6"/>
          </a:solidFill>
          <a:ln w="19050" algn="ctr">
            <a:solidFill>
              <a:schemeClr val="tx1"/>
            </a:solidFill>
            <a:round/>
            <a:headEnd/>
            <a:tailEnd/>
          </a:ln>
        </p:spPr>
        <p:txBody>
          <a:bodyPr anchor="ctr"/>
          <a:lstStyle/>
          <a:p>
            <a:pPr algn="ctr" eaLnBrk="0" hangingPunct="0"/>
            <a:r>
              <a:rPr lang="en-US" sz="1000" dirty="0" smtClean="0">
                <a:solidFill>
                  <a:schemeClr val="bg1"/>
                </a:solidFill>
              </a:rPr>
              <a:t>Leader Engagements:</a:t>
            </a:r>
          </a:p>
          <a:p>
            <a:pPr algn="ctr" eaLnBrk="0" hangingPunct="0"/>
            <a:r>
              <a:rPr lang="en-US" sz="1000" dirty="0" smtClean="0">
                <a:solidFill>
                  <a:schemeClr val="bg1"/>
                </a:solidFill>
              </a:rPr>
              <a:t>Use of Interpreter;</a:t>
            </a:r>
          </a:p>
          <a:p>
            <a:pPr algn="ctr" eaLnBrk="0" hangingPunct="0"/>
            <a:r>
              <a:rPr lang="en-US" sz="1000" dirty="0" smtClean="0">
                <a:solidFill>
                  <a:schemeClr val="bg1"/>
                </a:solidFill>
              </a:rPr>
              <a:t>Mutual Perceptions;</a:t>
            </a:r>
          </a:p>
          <a:p>
            <a:pPr algn="ctr" eaLnBrk="0" hangingPunct="0"/>
            <a:r>
              <a:rPr lang="en-US" sz="1000" dirty="0" smtClean="0">
                <a:solidFill>
                  <a:schemeClr val="bg1"/>
                </a:solidFill>
              </a:rPr>
              <a:t>KLE 1</a:t>
            </a:r>
          </a:p>
          <a:p>
            <a:pPr algn="ctr" eaLnBrk="0" hangingPunct="0"/>
            <a:r>
              <a:rPr lang="en-US" sz="1000" dirty="0" smtClean="0">
                <a:solidFill>
                  <a:schemeClr val="bg1"/>
                </a:solidFill>
              </a:rPr>
              <a:t>First impressions</a:t>
            </a:r>
          </a:p>
          <a:p>
            <a:pPr algn="ctr" eaLnBrk="0" hangingPunct="0"/>
            <a:endParaRPr lang="en-US" sz="1000" dirty="0" smtClean="0">
              <a:solidFill>
                <a:schemeClr val="bg1"/>
              </a:solidFill>
            </a:endParaRPr>
          </a:p>
        </p:txBody>
      </p:sp>
      <p:sp>
        <p:nvSpPr>
          <p:cNvPr id="46" name="Rectangle 76"/>
          <p:cNvSpPr>
            <a:spLocks noChangeArrowheads="1"/>
          </p:cNvSpPr>
          <p:nvPr/>
        </p:nvSpPr>
        <p:spPr bwMode="auto">
          <a:xfrm>
            <a:off x="6096000" y="2209800"/>
            <a:ext cx="1066800" cy="1143000"/>
          </a:xfrm>
          <a:prstGeom prst="rect">
            <a:avLst/>
          </a:prstGeom>
          <a:solidFill>
            <a:schemeClr val="accent6"/>
          </a:solidFill>
          <a:ln w="19050" algn="ctr">
            <a:solidFill>
              <a:schemeClr val="tx1"/>
            </a:solidFill>
            <a:round/>
            <a:headEnd/>
            <a:tailEnd/>
          </a:ln>
        </p:spPr>
        <p:txBody>
          <a:bodyPr anchor="ctr"/>
          <a:lstStyle/>
          <a:p>
            <a:pPr algn="ctr" eaLnBrk="0" hangingPunct="0"/>
            <a:r>
              <a:rPr lang="en-US" sz="1050" dirty="0" smtClean="0">
                <a:solidFill>
                  <a:schemeClr val="bg1"/>
                </a:solidFill>
              </a:rPr>
              <a:t>Roles &amp; Traits</a:t>
            </a:r>
          </a:p>
          <a:p>
            <a:pPr algn="ctr" eaLnBrk="0" hangingPunct="0"/>
            <a:r>
              <a:rPr lang="en-US" sz="1050" dirty="0" smtClean="0">
                <a:solidFill>
                  <a:schemeClr val="bg1"/>
                </a:solidFill>
              </a:rPr>
              <a:t>Principles;</a:t>
            </a:r>
          </a:p>
          <a:p>
            <a:pPr algn="ctr" eaLnBrk="0" hangingPunct="0"/>
            <a:r>
              <a:rPr lang="en-US" sz="1050" dirty="0" smtClean="0">
                <a:solidFill>
                  <a:schemeClr val="bg1"/>
                </a:solidFill>
              </a:rPr>
              <a:t>Human Behavior;</a:t>
            </a:r>
          </a:p>
          <a:p>
            <a:pPr algn="ctr" eaLnBrk="0" hangingPunct="0"/>
            <a:r>
              <a:rPr lang="en-US" sz="1050" dirty="0" smtClean="0">
                <a:solidFill>
                  <a:schemeClr val="bg1"/>
                </a:solidFill>
              </a:rPr>
              <a:t>Culture</a:t>
            </a:r>
          </a:p>
          <a:p>
            <a:pPr algn="ctr" eaLnBrk="0" hangingPunct="0"/>
            <a:r>
              <a:rPr lang="en-US" sz="1050" dirty="0" smtClean="0">
                <a:solidFill>
                  <a:schemeClr val="bg1"/>
                </a:solidFill>
              </a:rPr>
              <a:t>Cross Culture </a:t>
            </a:r>
            <a:r>
              <a:rPr lang="en-US" sz="1050" dirty="0" err="1" smtClean="0">
                <a:solidFill>
                  <a:schemeClr val="bg1"/>
                </a:solidFill>
              </a:rPr>
              <a:t>Commo</a:t>
            </a:r>
            <a:endParaRPr lang="en-US" sz="1050" dirty="0" smtClean="0">
              <a:solidFill>
                <a:schemeClr val="bg1"/>
              </a:solidFill>
            </a:endParaRPr>
          </a:p>
        </p:txBody>
      </p:sp>
      <p:sp>
        <p:nvSpPr>
          <p:cNvPr id="47" name="Rectangle 76"/>
          <p:cNvSpPr>
            <a:spLocks noChangeArrowheads="1"/>
          </p:cNvSpPr>
          <p:nvPr/>
        </p:nvSpPr>
        <p:spPr bwMode="auto">
          <a:xfrm>
            <a:off x="2895601" y="1828800"/>
            <a:ext cx="1066800" cy="381000"/>
          </a:xfrm>
          <a:prstGeom prst="rect">
            <a:avLst/>
          </a:prstGeom>
          <a:solidFill>
            <a:srgbClr val="CC99FF"/>
          </a:solidFill>
          <a:ln w="19050" algn="ctr">
            <a:solidFill>
              <a:schemeClr val="tx1"/>
            </a:solidFill>
            <a:round/>
            <a:headEnd/>
            <a:tailEnd/>
          </a:ln>
        </p:spPr>
        <p:txBody>
          <a:bodyPr anchor="ctr"/>
          <a:lstStyle/>
          <a:p>
            <a:pPr algn="ctr" eaLnBrk="0" hangingPunct="0"/>
            <a:r>
              <a:rPr lang="en-US" sz="1600" dirty="0"/>
              <a:t>Language</a:t>
            </a:r>
          </a:p>
        </p:txBody>
      </p:sp>
      <p:sp>
        <p:nvSpPr>
          <p:cNvPr id="48" name="Rectangle 76"/>
          <p:cNvSpPr>
            <a:spLocks noChangeArrowheads="1"/>
          </p:cNvSpPr>
          <p:nvPr/>
        </p:nvSpPr>
        <p:spPr bwMode="auto">
          <a:xfrm>
            <a:off x="3962400" y="1828800"/>
            <a:ext cx="1066800" cy="381000"/>
          </a:xfrm>
          <a:prstGeom prst="rect">
            <a:avLst/>
          </a:prstGeom>
          <a:solidFill>
            <a:srgbClr val="CC99FF"/>
          </a:solidFill>
          <a:ln w="19050" algn="ctr">
            <a:solidFill>
              <a:schemeClr val="tx1"/>
            </a:solidFill>
            <a:round/>
            <a:headEnd/>
            <a:tailEnd/>
          </a:ln>
        </p:spPr>
        <p:txBody>
          <a:bodyPr anchor="ctr"/>
          <a:lstStyle/>
          <a:p>
            <a:pPr algn="ctr" eaLnBrk="0" hangingPunct="0"/>
            <a:r>
              <a:rPr lang="en-US" sz="1600" dirty="0"/>
              <a:t>Language</a:t>
            </a:r>
          </a:p>
        </p:txBody>
      </p:sp>
      <p:sp>
        <p:nvSpPr>
          <p:cNvPr id="49" name="Rectangle 76"/>
          <p:cNvSpPr>
            <a:spLocks noChangeArrowheads="1"/>
          </p:cNvSpPr>
          <p:nvPr/>
        </p:nvSpPr>
        <p:spPr bwMode="auto">
          <a:xfrm>
            <a:off x="5029200" y="1828800"/>
            <a:ext cx="1066800" cy="381000"/>
          </a:xfrm>
          <a:prstGeom prst="rect">
            <a:avLst/>
          </a:prstGeom>
          <a:solidFill>
            <a:srgbClr val="CC99FF"/>
          </a:solidFill>
          <a:ln w="19050" algn="ctr">
            <a:solidFill>
              <a:schemeClr val="tx1"/>
            </a:solidFill>
            <a:round/>
            <a:headEnd/>
            <a:tailEnd/>
          </a:ln>
        </p:spPr>
        <p:txBody>
          <a:bodyPr anchor="ctr"/>
          <a:lstStyle/>
          <a:p>
            <a:pPr algn="ctr" eaLnBrk="0" hangingPunct="0"/>
            <a:r>
              <a:rPr lang="en-US" sz="1600" dirty="0"/>
              <a:t>Language</a:t>
            </a:r>
          </a:p>
        </p:txBody>
      </p:sp>
      <p:sp>
        <p:nvSpPr>
          <p:cNvPr id="50" name="Rectangle 76"/>
          <p:cNvSpPr>
            <a:spLocks noChangeArrowheads="1"/>
          </p:cNvSpPr>
          <p:nvPr/>
        </p:nvSpPr>
        <p:spPr bwMode="auto">
          <a:xfrm>
            <a:off x="6096000" y="1828800"/>
            <a:ext cx="1066800" cy="381000"/>
          </a:xfrm>
          <a:prstGeom prst="rect">
            <a:avLst/>
          </a:prstGeom>
          <a:solidFill>
            <a:srgbClr val="CC99FF"/>
          </a:solidFill>
          <a:ln w="19050" algn="ctr">
            <a:solidFill>
              <a:schemeClr val="tx1"/>
            </a:solidFill>
            <a:round/>
            <a:headEnd/>
            <a:tailEnd/>
          </a:ln>
        </p:spPr>
        <p:txBody>
          <a:bodyPr anchor="ctr"/>
          <a:lstStyle/>
          <a:p>
            <a:pPr algn="ctr" eaLnBrk="0" hangingPunct="0"/>
            <a:r>
              <a:rPr lang="en-US" sz="1600" dirty="0"/>
              <a:t>Language</a:t>
            </a:r>
          </a:p>
        </p:txBody>
      </p:sp>
      <p:sp>
        <p:nvSpPr>
          <p:cNvPr id="51" name="Rectangle 50"/>
          <p:cNvSpPr/>
          <p:nvPr/>
        </p:nvSpPr>
        <p:spPr>
          <a:xfrm>
            <a:off x="1752600" y="3851275"/>
            <a:ext cx="1131888" cy="339725"/>
          </a:xfrm>
          <a:prstGeom prst="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rgbClr val="000000"/>
                </a:solidFill>
              </a:rPr>
              <a:t>Day  </a:t>
            </a:r>
            <a:r>
              <a:rPr lang="en-US" sz="1600" b="1" dirty="0" smtClean="0">
                <a:solidFill>
                  <a:srgbClr val="000000"/>
                </a:solidFill>
              </a:rPr>
              <a:t>6</a:t>
            </a:r>
            <a:endParaRPr lang="en-US" sz="1600" b="1" dirty="0">
              <a:solidFill>
                <a:srgbClr val="000000"/>
              </a:solidFill>
            </a:endParaRPr>
          </a:p>
        </p:txBody>
      </p:sp>
      <p:sp>
        <p:nvSpPr>
          <p:cNvPr id="52" name="Rectangle 51"/>
          <p:cNvSpPr/>
          <p:nvPr/>
        </p:nvSpPr>
        <p:spPr>
          <a:xfrm>
            <a:off x="2884488" y="3851275"/>
            <a:ext cx="1084262" cy="339725"/>
          </a:xfrm>
          <a:prstGeom prst="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rgbClr val="000000"/>
                </a:solidFill>
              </a:rPr>
              <a:t>Day </a:t>
            </a:r>
            <a:r>
              <a:rPr lang="en-US" sz="1600" b="1" dirty="0" smtClean="0">
                <a:solidFill>
                  <a:srgbClr val="000000"/>
                </a:solidFill>
              </a:rPr>
              <a:t>7</a:t>
            </a:r>
            <a:endParaRPr lang="en-US" sz="1600" b="1" dirty="0">
              <a:solidFill>
                <a:srgbClr val="000000"/>
              </a:solidFill>
            </a:endParaRPr>
          </a:p>
        </p:txBody>
      </p:sp>
      <p:sp>
        <p:nvSpPr>
          <p:cNvPr id="53" name="Rectangle 52"/>
          <p:cNvSpPr/>
          <p:nvPr/>
        </p:nvSpPr>
        <p:spPr>
          <a:xfrm>
            <a:off x="3968751" y="3851275"/>
            <a:ext cx="1060450" cy="339725"/>
          </a:xfrm>
          <a:prstGeom prst="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rgbClr val="000000"/>
                </a:solidFill>
              </a:rPr>
              <a:t>Day </a:t>
            </a:r>
            <a:r>
              <a:rPr lang="en-US" sz="1600" b="1" dirty="0" smtClean="0">
                <a:solidFill>
                  <a:srgbClr val="000000"/>
                </a:solidFill>
              </a:rPr>
              <a:t>8</a:t>
            </a:r>
            <a:endParaRPr lang="en-US" sz="1600" b="1" dirty="0">
              <a:solidFill>
                <a:srgbClr val="000000"/>
              </a:solidFill>
            </a:endParaRPr>
          </a:p>
        </p:txBody>
      </p:sp>
      <p:sp>
        <p:nvSpPr>
          <p:cNvPr id="54" name="Rectangle 53"/>
          <p:cNvSpPr/>
          <p:nvPr/>
        </p:nvSpPr>
        <p:spPr>
          <a:xfrm>
            <a:off x="5029200" y="3851275"/>
            <a:ext cx="1085850" cy="339725"/>
          </a:xfrm>
          <a:prstGeom prst="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rgbClr val="000000"/>
                </a:solidFill>
              </a:rPr>
              <a:t>Day </a:t>
            </a:r>
            <a:r>
              <a:rPr lang="en-US" sz="1600" b="1" dirty="0" smtClean="0">
                <a:solidFill>
                  <a:srgbClr val="000000"/>
                </a:solidFill>
              </a:rPr>
              <a:t>9</a:t>
            </a:r>
            <a:endParaRPr lang="en-US" sz="1600" b="1" dirty="0">
              <a:solidFill>
                <a:srgbClr val="000000"/>
              </a:solidFill>
            </a:endParaRPr>
          </a:p>
        </p:txBody>
      </p:sp>
      <p:sp>
        <p:nvSpPr>
          <p:cNvPr id="55" name="Rectangle 54"/>
          <p:cNvSpPr/>
          <p:nvPr/>
        </p:nvSpPr>
        <p:spPr>
          <a:xfrm>
            <a:off x="6096001" y="3851275"/>
            <a:ext cx="1066800" cy="339725"/>
          </a:xfrm>
          <a:prstGeom prst="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rgbClr val="000000"/>
                </a:solidFill>
              </a:rPr>
              <a:t>Day </a:t>
            </a:r>
            <a:r>
              <a:rPr lang="en-US" sz="1600" b="1" dirty="0" smtClean="0">
                <a:solidFill>
                  <a:srgbClr val="000000"/>
                </a:solidFill>
              </a:rPr>
              <a:t>10</a:t>
            </a:r>
            <a:endParaRPr lang="en-US" sz="1600" b="1" dirty="0">
              <a:solidFill>
                <a:srgbClr val="000000"/>
              </a:solidFill>
            </a:endParaRPr>
          </a:p>
        </p:txBody>
      </p:sp>
      <p:sp>
        <p:nvSpPr>
          <p:cNvPr id="57" name="Rectangle 76"/>
          <p:cNvSpPr>
            <a:spLocks noChangeArrowheads="1"/>
          </p:cNvSpPr>
          <p:nvPr/>
        </p:nvSpPr>
        <p:spPr bwMode="auto">
          <a:xfrm>
            <a:off x="1752600" y="4191000"/>
            <a:ext cx="1142999" cy="381000"/>
          </a:xfrm>
          <a:prstGeom prst="rect">
            <a:avLst/>
          </a:prstGeom>
          <a:solidFill>
            <a:srgbClr val="CC99FF"/>
          </a:solidFill>
          <a:ln w="19050" algn="ctr">
            <a:solidFill>
              <a:schemeClr val="tx1"/>
            </a:solidFill>
            <a:round/>
            <a:headEnd/>
            <a:tailEnd/>
          </a:ln>
        </p:spPr>
        <p:txBody>
          <a:bodyPr anchor="ctr"/>
          <a:lstStyle/>
          <a:p>
            <a:pPr algn="ctr" eaLnBrk="0" hangingPunct="0"/>
            <a:r>
              <a:rPr lang="en-US" sz="1600" dirty="0"/>
              <a:t>Language</a:t>
            </a:r>
          </a:p>
        </p:txBody>
      </p:sp>
      <p:sp>
        <p:nvSpPr>
          <p:cNvPr id="58" name="Rectangle 76"/>
          <p:cNvSpPr>
            <a:spLocks noChangeArrowheads="1"/>
          </p:cNvSpPr>
          <p:nvPr/>
        </p:nvSpPr>
        <p:spPr bwMode="auto">
          <a:xfrm>
            <a:off x="2895600" y="4572000"/>
            <a:ext cx="1066800" cy="1143000"/>
          </a:xfrm>
          <a:prstGeom prst="rect">
            <a:avLst/>
          </a:prstGeom>
          <a:solidFill>
            <a:schemeClr val="accent6"/>
          </a:solidFill>
          <a:ln w="19050" algn="ctr">
            <a:solidFill>
              <a:schemeClr val="tx1"/>
            </a:solidFill>
            <a:round/>
            <a:headEnd/>
            <a:tailEnd/>
          </a:ln>
        </p:spPr>
        <p:txBody>
          <a:bodyPr anchor="ctr"/>
          <a:lstStyle/>
          <a:p>
            <a:pPr algn="ctr" eaLnBrk="0" hangingPunct="0"/>
            <a:r>
              <a:rPr lang="en-US" sz="1200" dirty="0" smtClean="0">
                <a:solidFill>
                  <a:schemeClr val="bg1"/>
                </a:solidFill>
              </a:rPr>
              <a:t>Media;</a:t>
            </a:r>
          </a:p>
          <a:p>
            <a:pPr algn="ctr" eaLnBrk="0" hangingPunct="0"/>
            <a:r>
              <a:rPr lang="en-US" sz="1200" dirty="0" smtClean="0">
                <a:solidFill>
                  <a:schemeClr val="bg1"/>
                </a:solidFill>
              </a:rPr>
              <a:t>Assess PNSF;</a:t>
            </a:r>
          </a:p>
          <a:p>
            <a:pPr algn="ctr" eaLnBrk="0" hangingPunct="0"/>
            <a:r>
              <a:rPr lang="en-US" sz="1200" dirty="0" smtClean="0">
                <a:solidFill>
                  <a:schemeClr val="bg1"/>
                </a:solidFill>
              </a:rPr>
              <a:t>KLE 2 Teaching with </a:t>
            </a:r>
            <a:r>
              <a:rPr lang="en-US" sz="1200" dirty="0" err="1" smtClean="0">
                <a:solidFill>
                  <a:schemeClr val="bg1"/>
                </a:solidFill>
              </a:rPr>
              <a:t>Terp</a:t>
            </a:r>
            <a:endParaRPr lang="en-US" sz="1200" dirty="0" smtClean="0">
              <a:solidFill>
                <a:schemeClr val="bg1"/>
              </a:solidFill>
            </a:endParaRPr>
          </a:p>
        </p:txBody>
      </p:sp>
      <p:sp>
        <p:nvSpPr>
          <p:cNvPr id="59" name="Rectangle 76"/>
          <p:cNvSpPr>
            <a:spLocks noChangeArrowheads="1"/>
          </p:cNvSpPr>
          <p:nvPr/>
        </p:nvSpPr>
        <p:spPr bwMode="auto">
          <a:xfrm>
            <a:off x="3962400" y="4572000"/>
            <a:ext cx="1066800" cy="1143000"/>
          </a:xfrm>
          <a:prstGeom prst="rect">
            <a:avLst/>
          </a:prstGeom>
          <a:solidFill>
            <a:schemeClr val="accent6"/>
          </a:solidFill>
          <a:ln w="19050" algn="ctr">
            <a:solidFill>
              <a:schemeClr val="tx1"/>
            </a:solidFill>
            <a:round/>
            <a:headEnd/>
            <a:tailEnd/>
          </a:ln>
        </p:spPr>
        <p:txBody>
          <a:bodyPr anchor="ctr"/>
          <a:lstStyle/>
          <a:p>
            <a:pPr algn="ctr" eaLnBrk="0" hangingPunct="0"/>
            <a:r>
              <a:rPr lang="en-US" sz="1050" dirty="0" smtClean="0">
                <a:solidFill>
                  <a:schemeClr val="bg1"/>
                </a:solidFill>
              </a:rPr>
              <a:t>Read Ahead: Constitution;</a:t>
            </a:r>
          </a:p>
          <a:p>
            <a:pPr algn="ctr" eaLnBrk="0" hangingPunct="0"/>
            <a:r>
              <a:rPr lang="en-US" sz="1050" dirty="0" smtClean="0">
                <a:solidFill>
                  <a:schemeClr val="bg1"/>
                </a:solidFill>
              </a:rPr>
              <a:t>Government Overview;</a:t>
            </a:r>
          </a:p>
          <a:p>
            <a:pPr algn="ctr" eaLnBrk="0" hangingPunct="0"/>
            <a:r>
              <a:rPr lang="en-US" sz="1050" dirty="0" smtClean="0">
                <a:solidFill>
                  <a:schemeClr val="bg1"/>
                </a:solidFill>
              </a:rPr>
              <a:t>Conflict Assessment</a:t>
            </a:r>
          </a:p>
        </p:txBody>
      </p:sp>
      <p:sp>
        <p:nvSpPr>
          <p:cNvPr id="60" name="Rectangle 76"/>
          <p:cNvSpPr>
            <a:spLocks noChangeArrowheads="1"/>
          </p:cNvSpPr>
          <p:nvPr/>
        </p:nvSpPr>
        <p:spPr bwMode="auto">
          <a:xfrm>
            <a:off x="1752600" y="4572000"/>
            <a:ext cx="1143000" cy="1143000"/>
          </a:xfrm>
          <a:prstGeom prst="rect">
            <a:avLst/>
          </a:prstGeom>
          <a:solidFill>
            <a:schemeClr val="accent6"/>
          </a:solidFill>
          <a:ln w="19050" algn="ctr">
            <a:solidFill>
              <a:schemeClr val="tx1"/>
            </a:solidFill>
            <a:round/>
            <a:headEnd/>
            <a:tailEnd/>
          </a:ln>
        </p:spPr>
        <p:txBody>
          <a:bodyPr anchor="ctr"/>
          <a:lstStyle/>
          <a:p>
            <a:pPr algn="ctr" eaLnBrk="0" hangingPunct="0"/>
            <a:r>
              <a:rPr lang="en-US" sz="900" dirty="0" smtClean="0">
                <a:solidFill>
                  <a:schemeClr val="bg1"/>
                </a:solidFill>
              </a:rPr>
              <a:t>Case Study 27 Articles;</a:t>
            </a:r>
          </a:p>
          <a:p>
            <a:pPr algn="ctr" eaLnBrk="0" hangingPunct="0"/>
            <a:r>
              <a:rPr lang="en-US" sz="900" dirty="0" smtClean="0">
                <a:solidFill>
                  <a:schemeClr val="bg1"/>
                </a:solidFill>
              </a:rPr>
              <a:t>Rapport;</a:t>
            </a:r>
          </a:p>
          <a:p>
            <a:pPr algn="ctr" eaLnBrk="0" hangingPunct="0"/>
            <a:r>
              <a:rPr lang="en-US" sz="900" dirty="0" smtClean="0">
                <a:solidFill>
                  <a:schemeClr val="bg1"/>
                </a:solidFill>
              </a:rPr>
              <a:t>Influencing;</a:t>
            </a:r>
          </a:p>
          <a:p>
            <a:pPr algn="ctr" eaLnBrk="0" hangingPunct="0"/>
            <a:r>
              <a:rPr lang="en-US" sz="900" dirty="0" smtClean="0">
                <a:solidFill>
                  <a:schemeClr val="bg1"/>
                </a:solidFill>
              </a:rPr>
              <a:t>Developing Skills;</a:t>
            </a:r>
          </a:p>
          <a:p>
            <a:pPr algn="ctr" eaLnBrk="0" hangingPunct="0"/>
            <a:r>
              <a:rPr lang="en-US" sz="900" dirty="0" smtClean="0">
                <a:solidFill>
                  <a:schemeClr val="bg1"/>
                </a:solidFill>
              </a:rPr>
              <a:t>Training Foreign Forces</a:t>
            </a:r>
          </a:p>
        </p:txBody>
      </p:sp>
      <p:sp>
        <p:nvSpPr>
          <p:cNvPr id="61" name="Rectangle 76"/>
          <p:cNvSpPr>
            <a:spLocks noChangeArrowheads="1"/>
          </p:cNvSpPr>
          <p:nvPr/>
        </p:nvSpPr>
        <p:spPr bwMode="auto">
          <a:xfrm>
            <a:off x="5029200" y="4572000"/>
            <a:ext cx="1066800" cy="1143000"/>
          </a:xfrm>
          <a:prstGeom prst="rect">
            <a:avLst/>
          </a:prstGeom>
          <a:solidFill>
            <a:schemeClr val="accent6"/>
          </a:solidFill>
          <a:ln w="19050" algn="ctr">
            <a:solidFill>
              <a:schemeClr val="tx1"/>
            </a:solidFill>
            <a:round/>
            <a:headEnd/>
            <a:tailEnd/>
          </a:ln>
        </p:spPr>
        <p:txBody>
          <a:bodyPr anchor="ctr"/>
          <a:lstStyle/>
          <a:p>
            <a:pPr algn="ctr" eaLnBrk="0" hangingPunct="0"/>
            <a:r>
              <a:rPr lang="en-US" sz="1400" dirty="0" smtClean="0">
                <a:solidFill>
                  <a:schemeClr val="bg1"/>
                </a:solidFill>
              </a:rPr>
              <a:t>Advisor Test and Scenarios;</a:t>
            </a:r>
          </a:p>
          <a:p>
            <a:pPr algn="ctr" eaLnBrk="0" hangingPunct="0"/>
            <a:r>
              <a:rPr lang="en-US" sz="1400" dirty="0" smtClean="0">
                <a:solidFill>
                  <a:schemeClr val="bg1"/>
                </a:solidFill>
              </a:rPr>
              <a:t>Influencing Assessment</a:t>
            </a:r>
          </a:p>
        </p:txBody>
      </p:sp>
      <p:sp>
        <p:nvSpPr>
          <p:cNvPr id="62" name="Rectangle 76"/>
          <p:cNvSpPr>
            <a:spLocks noChangeArrowheads="1"/>
          </p:cNvSpPr>
          <p:nvPr/>
        </p:nvSpPr>
        <p:spPr bwMode="auto">
          <a:xfrm>
            <a:off x="6096000" y="4572000"/>
            <a:ext cx="1066800" cy="1143000"/>
          </a:xfrm>
          <a:prstGeom prst="rect">
            <a:avLst/>
          </a:prstGeom>
          <a:solidFill>
            <a:schemeClr val="accent6"/>
          </a:solidFill>
          <a:ln w="19050" algn="ctr">
            <a:solidFill>
              <a:schemeClr val="tx1"/>
            </a:solidFill>
            <a:round/>
            <a:headEnd/>
            <a:tailEnd/>
          </a:ln>
        </p:spPr>
        <p:txBody>
          <a:bodyPr anchor="ctr"/>
          <a:lstStyle/>
          <a:p>
            <a:pPr algn="ctr" eaLnBrk="0" hangingPunct="0"/>
            <a:r>
              <a:rPr lang="en-US" sz="1600" dirty="0" smtClean="0">
                <a:solidFill>
                  <a:schemeClr val="bg1"/>
                </a:solidFill>
              </a:rPr>
              <a:t>PR/HRI;</a:t>
            </a:r>
          </a:p>
          <a:p>
            <a:pPr algn="ctr" eaLnBrk="0" hangingPunct="0"/>
            <a:r>
              <a:rPr lang="en-US" sz="1600" dirty="0" smtClean="0">
                <a:solidFill>
                  <a:schemeClr val="bg1"/>
                </a:solidFill>
              </a:rPr>
              <a:t>Final KLE:</a:t>
            </a:r>
          </a:p>
          <a:p>
            <a:pPr algn="ctr" eaLnBrk="0" hangingPunct="0"/>
            <a:r>
              <a:rPr lang="en-US" sz="1600" dirty="0" smtClean="0">
                <a:solidFill>
                  <a:schemeClr val="bg1"/>
                </a:solidFill>
              </a:rPr>
              <a:t>Hands On</a:t>
            </a:r>
          </a:p>
        </p:txBody>
      </p:sp>
      <p:sp>
        <p:nvSpPr>
          <p:cNvPr id="63" name="Rectangle 76"/>
          <p:cNvSpPr>
            <a:spLocks noChangeArrowheads="1"/>
          </p:cNvSpPr>
          <p:nvPr/>
        </p:nvSpPr>
        <p:spPr bwMode="auto">
          <a:xfrm>
            <a:off x="2895601" y="4191000"/>
            <a:ext cx="1066800" cy="381000"/>
          </a:xfrm>
          <a:prstGeom prst="rect">
            <a:avLst/>
          </a:prstGeom>
          <a:solidFill>
            <a:srgbClr val="CC99FF"/>
          </a:solidFill>
          <a:ln w="19050" algn="ctr">
            <a:solidFill>
              <a:schemeClr val="tx1"/>
            </a:solidFill>
            <a:round/>
            <a:headEnd/>
            <a:tailEnd/>
          </a:ln>
        </p:spPr>
        <p:txBody>
          <a:bodyPr anchor="ctr"/>
          <a:lstStyle/>
          <a:p>
            <a:pPr algn="ctr" eaLnBrk="0" hangingPunct="0"/>
            <a:r>
              <a:rPr lang="en-US" sz="1600" dirty="0"/>
              <a:t>Language</a:t>
            </a:r>
          </a:p>
        </p:txBody>
      </p:sp>
      <p:sp>
        <p:nvSpPr>
          <p:cNvPr id="64" name="Rectangle 76"/>
          <p:cNvSpPr>
            <a:spLocks noChangeArrowheads="1"/>
          </p:cNvSpPr>
          <p:nvPr/>
        </p:nvSpPr>
        <p:spPr bwMode="auto">
          <a:xfrm>
            <a:off x="3962400" y="4191000"/>
            <a:ext cx="1066800" cy="381000"/>
          </a:xfrm>
          <a:prstGeom prst="rect">
            <a:avLst/>
          </a:prstGeom>
          <a:solidFill>
            <a:srgbClr val="CC99FF"/>
          </a:solidFill>
          <a:ln w="19050" algn="ctr">
            <a:solidFill>
              <a:schemeClr val="tx1"/>
            </a:solidFill>
            <a:round/>
            <a:headEnd/>
            <a:tailEnd/>
          </a:ln>
        </p:spPr>
        <p:txBody>
          <a:bodyPr anchor="ctr"/>
          <a:lstStyle/>
          <a:p>
            <a:pPr algn="ctr" eaLnBrk="0" hangingPunct="0"/>
            <a:r>
              <a:rPr lang="en-US" sz="1600" dirty="0"/>
              <a:t>Language</a:t>
            </a:r>
          </a:p>
        </p:txBody>
      </p:sp>
      <p:sp>
        <p:nvSpPr>
          <p:cNvPr id="65" name="Rectangle 76"/>
          <p:cNvSpPr>
            <a:spLocks noChangeArrowheads="1"/>
          </p:cNvSpPr>
          <p:nvPr/>
        </p:nvSpPr>
        <p:spPr bwMode="auto">
          <a:xfrm>
            <a:off x="5029200" y="4191000"/>
            <a:ext cx="1066800" cy="381000"/>
          </a:xfrm>
          <a:prstGeom prst="rect">
            <a:avLst/>
          </a:prstGeom>
          <a:solidFill>
            <a:srgbClr val="CC99FF"/>
          </a:solidFill>
          <a:ln w="19050" algn="ctr">
            <a:solidFill>
              <a:schemeClr val="tx1"/>
            </a:solidFill>
            <a:round/>
            <a:headEnd/>
            <a:tailEnd/>
          </a:ln>
        </p:spPr>
        <p:txBody>
          <a:bodyPr anchor="ctr"/>
          <a:lstStyle/>
          <a:p>
            <a:pPr algn="ctr" eaLnBrk="0" hangingPunct="0"/>
            <a:r>
              <a:rPr lang="en-US" sz="1600" dirty="0"/>
              <a:t>Language</a:t>
            </a:r>
          </a:p>
        </p:txBody>
      </p:sp>
      <p:sp>
        <p:nvSpPr>
          <p:cNvPr id="66" name="Rectangle 76"/>
          <p:cNvSpPr>
            <a:spLocks noChangeArrowheads="1"/>
          </p:cNvSpPr>
          <p:nvPr/>
        </p:nvSpPr>
        <p:spPr bwMode="auto">
          <a:xfrm>
            <a:off x="6096000" y="4191000"/>
            <a:ext cx="1066800" cy="381000"/>
          </a:xfrm>
          <a:prstGeom prst="rect">
            <a:avLst/>
          </a:prstGeom>
          <a:solidFill>
            <a:srgbClr val="CC99FF"/>
          </a:solidFill>
          <a:ln w="19050" algn="ctr">
            <a:solidFill>
              <a:schemeClr val="tx1"/>
            </a:solidFill>
            <a:round/>
            <a:headEnd/>
            <a:tailEnd/>
          </a:ln>
        </p:spPr>
        <p:txBody>
          <a:bodyPr anchor="ctr"/>
          <a:lstStyle/>
          <a:p>
            <a:pPr algn="ctr" eaLnBrk="0" hangingPunct="0"/>
            <a:r>
              <a:rPr lang="en-US" sz="1600" dirty="0"/>
              <a:t>Language</a:t>
            </a:r>
          </a:p>
        </p:txBody>
      </p:sp>
      <p:sp>
        <p:nvSpPr>
          <p:cNvPr id="67" name="Title 66"/>
          <p:cNvSpPr>
            <a:spLocks noGrp="1"/>
          </p:cNvSpPr>
          <p:nvPr>
            <p:ph type="title"/>
          </p:nvPr>
        </p:nvSpPr>
        <p:spPr/>
        <p:txBody>
          <a:bodyPr>
            <a:normAutofit/>
          </a:bodyPr>
          <a:lstStyle/>
          <a:p>
            <a:r>
              <a:rPr lang="en-US" sz="2800" dirty="0" smtClean="0"/>
              <a:t>Security Force Assistance </a:t>
            </a:r>
            <a:br>
              <a:rPr lang="en-US" sz="2800" dirty="0" smtClean="0"/>
            </a:br>
            <a:r>
              <a:rPr lang="en-US" sz="2800" dirty="0" smtClean="0"/>
              <a:t>Advisor Development Course</a:t>
            </a:r>
            <a:endParaRPr lang="en-US" sz="2800" dirty="0"/>
          </a:p>
        </p:txBody>
      </p:sp>
      <p:sp>
        <p:nvSpPr>
          <p:cNvPr id="68" name="TextBox 67"/>
          <p:cNvSpPr txBox="1"/>
          <p:nvPr/>
        </p:nvSpPr>
        <p:spPr>
          <a:xfrm>
            <a:off x="457200" y="5593140"/>
            <a:ext cx="8229600" cy="1569660"/>
          </a:xfrm>
          <a:prstGeom prst="rect">
            <a:avLst/>
          </a:prstGeom>
          <a:noFill/>
        </p:spPr>
        <p:txBody>
          <a:bodyPr wrap="square" rtlCol="0">
            <a:spAutoFit/>
          </a:bodyPr>
          <a:lstStyle/>
          <a:p>
            <a:pPr algn="ctr"/>
            <a:r>
              <a:rPr lang="en-US" sz="3200" dirty="0" smtClean="0"/>
              <a:t>Tunisia</a:t>
            </a:r>
          </a:p>
          <a:p>
            <a:pPr algn="ctr"/>
            <a:r>
              <a:rPr lang="en-US" sz="3200" dirty="0" smtClean="0"/>
              <a:t>(Example)</a:t>
            </a:r>
          </a:p>
          <a:p>
            <a:pPr algn="ctr"/>
            <a:endParaRPr lang="en-US" sz="3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1" y="1828800"/>
            <a:ext cx="7543800" cy="3477875"/>
          </a:xfrm>
          <a:prstGeom prst="rect">
            <a:avLst/>
          </a:prstGeom>
          <a:noFill/>
        </p:spPr>
        <p:txBody>
          <a:bodyPr wrap="square" rtlCol="0">
            <a:spAutoFit/>
          </a:bodyPr>
          <a:lstStyle/>
          <a:p>
            <a:pPr algn="ctr"/>
            <a:r>
              <a:rPr lang="en-US" sz="4400" b="1" dirty="0" smtClean="0"/>
              <a:t>Phases </a:t>
            </a:r>
          </a:p>
          <a:p>
            <a:pPr algn="ctr"/>
            <a:r>
              <a:rPr lang="en-US" sz="4400" b="1" dirty="0" smtClean="0"/>
              <a:t>in the </a:t>
            </a:r>
          </a:p>
          <a:p>
            <a:pPr algn="ctr"/>
            <a:r>
              <a:rPr lang="en-US" sz="4400" b="1" dirty="0" smtClean="0"/>
              <a:t>AFRICOM RAF</a:t>
            </a:r>
          </a:p>
          <a:p>
            <a:pPr algn="ctr"/>
            <a:r>
              <a:rPr lang="en-US" sz="4400" b="1" dirty="0" smtClean="0"/>
              <a:t>Training Support </a:t>
            </a:r>
          </a:p>
          <a:p>
            <a:pPr algn="ctr"/>
            <a:r>
              <a:rPr lang="en-US" sz="4400" b="1" dirty="0" smtClean="0"/>
              <a:t>Plan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162d Internal Certification </a:t>
            </a:r>
            <a:endParaRPr lang="en-US" dirty="0"/>
          </a:p>
        </p:txBody>
      </p:sp>
      <p:sp>
        <p:nvSpPr>
          <p:cNvPr id="6" name="Content Placeholder 5"/>
          <p:cNvSpPr>
            <a:spLocks noGrp="1"/>
          </p:cNvSpPr>
          <p:nvPr>
            <p:ph sz="half" idx="1"/>
          </p:nvPr>
        </p:nvSpPr>
        <p:spPr/>
        <p:txBody>
          <a:bodyPr>
            <a:normAutofit fontScale="92500"/>
          </a:bodyPr>
          <a:lstStyle/>
          <a:p>
            <a:r>
              <a:rPr lang="en-US" dirty="0" smtClean="0"/>
              <a:t>SFA Academy Certification</a:t>
            </a:r>
          </a:p>
          <a:p>
            <a:pPr lvl="1"/>
            <a:r>
              <a:rPr lang="en-US" dirty="0" smtClean="0"/>
              <a:t>Observe Instruction</a:t>
            </a:r>
          </a:p>
          <a:p>
            <a:pPr lvl="1"/>
            <a:r>
              <a:rPr lang="en-US" dirty="0" smtClean="0"/>
              <a:t>Teach 2 classes  </a:t>
            </a:r>
          </a:p>
          <a:p>
            <a:pPr lvl="1"/>
            <a:r>
              <a:rPr lang="en-US" dirty="0" smtClean="0"/>
              <a:t>Live Teach</a:t>
            </a:r>
          </a:p>
          <a:p>
            <a:r>
              <a:rPr lang="en-US" dirty="0" smtClean="0"/>
              <a:t>JRTC OC/T Certification and Experience</a:t>
            </a:r>
          </a:p>
          <a:p>
            <a:r>
              <a:rPr lang="en-US" dirty="0" smtClean="0"/>
              <a:t>Foreign Service Institute Courses</a:t>
            </a:r>
          </a:p>
          <a:p>
            <a:r>
              <a:rPr lang="en-US" dirty="0" smtClean="0"/>
              <a:t>In-Theater Experience</a:t>
            </a:r>
          </a:p>
          <a:p>
            <a:r>
              <a:rPr lang="en-US" dirty="0" smtClean="0"/>
              <a:t>DLI </a:t>
            </a:r>
            <a:r>
              <a:rPr lang="en-US" dirty="0" err="1" smtClean="0"/>
              <a:t>Headstart</a:t>
            </a:r>
            <a:endParaRPr lang="en-US" dirty="0" smtClean="0"/>
          </a:p>
          <a:p>
            <a:pPr lvl="1">
              <a:buNone/>
            </a:pPr>
            <a:endParaRPr lang="en-US" dirty="0" smtClean="0"/>
          </a:p>
        </p:txBody>
      </p:sp>
      <p:sp>
        <p:nvSpPr>
          <p:cNvPr id="10" name="Content Placeholder 9"/>
          <p:cNvSpPr>
            <a:spLocks noGrp="1"/>
          </p:cNvSpPr>
          <p:nvPr>
            <p:ph sz="half" idx="2"/>
          </p:nvPr>
        </p:nvSpPr>
        <p:spPr/>
        <p:txBody>
          <a:bodyPr>
            <a:normAutofit fontScale="92500"/>
          </a:bodyPr>
          <a:lstStyle/>
          <a:p>
            <a:r>
              <a:rPr lang="en-US" dirty="0" smtClean="0"/>
              <a:t>Other courses or in-theater opportunities?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POI Development and Validation </a:t>
            </a:r>
            <a:br>
              <a:rPr lang="en-US" b="1" dirty="0" smtClean="0"/>
            </a:br>
            <a:endParaRPr lang="en-US" dirty="0"/>
          </a:p>
        </p:txBody>
      </p:sp>
      <p:sp>
        <p:nvSpPr>
          <p:cNvPr id="6" name="Text Placeholder 5"/>
          <p:cNvSpPr>
            <a:spLocks noGrp="1"/>
          </p:cNvSpPr>
          <p:nvPr>
            <p:ph type="body" idx="1"/>
          </p:nvPr>
        </p:nvSpPr>
        <p:spPr>
          <a:xfrm>
            <a:off x="457200" y="1064845"/>
            <a:ext cx="4040188" cy="639762"/>
          </a:xfrm>
        </p:spPr>
        <p:txBody>
          <a:bodyPr/>
          <a:lstStyle/>
          <a:p>
            <a:r>
              <a:rPr lang="en-US" dirty="0" smtClean="0"/>
              <a:t>Task to TRADOC</a:t>
            </a:r>
            <a:endParaRPr lang="en-US" dirty="0"/>
          </a:p>
        </p:txBody>
      </p:sp>
      <p:sp>
        <p:nvSpPr>
          <p:cNvPr id="7" name="Content Placeholder 6"/>
          <p:cNvSpPr>
            <a:spLocks noGrp="1"/>
          </p:cNvSpPr>
          <p:nvPr>
            <p:ph sz="half" idx="2"/>
          </p:nvPr>
        </p:nvSpPr>
        <p:spPr>
          <a:xfrm>
            <a:off x="457200" y="1704607"/>
            <a:ext cx="4040188" cy="3951288"/>
          </a:xfrm>
        </p:spPr>
        <p:txBody>
          <a:bodyPr>
            <a:normAutofit fontScale="92500" lnSpcReduction="20000"/>
          </a:bodyPr>
          <a:lstStyle/>
          <a:p>
            <a:r>
              <a:rPr lang="en-US" dirty="0" smtClean="0"/>
              <a:t>Scalable – </a:t>
            </a:r>
            <a:r>
              <a:rPr lang="en-US" dirty="0" err="1" smtClean="0"/>
              <a:t>Tailorable</a:t>
            </a:r>
            <a:r>
              <a:rPr lang="en-US" dirty="0" smtClean="0"/>
              <a:t> POI using PMESII Descriptors</a:t>
            </a:r>
          </a:p>
          <a:p>
            <a:r>
              <a:rPr lang="en-US" dirty="0" smtClean="0"/>
              <a:t>10 Day Model (10 to 15 hours of instruction)</a:t>
            </a:r>
          </a:p>
          <a:p>
            <a:r>
              <a:rPr lang="en-US" dirty="0" smtClean="0"/>
              <a:t>Audience: Senior NCOs and Officers in leadership positions</a:t>
            </a:r>
          </a:p>
          <a:p>
            <a:r>
              <a:rPr lang="en-US" dirty="0" smtClean="0"/>
              <a:t>The question: What does a Soldier need to know about Country X in order to prepare for this peacetime assignment and be comfortable stepping off the plane to meet his/her hosts?</a:t>
            </a:r>
            <a:endParaRPr lang="en-US" dirty="0"/>
          </a:p>
        </p:txBody>
      </p:sp>
      <p:sp>
        <p:nvSpPr>
          <p:cNvPr id="8" name="Text Placeholder 7"/>
          <p:cNvSpPr>
            <a:spLocks noGrp="1"/>
          </p:cNvSpPr>
          <p:nvPr>
            <p:ph type="body" sz="quarter" idx="3"/>
          </p:nvPr>
        </p:nvSpPr>
        <p:spPr>
          <a:xfrm>
            <a:off x="4645025" y="1064845"/>
            <a:ext cx="4041775" cy="639762"/>
          </a:xfrm>
        </p:spPr>
        <p:txBody>
          <a:bodyPr/>
          <a:lstStyle/>
          <a:p>
            <a:r>
              <a:rPr lang="en-US" dirty="0" smtClean="0"/>
              <a:t>Intent</a:t>
            </a:r>
            <a:endParaRPr lang="en-US" dirty="0"/>
          </a:p>
        </p:txBody>
      </p:sp>
      <p:sp>
        <p:nvSpPr>
          <p:cNvPr id="9" name="Content Placeholder 8"/>
          <p:cNvSpPr>
            <a:spLocks noGrp="1"/>
          </p:cNvSpPr>
          <p:nvPr>
            <p:ph sz="quarter" idx="4"/>
          </p:nvPr>
        </p:nvSpPr>
        <p:spPr>
          <a:xfrm>
            <a:off x="4645025" y="1704607"/>
            <a:ext cx="4041775" cy="3951288"/>
          </a:xfrm>
        </p:spPr>
        <p:txBody>
          <a:bodyPr>
            <a:normAutofit fontScale="85000" lnSpcReduction="10000"/>
          </a:bodyPr>
          <a:lstStyle/>
          <a:p>
            <a:r>
              <a:rPr lang="en-US" dirty="0" smtClean="0"/>
              <a:t>TRADOC to provide authority and SMEs</a:t>
            </a:r>
          </a:p>
          <a:p>
            <a:r>
              <a:rPr lang="en-US" dirty="0" smtClean="0"/>
              <a:t>AWG to provide Tactical – Operational experience</a:t>
            </a:r>
          </a:p>
          <a:p>
            <a:r>
              <a:rPr lang="en-US" dirty="0" smtClean="0"/>
              <a:t>162</a:t>
            </a:r>
            <a:r>
              <a:rPr lang="en-US" baseline="30000" dirty="0" smtClean="0"/>
              <a:t>nd</a:t>
            </a:r>
            <a:r>
              <a:rPr lang="en-US" dirty="0" smtClean="0"/>
              <a:t> FAOs to provide Theater and National Strategic experience</a:t>
            </a:r>
          </a:p>
          <a:p>
            <a:r>
              <a:rPr lang="en-US" dirty="0" smtClean="0"/>
              <a:t>NPS to provide graduate course</a:t>
            </a:r>
          </a:p>
          <a:p>
            <a:r>
              <a:rPr lang="en-US" dirty="0" smtClean="0"/>
              <a:t>162</a:t>
            </a:r>
            <a:r>
              <a:rPr lang="en-US" baseline="30000" dirty="0" smtClean="0"/>
              <a:t>nd</a:t>
            </a:r>
            <a:r>
              <a:rPr lang="en-US" dirty="0" smtClean="0"/>
              <a:t> CMD as the executive agent</a:t>
            </a:r>
          </a:p>
          <a:p>
            <a:r>
              <a:rPr lang="en-US" dirty="0" smtClean="0"/>
              <a:t>DLI language instruction needs validated </a:t>
            </a:r>
          </a:p>
          <a:p>
            <a:r>
              <a:rPr lang="en-US" dirty="0" smtClean="0"/>
              <a:t>Scripts for Cubic role players developed</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14748" y="2743200"/>
            <a:ext cx="6926383" cy="1446550"/>
          </a:xfrm>
          <a:prstGeom prst="rect">
            <a:avLst/>
          </a:prstGeom>
          <a:noFill/>
        </p:spPr>
        <p:txBody>
          <a:bodyPr wrap="none" rtlCol="0">
            <a:spAutoFit/>
          </a:bodyPr>
          <a:lstStyle/>
          <a:p>
            <a:pPr algn="ctr"/>
            <a:r>
              <a:rPr lang="en-US" sz="4400" b="1" dirty="0" smtClean="0"/>
              <a:t>RAF Pre-Mission Assumption</a:t>
            </a:r>
          </a:p>
          <a:p>
            <a:pPr algn="ctr"/>
            <a:r>
              <a:rPr lang="en-US" sz="4400" b="1" dirty="0" smtClean="0"/>
              <a:t> Seminar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9357" y="2743200"/>
            <a:ext cx="7717176" cy="1446550"/>
          </a:xfrm>
          <a:prstGeom prst="rect">
            <a:avLst/>
          </a:prstGeom>
          <a:noFill/>
        </p:spPr>
        <p:txBody>
          <a:bodyPr wrap="none" rtlCol="0">
            <a:spAutoFit/>
          </a:bodyPr>
          <a:lstStyle/>
          <a:p>
            <a:pPr algn="ctr"/>
            <a:r>
              <a:rPr lang="en-US" sz="4400" b="1" dirty="0" smtClean="0"/>
              <a:t>Quarterly RAF Training Packages</a:t>
            </a:r>
          </a:p>
          <a:p>
            <a:pPr algn="ctr"/>
            <a:r>
              <a:rPr lang="en-US" sz="4400" b="1" dirty="0" smtClean="0"/>
              <a:t>Based on USARAF FY 13 Concept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1143000" y="533400"/>
            <a:ext cx="6934200" cy="585787"/>
          </a:xfrm>
        </p:spPr>
        <p:txBody>
          <a:bodyPr>
            <a:noAutofit/>
          </a:bodyPr>
          <a:lstStyle/>
          <a:p>
            <a:r>
              <a:rPr lang="en-US" sz="3200" b="1" dirty="0" smtClean="0"/>
              <a:t>AFRICOM RAF 2QTR FY 13Training Packages</a:t>
            </a:r>
          </a:p>
        </p:txBody>
      </p:sp>
      <p:grpSp>
        <p:nvGrpSpPr>
          <p:cNvPr id="2" name="Group 20"/>
          <p:cNvGrpSpPr>
            <a:grpSpLocks/>
          </p:cNvGrpSpPr>
          <p:nvPr/>
        </p:nvGrpSpPr>
        <p:grpSpPr bwMode="auto">
          <a:xfrm>
            <a:off x="5170715" y="1739537"/>
            <a:ext cx="647700" cy="304800"/>
            <a:chOff x="7292213" y="1546634"/>
            <a:chExt cx="647782" cy="305143"/>
          </a:xfrm>
        </p:grpSpPr>
        <p:sp>
          <p:nvSpPr>
            <p:cNvPr id="34" name="Rectangle 33"/>
            <p:cNvSpPr/>
            <p:nvPr/>
          </p:nvSpPr>
          <p:spPr>
            <a:xfrm>
              <a:off x="7301739" y="1546634"/>
              <a:ext cx="638256" cy="287661"/>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8" name="Rectangle 37"/>
            <p:cNvSpPr/>
            <p:nvPr/>
          </p:nvSpPr>
          <p:spPr>
            <a:xfrm>
              <a:off x="7292213" y="1564117"/>
              <a:ext cx="638256" cy="28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a:t>S. AFR</a:t>
              </a:r>
            </a:p>
          </p:txBody>
        </p:sp>
      </p:grpSp>
      <p:grpSp>
        <p:nvGrpSpPr>
          <p:cNvPr id="3" name="Group 20"/>
          <p:cNvGrpSpPr>
            <a:grpSpLocks/>
          </p:cNvGrpSpPr>
          <p:nvPr/>
        </p:nvGrpSpPr>
        <p:grpSpPr bwMode="auto">
          <a:xfrm>
            <a:off x="2980507" y="1740128"/>
            <a:ext cx="638175" cy="306387"/>
            <a:chOff x="7435130" y="1241461"/>
            <a:chExt cx="638252" cy="306727"/>
          </a:xfrm>
        </p:grpSpPr>
        <p:sp>
          <p:nvSpPr>
            <p:cNvPr id="42" name="Rectangle 41"/>
            <p:cNvSpPr/>
            <p:nvPr/>
          </p:nvSpPr>
          <p:spPr>
            <a:xfrm>
              <a:off x="7435130" y="1241461"/>
              <a:ext cx="638252" cy="28765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3" name="Rectangle 42"/>
            <p:cNvSpPr/>
            <p:nvPr/>
          </p:nvSpPr>
          <p:spPr>
            <a:xfrm>
              <a:off x="7435130" y="1260532"/>
              <a:ext cx="638252" cy="2876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a:t>C. AFR</a:t>
              </a:r>
            </a:p>
          </p:txBody>
        </p:sp>
      </p:grpSp>
      <p:grpSp>
        <p:nvGrpSpPr>
          <p:cNvPr id="4" name="Group 20"/>
          <p:cNvGrpSpPr>
            <a:grpSpLocks/>
          </p:cNvGrpSpPr>
          <p:nvPr/>
        </p:nvGrpSpPr>
        <p:grpSpPr bwMode="auto">
          <a:xfrm>
            <a:off x="7569926" y="1774370"/>
            <a:ext cx="647700" cy="304800"/>
            <a:chOff x="7292213" y="1546634"/>
            <a:chExt cx="647782" cy="305143"/>
          </a:xfrm>
        </p:grpSpPr>
        <p:sp>
          <p:nvSpPr>
            <p:cNvPr id="45" name="Rectangle 44"/>
            <p:cNvSpPr/>
            <p:nvPr/>
          </p:nvSpPr>
          <p:spPr>
            <a:xfrm>
              <a:off x="7301739" y="1546634"/>
              <a:ext cx="638256" cy="287661"/>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6" name="Rectangle 45"/>
            <p:cNvSpPr/>
            <p:nvPr/>
          </p:nvSpPr>
          <p:spPr>
            <a:xfrm>
              <a:off x="7292213" y="1564117"/>
              <a:ext cx="638256" cy="28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a:t>W. AFR</a:t>
              </a:r>
            </a:p>
          </p:txBody>
        </p:sp>
      </p:grpSp>
      <p:grpSp>
        <p:nvGrpSpPr>
          <p:cNvPr id="5" name="Group 20"/>
          <p:cNvGrpSpPr>
            <a:grpSpLocks/>
          </p:cNvGrpSpPr>
          <p:nvPr/>
        </p:nvGrpSpPr>
        <p:grpSpPr bwMode="auto">
          <a:xfrm>
            <a:off x="1184362" y="1752600"/>
            <a:ext cx="638175" cy="287337"/>
            <a:chOff x="7435130" y="1241461"/>
            <a:chExt cx="638252" cy="287657"/>
          </a:xfrm>
        </p:grpSpPr>
        <p:sp>
          <p:nvSpPr>
            <p:cNvPr id="48" name="Rectangle 47"/>
            <p:cNvSpPr/>
            <p:nvPr/>
          </p:nvSpPr>
          <p:spPr>
            <a:xfrm>
              <a:off x="7435130" y="1241461"/>
              <a:ext cx="638252" cy="287657"/>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9" name="Rectangle 48"/>
            <p:cNvSpPr/>
            <p:nvPr/>
          </p:nvSpPr>
          <p:spPr>
            <a:xfrm>
              <a:off x="7435130" y="1241461"/>
              <a:ext cx="638252" cy="2876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a:t>E. AFR</a:t>
              </a:r>
            </a:p>
          </p:txBody>
        </p:sp>
      </p:grpSp>
      <p:grpSp>
        <p:nvGrpSpPr>
          <p:cNvPr id="6" name="Group 20"/>
          <p:cNvGrpSpPr>
            <a:grpSpLocks/>
          </p:cNvGrpSpPr>
          <p:nvPr/>
        </p:nvGrpSpPr>
        <p:grpSpPr bwMode="auto">
          <a:xfrm>
            <a:off x="422362" y="1752600"/>
            <a:ext cx="638175" cy="287338"/>
            <a:chOff x="7435130" y="1241461"/>
            <a:chExt cx="638252" cy="287657"/>
          </a:xfrm>
        </p:grpSpPr>
        <p:sp>
          <p:nvSpPr>
            <p:cNvPr id="51" name="Rectangle 50"/>
            <p:cNvSpPr/>
            <p:nvPr/>
          </p:nvSpPr>
          <p:spPr>
            <a:xfrm>
              <a:off x="7435130" y="1241461"/>
              <a:ext cx="638252" cy="287657"/>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2" name="Rectangle 51"/>
            <p:cNvSpPr/>
            <p:nvPr/>
          </p:nvSpPr>
          <p:spPr>
            <a:xfrm>
              <a:off x="7435130" y="1241461"/>
              <a:ext cx="638252" cy="2876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a:t>N. AFR</a:t>
              </a:r>
            </a:p>
          </p:txBody>
        </p:sp>
      </p:grpSp>
      <p:sp>
        <p:nvSpPr>
          <p:cNvPr id="53" name="TextBox 52"/>
          <p:cNvSpPr txBox="1"/>
          <p:nvPr/>
        </p:nvSpPr>
        <p:spPr>
          <a:xfrm>
            <a:off x="650962" y="1219200"/>
            <a:ext cx="865237" cy="369332"/>
          </a:xfrm>
          <a:prstGeom prst="rect">
            <a:avLst/>
          </a:prstGeom>
          <a:noFill/>
        </p:spPr>
        <p:txBody>
          <a:bodyPr wrap="none" rtlCol="0">
            <a:spAutoFit/>
          </a:bodyPr>
          <a:lstStyle/>
          <a:p>
            <a:r>
              <a:rPr lang="en-US" b="1" u="sng" dirty="0" smtClean="0"/>
              <a:t>Team 1</a:t>
            </a:r>
            <a:endParaRPr lang="en-US" b="1" u="sng" dirty="0"/>
          </a:p>
        </p:txBody>
      </p:sp>
      <p:sp>
        <p:nvSpPr>
          <p:cNvPr id="54" name="TextBox 53"/>
          <p:cNvSpPr txBox="1"/>
          <p:nvPr/>
        </p:nvSpPr>
        <p:spPr>
          <a:xfrm>
            <a:off x="2841170" y="1244522"/>
            <a:ext cx="865237" cy="369332"/>
          </a:xfrm>
          <a:prstGeom prst="rect">
            <a:avLst/>
          </a:prstGeom>
          <a:noFill/>
        </p:spPr>
        <p:txBody>
          <a:bodyPr wrap="none" rtlCol="0">
            <a:spAutoFit/>
          </a:bodyPr>
          <a:lstStyle/>
          <a:p>
            <a:r>
              <a:rPr lang="en-US" b="1" u="sng" dirty="0" smtClean="0"/>
              <a:t>Team 2</a:t>
            </a:r>
            <a:endParaRPr lang="en-US" b="1" u="sng" dirty="0"/>
          </a:p>
        </p:txBody>
      </p:sp>
      <p:sp>
        <p:nvSpPr>
          <p:cNvPr id="55" name="TextBox 54"/>
          <p:cNvSpPr txBox="1"/>
          <p:nvPr/>
        </p:nvSpPr>
        <p:spPr>
          <a:xfrm>
            <a:off x="5055326" y="1245326"/>
            <a:ext cx="865237" cy="369332"/>
          </a:xfrm>
          <a:prstGeom prst="rect">
            <a:avLst/>
          </a:prstGeom>
          <a:noFill/>
        </p:spPr>
        <p:txBody>
          <a:bodyPr wrap="none" rtlCol="0">
            <a:spAutoFit/>
          </a:bodyPr>
          <a:lstStyle/>
          <a:p>
            <a:r>
              <a:rPr lang="en-US" b="1" u="sng" dirty="0" smtClean="0"/>
              <a:t>Team 3</a:t>
            </a:r>
            <a:endParaRPr lang="en-US" b="1" u="sng" dirty="0"/>
          </a:p>
        </p:txBody>
      </p:sp>
      <p:sp>
        <p:nvSpPr>
          <p:cNvPr id="56" name="TextBox 55"/>
          <p:cNvSpPr txBox="1"/>
          <p:nvPr/>
        </p:nvSpPr>
        <p:spPr>
          <a:xfrm>
            <a:off x="7458893" y="1277981"/>
            <a:ext cx="865237" cy="369332"/>
          </a:xfrm>
          <a:prstGeom prst="rect">
            <a:avLst/>
          </a:prstGeom>
          <a:noFill/>
        </p:spPr>
        <p:txBody>
          <a:bodyPr wrap="none" rtlCol="0">
            <a:spAutoFit/>
          </a:bodyPr>
          <a:lstStyle/>
          <a:p>
            <a:r>
              <a:rPr lang="en-US" b="1" u="sng" dirty="0" smtClean="0"/>
              <a:t>Team 4</a:t>
            </a:r>
            <a:endParaRPr lang="en-US" b="1" u="sng" dirty="0"/>
          </a:p>
        </p:txBody>
      </p:sp>
      <p:grpSp>
        <p:nvGrpSpPr>
          <p:cNvPr id="7" name="Group 20"/>
          <p:cNvGrpSpPr>
            <a:grpSpLocks/>
          </p:cNvGrpSpPr>
          <p:nvPr/>
        </p:nvGrpSpPr>
        <p:grpSpPr bwMode="auto">
          <a:xfrm>
            <a:off x="117562" y="2362201"/>
            <a:ext cx="1946862" cy="304799"/>
            <a:chOff x="7409137" y="1241461"/>
            <a:chExt cx="664245" cy="305137"/>
          </a:xfrm>
        </p:grpSpPr>
        <p:sp>
          <p:nvSpPr>
            <p:cNvPr id="58" name="Rectangle 57"/>
            <p:cNvSpPr/>
            <p:nvPr/>
          </p:nvSpPr>
          <p:spPr>
            <a:xfrm>
              <a:off x="7435130" y="1241461"/>
              <a:ext cx="638252" cy="28765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9" name="Rectangle 58"/>
            <p:cNvSpPr/>
            <p:nvPr/>
          </p:nvSpPr>
          <p:spPr>
            <a:xfrm>
              <a:off x="7409137" y="1258942"/>
              <a:ext cx="638253" cy="2876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smtClean="0"/>
                <a:t>DLI: Arabic, French</a:t>
              </a:r>
              <a:endParaRPr lang="en-US" sz="1200" b="1" dirty="0"/>
            </a:p>
          </p:txBody>
        </p:sp>
      </p:grpSp>
      <p:grpSp>
        <p:nvGrpSpPr>
          <p:cNvPr id="8" name="Group 20"/>
          <p:cNvGrpSpPr>
            <a:grpSpLocks/>
          </p:cNvGrpSpPr>
          <p:nvPr/>
        </p:nvGrpSpPr>
        <p:grpSpPr bwMode="auto">
          <a:xfrm>
            <a:off x="574762" y="2653936"/>
            <a:ext cx="990600" cy="1232263"/>
            <a:chOff x="7435131" y="1241462"/>
            <a:chExt cx="990720" cy="762846"/>
          </a:xfrm>
        </p:grpSpPr>
        <p:sp>
          <p:nvSpPr>
            <p:cNvPr id="70" name="Rectangle 69"/>
            <p:cNvSpPr/>
            <p:nvPr/>
          </p:nvSpPr>
          <p:spPr>
            <a:xfrm>
              <a:off x="7435131" y="1241462"/>
              <a:ext cx="990720" cy="76284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1" name="Rectangle 70"/>
            <p:cNvSpPr/>
            <p:nvPr/>
          </p:nvSpPr>
          <p:spPr>
            <a:xfrm>
              <a:off x="7469973" y="1241462"/>
              <a:ext cx="914511" cy="743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smtClean="0"/>
                <a:t>CUBIC :</a:t>
              </a:r>
            </a:p>
            <a:p>
              <a:pPr algn="ctr" defTabSz="400050">
                <a:lnSpc>
                  <a:spcPct val="90000"/>
                </a:lnSpc>
                <a:spcAft>
                  <a:spcPct val="35000"/>
                </a:spcAft>
                <a:defRPr/>
              </a:pPr>
              <a:r>
                <a:rPr lang="en-US" sz="1200" b="1" dirty="0" smtClean="0"/>
                <a:t>Initial Engagement KLE; Teaching with </a:t>
              </a:r>
              <a:r>
                <a:rPr lang="en-US" sz="1200" b="1" dirty="0" err="1" smtClean="0"/>
                <a:t>Terp</a:t>
              </a:r>
              <a:r>
                <a:rPr lang="en-US" sz="1200" b="1" dirty="0" smtClean="0"/>
                <a:t>. </a:t>
              </a:r>
              <a:endParaRPr lang="en-US" sz="1200" b="1" dirty="0"/>
            </a:p>
          </p:txBody>
        </p:sp>
      </p:grpSp>
      <p:grpSp>
        <p:nvGrpSpPr>
          <p:cNvPr id="9" name="Group 20"/>
          <p:cNvGrpSpPr>
            <a:grpSpLocks/>
          </p:cNvGrpSpPr>
          <p:nvPr/>
        </p:nvGrpSpPr>
        <p:grpSpPr bwMode="auto">
          <a:xfrm>
            <a:off x="7456717" y="2590800"/>
            <a:ext cx="1001484" cy="1295400"/>
            <a:chOff x="7435131" y="1241462"/>
            <a:chExt cx="1001605" cy="762846"/>
          </a:xfrm>
        </p:grpSpPr>
        <p:sp>
          <p:nvSpPr>
            <p:cNvPr id="73" name="Rectangle 72"/>
            <p:cNvSpPr/>
            <p:nvPr/>
          </p:nvSpPr>
          <p:spPr>
            <a:xfrm>
              <a:off x="7435131" y="1241462"/>
              <a:ext cx="990720" cy="76284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4" name="Rectangle 73"/>
            <p:cNvSpPr/>
            <p:nvPr/>
          </p:nvSpPr>
          <p:spPr>
            <a:xfrm>
              <a:off x="7446017" y="1241462"/>
              <a:ext cx="990719" cy="743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smtClean="0"/>
                <a:t>CUBIC :</a:t>
              </a:r>
            </a:p>
            <a:p>
              <a:pPr algn="ctr" defTabSz="400050">
                <a:lnSpc>
                  <a:spcPct val="90000"/>
                </a:lnSpc>
                <a:spcAft>
                  <a:spcPct val="35000"/>
                </a:spcAft>
                <a:defRPr/>
              </a:pPr>
              <a:r>
                <a:rPr lang="en-US" sz="1200" b="1" dirty="0" smtClean="0"/>
                <a:t>Initial Engagement KLE; Teaching with </a:t>
              </a:r>
              <a:r>
                <a:rPr lang="en-US" sz="1200" b="1" dirty="0" err="1" smtClean="0"/>
                <a:t>Terp</a:t>
              </a:r>
              <a:r>
                <a:rPr lang="en-US" sz="1200" b="1" dirty="0" smtClean="0"/>
                <a:t>. </a:t>
              </a:r>
              <a:endParaRPr lang="en-US" sz="1200" b="1" dirty="0"/>
            </a:p>
          </p:txBody>
        </p:sp>
      </p:grpSp>
      <p:grpSp>
        <p:nvGrpSpPr>
          <p:cNvPr id="10" name="Group 20"/>
          <p:cNvGrpSpPr>
            <a:grpSpLocks/>
          </p:cNvGrpSpPr>
          <p:nvPr/>
        </p:nvGrpSpPr>
        <p:grpSpPr bwMode="auto">
          <a:xfrm>
            <a:off x="5029199" y="2627811"/>
            <a:ext cx="1014548" cy="1258389"/>
            <a:chOff x="7411180" y="1241462"/>
            <a:chExt cx="1014671" cy="762846"/>
          </a:xfrm>
        </p:grpSpPr>
        <p:sp>
          <p:nvSpPr>
            <p:cNvPr id="76" name="Rectangle 75"/>
            <p:cNvSpPr/>
            <p:nvPr/>
          </p:nvSpPr>
          <p:spPr>
            <a:xfrm>
              <a:off x="7435131" y="1241462"/>
              <a:ext cx="990720" cy="76284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7" name="Rectangle 76"/>
            <p:cNvSpPr/>
            <p:nvPr/>
          </p:nvSpPr>
          <p:spPr>
            <a:xfrm>
              <a:off x="7411180" y="1241462"/>
              <a:ext cx="990720" cy="743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smtClean="0"/>
                <a:t>CUBIC :</a:t>
              </a:r>
            </a:p>
            <a:p>
              <a:pPr algn="ctr" defTabSz="400050">
                <a:lnSpc>
                  <a:spcPct val="90000"/>
                </a:lnSpc>
                <a:spcAft>
                  <a:spcPct val="35000"/>
                </a:spcAft>
                <a:defRPr/>
              </a:pPr>
              <a:r>
                <a:rPr lang="en-US" sz="1200" b="1" dirty="0" smtClean="0"/>
                <a:t>Initial Engagement KLE; Teaching with </a:t>
              </a:r>
              <a:r>
                <a:rPr lang="en-US" sz="1200" b="1" dirty="0" err="1" smtClean="0"/>
                <a:t>Terp</a:t>
              </a:r>
              <a:r>
                <a:rPr lang="en-US" sz="1200" b="1" dirty="0" smtClean="0"/>
                <a:t>. </a:t>
              </a:r>
              <a:endParaRPr lang="en-US" sz="1200" b="1" dirty="0"/>
            </a:p>
          </p:txBody>
        </p:sp>
      </p:grpSp>
      <p:grpSp>
        <p:nvGrpSpPr>
          <p:cNvPr id="11" name="Group 20"/>
          <p:cNvGrpSpPr>
            <a:grpSpLocks/>
          </p:cNvGrpSpPr>
          <p:nvPr/>
        </p:nvGrpSpPr>
        <p:grpSpPr bwMode="auto">
          <a:xfrm>
            <a:off x="2815040" y="2640874"/>
            <a:ext cx="994956" cy="1245326"/>
            <a:chOff x="7435131" y="1241462"/>
            <a:chExt cx="995077" cy="762846"/>
          </a:xfrm>
        </p:grpSpPr>
        <p:sp>
          <p:nvSpPr>
            <p:cNvPr id="79" name="Rectangle 78"/>
            <p:cNvSpPr/>
            <p:nvPr/>
          </p:nvSpPr>
          <p:spPr>
            <a:xfrm>
              <a:off x="7435131" y="1241462"/>
              <a:ext cx="990720" cy="76284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0" name="Rectangle 79"/>
            <p:cNvSpPr/>
            <p:nvPr/>
          </p:nvSpPr>
          <p:spPr>
            <a:xfrm>
              <a:off x="7439488" y="1241462"/>
              <a:ext cx="990720" cy="743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smtClean="0"/>
                <a:t>CUBIC :</a:t>
              </a:r>
            </a:p>
            <a:p>
              <a:pPr algn="ctr" defTabSz="400050">
                <a:lnSpc>
                  <a:spcPct val="90000"/>
                </a:lnSpc>
                <a:spcAft>
                  <a:spcPct val="35000"/>
                </a:spcAft>
                <a:defRPr/>
              </a:pPr>
              <a:r>
                <a:rPr lang="en-US" sz="1200" b="1" dirty="0" smtClean="0"/>
                <a:t>Initial Engagement KLE; Teaching with </a:t>
              </a:r>
              <a:r>
                <a:rPr lang="en-US" sz="1200" b="1" dirty="0" err="1" smtClean="0"/>
                <a:t>Terp</a:t>
              </a:r>
              <a:r>
                <a:rPr lang="en-US" sz="1200" b="1" dirty="0" smtClean="0"/>
                <a:t>. </a:t>
              </a:r>
              <a:endParaRPr lang="en-US" sz="1200" b="1" dirty="0"/>
            </a:p>
          </p:txBody>
        </p:sp>
      </p:grpSp>
      <p:grpSp>
        <p:nvGrpSpPr>
          <p:cNvPr id="12" name="Group 20"/>
          <p:cNvGrpSpPr>
            <a:grpSpLocks/>
          </p:cNvGrpSpPr>
          <p:nvPr/>
        </p:nvGrpSpPr>
        <p:grpSpPr bwMode="auto">
          <a:xfrm>
            <a:off x="7018612" y="2314299"/>
            <a:ext cx="1946862" cy="304799"/>
            <a:chOff x="7409137" y="1241461"/>
            <a:chExt cx="664245" cy="305137"/>
          </a:xfrm>
        </p:grpSpPr>
        <p:sp>
          <p:nvSpPr>
            <p:cNvPr id="82" name="Rectangle 81"/>
            <p:cNvSpPr/>
            <p:nvPr/>
          </p:nvSpPr>
          <p:spPr>
            <a:xfrm>
              <a:off x="7435130" y="1241461"/>
              <a:ext cx="638252" cy="28765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3" name="Rectangle 82"/>
            <p:cNvSpPr/>
            <p:nvPr/>
          </p:nvSpPr>
          <p:spPr>
            <a:xfrm>
              <a:off x="7409137" y="1258942"/>
              <a:ext cx="638253" cy="2876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smtClean="0"/>
                <a:t>DLI: French</a:t>
              </a:r>
              <a:endParaRPr lang="en-US" sz="1200" b="1" dirty="0"/>
            </a:p>
          </p:txBody>
        </p:sp>
      </p:grpSp>
      <p:grpSp>
        <p:nvGrpSpPr>
          <p:cNvPr id="13" name="Group 20"/>
          <p:cNvGrpSpPr>
            <a:grpSpLocks/>
          </p:cNvGrpSpPr>
          <p:nvPr/>
        </p:nvGrpSpPr>
        <p:grpSpPr bwMode="auto">
          <a:xfrm>
            <a:off x="2329045" y="2351315"/>
            <a:ext cx="1946862" cy="304799"/>
            <a:chOff x="7409137" y="1241461"/>
            <a:chExt cx="664245" cy="305137"/>
          </a:xfrm>
        </p:grpSpPr>
        <p:sp>
          <p:nvSpPr>
            <p:cNvPr id="85" name="Rectangle 84"/>
            <p:cNvSpPr/>
            <p:nvPr/>
          </p:nvSpPr>
          <p:spPr>
            <a:xfrm>
              <a:off x="7435130" y="1241461"/>
              <a:ext cx="638252" cy="28765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6" name="Rectangle 85"/>
            <p:cNvSpPr/>
            <p:nvPr/>
          </p:nvSpPr>
          <p:spPr>
            <a:xfrm>
              <a:off x="7409137" y="1258942"/>
              <a:ext cx="638253" cy="2876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smtClean="0"/>
                <a:t>DLI: French</a:t>
              </a:r>
              <a:endParaRPr lang="en-US" sz="1200" b="1" dirty="0"/>
            </a:p>
          </p:txBody>
        </p:sp>
      </p:grpSp>
      <p:grpSp>
        <p:nvGrpSpPr>
          <p:cNvPr id="14" name="Group 20"/>
          <p:cNvGrpSpPr>
            <a:grpSpLocks/>
          </p:cNvGrpSpPr>
          <p:nvPr/>
        </p:nvGrpSpPr>
        <p:grpSpPr bwMode="auto">
          <a:xfrm>
            <a:off x="4632464" y="2338252"/>
            <a:ext cx="1946862" cy="304799"/>
            <a:chOff x="7409137" y="1241461"/>
            <a:chExt cx="664245" cy="305137"/>
          </a:xfrm>
        </p:grpSpPr>
        <p:sp>
          <p:nvSpPr>
            <p:cNvPr id="88" name="Rectangle 87"/>
            <p:cNvSpPr/>
            <p:nvPr/>
          </p:nvSpPr>
          <p:spPr>
            <a:xfrm>
              <a:off x="7435130" y="1241461"/>
              <a:ext cx="638252" cy="28765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9" name="Rectangle 88"/>
            <p:cNvSpPr/>
            <p:nvPr/>
          </p:nvSpPr>
          <p:spPr>
            <a:xfrm>
              <a:off x="7409137" y="1258942"/>
              <a:ext cx="638253" cy="2876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smtClean="0"/>
                <a:t>DLI: Portuguese</a:t>
              </a:r>
              <a:endParaRPr lang="en-US" sz="1200" b="1" dirty="0"/>
            </a:p>
          </p:txBody>
        </p:sp>
      </p:grpSp>
      <p:grpSp>
        <p:nvGrpSpPr>
          <p:cNvPr id="72" name="Group 20"/>
          <p:cNvGrpSpPr>
            <a:grpSpLocks/>
          </p:cNvGrpSpPr>
          <p:nvPr/>
        </p:nvGrpSpPr>
        <p:grpSpPr bwMode="auto">
          <a:xfrm>
            <a:off x="228600" y="3886200"/>
            <a:ext cx="1600200" cy="1752600"/>
            <a:chOff x="7435131" y="1241462"/>
            <a:chExt cx="990720" cy="762846"/>
          </a:xfrm>
        </p:grpSpPr>
        <p:sp>
          <p:nvSpPr>
            <p:cNvPr id="75" name="Rectangle 74"/>
            <p:cNvSpPr/>
            <p:nvPr/>
          </p:nvSpPr>
          <p:spPr>
            <a:xfrm>
              <a:off x="7435131" y="1241462"/>
              <a:ext cx="990720" cy="76284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8" name="Rectangle 77"/>
            <p:cNvSpPr/>
            <p:nvPr/>
          </p:nvSpPr>
          <p:spPr>
            <a:xfrm>
              <a:off x="7624566" y="1241462"/>
              <a:ext cx="638252" cy="743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defTabSz="400050">
                <a:lnSpc>
                  <a:spcPct val="90000"/>
                </a:lnSpc>
                <a:spcAft>
                  <a:spcPct val="35000"/>
                </a:spcAft>
                <a:defRPr/>
              </a:pPr>
              <a:r>
                <a:rPr lang="en-US" sz="1200" b="1" u="sng" dirty="0" smtClean="0"/>
                <a:t>Tunisia</a:t>
              </a:r>
              <a:r>
                <a:rPr lang="en-US" sz="1200" b="1" dirty="0" smtClean="0"/>
                <a:t>: ISR Seminar</a:t>
              </a:r>
            </a:p>
            <a:p>
              <a:pPr defTabSz="400050">
                <a:lnSpc>
                  <a:spcPct val="90000"/>
                </a:lnSpc>
                <a:spcAft>
                  <a:spcPct val="35000"/>
                </a:spcAft>
                <a:defRPr/>
              </a:pPr>
              <a:r>
                <a:rPr lang="en-US" sz="1200" b="1" u="sng" dirty="0" err="1" smtClean="0"/>
                <a:t>S.Sudan</a:t>
              </a:r>
              <a:r>
                <a:rPr lang="en-US" sz="1200" b="1" dirty="0" smtClean="0"/>
                <a:t>: MDMP, NCO Development</a:t>
              </a:r>
              <a:endParaRPr lang="en-US" sz="1200" b="1" dirty="0"/>
            </a:p>
          </p:txBody>
        </p:sp>
      </p:grpSp>
      <p:grpSp>
        <p:nvGrpSpPr>
          <p:cNvPr id="81" name="Group 20"/>
          <p:cNvGrpSpPr>
            <a:grpSpLocks/>
          </p:cNvGrpSpPr>
          <p:nvPr/>
        </p:nvGrpSpPr>
        <p:grpSpPr bwMode="auto">
          <a:xfrm>
            <a:off x="2514600" y="3886200"/>
            <a:ext cx="1600200" cy="1752600"/>
            <a:chOff x="7435131" y="1241462"/>
            <a:chExt cx="990720" cy="762846"/>
          </a:xfrm>
        </p:grpSpPr>
        <p:sp>
          <p:nvSpPr>
            <p:cNvPr id="84" name="Rectangle 83"/>
            <p:cNvSpPr/>
            <p:nvPr/>
          </p:nvSpPr>
          <p:spPr>
            <a:xfrm>
              <a:off x="7435131" y="1241462"/>
              <a:ext cx="990720" cy="76284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7" name="Rectangle 86"/>
            <p:cNvSpPr/>
            <p:nvPr/>
          </p:nvSpPr>
          <p:spPr>
            <a:xfrm>
              <a:off x="7624566" y="1241462"/>
              <a:ext cx="638252" cy="743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defTabSz="400050">
                <a:lnSpc>
                  <a:spcPct val="90000"/>
                </a:lnSpc>
                <a:spcAft>
                  <a:spcPct val="35000"/>
                </a:spcAft>
                <a:defRPr/>
              </a:pPr>
              <a:r>
                <a:rPr lang="en-US" sz="1200" b="1" u="sng" dirty="0" smtClean="0"/>
                <a:t>CAR</a:t>
              </a:r>
              <a:r>
                <a:rPr lang="en-US" sz="1200" b="1" dirty="0" smtClean="0"/>
                <a:t>: NCO Leadership Assessment</a:t>
              </a:r>
            </a:p>
            <a:p>
              <a:pPr defTabSz="400050">
                <a:lnSpc>
                  <a:spcPct val="90000"/>
                </a:lnSpc>
                <a:spcAft>
                  <a:spcPct val="35000"/>
                </a:spcAft>
                <a:defRPr/>
              </a:pPr>
              <a:r>
                <a:rPr lang="en-US" sz="1200" b="1" u="sng" dirty="0" smtClean="0"/>
                <a:t>Chad</a:t>
              </a:r>
              <a:r>
                <a:rPr lang="en-US" sz="1200" b="1" dirty="0" smtClean="0"/>
                <a:t>: Military Education and TNG TCT</a:t>
              </a:r>
            </a:p>
            <a:p>
              <a:pPr defTabSz="400050">
                <a:lnSpc>
                  <a:spcPct val="90000"/>
                </a:lnSpc>
                <a:spcAft>
                  <a:spcPct val="35000"/>
                </a:spcAft>
                <a:defRPr/>
              </a:pPr>
              <a:r>
                <a:rPr lang="en-US" sz="1200" b="1" u="sng" dirty="0" err="1" smtClean="0"/>
                <a:t>DRoC</a:t>
              </a:r>
              <a:r>
                <a:rPr lang="en-US" sz="1200" b="1" dirty="0" smtClean="0"/>
                <a:t>: Staff Processes and Procedures</a:t>
              </a:r>
              <a:endParaRPr lang="en-US" sz="1200" b="1" dirty="0"/>
            </a:p>
          </p:txBody>
        </p:sp>
      </p:grpSp>
      <p:grpSp>
        <p:nvGrpSpPr>
          <p:cNvPr id="91" name="Group 20"/>
          <p:cNvGrpSpPr>
            <a:grpSpLocks/>
          </p:cNvGrpSpPr>
          <p:nvPr/>
        </p:nvGrpSpPr>
        <p:grpSpPr bwMode="auto">
          <a:xfrm>
            <a:off x="4724400" y="3886200"/>
            <a:ext cx="1600200" cy="1752600"/>
            <a:chOff x="7435131" y="1241462"/>
            <a:chExt cx="990720" cy="762846"/>
          </a:xfrm>
        </p:grpSpPr>
        <p:sp>
          <p:nvSpPr>
            <p:cNvPr id="92" name="Rectangle 91"/>
            <p:cNvSpPr/>
            <p:nvPr/>
          </p:nvSpPr>
          <p:spPr>
            <a:xfrm>
              <a:off x="7435131" y="1241462"/>
              <a:ext cx="990720" cy="76284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3" name="Rectangle 92"/>
            <p:cNvSpPr/>
            <p:nvPr/>
          </p:nvSpPr>
          <p:spPr>
            <a:xfrm>
              <a:off x="7624566" y="1241462"/>
              <a:ext cx="638252" cy="743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defTabSz="400050">
                <a:lnSpc>
                  <a:spcPct val="90000"/>
                </a:lnSpc>
                <a:spcAft>
                  <a:spcPct val="35000"/>
                </a:spcAft>
                <a:defRPr/>
              </a:pPr>
              <a:r>
                <a:rPr lang="en-US" sz="1200" b="1" u="sng" dirty="0" smtClean="0"/>
                <a:t>Mozambique</a:t>
              </a:r>
              <a:r>
                <a:rPr lang="en-US" sz="1200" b="1" dirty="0" smtClean="0"/>
                <a:t>: JR Officer TCT, NCO Leadership</a:t>
              </a:r>
            </a:p>
            <a:p>
              <a:pPr defTabSz="400050">
                <a:lnSpc>
                  <a:spcPct val="90000"/>
                </a:lnSpc>
                <a:spcAft>
                  <a:spcPct val="35000"/>
                </a:spcAft>
                <a:defRPr/>
              </a:pPr>
              <a:r>
                <a:rPr lang="en-US" sz="1200" b="1" u="sng" dirty="0" smtClean="0"/>
                <a:t>Namibia</a:t>
              </a:r>
              <a:r>
                <a:rPr lang="en-US" sz="1200" b="1" dirty="0" smtClean="0"/>
                <a:t>: Staff NCO Development</a:t>
              </a:r>
              <a:endParaRPr lang="en-US" sz="1200" b="1" dirty="0"/>
            </a:p>
          </p:txBody>
        </p:sp>
      </p:grpSp>
      <p:grpSp>
        <p:nvGrpSpPr>
          <p:cNvPr id="94" name="Group 20"/>
          <p:cNvGrpSpPr>
            <a:grpSpLocks/>
          </p:cNvGrpSpPr>
          <p:nvPr/>
        </p:nvGrpSpPr>
        <p:grpSpPr bwMode="auto">
          <a:xfrm>
            <a:off x="7162800" y="3886200"/>
            <a:ext cx="1600200" cy="1752600"/>
            <a:chOff x="7435131" y="1241462"/>
            <a:chExt cx="990720" cy="762846"/>
          </a:xfrm>
        </p:grpSpPr>
        <p:sp>
          <p:nvSpPr>
            <p:cNvPr id="95" name="Rectangle 94"/>
            <p:cNvSpPr/>
            <p:nvPr/>
          </p:nvSpPr>
          <p:spPr>
            <a:xfrm>
              <a:off x="7435131" y="1241462"/>
              <a:ext cx="990720" cy="76284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6" name="Rectangle 95"/>
            <p:cNvSpPr/>
            <p:nvPr/>
          </p:nvSpPr>
          <p:spPr>
            <a:xfrm>
              <a:off x="7624566" y="1241462"/>
              <a:ext cx="638252" cy="743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defTabSz="400050">
                <a:lnSpc>
                  <a:spcPct val="90000"/>
                </a:lnSpc>
                <a:spcAft>
                  <a:spcPct val="35000"/>
                </a:spcAft>
                <a:defRPr/>
              </a:pPr>
              <a:r>
                <a:rPr lang="en-US" sz="1200" b="1" u="sng" dirty="0" smtClean="0"/>
                <a:t>Cameroon</a:t>
              </a:r>
              <a:r>
                <a:rPr lang="en-US" sz="1200" b="1" dirty="0" smtClean="0"/>
                <a:t>: Medical Assessment TCT</a:t>
              </a:r>
              <a:endParaRPr lang="en-US" sz="1200" b="1" dirty="0"/>
            </a:p>
          </p:txBody>
        </p:sp>
      </p:gr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1143000" y="533400"/>
            <a:ext cx="6934200" cy="585787"/>
          </a:xfrm>
        </p:spPr>
        <p:txBody>
          <a:bodyPr>
            <a:noAutofit/>
          </a:bodyPr>
          <a:lstStyle/>
          <a:p>
            <a:r>
              <a:rPr lang="en-US" sz="3200" b="1" dirty="0" smtClean="0"/>
              <a:t>AFRICOM RAF 3QTR FY 13Training Packages</a:t>
            </a:r>
          </a:p>
        </p:txBody>
      </p:sp>
      <p:grpSp>
        <p:nvGrpSpPr>
          <p:cNvPr id="2" name="Group 20"/>
          <p:cNvGrpSpPr>
            <a:grpSpLocks/>
          </p:cNvGrpSpPr>
          <p:nvPr/>
        </p:nvGrpSpPr>
        <p:grpSpPr bwMode="auto">
          <a:xfrm>
            <a:off x="5170715" y="1739537"/>
            <a:ext cx="647700" cy="304800"/>
            <a:chOff x="7292213" y="1546634"/>
            <a:chExt cx="647782" cy="305143"/>
          </a:xfrm>
        </p:grpSpPr>
        <p:sp>
          <p:nvSpPr>
            <p:cNvPr id="34" name="Rectangle 33"/>
            <p:cNvSpPr/>
            <p:nvPr/>
          </p:nvSpPr>
          <p:spPr>
            <a:xfrm>
              <a:off x="7301739" y="1546634"/>
              <a:ext cx="638256" cy="287661"/>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8" name="Rectangle 37"/>
            <p:cNvSpPr/>
            <p:nvPr/>
          </p:nvSpPr>
          <p:spPr>
            <a:xfrm>
              <a:off x="7292213" y="1564117"/>
              <a:ext cx="638256" cy="28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a:t>S. AFR</a:t>
              </a:r>
            </a:p>
          </p:txBody>
        </p:sp>
      </p:grpSp>
      <p:grpSp>
        <p:nvGrpSpPr>
          <p:cNvPr id="3" name="Group 20"/>
          <p:cNvGrpSpPr>
            <a:grpSpLocks/>
          </p:cNvGrpSpPr>
          <p:nvPr/>
        </p:nvGrpSpPr>
        <p:grpSpPr bwMode="auto">
          <a:xfrm>
            <a:off x="2980507" y="1740128"/>
            <a:ext cx="638175" cy="306387"/>
            <a:chOff x="7435130" y="1241461"/>
            <a:chExt cx="638252" cy="306727"/>
          </a:xfrm>
        </p:grpSpPr>
        <p:sp>
          <p:nvSpPr>
            <p:cNvPr id="42" name="Rectangle 41"/>
            <p:cNvSpPr/>
            <p:nvPr/>
          </p:nvSpPr>
          <p:spPr>
            <a:xfrm>
              <a:off x="7435130" y="1241461"/>
              <a:ext cx="638252" cy="28765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3" name="Rectangle 42"/>
            <p:cNvSpPr/>
            <p:nvPr/>
          </p:nvSpPr>
          <p:spPr>
            <a:xfrm>
              <a:off x="7435130" y="1260532"/>
              <a:ext cx="638252" cy="2876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a:t>C. AFR</a:t>
              </a:r>
            </a:p>
          </p:txBody>
        </p:sp>
      </p:grpSp>
      <p:grpSp>
        <p:nvGrpSpPr>
          <p:cNvPr id="4" name="Group 20"/>
          <p:cNvGrpSpPr>
            <a:grpSpLocks/>
          </p:cNvGrpSpPr>
          <p:nvPr/>
        </p:nvGrpSpPr>
        <p:grpSpPr bwMode="auto">
          <a:xfrm>
            <a:off x="7569926" y="1774370"/>
            <a:ext cx="647700" cy="304800"/>
            <a:chOff x="7292213" y="1546634"/>
            <a:chExt cx="647782" cy="305143"/>
          </a:xfrm>
        </p:grpSpPr>
        <p:sp>
          <p:nvSpPr>
            <p:cNvPr id="45" name="Rectangle 44"/>
            <p:cNvSpPr/>
            <p:nvPr/>
          </p:nvSpPr>
          <p:spPr>
            <a:xfrm>
              <a:off x="7301739" y="1546634"/>
              <a:ext cx="638256" cy="287661"/>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6" name="Rectangle 45"/>
            <p:cNvSpPr/>
            <p:nvPr/>
          </p:nvSpPr>
          <p:spPr>
            <a:xfrm>
              <a:off x="7292213" y="1564117"/>
              <a:ext cx="638256" cy="28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a:t>W. AFR</a:t>
              </a:r>
            </a:p>
          </p:txBody>
        </p:sp>
      </p:grpSp>
      <p:grpSp>
        <p:nvGrpSpPr>
          <p:cNvPr id="5" name="Group 20"/>
          <p:cNvGrpSpPr>
            <a:grpSpLocks/>
          </p:cNvGrpSpPr>
          <p:nvPr/>
        </p:nvGrpSpPr>
        <p:grpSpPr bwMode="auto">
          <a:xfrm>
            <a:off x="1184362" y="1752600"/>
            <a:ext cx="638175" cy="287337"/>
            <a:chOff x="7435130" y="1241461"/>
            <a:chExt cx="638252" cy="287657"/>
          </a:xfrm>
        </p:grpSpPr>
        <p:sp>
          <p:nvSpPr>
            <p:cNvPr id="48" name="Rectangle 47"/>
            <p:cNvSpPr/>
            <p:nvPr/>
          </p:nvSpPr>
          <p:spPr>
            <a:xfrm>
              <a:off x="7435130" y="1241461"/>
              <a:ext cx="638252" cy="287657"/>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9" name="Rectangle 48"/>
            <p:cNvSpPr/>
            <p:nvPr/>
          </p:nvSpPr>
          <p:spPr>
            <a:xfrm>
              <a:off x="7435130" y="1241461"/>
              <a:ext cx="638252" cy="2876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a:t>E. AFR</a:t>
              </a:r>
            </a:p>
          </p:txBody>
        </p:sp>
      </p:grpSp>
      <p:grpSp>
        <p:nvGrpSpPr>
          <p:cNvPr id="6" name="Group 20"/>
          <p:cNvGrpSpPr>
            <a:grpSpLocks/>
          </p:cNvGrpSpPr>
          <p:nvPr/>
        </p:nvGrpSpPr>
        <p:grpSpPr bwMode="auto">
          <a:xfrm>
            <a:off x="422362" y="1752600"/>
            <a:ext cx="638175" cy="287338"/>
            <a:chOff x="7435130" y="1241461"/>
            <a:chExt cx="638252" cy="287657"/>
          </a:xfrm>
        </p:grpSpPr>
        <p:sp>
          <p:nvSpPr>
            <p:cNvPr id="51" name="Rectangle 50"/>
            <p:cNvSpPr/>
            <p:nvPr/>
          </p:nvSpPr>
          <p:spPr>
            <a:xfrm>
              <a:off x="7435130" y="1241461"/>
              <a:ext cx="638252" cy="287657"/>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2" name="Rectangle 51"/>
            <p:cNvSpPr/>
            <p:nvPr/>
          </p:nvSpPr>
          <p:spPr>
            <a:xfrm>
              <a:off x="7435130" y="1241461"/>
              <a:ext cx="638252" cy="2876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a:t>N. AFR</a:t>
              </a:r>
            </a:p>
          </p:txBody>
        </p:sp>
      </p:grpSp>
      <p:sp>
        <p:nvSpPr>
          <p:cNvPr id="53" name="TextBox 52"/>
          <p:cNvSpPr txBox="1"/>
          <p:nvPr/>
        </p:nvSpPr>
        <p:spPr>
          <a:xfrm>
            <a:off x="650962" y="1219200"/>
            <a:ext cx="865237" cy="369332"/>
          </a:xfrm>
          <a:prstGeom prst="rect">
            <a:avLst/>
          </a:prstGeom>
          <a:noFill/>
        </p:spPr>
        <p:txBody>
          <a:bodyPr wrap="none" rtlCol="0">
            <a:spAutoFit/>
          </a:bodyPr>
          <a:lstStyle/>
          <a:p>
            <a:r>
              <a:rPr lang="en-US" b="1" u="sng" dirty="0" smtClean="0"/>
              <a:t>Team 1</a:t>
            </a:r>
            <a:endParaRPr lang="en-US" b="1" u="sng" dirty="0"/>
          </a:p>
        </p:txBody>
      </p:sp>
      <p:sp>
        <p:nvSpPr>
          <p:cNvPr id="54" name="TextBox 53"/>
          <p:cNvSpPr txBox="1"/>
          <p:nvPr/>
        </p:nvSpPr>
        <p:spPr>
          <a:xfrm>
            <a:off x="2841170" y="1244522"/>
            <a:ext cx="865237" cy="369332"/>
          </a:xfrm>
          <a:prstGeom prst="rect">
            <a:avLst/>
          </a:prstGeom>
          <a:noFill/>
        </p:spPr>
        <p:txBody>
          <a:bodyPr wrap="none" rtlCol="0">
            <a:spAutoFit/>
          </a:bodyPr>
          <a:lstStyle/>
          <a:p>
            <a:r>
              <a:rPr lang="en-US" b="1" u="sng" dirty="0" smtClean="0"/>
              <a:t>Team 2</a:t>
            </a:r>
            <a:endParaRPr lang="en-US" b="1" u="sng" dirty="0"/>
          </a:p>
        </p:txBody>
      </p:sp>
      <p:sp>
        <p:nvSpPr>
          <p:cNvPr id="55" name="TextBox 54"/>
          <p:cNvSpPr txBox="1"/>
          <p:nvPr/>
        </p:nvSpPr>
        <p:spPr>
          <a:xfrm>
            <a:off x="5055326" y="1245326"/>
            <a:ext cx="865237" cy="369332"/>
          </a:xfrm>
          <a:prstGeom prst="rect">
            <a:avLst/>
          </a:prstGeom>
          <a:noFill/>
        </p:spPr>
        <p:txBody>
          <a:bodyPr wrap="none" rtlCol="0">
            <a:spAutoFit/>
          </a:bodyPr>
          <a:lstStyle/>
          <a:p>
            <a:r>
              <a:rPr lang="en-US" b="1" u="sng" dirty="0" smtClean="0"/>
              <a:t>Team 3</a:t>
            </a:r>
            <a:endParaRPr lang="en-US" b="1" u="sng" dirty="0"/>
          </a:p>
        </p:txBody>
      </p:sp>
      <p:sp>
        <p:nvSpPr>
          <p:cNvPr id="56" name="TextBox 55"/>
          <p:cNvSpPr txBox="1"/>
          <p:nvPr/>
        </p:nvSpPr>
        <p:spPr>
          <a:xfrm>
            <a:off x="7458893" y="1277981"/>
            <a:ext cx="865237" cy="369332"/>
          </a:xfrm>
          <a:prstGeom prst="rect">
            <a:avLst/>
          </a:prstGeom>
          <a:noFill/>
        </p:spPr>
        <p:txBody>
          <a:bodyPr wrap="none" rtlCol="0">
            <a:spAutoFit/>
          </a:bodyPr>
          <a:lstStyle/>
          <a:p>
            <a:r>
              <a:rPr lang="en-US" b="1" u="sng" dirty="0" smtClean="0"/>
              <a:t>Team 4</a:t>
            </a:r>
            <a:endParaRPr lang="en-US" b="1" u="sng" dirty="0"/>
          </a:p>
        </p:txBody>
      </p:sp>
      <p:grpSp>
        <p:nvGrpSpPr>
          <p:cNvPr id="7" name="Group 20"/>
          <p:cNvGrpSpPr>
            <a:grpSpLocks/>
          </p:cNvGrpSpPr>
          <p:nvPr/>
        </p:nvGrpSpPr>
        <p:grpSpPr bwMode="auto">
          <a:xfrm>
            <a:off x="117562" y="2362201"/>
            <a:ext cx="1946862" cy="304799"/>
            <a:chOff x="7409137" y="1241461"/>
            <a:chExt cx="664245" cy="305137"/>
          </a:xfrm>
        </p:grpSpPr>
        <p:sp>
          <p:nvSpPr>
            <p:cNvPr id="58" name="Rectangle 57"/>
            <p:cNvSpPr/>
            <p:nvPr/>
          </p:nvSpPr>
          <p:spPr>
            <a:xfrm>
              <a:off x="7435130" y="1241461"/>
              <a:ext cx="638252" cy="28765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9" name="Rectangle 58"/>
            <p:cNvSpPr/>
            <p:nvPr/>
          </p:nvSpPr>
          <p:spPr>
            <a:xfrm>
              <a:off x="7409137" y="1258942"/>
              <a:ext cx="638253" cy="2876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smtClean="0"/>
                <a:t>DLI: Arabic, French</a:t>
              </a:r>
              <a:endParaRPr lang="en-US" sz="1200" b="1" dirty="0"/>
            </a:p>
          </p:txBody>
        </p:sp>
      </p:grpSp>
      <p:grpSp>
        <p:nvGrpSpPr>
          <p:cNvPr id="12" name="Group 20"/>
          <p:cNvGrpSpPr>
            <a:grpSpLocks/>
          </p:cNvGrpSpPr>
          <p:nvPr/>
        </p:nvGrpSpPr>
        <p:grpSpPr bwMode="auto">
          <a:xfrm>
            <a:off x="7018612" y="2314299"/>
            <a:ext cx="1946862" cy="304799"/>
            <a:chOff x="7409137" y="1241461"/>
            <a:chExt cx="664245" cy="305137"/>
          </a:xfrm>
        </p:grpSpPr>
        <p:sp>
          <p:nvSpPr>
            <p:cNvPr id="82" name="Rectangle 81"/>
            <p:cNvSpPr/>
            <p:nvPr/>
          </p:nvSpPr>
          <p:spPr>
            <a:xfrm>
              <a:off x="7435130" y="1241461"/>
              <a:ext cx="638252" cy="28765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3" name="Rectangle 82"/>
            <p:cNvSpPr/>
            <p:nvPr/>
          </p:nvSpPr>
          <p:spPr>
            <a:xfrm>
              <a:off x="7409137" y="1258942"/>
              <a:ext cx="638253" cy="2876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smtClean="0"/>
                <a:t>DLI: French</a:t>
              </a:r>
              <a:endParaRPr lang="en-US" sz="1200" b="1" dirty="0"/>
            </a:p>
          </p:txBody>
        </p:sp>
      </p:grpSp>
      <p:grpSp>
        <p:nvGrpSpPr>
          <p:cNvPr id="13" name="Group 20"/>
          <p:cNvGrpSpPr>
            <a:grpSpLocks/>
          </p:cNvGrpSpPr>
          <p:nvPr/>
        </p:nvGrpSpPr>
        <p:grpSpPr bwMode="auto">
          <a:xfrm>
            <a:off x="2329045" y="2351315"/>
            <a:ext cx="1946862" cy="304799"/>
            <a:chOff x="7409137" y="1241461"/>
            <a:chExt cx="664245" cy="305137"/>
          </a:xfrm>
        </p:grpSpPr>
        <p:sp>
          <p:nvSpPr>
            <p:cNvPr id="85" name="Rectangle 84"/>
            <p:cNvSpPr/>
            <p:nvPr/>
          </p:nvSpPr>
          <p:spPr>
            <a:xfrm>
              <a:off x="7435130" y="1241461"/>
              <a:ext cx="638252" cy="28765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6" name="Rectangle 85"/>
            <p:cNvSpPr/>
            <p:nvPr/>
          </p:nvSpPr>
          <p:spPr>
            <a:xfrm>
              <a:off x="7409137" y="1258942"/>
              <a:ext cx="638253" cy="2876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smtClean="0"/>
                <a:t>DLI: French</a:t>
              </a:r>
              <a:endParaRPr lang="en-US" sz="1200" b="1" dirty="0"/>
            </a:p>
          </p:txBody>
        </p:sp>
      </p:grpSp>
      <p:grpSp>
        <p:nvGrpSpPr>
          <p:cNvPr id="14" name="Group 20"/>
          <p:cNvGrpSpPr>
            <a:grpSpLocks/>
          </p:cNvGrpSpPr>
          <p:nvPr/>
        </p:nvGrpSpPr>
        <p:grpSpPr bwMode="auto">
          <a:xfrm>
            <a:off x="4632464" y="2338252"/>
            <a:ext cx="1946862" cy="304799"/>
            <a:chOff x="7409137" y="1241461"/>
            <a:chExt cx="664245" cy="305137"/>
          </a:xfrm>
        </p:grpSpPr>
        <p:sp>
          <p:nvSpPr>
            <p:cNvPr id="88" name="Rectangle 87"/>
            <p:cNvSpPr/>
            <p:nvPr/>
          </p:nvSpPr>
          <p:spPr>
            <a:xfrm>
              <a:off x="7435130" y="1241461"/>
              <a:ext cx="638252" cy="28765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9" name="Rectangle 88"/>
            <p:cNvSpPr/>
            <p:nvPr/>
          </p:nvSpPr>
          <p:spPr>
            <a:xfrm>
              <a:off x="7409137" y="1258942"/>
              <a:ext cx="638253" cy="2876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smtClean="0"/>
                <a:t>DLI: Portuguese</a:t>
              </a:r>
              <a:endParaRPr lang="en-US" sz="1200" b="1" dirty="0"/>
            </a:p>
          </p:txBody>
        </p:sp>
      </p:grpSp>
      <p:grpSp>
        <p:nvGrpSpPr>
          <p:cNvPr id="15" name="Group 20"/>
          <p:cNvGrpSpPr>
            <a:grpSpLocks/>
          </p:cNvGrpSpPr>
          <p:nvPr/>
        </p:nvGrpSpPr>
        <p:grpSpPr bwMode="auto">
          <a:xfrm>
            <a:off x="228600" y="3886200"/>
            <a:ext cx="1600200" cy="1752600"/>
            <a:chOff x="7435131" y="1241462"/>
            <a:chExt cx="990720" cy="762846"/>
          </a:xfrm>
        </p:grpSpPr>
        <p:sp>
          <p:nvSpPr>
            <p:cNvPr id="75" name="Rectangle 74"/>
            <p:cNvSpPr/>
            <p:nvPr/>
          </p:nvSpPr>
          <p:spPr>
            <a:xfrm>
              <a:off x="7435131" y="1241462"/>
              <a:ext cx="990720" cy="76284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8" name="Rectangle 77"/>
            <p:cNvSpPr/>
            <p:nvPr/>
          </p:nvSpPr>
          <p:spPr>
            <a:xfrm>
              <a:off x="7624566" y="1241462"/>
              <a:ext cx="638252" cy="743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defTabSz="400050">
                <a:lnSpc>
                  <a:spcPct val="90000"/>
                </a:lnSpc>
                <a:spcAft>
                  <a:spcPct val="35000"/>
                </a:spcAft>
                <a:defRPr/>
              </a:pPr>
              <a:r>
                <a:rPr lang="en-US" sz="1200" b="1" u="sng" dirty="0" smtClean="0"/>
                <a:t>Morocco</a:t>
              </a:r>
              <a:r>
                <a:rPr lang="en-US" sz="1200" b="1" dirty="0" smtClean="0"/>
                <a:t>: Staff College Lecture TCT</a:t>
              </a:r>
              <a:endParaRPr lang="en-US" sz="1200" b="1" u="sng" dirty="0" smtClean="0"/>
            </a:p>
            <a:p>
              <a:pPr defTabSz="400050">
                <a:lnSpc>
                  <a:spcPct val="90000"/>
                </a:lnSpc>
                <a:spcAft>
                  <a:spcPct val="35000"/>
                </a:spcAft>
                <a:defRPr/>
              </a:pPr>
              <a:r>
                <a:rPr lang="en-US" sz="1200" b="1" u="sng" dirty="0" err="1" smtClean="0"/>
                <a:t>S.Sudan</a:t>
              </a:r>
              <a:r>
                <a:rPr lang="en-US" sz="1200" b="1" dirty="0" smtClean="0"/>
                <a:t>: Counter- insurgency Operations Seminar</a:t>
              </a:r>
              <a:endParaRPr lang="en-US" sz="1200" b="1" dirty="0"/>
            </a:p>
          </p:txBody>
        </p:sp>
      </p:grpSp>
      <p:grpSp>
        <p:nvGrpSpPr>
          <p:cNvPr id="16" name="Group 20"/>
          <p:cNvGrpSpPr>
            <a:grpSpLocks/>
          </p:cNvGrpSpPr>
          <p:nvPr/>
        </p:nvGrpSpPr>
        <p:grpSpPr bwMode="auto">
          <a:xfrm>
            <a:off x="2514600" y="3886200"/>
            <a:ext cx="1600200" cy="1752600"/>
            <a:chOff x="7435131" y="1241462"/>
            <a:chExt cx="990720" cy="762846"/>
          </a:xfrm>
        </p:grpSpPr>
        <p:sp>
          <p:nvSpPr>
            <p:cNvPr id="84" name="Rectangle 83"/>
            <p:cNvSpPr/>
            <p:nvPr/>
          </p:nvSpPr>
          <p:spPr>
            <a:xfrm>
              <a:off x="7435131" y="1241462"/>
              <a:ext cx="990720" cy="76284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endParaRPr lang="en-US" dirty="0" smtClean="0"/>
            </a:p>
            <a:p>
              <a:pPr algn="ctr"/>
              <a:endParaRPr lang="en-US" dirty="0" smtClean="0"/>
            </a:p>
            <a:p>
              <a:pPr algn="ctr"/>
              <a:r>
                <a:rPr lang="en-US" dirty="0" smtClean="0"/>
                <a:t>No </a:t>
              </a:r>
              <a:r>
                <a:rPr lang="en-US" smtClean="0"/>
                <a:t>events recommended</a:t>
              </a:r>
            </a:p>
          </p:txBody>
        </p:sp>
        <p:sp>
          <p:nvSpPr>
            <p:cNvPr id="87" name="Rectangle 86"/>
            <p:cNvSpPr/>
            <p:nvPr/>
          </p:nvSpPr>
          <p:spPr>
            <a:xfrm>
              <a:off x="7624566" y="1241462"/>
              <a:ext cx="638252" cy="743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defTabSz="400050">
                <a:lnSpc>
                  <a:spcPct val="90000"/>
                </a:lnSpc>
                <a:spcAft>
                  <a:spcPct val="35000"/>
                </a:spcAft>
                <a:defRPr/>
              </a:pPr>
              <a:endParaRPr lang="en-US" sz="1200" b="1" dirty="0"/>
            </a:p>
          </p:txBody>
        </p:sp>
      </p:grpSp>
      <p:grpSp>
        <p:nvGrpSpPr>
          <p:cNvPr id="17" name="Group 20"/>
          <p:cNvGrpSpPr>
            <a:grpSpLocks/>
          </p:cNvGrpSpPr>
          <p:nvPr/>
        </p:nvGrpSpPr>
        <p:grpSpPr bwMode="auto">
          <a:xfrm>
            <a:off x="4724400" y="3886200"/>
            <a:ext cx="1600200" cy="1752600"/>
            <a:chOff x="7435131" y="1241462"/>
            <a:chExt cx="990720" cy="762846"/>
          </a:xfrm>
        </p:grpSpPr>
        <p:sp>
          <p:nvSpPr>
            <p:cNvPr id="92" name="Rectangle 91"/>
            <p:cNvSpPr/>
            <p:nvPr/>
          </p:nvSpPr>
          <p:spPr>
            <a:xfrm>
              <a:off x="7435131" y="1241462"/>
              <a:ext cx="990720" cy="76284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3" name="Rectangle 92"/>
            <p:cNvSpPr/>
            <p:nvPr/>
          </p:nvSpPr>
          <p:spPr>
            <a:xfrm>
              <a:off x="7624566" y="1241462"/>
              <a:ext cx="638252" cy="743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defTabSz="400050">
                <a:lnSpc>
                  <a:spcPct val="90000"/>
                </a:lnSpc>
                <a:spcAft>
                  <a:spcPct val="35000"/>
                </a:spcAft>
                <a:defRPr/>
              </a:pPr>
              <a:r>
                <a:rPr lang="en-US" sz="1200" b="1" u="sng" dirty="0" smtClean="0"/>
                <a:t>Malawi: </a:t>
              </a:r>
              <a:r>
                <a:rPr lang="en-US" sz="1200" b="1" dirty="0" smtClean="0"/>
                <a:t> Disaster Response FAM Visit</a:t>
              </a:r>
            </a:p>
            <a:p>
              <a:pPr defTabSz="400050">
                <a:lnSpc>
                  <a:spcPct val="90000"/>
                </a:lnSpc>
                <a:spcAft>
                  <a:spcPct val="35000"/>
                </a:spcAft>
                <a:defRPr/>
              </a:pPr>
              <a:r>
                <a:rPr lang="en-US" sz="1200" b="1" u="sng" dirty="0" smtClean="0"/>
                <a:t>Angola</a:t>
              </a:r>
              <a:r>
                <a:rPr lang="en-US" sz="1200" b="1" dirty="0" smtClean="0"/>
                <a:t>: Logistics Assessment</a:t>
              </a:r>
              <a:endParaRPr lang="en-US" sz="1200" b="1" u="sng" dirty="0"/>
            </a:p>
          </p:txBody>
        </p:sp>
      </p:grpSp>
      <p:grpSp>
        <p:nvGrpSpPr>
          <p:cNvPr id="18" name="Group 20"/>
          <p:cNvGrpSpPr>
            <a:grpSpLocks/>
          </p:cNvGrpSpPr>
          <p:nvPr/>
        </p:nvGrpSpPr>
        <p:grpSpPr bwMode="auto">
          <a:xfrm>
            <a:off x="7162800" y="3886200"/>
            <a:ext cx="1600200" cy="1752600"/>
            <a:chOff x="7435131" y="1241462"/>
            <a:chExt cx="990720" cy="762846"/>
          </a:xfrm>
        </p:grpSpPr>
        <p:sp>
          <p:nvSpPr>
            <p:cNvPr id="95" name="Rectangle 94"/>
            <p:cNvSpPr/>
            <p:nvPr/>
          </p:nvSpPr>
          <p:spPr>
            <a:xfrm>
              <a:off x="7435131" y="1241462"/>
              <a:ext cx="990720" cy="76284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6" name="Rectangle 95"/>
            <p:cNvSpPr/>
            <p:nvPr/>
          </p:nvSpPr>
          <p:spPr>
            <a:xfrm>
              <a:off x="7624566" y="1241462"/>
              <a:ext cx="638252" cy="743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defTabSz="400050">
                <a:lnSpc>
                  <a:spcPct val="90000"/>
                </a:lnSpc>
                <a:spcAft>
                  <a:spcPct val="35000"/>
                </a:spcAft>
                <a:defRPr/>
              </a:pPr>
              <a:r>
                <a:rPr lang="en-US" sz="1200" b="1" u="sng" dirty="0" smtClean="0"/>
                <a:t>Mali</a:t>
              </a:r>
              <a:r>
                <a:rPr lang="en-US" sz="1200" b="1" dirty="0" smtClean="0"/>
                <a:t>: Intel Institutional Development Seminar</a:t>
              </a:r>
              <a:endParaRPr lang="en-US" sz="1200" b="1" dirty="0"/>
            </a:p>
          </p:txBody>
        </p:sp>
      </p:grpSp>
      <p:grpSp>
        <p:nvGrpSpPr>
          <p:cNvPr id="60" name="Group 20"/>
          <p:cNvGrpSpPr>
            <a:grpSpLocks/>
          </p:cNvGrpSpPr>
          <p:nvPr/>
        </p:nvGrpSpPr>
        <p:grpSpPr bwMode="auto">
          <a:xfrm>
            <a:off x="574762" y="2653936"/>
            <a:ext cx="990600" cy="1232263"/>
            <a:chOff x="7435131" y="1241462"/>
            <a:chExt cx="990720" cy="762846"/>
          </a:xfrm>
        </p:grpSpPr>
        <p:sp>
          <p:nvSpPr>
            <p:cNvPr id="61" name="Rectangle 60"/>
            <p:cNvSpPr/>
            <p:nvPr/>
          </p:nvSpPr>
          <p:spPr>
            <a:xfrm>
              <a:off x="7435131" y="1241462"/>
              <a:ext cx="990720" cy="76284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2" name="Rectangle 61"/>
            <p:cNvSpPr/>
            <p:nvPr/>
          </p:nvSpPr>
          <p:spPr>
            <a:xfrm>
              <a:off x="7469973" y="1241462"/>
              <a:ext cx="914511" cy="743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smtClean="0"/>
                <a:t>CUBIC :</a:t>
              </a:r>
            </a:p>
            <a:p>
              <a:pPr algn="ctr" defTabSz="400050">
                <a:lnSpc>
                  <a:spcPct val="90000"/>
                </a:lnSpc>
                <a:spcAft>
                  <a:spcPct val="35000"/>
                </a:spcAft>
                <a:defRPr/>
              </a:pPr>
              <a:r>
                <a:rPr lang="en-US" sz="1200" b="1" dirty="0" smtClean="0"/>
                <a:t>Initial Engagement KLE; Teaching with </a:t>
              </a:r>
              <a:r>
                <a:rPr lang="en-US" sz="1200" b="1" dirty="0" err="1" smtClean="0"/>
                <a:t>Terp</a:t>
              </a:r>
              <a:r>
                <a:rPr lang="en-US" sz="1200" b="1" dirty="0" smtClean="0"/>
                <a:t>. </a:t>
              </a:r>
              <a:endParaRPr lang="en-US" sz="1200" b="1" dirty="0"/>
            </a:p>
          </p:txBody>
        </p:sp>
      </p:grpSp>
      <p:grpSp>
        <p:nvGrpSpPr>
          <p:cNvPr id="63" name="Group 20"/>
          <p:cNvGrpSpPr>
            <a:grpSpLocks/>
          </p:cNvGrpSpPr>
          <p:nvPr/>
        </p:nvGrpSpPr>
        <p:grpSpPr bwMode="auto">
          <a:xfrm>
            <a:off x="7456717" y="2590800"/>
            <a:ext cx="1001484" cy="1295400"/>
            <a:chOff x="7435131" y="1241462"/>
            <a:chExt cx="1001605" cy="762846"/>
          </a:xfrm>
        </p:grpSpPr>
        <p:sp>
          <p:nvSpPr>
            <p:cNvPr id="64" name="Rectangle 63"/>
            <p:cNvSpPr/>
            <p:nvPr/>
          </p:nvSpPr>
          <p:spPr>
            <a:xfrm>
              <a:off x="7435131" y="1241462"/>
              <a:ext cx="990720" cy="76284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5" name="Rectangle 64"/>
            <p:cNvSpPr/>
            <p:nvPr/>
          </p:nvSpPr>
          <p:spPr>
            <a:xfrm>
              <a:off x="7446017" y="1241462"/>
              <a:ext cx="990719" cy="743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smtClean="0"/>
                <a:t>CUBIC :</a:t>
              </a:r>
            </a:p>
            <a:p>
              <a:pPr algn="ctr" defTabSz="400050">
                <a:lnSpc>
                  <a:spcPct val="90000"/>
                </a:lnSpc>
                <a:spcAft>
                  <a:spcPct val="35000"/>
                </a:spcAft>
                <a:defRPr/>
              </a:pPr>
              <a:r>
                <a:rPr lang="en-US" sz="1200" b="1" dirty="0" smtClean="0"/>
                <a:t>Initial Engagement KLE; Teaching with </a:t>
              </a:r>
              <a:r>
                <a:rPr lang="en-US" sz="1200" b="1" dirty="0" err="1" smtClean="0"/>
                <a:t>Terp</a:t>
              </a:r>
              <a:r>
                <a:rPr lang="en-US" sz="1200" b="1" dirty="0" smtClean="0"/>
                <a:t>. </a:t>
              </a:r>
              <a:endParaRPr lang="en-US" sz="1200" b="1" dirty="0"/>
            </a:p>
          </p:txBody>
        </p:sp>
      </p:grpSp>
      <p:grpSp>
        <p:nvGrpSpPr>
          <p:cNvPr id="66" name="Group 20"/>
          <p:cNvGrpSpPr>
            <a:grpSpLocks/>
          </p:cNvGrpSpPr>
          <p:nvPr/>
        </p:nvGrpSpPr>
        <p:grpSpPr bwMode="auto">
          <a:xfrm>
            <a:off x="5029199" y="2627811"/>
            <a:ext cx="1014548" cy="1258389"/>
            <a:chOff x="7411180" y="1241462"/>
            <a:chExt cx="1014671" cy="762846"/>
          </a:xfrm>
        </p:grpSpPr>
        <p:sp>
          <p:nvSpPr>
            <p:cNvPr id="67" name="Rectangle 66"/>
            <p:cNvSpPr/>
            <p:nvPr/>
          </p:nvSpPr>
          <p:spPr>
            <a:xfrm>
              <a:off x="7435131" y="1241462"/>
              <a:ext cx="990720" cy="76284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8" name="Rectangle 67"/>
            <p:cNvSpPr/>
            <p:nvPr/>
          </p:nvSpPr>
          <p:spPr>
            <a:xfrm>
              <a:off x="7411180" y="1241462"/>
              <a:ext cx="990720" cy="743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smtClean="0"/>
                <a:t>CUBIC :</a:t>
              </a:r>
            </a:p>
            <a:p>
              <a:pPr algn="ctr" defTabSz="400050">
                <a:lnSpc>
                  <a:spcPct val="90000"/>
                </a:lnSpc>
                <a:spcAft>
                  <a:spcPct val="35000"/>
                </a:spcAft>
                <a:defRPr/>
              </a:pPr>
              <a:r>
                <a:rPr lang="en-US" sz="1200" b="1" dirty="0" smtClean="0"/>
                <a:t>Initial Engagement KLE; Teaching with </a:t>
              </a:r>
              <a:r>
                <a:rPr lang="en-US" sz="1200" b="1" dirty="0" err="1" smtClean="0"/>
                <a:t>Terp</a:t>
              </a:r>
              <a:r>
                <a:rPr lang="en-US" sz="1200" b="1" dirty="0" smtClean="0"/>
                <a:t>. </a:t>
              </a:r>
              <a:endParaRPr lang="en-US" sz="1200" b="1" dirty="0"/>
            </a:p>
          </p:txBody>
        </p:sp>
      </p:grpSp>
      <p:grpSp>
        <p:nvGrpSpPr>
          <p:cNvPr id="69" name="Group 20"/>
          <p:cNvGrpSpPr>
            <a:grpSpLocks/>
          </p:cNvGrpSpPr>
          <p:nvPr/>
        </p:nvGrpSpPr>
        <p:grpSpPr bwMode="auto">
          <a:xfrm>
            <a:off x="2815040" y="2640874"/>
            <a:ext cx="994956" cy="1245326"/>
            <a:chOff x="7435131" y="1241462"/>
            <a:chExt cx="995077" cy="762846"/>
          </a:xfrm>
        </p:grpSpPr>
        <p:sp>
          <p:nvSpPr>
            <p:cNvPr id="72" name="Rectangle 71"/>
            <p:cNvSpPr/>
            <p:nvPr/>
          </p:nvSpPr>
          <p:spPr>
            <a:xfrm>
              <a:off x="7435131" y="1241462"/>
              <a:ext cx="990720" cy="76284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1" name="Rectangle 80"/>
            <p:cNvSpPr/>
            <p:nvPr/>
          </p:nvSpPr>
          <p:spPr>
            <a:xfrm>
              <a:off x="7439488" y="1241462"/>
              <a:ext cx="990720" cy="743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smtClean="0"/>
                <a:t>CUBIC :</a:t>
              </a:r>
            </a:p>
            <a:p>
              <a:pPr algn="ctr" defTabSz="400050">
                <a:lnSpc>
                  <a:spcPct val="90000"/>
                </a:lnSpc>
                <a:spcAft>
                  <a:spcPct val="35000"/>
                </a:spcAft>
                <a:defRPr/>
              </a:pPr>
              <a:r>
                <a:rPr lang="en-US" sz="1200" b="1" dirty="0" smtClean="0"/>
                <a:t>Initial Engagement KLE; Teaching with </a:t>
              </a:r>
              <a:r>
                <a:rPr lang="en-US" sz="1200" b="1" dirty="0" err="1" smtClean="0"/>
                <a:t>Terp</a:t>
              </a:r>
              <a:r>
                <a:rPr lang="en-US" sz="1200" b="1" dirty="0" smtClean="0"/>
                <a:t>. </a:t>
              </a:r>
              <a:endParaRPr lang="en-US" sz="1200" b="1" dirty="0"/>
            </a:p>
          </p:txBody>
        </p:sp>
      </p:gr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1143000" y="533400"/>
            <a:ext cx="6934200" cy="585787"/>
          </a:xfrm>
        </p:spPr>
        <p:txBody>
          <a:bodyPr>
            <a:noAutofit/>
          </a:bodyPr>
          <a:lstStyle/>
          <a:p>
            <a:r>
              <a:rPr lang="en-US" sz="3200" b="1" dirty="0" smtClean="0"/>
              <a:t>AFRICOM RAF 4QTR FY 13Training Packages</a:t>
            </a:r>
          </a:p>
        </p:txBody>
      </p:sp>
      <p:grpSp>
        <p:nvGrpSpPr>
          <p:cNvPr id="2" name="Group 20"/>
          <p:cNvGrpSpPr>
            <a:grpSpLocks/>
          </p:cNvGrpSpPr>
          <p:nvPr/>
        </p:nvGrpSpPr>
        <p:grpSpPr bwMode="auto">
          <a:xfrm>
            <a:off x="5170715" y="1739537"/>
            <a:ext cx="647700" cy="304800"/>
            <a:chOff x="7292213" y="1546634"/>
            <a:chExt cx="647782" cy="305143"/>
          </a:xfrm>
        </p:grpSpPr>
        <p:sp>
          <p:nvSpPr>
            <p:cNvPr id="34" name="Rectangle 33"/>
            <p:cNvSpPr/>
            <p:nvPr/>
          </p:nvSpPr>
          <p:spPr>
            <a:xfrm>
              <a:off x="7301739" y="1546634"/>
              <a:ext cx="638256" cy="287661"/>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8" name="Rectangle 37"/>
            <p:cNvSpPr/>
            <p:nvPr/>
          </p:nvSpPr>
          <p:spPr>
            <a:xfrm>
              <a:off x="7292213" y="1564117"/>
              <a:ext cx="638256" cy="28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a:t>S. AFR</a:t>
              </a:r>
            </a:p>
          </p:txBody>
        </p:sp>
      </p:grpSp>
      <p:grpSp>
        <p:nvGrpSpPr>
          <p:cNvPr id="3" name="Group 20"/>
          <p:cNvGrpSpPr>
            <a:grpSpLocks/>
          </p:cNvGrpSpPr>
          <p:nvPr/>
        </p:nvGrpSpPr>
        <p:grpSpPr bwMode="auto">
          <a:xfrm>
            <a:off x="2980507" y="1740128"/>
            <a:ext cx="638175" cy="306387"/>
            <a:chOff x="7435130" y="1241461"/>
            <a:chExt cx="638252" cy="306727"/>
          </a:xfrm>
        </p:grpSpPr>
        <p:sp>
          <p:nvSpPr>
            <p:cNvPr id="42" name="Rectangle 41"/>
            <p:cNvSpPr/>
            <p:nvPr/>
          </p:nvSpPr>
          <p:spPr>
            <a:xfrm>
              <a:off x="7435130" y="1241461"/>
              <a:ext cx="638252" cy="28765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3" name="Rectangle 42"/>
            <p:cNvSpPr/>
            <p:nvPr/>
          </p:nvSpPr>
          <p:spPr>
            <a:xfrm>
              <a:off x="7435130" y="1260532"/>
              <a:ext cx="638252" cy="2876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a:t>C. AFR</a:t>
              </a:r>
            </a:p>
          </p:txBody>
        </p:sp>
      </p:grpSp>
      <p:grpSp>
        <p:nvGrpSpPr>
          <p:cNvPr id="4" name="Group 20"/>
          <p:cNvGrpSpPr>
            <a:grpSpLocks/>
          </p:cNvGrpSpPr>
          <p:nvPr/>
        </p:nvGrpSpPr>
        <p:grpSpPr bwMode="auto">
          <a:xfrm>
            <a:off x="7569926" y="1774370"/>
            <a:ext cx="647700" cy="304800"/>
            <a:chOff x="7292213" y="1546634"/>
            <a:chExt cx="647782" cy="305143"/>
          </a:xfrm>
        </p:grpSpPr>
        <p:sp>
          <p:nvSpPr>
            <p:cNvPr id="45" name="Rectangle 44"/>
            <p:cNvSpPr/>
            <p:nvPr/>
          </p:nvSpPr>
          <p:spPr>
            <a:xfrm>
              <a:off x="7301739" y="1546634"/>
              <a:ext cx="638256" cy="287661"/>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6" name="Rectangle 45"/>
            <p:cNvSpPr/>
            <p:nvPr/>
          </p:nvSpPr>
          <p:spPr>
            <a:xfrm>
              <a:off x="7292213" y="1564117"/>
              <a:ext cx="638256" cy="28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a:t>W. AFR</a:t>
              </a:r>
            </a:p>
          </p:txBody>
        </p:sp>
      </p:grpSp>
      <p:grpSp>
        <p:nvGrpSpPr>
          <p:cNvPr id="5" name="Group 20"/>
          <p:cNvGrpSpPr>
            <a:grpSpLocks/>
          </p:cNvGrpSpPr>
          <p:nvPr/>
        </p:nvGrpSpPr>
        <p:grpSpPr bwMode="auto">
          <a:xfrm>
            <a:off x="1184362" y="1752600"/>
            <a:ext cx="638175" cy="287337"/>
            <a:chOff x="7435130" y="1241461"/>
            <a:chExt cx="638252" cy="287657"/>
          </a:xfrm>
        </p:grpSpPr>
        <p:sp>
          <p:nvSpPr>
            <p:cNvPr id="48" name="Rectangle 47"/>
            <p:cNvSpPr/>
            <p:nvPr/>
          </p:nvSpPr>
          <p:spPr>
            <a:xfrm>
              <a:off x="7435130" y="1241461"/>
              <a:ext cx="638252" cy="287657"/>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9" name="Rectangle 48"/>
            <p:cNvSpPr/>
            <p:nvPr/>
          </p:nvSpPr>
          <p:spPr>
            <a:xfrm>
              <a:off x="7435130" y="1241461"/>
              <a:ext cx="638252" cy="2876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a:t>E. AFR</a:t>
              </a:r>
            </a:p>
          </p:txBody>
        </p:sp>
      </p:grpSp>
      <p:grpSp>
        <p:nvGrpSpPr>
          <p:cNvPr id="6" name="Group 20"/>
          <p:cNvGrpSpPr>
            <a:grpSpLocks/>
          </p:cNvGrpSpPr>
          <p:nvPr/>
        </p:nvGrpSpPr>
        <p:grpSpPr bwMode="auto">
          <a:xfrm>
            <a:off x="422362" y="1752600"/>
            <a:ext cx="638175" cy="287338"/>
            <a:chOff x="7435130" y="1241461"/>
            <a:chExt cx="638252" cy="287657"/>
          </a:xfrm>
        </p:grpSpPr>
        <p:sp>
          <p:nvSpPr>
            <p:cNvPr id="51" name="Rectangle 50"/>
            <p:cNvSpPr/>
            <p:nvPr/>
          </p:nvSpPr>
          <p:spPr>
            <a:xfrm>
              <a:off x="7435130" y="1241461"/>
              <a:ext cx="638252" cy="287657"/>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2" name="Rectangle 51"/>
            <p:cNvSpPr/>
            <p:nvPr/>
          </p:nvSpPr>
          <p:spPr>
            <a:xfrm>
              <a:off x="7435130" y="1241461"/>
              <a:ext cx="638252" cy="2876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a:t>N. AFR</a:t>
              </a:r>
            </a:p>
          </p:txBody>
        </p:sp>
      </p:grpSp>
      <p:sp>
        <p:nvSpPr>
          <p:cNvPr id="53" name="TextBox 52"/>
          <p:cNvSpPr txBox="1"/>
          <p:nvPr/>
        </p:nvSpPr>
        <p:spPr>
          <a:xfrm>
            <a:off x="650962" y="1219200"/>
            <a:ext cx="865237" cy="369332"/>
          </a:xfrm>
          <a:prstGeom prst="rect">
            <a:avLst/>
          </a:prstGeom>
          <a:noFill/>
        </p:spPr>
        <p:txBody>
          <a:bodyPr wrap="none" rtlCol="0">
            <a:spAutoFit/>
          </a:bodyPr>
          <a:lstStyle/>
          <a:p>
            <a:r>
              <a:rPr lang="en-US" b="1" u="sng" dirty="0" smtClean="0"/>
              <a:t>Team 1</a:t>
            </a:r>
            <a:endParaRPr lang="en-US" b="1" u="sng" dirty="0"/>
          </a:p>
        </p:txBody>
      </p:sp>
      <p:sp>
        <p:nvSpPr>
          <p:cNvPr id="54" name="TextBox 53"/>
          <p:cNvSpPr txBox="1"/>
          <p:nvPr/>
        </p:nvSpPr>
        <p:spPr>
          <a:xfrm>
            <a:off x="2841170" y="1244522"/>
            <a:ext cx="865237" cy="369332"/>
          </a:xfrm>
          <a:prstGeom prst="rect">
            <a:avLst/>
          </a:prstGeom>
          <a:noFill/>
        </p:spPr>
        <p:txBody>
          <a:bodyPr wrap="none" rtlCol="0">
            <a:spAutoFit/>
          </a:bodyPr>
          <a:lstStyle/>
          <a:p>
            <a:r>
              <a:rPr lang="en-US" b="1" u="sng" dirty="0" smtClean="0"/>
              <a:t>Team 2</a:t>
            </a:r>
            <a:endParaRPr lang="en-US" b="1" u="sng" dirty="0"/>
          </a:p>
        </p:txBody>
      </p:sp>
      <p:sp>
        <p:nvSpPr>
          <p:cNvPr id="55" name="TextBox 54"/>
          <p:cNvSpPr txBox="1"/>
          <p:nvPr/>
        </p:nvSpPr>
        <p:spPr>
          <a:xfrm>
            <a:off x="5055326" y="1245326"/>
            <a:ext cx="865237" cy="369332"/>
          </a:xfrm>
          <a:prstGeom prst="rect">
            <a:avLst/>
          </a:prstGeom>
          <a:noFill/>
        </p:spPr>
        <p:txBody>
          <a:bodyPr wrap="none" rtlCol="0">
            <a:spAutoFit/>
          </a:bodyPr>
          <a:lstStyle/>
          <a:p>
            <a:r>
              <a:rPr lang="en-US" b="1" u="sng" dirty="0" smtClean="0"/>
              <a:t>Team 3</a:t>
            </a:r>
            <a:endParaRPr lang="en-US" b="1" u="sng" dirty="0"/>
          </a:p>
        </p:txBody>
      </p:sp>
      <p:sp>
        <p:nvSpPr>
          <p:cNvPr id="56" name="TextBox 55"/>
          <p:cNvSpPr txBox="1"/>
          <p:nvPr/>
        </p:nvSpPr>
        <p:spPr>
          <a:xfrm>
            <a:off x="7458893" y="1277981"/>
            <a:ext cx="865237" cy="369332"/>
          </a:xfrm>
          <a:prstGeom prst="rect">
            <a:avLst/>
          </a:prstGeom>
          <a:noFill/>
        </p:spPr>
        <p:txBody>
          <a:bodyPr wrap="none" rtlCol="0">
            <a:spAutoFit/>
          </a:bodyPr>
          <a:lstStyle/>
          <a:p>
            <a:r>
              <a:rPr lang="en-US" b="1" u="sng" dirty="0" smtClean="0"/>
              <a:t>Team 4</a:t>
            </a:r>
            <a:endParaRPr lang="en-US" b="1" u="sng" dirty="0"/>
          </a:p>
        </p:txBody>
      </p:sp>
      <p:grpSp>
        <p:nvGrpSpPr>
          <p:cNvPr id="7" name="Group 20"/>
          <p:cNvGrpSpPr>
            <a:grpSpLocks/>
          </p:cNvGrpSpPr>
          <p:nvPr/>
        </p:nvGrpSpPr>
        <p:grpSpPr bwMode="auto">
          <a:xfrm>
            <a:off x="117562" y="2362201"/>
            <a:ext cx="1946862" cy="304799"/>
            <a:chOff x="7409137" y="1241461"/>
            <a:chExt cx="664245" cy="305137"/>
          </a:xfrm>
        </p:grpSpPr>
        <p:sp>
          <p:nvSpPr>
            <p:cNvPr id="58" name="Rectangle 57"/>
            <p:cNvSpPr/>
            <p:nvPr/>
          </p:nvSpPr>
          <p:spPr>
            <a:xfrm>
              <a:off x="7435130" y="1241461"/>
              <a:ext cx="638252" cy="28765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9" name="Rectangle 58"/>
            <p:cNvSpPr/>
            <p:nvPr/>
          </p:nvSpPr>
          <p:spPr>
            <a:xfrm>
              <a:off x="7409137" y="1258942"/>
              <a:ext cx="638253" cy="2876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smtClean="0"/>
                <a:t>DLI: Arabic, French</a:t>
              </a:r>
              <a:endParaRPr lang="en-US" sz="1200" b="1" dirty="0"/>
            </a:p>
          </p:txBody>
        </p:sp>
      </p:grpSp>
      <p:grpSp>
        <p:nvGrpSpPr>
          <p:cNvPr id="12" name="Group 20"/>
          <p:cNvGrpSpPr>
            <a:grpSpLocks/>
          </p:cNvGrpSpPr>
          <p:nvPr/>
        </p:nvGrpSpPr>
        <p:grpSpPr bwMode="auto">
          <a:xfrm>
            <a:off x="7018612" y="2314299"/>
            <a:ext cx="1946862" cy="304799"/>
            <a:chOff x="7409137" y="1241461"/>
            <a:chExt cx="664245" cy="305137"/>
          </a:xfrm>
        </p:grpSpPr>
        <p:sp>
          <p:nvSpPr>
            <p:cNvPr id="82" name="Rectangle 81"/>
            <p:cNvSpPr/>
            <p:nvPr/>
          </p:nvSpPr>
          <p:spPr>
            <a:xfrm>
              <a:off x="7435130" y="1241461"/>
              <a:ext cx="638252" cy="28765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3" name="Rectangle 82"/>
            <p:cNvSpPr/>
            <p:nvPr/>
          </p:nvSpPr>
          <p:spPr>
            <a:xfrm>
              <a:off x="7409137" y="1258942"/>
              <a:ext cx="638253" cy="2876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smtClean="0"/>
                <a:t>DLI: French</a:t>
              </a:r>
              <a:endParaRPr lang="en-US" sz="1200" b="1" dirty="0"/>
            </a:p>
          </p:txBody>
        </p:sp>
      </p:grpSp>
      <p:grpSp>
        <p:nvGrpSpPr>
          <p:cNvPr id="13" name="Group 20"/>
          <p:cNvGrpSpPr>
            <a:grpSpLocks/>
          </p:cNvGrpSpPr>
          <p:nvPr/>
        </p:nvGrpSpPr>
        <p:grpSpPr bwMode="auto">
          <a:xfrm>
            <a:off x="2329045" y="2351315"/>
            <a:ext cx="1946862" cy="304799"/>
            <a:chOff x="7409137" y="1241461"/>
            <a:chExt cx="664245" cy="305137"/>
          </a:xfrm>
        </p:grpSpPr>
        <p:sp>
          <p:nvSpPr>
            <p:cNvPr id="85" name="Rectangle 84"/>
            <p:cNvSpPr/>
            <p:nvPr/>
          </p:nvSpPr>
          <p:spPr>
            <a:xfrm>
              <a:off x="7435130" y="1241461"/>
              <a:ext cx="638252" cy="28765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6" name="Rectangle 85"/>
            <p:cNvSpPr/>
            <p:nvPr/>
          </p:nvSpPr>
          <p:spPr>
            <a:xfrm>
              <a:off x="7409137" y="1258942"/>
              <a:ext cx="638253" cy="2876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smtClean="0"/>
                <a:t>DLI: French</a:t>
              </a:r>
              <a:endParaRPr lang="en-US" sz="1200" b="1" dirty="0"/>
            </a:p>
          </p:txBody>
        </p:sp>
      </p:grpSp>
      <p:grpSp>
        <p:nvGrpSpPr>
          <p:cNvPr id="14" name="Group 20"/>
          <p:cNvGrpSpPr>
            <a:grpSpLocks/>
          </p:cNvGrpSpPr>
          <p:nvPr/>
        </p:nvGrpSpPr>
        <p:grpSpPr bwMode="auto">
          <a:xfrm>
            <a:off x="4632464" y="2338252"/>
            <a:ext cx="1946862" cy="304799"/>
            <a:chOff x="7409137" y="1241461"/>
            <a:chExt cx="664245" cy="305137"/>
          </a:xfrm>
        </p:grpSpPr>
        <p:sp>
          <p:nvSpPr>
            <p:cNvPr id="88" name="Rectangle 87"/>
            <p:cNvSpPr/>
            <p:nvPr/>
          </p:nvSpPr>
          <p:spPr>
            <a:xfrm>
              <a:off x="7435130" y="1241461"/>
              <a:ext cx="638252" cy="28765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9" name="Rectangle 88"/>
            <p:cNvSpPr/>
            <p:nvPr/>
          </p:nvSpPr>
          <p:spPr>
            <a:xfrm>
              <a:off x="7409137" y="1258942"/>
              <a:ext cx="638253" cy="2876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smtClean="0"/>
                <a:t>DLI: Portuguese</a:t>
              </a:r>
              <a:endParaRPr lang="en-US" sz="1200" b="1" dirty="0"/>
            </a:p>
          </p:txBody>
        </p:sp>
      </p:grpSp>
      <p:grpSp>
        <p:nvGrpSpPr>
          <p:cNvPr id="15" name="Group 20"/>
          <p:cNvGrpSpPr>
            <a:grpSpLocks/>
          </p:cNvGrpSpPr>
          <p:nvPr/>
        </p:nvGrpSpPr>
        <p:grpSpPr bwMode="auto">
          <a:xfrm>
            <a:off x="228600" y="3886200"/>
            <a:ext cx="1600200" cy="1752600"/>
            <a:chOff x="7435131" y="1241462"/>
            <a:chExt cx="990720" cy="762846"/>
          </a:xfrm>
        </p:grpSpPr>
        <p:sp>
          <p:nvSpPr>
            <p:cNvPr id="75" name="Rectangle 74"/>
            <p:cNvSpPr/>
            <p:nvPr/>
          </p:nvSpPr>
          <p:spPr>
            <a:xfrm>
              <a:off x="7435131" y="1241462"/>
              <a:ext cx="990720" cy="76284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8" name="Rectangle 77"/>
            <p:cNvSpPr/>
            <p:nvPr/>
          </p:nvSpPr>
          <p:spPr>
            <a:xfrm>
              <a:off x="7624566" y="1241462"/>
              <a:ext cx="638252" cy="743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defTabSz="400050">
                <a:lnSpc>
                  <a:spcPct val="90000"/>
                </a:lnSpc>
                <a:spcAft>
                  <a:spcPct val="35000"/>
                </a:spcAft>
                <a:defRPr/>
              </a:pPr>
              <a:r>
                <a:rPr lang="en-US" sz="1200" b="1" u="sng" dirty="0" err="1" smtClean="0"/>
                <a:t>S.Sudan</a:t>
              </a:r>
              <a:r>
                <a:rPr lang="en-US" sz="1200" b="1" dirty="0" smtClean="0"/>
                <a:t>: INTEL Seminar</a:t>
              </a:r>
              <a:endParaRPr lang="en-US" sz="1200" b="1" dirty="0"/>
            </a:p>
          </p:txBody>
        </p:sp>
      </p:grpSp>
      <p:grpSp>
        <p:nvGrpSpPr>
          <p:cNvPr id="16" name="Group 20"/>
          <p:cNvGrpSpPr>
            <a:grpSpLocks/>
          </p:cNvGrpSpPr>
          <p:nvPr/>
        </p:nvGrpSpPr>
        <p:grpSpPr bwMode="auto">
          <a:xfrm>
            <a:off x="2514600" y="3886200"/>
            <a:ext cx="1600200" cy="1752600"/>
            <a:chOff x="7435131" y="1241462"/>
            <a:chExt cx="990720" cy="762846"/>
          </a:xfrm>
        </p:grpSpPr>
        <p:sp>
          <p:nvSpPr>
            <p:cNvPr id="84" name="Rectangle 83"/>
            <p:cNvSpPr/>
            <p:nvPr/>
          </p:nvSpPr>
          <p:spPr>
            <a:xfrm>
              <a:off x="7435131" y="1241462"/>
              <a:ext cx="990720" cy="76284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7" name="Rectangle 86"/>
            <p:cNvSpPr/>
            <p:nvPr/>
          </p:nvSpPr>
          <p:spPr>
            <a:xfrm>
              <a:off x="7624566" y="1241462"/>
              <a:ext cx="638252" cy="743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defTabSz="400050">
                <a:lnSpc>
                  <a:spcPct val="90000"/>
                </a:lnSpc>
                <a:spcAft>
                  <a:spcPct val="35000"/>
                </a:spcAft>
                <a:defRPr/>
              </a:pPr>
              <a:r>
                <a:rPr lang="en-US" sz="1200" b="1" u="sng" dirty="0" err="1" smtClean="0"/>
                <a:t>DRoC</a:t>
              </a:r>
              <a:r>
                <a:rPr lang="en-US" sz="1200" b="1" dirty="0" smtClean="0"/>
                <a:t>: Military Intel Professional Course/ Basic Course</a:t>
              </a:r>
              <a:endParaRPr lang="en-US" sz="1200" b="1" dirty="0"/>
            </a:p>
          </p:txBody>
        </p:sp>
      </p:grpSp>
      <p:grpSp>
        <p:nvGrpSpPr>
          <p:cNvPr id="17" name="Group 20"/>
          <p:cNvGrpSpPr>
            <a:grpSpLocks/>
          </p:cNvGrpSpPr>
          <p:nvPr/>
        </p:nvGrpSpPr>
        <p:grpSpPr bwMode="auto">
          <a:xfrm>
            <a:off x="4724400" y="3886200"/>
            <a:ext cx="1600200" cy="1752600"/>
            <a:chOff x="7435131" y="1241462"/>
            <a:chExt cx="990720" cy="762846"/>
          </a:xfrm>
        </p:grpSpPr>
        <p:sp>
          <p:nvSpPr>
            <p:cNvPr id="92" name="Rectangle 91"/>
            <p:cNvSpPr/>
            <p:nvPr/>
          </p:nvSpPr>
          <p:spPr>
            <a:xfrm>
              <a:off x="7435131" y="1241462"/>
              <a:ext cx="990720" cy="76284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3" name="Rectangle 92"/>
            <p:cNvSpPr/>
            <p:nvPr/>
          </p:nvSpPr>
          <p:spPr>
            <a:xfrm>
              <a:off x="7624566" y="1241462"/>
              <a:ext cx="638252" cy="743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defTabSz="400050">
                <a:lnSpc>
                  <a:spcPct val="90000"/>
                </a:lnSpc>
                <a:spcAft>
                  <a:spcPct val="35000"/>
                </a:spcAft>
                <a:defRPr/>
              </a:pPr>
              <a:r>
                <a:rPr lang="en-US" sz="1200" b="1" u="sng" dirty="0" smtClean="0"/>
                <a:t>Malawi</a:t>
              </a:r>
              <a:r>
                <a:rPr lang="en-US" sz="1200" b="1" dirty="0" smtClean="0"/>
                <a:t>: NCOPD TCT</a:t>
              </a:r>
            </a:p>
            <a:p>
              <a:pPr defTabSz="400050">
                <a:lnSpc>
                  <a:spcPct val="90000"/>
                </a:lnSpc>
                <a:spcAft>
                  <a:spcPct val="35000"/>
                </a:spcAft>
                <a:defRPr/>
              </a:pPr>
              <a:r>
                <a:rPr lang="en-US" sz="1200" b="1" u="sng" dirty="0" smtClean="0"/>
                <a:t>Angola</a:t>
              </a:r>
              <a:r>
                <a:rPr lang="en-US" sz="1200" b="1" dirty="0" smtClean="0"/>
                <a:t>: Medical TCT</a:t>
              </a:r>
              <a:endParaRPr lang="en-US" sz="1200" b="1" u="sng" dirty="0"/>
            </a:p>
          </p:txBody>
        </p:sp>
      </p:grpSp>
      <p:grpSp>
        <p:nvGrpSpPr>
          <p:cNvPr id="18" name="Group 20"/>
          <p:cNvGrpSpPr>
            <a:grpSpLocks/>
          </p:cNvGrpSpPr>
          <p:nvPr/>
        </p:nvGrpSpPr>
        <p:grpSpPr bwMode="auto">
          <a:xfrm>
            <a:off x="7162800" y="3886200"/>
            <a:ext cx="1600200" cy="1752600"/>
            <a:chOff x="7435131" y="1241462"/>
            <a:chExt cx="990720" cy="762846"/>
          </a:xfrm>
        </p:grpSpPr>
        <p:sp>
          <p:nvSpPr>
            <p:cNvPr id="95" name="Rectangle 94"/>
            <p:cNvSpPr/>
            <p:nvPr/>
          </p:nvSpPr>
          <p:spPr>
            <a:xfrm>
              <a:off x="7435131" y="1241462"/>
              <a:ext cx="990720" cy="76284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6" name="Rectangle 95"/>
            <p:cNvSpPr/>
            <p:nvPr/>
          </p:nvSpPr>
          <p:spPr>
            <a:xfrm>
              <a:off x="7624566" y="1241462"/>
              <a:ext cx="638252" cy="743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defTabSz="400050">
                <a:lnSpc>
                  <a:spcPct val="90000"/>
                </a:lnSpc>
                <a:spcAft>
                  <a:spcPct val="35000"/>
                </a:spcAft>
                <a:defRPr/>
              </a:pPr>
              <a:r>
                <a:rPr lang="en-US" sz="1200" b="1" u="sng" dirty="0" smtClean="0"/>
                <a:t>Cameroon</a:t>
              </a:r>
              <a:r>
                <a:rPr lang="en-US" sz="1200" b="1" dirty="0" smtClean="0"/>
                <a:t>: Medical TCT</a:t>
              </a:r>
              <a:endParaRPr lang="en-US" sz="1200" b="1" dirty="0"/>
            </a:p>
          </p:txBody>
        </p:sp>
      </p:grpSp>
      <p:grpSp>
        <p:nvGrpSpPr>
          <p:cNvPr id="60" name="Group 20"/>
          <p:cNvGrpSpPr>
            <a:grpSpLocks/>
          </p:cNvGrpSpPr>
          <p:nvPr/>
        </p:nvGrpSpPr>
        <p:grpSpPr bwMode="auto">
          <a:xfrm>
            <a:off x="7456717" y="2590800"/>
            <a:ext cx="1001484" cy="1295400"/>
            <a:chOff x="7435131" y="1241462"/>
            <a:chExt cx="1001605" cy="762846"/>
          </a:xfrm>
        </p:grpSpPr>
        <p:sp>
          <p:nvSpPr>
            <p:cNvPr id="61" name="Rectangle 60"/>
            <p:cNvSpPr/>
            <p:nvPr/>
          </p:nvSpPr>
          <p:spPr>
            <a:xfrm>
              <a:off x="7435131" y="1241462"/>
              <a:ext cx="990720" cy="76284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2" name="Rectangle 61"/>
            <p:cNvSpPr/>
            <p:nvPr/>
          </p:nvSpPr>
          <p:spPr>
            <a:xfrm>
              <a:off x="7446017" y="1241462"/>
              <a:ext cx="990719" cy="743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smtClean="0"/>
                <a:t>CUBIC :</a:t>
              </a:r>
            </a:p>
            <a:p>
              <a:pPr algn="ctr" defTabSz="400050">
                <a:lnSpc>
                  <a:spcPct val="90000"/>
                </a:lnSpc>
                <a:spcAft>
                  <a:spcPct val="35000"/>
                </a:spcAft>
                <a:defRPr/>
              </a:pPr>
              <a:r>
                <a:rPr lang="en-US" sz="1200" b="1" dirty="0" smtClean="0"/>
                <a:t>Initial Engagement KLE; Teaching with </a:t>
              </a:r>
              <a:r>
                <a:rPr lang="en-US" sz="1200" b="1" dirty="0" err="1" smtClean="0"/>
                <a:t>Terp</a:t>
              </a:r>
              <a:r>
                <a:rPr lang="en-US" sz="1200" b="1" dirty="0" smtClean="0"/>
                <a:t>. </a:t>
              </a:r>
              <a:endParaRPr lang="en-US" sz="1200" b="1" dirty="0"/>
            </a:p>
          </p:txBody>
        </p:sp>
      </p:grpSp>
      <p:grpSp>
        <p:nvGrpSpPr>
          <p:cNvPr id="63" name="Group 20"/>
          <p:cNvGrpSpPr>
            <a:grpSpLocks/>
          </p:cNvGrpSpPr>
          <p:nvPr/>
        </p:nvGrpSpPr>
        <p:grpSpPr bwMode="auto">
          <a:xfrm>
            <a:off x="5029199" y="2627811"/>
            <a:ext cx="1014548" cy="1258389"/>
            <a:chOff x="7411180" y="1241462"/>
            <a:chExt cx="1014671" cy="762846"/>
          </a:xfrm>
        </p:grpSpPr>
        <p:sp>
          <p:nvSpPr>
            <p:cNvPr id="64" name="Rectangle 63"/>
            <p:cNvSpPr/>
            <p:nvPr/>
          </p:nvSpPr>
          <p:spPr>
            <a:xfrm>
              <a:off x="7435131" y="1241462"/>
              <a:ext cx="990720" cy="76284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5" name="Rectangle 64"/>
            <p:cNvSpPr/>
            <p:nvPr/>
          </p:nvSpPr>
          <p:spPr>
            <a:xfrm>
              <a:off x="7411180" y="1241462"/>
              <a:ext cx="990720" cy="743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smtClean="0"/>
                <a:t>CUBIC :</a:t>
              </a:r>
            </a:p>
            <a:p>
              <a:pPr algn="ctr" defTabSz="400050">
                <a:lnSpc>
                  <a:spcPct val="90000"/>
                </a:lnSpc>
                <a:spcAft>
                  <a:spcPct val="35000"/>
                </a:spcAft>
                <a:defRPr/>
              </a:pPr>
              <a:r>
                <a:rPr lang="en-US" sz="1200" b="1" dirty="0" smtClean="0"/>
                <a:t>Initial Engagement KLE; Teaching with </a:t>
              </a:r>
              <a:r>
                <a:rPr lang="en-US" sz="1200" b="1" dirty="0" err="1" smtClean="0"/>
                <a:t>Terp</a:t>
              </a:r>
              <a:r>
                <a:rPr lang="en-US" sz="1200" b="1" dirty="0" smtClean="0"/>
                <a:t>. </a:t>
              </a:r>
              <a:endParaRPr lang="en-US" sz="1200" b="1" dirty="0"/>
            </a:p>
          </p:txBody>
        </p:sp>
      </p:grpSp>
      <p:grpSp>
        <p:nvGrpSpPr>
          <p:cNvPr id="66" name="Group 20"/>
          <p:cNvGrpSpPr>
            <a:grpSpLocks/>
          </p:cNvGrpSpPr>
          <p:nvPr/>
        </p:nvGrpSpPr>
        <p:grpSpPr bwMode="auto">
          <a:xfrm>
            <a:off x="2815040" y="2640874"/>
            <a:ext cx="994956" cy="1245326"/>
            <a:chOff x="7435131" y="1241462"/>
            <a:chExt cx="995077" cy="762846"/>
          </a:xfrm>
        </p:grpSpPr>
        <p:sp>
          <p:nvSpPr>
            <p:cNvPr id="67" name="Rectangle 66"/>
            <p:cNvSpPr/>
            <p:nvPr/>
          </p:nvSpPr>
          <p:spPr>
            <a:xfrm>
              <a:off x="7435131" y="1241462"/>
              <a:ext cx="990720" cy="76284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8" name="Rectangle 67"/>
            <p:cNvSpPr/>
            <p:nvPr/>
          </p:nvSpPr>
          <p:spPr>
            <a:xfrm>
              <a:off x="7439488" y="1241462"/>
              <a:ext cx="990720" cy="743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smtClean="0"/>
                <a:t>CUBIC :</a:t>
              </a:r>
            </a:p>
            <a:p>
              <a:pPr algn="ctr" defTabSz="400050">
                <a:lnSpc>
                  <a:spcPct val="90000"/>
                </a:lnSpc>
                <a:spcAft>
                  <a:spcPct val="35000"/>
                </a:spcAft>
                <a:defRPr/>
              </a:pPr>
              <a:r>
                <a:rPr lang="en-US" sz="1200" b="1" dirty="0" smtClean="0"/>
                <a:t>Initial Engagement KLE; Teaching with </a:t>
              </a:r>
              <a:r>
                <a:rPr lang="en-US" sz="1200" b="1" dirty="0" err="1" smtClean="0"/>
                <a:t>Terp</a:t>
              </a:r>
              <a:r>
                <a:rPr lang="en-US" sz="1200" b="1" dirty="0" smtClean="0"/>
                <a:t>. </a:t>
              </a:r>
              <a:endParaRPr lang="en-US" sz="1200" b="1" dirty="0"/>
            </a:p>
          </p:txBody>
        </p:sp>
      </p:grpSp>
      <p:grpSp>
        <p:nvGrpSpPr>
          <p:cNvPr id="69" name="Group 20"/>
          <p:cNvGrpSpPr>
            <a:grpSpLocks/>
          </p:cNvGrpSpPr>
          <p:nvPr/>
        </p:nvGrpSpPr>
        <p:grpSpPr bwMode="auto">
          <a:xfrm>
            <a:off x="574762" y="2653936"/>
            <a:ext cx="990600" cy="1232263"/>
            <a:chOff x="7435131" y="1241462"/>
            <a:chExt cx="990720" cy="762846"/>
          </a:xfrm>
        </p:grpSpPr>
        <p:sp>
          <p:nvSpPr>
            <p:cNvPr id="72" name="Rectangle 71"/>
            <p:cNvSpPr/>
            <p:nvPr/>
          </p:nvSpPr>
          <p:spPr>
            <a:xfrm>
              <a:off x="7435131" y="1241462"/>
              <a:ext cx="990720" cy="762846"/>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1" name="Rectangle 80"/>
            <p:cNvSpPr/>
            <p:nvPr/>
          </p:nvSpPr>
          <p:spPr>
            <a:xfrm>
              <a:off x="7469973" y="1241462"/>
              <a:ext cx="914511" cy="743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US" sz="1200" b="1" dirty="0" smtClean="0"/>
                <a:t>CUBIC :</a:t>
              </a:r>
            </a:p>
            <a:p>
              <a:pPr algn="ctr" defTabSz="400050">
                <a:lnSpc>
                  <a:spcPct val="90000"/>
                </a:lnSpc>
                <a:spcAft>
                  <a:spcPct val="35000"/>
                </a:spcAft>
                <a:defRPr/>
              </a:pPr>
              <a:r>
                <a:rPr lang="en-US" sz="1200" b="1" dirty="0" smtClean="0"/>
                <a:t>Initial Engagement KLE; Teaching with </a:t>
              </a:r>
              <a:r>
                <a:rPr lang="en-US" sz="1200" b="1" dirty="0" err="1" smtClean="0"/>
                <a:t>Terp</a:t>
              </a:r>
              <a:r>
                <a:rPr lang="en-US" sz="1200" b="1" dirty="0" smtClean="0"/>
                <a:t>. </a:t>
              </a:r>
              <a:endParaRPr lang="en-US" sz="1200" b="1" dirty="0"/>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0" y="304800"/>
            <a:ext cx="6324600" cy="1077218"/>
          </a:xfrm>
          <a:prstGeom prst="rect">
            <a:avLst/>
          </a:prstGeom>
          <a:noFill/>
          <a:ln w="6350">
            <a:noFill/>
          </a:ln>
        </p:spPr>
        <p:txBody>
          <a:bodyPr wrap="square" rtlCol="0">
            <a:spAutoFit/>
          </a:bodyPr>
          <a:lstStyle/>
          <a:p>
            <a:pPr algn="ctr"/>
            <a:r>
              <a:rPr lang="en-US" sz="3200" b="1" dirty="0" smtClean="0">
                <a:latin typeface="Arial" pitchFamily="34" charset="0"/>
                <a:cs typeface="Arial" pitchFamily="34" charset="0"/>
              </a:rPr>
              <a:t>FORSCOM CDR Vision for the 162d INF BDE</a:t>
            </a:r>
            <a:endParaRPr lang="en-US" sz="3200" b="1" dirty="0">
              <a:latin typeface="Arial" pitchFamily="34" charset="0"/>
              <a:cs typeface="Arial" pitchFamily="34" charset="0"/>
            </a:endParaRPr>
          </a:p>
        </p:txBody>
      </p:sp>
      <p:sp>
        <p:nvSpPr>
          <p:cNvPr id="6" name="TextBox 5"/>
          <p:cNvSpPr txBox="1"/>
          <p:nvPr/>
        </p:nvSpPr>
        <p:spPr>
          <a:xfrm>
            <a:off x="597529" y="1258432"/>
            <a:ext cx="8292974" cy="1477328"/>
          </a:xfrm>
          <a:prstGeom prst="rect">
            <a:avLst/>
          </a:prstGeom>
          <a:noFill/>
        </p:spPr>
        <p:txBody>
          <a:bodyPr wrap="square" rtlCol="0">
            <a:spAutoFit/>
          </a:bodyPr>
          <a:lstStyle/>
          <a:p>
            <a:r>
              <a:rPr lang="en-US" b="1" i="1" dirty="0" smtClean="0">
                <a:latin typeface="Arial" pitchFamily="34" charset="0"/>
                <a:cs typeface="Arial" pitchFamily="34" charset="0"/>
              </a:rPr>
              <a:t>Near Term (2013-2014):</a:t>
            </a:r>
          </a:p>
          <a:p>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JRTC and 162</a:t>
            </a:r>
            <a:r>
              <a:rPr lang="en-US" baseline="30000" dirty="0" smtClean="0">
                <a:latin typeface="Arial" pitchFamily="34" charset="0"/>
                <a:cs typeface="Arial" pitchFamily="34" charset="0"/>
              </a:rPr>
              <a:t>nd</a:t>
            </a:r>
            <a:r>
              <a:rPr lang="en-US" dirty="0" smtClean="0">
                <a:latin typeface="Arial" pitchFamily="34" charset="0"/>
                <a:cs typeface="Arial" pitchFamily="34" charset="0"/>
              </a:rPr>
              <a:t> IN BDE build capacity and capability to train and prepare Security Force Assistance  and Security Cooperation forces for the CENTCOM and PACOM CDRs.</a:t>
            </a:r>
            <a:endParaRPr lang="en-US" dirty="0">
              <a:latin typeface="Arial" pitchFamily="34" charset="0"/>
              <a:cs typeface="Arial" pitchFamily="34" charset="0"/>
            </a:endParaRPr>
          </a:p>
        </p:txBody>
      </p:sp>
      <p:sp>
        <p:nvSpPr>
          <p:cNvPr id="7" name="TextBox 6"/>
          <p:cNvSpPr txBox="1"/>
          <p:nvPr/>
        </p:nvSpPr>
        <p:spPr>
          <a:xfrm>
            <a:off x="596028" y="2967948"/>
            <a:ext cx="8292974" cy="2308324"/>
          </a:xfrm>
          <a:prstGeom prst="rect">
            <a:avLst/>
          </a:prstGeom>
          <a:noFill/>
        </p:spPr>
        <p:txBody>
          <a:bodyPr wrap="square" rtlCol="0">
            <a:spAutoFit/>
          </a:bodyPr>
          <a:lstStyle/>
          <a:p>
            <a:r>
              <a:rPr lang="en-US" b="1" i="1" dirty="0" smtClean="0">
                <a:latin typeface="Arial" pitchFamily="34" charset="0"/>
                <a:cs typeface="Arial" pitchFamily="34" charset="0"/>
              </a:rPr>
              <a:t>Mid Term (2015-2020):</a:t>
            </a:r>
          </a:p>
          <a:p>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JRTC expands the capability and capacity to prepare a sustained flow of Security Force Assistance and Security Cooperation forces to meet the GCC CDR requirements in support of the Regionally Aligned Force construct.</a:t>
            </a: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162</a:t>
            </a:r>
            <a:r>
              <a:rPr lang="en-US" baseline="30000" dirty="0" smtClean="0">
                <a:latin typeface="Arial" pitchFamily="34" charset="0"/>
                <a:cs typeface="Arial" pitchFamily="34" charset="0"/>
              </a:rPr>
              <a:t>nd</a:t>
            </a:r>
            <a:r>
              <a:rPr lang="en-US" dirty="0" smtClean="0">
                <a:latin typeface="Arial" pitchFamily="34" charset="0"/>
                <a:cs typeface="Arial" pitchFamily="34" charset="0"/>
              </a:rPr>
              <a:t> serves as the repository of knowledge and skills, enabling the preparation of RAF units to operate with SOF and in a JIIM environment. </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QUESTIONS?</a:t>
            </a:r>
            <a:endParaRPr lang="en-US" b="1"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Back-Up Slides</a:t>
            </a:r>
            <a:endParaRPr lang="en-US" b="1"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7"/>
          <p:cNvSpPr txBox="1">
            <a:spLocks noChangeArrowheads="1"/>
          </p:cNvSpPr>
          <p:nvPr/>
        </p:nvSpPr>
        <p:spPr bwMode="auto">
          <a:xfrm>
            <a:off x="793750" y="300038"/>
            <a:ext cx="7543800" cy="522287"/>
          </a:xfrm>
          <a:prstGeom prst="rect">
            <a:avLst/>
          </a:prstGeom>
          <a:noFill/>
          <a:ln w="9525">
            <a:noFill/>
            <a:miter lim="800000"/>
            <a:headEnd/>
            <a:tailEnd/>
          </a:ln>
        </p:spPr>
        <p:txBody>
          <a:bodyPr lIns="91365" tIns="45683" rIns="91365" bIns="45683">
            <a:spAutoFit/>
          </a:bodyPr>
          <a:lstStyle/>
          <a:p>
            <a:pPr algn="ctr"/>
            <a:r>
              <a:rPr lang="en-US" sz="2800" b="1">
                <a:solidFill>
                  <a:srgbClr val="000000"/>
                </a:solidFill>
                <a:ea typeface="ＭＳ Ｐゴシック" pitchFamily="34" charset="-128"/>
              </a:rPr>
              <a:t> 2nd Quarter FY13 Events</a:t>
            </a:r>
          </a:p>
        </p:txBody>
      </p:sp>
      <p:sp>
        <p:nvSpPr>
          <p:cNvPr id="170" name="TextBox 169"/>
          <p:cNvSpPr txBox="1"/>
          <p:nvPr/>
        </p:nvSpPr>
        <p:spPr>
          <a:xfrm>
            <a:off x="0" y="990600"/>
            <a:ext cx="4267200" cy="5324475"/>
          </a:xfrm>
          <a:prstGeom prst="rect">
            <a:avLst/>
          </a:prstGeom>
          <a:noFill/>
          <a:ln w="12700">
            <a:solidFill>
              <a:schemeClr val="tx1">
                <a:lumMod val="95000"/>
                <a:lumOff val="5000"/>
              </a:schemeClr>
            </a:solidFill>
          </a:ln>
        </p:spPr>
        <p:txBody>
          <a:bodyPr>
            <a:spAutoFit/>
          </a:bodyPr>
          <a:lstStyle/>
          <a:p>
            <a:pPr>
              <a:defRPr/>
            </a:pPr>
            <a:r>
              <a:rPr lang="en-US" sz="1000" b="1" dirty="0">
                <a:solidFill>
                  <a:srgbClr val="000000"/>
                </a:solidFill>
              </a:rPr>
              <a:t>MEDACCORD Central 13 Execution </a:t>
            </a:r>
            <a:endParaRPr lang="en-US" sz="1000" dirty="0">
              <a:solidFill>
                <a:srgbClr val="000000"/>
              </a:solidFill>
            </a:endParaRPr>
          </a:p>
          <a:p>
            <a:pPr>
              <a:defRPr/>
            </a:pPr>
            <a:r>
              <a:rPr lang="en-US" sz="1000" b="1" dirty="0">
                <a:solidFill>
                  <a:srgbClr val="000000"/>
                </a:solidFill>
              </a:rPr>
              <a:t>Atlas Accord 13 Execution</a:t>
            </a:r>
            <a:endParaRPr lang="en-US" sz="1000" dirty="0">
              <a:solidFill>
                <a:srgbClr val="000000"/>
              </a:solidFill>
            </a:endParaRPr>
          </a:p>
          <a:p>
            <a:pPr>
              <a:defRPr/>
            </a:pPr>
            <a:r>
              <a:rPr lang="en-US" sz="1000" b="1" dirty="0">
                <a:solidFill>
                  <a:srgbClr val="000000"/>
                </a:solidFill>
              </a:rPr>
              <a:t>Judicious Response 13-1 Planning Conference</a:t>
            </a:r>
          </a:p>
          <a:p>
            <a:pPr>
              <a:defRPr/>
            </a:pPr>
            <a:r>
              <a:rPr lang="en-US" sz="1000" b="1" dirty="0">
                <a:solidFill>
                  <a:srgbClr val="000000"/>
                </a:solidFill>
              </a:rPr>
              <a:t>Northern Accord 13 Planning Conference</a:t>
            </a:r>
            <a:endParaRPr lang="en-US" sz="1000" dirty="0">
              <a:solidFill>
                <a:srgbClr val="000000"/>
              </a:solidFill>
            </a:endParaRPr>
          </a:p>
          <a:p>
            <a:pPr>
              <a:defRPr/>
            </a:pPr>
            <a:r>
              <a:rPr lang="en-US" sz="1000" b="1" dirty="0">
                <a:solidFill>
                  <a:srgbClr val="000000"/>
                </a:solidFill>
              </a:rPr>
              <a:t>Southern Accord 13 Planning Conference</a:t>
            </a:r>
            <a:endParaRPr lang="en-US" sz="1000" dirty="0">
              <a:solidFill>
                <a:srgbClr val="000000"/>
              </a:solidFill>
            </a:endParaRPr>
          </a:p>
          <a:p>
            <a:pPr>
              <a:defRPr/>
            </a:pPr>
            <a:r>
              <a:rPr lang="en-US" sz="1000" b="1" dirty="0">
                <a:solidFill>
                  <a:srgbClr val="000000"/>
                </a:solidFill>
              </a:rPr>
              <a:t>Eastern Accord  13 Planning Conference</a:t>
            </a:r>
            <a:endParaRPr lang="en-US" sz="1000" dirty="0"/>
          </a:p>
          <a:p>
            <a:pPr>
              <a:defRPr/>
            </a:pPr>
            <a:r>
              <a:rPr lang="en-US" sz="1000" b="1" dirty="0"/>
              <a:t>Botswana:</a:t>
            </a:r>
            <a:r>
              <a:rPr lang="en-US" sz="1000" dirty="0"/>
              <a:t> Frequency Mgmt TCT </a:t>
            </a:r>
          </a:p>
          <a:p>
            <a:pPr>
              <a:defRPr/>
            </a:pPr>
            <a:r>
              <a:rPr lang="en-US" sz="1000" b="1" dirty="0"/>
              <a:t>Burkina Faso:</a:t>
            </a:r>
            <a:r>
              <a:rPr lang="en-US" sz="1000" dirty="0"/>
              <a:t> ACOTA </a:t>
            </a:r>
          </a:p>
          <a:p>
            <a:pPr>
              <a:defRPr/>
            </a:pPr>
            <a:r>
              <a:rPr lang="en-US" sz="1000" b="1" dirty="0"/>
              <a:t>Burundi:</a:t>
            </a:r>
            <a:r>
              <a:rPr lang="en-US" sz="1000" dirty="0"/>
              <a:t> ADAPT Phase I </a:t>
            </a:r>
          </a:p>
          <a:p>
            <a:pPr>
              <a:defRPr/>
            </a:pPr>
            <a:r>
              <a:rPr lang="en-US" sz="1000" b="1" dirty="0"/>
              <a:t>Cameroon:</a:t>
            </a:r>
            <a:r>
              <a:rPr lang="en-US" sz="1000" dirty="0"/>
              <a:t> Medical Assessment TCT </a:t>
            </a:r>
          </a:p>
          <a:p>
            <a:pPr>
              <a:defRPr/>
            </a:pPr>
            <a:r>
              <a:rPr lang="en-US" sz="1000" b="1" dirty="0"/>
              <a:t>Central African Republic: </a:t>
            </a:r>
            <a:r>
              <a:rPr lang="en-US" sz="1000" dirty="0"/>
              <a:t>NCO Leadership Assess TCT </a:t>
            </a:r>
          </a:p>
          <a:p>
            <a:pPr>
              <a:defRPr/>
            </a:pPr>
            <a:r>
              <a:rPr lang="en-US" sz="1000" b="1" dirty="0"/>
              <a:t>Chad:</a:t>
            </a:r>
            <a:r>
              <a:rPr lang="en-US" sz="1000" dirty="0"/>
              <a:t> Military Ed &amp; Training TCT; Chad Humanitarian Mine Action (HMA) </a:t>
            </a:r>
          </a:p>
          <a:p>
            <a:pPr>
              <a:defRPr/>
            </a:pPr>
            <a:r>
              <a:rPr lang="en-US" sz="1000" b="1" dirty="0" err="1"/>
              <a:t>DRoC</a:t>
            </a:r>
            <a:r>
              <a:rPr lang="en-US" sz="1000" b="1" dirty="0"/>
              <a:t>:</a:t>
            </a:r>
            <a:r>
              <a:rPr lang="en-US" sz="1000" dirty="0"/>
              <a:t> Military Intel Prof Course (MIPC) / Basic Course (BC); HMA Course; BDE Staff Process; Staff procedures </a:t>
            </a:r>
          </a:p>
          <a:p>
            <a:pPr>
              <a:defRPr/>
            </a:pPr>
            <a:r>
              <a:rPr lang="en-US" sz="1000" b="1" dirty="0"/>
              <a:t>Gabon: </a:t>
            </a:r>
            <a:r>
              <a:rPr lang="en-US" sz="1000" dirty="0"/>
              <a:t>C2 Ops (Basic TOC Functions)</a:t>
            </a:r>
            <a:r>
              <a:rPr lang="en-US" sz="1000" b="1" dirty="0"/>
              <a:t> </a:t>
            </a:r>
          </a:p>
          <a:p>
            <a:pPr>
              <a:defRPr/>
            </a:pPr>
            <a:r>
              <a:rPr lang="en-US" sz="1000" b="1" dirty="0"/>
              <a:t>Ghana:</a:t>
            </a:r>
            <a:r>
              <a:rPr lang="en-US" sz="1000" dirty="0"/>
              <a:t> ACOTA  </a:t>
            </a:r>
          </a:p>
          <a:p>
            <a:pPr>
              <a:defRPr/>
            </a:pPr>
            <a:r>
              <a:rPr lang="en-US" sz="1000" b="1" dirty="0"/>
              <a:t>Malawi:</a:t>
            </a:r>
            <a:r>
              <a:rPr lang="en-US" sz="1000" dirty="0"/>
              <a:t> Engineer TCT </a:t>
            </a:r>
          </a:p>
          <a:p>
            <a:pPr>
              <a:defRPr/>
            </a:pPr>
            <a:r>
              <a:rPr lang="en-US" sz="1000" b="1" dirty="0"/>
              <a:t>Morocco:</a:t>
            </a:r>
            <a:r>
              <a:rPr lang="en-US" sz="1000" dirty="0"/>
              <a:t> Center for Army Lessons TCT; Artillery Gunner School FAM; Med Emergency Res TCT; PAO TCT </a:t>
            </a:r>
          </a:p>
          <a:p>
            <a:pPr>
              <a:defRPr/>
            </a:pPr>
            <a:r>
              <a:rPr lang="en-US" sz="1000" b="1" dirty="0"/>
              <a:t>Mozambique:</a:t>
            </a:r>
            <a:r>
              <a:rPr lang="en-US" sz="1000" dirty="0"/>
              <a:t> Jr. Officer TCT; MOZ NCO Leadership </a:t>
            </a:r>
          </a:p>
          <a:p>
            <a:pPr>
              <a:defRPr/>
            </a:pPr>
            <a:r>
              <a:rPr lang="en-US" sz="1000" b="1" dirty="0"/>
              <a:t>Namibia:</a:t>
            </a:r>
            <a:r>
              <a:rPr lang="en-US" sz="1000" dirty="0"/>
              <a:t> Staff NCO Development FAM </a:t>
            </a:r>
          </a:p>
          <a:p>
            <a:pPr>
              <a:defRPr/>
            </a:pPr>
            <a:r>
              <a:rPr lang="en-US" sz="1000" b="1" dirty="0"/>
              <a:t>Nigeria:</a:t>
            </a:r>
            <a:r>
              <a:rPr lang="en-US" sz="1000" dirty="0"/>
              <a:t> ACOTA  </a:t>
            </a:r>
          </a:p>
          <a:p>
            <a:pPr>
              <a:defRPr/>
            </a:pPr>
            <a:r>
              <a:rPr lang="en-US" sz="1000" b="1" dirty="0"/>
              <a:t>Senegal:</a:t>
            </a:r>
            <a:r>
              <a:rPr lang="en-US" sz="1000" dirty="0"/>
              <a:t> ACOTA </a:t>
            </a:r>
          </a:p>
          <a:p>
            <a:pPr>
              <a:defRPr/>
            </a:pPr>
            <a:r>
              <a:rPr lang="en-US" sz="1000" b="1" dirty="0"/>
              <a:t>Sierra Leone:</a:t>
            </a:r>
            <a:r>
              <a:rPr lang="en-US" sz="1000" dirty="0"/>
              <a:t> ACOTA </a:t>
            </a:r>
          </a:p>
          <a:p>
            <a:pPr>
              <a:defRPr/>
            </a:pPr>
            <a:r>
              <a:rPr lang="en-US" sz="1000" b="1" dirty="0"/>
              <a:t>South Africa:</a:t>
            </a:r>
            <a:r>
              <a:rPr lang="en-US" sz="1000" dirty="0"/>
              <a:t> Border Security Seminar/Exchange </a:t>
            </a:r>
          </a:p>
          <a:p>
            <a:pPr>
              <a:defRPr/>
            </a:pPr>
            <a:r>
              <a:rPr lang="en-US" sz="1000" b="1" dirty="0"/>
              <a:t>Sudan:</a:t>
            </a:r>
            <a:r>
              <a:rPr lang="en-US" sz="1000" dirty="0"/>
              <a:t> MDMP NCO Development </a:t>
            </a:r>
          </a:p>
          <a:p>
            <a:pPr>
              <a:defRPr/>
            </a:pPr>
            <a:r>
              <a:rPr lang="en-US" sz="1000" b="1" dirty="0"/>
              <a:t>Togo:</a:t>
            </a:r>
            <a:r>
              <a:rPr lang="en-US" sz="1000" dirty="0"/>
              <a:t> ACOTA </a:t>
            </a:r>
          </a:p>
          <a:p>
            <a:pPr>
              <a:defRPr/>
            </a:pPr>
            <a:r>
              <a:rPr lang="en-US" sz="1000" b="1" dirty="0"/>
              <a:t>Tunisia:</a:t>
            </a:r>
            <a:r>
              <a:rPr lang="en-US" sz="1000" dirty="0"/>
              <a:t> ISR Seminar TCT; Medical - First Responder TCT </a:t>
            </a:r>
          </a:p>
          <a:p>
            <a:pPr>
              <a:defRPr/>
            </a:pPr>
            <a:r>
              <a:rPr lang="en-US" sz="1000" b="1" dirty="0"/>
              <a:t>Uganda: </a:t>
            </a:r>
            <a:r>
              <a:rPr lang="en-US" sz="1000" dirty="0"/>
              <a:t>ADAPT Phase I </a:t>
            </a:r>
          </a:p>
          <a:p>
            <a:pPr>
              <a:defRPr/>
            </a:pPr>
            <a:endParaRPr lang="en-US" sz="1000" dirty="0"/>
          </a:p>
          <a:p>
            <a:pPr>
              <a:defRPr/>
            </a:pPr>
            <a:endParaRPr lang="en-US" sz="1000" dirty="0"/>
          </a:p>
          <a:p>
            <a:pPr>
              <a:defRPr/>
            </a:pPr>
            <a:endParaRPr lang="en-US" sz="1000" dirty="0"/>
          </a:p>
          <a:p>
            <a:pPr>
              <a:defRPr/>
            </a:pPr>
            <a:endParaRPr lang="en-US" sz="1000" dirty="0"/>
          </a:p>
        </p:txBody>
      </p:sp>
      <p:sp>
        <p:nvSpPr>
          <p:cNvPr id="38916" name="Rectangle 213"/>
          <p:cNvSpPr>
            <a:spLocks noChangeArrowheads="1"/>
          </p:cNvSpPr>
          <p:nvPr/>
        </p:nvSpPr>
        <p:spPr bwMode="auto">
          <a:xfrm>
            <a:off x="0" y="5789613"/>
            <a:ext cx="4114800" cy="554037"/>
          </a:xfrm>
          <a:prstGeom prst="rect">
            <a:avLst/>
          </a:prstGeom>
          <a:noFill/>
          <a:ln w="9525">
            <a:noFill/>
            <a:miter lim="800000"/>
            <a:headEnd/>
            <a:tailEnd/>
          </a:ln>
        </p:spPr>
        <p:txBody>
          <a:bodyPr>
            <a:spAutoFit/>
          </a:bodyPr>
          <a:lstStyle/>
          <a:p>
            <a:r>
              <a:rPr lang="en-US" sz="1000" b="1"/>
              <a:t>Note</a:t>
            </a:r>
            <a:r>
              <a:rPr lang="en-US" sz="1000"/>
              <a:t>: The numbers on the map represent the number of projected RAB missions in each country by quarter.  The short titles aligned with the countries are from data pulled from TSCMIS</a:t>
            </a:r>
          </a:p>
        </p:txBody>
      </p:sp>
      <p:grpSp>
        <p:nvGrpSpPr>
          <p:cNvPr id="2" name="Group 3"/>
          <p:cNvGrpSpPr>
            <a:grpSpLocks/>
          </p:cNvGrpSpPr>
          <p:nvPr/>
        </p:nvGrpSpPr>
        <p:grpSpPr bwMode="auto">
          <a:xfrm>
            <a:off x="4868863" y="1473177"/>
            <a:ext cx="2528887" cy="1468438"/>
            <a:chOff x="2785" y="677"/>
            <a:chExt cx="1809" cy="1020"/>
          </a:xfrm>
          <a:solidFill>
            <a:srgbClr val="FFFFFF">
              <a:lumMod val="75000"/>
            </a:srgbClr>
          </a:solidFill>
        </p:grpSpPr>
        <p:sp>
          <p:nvSpPr>
            <p:cNvPr id="509" name="Freeform 4"/>
            <p:cNvSpPr>
              <a:spLocks/>
            </p:cNvSpPr>
            <p:nvPr/>
          </p:nvSpPr>
          <p:spPr bwMode="auto">
            <a:xfrm>
              <a:off x="3145" y="689"/>
              <a:ext cx="875" cy="818"/>
            </a:xfrm>
            <a:custGeom>
              <a:avLst/>
              <a:gdLst>
                <a:gd name="T0" fmla="*/ 3 w 808"/>
                <a:gd name="T1" fmla="*/ 189239314 h 759"/>
                <a:gd name="T2" fmla="*/ 48950344 w 808"/>
                <a:gd name="T3" fmla="*/ 200807102 h 759"/>
                <a:gd name="T4" fmla="*/ 154034815 w 808"/>
                <a:gd name="T5" fmla="*/ 229613384 h 759"/>
                <a:gd name="T6" fmla="*/ 255618646 w 808"/>
                <a:gd name="T7" fmla="*/ 258591414 h 759"/>
                <a:gd name="T8" fmla="*/ 333266850 w 808"/>
                <a:gd name="T9" fmla="*/ 280986337 h 759"/>
                <a:gd name="T10" fmla="*/ 400661166 w 808"/>
                <a:gd name="T11" fmla="*/ 302828288 h 759"/>
                <a:gd name="T12" fmla="*/ 405891065 w 808"/>
                <a:gd name="T13" fmla="*/ 308953815 h 759"/>
                <a:gd name="T14" fmla="*/ 416279894 w 808"/>
                <a:gd name="T15" fmla="*/ 311988988 h 759"/>
                <a:gd name="T16" fmla="*/ 424865911 w 808"/>
                <a:gd name="T17" fmla="*/ 317066096 h 759"/>
                <a:gd name="T18" fmla="*/ 452160636 w 808"/>
                <a:gd name="T19" fmla="*/ 320368340 h 759"/>
                <a:gd name="T20" fmla="*/ 485095556 w 808"/>
                <a:gd name="T21" fmla="*/ 327233003 h 759"/>
                <a:gd name="T22" fmla="*/ 492745376 w 808"/>
                <a:gd name="T23" fmla="*/ 333744789 h 759"/>
                <a:gd name="T24" fmla="*/ 488178328 w 808"/>
                <a:gd name="T25" fmla="*/ 342309270 h 759"/>
                <a:gd name="T26" fmla="*/ 518699150 w 808"/>
                <a:gd name="T27" fmla="*/ 342309270 h 759"/>
                <a:gd name="T28" fmla="*/ 551015022 w 808"/>
                <a:gd name="T29" fmla="*/ 339920530 h 759"/>
                <a:gd name="T30" fmla="*/ 660910969 w 808"/>
                <a:gd name="T31" fmla="*/ 311988988 h 759"/>
                <a:gd name="T32" fmla="*/ 685221615 w 808"/>
                <a:gd name="T33" fmla="*/ 304527554 h 759"/>
                <a:gd name="T34" fmla="*/ 743727736 w 808"/>
                <a:gd name="T35" fmla="*/ 287429562 h 759"/>
                <a:gd name="T36" fmla="*/ 773143252 w 808"/>
                <a:gd name="T37" fmla="*/ 278692644 h 759"/>
                <a:gd name="T38" fmla="*/ 816539357 w 808"/>
                <a:gd name="T39" fmla="*/ 266612372 h 759"/>
                <a:gd name="T40" fmla="*/ 837252698 w 808"/>
                <a:gd name="T41" fmla="*/ 252411948 h 759"/>
                <a:gd name="T42" fmla="*/ 781711249 w 808"/>
                <a:gd name="T43" fmla="*/ 239241735 h 759"/>
                <a:gd name="T44" fmla="*/ 761454225 w 808"/>
                <a:gd name="T45" fmla="*/ 219803354 h 759"/>
                <a:gd name="T46" fmla="*/ 757791494 w 808"/>
                <a:gd name="T47" fmla="*/ 202339725 h 759"/>
                <a:gd name="T48" fmla="*/ 736574154 w 808"/>
                <a:gd name="T49" fmla="*/ 136934889 h 759"/>
                <a:gd name="T50" fmla="*/ 736574154 w 808"/>
                <a:gd name="T51" fmla="*/ 107032043 h 759"/>
                <a:gd name="T52" fmla="*/ 702252818 w 808"/>
                <a:gd name="T53" fmla="*/ 88501441 h 759"/>
                <a:gd name="T54" fmla="*/ 687697812 w 808"/>
                <a:gd name="T55" fmla="*/ 74503597 h 759"/>
                <a:gd name="T56" fmla="*/ 664893066 w 808"/>
                <a:gd name="T57" fmla="*/ 63505939 h 759"/>
                <a:gd name="T58" fmla="*/ 685221615 w 808"/>
                <a:gd name="T59" fmla="*/ 55132553 h 759"/>
                <a:gd name="T60" fmla="*/ 708900182 w 808"/>
                <a:gd name="T61" fmla="*/ 36042349 h 759"/>
                <a:gd name="T62" fmla="*/ 702252818 w 808"/>
                <a:gd name="T63" fmla="*/ 10784746 h 759"/>
                <a:gd name="T64" fmla="*/ 658013940 w 808"/>
                <a:gd name="T65" fmla="*/ 4 h 759"/>
                <a:gd name="T66" fmla="*/ 570429550 w 808"/>
                <a:gd name="T67" fmla="*/ 5925411 h 759"/>
                <a:gd name="T68" fmla="*/ 469861898 w 808"/>
                <a:gd name="T69" fmla="*/ 9285110 h 759"/>
                <a:gd name="T70" fmla="*/ 378413925 w 808"/>
                <a:gd name="T71" fmla="*/ 16899685 h 759"/>
                <a:gd name="T72" fmla="*/ 338069264 w 808"/>
                <a:gd name="T73" fmla="*/ 25959953 h 759"/>
                <a:gd name="T74" fmla="*/ 281140222 w 808"/>
                <a:gd name="T75" fmla="*/ 38354915 h 759"/>
                <a:gd name="T76" fmla="*/ 276591609 w 808"/>
                <a:gd name="T77" fmla="*/ 40934164 h 759"/>
                <a:gd name="T78" fmla="*/ 281140222 w 808"/>
                <a:gd name="T79" fmla="*/ 42343219 h 759"/>
                <a:gd name="T80" fmla="*/ 286778062 w 808"/>
                <a:gd name="T81" fmla="*/ 48624905 h 759"/>
                <a:gd name="T82" fmla="*/ 290769239 w 808"/>
                <a:gd name="T83" fmla="*/ 65025560 h 759"/>
                <a:gd name="T84" fmla="*/ 305522462 w 808"/>
                <a:gd name="T85" fmla="*/ 83477789 h 759"/>
                <a:gd name="T86" fmla="*/ 313365509 w 808"/>
                <a:gd name="T87" fmla="*/ 86536621 h 759"/>
                <a:gd name="T88" fmla="*/ 308550065 w 808"/>
                <a:gd name="T89" fmla="*/ 94179735 h 759"/>
                <a:gd name="T90" fmla="*/ 236045681 w 808"/>
                <a:gd name="T91" fmla="*/ 99312160 h 759"/>
                <a:gd name="T92" fmla="*/ 198266762 w 808"/>
                <a:gd name="T93" fmla="*/ 107032043 h 759"/>
                <a:gd name="T94" fmla="*/ 202510147 w 808"/>
                <a:gd name="T95" fmla="*/ 108145989 h 759"/>
                <a:gd name="T96" fmla="*/ 202510147 w 808"/>
                <a:gd name="T97" fmla="*/ 112478995 h 759"/>
                <a:gd name="T98" fmla="*/ 209471194 w 808"/>
                <a:gd name="T99" fmla="*/ 113988580 h 759"/>
                <a:gd name="T100" fmla="*/ 175106056 w 808"/>
                <a:gd name="T101" fmla="*/ 121964636 h 759"/>
                <a:gd name="T102" fmla="*/ 147251748 w 808"/>
                <a:gd name="T103" fmla="*/ 129221421 h 759"/>
                <a:gd name="T104" fmla="*/ 126019195 w 808"/>
                <a:gd name="T105" fmla="*/ 135376952 h 759"/>
                <a:gd name="T106" fmla="*/ 86254217 w 808"/>
                <a:gd name="T107" fmla="*/ 141042209 h 759"/>
                <a:gd name="T108" fmla="*/ 32867962 w 808"/>
                <a:gd name="T109" fmla="*/ 147579275 h 759"/>
                <a:gd name="T110" fmla="*/ 0 w 808"/>
                <a:gd name="T111" fmla="*/ 156733492 h 7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08"/>
                <a:gd name="T169" fmla="*/ 0 h 759"/>
                <a:gd name="T170" fmla="*/ 808 w 808"/>
                <a:gd name="T171" fmla="*/ 759 h 7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08" h="759">
                  <a:moveTo>
                    <a:pt x="0" y="413"/>
                  </a:moveTo>
                  <a:lnTo>
                    <a:pt x="3" y="413"/>
                  </a:lnTo>
                  <a:lnTo>
                    <a:pt x="3" y="416"/>
                  </a:lnTo>
                  <a:lnTo>
                    <a:pt x="18" y="426"/>
                  </a:lnTo>
                  <a:lnTo>
                    <a:pt x="44" y="443"/>
                  </a:lnTo>
                  <a:lnTo>
                    <a:pt x="47" y="443"/>
                  </a:lnTo>
                  <a:lnTo>
                    <a:pt x="104" y="480"/>
                  </a:lnTo>
                  <a:lnTo>
                    <a:pt x="143" y="503"/>
                  </a:lnTo>
                  <a:lnTo>
                    <a:pt x="149" y="507"/>
                  </a:lnTo>
                  <a:lnTo>
                    <a:pt x="155" y="513"/>
                  </a:lnTo>
                  <a:lnTo>
                    <a:pt x="238" y="567"/>
                  </a:lnTo>
                  <a:lnTo>
                    <a:pt x="244" y="570"/>
                  </a:lnTo>
                  <a:lnTo>
                    <a:pt x="260" y="580"/>
                  </a:lnTo>
                  <a:lnTo>
                    <a:pt x="283" y="597"/>
                  </a:lnTo>
                  <a:lnTo>
                    <a:pt x="318" y="620"/>
                  </a:lnTo>
                  <a:lnTo>
                    <a:pt x="362" y="654"/>
                  </a:lnTo>
                  <a:lnTo>
                    <a:pt x="369" y="654"/>
                  </a:lnTo>
                  <a:lnTo>
                    <a:pt x="384" y="668"/>
                  </a:lnTo>
                  <a:lnTo>
                    <a:pt x="384" y="671"/>
                  </a:lnTo>
                  <a:lnTo>
                    <a:pt x="387" y="671"/>
                  </a:lnTo>
                  <a:lnTo>
                    <a:pt x="387" y="681"/>
                  </a:lnTo>
                  <a:lnTo>
                    <a:pt x="391" y="681"/>
                  </a:lnTo>
                  <a:lnTo>
                    <a:pt x="397" y="684"/>
                  </a:lnTo>
                  <a:lnTo>
                    <a:pt x="397" y="688"/>
                  </a:lnTo>
                  <a:lnTo>
                    <a:pt x="403" y="688"/>
                  </a:lnTo>
                  <a:lnTo>
                    <a:pt x="406" y="691"/>
                  </a:lnTo>
                  <a:lnTo>
                    <a:pt x="406" y="698"/>
                  </a:lnTo>
                  <a:lnTo>
                    <a:pt x="413" y="704"/>
                  </a:lnTo>
                  <a:lnTo>
                    <a:pt x="416" y="704"/>
                  </a:lnTo>
                  <a:lnTo>
                    <a:pt x="432" y="704"/>
                  </a:lnTo>
                  <a:lnTo>
                    <a:pt x="435" y="712"/>
                  </a:lnTo>
                  <a:lnTo>
                    <a:pt x="450" y="715"/>
                  </a:lnTo>
                  <a:lnTo>
                    <a:pt x="464" y="721"/>
                  </a:lnTo>
                  <a:lnTo>
                    <a:pt x="470" y="728"/>
                  </a:lnTo>
                  <a:lnTo>
                    <a:pt x="470" y="731"/>
                  </a:lnTo>
                  <a:lnTo>
                    <a:pt x="470" y="735"/>
                  </a:lnTo>
                  <a:lnTo>
                    <a:pt x="470" y="738"/>
                  </a:lnTo>
                  <a:lnTo>
                    <a:pt x="466" y="741"/>
                  </a:lnTo>
                  <a:lnTo>
                    <a:pt x="466" y="755"/>
                  </a:lnTo>
                  <a:lnTo>
                    <a:pt x="470" y="755"/>
                  </a:lnTo>
                  <a:lnTo>
                    <a:pt x="496" y="758"/>
                  </a:lnTo>
                  <a:lnTo>
                    <a:pt x="496" y="755"/>
                  </a:lnTo>
                  <a:lnTo>
                    <a:pt x="504" y="751"/>
                  </a:lnTo>
                  <a:lnTo>
                    <a:pt x="524" y="748"/>
                  </a:lnTo>
                  <a:lnTo>
                    <a:pt x="527" y="748"/>
                  </a:lnTo>
                  <a:lnTo>
                    <a:pt x="565" y="738"/>
                  </a:lnTo>
                  <a:lnTo>
                    <a:pt x="613" y="702"/>
                  </a:lnTo>
                  <a:lnTo>
                    <a:pt x="632" y="688"/>
                  </a:lnTo>
                  <a:lnTo>
                    <a:pt x="639" y="681"/>
                  </a:lnTo>
                  <a:lnTo>
                    <a:pt x="645" y="678"/>
                  </a:lnTo>
                  <a:lnTo>
                    <a:pt x="654" y="671"/>
                  </a:lnTo>
                  <a:lnTo>
                    <a:pt x="680" y="651"/>
                  </a:lnTo>
                  <a:lnTo>
                    <a:pt x="699" y="641"/>
                  </a:lnTo>
                  <a:lnTo>
                    <a:pt x="709" y="634"/>
                  </a:lnTo>
                  <a:lnTo>
                    <a:pt x="724" y="624"/>
                  </a:lnTo>
                  <a:lnTo>
                    <a:pt x="728" y="620"/>
                  </a:lnTo>
                  <a:lnTo>
                    <a:pt x="740" y="614"/>
                  </a:lnTo>
                  <a:lnTo>
                    <a:pt x="743" y="610"/>
                  </a:lnTo>
                  <a:lnTo>
                    <a:pt x="779" y="591"/>
                  </a:lnTo>
                  <a:lnTo>
                    <a:pt x="781" y="587"/>
                  </a:lnTo>
                  <a:lnTo>
                    <a:pt x="804" y="574"/>
                  </a:lnTo>
                  <a:lnTo>
                    <a:pt x="807" y="570"/>
                  </a:lnTo>
                  <a:lnTo>
                    <a:pt x="801" y="557"/>
                  </a:lnTo>
                  <a:lnTo>
                    <a:pt x="791" y="536"/>
                  </a:lnTo>
                  <a:lnTo>
                    <a:pt x="769" y="527"/>
                  </a:lnTo>
                  <a:lnTo>
                    <a:pt x="747" y="527"/>
                  </a:lnTo>
                  <a:lnTo>
                    <a:pt x="736" y="516"/>
                  </a:lnTo>
                  <a:lnTo>
                    <a:pt x="734" y="493"/>
                  </a:lnTo>
                  <a:lnTo>
                    <a:pt x="728" y="483"/>
                  </a:lnTo>
                  <a:lnTo>
                    <a:pt x="712" y="466"/>
                  </a:lnTo>
                  <a:lnTo>
                    <a:pt x="712" y="452"/>
                  </a:lnTo>
                  <a:lnTo>
                    <a:pt x="724" y="446"/>
                  </a:lnTo>
                  <a:lnTo>
                    <a:pt x="721" y="325"/>
                  </a:lnTo>
                  <a:lnTo>
                    <a:pt x="715" y="312"/>
                  </a:lnTo>
                  <a:lnTo>
                    <a:pt x="705" y="302"/>
                  </a:lnTo>
                  <a:lnTo>
                    <a:pt x="705" y="292"/>
                  </a:lnTo>
                  <a:lnTo>
                    <a:pt x="715" y="285"/>
                  </a:lnTo>
                  <a:lnTo>
                    <a:pt x="705" y="235"/>
                  </a:lnTo>
                  <a:lnTo>
                    <a:pt x="699" y="211"/>
                  </a:lnTo>
                  <a:lnTo>
                    <a:pt x="696" y="208"/>
                  </a:lnTo>
                  <a:lnTo>
                    <a:pt x="670" y="195"/>
                  </a:lnTo>
                  <a:lnTo>
                    <a:pt x="667" y="195"/>
                  </a:lnTo>
                  <a:lnTo>
                    <a:pt x="663" y="178"/>
                  </a:lnTo>
                  <a:lnTo>
                    <a:pt x="657" y="164"/>
                  </a:lnTo>
                  <a:lnTo>
                    <a:pt x="645" y="161"/>
                  </a:lnTo>
                  <a:lnTo>
                    <a:pt x="642" y="154"/>
                  </a:lnTo>
                  <a:lnTo>
                    <a:pt x="635" y="138"/>
                  </a:lnTo>
                  <a:lnTo>
                    <a:pt x="635" y="131"/>
                  </a:lnTo>
                  <a:lnTo>
                    <a:pt x="648" y="121"/>
                  </a:lnTo>
                  <a:lnTo>
                    <a:pt x="654" y="121"/>
                  </a:lnTo>
                  <a:lnTo>
                    <a:pt x="654" y="114"/>
                  </a:lnTo>
                  <a:lnTo>
                    <a:pt x="670" y="104"/>
                  </a:lnTo>
                  <a:lnTo>
                    <a:pt x="677" y="80"/>
                  </a:lnTo>
                  <a:lnTo>
                    <a:pt x="677" y="27"/>
                  </a:lnTo>
                  <a:lnTo>
                    <a:pt x="673" y="24"/>
                  </a:lnTo>
                  <a:lnTo>
                    <a:pt x="670" y="24"/>
                  </a:lnTo>
                  <a:lnTo>
                    <a:pt x="689" y="7"/>
                  </a:lnTo>
                  <a:lnTo>
                    <a:pt x="632" y="0"/>
                  </a:lnTo>
                  <a:lnTo>
                    <a:pt x="628" y="4"/>
                  </a:lnTo>
                  <a:lnTo>
                    <a:pt x="593" y="0"/>
                  </a:lnTo>
                  <a:lnTo>
                    <a:pt x="588" y="7"/>
                  </a:lnTo>
                  <a:lnTo>
                    <a:pt x="546" y="14"/>
                  </a:lnTo>
                  <a:lnTo>
                    <a:pt x="540" y="7"/>
                  </a:lnTo>
                  <a:lnTo>
                    <a:pt x="464" y="10"/>
                  </a:lnTo>
                  <a:lnTo>
                    <a:pt x="450" y="20"/>
                  </a:lnTo>
                  <a:lnTo>
                    <a:pt x="394" y="24"/>
                  </a:lnTo>
                  <a:lnTo>
                    <a:pt x="375" y="30"/>
                  </a:lnTo>
                  <a:lnTo>
                    <a:pt x="362" y="37"/>
                  </a:lnTo>
                  <a:lnTo>
                    <a:pt x="346" y="51"/>
                  </a:lnTo>
                  <a:lnTo>
                    <a:pt x="330" y="51"/>
                  </a:lnTo>
                  <a:lnTo>
                    <a:pt x="323" y="57"/>
                  </a:lnTo>
                  <a:lnTo>
                    <a:pt x="304" y="60"/>
                  </a:lnTo>
                  <a:lnTo>
                    <a:pt x="292" y="74"/>
                  </a:lnTo>
                  <a:lnTo>
                    <a:pt x="269" y="84"/>
                  </a:lnTo>
                  <a:lnTo>
                    <a:pt x="254" y="84"/>
                  </a:lnTo>
                  <a:lnTo>
                    <a:pt x="257" y="84"/>
                  </a:lnTo>
                  <a:lnTo>
                    <a:pt x="263" y="90"/>
                  </a:lnTo>
                  <a:lnTo>
                    <a:pt x="267" y="90"/>
                  </a:lnTo>
                  <a:lnTo>
                    <a:pt x="267" y="94"/>
                  </a:lnTo>
                  <a:lnTo>
                    <a:pt x="269" y="94"/>
                  </a:lnTo>
                  <a:lnTo>
                    <a:pt x="273" y="98"/>
                  </a:lnTo>
                  <a:lnTo>
                    <a:pt x="269" y="98"/>
                  </a:lnTo>
                  <a:lnTo>
                    <a:pt x="273" y="108"/>
                  </a:lnTo>
                  <a:lnTo>
                    <a:pt x="273" y="111"/>
                  </a:lnTo>
                  <a:lnTo>
                    <a:pt x="273" y="138"/>
                  </a:lnTo>
                  <a:lnTo>
                    <a:pt x="279" y="144"/>
                  </a:lnTo>
                  <a:lnTo>
                    <a:pt x="286" y="174"/>
                  </a:lnTo>
                  <a:lnTo>
                    <a:pt x="292" y="181"/>
                  </a:lnTo>
                  <a:lnTo>
                    <a:pt x="292" y="185"/>
                  </a:lnTo>
                  <a:lnTo>
                    <a:pt x="302" y="188"/>
                  </a:lnTo>
                  <a:lnTo>
                    <a:pt x="302" y="191"/>
                  </a:lnTo>
                  <a:lnTo>
                    <a:pt x="299" y="191"/>
                  </a:lnTo>
                  <a:lnTo>
                    <a:pt x="295" y="201"/>
                  </a:lnTo>
                  <a:lnTo>
                    <a:pt x="295" y="205"/>
                  </a:lnTo>
                  <a:lnTo>
                    <a:pt x="295" y="208"/>
                  </a:lnTo>
                  <a:lnTo>
                    <a:pt x="289" y="205"/>
                  </a:lnTo>
                  <a:lnTo>
                    <a:pt x="229" y="208"/>
                  </a:lnTo>
                  <a:lnTo>
                    <a:pt x="225" y="218"/>
                  </a:lnTo>
                  <a:lnTo>
                    <a:pt x="222" y="222"/>
                  </a:lnTo>
                  <a:lnTo>
                    <a:pt x="190" y="228"/>
                  </a:lnTo>
                  <a:lnTo>
                    <a:pt x="190" y="235"/>
                  </a:lnTo>
                  <a:lnTo>
                    <a:pt x="197" y="235"/>
                  </a:lnTo>
                  <a:lnTo>
                    <a:pt x="197" y="238"/>
                  </a:lnTo>
                  <a:lnTo>
                    <a:pt x="194" y="238"/>
                  </a:lnTo>
                  <a:lnTo>
                    <a:pt x="194" y="245"/>
                  </a:lnTo>
                  <a:lnTo>
                    <a:pt x="190" y="245"/>
                  </a:lnTo>
                  <a:lnTo>
                    <a:pt x="194" y="248"/>
                  </a:lnTo>
                  <a:lnTo>
                    <a:pt x="194" y="245"/>
                  </a:lnTo>
                  <a:lnTo>
                    <a:pt x="197" y="248"/>
                  </a:lnTo>
                  <a:lnTo>
                    <a:pt x="199" y="251"/>
                  </a:lnTo>
                  <a:lnTo>
                    <a:pt x="199" y="255"/>
                  </a:lnTo>
                  <a:lnTo>
                    <a:pt x="180" y="258"/>
                  </a:lnTo>
                  <a:lnTo>
                    <a:pt x="168" y="269"/>
                  </a:lnTo>
                  <a:lnTo>
                    <a:pt x="149" y="271"/>
                  </a:lnTo>
                  <a:lnTo>
                    <a:pt x="140" y="282"/>
                  </a:lnTo>
                  <a:lnTo>
                    <a:pt x="140" y="285"/>
                  </a:lnTo>
                  <a:lnTo>
                    <a:pt x="130" y="295"/>
                  </a:lnTo>
                  <a:lnTo>
                    <a:pt x="124" y="299"/>
                  </a:lnTo>
                  <a:lnTo>
                    <a:pt x="120" y="299"/>
                  </a:lnTo>
                  <a:lnTo>
                    <a:pt x="86" y="302"/>
                  </a:lnTo>
                  <a:lnTo>
                    <a:pt x="83" y="306"/>
                  </a:lnTo>
                  <a:lnTo>
                    <a:pt x="83" y="312"/>
                  </a:lnTo>
                  <a:lnTo>
                    <a:pt x="60" y="312"/>
                  </a:lnTo>
                  <a:lnTo>
                    <a:pt x="51" y="319"/>
                  </a:lnTo>
                  <a:lnTo>
                    <a:pt x="31" y="325"/>
                  </a:lnTo>
                  <a:lnTo>
                    <a:pt x="18" y="332"/>
                  </a:lnTo>
                  <a:lnTo>
                    <a:pt x="6" y="342"/>
                  </a:lnTo>
                  <a:lnTo>
                    <a:pt x="0" y="345"/>
                  </a:lnTo>
                  <a:lnTo>
                    <a:pt x="0" y="396"/>
                  </a:lnTo>
                  <a:lnTo>
                    <a:pt x="0" y="413"/>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10" name="Freeform 5"/>
            <p:cNvSpPr>
              <a:spLocks/>
            </p:cNvSpPr>
            <p:nvPr/>
          </p:nvSpPr>
          <p:spPr bwMode="auto">
            <a:xfrm>
              <a:off x="2792" y="1133"/>
              <a:ext cx="520" cy="564"/>
            </a:xfrm>
            <a:custGeom>
              <a:avLst/>
              <a:gdLst>
                <a:gd name="T0" fmla="*/ 4841335 w 482"/>
                <a:gd name="T1" fmla="*/ 95553473 h 524"/>
                <a:gd name="T2" fmla="*/ 8234901 w 482"/>
                <a:gd name="T3" fmla="*/ 100459013 h 524"/>
                <a:gd name="T4" fmla="*/ 13436421 w 482"/>
                <a:gd name="T5" fmla="*/ 105096314 h 524"/>
                <a:gd name="T6" fmla="*/ 12034821 w 482"/>
                <a:gd name="T7" fmla="*/ 118182003 h 524"/>
                <a:gd name="T8" fmla="*/ 9584530 w 482"/>
                <a:gd name="T9" fmla="*/ 120009603 h 524"/>
                <a:gd name="T10" fmla="*/ 18974782 w 482"/>
                <a:gd name="T11" fmla="*/ 145360246 h 524"/>
                <a:gd name="T12" fmla="*/ 15111520 w 482"/>
                <a:gd name="T13" fmla="*/ 154759668 h 524"/>
                <a:gd name="T14" fmla="*/ 8234901 w 482"/>
                <a:gd name="T15" fmla="*/ 168399403 h 524"/>
                <a:gd name="T16" fmla="*/ 12034821 w 482"/>
                <a:gd name="T17" fmla="*/ 166573250 h 524"/>
                <a:gd name="T18" fmla="*/ 28697615 w 482"/>
                <a:gd name="T19" fmla="*/ 162613300 h 524"/>
                <a:gd name="T20" fmla="*/ 39299406 w 482"/>
                <a:gd name="T21" fmla="*/ 161088038 h 524"/>
                <a:gd name="T22" fmla="*/ 55618064 w 482"/>
                <a:gd name="T23" fmla="*/ 160664530 h 524"/>
                <a:gd name="T24" fmla="*/ 60017996 w 482"/>
                <a:gd name="T25" fmla="*/ 162613300 h 524"/>
                <a:gd name="T26" fmla="*/ 64733364 w 482"/>
                <a:gd name="T27" fmla="*/ 167335812 h 524"/>
                <a:gd name="T28" fmla="*/ 65979016 w 482"/>
                <a:gd name="T29" fmla="*/ 168399403 h 524"/>
                <a:gd name="T30" fmla="*/ 70153722 w 482"/>
                <a:gd name="T31" fmla="*/ 168399403 h 524"/>
                <a:gd name="T32" fmla="*/ 75342621 w 482"/>
                <a:gd name="T33" fmla="*/ 167335812 h 524"/>
                <a:gd name="T34" fmla="*/ 77802234 w 482"/>
                <a:gd name="T35" fmla="*/ 174710552 h 524"/>
                <a:gd name="T36" fmla="*/ 81302985 w 482"/>
                <a:gd name="T37" fmla="*/ 176157835 h 524"/>
                <a:gd name="T38" fmla="*/ 86556597 w 482"/>
                <a:gd name="T39" fmla="*/ 179284409 h 524"/>
                <a:gd name="T40" fmla="*/ 87759718 w 482"/>
                <a:gd name="T41" fmla="*/ 179635862 h 524"/>
                <a:gd name="T42" fmla="*/ 87759718 w 482"/>
                <a:gd name="T43" fmla="*/ 180758971 h 524"/>
                <a:gd name="T44" fmla="*/ 89575479 w 482"/>
                <a:gd name="T45" fmla="*/ 181685618 h 524"/>
                <a:gd name="T46" fmla="*/ 94678503 w 482"/>
                <a:gd name="T47" fmla="*/ 184289351 h 524"/>
                <a:gd name="T48" fmla="*/ 96637397 w 482"/>
                <a:gd name="T49" fmla="*/ 186595774 h 524"/>
                <a:gd name="T50" fmla="*/ 102088066 w 482"/>
                <a:gd name="T51" fmla="*/ 188387209 h 524"/>
                <a:gd name="T52" fmla="*/ 104928050 w 482"/>
                <a:gd name="T53" fmla="*/ 188387209 h 524"/>
                <a:gd name="T54" fmla="*/ 116021749 w 482"/>
                <a:gd name="T55" fmla="*/ 177119063 h 524"/>
                <a:gd name="T56" fmla="*/ 118883069 w 482"/>
                <a:gd name="T57" fmla="*/ 172118667 h 524"/>
                <a:gd name="T58" fmla="*/ 122124830 w 482"/>
                <a:gd name="T59" fmla="*/ 173384782 h 524"/>
                <a:gd name="T60" fmla="*/ 128154585 w 482"/>
                <a:gd name="T61" fmla="*/ 179635862 h 524"/>
                <a:gd name="T62" fmla="*/ 131254181 w 482"/>
                <a:gd name="T63" fmla="*/ 183754111 h 524"/>
                <a:gd name="T64" fmla="*/ 148064547 w 482"/>
                <a:gd name="T65" fmla="*/ 177119063 h 524"/>
                <a:gd name="T66" fmla="*/ 247990138 w 482"/>
                <a:gd name="T67" fmla="*/ 170613106 h 524"/>
                <a:gd name="T68" fmla="*/ 240954665 w 482"/>
                <a:gd name="T69" fmla="*/ 164889000 h 524"/>
                <a:gd name="T70" fmla="*/ 260835110 w 482"/>
                <a:gd name="T71" fmla="*/ 33955875 h 524"/>
                <a:gd name="T72" fmla="*/ 235924691 w 482"/>
                <a:gd name="T73" fmla="*/ 23791670 h 524"/>
                <a:gd name="T74" fmla="*/ 202972252 w 482"/>
                <a:gd name="T75" fmla="*/ 10592565 h 524"/>
                <a:gd name="T76" fmla="*/ 181551123 w 482"/>
                <a:gd name="T77" fmla="*/ 4 h 524"/>
                <a:gd name="T78" fmla="*/ 179271098 w 482"/>
                <a:gd name="T79" fmla="*/ 17726955 h 524"/>
                <a:gd name="T80" fmla="*/ 110195472 w 482"/>
                <a:gd name="T81" fmla="*/ 56990098 h 524"/>
                <a:gd name="T82" fmla="*/ 89575479 w 482"/>
                <a:gd name="T83" fmla="*/ 60918016 h 524"/>
                <a:gd name="T84" fmla="*/ 83935971 w 482"/>
                <a:gd name="T85" fmla="*/ 64610587 h 524"/>
                <a:gd name="T86" fmla="*/ 83935971 w 482"/>
                <a:gd name="T87" fmla="*/ 67850615 h 524"/>
                <a:gd name="T88" fmla="*/ 83935971 w 482"/>
                <a:gd name="T89" fmla="*/ 77660473 h 524"/>
                <a:gd name="T90" fmla="*/ 86556597 w 482"/>
                <a:gd name="T91" fmla="*/ 88610438 h 524"/>
                <a:gd name="T92" fmla="*/ 4841335 w 482"/>
                <a:gd name="T93" fmla="*/ 89429762 h 524"/>
                <a:gd name="T94" fmla="*/ 0 w 482"/>
                <a:gd name="T95" fmla="*/ 93334327 h 524"/>
                <a:gd name="T96" fmla="*/ 0 w 482"/>
                <a:gd name="T97" fmla="*/ 94778236 h 5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2"/>
                <a:gd name="T148" fmla="*/ 0 h 524"/>
                <a:gd name="T149" fmla="*/ 482 w 482"/>
                <a:gd name="T150" fmla="*/ 524 h 5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2" h="524">
                  <a:moveTo>
                    <a:pt x="6" y="258"/>
                  </a:moveTo>
                  <a:lnTo>
                    <a:pt x="9" y="265"/>
                  </a:lnTo>
                  <a:lnTo>
                    <a:pt x="12" y="271"/>
                  </a:lnTo>
                  <a:lnTo>
                    <a:pt x="16" y="278"/>
                  </a:lnTo>
                  <a:lnTo>
                    <a:pt x="22" y="278"/>
                  </a:lnTo>
                  <a:lnTo>
                    <a:pt x="25" y="289"/>
                  </a:lnTo>
                  <a:lnTo>
                    <a:pt x="25" y="322"/>
                  </a:lnTo>
                  <a:lnTo>
                    <a:pt x="22" y="325"/>
                  </a:lnTo>
                  <a:lnTo>
                    <a:pt x="18" y="325"/>
                  </a:lnTo>
                  <a:lnTo>
                    <a:pt x="18" y="332"/>
                  </a:lnTo>
                  <a:lnTo>
                    <a:pt x="31" y="349"/>
                  </a:lnTo>
                  <a:lnTo>
                    <a:pt x="35" y="402"/>
                  </a:lnTo>
                  <a:lnTo>
                    <a:pt x="35" y="409"/>
                  </a:lnTo>
                  <a:lnTo>
                    <a:pt x="28" y="426"/>
                  </a:lnTo>
                  <a:lnTo>
                    <a:pt x="22" y="446"/>
                  </a:lnTo>
                  <a:lnTo>
                    <a:pt x="16" y="466"/>
                  </a:lnTo>
                  <a:lnTo>
                    <a:pt x="18" y="462"/>
                  </a:lnTo>
                  <a:lnTo>
                    <a:pt x="22" y="459"/>
                  </a:lnTo>
                  <a:lnTo>
                    <a:pt x="25" y="449"/>
                  </a:lnTo>
                  <a:lnTo>
                    <a:pt x="53" y="449"/>
                  </a:lnTo>
                  <a:lnTo>
                    <a:pt x="66" y="446"/>
                  </a:lnTo>
                  <a:lnTo>
                    <a:pt x="73" y="446"/>
                  </a:lnTo>
                  <a:lnTo>
                    <a:pt x="73" y="443"/>
                  </a:lnTo>
                  <a:lnTo>
                    <a:pt x="101" y="443"/>
                  </a:lnTo>
                  <a:lnTo>
                    <a:pt x="105" y="449"/>
                  </a:lnTo>
                  <a:lnTo>
                    <a:pt x="110" y="449"/>
                  </a:lnTo>
                  <a:lnTo>
                    <a:pt x="118" y="456"/>
                  </a:lnTo>
                  <a:lnTo>
                    <a:pt x="118" y="462"/>
                  </a:lnTo>
                  <a:lnTo>
                    <a:pt x="121" y="462"/>
                  </a:lnTo>
                  <a:lnTo>
                    <a:pt x="121" y="466"/>
                  </a:lnTo>
                  <a:lnTo>
                    <a:pt x="130" y="462"/>
                  </a:lnTo>
                  <a:lnTo>
                    <a:pt x="130" y="466"/>
                  </a:lnTo>
                  <a:lnTo>
                    <a:pt x="133" y="466"/>
                  </a:lnTo>
                  <a:lnTo>
                    <a:pt x="137" y="462"/>
                  </a:lnTo>
                  <a:lnTo>
                    <a:pt x="142" y="472"/>
                  </a:lnTo>
                  <a:lnTo>
                    <a:pt x="145" y="482"/>
                  </a:lnTo>
                  <a:lnTo>
                    <a:pt x="145" y="486"/>
                  </a:lnTo>
                  <a:lnTo>
                    <a:pt x="149" y="486"/>
                  </a:lnTo>
                  <a:lnTo>
                    <a:pt x="153" y="493"/>
                  </a:lnTo>
                  <a:lnTo>
                    <a:pt x="159" y="493"/>
                  </a:lnTo>
                  <a:lnTo>
                    <a:pt x="159" y="496"/>
                  </a:lnTo>
                  <a:lnTo>
                    <a:pt x="162" y="496"/>
                  </a:lnTo>
                  <a:lnTo>
                    <a:pt x="165" y="499"/>
                  </a:lnTo>
                  <a:lnTo>
                    <a:pt x="162" y="499"/>
                  </a:lnTo>
                  <a:lnTo>
                    <a:pt x="162" y="503"/>
                  </a:lnTo>
                  <a:lnTo>
                    <a:pt x="165" y="503"/>
                  </a:lnTo>
                  <a:lnTo>
                    <a:pt x="168" y="506"/>
                  </a:lnTo>
                  <a:lnTo>
                    <a:pt x="175" y="509"/>
                  </a:lnTo>
                  <a:lnTo>
                    <a:pt x="178" y="513"/>
                  </a:lnTo>
                  <a:lnTo>
                    <a:pt x="178" y="516"/>
                  </a:lnTo>
                  <a:lnTo>
                    <a:pt x="181" y="516"/>
                  </a:lnTo>
                  <a:lnTo>
                    <a:pt x="188" y="520"/>
                  </a:lnTo>
                  <a:lnTo>
                    <a:pt x="191" y="523"/>
                  </a:lnTo>
                  <a:lnTo>
                    <a:pt x="194" y="520"/>
                  </a:lnTo>
                  <a:lnTo>
                    <a:pt x="207" y="506"/>
                  </a:lnTo>
                  <a:lnTo>
                    <a:pt x="213" y="490"/>
                  </a:lnTo>
                  <a:lnTo>
                    <a:pt x="216" y="480"/>
                  </a:lnTo>
                  <a:lnTo>
                    <a:pt x="220" y="476"/>
                  </a:lnTo>
                  <a:lnTo>
                    <a:pt x="223" y="476"/>
                  </a:lnTo>
                  <a:lnTo>
                    <a:pt x="225" y="480"/>
                  </a:lnTo>
                  <a:lnTo>
                    <a:pt x="229" y="480"/>
                  </a:lnTo>
                  <a:lnTo>
                    <a:pt x="235" y="496"/>
                  </a:lnTo>
                  <a:lnTo>
                    <a:pt x="239" y="496"/>
                  </a:lnTo>
                  <a:lnTo>
                    <a:pt x="242" y="506"/>
                  </a:lnTo>
                  <a:lnTo>
                    <a:pt x="255" y="506"/>
                  </a:lnTo>
                  <a:lnTo>
                    <a:pt x="273" y="490"/>
                  </a:lnTo>
                  <a:lnTo>
                    <a:pt x="455" y="493"/>
                  </a:lnTo>
                  <a:lnTo>
                    <a:pt x="458" y="469"/>
                  </a:lnTo>
                  <a:lnTo>
                    <a:pt x="462" y="459"/>
                  </a:lnTo>
                  <a:lnTo>
                    <a:pt x="445" y="456"/>
                  </a:lnTo>
                  <a:lnTo>
                    <a:pt x="410" y="94"/>
                  </a:lnTo>
                  <a:lnTo>
                    <a:pt x="481" y="94"/>
                  </a:lnTo>
                  <a:lnTo>
                    <a:pt x="474" y="90"/>
                  </a:lnTo>
                  <a:lnTo>
                    <a:pt x="436" y="67"/>
                  </a:lnTo>
                  <a:lnTo>
                    <a:pt x="378" y="30"/>
                  </a:lnTo>
                  <a:lnTo>
                    <a:pt x="375" y="30"/>
                  </a:lnTo>
                  <a:lnTo>
                    <a:pt x="350" y="13"/>
                  </a:lnTo>
                  <a:lnTo>
                    <a:pt x="335" y="4"/>
                  </a:lnTo>
                  <a:lnTo>
                    <a:pt x="335" y="0"/>
                  </a:lnTo>
                  <a:lnTo>
                    <a:pt x="331" y="50"/>
                  </a:lnTo>
                  <a:lnTo>
                    <a:pt x="204" y="50"/>
                  </a:lnTo>
                  <a:lnTo>
                    <a:pt x="204" y="158"/>
                  </a:lnTo>
                  <a:lnTo>
                    <a:pt x="200" y="158"/>
                  </a:lnTo>
                  <a:lnTo>
                    <a:pt x="165" y="167"/>
                  </a:lnTo>
                  <a:lnTo>
                    <a:pt x="159" y="174"/>
                  </a:lnTo>
                  <a:lnTo>
                    <a:pt x="156" y="178"/>
                  </a:lnTo>
                  <a:lnTo>
                    <a:pt x="156" y="181"/>
                  </a:lnTo>
                  <a:lnTo>
                    <a:pt x="156" y="187"/>
                  </a:lnTo>
                  <a:lnTo>
                    <a:pt x="156" y="211"/>
                  </a:lnTo>
                  <a:lnTo>
                    <a:pt x="156" y="215"/>
                  </a:lnTo>
                  <a:lnTo>
                    <a:pt x="159" y="234"/>
                  </a:lnTo>
                  <a:lnTo>
                    <a:pt x="159" y="245"/>
                  </a:lnTo>
                  <a:lnTo>
                    <a:pt x="9" y="245"/>
                  </a:lnTo>
                  <a:lnTo>
                    <a:pt x="9" y="248"/>
                  </a:lnTo>
                  <a:lnTo>
                    <a:pt x="3" y="255"/>
                  </a:lnTo>
                  <a:lnTo>
                    <a:pt x="0" y="258"/>
                  </a:lnTo>
                  <a:lnTo>
                    <a:pt x="3" y="258"/>
                  </a:lnTo>
                  <a:lnTo>
                    <a:pt x="0" y="261"/>
                  </a:lnTo>
                  <a:lnTo>
                    <a:pt x="6" y="258"/>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11" name="Freeform 6"/>
            <p:cNvSpPr>
              <a:spLocks/>
            </p:cNvSpPr>
            <p:nvPr/>
          </p:nvSpPr>
          <p:spPr bwMode="auto">
            <a:xfrm>
              <a:off x="2957" y="743"/>
              <a:ext cx="516" cy="372"/>
            </a:xfrm>
            <a:custGeom>
              <a:avLst/>
              <a:gdLst>
                <a:gd name="T0" fmla="*/ 49177275 w 477"/>
                <a:gd name="T1" fmla="*/ 102147672 h 346"/>
                <a:gd name="T2" fmla="*/ 0 w 477"/>
                <a:gd name="T3" fmla="*/ 102147672 h 346"/>
                <a:gd name="T4" fmla="*/ 7908560 w 477"/>
                <a:gd name="T5" fmla="*/ 98872766 h 346"/>
                <a:gd name="T6" fmla="*/ 35512552 w 477"/>
                <a:gd name="T7" fmla="*/ 97100171 h 346"/>
                <a:gd name="T8" fmla="*/ 61389125 w 477"/>
                <a:gd name="T9" fmla="*/ 91962324 h 346"/>
                <a:gd name="T10" fmla="*/ 88277595 w 477"/>
                <a:gd name="T11" fmla="*/ 86185790 h 346"/>
                <a:gd name="T12" fmla="*/ 97790512 w 477"/>
                <a:gd name="T13" fmla="*/ 83160523 h 346"/>
                <a:gd name="T14" fmla="*/ 106293255 w 477"/>
                <a:gd name="T15" fmla="*/ 78130431 h 346"/>
                <a:gd name="T16" fmla="*/ 114435019 w 477"/>
                <a:gd name="T17" fmla="*/ 74295831 h 346"/>
                <a:gd name="T18" fmla="*/ 114435019 w 477"/>
                <a:gd name="T19" fmla="*/ 69103160 h 346"/>
                <a:gd name="T20" fmla="*/ 108363590 w 477"/>
                <a:gd name="T21" fmla="*/ 62866636 h 346"/>
                <a:gd name="T22" fmla="*/ 110533411 w 477"/>
                <a:gd name="T23" fmla="*/ 56377823 h 346"/>
                <a:gd name="T24" fmla="*/ 120885844 w 477"/>
                <a:gd name="T25" fmla="*/ 51184963 h 346"/>
                <a:gd name="T26" fmla="*/ 129346909 w 477"/>
                <a:gd name="T27" fmla="*/ 48102172 h 346"/>
                <a:gd name="T28" fmla="*/ 133912597 w 477"/>
                <a:gd name="T29" fmla="*/ 41760748 h 346"/>
                <a:gd name="T30" fmla="*/ 153027431 w 477"/>
                <a:gd name="T31" fmla="*/ 35211667 h 346"/>
                <a:gd name="T32" fmla="*/ 179073737 w 477"/>
                <a:gd name="T33" fmla="*/ 30461646 h 346"/>
                <a:gd name="T34" fmla="*/ 204358621 w 477"/>
                <a:gd name="T35" fmla="*/ 26352393 h 346"/>
                <a:gd name="T36" fmla="*/ 224503672 w 477"/>
                <a:gd name="T37" fmla="*/ 18621694 h 346"/>
                <a:gd name="T38" fmla="*/ 234241111 w 477"/>
                <a:gd name="T39" fmla="*/ 9701056 h 346"/>
                <a:gd name="T40" fmla="*/ 245220307 w 477"/>
                <a:gd name="T41" fmla="*/ 2429371 h 346"/>
                <a:gd name="T42" fmla="*/ 263467966 w 477"/>
                <a:gd name="T43" fmla="*/ 0 h 346"/>
                <a:gd name="T44" fmla="*/ 273265499 w 477"/>
                <a:gd name="T45" fmla="*/ 5013735 h 346"/>
                <a:gd name="T46" fmla="*/ 286151225 w 477"/>
                <a:gd name="T47" fmla="*/ 7805824 h 346"/>
                <a:gd name="T48" fmla="*/ 307431484 w 477"/>
                <a:gd name="T49" fmla="*/ 7805824 h 346"/>
                <a:gd name="T50" fmla="*/ 324275243 w 477"/>
                <a:gd name="T51" fmla="*/ 7805824 h 346"/>
                <a:gd name="T52" fmla="*/ 341569568 w 477"/>
                <a:gd name="T53" fmla="*/ 7805824 h 346"/>
                <a:gd name="T54" fmla="*/ 353934249 w 477"/>
                <a:gd name="T55" fmla="*/ 8951484 h 346"/>
                <a:gd name="T56" fmla="*/ 371966594 w 477"/>
                <a:gd name="T57" fmla="*/ 9701056 h 346"/>
                <a:gd name="T58" fmla="*/ 381815082 w 477"/>
                <a:gd name="T59" fmla="*/ 11960845 h 346"/>
                <a:gd name="T60" fmla="*/ 388681026 w 477"/>
                <a:gd name="T61" fmla="*/ 13936461 h 346"/>
                <a:gd name="T62" fmla="*/ 388681026 w 477"/>
                <a:gd name="T63" fmla="*/ 18343688 h 346"/>
                <a:gd name="T64" fmla="*/ 399707024 w 477"/>
                <a:gd name="T65" fmla="*/ 37042018 h 346"/>
                <a:gd name="T66" fmla="*/ 413032655 w 477"/>
                <a:gd name="T67" fmla="*/ 40991599 h 346"/>
                <a:gd name="T68" fmla="*/ 406052338 w 477"/>
                <a:gd name="T69" fmla="*/ 44740222 h 346"/>
                <a:gd name="T70" fmla="*/ 402378852 w 477"/>
                <a:gd name="T71" fmla="*/ 46035693 h 346"/>
                <a:gd name="T72" fmla="*/ 343852862 w 477"/>
                <a:gd name="T73" fmla="*/ 51184963 h 346"/>
                <a:gd name="T74" fmla="*/ 320667943 w 477"/>
                <a:gd name="T75" fmla="*/ 55031226 h 346"/>
                <a:gd name="T76" fmla="*/ 317864019 w 477"/>
                <a:gd name="T77" fmla="*/ 57978876 h 346"/>
                <a:gd name="T78" fmla="*/ 317864019 w 477"/>
                <a:gd name="T79" fmla="*/ 57978876 h 346"/>
                <a:gd name="T80" fmla="*/ 324275243 w 477"/>
                <a:gd name="T81" fmla="*/ 60614269 h 346"/>
                <a:gd name="T82" fmla="*/ 278822530 w 477"/>
                <a:gd name="T83" fmla="*/ 66185993 h 346"/>
                <a:gd name="T84" fmla="*/ 263467966 w 477"/>
                <a:gd name="T85" fmla="*/ 72694296 h 346"/>
                <a:gd name="T86" fmla="*/ 224503672 w 477"/>
                <a:gd name="T87" fmla="*/ 74880021 h 346"/>
                <a:gd name="T88" fmla="*/ 202360705 w 477"/>
                <a:gd name="T89" fmla="*/ 78130431 h 346"/>
                <a:gd name="T90" fmla="*/ 165539162 w 477"/>
                <a:gd name="T91" fmla="*/ 84001441 h 346"/>
                <a:gd name="T92" fmla="*/ 148500859 w 477"/>
                <a:gd name="T93" fmla="*/ 103351627 h 3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7"/>
                <a:gd name="T142" fmla="*/ 0 h 346"/>
                <a:gd name="T143" fmla="*/ 477 w 477"/>
                <a:gd name="T144" fmla="*/ 346 h 3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7" h="346">
                  <a:moveTo>
                    <a:pt x="160" y="345"/>
                  </a:moveTo>
                  <a:lnTo>
                    <a:pt x="114" y="341"/>
                  </a:lnTo>
                  <a:lnTo>
                    <a:pt x="57" y="341"/>
                  </a:lnTo>
                  <a:lnTo>
                    <a:pt x="25" y="341"/>
                  </a:lnTo>
                  <a:lnTo>
                    <a:pt x="6" y="341"/>
                  </a:lnTo>
                  <a:lnTo>
                    <a:pt x="0" y="341"/>
                  </a:lnTo>
                  <a:lnTo>
                    <a:pt x="0" y="338"/>
                  </a:lnTo>
                  <a:lnTo>
                    <a:pt x="3" y="335"/>
                  </a:lnTo>
                  <a:lnTo>
                    <a:pt x="9" y="331"/>
                  </a:lnTo>
                  <a:lnTo>
                    <a:pt x="18" y="331"/>
                  </a:lnTo>
                  <a:lnTo>
                    <a:pt x="31" y="328"/>
                  </a:lnTo>
                  <a:lnTo>
                    <a:pt x="41" y="325"/>
                  </a:lnTo>
                  <a:lnTo>
                    <a:pt x="54" y="322"/>
                  </a:lnTo>
                  <a:lnTo>
                    <a:pt x="60" y="315"/>
                  </a:lnTo>
                  <a:lnTo>
                    <a:pt x="70" y="308"/>
                  </a:lnTo>
                  <a:lnTo>
                    <a:pt x="79" y="298"/>
                  </a:lnTo>
                  <a:lnTo>
                    <a:pt x="92" y="294"/>
                  </a:lnTo>
                  <a:lnTo>
                    <a:pt x="102" y="288"/>
                  </a:lnTo>
                  <a:lnTo>
                    <a:pt x="105" y="284"/>
                  </a:lnTo>
                  <a:lnTo>
                    <a:pt x="105" y="281"/>
                  </a:lnTo>
                  <a:lnTo>
                    <a:pt x="111" y="278"/>
                  </a:lnTo>
                  <a:lnTo>
                    <a:pt x="114" y="271"/>
                  </a:lnTo>
                  <a:lnTo>
                    <a:pt x="118" y="265"/>
                  </a:lnTo>
                  <a:lnTo>
                    <a:pt x="121" y="261"/>
                  </a:lnTo>
                  <a:lnTo>
                    <a:pt x="125" y="257"/>
                  </a:lnTo>
                  <a:lnTo>
                    <a:pt x="128" y="255"/>
                  </a:lnTo>
                  <a:lnTo>
                    <a:pt x="130" y="248"/>
                  </a:lnTo>
                  <a:lnTo>
                    <a:pt x="130" y="244"/>
                  </a:lnTo>
                  <a:lnTo>
                    <a:pt x="130" y="238"/>
                  </a:lnTo>
                  <a:lnTo>
                    <a:pt x="130" y="231"/>
                  </a:lnTo>
                  <a:lnTo>
                    <a:pt x="128" y="228"/>
                  </a:lnTo>
                  <a:lnTo>
                    <a:pt x="125" y="221"/>
                  </a:lnTo>
                  <a:lnTo>
                    <a:pt x="125" y="210"/>
                  </a:lnTo>
                  <a:lnTo>
                    <a:pt x="125" y="204"/>
                  </a:lnTo>
                  <a:lnTo>
                    <a:pt x="125" y="194"/>
                  </a:lnTo>
                  <a:lnTo>
                    <a:pt x="128" y="190"/>
                  </a:lnTo>
                  <a:lnTo>
                    <a:pt x="130" y="184"/>
                  </a:lnTo>
                  <a:lnTo>
                    <a:pt x="137" y="177"/>
                  </a:lnTo>
                  <a:lnTo>
                    <a:pt x="140" y="171"/>
                  </a:lnTo>
                  <a:lnTo>
                    <a:pt x="140" y="167"/>
                  </a:lnTo>
                  <a:lnTo>
                    <a:pt x="146" y="164"/>
                  </a:lnTo>
                  <a:lnTo>
                    <a:pt x="149" y="161"/>
                  </a:lnTo>
                  <a:lnTo>
                    <a:pt x="149" y="157"/>
                  </a:lnTo>
                  <a:lnTo>
                    <a:pt x="153" y="147"/>
                  </a:lnTo>
                  <a:lnTo>
                    <a:pt x="153" y="140"/>
                  </a:lnTo>
                  <a:lnTo>
                    <a:pt x="160" y="134"/>
                  </a:lnTo>
                  <a:lnTo>
                    <a:pt x="168" y="124"/>
                  </a:lnTo>
                  <a:lnTo>
                    <a:pt x="176" y="117"/>
                  </a:lnTo>
                  <a:lnTo>
                    <a:pt x="181" y="111"/>
                  </a:lnTo>
                  <a:lnTo>
                    <a:pt x="195" y="103"/>
                  </a:lnTo>
                  <a:lnTo>
                    <a:pt x="207" y="101"/>
                  </a:lnTo>
                  <a:lnTo>
                    <a:pt x="217" y="97"/>
                  </a:lnTo>
                  <a:lnTo>
                    <a:pt x="226" y="93"/>
                  </a:lnTo>
                  <a:lnTo>
                    <a:pt x="236" y="87"/>
                  </a:lnTo>
                  <a:lnTo>
                    <a:pt x="242" y="83"/>
                  </a:lnTo>
                  <a:lnTo>
                    <a:pt x="252" y="74"/>
                  </a:lnTo>
                  <a:lnTo>
                    <a:pt x="258" y="63"/>
                  </a:lnTo>
                  <a:lnTo>
                    <a:pt x="264" y="54"/>
                  </a:lnTo>
                  <a:lnTo>
                    <a:pt x="268" y="43"/>
                  </a:lnTo>
                  <a:lnTo>
                    <a:pt x="271" y="33"/>
                  </a:lnTo>
                  <a:lnTo>
                    <a:pt x="277" y="23"/>
                  </a:lnTo>
                  <a:lnTo>
                    <a:pt x="280" y="13"/>
                  </a:lnTo>
                  <a:lnTo>
                    <a:pt x="283" y="7"/>
                  </a:lnTo>
                  <a:lnTo>
                    <a:pt x="291" y="3"/>
                  </a:lnTo>
                  <a:lnTo>
                    <a:pt x="296" y="3"/>
                  </a:lnTo>
                  <a:lnTo>
                    <a:pt x="303" y="0"/>
                  </a:lnTo>
                  <a:lnTo>
                    <a:pt x="306" y="3"/>
                  </a:lnTo>
                  <a:lnTo>
                    <a:pt x="310" y="9"/>
                  </a:lnTo>
                  <a:lnTo>
                    <a:pt x="315" y="17"/>
                  </a:lnTo>
                  <a:lnTo>
                    <a:pt x="318" y="20"/>
                  </a:lnTo>
                  <a:lnTo>
                    <a:pt x="322" y="20"/>
                  </a:lnTo>
                  <a:lnTo>
                    <a:pt x="329" y="27"/>
                  </a:lnTo>
                  <a:lnTo>
                    <a:pt x="338" y="30"/>
                  </a:lnTo>
                  <a:lnTo>
                    <a:pt x="345" y="30"/>
                  </a:lnTo>
                  <a:lnTo>
                    <a:pt x="354" y="27"/>
                  </a:lnTo>
                  <a:lnTo>
                    <a:pt x="361" y="27"/>
                  </a:lnTo>
                  <a:lnTo>
                    <a:pt x="366" y="27"/>
                  </a:lnTo>
                  <a:lnTo>
                    <a:pt x="373" y="27"/>
                  </a:lnTo>
                  <a:lnTo>
                    <a:pt x="380" y="27"/>
                  </a:lnTo>
                  <a:lnTo>
                    <a:pt x="385" y="27"/>
                  </a:lnTo>
                  <a:lnTo>
                    <a:pt x="392" y="27"/>
                  </a:lnTo>
                  <a:lnTo>
                    <a:pt x="399" y="23"/>
                  </a:lnTo>
                  <a:lnTo>
                    <a:pt x="402" y="27"/>
                  </a:lnTo>
                  <a:lnTo>
                    <a:pt x="408" y="30"/>
                  </a:lnTo>
                  <a:lnTo>
                    <a:pt x="418" y="33"/>
                  </a:lnTo>
                  <a:lnTo>
                    <a:pt x="424" y="33"/>
                  </a:lnTo>
                  <a:lnTo>
                    <a:pt x="428" y="33"/>
                  </a:lnTo>
                  <a:lnTo>
                    <a:pt x="431" y="33"/>
                  </a:lnTo>
                  <a:lnTo>
                    <a:pt x="437" y="40"/>
                  </a:lnTo>
                  <a:lnTo>
                    <a:pt x="440" y="40"/>
                  </a:lnTo>
                  <a:lnTo>
                    <a:pt x="440" y="43"/>
                  </a:lnTo>
                  <a:lnTo>
                    <a:pt x="443" y="43"/>
                  </a:lnTo>
                  <a:lnTo>
                    <a:pt x="447" y="47"/>
                  </a:lnTo>
                  <a:lnTo>
                    <a:pt x="443" y="47"/>
                  </a:lnTo>
                  <a:lnTo>
                    <a:pt x="447" y="57"/>
                  </a:lnTo>
                  <a:lnTo>
                    <a:pt x="447" y="60"/>
                  </a:lnTo>
                  <a:lnTo>
                    <a:pt x="447" y="87"/>
                  </a:lnTo>
                  <a:lnTo>
                    <a:pt x="453" y="93"/>
                  </a:lnTo>
                  <a:lnTo>
                    <a:pt x="459" y="124"/>
                  </a:lnTo>
                  <a:lnTo>
                    <a:pt x="466" y="130"/>
                  </a:lnTo>
                  <a:lnTo>
                    <a:pt x="466" y="134"/>
                  </a:lnTo>
                  <a:lnTo>
                    <a:pt x="476" y="137"/>
                  </a:lnTo>
                  <a:lnTo>
                    <a:pt x="476" y="140"/>
                  </a:lnTo>
                  <a:lnTo>
                    <a:pt x="473" y="140"/>
                  </a:lnTo>
                  <a:lnTo>
                    <a:pt x="469" y="150"/>
                  </a:lnTo>
                  <a:lnTo>
                    <a:pt x="469" y="154"/>
                  </a:lnTo>
                  <a:lnTo>
                    <a:pt x="469" y="157"/>
                  </a:lnTo>
                  <a:lnTo>
                    <a:pt x="463" y="154"/>
                  </a:lnTo>
                  <a:lnTo>
                    <a:pt x="402" y="157"/>
                  </a:lnTo>
                  <a:lnTo>
                    <a:pt x="399" y="167"/>
                  </a:lnTo>
                  <a:lnTo>
                    <a:pt x="396" y="171"/>
                  </a:lnTo>
                  <a:lnTo>
                    <a:pt x="364" y="177"/>
                  </a:lnTo>
                  <a:lnTo>
                    <a:pt x="364" y="184"/>
                  </a:lnTo>
                  <a:lnTo>
                    <a:pt x="370" y="184"/>
                  </a:lnTo>
                  <a:lnTo>
                    <a:pt x="370" y="187"/>
                  </a:lnTo>
                  <a:lnTo>
                    <a:pt x="366" y="187"/>
                  </a:lnTo>
                  <a:lnTo>
                    <a:pt x="366" y="194"/>
                  </a:lnTo>
                  <a:lnTo>
                    <a:pt x="364" y="194"/>
                  </a:lnTo>
                  <a:lnTo>
                    <a:pt x="366" y="197"/>
                  </a:lnTo>
                  <a:lnTo>
                    <a:pt x="366" y="194"/>
                  </a:lnTo>
                  <a:lnTo>
                    <a:pt x="370" y="197"/>
                  </a:lnTo>
                  <a:lnTo>
                    <a:pt x="373" y="200"/>
                  </a:lnTo>
                  <a:lnTo>
                    <a:pt x="373" y="204"/>
                  </a:lnTo>
                  <a:lnTo>
                    <a:pt x="354" y="208"/>
                  </a:lnTo>
                  <a:lnTo>
                    <a:pt x="342" y="218"/>
                  </a:lnTo>
                  <a:lnTo>
                    <a:pt x="322" y="221"/>
                  </a:lnTo>
                  <a:lnTo>
                    <a:pt x="312" y="231"/>
                  </a:lnTo>
                  <a:lnTo>
                    <a:pt x="312" y="234"/>
                  </a:lnTo>
                  <a:lnTo>
                    <a:pt x="303" y="244"/>
                  </a:lnTo>
                  <a:lnTo>
                    <a:pt x="296" y="248"/>
                  </a:lnTo>
                  <a:lnTo>
                    <a:pt x="293" y="248"/>
                  </a:lnTo>
                  <a:lnTo>
                    <a:pt x="258" y="251"/>
                  </a:lnTo>
                  <a:lnTo>
                    <a:pt x="256" y="255"/>
                  </a:lnTo>
                  <a:lnTo>
                    <a:pt x="256" y="261"/>
                  </a:lnTo>
                  <a:lnTo>
                    <a:pt x="233" y="261"/>
                  </a:lnTo>
                  <a:lnTo>
                    <a:pt x="223" y="268"/>
                  </a:lnTo>
                  <a:lnTo>
                    <a:pt x="203" y="274"/>
                  </a:lnTo>
                  <a:lnTo>
                    <a:pt x="191" y="281"/>
                  </a:lnTo>
                  <a:lnTo>
                    <a:pt x="179" y="291"/>
                  </a:lnTo>
                  <a:lnTo>
                    <a:pt x="172" y="294"/>
                  </a:lnTo>
                  <a:lnTo>
                    <a:pt x="172" y="345"/>
                  </a:lnTo>
                  <a:lnTo>
                    <a:pt x="160" y="345"/>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12" name="Freeform 7"/>
            <p:cNvSpPr>
              <a:spLocks/>
            </p:cNvSpPr>
            <p:nvPr/>
          </p:nvSpPr>
          <p:spPr bwMode="auto">
            <a:xfrm>
              <a:off x="3831" y="677"/>
              <a:ext cx="174" cy="319"/>
            </a:xfrm>
            <a:custGeom>
              <a:avLst/>
              <a:gdLst>
                <a:gd name="T0" fmla="*/ 85017794 w 160"/>
                <a:gd name="T1" fmla="*/ 15624471 h 296"/>
                <a:gd name="T2" fmla="*/ 92456848 w 160"/>
                <a:gd name="T3" fmla="*/ 40755475 h 296"/>
                <a:gd name="T4" fmla="*/ 42720934 w 160"/>
                <a:gd name="T5" fmla="*/ 55755090 h 296"/>
                <a:gd name="T6" fmla="*/ 26272554 w 160"/>
                <a:gd name="T7" fmla="*/ 59248846 h 296"/>
                <a:gd name="T8" fmla="*/ 0 w 160"/>
                <a:gd name="T9" fmla="*/ 66390408 h 296"/>
                <a:gd name="T10" fmla="*/ 18783911 w 160"/>
                <a:gd name="T11" fmla="*/ 77027088 h 296"/>
                <a:gd name="T12" fmla="*/ 64981023 w 160"/>
                <a:gd name="T13" fmla="*/ 85324533 h 296"/>
                <a:gd name="T14" fmla="*/ 76850168 w 160"/>
                <a:gd name="T15" fmla="*/ 92377982 h 296"/>
                <a:gd name="T16" fmla="*/ 141098599 w 160"/>
                <a:gd name="T17" fmla="*/ 99555927 h 296"/>
                <a:gd name="T18" fmla="*/ 176630465 w 160"/>
                <a:gd name="T19" fmla="*/ 133680016 h 296"/>
                <a:gd name="T20" fmla="*/ 210277876 w 160"/>
                <a:gd name="T21" fmla="*/ 130057350 h 296"/>
                <a:gd name="T22" fmla="*/ 238672438 w 160"/>
                <a:gd name="T23" fmla="*/ 124099053 h 296"/>
                <a:gd name="T24" fmla="*/ 232626706 w 160"/>
                <a:gd name="T25" fmla="*/ 116190133 h 296"/>
                <a:gd name="T26" fmla="*/ 238672438 w 160"/>
                <a:gd name="T27" fmla="*/ 107291657 h 296"/>
                <a:gd name="T28" fmla="*/ 275117211 w 160"/>
                <a:gd name="T29" fmla="*/ 104015511 h 296"/>
                <a:gd name="T30" fmla="*/ 294961486 w 160"/>
                <a:gd name="T31" fmla="*/ 99555927 h 296"/>
                <a:gd name="T32" fmla="*/ 330362260 w 160"/>
                <a:gd name="T33" fmla="*/ 95416861 h 296"/>
                <a:gd name="T34" fmla="*/ 345616903 w 160"/>
                <a:gd name="T35" fmla="*/ 91431535 h 296"/>
                <a:gd name="T36" fmla="*/ 338104839 w 160"/>
                <a:gd name="T37" fmla="*/ 79172629 h 296"/>
                <a:gd name="T38" fmla="*/ 325368879 w 160"/>
                <a:gd name="T39" fmla="*/ 79172629 h 296"/>
                <a:gd name="T40" fmla="*/ 317808652 w 160"/>
                <a:gd name="T41" fmla="*/ 75864411 h 296"/>
                <a:gd name="T42" fmla="*/ 302765592 w 160"/>
                <a:gd name="T43" fmla="*/ 71036080 h 296"/>
                <a:gd name="T44" fmla="*/ 279339424 w 160"/>
                <a:gd name="T45" fmla="*/ 73464290 h 296"/>
                <a:gd name="T46" fmla="*/ 268724593 w 160"/>
                <a:gd name="T47" fmla="*/ 69573785 h 296"/>
                <a:gd name="T48" fmla="*/ 253820176 w 160"/>
                <a:gd name="T49" fmla="*/ 69573785 h 296"/>
                <a:gd name="T50" fmla="*/ 232626706 w 160"/>
                <a:gd name="T51" fmla="*/ 68481495 h 296"/>
                <a:gd name="T52" fmla="*/ 217192494 w 160"/>
                <a:gd name="T53" fmla="*/ 64756301 h 296"/>
                <a:gd name="T54" fmla="*/ 217192494 w 160"/>
                <a:gd name="T55" fmla="*/ 61603651 h 296"/>
                <a:gd name="T56" fmla="*/ 238672438 w 160"/>
                <a:gd name="T57" fmla="*/ 61603651 h 296"/>
                <a:gd name="T58" fmla="*/ 238672438 w 160"/>
                <a:gd name="T59" fmla="*/ 59248846 h 296"/>
                <a:gd name="T60" fmla="*/ 253820176 w 160"/>
                <a:gd name="T61" fmla="*/ 55755090 h 296"/>
                <a:gd name="T62" fmla="*/ 275117211 w 160"/>
                <a:gd name="T63" fmla="*/ 53040660 h 296"/>
                <a:gd name="T64" fmla="*/ 294961486 w 160"/>
                <a:gd name="T65" fmla="*/ 50557220 h 296"/>
                <a:gd name="T66" fmla="*/ 317808652 w 160"/>
                <a:gd name="T67" fmla="*/ 45340486 h 296"/>
                <a:gd name="T68" fmla="*/ 330362260 w 160"/>
                <a:gd name="T69" fmla="*/ 39038083 h 296"/>
                <a:gd name="T70" fmla="*/ 325368879 w 160"/>
                <a:gd name="T71" fmla="*/ 34776754 h 296"/>
                <a:gd name="T72" fmla="*/ 307335526 w 160"/>
                <a:gd name="T73" fmla="*/ 30546298 h 296"/>
                <a:gd name="T74" fmla="*/ 290693964 w 160"/>
                <a:gd name="T75" fmla="*/ 28678304 h 296"/>
                <a:gd name="T76" fmla="*/ 275117211 w 160"/>
                <a:gd name="T77" fmla="*/ 21259746 h 296"/>
                <a:gd name="T78" fmla="*/ 290693964 w 160"/>
                <a:gd name="T79" fmla="*/ 16838524 h 296"/>
                <a:gd name="T80" fmla="*/ 317808652 w 160"/>
                <a:gd name="T81" fmla="*/ 11789817 h 296"/>
                <a:gd name="T82" fmla="*/ 317808652 w 160"/>
                <a:gd name="T83" fmla="*/ 4378498 h 296"/>
                <a:gd name="T84" fmla="*/ 302765592 w 160"/>
                <a:gd name="T85" fmla="*/ 7392936 h 296"/>
                <a:gd name="T86" fmla="*/ 279339424 w 160"/>
                <a:gd name="T87" fmla="*/ 9253656 h 296"/>
                <a:gd name="T88" fmla="*/ 253820176 w 160"/>
                <a:gd name="T89" fmla="*/ 9253656 h 296"/>
                <a:gd name="T90" fmla="*/ 247103222 w 160"/>
                <a:gd name="T91" fmla="*/ 4378498 h 296"/>
                <a:gd name="T92" fmla="*/ 247103222 w 160"/>
                <a:gd name="T93" fmla="*/ 4 h 296"/>
                <a:gd name="T94" fmla="*/ 217192494 w 160"/>
                <a:gd name="T95" fmla="*/ 0 h 296"/>
                <a:gd name="T96" fmla="*/ 176630465 w 160"/>
                <a:gd name="T97" fmla="*/ 0 h 296"/>
                <a:gd name="T98" fmla="*/ 141098599 w 160"/>
                <a:gd name="T99" fmla="*/ 3498072 h 296"/>
                <a:gd name="T100" fmla="*/ 129316994 w 160"/>
                <a:gd name="T101" fmla="*/ 5906367 h 296"/>
                <a:gd name="T102" fmla="*/ 76850168 w 160"/>
                <a:gd name="T103" fmla="*/ 15624471 h 2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0"/>
                <a:gd name="T157" fmla="*/ 0 h 296"/>
                <a:gd name="T158" fmla="*/ 160 w 160"/>
                <a:gd name="T159" fmla="*/ 296 h 2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0" h="296">
                  <a:moveTo>
                    <a:pt x="35" y="34"/>
                  </a:moveTo>
                  <a:lnTo>
                    <a:pt x="39" y="34"/>
                  </a:lnTo>
                  <a:lnTo>
                    <a:pt x="42" y="37"/>
                  </a:lnTo>
                  <a:lnTo>
                    <a:pt x="42" y="90"/>
                  </a:lnTo>
                  <a:lnTo>
                    <a:pt x="35" y="114"/>
                  </a:lnTo>
                  <a:lnTo>
                    <a:pt x="19" y="124"/>
                  </a:lnTo>
                  <a:lnTo>
                    <a:pt x="19" y="131"/>
                  </a:lnTo>
                  <a:lnTo>
                    <a:pt x="13" y="131"/>
                  </a:lnTo>
                  <a:lnTo>
                    <a:pt x="0" y="141"/>
                  </a:lnTo>
                  <a:lnTo>
                    <a:pt x="0" y="148"/>
                  </a:lnTo>
                  <a:lnTo>
                    <a:pt x="6" y="164"/>
                  </a:lnTo>
                  <a:lnTo>
                    <a:pt x="9" y="171"/>
                  </a:lnTo>
                  <a:lnTo>
                    <a:pt x="22" y="174"/>
                  </a:lnTo>
                  <a:lnTo>
                    <a:pt x="29" y="188"/>
                  </a:lnTo>
                  <a:lnTo>
                    <a:pt x="32" y="205"/>
                  </a:lnTo>
                  <a:lnTo>
                    <a:pt x="35" y="205"/>
                  </a:lnTo>
                  <a:lnTo>
                    <a:pt x="61" y="218"/>
                  </a:lnTo>
                  <a:lnTo>
                    <a:pt x="65" y="221"/>
                  </a:lnTo>
                  <a:lnTo>
                    <a:pt x="71" y="245"/>
                  </a:lnTo>
                  <a:lnTo>
                    <a:pt x="80" y="295"/>
                  </a:lnTo>
                  <a:lnTo>
                    <a:pt x="90" y="291"/>
                  </a:lnTo>
                  <a:lnTo>
                    <a:pt x="97" y="288"/>
                  </a:lnTo>
                  <a:lnTo>
                    <a:pt x="107" y="281"/>
                  </a:lnTo>
                  <a:lnTo>
                    <a:pt x="110" y="275"/>
                  </a:lnTo>
                  <a:lnTo>
                    <a:pt x="110" y="261"/>
                  </a:lnTo>
                  <a:lnTo>
                    <a:pt x="107" y="258"/>
                  </a:lnTo>
                  <a:lnTo>
                    <a:pt x="107" y="245"/>
                  </a:lnTo>
                  <a:lnTo>
                    <a:pt x="110" y="238"/>
                  </a:lnTo>
                  <a:lnTo>
                    <a:pt x="119" y="234"/>
                  </a:lnTo>
                  <a:lnTo>
                    <a:pt x="126" y="231"/>
                  </a:lnTo>
                  <a:lnTo>
                    <a:pt x="129" y="225"/>
                  </a:lnTo>
                  <a:lnTo>
                    <a:pt x="136" y="221"/>
                  </a:lnTo>
                  <a:lnTo>
                    <a:pt x="146" y="215"/>
                  </a:lnTo>
                  <a:lnTo>
                    <a:pt x="152" y="211"/>
                  </a:lnTo>
                  <a:lnTo>
                    <a:pt x="155" y="208"/>
                  </a:lnTo>
                  <a:lnTo>
                    <a:pt x="159" y="201"/>
                  </a:lnTo>
                  <a:lnTo>
                    <a:pt x="159" y="174"/>
                  </a:lnTo>
                  <a:lnTo>
                    <a:pt x="155" y="174"/>
                  </a:lnTo>
                  <a:lnTo>
                    <a:pt x="152" y="174"/>
                  </a:lnTo>
                  <a:lnTo>
                    <a:pt x="149" y="174"/>
                  </a:lnTo>
                  <a:lnTo>
                    <a:pt x="146" y="171"/>
                  </a:lnTo>
                  <a:lnTo>
                    <a:pt x="146" y="168"/>
                  </a:lnTo>
                  <a:lnTo>
                    <a:pt x="142" y="161"/>
                  </a:lnTo>
                  <a:lnTo>
                    <a:pt x="139" y="158"/>
                  </a:lnTo>
                  <a:lnTo>
                    <a:pt x="136" y="158"/>
                  </a:lnTo>
                  <a:lnTo>
                    <a:pt x="129" y="161"/>
                  </a:lnTo>
                  <a:lnTo>
                    <a:pt x="126" y="158"/>
                  </a:lnTo>
                  <a:lnTo>
                    <a:pt x="123" y="154"/>
                  </a:lnTo>
                  <a:lnTo>
                    <a:pt x="119" y="154"/>
                  </a:lnTo>
                  <a:lnTo>
                    <a:pt x="117" y="154"/>
                  </a:lnTo>
                  <a:lnTo>
                    <a:pt x="110" y="154"/>
                  </a:lnTo>
                  <a:lnTo>
                    <a:pt x="107" y="151"/>
                  </a:lnTo>
                  <a:lnTo>
                    <a:pt x="103" y="148"/>
                  </a:lnTo>
                  <a:lnTo>
                    <a:pt x="100" y="144"/>
                  </a:lnTo>
                  <a:lnTo>
                    <a:pt x="100" y="141"/>
                  </a:lnTo>
                  <a:lnTo>
                    <a:pt x="100" y="137"/>
                  </a:lnTo>
                  <a:lnTo>
                    <a:pt x="100" y="134"/>
                  </a:lnTo>
                  <a:lnTo>
                    <a:pt x="110" y="137"/>
                  </a:lnTo>
                  <a:lnTo>
                    <a:pt x="110" y="134"/>
                  </a:lnTo>
                  <a:lnTo>
                    <a:pt x="110" y="131"/>
                  </a:lnTo>
                  <a:lnTo>
                    <a:pt x="110" y="127"/>
                  </a:lnTo>
                  <a:lnTo>
                    <a:pt x="117" y="124"/>
                  </a:lnTo>
                  <a:lnTo>
                    <a:pt x="119" y="121"/>
                  </a:lnTo>
                  <a:lnTo>
                    <a:pt x="126" y="118"/>
                  </a:lnTo>
                  <a:lnTo>
                    <a:pt x="129" y="118"/>
                  </a:lnTo>
                  <a:lnTo>
                    <a:pt x="136" y="111"/>
                  </a:lnTo>
                  <a:lnTo>
                    <a:pt x="139" y="108"/>
                  </a:lnTo>
                  <a:lnTo>
                    <a:pt x="146" y="101"/>
                  </a:lnTo>
                  <a:lnTo>
                    <a:pt x="149" y="94"/>
                  </a:lnTo>
                  <a:lnTo>
                    <a:pt x="152" y="87"/>
                  </a:lnTo>
                  <a:lnTo>
                    <a:pt x="149" y="80"/>
                  </a:lnTo>
                  <a:lnTo>
                    <a:pt x="149" y="77"/>
                  </a:lnTo>
                  <a:lnTo>
                    <a:pt x="149" y="70"/>
                  </a:lnTo>
                  <a:lnTo>
                    <a:pt x="142" y="67"/>
                  </a:lnTo>
                  <a:lnTo>
                    <a:pt x="139" y="64"/>
                  </a:lnTo>
                  <a:lnTo>
                    <a:pt x="132" y="64"/>
                  </a:lnTo>
                  <a:lnTo>
                    <a:pt x="129" y="57"/>
                  </a:lnTo>
                  <a:lnTo>
                    <a:pt x="126" y="47"/>
                  </a:lnTo>
                  <a:lnTo>
                    <a:pt x="129" y="40"/>
                  </a:lnTo>
                  <a:lnTo>
                    <a:pt x="132" y="37"/>
                  </a:lnTo>
                  <a:lnTo>
                    <a:pt x="142" y="34"/>
                  </a:lnTo>
                  <a:lnTo>
                    <a:pt x="146" y="27"/>
                  </a:lnTo>
                  <a:lnTo>
                    <a:pt x="152" y="20"/>
                  </a:lnTo>
                  <a:lnTo>
                    <a:pt x="146" y="10"/>
                  </a:lnTo>
                  <a:lnTo>
                    <a:pt x="142" y="10"/>
                  </a:lnTo>
                  <a:lnTo>
                    <a:pt x="139" y="17"/>
                  </a:lnTo>
                  <a:lnTo>
                    <a:pt x="132" y="20"/>
                  </a:lnTo>
                  <a:lnTo>
                    <a:pt x="129" y="20"/>
                  </a:lnTo>
                  <a:lnTo>
                    <a:pt x="123" y="24"/>
                  </a:lnTo>
                  <a:lnTo>
                    <a:pt x="117" y="20"/>
                  </a:lnTo>
                  <a:lnTo>
                    <a:pt x="117" y="14"/>
                  </a:lnTo>
                  <a:lnTo>
                    <a:pt x="113" y="10"/>
                  </a:lnTo>
                  <a:lnTo>
                    <a:pt x="113" y="7"/>
                  </a:lnTo>
                  <a:lnTo>
                    <a:pt x="113" y="4"/>
                  </a:lnTo>
                  <a:lnTo>
                    <a:pt x="107" y="4"/>
                  </a:lnTo>
                  <a:lnTo>
                    <a:pt x="100" y="0"/>
                  </a:lnTo>
                  <a:lnTo>
                    <a:pt x="90" y="0"/>
                  </a:lnTo>
                  <a:lnTo>
                    <a:pt x="80" y="0"/>
                  </a:lnTo>
                  <a:lnTo>
                    <a:pt x="75" y="4"/>
                  </a:lnTo>
                  <a:lnTo>
                    <a:pt x="65" y="7"/>
                  </a:lnTo>
                  <a:lnTo>
                    <a:pt x="59" y="10"/>
                  </a:lnTo>
                  <a:lnTo>
                    <a:pt x="59" y="14"/>
                  </a:lnTo>
                  <a:lnTo>
                    <a:pt x="55" y="17"/>
                  </a:lnTo>
                  <a:lnTo>
                    <a:pt x="35" y="34"/>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13" name="Freeform 8"/>
            <p:cNvSpPr>
              <a:spLocks/>
            </p:cNvSpPr>
            <p:nvPr/>
          </p:nvSpPr>
          <p:spPr bwMode="auto">
            <a:xfrm>
              <a:off x="2785" y="1111"/>
              <a:ext cx="365" cy="305"/>
            </a:xfrm>
            <a:custGeom>
              <a:avLst/>
              <a:gdLst>
                <a:gd name="T0" fmla="*/ 0 w 337"/>
                <a:gd name="T1" fmla="*/ 126267204 h 283"/>
                <a:gd name="T2" fmla="*/ 0 w 337"/>
                <a:gd name="T3" fmla="*/ 125101729 h 283"/>
                <a:gd name="T4" fmla="*/ 0 w 337"/>
                <a:gd name="T5" fmla="*/ 121136895 h 283"/>
                <a:gd name="T6" fmla="*/ 0 w 337"/>
                <a:gd name="T7" fmla="*/ 117159438 h 283"/>
                <a:gd name="T8" fmla="*/ 3 w 337"/>
                <a:gd name="T9" fmla="*/ 112714398 h 283"/>
                <a:gd name="T10" fmla="*/ 6 w 337"/>
                <a:gd name="T11" fmla="*/ 109871376 h 283"/>
                <a:gd name="T12" fmla="*/ 9432259 w 337"/>
                <a:gd name="T13" fmla="*/ 105072631 h 283"/>
                <a:gd name="T14" fmla="*/ 19345548 w 337"/>
                <a:gd name="T15" fmla="*/ 101946260 h 283"/>
                <a:gd name="T16" fmla="*/ 22903007 w 337"/>
                <a:gd name="T17" fmla="*/ 99361137 h 283"/>
                <a:gd name="T18" fmla="*/ 29099193 w 337"/>
                <a:gd name="T19" fmla="*/ 94235173 h 283"/>
                <a:gd name="T20" fmla="*/ 36971710 w 337"/>
                <a:gd name="T21" fmla="*/ 90040858 h 283"/>
                <a:gd name="T22" fmla="*/ 33823647 w 337"/>
                <a:gd name="T23" fmla="*/ 86584164 h 283"/>
                <a:gd name="T24" fmla="*/ 40043514 w 337"/>
                <a:gd name="T25" fmla="*/ 83546150 h 283"/>
                <a:gd name="T26" fmla="*/ 50412057 w 337"/>
                <a:gd name="T27" fmla="*/ 77519922 h 283"/>
                <a:gd name="T28" fmla="*/ 50412057 w 337"/>
                <a:gd name="T29" fmla="*/ 76256778 h 283"/>
                <a:gd name="T30" fmla="*/ 50412057 w 337"/>
                <a:gd name="T31" fmla="*/ 74764982 h 283"/>
                <a:gd name="T32" fmla="*/ 54600566 w 337"/>
                <a:gd name="T33" fmla="*/ 71727192 h 283"/>
                <a:gd name="T34" fmla="*/ 57967212 w 337"/>
                <a:gd name="T35" fmla="*/ 69848962 h 283"/>
                <a:gd name="T36" fmla="*/ 64050515 w 337"/>
                <a:gd name="T37" fmla="*/ 66740076 h 283"/>
                <a:gd name="T38" fmla="*/ 70011888 w 337"/>
                <a:gd name="T39" fmla="*/ 64177921 h 283"/>
                <a:gd name="T40" fmla="*/ 81378759 w 337"/>
                <a:gd name="T41" fmla="*/ 59548717 h 283"/>
                <a:gd name="T42" fmla="*/ 86170261 w 337"/>
                <a:gd name="T43" fmla="*/ 55156340 h 283"/>
                <a:gd name="T44" fmla="*/ 93329786 w 337"/>
                <a:gd name="T45" fmla="*/ 51969995 h 283"/>
                <a:gd name="T46" fmla="*/ 95463378 w 337"/>
                <a:gd name="T47" fmla="*/ 45772501 h 283"/>
                <a:gd name="T48" fmla="*/ 102372460 w 337"/>
                <a:gd name="T49" fmla="*/ 38375527 h 283"/>
                <a:gd name="T50" fmla="*/ 105079169 w 337"/>
                <a:gd name="T51" fmla="*/ 31480254 h 283"/>
                <a:gd name="T52" fmla="*/ 118579233 w 337"/>
                <a:gd name="T53" fmla="*/ 27102655 h 283"/>
                <a:gd name="T54" fmla="*/ 120090493 w 337"/>
                <a:gd name="T55" fmla="*/ 24582179 h 283"/>
                <a:gd name="T56" fmla="*/ 139102268 w 337"/>
                <a:gd name="T57" fmla="*/ 21357638 h 283"/>
                <a:gd name="T58" fmla="*/ 145644140 w 337"/>
                <a:gd name="T59" fmla="*/ 18387668 h 283"/>
                <a:gd name="T60" fmla="*/ 155524793 w 337"/>
                <a:gd name="T61" fmla="*/ 11895051 h 283"/>
                <a:gd name="T62" fmla="*/ 156614048 w 337"/>
                <a:gd name="T63" fmla="*/ 7420073 h 283"/>
                <a:gd name="T64" fmla="*/ 165240609 w 337"/>
                <a:gd name="T65" fmla="*/ 4 h 283"/>
                <a:gd name="T66" fmla="*/ 170851443 w 337"/>
                <a:gd name="T67" fmla="*/ 0 h 283"/>
                <a:gd name="T68" fmla="*/ 178969768 w 337"/>
                <a:gd name="T69" fmla="*/ 0 h 283"/>
                <a:gd name="T70" fmla="*/ 198984498 w 337"/>
                <a:gd name="T71" fmla="*/ 0 h 283"/>
                <a:gd name="T72" fmla="*/ 233423641 w 337"/>
                <a:gd name="T73" fmla="*/ 0 h 283"/>
                <a:gd name="T74" fmla="*/ 295685782 w 337"/>
                <a:gd name="T75" fmla="*/ 0 h 283"/>
                <a:gd name="T76" fmla="*/ 344135375 w 337"/>
                <a:gd name="T77" fmla="*/ 4 h 283"/>
                <a:gd name="T78" fmla="*/ 356830733 w 337"/>
                <a:gd name="T79" fmla="*/ 4 h 283"/>
                <a:gd name="T80" fmla="*/ 356830733 w 337"/>
                <a:gd name="T81" fmla="*/ 9288554 h 283"/>
                <a:gd name="T82" fmla="*/ 360841165 w 337"/>
                <a:gd name="T83" fmla="*/ 9288554 h 283"/>
                <a:gd name="T84" fmla="*/ 356830733 w 337"/>
                <a:gd name="T85" fmla="*/ 31480254 h 283"/>
                <a:gd name="T86" fmla="*/ 219397248 w 337"/>
                <a:gd name="T87" fmla="*/ 31480254 h 283"/>
                <a:gd name="T88" fmla="*/ 219397248 w 337"/>
                <a:gd name="T89" fmla="*/ 80577042 h 283"/>
                <a:gd name="T90" fmla="*/ 216107164 w 337"/>
                <a:gd name="T91" fmla="*/ 80577042 h 283"/>
                <a:gd name="T92" fmla="*/ 178969768 w 337"/>
                <a:gd name="T93" fmla="*/ 85721146 h 283"/>
                <a:gd name="T94" fmla="*/ 170851443 w 337"/>
                <a:gd name="T95" fmla="*/ 88573755 h 283"/>
                <a:gd name="T96" fmla="*/ 168446681 w 337"/>
                <a:gd name="T97" fmla="*/ 90040858 h 283"/>
                <a:gd name="T98" fmla="*/ 168446681 w 337"/>
                <a:gd name="T99" fmla="*/ 92194127 h 283"/>
                <a:gd name="T100" fmla="*/ 168446681 w 337"/>
                <a:gd name="T101" fmla="*/ 94235173 h 283"/>
                <a:gd name="T102" fmla="*/ 168446681 w 337"/>
                <a:gd name="T103" fmla="*/ 105072631 h 283"/>
                <a:gd name="T104" fmla="*/ 168446681 w 337"/>
                <a:gd name="T105" fmla="*/ 107306877 h 283"/>
                <a:gd name="T106" fmla="*/ 170851443 w 337"/>
                <a:gd name="T107" fmla="*/ 116078044 h 283"/>
                <a:gd name="T108" fmla="*/ 170851443 w 337"/>
                <a:gd name="T109" fmla="*/ 121136895 h 283"/>
                <a:gd name="T110" fmla="*/ 9432259 w 337"/>
                <a:gd name="T111" fmla="*/ 121136895 h 283"/>
                <a:gd name="T112" fmla="*/ 9432259 w 337"/>
                <a:gd name="T113" fmla="*/ 122043850 h 283"/>
                <a:gd name="T114" fmla="*/ 3 w 337"/>
                <a:gd name="T115" fmla="*/ 125101729 h 283"/>
                <a:gd name="T116" fmla="*/ 0 w 337"/>
                <a:gd name="T117" fmla="*/ 126267204 h 283"/>
                <a:gd name="T118" fmla="*/ 3 w 337"/>
                <a:gd name="T119" fmla="*/ 126267204 h 283"/>
                <a:gd name="T120" fmla="*/ 0 w 337"/>
                <a:gd name="T121" fmla="*/ 128105118 h 283"/>
                <a:gd name="T122" fmla="*/ 0 w 337"/>
                <a:gd name="T123" fmla="*/ 126267204 h 2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7"/>
                <a:gd name="T187" fmla="*/ 0 h 283"/>
                <a:gd name="T188" fmla="*/ 337 w 337"/>
                <a:gd name="T189" fmla="*/ 283 h 2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7" h="283">
                  <a:moveTo>
                    <a:pt x="0" y="279"/>
                  </a:moveTo>
                  <a:lnTo>
                    <a:pt x="0" y="275"/>
                  </a:lnTo>
                  <a:lnTo>
                    <a:pt x="0" y="265"/>
                  </a:lnTo>
                  <a:lnTo>
                    <a:pt x="0" y="259"/>
                  </a:lnTo>
                  <a:lnTo>
                    <a:pt x="3" y="249"/>
                  </a:lnTo>
                  <a:lnTo>
                    <a:pt x="6" y="242"/>
                  </a:lnTo>
                  <a:lnTo>
                    <a:pt x="9" y="232"/>
                  </a:lnTo>
                  <a:lnTo>
                    <a:pt x="18" y="225"/>
                  </a:lnTo>
                  <a:lnTo>
                    <a:pt x="22" y="218"/>
                  </a:lnTo>
                  <a:lnTo>
                    <a:pt x="28" y="208"/>
                  </a:lnTo>
                  <a:lnTo>
                    <a:pt x="35" y="199"/>
                  </a:lnTo>
                  <a:lnTo>
                    <a:pt x="31" y="191"/>
                  </a:lnTo>
                  <a:lnTo>
                    <a:pt x="38" y="185"/>
                  </a:lnTo>
                  <a:lnTo>
                    <a:pt x="47" y="172"/>
                  </a:lnTo>
                  <a:lnTo>
                    <a:pt x="47" y="168"/>
                  </a:lnTo>
                  <a:lnTo>
                    <a:pt x="47" y="165"/>
                  </a:lnTo>
                  <a:lnTo>
                    <a:pt x="51" y="158"/>
                  </a:lnTo>
                  <a:lnTo>
                    <a:pt x="54" y="154"/>
                  </a:lnTo>
                  <a:lnTo>
                    <a:pt x="60" y="148"/>
                  </a:lnTo>
                  <a:lnTo>
                    <a:pt x="66" y="141"/>
                  </a:lnTo>
                  <a:lnTo>
                    <a:pt x="76" y="131"/>
                  </a:lnTo>
                  <a:lnTo>
                    <a:pt x="79" y="121"/>
                  </a:lnTo>
                  <a:lnTo>
                    <a:pt x="86" y="115"/>
                  </a:lnTo>
                  <a:lnTo>
                    <a:pt x="89" y="101"/>
                  </a:lnTo>
                  <a:lnTo>
                    <a:pt x="95" y="84"/>
                  </a:lnTo>
                  <a:lnTo>
                    <a:pt x="98" y="70"/>
                  </a:lnTo>
                  <a:lnTo>
                    <a:pt x="109" y="60"/>
                  </a:lnTo>
                  <a:lnTo>
                    <a:pt x="112" y="54"/>
                  </a:lnTo>
                  <a:lnTo>
                    <a:pt x="128" y="47"/>
                  </a:lnTo>
                  <a:lnTo>
                    <a:pt x="137" y="41"/>
                  </a:lnTo>
                  <a:lnTo>
                    <a:pt x="144" y="27"/>
                  </a:lnTo>
                  <a:lnTo>
                    <a:pt x="146" y="17"/>
                  </a:lnTo>
                  <a:lnTo>
                    <a:pt x="153" y="4"/>
                  </a:lnTo>
                  <a:lnTo>
                    <a:pt x="160" y="0"/>
                  </a:lnTo>
                  <a:lnTo>
                    <a:pt x="166" y="0"/>
                  </a:lnTo>
                  <a:lnTo>
                    <a:pt x="185" y="0"/>
                  </a:lnTo>
                  <a:lnTo>
                    <a:pt x="217" y="0"/>
                  </a:lnTo>
                  <a:lnTo>
                    <a:pt x="275" y="0"/>
                  </a:lnTo>
                  <a:lnTo>
                    <a:pt x="319" y="4"/>
                  </a:lnTo>
                  <a:lnTo>
                    <a:pt x="332" y="4"/>
                  </a:lnTo>
                  <a:lnTo>
                    <a:pt x="332" y="20"/>
                  </a:lnTo>
                  <a:lnTo>
                    <a:pt x="336" y="20"/>
                  </a:lnTo>
                  <a:lnTo>
                    <a:pt x="332" y="70"/>
                  </a:lnTo>
                  <a:lnTo>
                    <a:pt x="205" y="70"/>
                  </a:lnTo>
                  <a:lnTo>
                    <a:pt x="205" y="178"/>
                  </a:lnTo>
                  <a:lnTo>
                    <a:pt x="201" y="178"/>
                  </a:lnTo>
                  <a:lnTo>
                    <a:pt x="166" y="188"/>
                  </a:lnTo>
                  <a:lnTo>
                    <a:pt x="160" y="195"/>
                  </a:lnTo>
                  <a:lnTo>
                    <a:pt x="156" y="199"/>
                  </a:lnTo>
                  <a:lnTo>
                    <a:pt x="156" y="202"/>
                  </a:lnTo>
                  <a:lnTo>
                    <a:pt x="156" y="208"/>
                  </a:lnTo>
                  <a:lnTo>
                    <a:pt x="156" y="232"/>
                  </a:lnTo>
                  <a:lnTo>
                    <a:pt x="156" y="236"/>
                  </a:lnTo>
                  <a:lnTo>
                    <a:pt x="160" y="255"/>
                  </a:lnTo>
                  <a:lnTo>
                    <a:pt x="160" y="265"/>
                  </a:lnTo>
                  <a:lnTo>
                    <a:pt x="9" y="265"/>
                  </a:lnTo>
                  <a:lnTo>
                    <a:pt x="9" y="269"/>
                  </a:lnTo>
                  <a:lnTo>
                    <a:pt x="3" y="275"/>
                  </a:lnTo>
                  <a:lnTo>
                    <a:pt x="0" y="279"/>
                  </a:lnTo>
                  <a:lnTo>
                    <a:pt x="3" y="279"/>
                  </a:lnTo>
                  <a:lnTo>
                    <a:pt x="0" y="282"/>
                  </a:lnTo>
                  <a:lnTo>
                    <a:pt x="0" y="279"/>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14" name="Freeform 9"/>
            <p:cNvSpPr>
              <a:spLocks/>
            </p:cNvSpPr>
            <p:nvPr/>
          </p:nvSpPr>
          <p:spPr bwMode="auto">
            <a:xfrm>
              <a:off x="3909" y="864"/>
              <a:ext cx="685" cy="620"/>
            </a:xfrm>
            <a:custGeom>
              <a:avLst/>
              <a:gdLst>
                <a:gd name="T0" fmla="*/ 72662279 w 633"/>
                <a:gd name="T1" fmla="*/ 18355831 h 575"/>
                <a:gd name="T2" fmla="*/ 51724653 w 633"/>
                <a:gd name="T3" fmla="*/ 24993464 h 575"/>
                <a:gd name="T4" fmla="*/ 34553464 w 633"/>
                <a:gd name="T5" fmla="*/ 31332669 h 575"/>
                <a:gd name="T6" fmla="*/ 34553464 w 633"/>
                <a:gd name="T7" fmla="*/ 43548143 h 575"/>
                <a:gd name="T8" fmla="*/ 21704229 w 633"/>
                <a:gd name="T9" fmla="*/ 56836659 h 575"/>
                <a:gd name="T10" fmla="*/ 0 w 633"/>
                <a:gd name="T11" fmla="*/ 63476880 h 575"/>
                <a:gd name="T12" fmla="*/ 14498988 w 633"/>
                <a:gd name="T13" fmla="*/ 79576757 h 575"/>
                <a:gd name="T14" fmla="*/ 6 w 633"/>
                <a:gd name="T15" fmla="*/ 149559239 h 575"/>
                <a:gd name="T16" fmla="*/ 29506534 w 633"/>
                <a:gd name="T17" fmla="*/ 173884380 h 575"/>
                <a:gd name="T18" fmla="*/ 78631373 w 633"/>
                <a:gd name="T19" fmla="*/ 183979244 h 575"/>
                <a:gd name="T20" fmla="*/ 102293813 w 633"/>
                <a:gd name="T21" fmla="*/ 201177722 h 575"/>
                <a:gd name="T22" fmla="*/ 187391272 w 633"/>
                <a:gd name="T23" fmla="*/ 206104940 h 575"/>
                <a:gd name="T24" fmla="*/ 214219264 w 633"/>
                <a:gd name="T25" fmla="*/ 211394731 h 575"/>
                <a:gd name="T26" fmla="*/ 280406419 w 633"/>
                <a:gd name="T27" fmla="*/ 211394731 h 575"/>
                <a:gd name="T28" fmla="*/ 289559487 w 633"/>
                <a:gd name="T29" fmla="*/ 213902644 h 575"/>
                <a:gd name="T30" fmla="*/ 304445481 w 633"/>
                <a:gd name="T31" fmla="*/ 217378196 h 575"/>
                <a:gd name="T32" fmla="*/ 339086963 w 633"/>
                <a:gd name="T33" fmla="*/ 227938592 h 575"/>
                <a:gd name="T34" fmla="*/ 358185682 w 633"/>
                <a:gd name="T35" fmla="*/ 232570454 h 575"/>
                <a:gd name="T36" fmla="*/ 369056059 w 633"/>
                <a:gd name="T37" fmla="*/ 235047313 h 575"/>
                <a:gd name="T38" fmla="*/ 381355079 w 633"/>
                <a:gd name="T39" fmla="*/ 238100118 h 575"/>
                <a:gd name="T40" fmla="*/ 404922844 w 633"/>
                <a:gd name="T41" fmla="*/ 245933706 h 575"/>
                <a:gd name="T42" fmla="*/ 414026601 w 633"/>
                <a:gd name="T43" fmla="*/ 246400619 h 575"/>
                <a:gd name="T44" fmla="*/ 434702174 w 633"/>
                <a:gd name="T45" fmla="*/ 253442263 h 575"/>
                <a:gd name="T46" fmla="*/ 448942620 w 633"/>
                <a:gd name="T47" fmla="*/ 258907474 h 575"/>
                <a:gd name="T48" fmla="*/ 477349267 w 633"/>
                <a:gd name="T49" fmla="*/ 265667148 h 575"/>
                <a:gd name="T50" fmla="*/ 485822503 w 633"/>
                <a:gd name="T51" fmla="*/ 267213357 h 575"/>
                <a:gd name="T52" fmla="*/ 513135713 w 633"/>
                <a:gd name="T53" fmla="*/ 275777608 h 575"/>
                <a:gd name="T54" fmla="*/ 521174290 w 633"/>
                <a:gd name="T55" fmla="*/ 278759749 h 575"/>
                <a:gd name="T56" fmla="*/ 536870528 w 633"/>
                <a:gd name="T57" fmla="*/ 282072441 h 575"/>
                <a:gd name="T58" fmla="*/ 584802658 w 633"/>
                <a:gd name="T59" fmla="*/ 272512808 h 575"/>
                <a:gd name="T60" fmla="*/ 580973412 w 633"/>
                <a:gd name="T61" fmla="*/ 86602874 h 575"/>
                <a:gd name="T62" fmla="*/ 565930411 w 633"/>
                <a:gd name="T63" fmla="*/ 71252397 h 575"/>
                <a:gd name="T64" fmla="*/ 572536743 w 633"/>
                <a:gd name="T65" fmla="*/ 38071615 h 575"/>
                <a:gd name="T66" fmla="*/ 584802658 w 633"/>
                <a:gd name="T67" fmla="*/ 31332669 h 575"/>
                <a:gd name="T68" fmla="*/ 575294299 w 633"/>
                <a:gd name="T69" fmla="*/ 26754220 h 575"/>
                <a:gd name="T70" fmla="*/ 536870528 w 633"/>
                <a:gd name="T71" fmla="*/ 23179433 h 575"/>
                <a:gd name="T72" fmla="*/ 509832408 w 633"/>
                <a:gd name="T73" fmla="*/ 19936802 h 575"/>
                <a:gd name="T74" fmla="*/ 506103309 w 633"/>
                <a:gd name="T75" fmla="*/ 16620379 h 575"/>
                <a:gd name="T76" fmla="*/ 492210536 w 633"/>
                <a:gd name="T77" fmla="*/ 10119107 h 575"/>
                <a:gd name="T78" fmla="*/ 468643879 w 633"/>
                <a:gd name="T79" fmla="*/ 6438726 h 575"/>
                <a:gd name="T80" fmla="*/ 432181202 w 633"/>
                <a:gd name="T81" fmla="*/ 8071808 h 575"/>
                <a:gd name="T82" fmla="*/ 393904534 w 633"/>
                <a:gd name="T83" fmla="*/ 23179433 h 575"/>
                <a:gd name="T84" fmla="*/ 394919571 w 633"/>
                <a:gd name="T85" fmla="*/ 38071615 h 575"/>
                <a:gd name="T86" fmla="*/ 393904534 w 633"/>
                <a:gd name="T87" fmla="*/ 48065140 h 575"/>
                <a:gd name="T88" fmla="*/ 375006384 w 633"/>
                <a:gd name="T89" fmla="*/ 57391730 h 575"/>
                <a:gd name="T90" fmla="*/ 349663134 w 633"/>
                <a:gd name="T91" fmla="*/ 59833291 h 575"/>
                <a:gd name="T92" fmla="*/ 327929861 w 633"/>
                <a:gd name="T93" fmla="*/ 51463058 h 575"/>
                <a:gd name="T94" fmla="*/ 313084382 w 633"/>
                <a:gd name="T95" fmla="*/ 48065140 h 575"/>
                <a:gd name="T96" fmla="*/ 278993705 w 633"/>
                <a:gd name="T97" fmla="*/ 41560694 h 575"/>
                <a:gd name="T98" fmla="*/ 228304573 w 633"/>
                <a:gd name="T99" fmla="*/ 33152169 h 575"/>
                <a:gd name="T100" fmla="*/ 220477370 w 633"/>
                <a:gd name="T101" fmla="*/ 19936802 h 575"/>
                <a:gd name="T102" fmla="*/ 183745974 w 633"/>
                <a:gd name="T103" fmla="*/ 11764938 h 575"/>
                <a:gd name="T104" fmla="*/ 157768048 w 633"/>
                <a:gd name="T105" fmla="*/ 8071808 h 575"/>
                <a:gd name="T106" fmla="*/ 126170675 w 633"/>
                <a:gd name="T107" fmla="*/ 8071808 h 575"/>
                <a:gd name="T108" fmla="*/ 96431376 w 633"/>
                <a:gd name="T109" fmla="*/ 3799566 h 575"/>
                <a:gd name="T110" fmla="*/ 78631373 w 633"/>
                <a:gd name="T111" fmla="*/ 13257751 h 5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3"/>
                <a:gd name="T169" fmla="*/ 0 h 575"/>
                <a:gd name="T170" fmla="*/ 633 w 633"/>
                <a:gd name="T171" fmla="*/ 575 h 5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3" h="575">
                  <a:moveTo>
                    <a:pt x="85" y="27"/>
                  </a:moveTo>
                  <a:lnTo>
                    <a:pt x="82" y="33"/>
                  </a:lnTo>
                  <a:lnTo>
                    <a:pt x="79" y="37"/>
                  </a:lnTo>
                  <a:lnTo>
                    <a:pt x="72" y="41"/>
                  </a:lnTo>
                  <a:lnTo>
                    <a:pt x="63" y="47"/>
                  </a:lnTo>
                  <a:lnTo>
                    <a:pt x="56" y="51"/>
                  </a:lnTo>
                  <a:lnTo>
                    <a:pt x="54" y="57"/>
                  </a:lnTo>
                  <a:lnTo>
                    <a:pt x="47" y="60"/>
                  </a:lnTo>
                  <a:lnTo>
                    <a:pt x="37" y="64"/>
                  </a:lnTo>
                  <a:lnTo>
                    <a:pt x="35" y="71"/>
                  </a:lnTo>
                  <a:lnTo>
                    <a:pt x="35" y="84"/>
                  </a:lnTo>
                  <a:lnTo>
                    <a:pt x="37" y="87"/>
                  </a:lnTo>
                  <a:lnTo>
                    <a:pt x="37" y="101"/>
                  </a:lnTo>
                  <a:lnTo>
                    <a:pt x="35" y="107"/>
                  </a:lnTo>
                  <a:lnTo>
                    <a:pt x="24" y="115"/>
                  </a:lnTo>
                  <a:lnTo>
                    <a:pt x="18" y="117"/>
                  </a:lnTo>
                  <a:lnTo>
                    <a:pt x="9" y="121"/>
                  </a:lnTo>
                  <a:lnTo>
                    <a:pt x="0" y="128"/>
                  </a:lnTo>
                  <a:lnTo>
                    <a:pt x="0" y="138"/>
                  </a:lnTo>
                  <a:lnTo>
                    <a:pt x="9" y="148"/>
                  </a:lnTo>
                  <a:lnTo>
                    <a:pt x="16" y="161"/>
                  </a:lnTo>
                  <a:lnTo>
                    <a:pt x="18" y="282"/>
                  </a:lnTo>
                  <a:lnTo>
                    <a:pt x="6" y="288"/>
                  </a:lnTo>
                  <a:lnTo>
                    <a:pt x="6" y="302"/>
                  </a:lnTo>
                  <a:lnTo>
                    <a:pt x="22" y="319"/>
                  </a:lnTo>
                  <a:lnTo>
                    <a:pt x="28" y="329"/>
                  </a:lnTo>
                  <a:lnTo>
                    <a:pt x="31" y="352"/>
                  </a:lnTo>
                  <a:lnTo>
                    <a:pt x="40" y="363"/>
                  </a:lnTo>
                  <a:lnTo>
                    <a:pt x="63" y="363"/>
                  </a:lnTo>
                  <a:lnTo>
                    <a:pt x="85" y="373"/>
                  </a:lnTo>
                  <a:lnTo>
                    <a:pt x="95" y="393"/>
                  </a:lnTo>
                  <a:lnTo>
                    <a:pt x="101" y="407"/>
                  </a:lnTo>
                  <a:lnTo>
                    <a:pt x="110" y="407"/>
                  </a:lnTo>
                  <a:lnTo>
                    <a:pt x="193" y="410"/>
                  </a:lnTo>
                  <a:lnTo>
                    <a:pt x="199" y="410"/>
                  </a:lnTo>
                  <a:lnTo>
                    <a:pt x="202" y="416"/>
                  </a:lnTo>
                  <a:lnTo>
                    <a:pt x="212" y="420"/>
                  </a:lnTo>
                  <a:lnTo>
                    <a:pt x="218" y="427"/>
                  </a:lnTo>
                  <a:lnTo>
                    <a:pt x="232" y="427"/>
                  </a:lnTo>
                  <a:lnTo>
                    <a:pt x="272" y="413"/>
                  </a:lnTo>
                  <a:lnTo>
                    <a:pt x="288" y="420"/>
                  </a:lnTo>
                  <a:lnTo>
                    <a:pt x="304" y="427"/>
                  </a:lnTo>
                  <a:lnTo>
                    <a:pt x="307" y="430"/>
                  </a:lnTo>
                  <a:lnTo>
                    <a:pt x="311" y="433"/>
                  </a:lnTo>
                  <a:lnTo>
                    <a:pt x="314" y="433"/>
                  </a:lnTo>
                  <a:lnTo>
                    <a:pt x="324" y="436"/>
                  </a:lnTo>
                  <a:lnTo>
                    <a:pt x="324" y="440"/>
                  </a:lnTo>
                  <a:lnTo>
                    <a:pt x="330" y="440"/>
                  </a:lnTo>
                  <a:lnTo>
                    <a:pt x="330" y="444"/>
                  </a:lnTo>
                  <a:lnTo>
                    <a:pt x="348" y="450"/>
                  </a:lnTo>
                  <a:lnTo>
                    <a:pt x="368" y="460"/>
                  </a:lnTo>
                  <a:lnTo>
                    <a:pt x="371" y="464"/>
                  </a:lnTo>
                  <a:lnTo>
                    <a:pt x="375" y="464"/>
                  </a:lnTo>
                  <a:lnTo>
                    <a:pt x="387" y="470"/>
                  </a:lnTo>
                  <a:lnTo>
                    <a:pt x="390" y="474"/>
                  </a:lnTo>
                  <a:lnTo>
                    <a:pt x="393" y="474"/>
                  </a:lnTo>
                  <a:lnTo>
                    <a:pt x="399" y="477"/>
                  </a:lnTo>
                  <a:lnTo>
                    <a:pt x="406" y="481"/>
                  </a:lnTo>
                  <a:lnTo>
                    <a:pt x="409" y="481"/>
                  </a:lnTo>
                  <a:lnTo>
                    <a:pt x="412" y="483"/>
                  </a:lnTo>
                  <a:lnTo>
                    <a:pt x="415" y="487"/>
                  </a:lnTo>
                  <a:lnTo>
                    <a:pt x="432" y="494"/>
                  </a:lnTo>
                  <a:lnTo>
                    <a:pt x="438" y="497"/>
                  </a:lnTo>
                  <a:lnTo>
                    <a:pt x="441" y="497"/>
                  </a:lnTo>
                  <a:lnTo>
                    <a:pt x="441" y="500"/>
                  </a:lnTo>
                  <a:lnTo>
                    <a:pt x="447" y="500"/>
                  </a:lnTo>
                  <a:lnTo>
                    <a:pt x="456" y="507"/>
                  </a:lnTo>
                  <a:lnTo>
                    <a:pt x="463" y="510"/>
                  </a:lnTo>
                  <a:lnTo>
                    <a:pt x="469" y="514"/>
                  </a:lnTo>
                  <a:lnTo>
                    <a:pt x="479" y="517"/>
                  </a:lnTo>
                  <a:lnTo>
                    <a:pt x="486" y="520"/>
                  </a:lnTo>
                  <a:lnTo>
                    <a:pt x="486" y="524"/>
                  </a:lnTo>
                  <a:lnTo>
                    <a:pt x="488" y="524"/>
                  </a:lnTo>
                  <a:lnTo>
                    <a:pt x="510" y="534"/>
                  </a:lnTo>
                  <a:lnTo>
                    <a:pt x="517" y="538"/>
                  </a:lnTo>
                  <a:lnTo>
                    <a:pt x="517" y="541"/>
                  </a:lnTo>
                  <a:lnTo>
                    <a:pt x="520" y="541"/>
                  </a:lnTo>
                  <a:lnTo>
                    <a:pt x="526" y="541"/>
                  </a:lnTo>
                  <a:lnTo>
                    <a:pt x="542" y="551"/>
                  </a:lnTo>
                  <a:lnTo>
                    <a:pt x="548" y="554"/>
                  </a:lnTo>
                  <a:lnTo>
                    <a:pt x="555" y="557"/>
                  </a:lnTo>
                  <a:lnTo>
                    <a:pt x="555" y="561"/>
                  </a:lnTo>
                  <a:lnTo>
                    <a:pt x="564" y="561"/>
                  </a:lnTo>
                  <a:lnTo>
                    <a:pt x="564" y="564"/>
                  </a:lnTo>
                  <a:lnTo>
                    <a:pt x="571" y="567"/>
                  </a:lnTo>
                  <a:lnTo>
                    <a:pt x="577" y="571"/>
                  </a:lnTo>
                  <a:lnTo>
                    <a:pt x="580" y="571"/>
                  </a:lnTo>
                  <a:lnTo>
                    <a:pt x="590" y="574"/>
                  </a:lnTo>
                  <a:lnTo>
                    <a:pt x="590" y="551"/>
                  </a:lnTo>
                  <a:lnTo>
                    <a:pt x="632" y="551"/>
                  </a:lnTo>
                  <a:lnTo>
                    <a:pt x="632" y="470"/>
                  </a:lnTo>
                  <a:lnTo>
                    <a:pt x="632" y="175"/>
                  </a:lnTo>
                  <a:lnTo>
                    <a:pt x="628" y="175"/>
                  </a:lnTo>
                  <a:lnTo>
                    <a:pt x="619" y="165"/>
                  </a:lnTo>
                  <a:lnTo>
                    <a:pt x="619" y="151"/>
                  </a:lnTo>
                  <a:lnTo>
                    <a:pt x="612" y="144"/>
                  </a:lnTo>
                  <a:lnTo>
                    <a:pt x="612" y="128"/>
                  </a:lnTo>
                  <a:lnTo>
                    <a:pt x="622" y="121"/>
                  </a:lnTo>
                  <a:lnTo>
                    <a:pt x="619" y="77"/>
                  </a:lnTo>
                  <a:lnTo>
                    <a:pt x="622" y="71"/>
                  </a:lnTo>
                  <a:lnTo>
                    <a:pt x="625" y="67"/>
                  </a:lnTo>
                  <a:lnTo>
                    <a:pt x="632" y="64"/>
                  </a:lnTo>
                  <a:lnTo>
                    <a:pt x="628" y="64"/>
                  </a:lnTo>
                  <a:lnTo>
                    <a:pt x="625" y="57"/>
                  </a:lnTo>
                  <a:lnTo>
                    <a:pt x="622" y="54"/>
                  </a:lnTo>
                  <a:lnTo>
                    <a:pt x="590" y="51"/>
                  </a:lnTo>
                  <a:lnTo>
                    <a:pt x="584" y="47"/>
                  </a:lnTo>
                  <a:lnTo>
                    <a:pt x="580" y="47"/>
                  </a:lnTo>
                  <a:lnTo>
                    <a:pt x="571" y="43"/>
                  </a:lnTo>
                  <a:lnTo>
                    <a:pt x="559" y="41"/>
                  </a:lnTo>
                  <a:lnTo>
                    <a:pt x="552" y="41"/>
                  </a:lnTo>
                  <a:lnTo>
                    <a:pt x="546" y="37"/>
                  </a:lnTo>
                  <a:lnTo>
                    <a:pt x="546" y="30"/>
                  </a:lnTo>
                  <a:lnTo>
                    <a:pt x="546" y="33"/>
                  </a:lnTo>
                  <a:lnTo>
                    <a:pt x="546" y="24"/>
                  </a:lnTo>
                  <a:lnTo>
                    <a:pt x="540" y="20"/>
                  </a:lnTo>
                  <a:lnTo>
                    <a:pt x="533" y="20"/>
                  </a:lnTo>
                  <a:lnTo>
                    <a:pt x="530" y="17"/>
                  </a:lnTo>
                  <a:lnTo>
                    <a:pt x="517" y="17"/>
                  </a:lnTo>
                  <a:lnTo>
                    <a:pt x="507" y="14"/>
                  </a:lnTo>
                  <a:lnTo>
                    <a:pt x="486" y="14"/>
                  </a:lnTo>
                  <a:lnTo>
                    <a:pt x="475" y="17"/>
                  </a:lnTo>
                  <a:lnTo>
                    <a:pt x="467" y="17"/>
                  </a:lnTo>
                  <a:lnTo>
                    <a:pt x="447" y="27"/>
                  </a:lnTo>
                  <a:lnTo>
                    <a:pt x="434" y="37"/>
                  </a:lnTo>
                  <a:lnTo>
                    <a:pt x="425" y="47"/>
                  </a:lnTo>
                  <a:lnTo>
                    <a:pt x="422" y="67"/>
                  </a:lnTo>
                  <a:lnTo>
                    <a:pt x="425" y="71"/>
                  </a:lnTo>
                  <a:lnTo>
                    <a:pt x="428" y="77"/>
                  </a:lnTo>
                  <a:lnTo>
                    <a:pt x="432" y="87"/>
                  </a:lnTo>
                  <a:lnTo>
                    <a:pt x="428" y="91"/>
                  </a:lnTo>
                  <a:lnTo>
                    <a:pt x="425" y="97"/>
                  </a:lnTo>
                  <a:lnTo>
                    <a:pt x="422" y="107"/>
                  </a:lnTo>
                  <a:lnTo>
                    <a:pt x="412" y="115"/>
                  </a:lnTo>
                  <a:lnTo>
                    <a:pt x="406" y="117"/>
                  </a:lnTo>
                  <a:lnTo>
                    <a:pt x="393" y="121"/>
                  </a:lnTo>
                  <a:lnTo>
                    <a:pt x="383" y="121"/>
                  </a:lnTo>
                  <a:lnTo>
                    <a:pt x="378" y="121"/>
                  </a:lnTo>
                  <a:lnTo>
                    <a:pt x="364" y="115"/>
                  </a:lnTo>
                  <a:lnTo>
                    <a:pt x="359" y="107"/>
                  </a:lnTo>
                  <a:lnTo>
                    <a:pt x="355" y="104"/>
                  </a:lnTo>
                  <a:lnTo>
                    <a:pt x="348" y="101"/>
                  </a:lnTo>
                  <a:lnTo>
                    <a:pt x="343" y="101"/>
                  </a:lnTo>
                  <a:lnTo>
                    <a:pt x="339" y="97"/>
                  </a:lnTo>
                  <a:lnTo>
                    <a:pt x="333" y="94"/>
                  </a:lnTo>
                  <a:lnTo>
                    <a:pt x="324" y="91"/>
                  </a:lnTo>
                  <a:lnTo>
                    <a:pt x="301" y="84"/>
                  </a:lnTo>
                  <a:lnTo>
                    <a:pt x="275" y="80"/>
                  </a:lnTo>
                  <a:lnTo>
                    <a:pt x="259" y="77"/>
                  </a:lnTo>
                  <a:lnTo>
                    <a:pt x="247" y="67"/>
                  </a:lnTo>
                  <a:lnTo>
                    <a:pt x="240" y="57"/>
                  </a:lnTo>
                  <a:lnTo>
                    <a:pt x="240" y="47"/>
                  </a:lnTo>
                  <a:lnTo>
                    <a:pt x="238" y="41"/>
                  </a:lnTo>
                  <a:lnTo>
                    <a:pt x="234" y="37"/>
                  </a:lnTo>
                  <a:lnTo>
                    <a:pt x="216" y="30"/>
                  </a:lnTo>
                  <a:lnTo>
                    <a:pt x="199" y="24"/>
                  </a:lnTo>
                  <a:lnTo>
                    <a:pt x="193" y="20"/>
                  </a:lnTo>
                  <a:lnTo>
                    <a:pt x="180" y="17"/>
                  </a:lnTo>
                  <a:lnTo>
                    <a:pt x="171" y="17"/>
                  </a:lnTo>
                  <a:lnTo>
                    <a:pt x="164" y="14"/>
                  </a:lnTo>
                  <a:lnTo>
                    <a:pt x="152" y="14"/>
                  </a:lnTo>
                  <a:lnTo>
                    <a:pt x="136" y="17"/>
                  </a:lnTo>
                  <a:lnTo>
                    <a:pt x="123" y="17"/>
                  </a:lnTo>
                  <a:lnTo>
                    <a:pt x="114" y="14"/>
                  </a:lnTo>
                  <a:lnTo>
                    <a:pt x="104" y="7"/>
                  </a:lnTo>
                  <a:lnTo>
                    <a:pt x="95" y="4"/>
                  </a:lnTo>
                  <a:lnTo>
                    <a:pt x="85" y="0"/>
                  </a:lnTo>
                  <a:lnTo>
                    <a:pt x="85" y="27"/>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grpSp>
      <p:sp>
        <p:nvSpPr>
          <p:cNvPr id="38918" name="Text Box 10"/>
          <p:cNvSpPr txBox="1">
            <a:spLocks noChangeArrowheads="1"/>
          </p:cNvSpPr>
          <p:nvPr/>
        </p:nvSpPr>
        <p:spPr bwMode="auto">
          <a:xfrm>
            <a:off x="5940425" y="2168525"/>
            <a:ext cx="295275" cy="138113"/>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Algeria</a:t>
            </a:r>
          </a:p>
        </p:txBody>
      </p:sp>
      <p:sp>
        <p:nvSpPr>
          <p:cNvPr id="38919" name="Text Box 11"/>
          <p:cNvSpPr txBox="1">
            <a:spLocks noChangeArrowheads="1"/>
          </p:cNvSpPr>
          <p:nvPr/>
        </p:nvSpPr>
        <p:spPr bwMode="auto">
          <a:xfrm>
            <a:off x="5470525" y="1684338"/>
            <a:ext cx="366713" cy="138112"/>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Morocco</a:t>
            </a:r>
          </a:p>
        </p:txBody>
      </p:sp>
      <p:sp>
        <p:nvSpPr>
          <p:cNvPr id="38920" name="Text Box 12"/>
          <p:cNvSpPr txBox="1">
            <a:spLocks noChangeArrowheads="1"/>
          </p:cNvSpPr>
          <p:nvPr/>
        </p:nvSpPr>
        <p:spPr bwMode="auto">
          <a:xfrm>
            <a:off x="6813550" y="2157413"/>
            <a:ext cx="227013" cy="138112"/>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Libya</a:t>
            </a:r>
          </a:p>
        </p:txBody>
      </p:sp>
      <p:sp>
        <p:nvSpPr>
          <p:cNvPr id="38921" name="Text Box 13"/>
          <p:cNvSpPr txBox="1">
            <a:spLocks noChangeArrowheads="1"/>
          </p:cNvSpPr>
          <p:nvPr/>
        </p:nvSpPr>
        <p:spPr bwMode="auto">
          <a:xfrm>
            <a:off x="6611938" y="1465263"/>
            <a:ext cx="306387" cy="138112"/>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Tunisia</a:t>
            </a:r>
          </a:p>
        </p:txBody>
      </p:sp>
      <p:sp>
        <p:nvSpPr>
          <p:cNvPr id="519" name="Line 14"/>
          <p:cNvSpPr>
            <a:spLocks noChangeShapeType="1"/>
          </p:cNvSpPr>
          <p:nvPr/>
        </p:nvSpPr>
        <p:spPr bwMode="auto">
          <a:xfrm flipH="1">
            <a:off x="6477000" y="1535113"/>
            <a:ext cx="134938" cy="68262"/>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38923" name="Text Box 15"/>
          <p:cNvSpPr txBox="1">
            <a:spLocks noChangeArrowheads="1"/>
          </p:cNvSpPr>
          <p:nvPr/>
        </p:nvSpPr>
        <p:spPr bwMode="auto">
          <a:xfrm>
            <a:off x="5000625" y="1731963"/>
            <a:ext cx="355600" cy="193675"/>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Western</a:t>
            </a:r>
          </a:p>
          <a:p>
            <a:pPr>
              <a:lnSpc>
                <a:spcPct val="70000"/>
              </a:lnSpc>
            </a:pPr>
            <a:r>
              <a:rPr lang="en-US" sz="900">
                <a:solidFill>
                  <a:srgbClr val="000000"/>
                </a:solidFill>
                <a:latin typeface="Arial Narrow" pitchFamily="34" charset="0"/>
                <a:ea typeface="ＭＳ Ｐゴシック" pitchFamily="34" charset="-128"/>
              </a:rPr>
              <a:t>Sahara</a:t>
            </a:r>
          </a:p>
        </p:txBody>
      </p:sp>
      <p:sp>
        <p:nvSpPr>
          <p:cNvPr id="521" name="Line 16"/>
          <p:cNvSpPr>
            <a:spLocks noChangeShapeType="1"/>
          </p:cNvSpPr>
          <p:nvPr/>
        </p:nvSpPr>
        <p:spPr bwMode="auto">
          <a:xfrm>
            <a:off x="5068888" y="1949450"/>
            <a:ext cx="0" cy="276225"/>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38925" name="Text Box 17"/>
          <p:cNvSpPr txBox="1">
            <a:spLocks noChangeArrowheads="1"/>
          </p:cNvSpPr>
          <p:nvPr/>
        </p:nvSpPr>
        <p:spPr bwMode="auto">
          <a:xfrm>
            <a:off x="4989513" y="2506663"/>
            <a:ext cx="442912" cy="138112"/>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Mauritania</a:t>
            </a:r>
          </a:p>
        </p:txBody>
      </p:sp>
      <p:sp>
        <p:nvSpPr>
          <p:cNvPr id="38926" name="Text Box 19"/>
          <p:cNvSpPr txBox="1">
            <a:spLocks noChangeArrowheads="1"/>
          </p:cNvSpPr>
          <p:nvPr/>
        </p:nvSpPr>
        <p:spPr bwMode="auto">
          <a:xfrm>
            <a:off x="4364038" y="2957513"/>
            <a:ext cx="331787" cy="139700"/>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Gambia</a:t>
            </a:r>
          </a:p>
        </p:txBody>
      </p:sp>
      <p:grpSp>
        <p:nvGrpSpPr>
          <p:cNvPr id="3" name="Group 20"/>
          <p:cNvGrpSpPr>
            <a:grpSpLocks/>
          </p:cNvGrpSpPr>
          <p:nvPr/>
        </p:nvGrpSpPr>
        <p:grpSpPr bwMode="auto">
          <a:xfrm>
            <a:off x="4343400" y="2278040"/>
            <a:ext cx="2524125" cy="1362075"/>
            <a:chOff x="2400" y="1234"/>
            <a:chExt cx="1806" cy="945"/>
          </a:xfrm>
          <a:solidFill>
            <a:srgbClr val="DAEDEF">
              <a:lumMod val="90000"/>
            </a:srgbClr>
          </a:solidFill>
        </p:grpSpPr>
        <p:sp>
          <p:nvSpPr>
            <p:cNvPr id="525" name="Freeform 21"/>
            <p:cNvSpPr>
              <a:spLocks/>
            </p:cNvSpPr>
            <p:nvPr/>
          </p:nvSpPr>
          <p:spPr bwMode="auto">
            <a:xfrm>
              <a:off x="3382" y="1863"/>
              <a:ext cx="188" cy="290"/>
            </a:xfrm>
            <a:custGeom>
              <a:avLst/>
              <a:gdLst>
                <a:gd name="T0" fmla="*/ 30036460 w 173"/>
                <a:gd name="T1" fmla="*/ 21183094 h 270"/>
                <a:gd name="T2" fmla="*/ 38185434 w 173"/>
                <a:gd name="T3" fmla="*/ 22280935 h 270"/>
                <a:gd name="T4" fmla="*/ 49004076 w 173"/>
                <a:gd name="T5" fmla="*/ 30316260 h 270"/>
                <a:gd name="T6" fmla="*/ 41888506 w 173"/>
                <a:gd name="T7" fmla="*/ 30316260 h 270"/>
                <a:gd name="T8" fmla="*/ 41888506 w 173"/>
                <a:gd name="T9" fmla="*/ 31101004 h 270"/>
                <a:gd name="T10" fmla="*/ 30036460 w 173"/>
                <a:gd name="T11" fmla="*/ 32825347 h 270"/>
                <a:gd name="T12" fmla="*/ 16782917 w 173"/>
                <a:gd name="T13" fmla="*/ 35899277 h 270"/>
                <a:gd name="T14" fmla="*/ 13077740 w 173"/>
                <a:gd name="T15" fmla="*/ 41724494 h 270"/>
                <a:gd name="T16" fmla="*/ 0 w 173"/>
                <a:gd name="T17" fmla="*/ 43221323 h 270"/>
                <a:gd name="T18" fmla="*/ 13077740 w 173"/>
                <a:gd name="T19" fmla="*/ 56578674 h 270"/>
                <a:gd name="T20" fmla="*/ 13077740 w 173"/>
                <a:gd name="T21" fmla="*/ 57193662 h 270"/>
                <a:gd name="T22" fmla="*/ 23405283 w 173"/>
                <a:gd name="T23" fmla="*/ 57193662 h 270"/>
                <a:gd name="T24" fmla="*/ 30036460 w 173"/>
                <a:gd name="T25" fmla="*/ 63549910 h 270"/>
                <a:gd name="T26" fmla="*/ 3 w 173"/>
                <a:gd name="T27" fmla="*/ 62447618 h 270"/>
                <a:gd name="T28" fmla="*/ 0 w 173"/>
                <a:gd name="T29" fmla="*/ 63880140 h 270"/>
                <a:gd name="T30" fmla="*/ 68340571 w 173"/>
                <a:gd name="T31" fmla="*/ 66455992 h 270"/>
                <a:gd name="T32" fmla="*/ 103570550 w 173"/>
                <a:gd name="T33" fmla="*/ 67717521 h 270"/>
                <a:gd name="T34" fmla="*/ 127457609 w 173"/>
                <a:gd name="T35" fmla="*/ 65079528 h 270"/>
                <a:gd name="T36" fmla="*/ 185360545 w 173"/>
                <a:gd name="T37" fmla="*/ 62447618 h 270"/>
                <a:gd name="T38" fmla="*/ 247889645 w 173"/>
                <a:gd name="T39" fmla="*/ 57193662 h 270"/>
                <a:gd name="T40" fmla="*/ 292574321 w 173"/>
                <a:gd name="T41" fmla="*/ 56578674 h 270"/>
                <a:gd name="T42" fmla="*/ 296701087 w 173"/>
                <a:gd name="T43" fmla="*/ 57193662 h 270"/>
                <a:gd name="T44" fmla="*/ 310759187 w 173"/>
                <a:gd name="T45" fmla="*/ 56578674 h 270"/>
                <a:gd name="T46" fmla="*/ 331740206 w 173"/>
                <a:gd name="T47" fmla="*/ 53696719 h 270"/>
                <a:gd name="T48" fmla="*/ 322426467 w 173"/>
                <a:gd name="T49" fmla="*/ 53249286 h 270"/>
                <a:gd name="T50" fmla="*/ 306493045 w 173"/>
                <a:gd name="T51" fmla="*/ 49861606 h 270"/>
                <a:gd name="T52" fmla="*/ 296701087 w 173"/>
                <a:gd name="T53" fmla="*/ 49861606 h 270"/>
                <a:gd name="T54" fmla="*/ 292574321 w 173"/>
                <a:gd name="T55" fmla="*/ 47777354 h 270"/>
                <a:gd name="T56" fmla="*/ 282038813 w 173"/>
                <a:gd name="T57" fmla="*/ 28453868 h 270"/>
                <a:gd name="T58" fmla="*/ 273028309 w 173"/>
                <a:gd name="T59" fmla="*/ 17559080 h 270"/>
                <a:gd name="T60" fmla="*/ 265735389 w 173"/>
                <a:gd name="T61" fmla="*/ 16973383 h 270"/>
                <a:gd name="T62" fmla="*/ 258501865 w 173"/>
                <a:gd name="T63" fmla="*/ 9452024 h 270"/>
                <a:gd name="T64" fmla="*/ 238828230 w 173"/>
                <a:gd name="T65" fmla="*/ 5811088 h 270"/>
                <a:gd name="T66" fmla="*/ 225022593 w 173"/>
                <a:gd name="T67" fmla="*/ 5037201 h 270"/>
                <a:gd name="T68" fmla="*/ 238828230 w 173"/>
                <a:gd name="T69" fmla="*/ 4 h 270"/>
                <a:gd name="T70" fmla="*/ 220966628 w 173"/>
                <a:gd name="T71" fmla="*/ 0 h 270"/>
                <a:gd name="T72" fmla="*/ 194409023 w 173"/>
                <a:gd name="T73" fmla="*/ 4 h 270"/>
                <a:gd name="T74" fmla="*/ 175344222 w 173"/>
                <a:gd name="T75" fmla="*/ 1989510 h 270"/>
                <a:gd name="T76" fmla="*/ 16782917 w 173"/>
                <a:gd name="T77" fmla="*/ 4 h 270"/>
                <a:gd name="T78" fmla="*/ 16782917 w 173"/>
                <a:gd name="T79" fmla="*/ 1989510 h 270"/>
                <a:gd name="T80" fmla="*/ 23405283 w 173"/>
                <a:gd name="T81" fmla="*/ 7628210 h 270"/>
                <a:gd name="T82" fmla="*/ 23405283 w 173"/>
                <a:gd name="T83" fmla="*/ 8306685 h 270"/>
                <a:gd name="T84" fmla="*/ 30036460 w 173"/>
                <a:gd name="T85" fmla="*/ 16973383 h 270"/>
                <a:gd name="T86" fmla="*/ 38185434 w 173"/>
                <a:gd name="T87" fmla="*/ 16973383 h 270"/>
                <a:gd name="T88" fmla="*/ 30036460 w 173"/>
                <a:gd name="T89" fmla="*/ 21183094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3"/>
                <a:gd name="T136" fmla="*/ 0 h 270"/>
                <a:gd name="T137" fmla="*/ 173 w 173"/>
                <a:gd name="T138" fmla="*/ 270 h 2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3" h="270">
                  <a:moveTo>
                    <a:pt x="16" y="84"/>
                  </a:moveTo>
                  <a:lnTo>
                    <a:pt x="19" y="88"/>
                  </a:lnTo>
                  <a:lnTo>
                    <a:pt x="25" y="121"/>
                  </a:lnTo>
                  <a:lnTo>
                    <a:pt x="22" y="121"/>
                  </a:lnTo>
                  <a:lnTo>
                    <a:pt x="22" y="124"/>
                  </a:lnTo>
                  <a:lnTo>
                    <a:pt x="16" y="131"/>
                  </a:lnTo>
                  <a:lnTo>
                    <a:pt x="9" y="144"/>
                  </a:lnTo>
                  <a:lnTo>
                    <a:pt x="6" y="168"/>
                  </a:lnTo>
                  <a:lnTo>
                    <a:pt x="0" y="171"/>
                  </a:lnTo>
                  <a:lnTo>
                    <a:pt x="6" y="225"/>
                  </a:lnTo>
                  <a:lnTo>
                    <a:pt x="6" y="228"/>
                  </a:lnTo>
                  <a:lnTo>
                    <a:pt x="13" y="228"/>
                  </a:lnTo>
                  <a:lnTo>
                    <a:pt x="16" y="252"/>
                  </a:lnTo>
                  <a:lnTo>
                    <a:pt x="3" y="249"/>
                  </a:lnTo>
                  <a:lnTo>
                    <a:pt x="0" y="255"/>
                  </a:lnTo>
                  <a:lnTo>
                    <a:pt x="35" y="265"/>
                  </a:lnTo>
                  <a:lnTo>
                    <a:pt x="53" y="269"/>
                  </a:lnTo>
                  <a:lnTo>
                    <a:pt x="67" y="259"/>
                  </a:lnTo>
                  <a:lnTo>
                    <a:pt x="95" y="249"/>
                  </a:lnTo>
                  <a:lnTo>
                    <a:pt x="130" y="228"/>
                  </a:lnTo>
                  <a:lnTo>
                    <a:pt x="152" y="225"/>
                  </a:lnTo>
                  <a:lnTo>
                    <a:pt x="155" y="228"/>
                  </a:lnTo>
                  <a:lnTo>
                    <a:pt x="162" y="225"/>
                  </a:lnTo>
                  <a:lnTo>
                    <a:pt x="172" y="215"/>
                  </a:lnTo>
                  <a:lnTo>
                    <a:pt x="168" y="212"/>
                  </a:lnTo>
                  <a:lnTo>
                    <a:pt x="159" y="198"/>
                  </a:lnTo>
                  <a:lnTo>
                    <a:pt x="155" y="198"/>
                  </a:lnTo>
                  <a:lnTo>
                    <a:pt x="152" y="191"/>
                  </a:lnTo>
                  <a:lnTo>
                    <a:pt x="146" y="114"/>
                  </a:lnTo>
                  <a:lnTo>
                    <a:pt x="143" y="70"/>
                  </a:lnTo>
                  <a:lnTo>
                    <a:pt x="139" y="67"/>
                  </a:lnTo>
                  <a:lnTo>
                    <a:pt x="133" y="37"/>
                  </a:lnTo>
                  <a:lnTo>
                    <a:pt x="123" y="23"/>
                  </a:lnTo>
                  <a:lnTo>
                    <a:pt x="118" y="20"/>
                  </a:lnTo>
                  <a:lnTo>
                    <a:pt x="123" y="4"/>
                  </a:lnTo>
                  <a:lnTo>
                    <a:pt x="115" y="0"/>
                  </a:lnTo>
                  <a:lnTo>
                    <a:pt x="102" y="4"/>
                  </a:lnTo>
                  <a:lnTo>
                    <a:pt x="92" y="7"/>
                  </a:lnTo>
                  <a:lnTo>
                    <a:pt x="9" y="4"/>
                  </a:lnTo>
                  <a:lnTo>
                    <a:pt x="9" y="7"/>
                  </a:lnTo>
                  <a:lnTo>
                    <a:pt x="13" y="30"/>
                  </a:lnTo>
                  <a:lnTo>
                    <a:pt x="13" y="33"/>
                  </a:lnTo>
                  <a:lnTo>
                    <a:pt x="16" y="67"/>
                  </a:lnTo>
                  <a:lnTo>
                    <a:pt x="19" y="67"/>
                  </a:lnTo>
                  <a:lnTo>
                    <a:pt x="16" y="84"/>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26" name="Freeform 22"/>
            <p:cNvSpPr>
              <a:spLocks/>
            </p:cNvSpPr>
            <p:nvPr/>
          </p:nvSpPr>
          <p:spPr bwMode="auto">
            <a:xfrm>
              <a:off x="3020" y="1978"/>
              <a:ext cx="179" cy="190"/>
            </a:xfrm>
            <a:custGeom>
              <a:avLst/>
              <a:gdLst>
                <a:gd name="T0" fmla="*/ 23326814 w 166"/>
                <a:gd name="T1" fmla="*/ 8102333 h 176"/>
                <a:gd name="T2" fmla="*/ 18454721 w 166"/>
                <a:gd name="T3" fmla="*/ 12604807 h 176"/>
                <a:gd name="T4" fmla="*/ 17253467 w 166"/>
                <a:gd name="T5" fmla="*/ 20859566 h 176"/>
                <a:gd name="T6" fmla="*/ 13760751 w 166"/>
                <a:gd name="T7" fmla="*/ 22518835 h 176"/>
                <a:gd name="T8" fmla="*/ 10726146 w 166"/>
                <a:gd name="T9" fmla="*/ 27098404 h 176"/>
                <a:gd name="T10" fmla="*/ 5568069 w 166"/>
                <a:gd name="T11" fmla="*/ 33017938 h 176"/>
                <a:gd name="T12" fmla="*/ 6 w 166"/>
                <a:gd name="T13" fmla="*/ 34688487 h 176"/>
                <a:gd name="T14" fmla="*/ 3 w 166"/>
                <a:gd name="T15" fmla="*/ 38706804 h 176"/>
                <a:gd name="T16" fmla="*/ 3 w 166"/>
                <a:gd name="T17" fmla="*/ 42893193 h 176"/>
                <a:gd name="T18" fmla="*/ 5568069 w 166"/>
                <a:gd name="T19" fmla="*/ 45109594 h 176"/>
                <a:gd name="T20" fmla="*/ 4440890 w 166"/>
                <a:gd name="T21" fmla="*/ 49031538 h 176"/>
                <a:gd name="T22" fmla="*/ 8753332 w 166"/>
                <a:gd name="T23" fmla="*/ 50861514 h 176"/>
                <a:gd name="T24" fmla="*/ 13760751 w 166"/>
                <a:gd name="T25" fmla="*/ 57142221 h 176"/>
                <a:gd name="T26" fmla="*/ 19899970 w 166"/>
                <a:gd name="T27" fmla="*/ 61687607 h 176"/>
                <a:gd name="T28" fmla="*/ 25153597 w 166"/>
                <a:gd name="T29" fmla="*/ 67884541 h 176"/>
                <a:gd name="T30" fmla="*/ 30045946 w 166"/>
                <a:gd name="T31" fmla="*/ 71891812 h 176"/>
                <a:gd name="T32" fmla="*/ 34007857 w 166"/>
                <a:gd name="T33" fmla="*/ 75429870 h 176"/>
                <a:gd name="T34" fmla="*/ 37672128 w 166"/>
                <a:gd name="T35" fmla="*/ 81429930 h 176"/>
                <a:gd name="T36" fmla="*/ 42296106 w 166"/>
                <a:gd name="T37" fmla="*/ 87907270 h 176"/>
                <a:gd name="T38" fmla="*/ 45281255 w 166"/>
                <a:gd name="T39" fmla="*/ 90448570 h 176"/>
                <a:gd name="T40" fmla="*/ 50933029 w 166"/>
                <a:gd name="T41" fmla="*/ 93824420 h 176"/>
                <a:gd name="T42" fmla="*/ 55171817 w 166"/>
                <a:gd name="T43" fmla="*/ 96409801 h 176"/>
                <a:gd name="T44" fmla="*/ 61220617 w 166"/>
                <a:gd name="T45" fmla="*/ 99599313 h 176"/>
                <a:gd name="T46" fmla="*/ 67757850 w 166"/>
                <a:gd name="T47" fmla="*/ 102373864 h 176"/>
                <a:gd name="T48" fmla="*/ 71703854 w 166"/>
                <a:gd name="T49" fmla="*/ 104692969 h 176"/>
                <a:gd name="T50" fmla="*/ 77314066 w 166"/>
                <a:gd name="T51" fmla="*/ 106346245 h 176"/>
                <a:gd name="T52" fmla="*/ 82139731 w 166"/>
                <a:gd name="T53" fmla="*/ 81429930 h 176"/>
                <a:gd name="T54" fmla="*/ 77314066 w 166"/>
                <a:gd name="T55" fmla="*/ 69871906 h 176"/>
                <a:gd name="T56" fmla="*/ 74254625 w 166"/>
                <a:gd name="T57" fmla="*/ 66141274 h 176"/>
                <a:gd name="T58" fmla="*/ 61220617 w 166"/>
                <a:gd name="T59" fmla="*/ 54907304 h 176"/>
                <a:gd name="T60" fmla="*/ 58273355 w 166"/>
                <a:gd name="T61" fmla="*/ 53957062 h 176"/>
                <a:gd name="T62" fmla="*/ 63860741 w 166"/>
                <a:gd name="T63" fmla="*/ 37220279 h 176"/>
                <a:gd name="T64" fmla="*/ 59863254 w 166"/>
                <a:gd name="T65" fmla="*/ 33017938 h 176"/>
                <a:gd name="T66" fmla="*/ 59863254 w 166"/>
                <a:gd name="T67" fmla="*/ 25101694 h 176"/>
                <a:gd name="T68" fmla="*/ 55171817 w 166"/>
                <a:gd name="T69" fmla="*/ 22518835 h 176"/>
                <a:gd name="T70" fmla="*/ 51838881 w 166"/>
                <a:gd name="T71" fmla="*/ 30765558 h 176"/>
                <a:gd name="T72" fmla="*/ 48827369 w 166"/>
                <a:gd name="T73" fmla="*/ 34688487 h 176"/>
                <a:gd name="T74" fmla="*/ 42296106 w 166"/>
                <a:gd name="T75" fmla="*/ 30765558 h 176"/>
                <a:gd name="T76" fmla="*/ 40807309 w 166"/>
                <a:gd name="T77" fmla="*/ 27098404 h 176"/>
                <a:gd name="T78" fmla="*/ 39224346 w 166"/>
                <a:gd name="T79" fmla="*/ 10193717 h 176"/>
                <a:gd name="T80" fmla="*/ 36375668 w 166"/>
                <a:gd name="T81" fmla="*/ 4741597 h 176"/>
                <a:gd name="T82" fmla="*/ 30045946 w 166"/>
                <a:gd name="T83" fmla="*/ 4 h 176"/>
                <a:gd name="T84" fmla="*/ 25153597 w 166"/>
                <a:gd name="T85" fmla="*/ 4741597 h 1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6"/>
                <a:gd name="T130" fmla="*/ 0 h 176"/>
                <a:gd name="T131" fmla="*/ 166 w 166"/>
                <a:gd name="T132" fmla="*/ 176 h 17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6" h="176">
                  <a:moveTo>
                    <a:pt x="47" y="7"/>
                  </a:moveTo>
                  <a:lnTo>
                    <a:pt x="47" y="10"/>
                  </a:lnTo>
                  <a:lnTo>
                    <a:pt x="47" y="14"/>
                  </a:lnTo>
                  <a:lnTo>
                    <a:pt x="40" y="14"/>
                  </a:lnTo>
                  <a:lnTo>
                    <a:pt x="40" y="17"/>
                  </a:lnTo>
                  <a:lnTo>
                    <a:pt x="37" y="20"/>
                  </a:lnTo>
                  <a:lnTo>
                    <a:pt x="35" y="20"/>
                  </a:lnTo>
                  <a:lnTo>
                    <a:pt x="35" y="27"/>
                  </a:lnTo>
                  <a:lnTo>
                    <a:pt x="35" y="34"/>
                  </a:lnTo>
                  <a:lnTo>
                    <a:pt x="31" y="34"/>
                  </a:lnTo>
                  <a:lnTo>
                    <a:pt x="31" y="37"/>
                  </a:lnTo>
                  <a:lnTo>
                    <a:pt x="28" y="37"/>
                  </a:lnTo>
                  <a:lnTo>
                    <a:pt x="28" y="41"/>
                  </a:lnTo>
                  <a:lnTo>
                    <a:pt x="25" y="44"/>
                  </a:lnTo>
                  <a:lnTo>
                    <a:pt x="21" y="44"/>
                  </a:lnTo>
                  <a:lnTo>
                    <a:pt x="18" y="47"/>
                  </a:lnTo>
                  <a:lnTo>
                    <a:pt x="16" y="51"/>
                  </a:lnTo>
                  <a:lnTo>
                    <a:pt x="12" y="54"/>
                  </a:lnTo>
                  <a:lnTo>
                    <a:pt x="9" y="54"/>
                  </a:lnTo>
                  <a:lnTo>
                    <a:pt x="9" y="57"/>
                  </a:lnTo>
                  <a:lnTo>
                    <a:pt x="6" y="57"/>
                  </a:lnTo>
                  <a:lnTo>
                    <a:pt x="6" y="61"/>
                  </a:lnTo>
                  <a:lnTo>
                    <a:pt x="6" y="64"/>
                  </a:lnTo>
                  <a:lnTo>
                    <a:pt x="3" y="64"/>
                  </a:lnTo>
                  <a:lnTo>
                    <a:pt x="3" y="68"/>
                  </a:lnTo>
                  <a:lnTo>
                    <a:pt x="0" y="68"/>
                  </a:lnTo>
                  <a:lnTo>
                    <a:pt x="3" y="70"/>
                  </a:lnTo>
                  <a:lnTo>
                    <a:pt x="6" y="70"/>
                  </a:lnTo>
                  <a:lnTo>
                    <a:pt x="9" y="74"/>
                  </a:lnTo>
                  <a:lnTo>
                    <a:pt x="12" y="74"/>
                  </a:lnTo>
                  <a:lnTo>
                    <a:pt x="12" y="78"/>
                  </a:lnTo>
                  <a:lnTo>
                    <a:pt x="9" y="78"/>
                  </a:lnTo>
                  <a:lnTo>
                    <a:pt x="9" y="81"/>
                  </a:lnTo>
                  <a:lnTo>
                    <a:pt x="12" y="81"/>
                  </a:lnTo>
                  <a:lnTo>
                    <a:pt x="16" y="81"/>
                  </a:lnTo>
                  <a:lnTo>
                    <a:pt x="18" y="84"/>
                  </a:lnTo>
                  <a:lnTo>
                    <a:pt x="21" y="88"/>
                  </a:lnTo>
                  <a:lnTo>
                    <a:pt x="25" y="94"/>
                  </a:lnTo>
                  <a:lnTo>
                    <a:pt x="28" y="94"/>
                  </a:lnTo>
                  <a:lnTo>
                    <a:pt x="35" y="97"/>
                  </a:lnTo>
                  <a:lnTo>
                    <a:pt x="37" y="101"/>
                  </a:lnTo>
                  <a:lnTo>
                    <a:pt x="40" y="101"/>
                  </a:lnTo>
                  <a:lnTo>
                    <a:pt x="44" y="105"/>
                  </a:lnTo>
                  <a:lnTo>
                    <a:pt x="47" y="108"/>
                  </a:lnTo>
                  <a:lnTo>
                    <a:pt x="51" y="111"/>
                  </a:lnTo>
                  <a:lnTo>
                    <a:pt x="54" y="115"/>
                  </a:lnTo>
                  <a:lnTo>
                    <a:pt x="56" y="115"/>
                  </a:lnTo>
                  <a:lnTo>
                    <a:pt x="60" y="118"/>
                  </a:lnTo>
                  <a:lnTo>
                    <a:pt x="63" y="121"/>
                  </a:lnTo>
                  <a:lnTo>
                    <a:pt x="66" y="124"/>
                  </a:lnTo>
                  <a:lnTo>
                    <a:pt x="69" y="124"/>
                  </a:lnTo>
                  <a:lnTo>
                    <a:pt x="73" y="128"/>
                  </a:lnTo>
                  <a:lnTo>
                    <a:pt x="75" y="131"/>
                  </a:lnTo>
                  <a:lnTo>
                    <a:pt x="75" y="134"/>
                  </a:lnTo>
                  <a:lnTo>
                    <a:pt x="79" y="134"/>
                  </a:lnTo>
                  <a:lnTo>
                    <a:pt x="85" y="142"/>
                  </a:lnTo>
                  <a:lnTo>
                    <a:pt x="85" y="145"/>
                  </a:lnTo>
                  <a:lnTo>
                    <a:pt x="88" y="145"/>
                  </a:lnTo>
                  <a:lnTo>
                    <a:pt x="91" y="145"/>
                  </a:lnTo>
                  <a:lnTo>
                    <a:pt x="91" y="148"/>
                  </a:lnTo>
                  <a:lnTo>
                    <a:pt x="95" y="148"/>
                  </a:lnTo>
                  <a:lnTo>
                    <a:pt x="101" y="152"/>
                  </a:lnTo>
                  <a:lnTo>
                    <a:pt x="101" y="155"/>
                  </a:lnTo>
                  <a:lnTo>
                    <a:pt x="104" y="155"/>
                  </a:lnTo>
                  <a:lnTo>
                    <a:pt x="108" y="155"/>
                  </a:lnTo>
                  <a:lnTo>
                    <a:pt x="110" y="158"/>
                  </a:lnTo>
                  <a:lnTo>
                    <a:pt x="113" y="162"/>
                  </a:lnTo>
                  <a:lnTo>
                    <a:pt x="120" y="165"/>
                  </a:lnTo>
                  <a:lnTo>
                    <a:pt x="123" y="165"/>
                  </a:lnTo>
                  <a:lnTo>
                    <a:pt x="129" y="168"/>
                  </a:lnTo>
                  <a:lnTo>
                    <a:pt x="132" y="168"/>
                  </a:lnTo>
                  <a:lnTo>
                    <a:pt x="136" y="168"/>
                  </a:lnTo>
                  <a:lnTo>
                    <a:pt x="139" y="172"/>
                  </a:lnTo>
                  <a:lnTo>
                    <a:pt x="143" y="172"/>
                  </a:lnTo>
                  <a:lnTo>
                    <a:pt x="145" y="172"/>
                  </a:lnTo>
                  <a:lnTo>
                    <a:pt x="145" y="175"/>
                  </a:lnTo>
                  <a:lnTo>
                    <a:pt x="152" y="175"/>
                  </a:lnTo>
                  <a:lnTo>
                    <a:pt x="155" y="175"/>
                  </a:lnTo>
                  <a:lnTo>
                    <a:pt x="158" y="145"/>
                  </a:lnTo>
                  <a:lnTo>
                    <a:pt x="161" y="138"/>
                  </a:lnTo>
                  <a:lnTo>
                    <a:pt x="165" y="134"/>
                  </a:lnTo>
                  <a:lnTo>
                    <a:pt x="161" y="131"/>
                  </a:lnTo>
                  <a:lnTo>
                    <a:pt x="161" y="115"/>
                  </a:lnTo>
                  <a:lnTo>
                    <a:pt x="155" y="115"/>
                  </a:lnTo>
                  <a:lnTo>
                    <a:pt x="152" y="111"/>
                  </a:lnTo>
                  <a:lnTo>
                    <a:pt x="148" y="111"/>
                  </a:lnTo>
                  <a:lnTo>
                    <a:pt x="148" y="108"/>
                  </a:lnTo>
                  <a:lnTo>
                    <a:pt x="143" y="101"/>
                  </a:lnTo>
                  <a:lnTo>
                    <a:pt x="139" y="94"/>
                  </a:lnTo>
                  <a:lnTo>
                    <a:pt x="123" y="91"/>
                  </a:lnTo>
                  <a:lnTo>
                    <a:pt x="123" y="88"/>
                  </a:lnTo>
                  <a:lnTo>
                    <a:pt x="120" y="88"/>
                  </a:lnTo>
                  <a:lnTo>
                    <a:pt x="117" y="88"/>
                  </a:lnTo>
                  <a:lnTo>
                    <a:pt x="117" y="81"/>
                  </a:lnTo>
                  <a:lnTo>
                    <a:pt x="127" y="74"/>
                  </a:lnTo>
                  <a:lnTo>
                    <a:pt x="127" y="61"/>
                  </a:lnTo>
                  <a:lnTo>
                    <a:pt x="123" y="61"/>
                  </a:lnTo>
                  <a:lnTo>
                    <a:pt x="123" y="54"/>
                  </a:lnTo>
                  <a:lnTo>
                    <a:pt x="120" y="54"/>
                  </a:lnTo>
                  <a:lnTo>
                    <a:pt x="120" y="47"/>
                  </a:lnTo>
                  <a:lnTo>
                    <a:pt x="120" y="44"/>
                  </a:lnTo>
                  <a:lnTo>
                    <a:pt x="120" y="41"/>
                  </a:lnTo>
                  <a:lnTo>
                    <a:pt x="117" y="41"/>
                  </a:lnTo>
                  <a:lnTo>
                    <a:pt x="117" y="37"/>
                  </a:lnTo>
                  <a:lnTo>
                    <a:pt x="110" y="37"/>
                  </a:lnTo>
                  <a:lnTo>
                    <a:pt x="110" y="41"/>
                  </a:lnTo>
                  <a:lnTo>
                    <a:pt x="108" y="47"/>
                  </a:lnTo>
                  <a:lnTo>
                    <a:pt x="104" y="51"/>
                  </a:lnTo>
                  <a:lnTo>
                    <a:pt x="104" y="54"/>
                  </a:lnTo>
                  <a:lnTo>
                    <a:pt x="101" y="54"/>
                  </a:lnTo>
                  <a:lnTo>
                    <a:pt x="98" y="57"/>
                  </a:lnTo>
                  <a:lnTo>
                    <a:pt x="95" y="57"/>
                  </a:lnTo>
                  <a:lnTo>
                    <a:pt x="85" y="47"/>
                  </a:lnTo>
                  <a:lnTo>
                    <a:pt x="85" y="51"/>
                  </a:lnTo>
                  <a:lnTo>
                    <a:pt x="79" y="51"/>
                  </a:lnTo>
                  <a:lnTo>
                    <a:pt x="79" y="47"/>
                  </a:lnTo>
                  <a:lnTo>
                    <a:pt x="82" y="44"/>
                  </a:lnTo>
                  <a:lnTo>
                    <a:pt x="85" y="30"/>
                  </a:lnTo>
                  <a:lnTo>
                    <a:pt x="82" y="30"/>
                  </a:lnTo>
                  <a:lnTo>
                    <a:pt x="79" y="17"/>
                  </a:lnTo>
                  <a:lnTo>
                    <a:pt x="79" y="10"/>
                  </a:lnTo>
                  <a:lnTo>
                    <a:pt x="75" y="7"/>
                  </a:lnTo>
                  <a:lnTo>
                    <a:pt x="73" y="7"/>
                  </a:lnTo>
                  <a:lnTo>
                    <a:pt x="69" y="0"/>
                  </a:lnTo>
                  <a:lnTo>
                    <a:pt x="63" y="4"/>
                  </a:lnTo>
                  <a:lnTo>
                    <a:pt x="60" y="4"/>
                  </a:lnTo>
                  <a:lnTo>
                    <a:pt x="56" y="0"/>
                  </a:lnTo>
                  <a:lnTo>
                    <a:pt x="51" y="0"/>
                  </a:lnTo>
                  <a:lnTo>
                    <a:pt x="51" y="7"/>
                  </a:lnTo>
                  <a:lnTo>
                    <a:pt x="47" y="7"/>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27" name="Freeform 23"/>
            <p:cNvSpPr>
              <a:spLocks/>
            </p:cNvSpPr>
            <p:nvPr/>
          </p:nvSpPr>
          <p:spPr bwMode="auto">
            <a:xfrm>
              <a:off x="2758" y="1609"/>
              <a:ext cx="273" cy="198"/>
            </a:xfrm>
            <a:custGeom>
              <a:avLst/>
              <a:gdLst>
                <a:gd name="T0" fmla="*/ 36885584 w 252"/>
                <a:gd name="T1" fmla="*/ 420264790 h 182"/>
                <a:gd name="T2" fmla="*/ 39959373 w 252"/>
                <a:gd name="T3" fmla="*/ 420264790 h 182"/>
                <a:gd name="T4" fmla="*/ 102237626 w 252"/>
                <a:gd name="T5" fmla="*/ 397413143 h 182"/>
                <a:gd name="T6" fmla="*/ 185032387 w 252"/>
                <a:gd name="T7" fmla="*/ 388711799 h 182"/>
                <a:gd name="T8" fmla="*/ 200629333 w 252"/>
                <a:gd name="T9" fmla="*/ 397413143 h 182"/>
                <a:gd name="T10" fmla="*/ 206347113 w 252"/>
                <a:gd name="T11" fmla="*/ 412571913 h 182"/>
                <a:gd name="T12" fmla="*/ 210273042 w 252"/>
                <a:gd name="T13" fmla="*/ 406046810 h 182"/>
                <a:gd name="T14" fmla="*/ 240126305 w 252"/>
                <a:gd name="T15" fmla="*/ 420264790 h 182"/>
                <a:gd name="T16" fmla="*/ 276339096 w 252"/>
                <a:gd name="T17" fmla="*/ 412571913 h 182"/>
                <a:gd name="T18" fmla="*/ 282753676 w 252"/>
                <a:gd name="T19" fmla="*/ 406046810 h 182"/>
                <a:gd name="T20" fmla="*/ 276339096 w 252"/>
                <a:gd name="T21" fmla="*/ 365298964 h 182"/>
                <a:gd name="T22" fmla="*/ 270798670 w 252"/>
                <a:gd name="T23" fmla="*/ 343074790 h 182"/>
                <a:gd name="T24" fmla="*/ 267149519 w 252"/>
                <a:gd name="T25" fmla="*/ 324924593 h 182"/>
                <a:gd name="T26" fmla="*/ 262778331 w 252"/>
                <a:gd name="T27" fmla="*/ 320419211 h 182"/>
                <a:gd name="T28" fmla="*/ 255082333 w 252"/>
                <a:gd name="T29" fmla="*/ 324924593 h 182"/>
                <a:gd name="T30" fmla="*/ 252687283 w 252"/>
                <a:gd name="T31" fmla="*/ 300018690 h 182"/>
                <a:gd name="T32" fmla="*/ 252687283 w 252"/>
                <a:gd name="T33" fmla="*/ 283705306 h 182"/>
                <a:gd name="T34" fmla="*/ 245221749 w 252"/>
                <a:gd name="T35" fmla="*/ 220184490 h 182"/>
                <a:gd name="T36" fmla="*/ 240975638 w 252"/>
                <a:gd name="T37" fmla="*/ 186960885 h 182"/>
                <a:gd name="T38" fmla="*/ 232389261 w 252"/>
                <a:gd name="T39" fmla="*/ 171122004 h 182"/>
                <a:gd name="T40" fmla="*/ 227630500 w 252"/>
                <a:gd name="T41" fmla="*/ 162668390 h 182"/>
                <a:gd name="T42" fmla="*/ 217155899 w 252"/>
                <a:gd name="T43" fmla="*/ 149523492 h 182"/>
                <a:gd name="T44" fmla="*/ 210273042 w 252"/>
                <a:gd name="T45" fmla="*/ 137969104 h 182"/>
                <a:gd name="T46" fmla="*/ 214513191 w 252"/>
                <a:gd name="T47" fmla="*/ 128603385 h 182"/>
                <a:gd name="T48" fmla="*/ 206347113 w 252"/>
                <a:gd name="T49" fmla="*/ 126334541 h 182"/>
                <a:gd name="T50" fmla="*/ 198745547 w 252"/>
                <a:gd name="T51" fmla="*/ 116125716 h 182"/>
                <a:gd name="T52" fmla="*/ 190783863 w 252"/>
                <a:gd name="T53" fmla="*/ 98493400 h 182"/>
                <a:gd name="T54" fmla="*/ 188865965 w 252"/>
                <a:gd name="T55" fmla="*/ 70043221 h 182"/>
                <a:gd name="T56" fmla="*/ 178037488 w 252"/>
                <a:gd name="T57" fmla="*/ 53850812 h 182"/>
                <a:gd name="T58" fmla="*/ 174954512 w 252"/>
                <a:gd name="T59" fmla="*/ 45961903 h 182"/>
                <a:gd name="T60" fmla="*/ 162561459 w 252"/>
                <a:gd name="T61" fmla="*/ 45961903 h 182"/>
                <a:gd name="T62" fmla="*/ 160927273 w 252"/>
                <a:gd name="T63" fmla="*/ 27722732 h 182"/>
                <a:gd name="T64" fmla="*/ 145662018 w 252"/>
                <a:gd name="T65" fmla="*/ 16721451 h 182"/>
                <a:gd name="T66" fmla="*/ 110757373 w 252"/>
                <a:gd name="T67" fmla="*/ 0 h 182"/>
                <a:gd name="T68" fmla="*/ 102237626 w 252"/>
                <a:gd name="T69" fmla="*/ 3 h 182"/>
                <a:gd name="T70" fmla="*/ 56849073 w 252"/>
                <a:gd name="T71" fmla="*/ 16721451 h 182"/>
                <a:gd name="T72" fmla="*/ 50804802 w 252"/>
                <a:gd name="T73" fmla="*/ 45961903 h 182"/>
                <a:gd name="T74" fmla="*/ 46896761 w 252"/>
                <a:gd name="T75" fmla="*/ 94874640 h 182"/>
                <a:gd name="T76" fmla="*/ 32463029 w 252"/>
                <a:gd name="T77" fmla="*/ 137969104 h 182"/>
                <a:gd name="T78" fmla="*/ 13336259 w 252"/>
                <a:gd name="T79" fmla="*/ 177649057 h 182"/>
                <a:gd name="T80" fmla="*/ 3 w 252"/>
                <a:gd name="T81" fmla="*/ 192526397 h 182"/>
                <a:gd name="T82" fmla="*/ 3 w 252"/>
                <a:gd name="T83" fmla="*/ 192526397 h 182"/>
                <a:gd name="T84" fmla="*/ 13336259 w 252"/>
                <a:gd name="T85" fmla="*/ 192526397 h 182"/>
                <a:gd name="T86" fmla="*/ 25300568 w 252"/>
                <a:gd name="T87" fmla="*/ 239541312 h 182"/>
                <a:gd name="T88" fmla="*/ 32463029 w 252"/>
                <a:gd name="T89" fmla="*/ 247897031 h 182"/>
                <a:gd name="T90" fmla="*/ 41273863 w 252"/>
                <a:gd name="T91" fmla="*/ 294526842 h 182"/>
                <a:gd name="T92" fmla="*/ 46896761 w 252"/>
                <a:gd name="T93" fmla="*/ 300018690 h 182"/>
                <a:gd name="T94" fmla="*/ 92828956 w 252"/>
                <a:gd name="T95" fmla="*/ 294526842 h 182"/>
                <a:gd name="T96" fmla="*/ 117832353 w 252"/>
                <a:gd name="T97" fmla="*/ 283705306 h 182"/>
                <a:gd name="T98" fmla="*/ 135872535 w 252"/>
                <a:gd name="T99" fmla="*/ 294526842 h 182"/>
                <a:gd name="T100" fmla="*/ 149073772 w 252"/>
                <a:gd name="T101" fmla="*/ 311445210 h 182"/>
                <a:gd name="T102" fmla="*/ 167522951 w 252"/>
                <a:gd name="T103" fmla="*/ 300018690 h 182"/>
                <a:gd name="T104" fmla="*/ 157660842 w 252"/>
                <a:gd name="T105" fmla="*/ 324924593 h 182"/>
                <a:gd name="T106" fmla="*/ 138289287 w 252"/>
                <a:gd name="T107" fmla="*/ 335779898 h 182"/>
                <a:gd name="T108" fmla="*/ 132754408 w 252"/>
                <a:gd name="T109" fmla="*/ 324924593 h 182"/>
                <a:gd name="T110" fmla="*/ 117832353 w 252"/>
                <a:gd name="T111" fmla="*/ 311445210 h 182"/>
                <a:gd name="T112" fmla="*/ 110757373 w 252"/>
                <a:gd name="T113" fmla="*/ 300018690 h 182"/>
                <a:gd name="T114" fmla="*/ 82125279 w 252"/>
                <a:gd name="T115" fmla="*/ 324924593 h 182"/>
                <a:gd name="T116" fmla="*/ 39959373 w 252"/>
                <a:gd name="T117" fmla="*/ 343074790 h 182"/>
                <a:gd name="T118" fmla="*/ 36885584 w 252"/>
                <a:gd name="T119" fmla="*/ 360335719 h 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2"/>
                <a:gd name="T181" fmla="*/ 0 h 182"/>
                <a:gd name="T182" fmla="*/ 252 w 252"/>
                <a:gd name="T183" fmla="*/ 182 h 1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2" h="182">
                  <a:moveTo>
                    <a:pt x="32" y="177"/>
                  </a:moveTo>
                  <a:lnTo>
                    <a:pt x="32" y="181"/>
                  </a:lnTo>
                  <a:lnTo>
                    <a:pt x="32" y="177"/>
                  </a:lnTo>
                  <a:lnTo>
                    <a:pt x="35" y="181"/>
                  </a:lnTo>
                  <a:lnTo>
                    <a:pt x="83" y="174"/>
                  </a:lnTo>
                  <a:lnTo>
                    <a:pt x="91" y="171"/>
                  </a:lnTo>
                  <a:lnTo>
                    <a:pt x="156" y="167"/>
                  </a:lnTo>
                  <a:lnTo>
                    <a:pt x="165" y="167"/>
                  </a:lnTo>
                  <a:lnTo>
                    <a:pt x="168" y="171"/>
                  </a:lnTo>
                  <a:lnTo>
                    <a:pt x="180" y="171"/>
                  </a:lnTo>
                  <a:lnTo>
                    <a:pt x="180" y="177"/>
                  </a:lnTo>
                  <a:lnTo>
                    <a:pt x="184" y="177"/>
                  </a:lnTo>
                  <a:lnTo>
                    <a:pt x="184" y="174"/>
                  </a:lnTo>
                  <a:lnTo>
                    <a:pt x="188" y="174"/>
                  </a:lnTo>
                  <a:lnTo>
                    <a:pt x="191" y="177"/>
                  </a:lnTo>
                  <a:lnTo>
                    <a:pt x="213" y="181"/>
                  </a:lnTo>
                  <a:lnTo>
                    <a:pt x="245" y="177"/>
                  </a:lnTo>
                  <a:lnTo>
                    <a:pt x="248" y="177"/>
                  </a:lnTo>
                  <a:lnTo>
                    <a:pt x="251" y="177"/>
                  </a:lnTo>
                  <a:lnTo>
                    <a:pt x="251" y="174"/>
                  </a:lnTo>
                  <a:lnTo>
                    <a:pt x="248" y="171"/>
                  </a:lnTo>
                  <a:lnTo>
                    <a:pt x="248" y="157"/>
                  </a:lnTo>
                  <a:lnTo>
                    <a:pt x="248" y="154"/>
                  </a:lnTo>
                  <a:lnTo>
                    <a:pt x="241" y="147"/>
                  </a:lnTo>
                  <a:lnTo>
                    <a:pt x="241" y="144"/>
                  </a:lnTo>
                  <a:lnTo>
                    <a:pt x="238" y="140"/>
                  </a:lnTo>
                  <a:lnTo>
                    <a:pt x="238" y="138"/>
                  </a:lnTo>
                  <a:lnTo>
                    <a:pt x="235" y="138"/>
                  </a:lnTo>
                  <a:lnTo>
                    <a:pt x="232" y="140"/>
                  </a:lnTo>
                  <a:lnTo>
                    <a:pt x="229" y="140"/>
                  </a:lnTo>
                  <a:lnTo>
                    <a:pt x="229" y="138"/>
                  </a:lnTo>
                  <a:lnTo>
                    <a:pt x="226" y="130"/>
                  </a:lnTo>
                  <a:lnTo>
                    <a:pt x="223" y="127"/>
                  </a:lnTo>
                  <a:lnTo>
                    <a:pt x="226" y="121"/>
                  </a:lnTo>
                  <a:lnTo>
                    <a:pt x="219" y="97"/>
                  </a:lnTo>
                  <a:lnTo>
                    <a:pt x="219" y="93"/>
                  </a:lnTo>
                  <a:lnTo>
                    <a:pt x="215" y="93"/>
                  </a:lnTo>
                  <a:lnTo>
                    <a:pt x="215" y="80"/>
                  </a:lnTo>
                  <a:lnTo>
                    <a:pt x="213" y="77"/>
                  </a:lnTo>
                  <a:lnTo>
                    <a:pt x="207" y="73"/>
                  </a:lnTo>
                  <a:lnTo>
                    <a:pt x="203" y="73"/>
                  </a:lnTo>
                  <a:lnTo>
                    <a:pt x="203" y="70"/>
                  </a:lnTo>
                  <a:lnTo>
                    <a:pt x="200" y="67"/>
                  </a:lnTo>
                  <a:lnTo>
                    <a:pt x="194" y="64"/>
                  </a:lnTo>
                  <a:lnTo>
                    <a:pt x="191" y="60"/>
                  </a:lnTo>
                  <a:lnTo>
                    <a:pt x="188" y="60"/>
                  </a:lnTo>
                  <a:lnTo>
                    <a:pt x="188" y="56"/>
                  </a:lnTo>
                  <a:lnTo>
                    <a:pt x="191" y="56"/>
                  </a:lnTo>
                  <a:lnTo>
                    <a:pt x="188" y="54"/>
                  </a:lnTo>
                  <a:lnTo>
                    <a:pt x="184" y="54"/>
                  </a:lnTo>
                  <a:lnTo>
                    <a:pt x="184" y="50"/>
                  </a:lnTo>
                  <a:lnTo>
                    <a:pt x="178" y="50"/>
                  </a:lnTo>
                  <a:lnTo>
                    <a:pt x="175" y="43"/>
                  </a:lnTo>
                  <a:lnTo>
                    <a:pt x="171" y="43"/>
                  </a:lnTo>
                  <a:lnTo>
                    <a:pt x="171" y="40"/>
                  </a:lnTo>
                  <a:lnTo>
                    <a:pt x="168" y="30"/>
                  </a:lnTo>
                  <a:lnTo>
                    <a:pt x="162" y="20"/>
                  </a:lnTo>
                  <a:lnTo>
                    <a:pt x="159" y="23"/>
                  </a:lnTo>
                  <a:lnTo>
                    <a:pt x="156" y="23"/>
                  </a:lnTo>
                  <a:lnTo>
                    <a:pt x="156" y="20"/>
                  </a:lnTo>
                  <a:lnTo>
                    <a:pt x="146" y="23"/>
                  </a:lnTo>
                  <a:lnTo>
                    <a:pt x="146" y="20"/>
                  </a:lnTo>
                  <a:lnTo>
                    <a:pt x="143" y="20"/>
                  </a:lnTo>
                  <a:lnTo>
                    <a:pt x="143" y="13"/>
                  </a:lnTo>
                  <a:lnTo>
                    <a:pt x="136" y="7"/>
                  </a:lnTo>
                  <a:lnTo>
                    <a:pt x="130" y="7"/>
                  </a:lnTo>
                  <a:lnTo>
                    <a:pt x="126" y="0"/>
                  </a:lnTo>
                  <a:lnTo>
                    <a:pt x="99" y="0"/>
                  </a:lnTo>
                  <a:lnTo>
                    <a:pt x="99" y="3"/>
                  </a:lnTo>
                  <a:lnTo>
                    <a:pt x="91" y="3"/>
                  </a:lnTo>
                  <a:lnTo>
                    <a:pt x="79" y="7"/>
                  </a:lnTo>
                  <a:lnTo>
                    <a:pt x="51" y="7"/>
                  </a:lnTo>
                  <a:lnTo>
                    <a:pt x="48" y="17"/>
                  </a:lnTo>
                  <a:lnTo>
                    <a:pt x="44" y="20"/>
                  </a:lnTo>
                  <a:lnTo>
                    <a:pt x="41" y="23"/>
                  </a:lnTo>
                  <a:lnTo>
                    <a:pt x="41" y="40"/>
                  </a:lnTo>
                  <a:lnTo>
                    <a:pt x="32" y="54"/>
                  </a:lnTo>
                  <a:lnTo>
                    <a:pt x="29" y="60"/>
                  </a:lnTo>
                  <a:lnTo>
                    <a:pt x="25" y="64"/>
                  </a:lnTo>
                  <a:lnTo>
                    <a:pt x="12" y="77"/>
                  </a:lnTo>
                  <a:lnTo>
                    <a:pt x="0" y="80"/>
                  </a:lnTo>
                  <a:lnTo>
                    <a:pt x="3" y="83"/>
                  </a:lnTo>
                  <a:lnTo>
                    <a:pt x="3" y="87"/>
                  </a:lnTo>
                  <a:lnTo>
                    <a:pt x="3" y="83"/>
                  </a:lnTo>
                  <a:lnTo>
                    <a:pt x="6" y="83"/>
                  </a:lnTo>
                  <a:lnTo>
                    <a:pt x="12" y="83"/>
                  </a:lnTo>
                  <a:lnTo>
                    <a:pt x="12" y="87"/>
                  </a:lnTo>
                  <a:lnTo>
                    <a:pt x="22" y="101"/>
                  </a:lnTo>
                  <a:lnTo>
                    <a:pt x="25" y="104"/>
                  </a:lnTo>
                  <a:lnTo>
                    <a:pt x="29" y="107"/>
                  </a:lnTo>
                  <a:lnTo>
                    <a:pt x="32" y="117"/>
                  </a:lnTo>
                  <a:lnTo>
                    <a:pt x="37" y="127"/>
                  </a:lnTo>
                  <a:lnTo>
                    <a:pt x="37" y="130"/>
                  </a:lnTo>
                  <a:lnTo>
                    <a:pt x="41" y="130"/>
                  </a:lnTo>
                  <a:lnTo>
                    <a:pt x="83" y="130"/>
                  </a:lnTo>
                  <a:lnTo>
                    <a:pt x="83" y="127"/>
                  </a:lnTo>
                  <a:lnTo>
                    <a:pt x="89" y="121"/>
                  </a:lnTo>
                  <a:lnTo>
                    <a:pt x="105" y="121"/>
                  </a:lnTo>
                  <a:lnTo>
                    <a:pt x="111" y="127"/>
                  </a:lnTo>
                  <a:lnTo>
                    <a:pt x="121" y="127"/>
                  </a:lnTo>
                  <a:lnTo>
                    <a:pt x="124" y="130"/>
                  </a:lnTo>
                  <a:lnTo>
                    <a:pt x="133" y="134"/>
                  </a:lnTo>
                  <a:lnTo>
                    <a:pt x="140" y="130"/>
                  </a:lnTo>
                  <a:lnTo>
                    <a:pt x="149" y="130"/>
                  </a:lnTo>
                  <a:lnTo>
                    <a:pt x="149" y="140"/>
                  </a:lnTo>
                  <a:lnTo>
                    <a:pt x="140" y="140"/>
                  </a:lnTo>
                  <a:lnTo>
                    <a:pt x="136" y="144"/>
                  </a:lnTo>
                  <a:lnTo>
                    <a:pt x="124" y="144"/>
                  </a:lnTo>
                  <a:lnTo>
                    <a:pt x="121" y="140"/>
                  </a:lnTo>
                  <a:lnTo>
                    <a:pt x="117" y="140"/>
                  </a:lnTo>
                  <a:lnTo>
                    <a:pt x="111" y="138"/>
                  </a:lnTo>
                  <a:lnTo>
                    <a:pt x="105" y="134"/>
                  </a:lnTo>
                  <a:lnTo>
                    <a:pt x="101" y="134"/>
                  </a:lnTo>
                  <a:lnTo>
                    <a:pt x="99" y="130"/>
                  </a:lnTo>
                  <a:lnTo>
                    <a:pt x="91" y="138"/>
                  </a:lnTo>
                  <a:lnTo>
                    <a:pt x="72" y="140"/>
                  </a:lnTo>
                  <a:lnTo>
                    <a:pt x="70" y="144"/>
                  </a:lnTo>
                  <a:lnTo>
                    <a:pt x="35" y="147"/>
                  </a:lnTo>
                  <a:lnTo>
                    <a:pt x="35" y="151"/>
                  </a:lnTo>
                  <a:lnTo>
                    <a:pt x="32" y="154"/>
                  </a:lnTo>
                  <a:lnTo>
                    <a:pt x="32" y="177"/>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28" name="Freeform 24"/>
            <p:cNvSpPr>
              <a:spLocks/>
            </p:cNvSpPr>
            <p:nvPr/>
          </p:nvSpPr>
          <p:spPr bwMode="auto">
            <a:xfrm>
              <a:off x="2942" y="1913"/>
              <a:ext cx="130" cy="138"/>
            </a:xfrm>
            <a:custGeom>
              <a:avLst/>
              <a:gdLst>
                <a:gd name="T0" fmla="*/ 0 w 121"/>
                <a:gd name="T1" fmla="*/ 19275270 h 128"/>
                <a:gd name="T2" fmla="*/ 2 w 121"/>
                <a:gd name="T3" fmla="*/ 22643952 h 128"/>
                <a:gd name="T4" fmla="*/ 2 w 121"/>
                <a:gd name="T5" fmla="*/ 25411800 h 128"/>
                <a:gd name="T6" fmla="*/ 2 w 121"/>
                <a:gd name="T7" fmla="*/ 29078182 h 128"/>
                <a:gd name="T8" fmla="*/ 2382686 w 121"/>
                <a:gd name="T9" fmla="*/ 29078182 h 128"/>
                <a:gd name="T10" fmla="*/ 2382686 w 121"/>
                <a:gd name="T11" fmla="*/ 31845063 h 128"/>
                <a:gd name="T12" fmla="*/ 6 w 121"/>
                <a:gd name="T13" fmla="*/ 30593421 h 128"/>
                <a:gd name="T14" fmla="*/ 2 w 121"/>
                <a:gd name="T15" fmla="*/ 31845063 h 128"/>
                <a:gd name="T16" fmla="*/ 6 w 121"/>
                <a:gd name="T17" fmla="*/ 35560332 h 128"/>
                <a:gd name="T18" fmla="*/ 2382686 w 121"/>
                <a:gd name="T19" fmla="*/ 36831924 h 128"/>
                <a:gd name="T20" fmla="*/ 3937062 w 121"/>
                <a:gd name="T21" fmla="*/ 38338469 h 128"/>
                <a:gd name="T22" fmla="*/ 4882543 w 121"/>
                <a:gd name="T23" fmla="*/ 40696474 h 128"/>
                <a:gd name="T24" fmla="*/ 3937062 w 121"/>
                <a:gd name="T25" fmla="*/ 42355682 h 128"/>
                <a:gd name="T26" fmla="*/ 4882543 w 121"/>
                <a:gd name="T27" fmla="*/ 43617346 h 128"/>
                <a:gd name="T28" fmla="*/ 5635881 w 121"/>
                <a:gd name="T29" fmla="*/ 45664713 h 128"/>
                <a:gd name="T30" fmla="*/ 7469534 w 121"/>
                <a:gd name="T31" fmla="*/ 47024944 h 128"/>
                <a:gd name="T32" fmla="*/ 9263334 w 121"/>
                <a:gd name="T33" fmla="*/ 50170238 h 128"/>
                <a:gd name="T34" fmla="*/ 9952338 w 121"/>
                <a:gd name="T35" fmla="*/ 51250260 h 128"/>
                <a:gd name="T36" fmla="*/ 10692594 w 121"/>
                <a:gd name="T37" fmla="*/ 53649907 h 128"/>
                <a:gd name="T38" fmla="*/ 11548901 w 121"/>
                <a:gd name="T39" fmla="*/ 54659549 h 128"/>
                <a:gd name="T40" fmla="*/ 13439336 w 121"/>
                <a:gd name="T41" fmla="*/ 54659549 h 128"/>
                <a:gd name="T42" fmla="*/ 14246711 w 121"/>
                <a:gd name="T43" fmla="*/ 55989972 h 128"/>
                <a:gd name="T44" fmla="*/ 15723735 w 121"/>
                <a:gd name="T45" fmla="*/ 58315477 h 128"/>
                <a:gd name="T46" fmla="*/ 17668036 w 121"/>
                <a:gd name="T47" fmla="*/ 59279062 h 128"/>
                <a:gd name="T48" fmla="*/ 19082955 w 121"/>
                <a:gd name="T49" fmla="*/ 59279062 h 128"/>
                <a:gd name="T50" fmla="*/ 20394077 w 121"/>
                <a:gd name="T51" fmla="*/ 61695889 h 128"/>
                <a:gd name="T52" fmla="*/ 20731243 w 121"/>
                <a:gd name="T53" fmla="*/ 59279062 h 128"/>
                <a:gd name="T54" fmla="*/ 20731243 w 121"/>
                <a:gd name="T55" fmla="*/ 55989972 h 128"/>
                <a:gd name="T56" fmla="*/ 21910981 w 121"/>
                <a:gd name="T57" fmla="*/ 54659549 h 128"/>
                <a:gd name="T58" fmla="*/ 23540721 w 121"/>
                <a:gd name="T59" fmla="*/ 53649907 h 128"/>
                <a:gd name="T60" fmla="*/ 25291685 w 121"/>
                <a:gd name="T61" fmla="*/ 50170238 h 128"/>
                <a:gd name="T62" fmla="*/ 26728964 w 121"/>
                <a:gd name="T63" fmla="*/ 48044280 h 128"/>
                <a:gd name="T64" fmla="*/ 27317123 w 121"/>
                <a:gd name="T65" fmla="*/ 47024944 h 128"/>
                <a:gd name="T66" fmla="*/ 28100062 w 121"/>
                <a:gd name="T67" fmla="*/ 45664713 h 128"/>
                <a:gd name="T68" fmla="*/ 28100062 w 121"/>
                <a:gd name="T69" fmla="*/ 38338469 h 128"/>
                <a:gd name="T70" fmla="*/ 29676633 w 121"/>
                <a:gd name="T71" fmla="*/ 36831924 h 128"/>
                <a:gd name="T72" fmla="*/ 31788641 w 121"/>
                <a:gd name="T73" fmla="*/ 35560332 h 128"/>
                <a:gd name="T74" fmla="*/ 31788641 w 121"/>
                <a:gd name="T75" fmla="*/ 31845063 h 128"/>
                <a:gd name="T76" fmla="*/ 30853036 w 121"/>
                <a:gd name="T77" fmla="*/ 30593421 h 128"/>
                <a:gd name="T78" fmla="*/ 27317123 w 121"/>
                <a:gd name="T79" fmla="*/ 33799091 h 128"/>
                <a:gd name="T80" fmla="*/ 28100062 w 121"/>
                <a:gd name="T81" fmla="*/ 30593421 h 128"/>
                <a:gd name="T82" fmla="*/ 29194005 w 121"/>
                <a:gd name="T83" fmla="*/ 25411800 h 128"/>
                <a:gd name="T84" fmla="*/ 28100062 w 121"/>
                <a:gd name="T85" fmla="*/ 19275270 h 128"/>
                <a:gd name="T86" fmla="*/ 27317123 w 121"/>
                <a:gd name="T87" fmla="*/ 16181609 h 128"/>
                <a:gd name="T88" fmla="*/ 25709816 w 121"/>
                <a:gd name="T89" fmla="*/ 11109051 h 128"/>
                <a:gd name="T90" fmla="*/ 25709816 w 121"/>
                <a:gd name="T91" fmla="*/ 7899278 h 128"/>
                <a:gd name="T92" fmla="*/ 22273227 w 121"/>
                <a:gd name="T93" fmla="*/ 6 h 128"/>
                <a:gd name="T94" fmla="*/ 14635173 w 121"/>
                <a:gd name="T95" fmla="*/ 0 h 128"/>
                <a:gd name="T96" fmla="*/ 9263334 w 121"/>
                <a:gd name="T97" fmla="*/ 3 h 128"/>
                <a:gd name="T98" fmla="*/ 9263334 w 121"/>
                <a:gd name="T99" fmla="*/ 4665573 h 128"/>
                <a:gd name="T100" fmla="*/ 7469534 w 121"/>
                <a:gd name="T101" fmla="*/ 9899067 h 128"/>
                <a:gd name="T102" fmla="*/ 6471095 w 121"/>
                <a:gd name="T103" fmla="*/ 11109051 h 128"/>
                <a:gd name="T104" fmla="*/ 5635881 w 121"/>
                <a:gd name="T105" fmla="*/ 12912632 h 128"/>
                <a:gd name="T106" fmla="*/ 3937062 w 121"/>
                <a:gd name="T107" fmla="*/ 16181609 h 128"/>
                <a:gd name="T108" fmla="*/ 6 w 121"/>
                <a:gd name="T109" fmla="*/ 17878525 h 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1"/>
                <a:gd name="T166" fmla="*/ 0 h 128"/>
                <a:gd name="T167" fmla="*/ 121 w 121"/>
                <a:gd name="T168" fmla="*/ 128 h 12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1" h="128">
                  <a:moveTo>
                    <a:pt x="2" y="37"/>
                  </a:moveTo>
                  <a:lnTo>
                    <a:pt x="0" y="40"/>
                  </a:lnTo>
                  <a:lnTo>
                    <a:pt x="0" y="43"/>
                  </a:lnTo>
                  <a:lnTo>
                    <a:pt x="2" y="47"/>
                  </a:lnTo>
                  <a:lnTo>
                    <a:pt x="2" y="50"/>
                  </a:lnTo>
                  <a:lnTo>
                    <a:pt x="2" y="53"/>
                  </a:lnTo>
                  <a:lnTo>
                    <a:pt x="2" y="57"/>
                  </a:lnTo>
                  <a:lnTo>
                    <a:pt x="2" y="60"/>
                  </a:lnTo>
                  <a:lnTo>
                    <a:pt x="6" y="60"/>
                  </a:lnTo>
                  <a:lnTo>
                    <a:pt x="9" y="60"/>
                  </a:lnTo>
                  <a:lnTo>
                    <a:pt x="9" y="64"/>
                  </a:lnTo>
                  <a:lnTo>
                    <a:pt x="9" y="66"/>
                  </a:lnTo>
                  <a:lnTo>
                    <a:pt x="6" y="66"/>
                  </a:lnTo>
                  <a:lnTo>
                    <a:pt x="6" y="64"/>
                  </a:lnTo>
                  <a:lnTo>
                    <a:pt x="2" y="64"/>
                  </a:lnTo>
                  <a:lnTo>
                    <a:pt x="2" y="66"/>
                  </a:lnTo>
                  <a:lnTo>
                    <a:pt x="2" y="70"/>
                  </a:lnTo>
                  <a:lnTo>
                    <a:pt x="6" y="74"/>
                  </a:lnTo>
                  <a:lnTo>
                    <a:pt x="6" y="76"/>
                  </a:lnTo>
                  <a:lnTo>
                    <a:pt x="9" y="76"/>
                  </a:lnTo>
                  <a:lnTo>
                    <a:pt x="12" y="76"/>
                  </a:lnTo>
                  <a:lnTo>
                    <a:pt x="16" y="80"/>
                  </a:lnTo>
                  <a:lnTo>
                    <a:pt x="16" y="84"/>
                  </a:lnTo>
                  <a:lnTo>
                    <a:pt x="19" y="84"/>
                  </a:lnTo>
                  <a:lnTo>
                    <a:pt x="19" y="87"/>
                  </a:lnTo>
                  <a:lnTo>
                    <a:pt x="16" y="87"/>
                  </a:lnTo>
                  <a:lnTo>
                    <a:pt x="16" y="90"/>
                  </a:lnTo>
                  <a:lnTo>
                    <a:pt x="19" y="90"/>
                  </a:lnTo>
                  <a:lnTo>
                    <a:pt x="21" y="90"/>
                  </a:lnTo>
                  <a:lnTo>
                    <a:pt x="21" y="94"/>
                  </a:lnTo>
                  <a:lnTo>
                    <a:pt x="24" y="97"/>
                  </a:lnTo>
                  <a:lnTo>
                    <a:pt x="28" y="97"/>
                  </a:lnTo>
                  <a:lnTo>
                    <a:pt x="32" y="100"/>
                  </a:lnTo>
                  <a:lnTo>
                    <a:pt x="34" y="104"/>
                  </a:lnTo>
                  <a:lnTo>
                    <a:pt x="37" y="104"/>
                  </a:lnTo>
                  <a:lnTo>
                    <a:pt x="37" y="107"/>
                  </a:lnTo>
                  <a:lnTo>
                    <a:pt x="37" y="110"/>
                  </a:lnTo>
                  <a:lnTo>
                    <a:pt x="40" y="110"/>
                  </a:lnTo>
                  <a:lnTo>
                    <a:pt x="44" y="110"/>
                  </a:lnTo>
                  <a:lnTo>
                    <a:pt x="44" y="113"/>
                  </a:lnTo>
                  <a:lnTo>
                    <a:pt x="47" y="113"/>
                  </a:lnTo>
                  <a:lnTo>
                    <a:pt x="51" y="113"/>
                  </a:lnTo>
                  <a:lnTo>
                    <a:pt x="51" y="117"/>
                  </a:lnTo>
                  <a:lnTo>
                    <a:pt x="53" y="117"/>
                  </a:lnTo>
                  <a:lnTo>
                    <a:pt x="56" y="121"/>
                  </a:lnTo>
                  <a:lnTo>
                    <a:pt x="60" y="121"/>
                  </a:lnTo>
                  <a:lnTo>
                    <a:pt x="63" y="121"/>
                  </a:lnTo>
                  <a:lnTo>
                    <a:pt x="66" y="123"/>
                  </a:lnTo>
                  <a:lnTo>
                    <a:pt x="68" y="123"/>
                  </a:lnTo>
                  <a:lnTo>
                    <a:pt x="72" y="123"/>
                  </a:lnTo>
                  <a:lnTo>
                    <a:pt x="72" y="127"/>
                  </a:lnTo>
                  <a:lnTo>
                    <a:pt x="76" y="127"/>
                  </a:lnTo>
                  <a:lnTo>
                    <a:pt x="76" y="123"/>
                  </a:lnTo>
                  <a:lnTo>
                    <a:pt x="79" y="123"/>
                  </a:lnTo>
                  <a:lnTo>
                    <a:pt x="79" y="121"/>
                  </a:lnTo>
                  <a:lnTo>
                    <a:pt x="79" y="117"/>
                  </a:lnTo>
                  <a:lnTo>
                    <a:pt x="82" y="117"/>
                  </a:lnTo>
                  <a:lnTo>
                    <a:pt x="82" y="113"/>
                  </a:lnTo>
                  <a:lnTo>
                    <a:pt x="85" y="113"/>
                  </a:lnTo>
                  <a:lnTo>
                    <a:pt x="88" y="110"/>
                  </a:lnTo>
                  <a:lnTo>
                    <a:pt x="91" y="107"/>
                  </a:lnTo>
                  <a:lnTo>
                    <a:pt x="95" y="104"/>
                  </a:lnTo>
                  <a:lnTo>
                    <a:pt x="98" y="104"/>
                  </a:lnTo>
                  <a:lnTo>
                    <a:pt x="101" y="100"/>
                  </a:lnTo>
                  <a:lnTo>
                    <a:pt x="101" y="97"/>
                  </a:lnTo>
                  <a:lnTo>
                    <a:pt x="103" y="97"/>
                  </a:lnTo>
                  <a:lnTo>
                    <a:pt x="103" y="94"/>
                  </a:lnTo>
                  <a:lnTo>
                    <a:pt x="107" y="94"/>
                  </a:lnTo>
                  <a:lnTo>
                    <a:pt x="107" y="87"/>
                  </a:lnTo>
                  <a:lnTo>
                    <a:pt x="107" y="80"/>
                  </a:lnTo>
                  <a:lnTo>
                    <a:pt x="110" y="80"/>
                  </a:lnTo>
                  <a:lnTo>
                    <a:pt x="113" y="76"/>
                  </a:lnTo>
                  <a:lnTo>
                    <a:pt x="113" y="74"/>
                  </a:lnTo>
                  <a:lnTo>
                    <a:pt x="120" y="74"/>
                  </a:lnTo>
                  <a:lnTo>
                    <a:pt x="120" y="70"/>
                  </a:lnTo>
                  <a:lnTo>
                    <a:pt x="120" y="66"/>
                  </a:lnTo>
                  <a:lnTo>
                    <a:pt x="120" y="64"/>
                  </a:lnTo>
                  <a:lnTo>
                    <a:pt x="117" y="64"/>
                  </a:lnTo>
                  <a:lnTo>
                    <a:pt x="113" y="66"/>
                  </a:lnTo>
                  <a:lnTo>
                    <a:pt x="103" y="70"/>
                  </a:lnTo>
                  <a:lnTo>
                    <a:pt x="103" y="64"/>
                  </a:lnTo>
                  <a:lnTo>
                    <a:pt x="107" y="64"/>
                  </a:lnTo>
                  <a:lnTo>
                    <a:pt x="107" y="53"/>
                  </a:lnTo>
                  <a:lnTo>
                    <a:pt x="110" y="53"/>
                  </a:lnTo>
                  <a:lnTo>
                    <a:pt x="110" y="43"/>
                  </a:lnTo>
                  <a:lnTo>
                    <a:pt x="107" y="40"/>
                  </a:lnTo>
                  <a:lnTo>
                    <a:pt x="103" y="37"/>
                  </a:lnTo>
                  <a:lnTo>
                    <a:pt x="103" y="33"/>
                  </a:lnTo>
                  <a:lnTo>
                    <a:pt x="103" y="27"/>
                  </a:lnTo>
                  <a:lnTo>
                    <a:pt x="98" y="23"/>
                  </a:lnTo>
                  <a:lnTo>
                    <a:pt x="98" y="20"/>
                  </a:lnTo>
                  <a:lnTo>
                    <a:pt x="98" y="17"/>
                  </a:lnTo>
                  <a:lnTo>
                    <a:pt x="91" y="10"/>
                  </a:lnTo>
                  <a:lnTo>
                    <a:pt x="85" y="6"/>
                  </a:lnTo>
                  <a:lnTo>
                    <a:pt x="85" y="0"/>
                  </a:lnTo>
                  <a:lnTo>
                    <a:pt x="56" y="0"/>
                  </a:lnTo>
                  <a:lnTo>
                    <a:pt x="56" y="3"/>
                  </a:lnTo>
                  <a:lnTo>
                    <a:pt x="34" y="3"/>
                  </a:lnTo>
                  <a:lnTo>
                    <a:pt x="34" y="6"/>
                  </a:lnTo>
                  <a:lnTo>
                    <a:pt x="34" y="10"/>
                  </a:lnTo>
                  <a:lnTo>
                    <a:pt x="32" y="13"/>
                  </a:lnTo>
                  <a:lnTo>
                    <a:pt x="28" y="20"/>
                  </a:lnTo>
                  <a:lnTo>
                    <a:pt x="28" y="23"/>
                  </a:lnTo>
                  <a:lnTo>
                    <a:pt x="24" y="23"/>
                  </a:lnTo>
                  <a:lnTo>
                    <a:pt x="21" y="23"/>
                  </a:lnTo>
                  <a:lnTo>
                    <a:pt x="21" y="27"/>
                  </a:lnTo>
                  <a:lnTo>
                    <a:pt x="19" y="30"/>
                  </a:lnTo>
                  <a:lnTo>
                    <a:pt x="16" y="33"/>
                  </a:lnTo>
                  <a:lnTo>
                    <a:pt x="12" y="37"/>
                  </a:lnTo>
                  <a:lnTo>
                    <a:pt x="6" y="37"/>
                  </a:lnTo>
                  <a:lnTo>
                    <a:pt x="2" y="37"/>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29" name="Freeform 25"/>
            <p:cNvSpPr>
              <a:spLocks/>
            </p:cNvSpPr>
            <p:nvPr/>
          </p:nvSpPr>
          <p:spPr bwMode="auto">
            <a:xfrm>
              <a:off x="3507" y="1863"/>
              <a:ext cx="91" cy="233"/>
            </a:xfrm>
            <a:custGeom>
              <a:avLst/>
              <a:gdLst>
                <a:gd name="T0" fmla="*/ 5169190 w 85"/>
                <a:gd name="T1" fmla="*/ 4095704 h 216"/>
                <a:gd name="T2" fmla="*/ 4382050 w 85"/>
                <a:gd name="T3" fmla="*/ 4 h 216"/>
                <a:gd name="T4" fmla="*/ 3934893 w 85"/>
                <a:gd name="T5" fmla="*/ 4095704 h 216"/>
                <a:gd name="T6" fmla="*/ 3433115 w 85"/>
                <a:gd name="T7" fmla="*/ 4 h 216"/>
                <a:gd name="T8" fmla="*/ 2441048 w 85"/>
                <a:gd name="T9" fmla="*/ 4 h 216"/>
                <a:gd name="T10" fmla="*/ 1234105 w 85"/>
                <a:gd name="T11" fmla="*/ 0 h 216"/>
                <a:gd name="T12" fmla="*/ 2 w 85"/>
                <a:gd name="T13" fmla="*/ 0 h 216"/>
                <a:gd name="T14" fmla="*/ 1234105 w 85"/>
                <a:gd name="T15" fmla="*/ 4 h 216"/>
                <a:gd name="T16" fmla="*/ 1234105 w 85"/>
                <a:gd name="T17" fmla="*/ 12246481 h 216"/>
                <a:gd name="T18" fmla="*/ 3433115 w 85"/>
                <a:gd name="T19" fmla="*/ 35525371 h 216"/>
                <a:gd name="T20" fmla="*/ 4382050 w 85"/>
                <a:gd name="T21" fmla="*/ 60374373 h 216"/>
                <a:gd name="T22" fmla="*/ 5756609 w 85"/>
                <a:gd name="T23" fmla="*/ 105623565 h 216"/>
                <a:gd name="T24" fmla="*/ 7562344 w 85"/>
                <a:gd name="T25" fmla="*/ 111794162 h 216"/>
                <a:gd name="T26" fmla="*/ 8875955 w 85"/>
                <a:gd name="T27" fmla="*/ 111794162 h 216"/>
                <a:gd name="T28" fmla="*/ 10946328 w 85"/>
                <a:gd name="T29" fmla="*/ 110679974 h 216"/>
                <a:gd name="T30" fmla="*/ 11399067 w 85"/>
                <a:gd name="T31" fmla="*/ 108268649 h 216"/>
                <a:gd name="T32" fmla="*/ 10946328 w 85"/>
                <a:gd name="T33" fmla="*/ 106443172 h 216"/>
                <a:gd name="T34" fmla="*/ 10946328 w 85"/>
                <a:gd name="T35" fmla="*/ 103263534 h 216"/>
                <a:gd name="T36" fmla="*/ 10635755 w 85"/>
                <a:gd name="T37" fmla="*/ 98798220 h 216"/>
                <a:gd name="T38" fmla="*/ 10635755 w 85"/>
                <a:gd name="T39" fmla="*/ 92953891 h 216"/>
                <a:gd name="T40" fmla="*/ 10635755 w 85"/>
                <a:gd name="T41" fmla="*/ 55476404 h 216"/>
                <a:gd name="T42" fmla="*/ 10635755 w 85"/>
                <a:gd name="T43" fmla="*/ 49961002 h 216"/>
                <a:gd name="T44" fmla="*/ 9945449 w 85"/>
                <a:gd name="T45" fmla="*/ 47890410 h 216"/>
                <a:gd name="T46" fmla="*/ 9550453 w 85"/>
                <a:gd name="T47" fmla="*/ 42883845 h 216"/>
                <a:gd name="T48" fmla="*/ 9550453 w 85"/>
                <a:gd name="T49" fmla="*/ 39754984 h 216"/>
                <a:gd name="T50" fmla="*/ 9289709 w 85"/>
                <a:gd name="T51" fmla="*/ 34165479 h 216"/>
                <a:gd name="T52" fmla="*/ 8875955 w 85"/>
                <a:gd name="T53" fmla="*/ 30397370 h 216"/>
                <a:gd name="T54" fmla="*/ 8290729 w 85"/>
                <a:gd name="T55" fmla="*/ 26406461 h 216"/>
                <a:gd name="T56" fmla="*/ 7783176 w 85"/>
                <a:gd name="T57" fmla="*/ 22693736 h 216"/>
                <a:gd name="T58" fmla="*/ 7063728 w 85"/>
                <a:gd name="T59" fmla="*/ 21037970 h 216"/>
                <a:gd name="T60" fmla="*/ 6162957 w 85"/>
                <a:gd name="T61" fmla="*/ 19503018 h 216"/>
                <a:gd name="T62" fmla="*/ 5169190 w 85"/>
                <a:gd name="T63" fmla="*/ 17886348 h 216"/>
                <a:gd name="T64" fmla="*/ 5169190 w 85"/>
                <a:gd name="T65" fmla="*/ 12246481 h 216"/>
                <a:gd name="T66" fmla="*/ 5756609 w 85"/>
                <a:gd name="T67" fmla="*/ 6960547 h 216"/>
                <a:gd name="T68" fmla="*/ 5756609 w 85"/>
                <a:gd name="T69" fmla="*/ 4095704 h 216"/>
                <a:gd name="T70" fmla="*/ 6162957 w 85"/>
                <a:gd name="T71" fmla="*/ 4 h 2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216"/>
                <a:gd name="T110" fmla="*/ 85 w 85"/>
                <a:gd name="T111" fmla="*/ 216 h 2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216">
                  <a:moveTo>
                    <a:pt x="40" y="7"/>
                  </a:moveTo>
                  <a:lnTo>
                    <a:pt x="36" y="7"/>
                  </a:lnTo>
                  <a:lnTo>
                    <a:pt x="33" y="4"/>
                  </a:lnTo>
                  <a:lnTo>
                    <a:pt x="31" y="4"/>
                  </a:lnTo>
                  <a:lnTo>
                    <a:pt x="31" y="7"/>
                  </a:lnTo>
                  <a:lnTo>
                    <a:pt x="28" y="7"/>
                  </a:lnTo>
                  <a:lnTo>
                    <a:pt x="24" y="7"/>
                  </a:lnTo>
                  <a:lnTo>
                    <a:pt x="24" y="4"/>
                  </a:lnTo>
                  <a:lnTo>
                    <a:pt x="21" y="4"/>
                  </a:lnTo>
                  <a:lnTo>
                    <a:pt x="18" y="4"/>
                  </a:lnTo>
                  <a:lnTo>
                    <a:pt x="15" y="4"/>
                  </a:lnTo>
                  <a:lnTo>
                    <a:pt x="8" y="0"/>
                  </a:lnTo>
                  <a:lnTo>
                    <a:pt x="6" y="0"/>
                  </a:lnTo>
                  <a:lnTo>
                    <a:pt x="2" y="0"/>
                  </a:lnTo>
                  <a:lnTo>
                    <a:pt x="0" y="0"/>
                  </a:lnTo>
                  <a:lnTo>
                    <a:pt x="8" y="4"/>
                  </a:lnTo>
                  <a:lnTo>
                    <a:pt x="2" y="20"/>
                  </a:lnTo>
                  <a:lnTo>
                    <a:pt x="8" y="23"/>
                  </a:lnTo>
                  <a:lnTo>
                    <a:pt x="18" y="37"/>
                  </a:lnTo>
                  <a:lnTo>
                    <a:pt x="24" y="67"/>
                  </a:lnTo>
                  <a:lnTo>
                    <a:pt x="28" y="70"/>
                  </a:lnTo>
                  <a:lnTo>
                    <a:pt x="31" y="114"/>
                  </a:lnTo>
                  <a:lnTo>
                    <a:pt x="36" y="191"/>
                  </a:lnTo>
                  <a:lnTo>
                    <a:pt x="40" y="198"/>
                  </a:lnTo>
                  <a:lnTo>
                    <a:pt x="43" y="198"/>
                  </a:lnTo>
                  <a:lnTo>
                    <a:pt x="52" y="211"/>
                  </a:lnTo>
                  <a:lnTo>
                    <a:pt x="55" y="215"/>
                  </a:lnTo>
                  <a:lnTo>
                    <a:pt x="62" y="211"/>
                  </a:lnTo>
                  <a:lnTo>
                    <a:pt x="67" y="208"/>
                  </a:lnTo>
                  <a:lnTo>
                    <a:pt x="77" y="208"/>
                  </a:lnTo>
                  <a:lnTo>
                    <a:pt x="84" y="204"/>
                  </a:lnTo>
                  <a:lnTo>
                    <a:pt x="80" y="204"/>
                  </a:lnTo>
                  <a:lnTo>
                    <a:pt x="80" y="201"/>
                  </a:lnTo>
                  <a:lnTo>
                    <a:pt x="77" y="201"/>
                  </a:lnTo>
                  <a:lnTo>
                    <a:pt x="77" y="198"/>
                  </a:lnTo>
                  <a:lnTo>
                    <a:pt x="77" y="195"/>
                  </a:lnTo>
                  <a:lnTo>
                    <a:pt x="74" y="195"/>
                  </a:lnTo>
                  <a:lnTo>
                    <a:pt x="74" y="187"/>
                  </a:lnTo>
                  <a:lnTo>
                    <a:pt x="74" y="177"/>
                  </a:lnTo>
                  <a:lnTo>
                    <a:pt x="74" y="174"/>
                  </a:lnTo>
                  <a:lnTo>
                    <a:pt x="77" y="117"/>
                  </a:lnTo>
                  <a:lnTo>
                    <a:pt x="74" y="104"/>
                  </a:lnTo>
                  <a:lnTo>
                    <a:pt x="74" y="97"/>
                  </a:lnTo>
                  <a:lnTo>
                    <a:pt x="74" y="94"/>
                  </a:lnTo>
                  <a:lnTo>
                    <a:pt x="70" y="94"/>
                  </a:lnTo>
                  <a:lnTo>
                    <a:pt x="70" y="90"/>
                  </a:lnTo>
                  <a:lnTo>
                    <a:pt x="70" y="88"/>
                  </a:lnTo>
                  <a:lnTo>
                    <a:pt x="67" y="80"/>
                  </a:lnTo>
                  <a:lnTo>
                    <a:pt x="67" y="77"/>
                  </a:lnTo>
                  <a:lnTo>
                    <a:pt x="67" y="74"/>
                  </a:lnTo>
                  <a:lnTo>
                    <a:pt x="65" y="67"/>
                  </a:lnTo>
                  <a:lnTo>
                    <a:pt x="65" y="64"/>
                  </a:lnTo>
                  <a:lnTo>
                    <a:pt x="62" y="60"/>
                  </a:lnTo>
                  <a:lnTo>
                    <a:pt x="62" y="57"/>
                  </a:lnTo>
                  <a:lnTo>
                    <a:pt x="62" y="54"/>
                  </a:lnTo>
                  <a:lnTo>
                    <a:pt x="58" y="50"/>
                  </a:lnTo>
                  <a:lnTo>
                    <a:pt x="55" y="47"/>
                  </a:lnTo>
                  <a:lnTo>
                    <a:pt x="55" y="43"/>
                  </a:lnTo>
                  <a:lnTo>
                    <a:pt x="52" y="40"/>
                  </a:lnTo>
                  <a:lnTo>
                    <a:pt x="49" y="40"/>
                  </a:lnTo>
                  <a:lnTo>
                    <a:pt x="46" y="37"/>
                  </a:lnTo>
                  <a:lnTo>
                    <a:pt x="43" y="37"/>
                  </a:lnTo>
                  <a:lnTo>
                    <a:pt x="40" y="33"/>
                  </a:lnTo>
                  <a:lnTo>
                    <a:pt x="36" y="33"/>
                  </a:lnTo>
                  <a:lnTo>
                    <a:pt x="36" y="30"/>
                  </a:lnTo>
                  <a:lnTo>
                    <a:pt x="36" y="23"/>
                  </a:lnTo>
                  <a:lnTo>
                    <a:pt x="36" y="14"/>
                  </a:lnTo>
                  <a:lnTo>
                    <a:pt x="40" y="14"/>
                  </a:lnTo>
                  <a:lnTo>
                    <a:pt x="40" y="10"/>
                  </a:lnTo>
                  <a:lnTo>
                    <a:pt x="40" y="7"/>
                  </a:lnTo>
                  <a:lnTo>
                    <a:pt x="43" y="7"/>
                  </a:lnTo>
                  <a:lnTo>
                    <a:pt x="43" y="4"/>
                  </a:lnTo>
                  <a:lnTo>
                    <a:pt x="40" y="7"/>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30" name="Freeform 26"/>
            <p:cNvSpPr>
              <a:spLocks/>
            </p:cNvSpPr>
            <p:nvPr/>
          </p:nvSpPr>
          <p:spPr bwMode="auto">
            <a:xfrm>
              <a:off x="3547" y="1805"/>
              <a:ext cx="132" cy="279"/>
            </a:xfrm>
            <a:custGeom>
              <a:avLst/>
              <a:gdLst>
                <a:gd name="T0" fmla="*/ 3 w 122"/>
                <a:gd name="T1" fmla="*/ 25058514 h 259"/>
                <a:gd name="T2" fmla="*/ 3 w 122"/>
                <a:gd name="T3" fmla="*/ 28092568 h 259"/>
                <a:gd name="T4" fmla="*/ 0 w 122"/>
                <a:gd name="T5" fmla="*/ 32517941 h 259"/>
                <a:gd name="T6" fmla="*/ 0 w 122"/>
                <a:gd name="T7" fmla="*/ 36347681 h 259"/>
                <a:gd name="T8" fmla="*/ 6 w 122"/>
                <a:gd name="T9" fmla="*/ 38211736 h 259"/>
                <a:gd name="T10" fmla="*/ 10321051 w 122"/>
                <a:gd name="T11" fmla="*/ 38486918 h 259"/>
                <a:gd name="T12" fmla="*/ 17915204 w 122"/>
                <a:gd name="T13" fmla="*/ 40748631 h 259"/>
                <a:gd name="T14" fmla="*/ 19625089 w 122"/>
                <a:gd name="T15" fmla="*/ 43895215 h 259"/>
                <a:gd name="T16" fmla="*/ 22691521 w 122"/>
                <a:gd name="T17" fmla="*/ 47167653 h 259"/>
                <a:gd name="T18" fmla="*/ 24857290 w 122"/>
                <a:gd name="T19" fmla="*/ 48943359 h 259"/>
                <a:gd name="T20" fmla="*/ 29099241 w 122"/>
                <a:gd name="T21" fmla="*/ 53478057 h 259"/>
                <a:gd name="T22" fmla="*/ 29099241 w 122"/>
                <a:gd name="T23" fmla="*/ 55621776 h 259"/>
                <a:gd name="T24" fmla="*/ 31097089 w 122"/>
                <a:gd name="T25" fmla="*/ 59916866 h 259"/>
                <a:gd name="T26" fmla="*/ 33646030 w 122"/>
                <a:gd name="T27" fmla="*/ 61479713 h 259"/>
                <a:gd name="T28" fmla="*/ 33646030 w 122"/>
                <a:gd name="T29" fmla="*/ 65903828 h 259"/>
                <a:gd name="T30" fmla="*/ 33646030 w 122"/>
                <a:gd name="T31" fmla="*/ 95594188 h 259"/>
                <a:gd name="T32" fmla="*/ 33646030 w 122"/>
                <a:gd name="T33" fmla="*/ 100667772 h 259"/>
                <a:gd name="T34" fmla="*/ 36857316 w 122"/>
                <a:gd name="T35" fmla="*/ 104075922 h 259"/>
                <a:gd name="T36" fmla="*/ 36857316 w 122"/>
                <a:gd name="T37" fmla="*/ 106903236 h 259"/>
                <a:gd name="T38" fmla="*/ 39878410 w 122"/>
                <a:gd name="T39" fmla="*/ 107723163 h 259"/>
                <a:gd name="T40" fmla="*/ 56522628 w 122"/>
                <a:gd name="T41" fmla="*/ 107723163 h 259"/>
                <a:gd name="T42" fmla="*/ 70818995 w 122"/>
                <a:gd name="T43" fmla="*/ 106903236 h 259"/>
                <a:gd name="T44" fmla="*/ 74894444 w 122"/>
                <a:gd name="T45" fmla="*/ 84099342 h 259"/>
                <a:gd name="T46" fmla="*/ 79662577 w 122"/>
                <a:gd name="T47" fmla="*/ 59916866 h 259"/>
                <a:gd name="T48" fmla="*/ 81186610 w 122"/>
                <a:gd name="T49" fmla="*/ 57607617 h 259"/>
                <a:gd name="T50" fmla="*/ 100901190 w 122"/>
                <a:gd name="T51" fmla="*/ 43895215 h 259"/>
                <a:gd name="T52" fmla="*/ 102637392 w 122"/>
                <a:gd name="T53" fmla="*/ 40748631 h 259"/>
                <a:gd name="T54" fmla="*/ 100901190 w 122"/>
                <a:gd name="T55" fmla="*/ 35115936 h 259"/>
                <a:gd name="T56" fmla="*/ 105007333 w 122"/>
                <a:gd name="T57" fmla="*/ 35115936 h 259"/>
                <a:gd name="T58" fmla="*/ 105007333 w 122"/>
                <a:gd name="T59" fmla="*/ 20862891 h 259"/>
                <a:gd name="T60" fmla="*/ 96126271 w 122"/>
                <a:gd name="T61" fmla="*/ 16690212 h 259"/>
                <a:gd name="T62" fmla="*/ 93257206 w 122"/>
                <a:gd name="T63" fmla="*/ 8545227 h 259"/>
                <a:gd name="T64" fmla="*/ 74894444 w 122"/>
                <a:gd name="T65" fmla="*/ 0 h 259"/>
                <a:gd name="T66" fmla="*/ 56522628 w 122"/>
                <a:gd name="T67" fmla="*/ 3249137 h 259"/>
                <a:gd name="T68" fmla="*/ 62894461 w 122"/>
                <a:gd name="T69" fmla="*/ 5076843 h 259"/>
                <a:gd name="T70" fmla="*/ 56522628 w 122"/>
                <a:gd name="T71" fmla="*/ 6836137 h 259"/>
                <a:gd name="T72" fmla="*/ 56522628 w 122"/>
                <a:gd name="T73" fmla="*/ 9527960 h 259"/>
                <a:gd name="T74" fmla="*/ 53978119 w 122"/>
                <a:gd name="T75" fmla="*/ 12394958 h 259"/>
                <a:gd name="T76" fmla="*/ 46109432 w 122"/>
                <a:gd name="T77" fmla="*/ 15493791 h 259"/>
                <a:gd name="T78" fmla="*/ 39878410 w 122"/>
                <a:gd name="T79" fmla="*/ 16690212 h 259"/>
                <a:gd name="T80" fmla="*/ 36857316 w 122"/>
                <a:gd name="T81" fmla="*/ 15493791 h 259"/>
                <a:gd name="T82" fmla="*/ 31097089 w 122"/>
                <a:gd name="T83" fmla="*/ 16690212 h 259"/>
                <a:gd name="T84" fmla="*/ 22691521 w 122"/>
                <a:gd name="T85" fmla="*/ 15493791 h 259"/>
                <a:gd name="T86" fmla="*/ 19625089 w 122"/>
                <a:gd name="T87" fmla="*/ 17979023 h 259"/>
                <a:gd name="T88" fmla="*/ 14144247 w 122"/>
                <a:gd name="T89" fmla="*/ 19704940 h 259"/>
                <a:gd name="T90" fmla="*/ 8148577 w 122"/>
                <a:gd name="T91" fmla="*/ 23376380 h 259"/>
                <a:gd name="T92" fmla="*/ 6 w 122"/>
                <a:gd name="T93" fmla="*/ 25058514 h 25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2"/>
                <a:gd name="T142" fmla="*/ 0 h 259"/>
                <a:gd name="T143" fmla="*/ 122 w 122"/>
                <a:gd name="T144" fmla="*/ 259 h 25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2" h="259">
                  <a:moveTo>
                    <a:pt x="6" y="60"/>
                  </a:moveTo>
                  <a:lnTo>
                    <a:pt x="3" y="60"/>
                  </a:lnTo>
                  <a:lnTo>
                    <a:pt x="3" y="64"/>
                  </a:lnTo>
                  <a:lnTo>
                    <a:pt x="3" y="67"/>
                  </a:lnTo>
                  <a:lnTo>
                    <a:pt x="0" y="67"/>
                  </a:lnTo>
                  <a:lnTo>
                    <a:pt x="0" y="77"/>
                  </a:lnTo>
                  <a:lnTo>
                    <a:pt x="0" y="84"/>
                  </a:lnTo>
                  <a:lnTo>
                    <a:pt x="0" y="87"/>
                  </a:lnTo>
                  <a:lnTo>
                    <a:pt x="3" y="87"/>
                  </a:lnTo>
                  <a:lnTo>
                    <a:pt x="6" y="91"/>
                  </a:lnTo>
                  <a:lnTo>
                    <a:pt x="9" y="91"/>
                  </a:lnTo>
                  <a:lnTo>
                    <a:pt x="12" y="93"/>
                  </a:lnTo>
                  <a:lnTo>
                    <a:pt x="16" y="93"/>
                  </a:lnTo>
                  <a:lnTo>
                    <a:pt x="19" y="97"/>
                  </a:lnTo>
                  <a:lnTo>
                    <a:pt x="19" y="101"/>
                  </a:lnTo>
                  <a:lnTo>
                    <a:pt x="22" y="104"/>
                  </a:lnTo>
                  <a:lnTo>
                    <a:pt x="25" y="107"/>
                  </a:lnTo>
                  <a:lnTo>
                    <a:pt x="25" y="111"/>
                  </a:lnTo>
                  <a:lnTo>
                    <a:pt x="25" y="114"/>
                  </a:lnTo>
                  <a:lnTo>
                    <a:pt x="28" y="117"/>
                  </a:lnTo>
                  <a:lnTo>
                    <a:pt x="28" y="121"/>
                  </a:lnTo>
                  <a:lnTo>
                    <a:pt x="32" y="128"/>
                  </a:lnTo>
                  <a:lnTo>
                    <a:pt x="32" y="131"/>
                  </a:lnTo>
                  <a:lnTo>
                    <a:pt x="32" y="134"/>
                  </a:lnTo>
                  <a:lnTo>
                    <a:pt x="34" y="141"/>
                  </a:lnTo>
                  <a:lnTo>
                    <a:pt x="34" y="144"/>
                  </a:lnTo>
                  <a:lnTo>
                    <a:pt x="34" y="148"/>
                  </a:lnTo>
                  <a:lnTo>
                    <a:pt x="37" y="148"/>
                  </a:lnTo>
                  <a:lnTo>
                    <a:pt x="37" y="151"/>
                  </a:lnTo>
                  <a:lnTo>
                    <a:pt x="37" y="158"/>
                  </a:lnTo>
                  <a:lnTo>
                    <a:pt x="41" y="171"/>
                  </a:lnTo>
                  <a:lnTo>
                    <a:pt x="37" y="228"/>
                  </a:lnTo>
                  <a:lnTo>
                    <a:pt x="37" y="231"/>
                  </a:lnTo>
                  <a:lnTo>
                    <a:pt x="37" y="241"/>
                  </a:lnTo>
                  <a:lnTo>
                    <a:pt x="37" y="249"/>
                  </a:lnTo>
                  <a:lnTo>
                    <a:pt x="41" y="249"/>
                  </a:lnTo>
                  <a:lnTo>
                    <a:pt x="41" y="251"/>
                  </a:lnTo>
                  <a:lnTo>
                    <a:pt x="41" y="255"/>
                  </a:lnTo>
                  <a:lnTo>
                    <a:pt x="44" y="255"/>
                  </a:lnTo>
                  <a:lnTo>
                    <a:pt x="44" y="258"/>
                  </a:lnTo>
                  <a:lnTo>
                    <a:pt x="48" y="258"/>
                  </a:lnTo>
                  <a:lnTo>
                    <a:pt x="63" y="258"/>
                  </a:lnTo>
                  <a:lnTo>
                    <a:pt x="72" y="255"/>
                  </a:lnTo>
                  <a:lnTo>
                    <a:pt x="79" y="255"/>
                  </a:lnTo>
                  <a:lnTo>
                    <a:pt x="79" y="251"/>
                  </a:lnTo>
                  <a:lnTo>
                    <a:pt x="83" y="201"/>
                  </a:lnTo>
                  <a:lnTo>
                    <a:pt x="85" y="148"/>
                  </a:lnTo>
                  <a:lnTo>
                    <a:pt x="88" y="144"/>
                  </a:lnTo>
                  <a:lnTo>
                    <a:pt x="91" y="141"/>
                  </a:lnTo>
                  <a:lnTo>
                    <a:pt x="91" y="138"/>
                  </a:lnTo>
                  <a:lnTo>
                    <a:pt x="95" y="117"/>
                  </a:lnTo>
                  <a:lnTo>
                    <a:pt x="111" y="104"/>
                  </a:lnTo>
                  <a:lnTo>
                    <a:pt x="111" y="101"/>
                  </a:lnTo>
                  <a:lnTo>
                    <a:pt x="114" y="97"/>
                  </a:lnTo>
                  <a:lnTo>
                    <a:pt x="114" y="93"/>
                  </a:lnTo>
                  <a:lnTo>
                    <a:pt x="111" y="84"/>
                  </a:lnTo>
                  <a:lnTo>
                    <a:pt x="114" y="84"/>
                  </a:lnTo>
                  <a:lnTo>
                    <a:pt x="117" y="84"/>
                  </a:lnTo>
                  <a:lnTo>
                    <a:pt x="121" y="80"/>
                  </a:lnTo>
                  <a:lnTo>
                    <a:pt x="117" y="50"/>
                  </a:lnTo>
                  <a:lnTo>
                    <a:pt x="107" y="43"/>
                  </a:lnTo>
                  <a:lnTo>
                    <a:pt x="107" y="40"/>
                  </a:lnTo>
                  <a:lnTo>
                    <a:pt x="111" y="27"/>
                  </a:lnTo>
                  <a:lnTo>
                    <a:pt x="103" y="20"/>
                  </a:lnTo>
                  <a:lnTo>
                    <a:pt x="101" y="20"/>
                  </a:lnTo>
                  <a:lnTo>
                    <a:pt x="83" y="0"/>
                  </a:lnTo>
                  <a:lnTo>
                    <a:pt x="76" y="4"/>
                  </a:lnTo>
                  <a:lnTo>
                    <a:pt x="63" y="7"/>
                  </a:lnTo>
                  <a:lnTo>
                    <a:pt x="67" y="10"/>
                  </a:lnTo>
                  <a:lnTo>
                    <a:pt x="69" y="13"/>
                  </a:lnTo>
                  <a:lnTo>
                    <a:pt x="69" y="17"/>
                  </a:lnTo>
                  <a:lnTo>
                    <a:pt x="63" y="17"/>
                  </a:lnTo>
                  <a:lnTo>
                    <a:pt x="63" y="20"/>
                  </a:lnTo>
                  <a:lnTo>
                    <a:pt x="63" y="23"/>
                  </a:lnTo>
                  <a:lnTo>
                    <a:pt x="60" y="27"/>
                  </a:lnTo>
                  <a:lnTo>
                    <a:pt x="60" y="30"/>
                  </a:lnTo>
                  <a:lnTo>
                    <a:pt x="53" y="37"/>
                  </a:lnTo>
                  <a:lnTo>
                    <a:pt x="51" y="37"/>
                  </a:lnTo>
                  <a:lnTo>
                    <a:pt x="48" y="40"/>
                  </a:lnTo>
                  <a:lnTo>
                    <a:pt x="44" y="40"/>
                  </a:lnTo>
                  <a:lnTo>
                    <a:pt x="44" y="37"/>
                  </a:lnTo>
                  <a:lnTo>
                    <a:pt x="41" y="37"/>
                  </a:lnTo>
                  <a:lnTo>
                    <a:pt x="41" y="40"/>
                  </a:lnTo>
                  <a:lnTo>
                    <a:pt x="34" y="40"/>
                  </a:lnTo>
                  <a:lnTo>
                    <a:pt x="32" y="37"/>
                  </a:lnTo>
                  <a:lnTo>
                    <a:pt x="25" y="37"/>
                  </a:lnTo>
                  <a:lnTo>
                    <a:pt x="22" y="40"/>
                  </a:lnTo>
                  <a:lnTo>
                    <a:pt x="22" y="43"/>
                  </a:lnTo>
                  <a:lnTo>
                    <a:pt x="19" y="47"/>
                  </a:lnTo>
                  <a:lnTo>
                    <a:pt x="16" y="47"/>
                  </a:lnTo>
                  <a:lnTo>
                    <a:pt x="12" y="50"/>
                  </a:lnTo>
                  <a:lnTo>
                    <a:pt x="9" y="57"/>
                  </a:lnTo>
                  <a:lnTo>
                    <a:pt x="6" y="57"/>
                  </a:lnTo>
                  <a:lnTo>
                    <a:pt x="6" y="60"/>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31" name="Freeform 27"/>
            <p:cNvSpPr>
              <a:spLocks/>
            </p:cNvSpPr>
            <p:nvPr/>
          </p:nvSpPr>
          <p:spPr bwMode="auto">
            <a:xfrm>
              <a:off x="3291" y="1687"/>
              <a:ext cx="326" cy="250"/>
            </a:xfrm>
            <a:custGeom>
              <a:avLst/>
              <a:gdLst>
                <a:gd name="T0" fmla="*/ 3 w 302"/>
                <a:gd name="T1" fmla="*/ 89472149 h 232"/>
                <a:gd name="T2" fmla="*/ 5474222 w 302"/>
                <a:gd name="T3" fmla="*/ 91450217 h 232"/>
                <a:gd name="T4" fmla="*/ 6885793 w 302"/>
                <a:gd name="T5" fmla="*/ 96413940 h 232"/>
                <a:gd name="T6" fmla="*/ 13088040 w 302"/>
                <a:gd name="T7" fmla="*/ 97960836 h 232"/>
                <a:gd name="T8" fmla="*/ 19183464 w 302"/>
                <a:gd name="T9" fmla="*/ 99029870 h 232"/>
                <a:gd name="T10" fmla="*/ 22353634 w 302"/>
                <a:gd name="T11" fmla="*/ 96413940 h 232"/>
                <a:gd name="T12" fmla="*/ 36522918 w 302"/>
                <a:gd name="T13" fmla="*/ 93582148 h 232"/>
                <a:gd name="T14" fmla="*/ 47906782 w 302"/>
                <a:gd name="T15" fmla="*/ 93582148 h 232"/>
                <a:gd name="T16" fmla="*/ 49591514 w 302"/>
                <a:gd name="T17" fmla="*/ 96413940 h 232"/>
                <a:gd name="T18" fmla="*/ 53532529 w 302"/>
                <a:gd name="T19" fmla="*/ 97960836 h 232"/>
                <a:gd name="T20" fmla="*/ 55959522 w 302"/>
                <a:gd name="T21" fmla="*/ 102404628 h 232"/>
                <a:gd name="T22" fmla="*/ 61504923 w 302"/>
                <a:gd name="T23" fmla="*/ 102404628 h 232"/>
                <a:gd name="T24" fmla="*/ 57516273 w 302"/>
                <a:gd name="T25" fmla="*/ 87197391 h 232"/>
                <a:gd name="T26" fmla="*/ 55959522 w 302"/>
                <a:gd name="T27" fmla="*/ 75093049 h 232"/>
                <a:gd name="T28" fmla="*/ 106041203 w 302"/>
                <a:gd name="T29" fmla="*/ 75093049 h 232"/>
                <a:gd name="T30" fmla="*/ 119591467 w 302"/>
                <a:gd name="T31" fmla="*/ 72817326 h 232"/>
                <a:gd name="T32" fmla="*/ 123565021 w 302"/>
                <a:gd name="T33" fmla="*/ 72817326 h 232"/>
                <a:gd name="T34" fmla="*/ 127803037 w 302"/>
                <a:gd name="T35" fmla="*/ 73944636 h 232"/>
                <a:gd name="T36" fmla="*/ 133384707 w 302"/>
                <a:gd name="T37" fmla="*/ 73944636 h 232"/>
                <a:gd name="T38" fmla="*/ 134046552 w 302"/>
                <a:gd name="T39" fmla="*/ 75093049 h 232"/>
                <a:gd name="T40" fmla="*/ 137744867 w 302"/>
                <a:gd name="T41" fmla="*/ 75093049 h 232"/>
                <a:gd name="T42" fmla="*/ 140087713 w 302"/>
                <a:gd name="T43" fmla="*/ 73944636 h 232"/>
                <a:gd name="T44" fmla="*/ 144661833 w 302"/>
                <a:gd name="T45" fmla="*/ 75093049 h 232"/>
                <a:gd name="T46" fmla="*/ 148606129 w 302"/>
                <a:gd name="T47" fmla="*/ 73944636 h 232"/>
                <a:gd name="T48" fmla="*/ 151220484 w 302"/>
                <a:gd name="T49" fmla="*/ 69404206 h 232"/>
                <a:gd name="T50" fmla="*/ 156158065 w 302"/>
                <a:gd name="T51" fmla="*/ 68156413 h 232"/>
                <a:gd name="T52" fmla="*/ 158337316 w 302"/>
                <a:gd name="T53" fmla="*/ 64668966 h 232"/>
                <a:gd name="T54" fmla="*/ 162841451 w 302"/>
                <a:gd name="T55" fmla="*/ 67020793 h 232"/>
                <a:gd name="T56" fmla="*/ 167779032 w 302"/>
                <a:gd name="T57" fmla="*/ 64668966 h 232"/>
                <a:gd name="T58" fmla="*/ 168611519 w 302"/>
                <a:gd name="T59" fmla="*/ 67020793 h 232"/>
                <a:gd name="T60" fmla="*/ 173235173 w 302"/>
                <a:gd name="T61" fmla="*/ 64668966 h 232"/>
                <a:gd name="T62" fmla="*/ 179737139 w 302"/>
                <a:gd name="T63" fmla="*/ 62566346 h 232"/>
                <a:gd name="T64" fmla="*/ 181112366 w 302"/>
                <a:gd name="T65" fmla="*/ 59095036 h 232"/>
                <a:gd name="T66" fmla="*/ 181112366 w 302"/>
                <a:gd name="T67" fmla="*/ 56256865 h 232"/>
                <a:gd name="T68" fmla="*/ 181112366 w 302"/>
                <a:gd name="T69" fmla="*/ 56256865 h 232"/>
                <a:gd name="T70" fmla="*/ 175288134 w 302"/>
                <a:gd name="T71" fmla="*/ 51682142 h 232"/>
                <a:gd name="T72" fmla="*/ 175288134 w 302"/>
                <a:gd name="T73" fmla="*/ 48633970 h 232"/>
                <a:gd name="T74" fmla="*/ 175782376 w 302"/>
                <a:gd name="T75" fmla="*/ 47227522 h 232"/>
                <a:gd name="T76" fmla="*/ 175288134 w 302"/>
                <a:gd name="T77" fmla="*/ 43159006 h 232"/>
                <a:gd name="T78" fmla="*/ 167779032 w 302"/>
                <a:gd name="T79" fmla="*/ 44309695 h 232"/>
                <a:gd name="T80" fmla="*/ 151220484 w 302"/>
                <a:gd name="T81" fmla="*/ 38329490 h 232"/>
                <a:gd name="T82" fmla="*/ 148923096 w 302"/>
                <a:gd name="T83" fmla="*/ 35411413 h 232"/>
                <a:gd name="T84" fmla="*/ 133384707 w 302"/>
                <a:gd name="T85" fmla="*/ 19134797 h 232"/>
                <a:gd name="T86" fmla="*/ 124151216 w 302"/>
                <a:gd name="T87" fmla="*/ 9063674 h 232"/>
                <a:gd name="T88" fmla="*/ 127803037 w 302"/>
                <a:gd name="T89" fmla="*/ 0 h 232"/>
                <a:gd name="T90" fmla="*/ 101429155 w 302"/>
                <a:gd name="T91" fmla="*/ 5372057 h 232"/>
                <a:gd name="T92" fmla="*/ 85881543 w 302"/>
                <a:gd name="T93" fmla="*/ 13169346 h 232"/>
                <a:gd name="T94" fmla="*/ 77364406 w 302"/>
                <a:gd name="T95" fmla="*/ 17757103 h 232"/>
                <a:gd name="T96" fmla="*/ 61504923 w 302"/>
                <a:gd name="T97" fmla="*/ 26379933 h 232"/>
                <a:gd name="T98" fmla="*/ 51839817 w 302"/>
                <a:gd name="T99" fmla="*/ 29959552 h 232"/>
                <a:gd name="T100" fmla="*/ 28117692 w 302"/>
                <a:gd name="T101" fmla="*/ 37487904 h 232"/>
                <a:gd name="T102" fmla="*/ 22353634 w 302"/>
                <a:gd name="T103" fmla="*/ 50547452 h 232"/>
                <a:gd name="T104" fmla="*/ 3 w 302"/>
                <a:gd name="T105" fmla="*/ 69404206 h 2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2"/>
                <a:gd name="T160" fmla="*/ 0 h 232"/>
                <a:gd name="T161" fmla="*/ 302 w 302"/>
                <a:gd name="T162" fmla="*/ 232 h 2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2" h="232">
                  <a:moveTo>
                    <a:pt x="0" y="197"/>
                  </a:moveTo>
                  <a:lnTo>
                    <a:pt x="3" y="201"/>
                  </a:lnTo>
                  <a:lnTo>
                    <a:pt x="6" y="207"/>
                  </a:lnTo>
                  <a:lnTo>
                    <a:pt x="9" y="207"/>
                  </a:lnTo>
                  <a:lnTo>
                    <a:pt x="9" y="214"/>
                  </a:lnTo>
                  <a:lnTo>
                    <a:pt x="12" y="217"/>
                  </a:lnTo>
                  <a:lnTo>
                    <a:pt x="16" y="221"/>
                  </a:lnTo>
                  <a:lnTo>
                    <a:pt x="22" y="221"/>
                  </a:lnTo>
                  <a:lnTo>
                    <a:pt x="25" y="221"/>
                  </a:lnTo>
                  <a:lnTo>
                    <a:pt x="32" y="224"/>
                  </a:lnTo>
                  <a:lnTo>
                    <a:pt x="35" y="221"/>
                  </a:lnTo>
                  <a:lnTo>
                    <a:pt x="38" y="217"/>
                  </a:lnTo>
                  <a:lnTo>
                    <a:pt x="54" y="214"/>
                  </a:lnTo>
                  <a:lnTo>
                    <a:pt x="60" y="211"/>
                  </a:lnTo>
                  <a:lnTo>
                    <a:pt x="76" y="214"/>
                  </a:lnTo>
                  <a:lnTo>
                    <a:pt x="79" y="211"/>
                  </a:lnTo>
                  <a:lnTo>
                    <a:pt x="82" y="214"/>
                  </a:lnTo>
                  <a:lnTo>
                    <a:pt x="82" y="217"/>
                  </a:lnTo>
                  <a:lnTo>
                    <a:pt x="86" y="217"/>
                  </a:lnTo>
                  <a:lnTo>
                    <a:pt x="89" y="221"/>
                  </a:lnTo>
                  <a:lnTo>
                    <a:pt x="89" y="227"/>
                  </a:lnTo>
                  <a:lnTo>
                    <a:pt x="93" y="231"/>
                  </a:lnTo>
                  <a:lnTo>
                    <a:pt x="98" y="231"/>
                  </a:lnTo>
                  <a:lnTo>
                    <a:pt x="102" y="231"/>
                  </a:lnTo>
                  <a:lnTo>
                    <a:pt x="98" y="231"/>
                  </a:lnTo>
                  <a:lnTo>
                    <a:pt x="95" y="197"/>
                  </a:lnTo>
                  <a:lnTo>
                    <a:pt x="95" y="194"/>
                  </a:lnTo>
                  <a:lnTo>
                    <a:pt x="93" y="170"/>
                  </a:lnTo>
                  <a:lnTo>
                    <a:pt x="93" y="167"/>
                  </a:lnTo>
                  <a:lnTo>
                    <a:pt x="176" y="170"/>
                  </a:lnTo>
                  <a:lnTo>
                    <a:pt x="186" y="167"/>
                  </a:lnTo>
                  <a:lnTo>
                    <a:pt x="199" y="164"/>
                  </a:lnTo>
                  <a:lnTo>
                    <a:pt x="202" y="164"/>
                  </a:lnTo>
                  <a:lnTo>
                    <a:pt x="205" y="164"/>
                  </a:lnTo>
                  <a:lnTo>
                    <a:pt x="207" y="164"/>
                  </a:lnTo>
                  <a:lnTo>
                    <a:pt x="214" y="167"/>
                  </a:lnTo>
                  <a:lnTo>
                    <a:pt x="218" y="167"/>
                  </a:lnTo>
                  <a:lnTo>
                    <a:pt x="221" y="167"/>
                  </a:lnTo>
                  <a:lnTo>
                    <a:pt x="224" y="167"/>
                  </a:lnTo>
                  <a:lnTo>
                    <a:pt x="224" y="170"/>
                  </a:lnTo>
                  <a:lnTo>
                    <a:pt x="227" y="170"/>
                  </a:lnTo>
                  <a:lnTo>
                    <a:pt x="230" y="170"/>
                  </a:lnTo>
                  <a:lnTo>
                    <a:pt x="230" y="167"/>
                  </a:lnTo>
                  <a:lnTo>
                    <a:pt x="234" y="167"/>
                  </a:lnTo>
                  <a:lnTo>
                    <a:pt x="237" y="170"/>
                  </a:lnTo>
                  <a:lnTo>
                    <a:pt x="240" y="170"/>
                  </a:lnTo>
                  <a:lnTo>
                    <a:pt x="244" y="167"/>
                  </a:lnTo>
                  <a:lnTo>
                    <a:pt x="246" y="167"/>
                  </a:lnTo>
                  <a:lnTo>
                    <a:pt x="249" y="160"/>
                  </a:lnTo>
                  <a:lnTo>
                    <a:pt x="253" y="157"/>
                  </a:lnTo>
                  <a:lnTo>
                    <a:pt x="256" y="157"/>
                  </a:lnTo>
                  <a:lnTo>
                    <a:pt x="259" y="154"/>
                  </a:lnTo>
                  <a:lnTo>
                    <a:pt x="259" y="150"/>
                  </a:lnTo>
                  <a:lnTo>
                    <a:pt x="263" y="147"/>
                  </a:lnTo>
                  <a:lnTo>
                    <a:pt x="269" y="147"/>
                  </a:lnTo>
                  <a:lnTo>
                    <a:pt x="272" y="150"/>
                  </a:lnTo>
                  <a:lnTo>
                    <a:pt x="279" y="150"/>
                  </a:lnTo>
                  <a:lnTo>
                    <a:pt x="279" y="147"/>
                  </a:lnTo>
                  <a:lnTo>
                    <a:pt x="282" y="147"/>
                  </a:lnTo>
                  <a:lnTo>
                    <a:pt x="282" y="150"/>
                  </a:lnTo>
                  <a:lnTo>
                    <a:pt x="285" y="150"/>
                  </a:lnTo>
                  <a:lnTo>
                    <a:pt x="288" y="147"/>
                  </a:lnTo>
                  <a:lnTo>
                    <a:pt x="291" y="147"/>
                  </a:lnTo>
                  <a:lnTo>
                    <a:pt x="298" y="140"/>
                  </a:lnTo>
                  <a:lnTo>
                    <a:pt x="298" y="137"/>
                  </a:lnTo>
                  <a:lnTo>
                    <a:pt x="301" y="134"/>
                  </a:lnTo>
                  <a:lnTo>
                    <a:pt x="301" y="130"/>
                  </a:lnTo>
                  <a:lnTo>
                    <a:pt x="301" y="127"/>
                  </a:lnTo>
                  <a:lnTo>
                    <a:pt x="301" y="130"/>
                  </a:lnTo>
                  <a:lnTo>
                    <a:pt x="301" y="127"/>
                  </a:lnTo>
                  <a:lnTo>
                    <a:pt x="298" y="127"/>
                  </a:lnTo>
                  <a:lnTo>
                    <a:pt x="291" y="117"/>
                  </a:lnTo>
                  <a:lnTo>
                    <a:pt x="288" y="117"/>
                  </a:lnTo>
                  <a:lnTo>
                    <a:pt x="291" y="110"/>
                  </a:lnTo>
                  <a:lnTo>
                    <a:pt x="298" y="110"/>
                  </a:lnTo>
                  <a:lnTo>
                    <a:pt x="294" y="107"/>
                  </a:lnTo>
                  <a:lnTo>
                    <a:pt x="294" y="100"/>
                  </a:lnTo>
                  <a:lnTo>
                    <a:pt x="291" y="97"/>
                  </a:lnTo>
                  <a:lnTo>
                    <a:pt x="285" y="97"/>
                  </a:lnTo>
                  <a:lnTo>
                    <a:pt x="279" y="100"/>
                  </a:lnTo>
                  <a:lnTo>
                    <a:pt x="265" y="100"/>
                  </a:lnTo>
                  <a:lnTo>
                    <a:pt x="253" y="87"/>
                  </a:lnTo>
                  <a:lnTo>
                    <a:pt x="253" y="84"/>
                  </a:lnTo>
                  <a:lnTo>
                    <a:pt x="249" y="80"/>
                  </a:lnTo>
                  <a:lnTo>
                    <a:pt x="244" y="67"/>
                  </a:lnTo>
                  <a:lnTo>
                    <a:pt x="221" y="43"/>
                  </a:lnTo>
                  <a:lnTo>
                    <a:pt x="218" y="30"/>
                  </a:lnTo>
                  <a:lnTo>
                    <a:pt x="207" y="20"/>
                  </a:lnTo>
                  <a:lnTo>
                    <a:pt x="211" y="3"/>
                  </a:lnTo>
                  <a:lnTo>
                    <a:pt x="214" y="0"/>
                  </a:lnTo>
                  <a:lnTo>
                    <a:pt x="183" y="3"/>
                  </a:lnTo>
                  <a:lnTo>
                    <a:pt x="169" y="13"/>
                  </a:lnTo>
                  <a:lnTo>
                    <a:pt x="160" y="17"/>
                  </a:lnTo>
                  <a:lnTo>
                    <a:pt x="144" y="30"/>
                  </a:lnTo>
                  <a:lnTo>
                    <a:pt x="141" y="33"/>
                  </a:lnTo>
                  <a:lnTo>
                    <a:pt x="128" y="40"/>
                  </a:lnTo>
                  <a:lnTo>
                    <a:pt x="106" y="60"/>
                  </a:lnTo>
                  <a:lnTo>
                    <a:pt x="102" y="60"/>
                  </a:lnTo>
                  <a:lnTo>
                    <a:pt x="102" y="64"/>
                  </a:lnTo>
                  <a:lnTo>
                    <a:pt x="86" y="67"/>
                  </a:lnTo>
                  <a:lnTo>
                    <a:pt x="57" y="74"/>
                  </a:lnTo>
                  <a:lnTo>
                    <a:pt x="47" y="84"/>
                  </a:lnTo>
                  <a:lnTo>
                    <a:pt x="41" y="100"/>
                  </a:lnTo>
                  <a:lnTo>
                    <a:pt x="38" y="114"/>
                  </a:lnTo>
                  <a:lnTo>
                    <a:pt x="9" y="140"/>
                  </a:lnTo>
                  <a:lnTo>
                    <a:pt x="3" y="157"/>
                  </a:lnTo>
                  <a:lnTo>
                    <a:pt x="0" y="197"/>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32" name="Freeform 28"/>
            <p:cNvSpPr>
              <a:spLocks/>
            </p:cNvSpPr>
            <p:nvPr/>
          </p:nvSpPr>
          <p:spPr bwMode="auto">
            <a:xfrm>
              <a:off x="2866" y="1791"/>
              <a:ext cx="321" cy="250"/>
            </a:xfrm>
            <a:custGeom>
              <a:avLst/>
              <a:gdLst>
                <a:gd name="T0" fmla="*/ 23232437 w 298"/>
                <a:gd name="T1" fmla="*/ 7243500 h 232"/>
                <a:gd name="T2" fmla="*/ 22341634 w 298"/>
                <a:gd name="T3" fmla="*/ 11595846 h 232"/>
                <a:gd name="T4" fmla="*/ 7324633 w 298"/>
                <a:gd name="T5" fmla="*/ 22616830 h 232"/>
                <a:gd name="T6" fmla="*/ 2 w 298"/>
                <a:gd name="T7" fmla="*/ 32861793 h 232"/>
                <a:gd name="T8" fmla="*/ 6 w 298"/>
                <a:gd name="T9" fmla="*/ 35569775 h 232"/>
                <a:gd name="T10" fmla="*/ 9154860 w 298"/>
                <a:gd name="T11" fmla="*/ 38329490 h 232"/>
                <a:gd name="T12" fmla="*/ 14541936 w 298"/>
                <a:gd name="T13" fmla="*/ 48633970 h 232"/>
                <a:gd name="T14" fmla="*/ 22341634 w 298"/>
                <a:gd name="T15" fmla="*/ 54840210 h 232"/>
                <a:gd name="T16" fmla="*/ 26287149 w 298"/>
                <a:gd name="T17" fmla="*/ 62709139 h 232"/>
                <a:gd name="T18" fmla="*/ 28752773 w 298"/>
                <a:gd name="T19" fmla="*/ 64668966 h 232"/>
                <a:gd name="T20" fmla="*/ 30971937 w 298"/>
                <a:gd name="T21" fmla="*/ 67420620 h 232"/>
                <a:gd name="T22" fmla="*/ 37544817 w 298"/>
                <a:gd name="T23" fmla="*/ 63679966 h 232"/>
                <a:gd name="T24" fmla="*/ 38710964 w 298"/>
                <a:gd name="T25" fmla="*/ 60621622 h 232"/>
                <a:gd name="T26" fmla="*/ 42111787 w 298"/>
                <a:gd name="T27" fmla="*/ 56256865 h 232"/>
                <a:gd name="T28" fmla="*/ 43788915 w 298"/>
                <a:gd name="T29" fmla="*/ 51682142 h 232"/>
                <a:gd name="T30" fmla="*/ 64327184 w 298"/>
                <a:gd name="T31" fmla="*/ 50547452 h 232"/>
                <a:gd name="T32" fmla="*/ 70168572 w 298"/>
                <a:gd name="T33" fmla="*/ 58194105 h 232"/>
                <a:gd name="T34" fmla="*/ 73307270 w 298"/>
                <a:gd name="T35" fmla="*/ 62709139 h 232"/>
                <a:gd name="T36" fmla="*/ 74256568 w 298"/>
                <a:gd name="T37" fmla="*/ 68156413 h 232"/>
                <a:gd name="T38" fmla="*/ 74256568 w 298"/>
                <a:gd name="T39" fmla="*/ 73944636 h 232"/>
                <a:gd name="T40" fmla="*/ 73307270 w 298"/>
                <a:gd name="T41" fmla="*/ 81740082 h 232"/>
                <a:gd name="T42" fmla="*/ 79372987 w 298"/>
                <a:gd name="T43" fmla="*/ 78755462 h 232"/>
                <a:gd name="T44" fmla="*/ 80181165 w 298"/>
                <a:gd name="T45" fmla="*/ 77698911 h 232"/>
                <a:gd name="T46" fmla="*/ 86161259 w 298"/>
                <a:gd name="T47" fmla="*/ 78755462 h 232"/>
                <a:gd name="T48" fmla="*/ 91624789 w 298"/>
                <a:gd name="T49" fmla="*/ 79681669 h 232"/>
                <a:gd name="T50" fmla="*/ 93035637 w 298"/>
                <a:gd name="T51" fmla="*/ 90368493 h 232"/>
                <a:gd name="T52" fmla="*/ 92097921 w 298"/>
                <a:gd name="T53" fmla="*/ 97960836 h 232"/>
                <a:gd name="T54" fmla="*/ 95406607 w 298"/>
                <a:gd name="T55" fmla="*/ 97960836 h 232"/>
                <a:gd name="T56" fmla="*/ 101762008 w 298"/>
                <a:gd name="T57" fmla="*/ 100842836 h 232"/>
                <a:gd name="T58" fmla="*/ 104556405 w 298"/>
                <a:gd name="T59" fmla="*/ 97960836 h 232"/>
                <a:gd name="T60" fmla="*/ 107950920 w 298"/>
                <a:gd name="T61" fmla="*/ 93582148 h 232"/>
                <a:gd name="T62" fmla="*/ 109616086 w 298"/>
                <a:gd name="T63" fmla="*/ 97127112 h 232"/>
                <a:gd name="T64" fmla="*/ 117585845 w 298"/>
                <a:gd name="T65" fmla="*/ 85863874 h 232"/>
                <a:gd name="T66" fmla="*/ 113975618 w 298"/>
                <a:gd name="T67" fmla="*/ 83727254 h 232"/>
                <a:gd name="T68" fmla="*/ 112626126 w 298"/>
                <a:gd name="T69" fmla="*/ 78755462 h 232"/>
                <a:gd name="T70" fmla="*/ 121446944 w 298"/>
                <a:gd name="T71" fmla="*/ 79681669 h 232"/>
                <a:gd name="T72" fmla="*/ 121446944 w 298"/>
                <a:gd name="T73" fmla="*/ 77698911 h 232"/>
                <a:gd name="T74" fmla="*/ 119246186 w 298"/>
                <a:gd name="T75" fmla="*/ 72817326 h 232"/>
                <a:gd name="T76" fmla="*/ 120396580 w 298"/>
                <a:gd name="T77" fmla="*/ 67420620 h 232"/>
                <a:gd name="T78" fmla="*/ 117585845 w 298"/>
                <a:gd name="T79" fmla="*/ 62709139 h 232"/>
                <a:gd name="T80" fmla="*/ 117585845 w 298"/>
                <a:gd name="T81" fmla="*/ 47227522 h 232"/>
                <a:gd name="T82" fmla="*/ 116094269 w 298"/>
                <a:gd name="T83" fmla="*/ 43159006 h 232"/>
                <a:gd name="T84" fmla="*/ 113975618 w 298"/>
                <a:gd name="T85" fmla="*/ 41303317 h 232"/>
                <a:gd name="T86" fmla="*/ 107950920 w 298"/>
                <a:gd name="T87" fmla="*/ 29959552 h 232"/>
                <a:gd name="T88" fmla="*/ 106313950 w 298"/>
                <a:gd name="T89" fmla="*/ 29959552 h 232"/>
                <a:gd name="T90" fmla="*/ 109616086 w 298"/>
                <a:gd name="T91" fmla="*/ 27339295 h 232"/>
                <a:gd name="T92" fmla="*/ 106944264 w 298"/>
                <a:gd name="T93" fmla="*/ 22616830 h 232"/>
                <a:gd name="T94" fmla="*/ 102976517 w 298"/>
                <a:gd name="T95" fmla="*/ 11595846 h 232"/>
                <a:gd name="T96" fmla="*/ 100053823 w 298"/>
                <a:gd name="T97" fmla="*/ 4293235 h 232"/>
                <a:gd name="T98" fmla="*/ 95406607 w 298"/>
                <a:gd name="T99" fmla="*/ 3431065 h 232"/>
                <a:gd name="T100" fmla="*/ 88570628 w 298"/>
                <a:gd name="T101" fmla="*/ 11595846 h 232"/>
                <a:gd name="T102" fmla="*/ 76854487 w 298"/>
                <a:gd name="T103" fmla="*/ 10524665 h 232"/>
                <a:gd name="T104" fmla="*/ 71347818 w 298"/>
                <a:gd name="T105" fmla="*/ 13169346 h 232"/>
                <a:gd name="T106" fmla="*/ 65786290 w 298"/>
                <a:gd name="T107" fmla="*/ 10524665 h 232"/>
                <a:gd name="T108" fmla="*/ 61489873 w 298"/>
                <a:gd name="T109" fmla="*/ 4293235 h 232"/>
                <a:gd name="T110" fmla="*/ 38122944 w 298"/>
                <a:gd name="T111" fmla="*/ 4293235 h 232"/>
                <a:gd name="T112" fmla="*/ 35488324 w 298"/>
                <a:gd name="T113" fmla="*/ 4293235 h 232"/>
                <a:gd name="T114" fmla="*/ 28752773 w 298"/>
                <a:gd name="T115" fmla="*/ 4 h 232"/>
                <a:gd name="T116" fmla="*/ 23232437 w 298"/>
                <a:gd name="T117" fmla="*/ 4 h 2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8"/>
                <a:gd name="T178" fmla="*/ 0 h 232"/>
                <a:gd name="T179" fmla="*/ 298 w 298"/>
                <a:gd name="T180" fmla="*/ 232 h 2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8" h="232">
                  <a:moveTo>
                    <a:pt x="57" y="4"/>
                  </a:moveTo>
                  <a:lnTo>
                    <a:pt x="57" y="7"/>
                  </a:lnTo>
                  <a:lnTo>
                    <a:pt x="57" y="17"/>
                  </a:lnTo>
                  <a:lnTo>
                    <a:pt x="51" y="20"/>
                  </a:lnTo>
                  <a:lnTo>
                    <a:pt x="47" y="24"/>
                  </a:lnTo>
                  <a:lnTo>
                    <a:pt x="54" y="27"/>
                  </a:lnTo>
                  <a:lnTo>
                    <a:pt x="54" y="40"/>
                  </a:lnTo>
                  <a:lnTo>
                    <a:pt x="28" y="47"/>
                  </a:lnTo>
                  <a:lnTo>
                    <a:pt x="18" y="51"/>
                  </a:lnTo>
                  <a:lnTo>
                    <a:pt x="15" y="53"/>
                  </a:lnTo>
                  <a:lnTo>
                    <a:pt x="9" y="67"/>
                  </a:lnTo>
                  <a:lnTo>
                    <a:pt x="2" y="74"/>
                  </a:lnTo>
                  <a:lnTo>
                    <a:pt x="0" y="74"/>
                  </a:lnTo>
                  <a:lnTo>
                    <a:pt x="2" y="81"/>
                  </a:lnTo>
                  <a:lnTo>
                    <a:pt x="6" y="81"/>
                  </a:lnTo>
                  <a:lnTo>
                    <a:pt x="12" y="74"/>
                  </a:lnTo>
                  <a:lnTo>
                    <a:pt x="15" y="84"/>
                  </a:lnTo>
                  <a:lnTo>
                    <a:pt x="22" y="87"/>
                  </a:lnTo>
                  <a:lnTo>
                    <a:pt x="25" y="104"/>
                  </a:lnTo>
                  <a:lnTo>
                    <a:pt x="28" y="110"/>
                  </a:lnTo>
                  <a:lnTo>
                    <a:pt x="35" y="110"/>
                  </a:lnTo>
                  <a:lnTo>
                    <a:pt x="37" y="114"/>
                  </a:lnTo>
                  <a:lnTo>
                    <a:pt x="47" y="117"/>
                  </a:lnTo>
                  <a:lnTo>
                    <a:pt x="54" y="124"/>
                  </a:lnTo>
                  <a:lnTo>
                    <a:pt x="54" y="134"/>
                  </a:lnTo>
                  <a:lnTo>
                    <a:pt x="59" y="137"/>
                  </a:lnTo>
                  <a:lnTo>
                    <a:pt x="63" y="141"/>
                  </a:lnTo>
                  <a:lnTo>
                    <a:pt x="67" y="141"/>
                  </a:lnTo>
                  <a:lnTo>
                    <a:pt x="67" y="144"/>
                  </a:lnTo>
                  <a:lnTo>
                    <a:pt x="70" y="147"/>
                  </a:lnTo>
                  <a:lnTo>
                    <a:pt x="70" y="151"/>
                  </a:lnTo>
                  <a:lnTo>
                    <a:pt x="73" y="151"/>
                  </a:lnTo>
                  <a:lnTo>
                    <a:pt x="75" y="151"/>
                  </a:lnTo>
                  <a:lnTo>
                    <a:pt x="82" y="151"/>
                  </a:lnTo>
                  <a:lnTo>
                    <a:pt x="86" y="147"/>
                  </a:lnTo>
                  <a:lnTo>
                    <a:pt x="89" y="144"/>
                  </a:lnTo>
                  <a:lnTo>
                    <a:pt x="92" y="141"/>
                  </a:lnTo>
                  <a:lnTo>
                    <a:pt x="92" y="137"/>
                  </a:lnTo>
                  <a:lnTo>
                    <a:pt x="94" y="137"/>
                  </a:lnTo>
                  <a:lnTo>
                    <a:pt x="98" y="137"/>
                  </a:lnTo>
                  <a:lnTo>
                    <a:pt x="98" y="134"/>
                  </a:lnTo>
                  <a:lnTo>
                    <a:pt x="102" y="127"/>
                  </a:lnTo>
                  <a:lnTo>
                    <a:pt x="105" y="124"/>
                  </a:lnTo>
                  <a:lnTo>
                    <a:pt x="105" y="121"/>
                  </a:lnTo>
                  <a:lnTo>
                    <a:pt x="105" y="117"/>
                  </a:lnTo>
                  <a:lnTo>
                    <a:pt x="127" y="117"/>
                  </a:lnTo>
                  <a:lnTo>
                    <a:pt x="127" y="114"/>
                  </a:lnTo>
                  <a:lnTo>
                    <a:pt x="156" y="114"/>
                  </a:lnTo>
                  <a:lnTo>
                    <a:pt x="156" y="121"/>
                  </a:lnTo>
                  <a:lnTo>
                    <a:pt x="162" y="124"/>
                  </a:lnTo>
                  <a:lnTo>
                    <a:pt x="169" y="131"/>
                  </a:lnTo>
                  <a:lnTo>
                    <a:pt x="169" y="134"/>
                  </a:lnTo>
                  <a:lnTo>
                    <a:pt x="169" y="137"/>
                  </a:lnTo>
                  <a:lnTo>
                    <a:pt x="175" y="141"/>
                  </a:lnTo>
                  <a:lnTo>
                    <a:pt x="175" y="147"/>
                  </a:lnTo>
                  <a:lnTo>
                    <a:pt x="175" y="151"/>
                  </a:lnTo>
                  <a:lnTo>
                    <a:pt x="178" y="154"/>
                  </a:lnTo>
                  <a:lnTo>
                    <a:pt x="182" y="157"/>
                  </a:lnTo>
                  <a:lnTo>
                    <a:pt x="182" y="167"/>
                  </a:lnTo>
                  <a:lnTo>
                    <a:pt x="178" y="167"/>
                  </a:lnTo>
                  <a:lnTo>
                    <a:pt x="178" y="178"/>
                  </a:lnTo>
                  <a:lnTo>
                    <a:pt x="175" y="178"/>
                  </a:lnTo>
                  <a:lnTo>
                    <a:pt x="175" y="184"/>
                  </a:lnTo>
                  <a:lnTo>
                    <a:pt x="185" y="180"/>
                  </a:lnTo>
                  <a:lnTo>
                    <a:pt x="188" y="178"/>
                  </a:lnTo>
                  <a:lnTo>
                    <a:pt x="191" y="178"/>
                  </a:lnTo>
                  <a:lnTo>
                    <a:pt x="191" y="180"/>
                  </a:lnTo>
                  <a:lnTo>
                    <a:pt x="194" y="180"/>
                  </a:lnTo>
                  <a:lnTo>
                    <a:pt x="194" y="174"/>
                  </a:lnTo>
                  <a:lnTo>
                    <a:pt x="201" y="174"/>
                  </a:lnTo>
                  <a:lnTo>
                    <a:pt x="204" y="178"/>
                  </a:lnTo>
                  <a:lnTo>
                    <a:pt x="207" y="178"/>
                  </a:lnTo>
                  <a:lnTo>
                    <a:pt x="213" y="174"/>
                  </a:lnTo>
                  <a:lnTo>
                    <a:pt x="217" y="180"/>
                  </a:lnTo>
                  <a:lnTo>
                    <a:pt x="220" y="180"/>
                  </a:lnTo>
                  <a:lnTo>
                    <a:pt x="222" y="184"/>
                  </a:lnTo>
                  <a:lnTo>
                    <a:pt x="222" y="191"/>
                  </a:lnTo>
                  <a:lnTo>
                    <a:pt x="225" y="204"/>
                  </a:lnTo>
                  <a:lnTo>
                    <a:pt x="229" y="204"/>
                  </a:lnTo>
                  <a:lnTo>
                    <a:pt x="225" y="218"/>
                  </a:lnTo>
                  <a:lnTo>
                    <a:pt x="222" y="221"/>
                  </a:lnTo>
                  <a:lnTo>
                    <a:pt x="222" y="225"/>
                  </a:lnTo>
                  <a:lnTo>
                    <a:pt x="229" y="225"/>
                  </a:lnTo>
                  <a:lnTo>
                    <a:pt x="229" y="221"/>
                  </a:lnTo>
                  <a:lnTo>
                    <a:pt x="239" y="231"/>
                  </a:lnTo>
                  <a:lnTo>
                    <a:pt x="241" y="231"/>
                  </a:lnTo>
                  <a:lnTo>
                    <a:pt x="245" y="227"/>
                  </a:lnTo>
                  <a:lnTo>
                    <a:pt x="248" y="227"/>
                  </a:lnTo>
                  <a:lnTo>
                    <a:pt x="248" y="225"/>
                  </a:lnTo>
                  <a:lnTo>
                    <a:pt x="252" y="221"/>
                  </a:lnTo>
                  <a:lnTo>
                    <a:pt x="255" y="214"/>
                  </a:lnTo>
                  <a:lnTo>
                    <a:pt x="255" y="211"/>
                  </a:lnTo>
                  <a:lnTo>
                    <a:pt x="261" y="211"/>
                  </a:lnTo>
                  <a:lnTo>
                    <a:pt x="261" y="214"/>
                  </a:lnTo>
                  <a:lnTo>
                    <a:pt x="264" y="214"/>
                  </a:lnTo>
                  <a:lnTo>
                    <a:pt x="264" y="218"/>
                  </a:lnTo>
                  <a:lnTo>
                    <a:pt x="277" y="214"/>
                  </a:lnTo>
                  <a:lnTo>
                    <a:pt x="280" y="198"/>
                  </a:lnTo>
                  <a:lnTo>
                    <a:pt x="283" y="194"/>
                  </a:lnTo>
                  <a:lnTo>
                    <a:pt x="280" y="194"/>
                  </a:lnTo>
                  <a:lnTo>
                    <a:pt x="280" y="191"/>
                  </a:lnTo>
                  <a:lnTo>
                    <a:pt x="274" y="188"/>
                  </a:lnTo>
                  <a:lnTo>
                    <a:pt x="274" y="184"/>
                  </a:lnTo>
                  <a:lnTo>
                    <a:pt x="274" y="180"/>
                  </a:lnTo>
                  <a:lnTo>
                    <a:pt x="271" y="178"/>
                  </a:lnTo>
                  <a:lnTo>
                    <a:pt x="287" y="178"/>
                  </a:lnTo>
                  <a:lnTo>
                    <a:pt x="287" y="180"/>
                  </a:lnTo>
                  <a:lnTo>
                    <a:pt x="293" y="180"/>
                  </a:lnTo>
                  <a:lnTo>
                    <a:pt x="293" y="184"/>
                  </a:lnTo>
                  <a:lnTo>
                    <a:pt x="297" y="184"/>
                  </a:lnTo>
                  <a:lnTo>
                    <a:pt x="293" y="174"/>
                  </a:lnTo>
                  <a:lnTo>
                    <a:pt x="290" y="171"/>
                  </a:lnTo>
                  <a:lnTo>
                    <a:pt x="290" y="164"/>
                  </a:lnTo>
                  <a:lnTo>
                    <a:pt x="287" y="164"/>
                  </a:lnTo>
                  <a:lnTo>
                    <a:pt x="290" y="154"/>
                  </a:lnTo>
                  <a:lnTo>
                    <a:pt x="293" y="154"/>
                  </a:lnTo>
                  <a:lnTo>
                    <a:pt x="290" y="151"/>
                  </a:lnTo>
                  <a:lnTo>
                    <a:pt x="287" y="151"/>
                  </a:lnTo>
                  <a:lnTo>
                    <a:pt x="287" y="141"/>
                  </a:lnTo>
                  <a:lnTo>
                    <a:pt x="283" y="141"/>
                  </a:lnTo>
                  <a:lnTo>
                    <a:pt x="277" y="134"/>
                  </a:lnTo>
                  <a:lnTo>
                    <a:pt x="277" y="110"/>
                  </a:lnTo>
                  <a:lnTo>
                    <a:pt x="283" y="107"/>
                  </a:lnTo>
                  <a:lnTo>
                    <a:pt x="283" y="104"/>
                  </a:lnTo>
                  <a:lnTo>
                    <a:pt x="283" y="100"/>
                  </a:lnTo>
                  <a:lnTo>
                    <a:pt x="280" y="97"/>
                  </a:lnTo>
                  <a:lnTo>
                    <a:pt x="277" y="97"/>
                  </a:lnTo>
                  <a:lnTo>
                    <a:pt x="277" y="94"/>
                  </a:lnTo>
                  <a:lnTo>
                    <a:pt x="274" y="94"/>
                  </a:lnTo>
                  <a:lnTo>
                    <a:pt x="271" y="94"/>
                  </a:lnTo>
                  <a:lnTo>
                    <a:pt x="267" y="71"/>
                  </a:lnTo>
                  <a:lnTo>
                    <a:pt x="261" y="67"/>
                  </a:lnTo>
                  <a:lnTo>
                    <a:pt x="258" y="74"/>
                  </a:lnTo>
                  <a:lnTo>
                    <a:pt x="255" y="74"/>
                  </a:lnTo>
                  <a:lnTo>
                    <a:pt x="255" y="67"/>
                  </a:lnTo>
                  <a:lnTo>
                    <a:pt x="261" y="64"/>
                  </a:lnTo>
                  <a:lnTo>
                    <a:pt x="261" y="61"/>
                  </a:lnTo>
                  <a:lnTo>
                    <a:pt x="264" y="61"/>
                  </a:lnTo>
                  <a:lnTo>
                    <a:pt x="267" y="61"/>
                  </a:lnTo>
                  <a:lnTo>
                    <a:pt x="267" y="53"/>
                  </a:lnTo>
                  <a:lnTo>
                    <a:pt x="258" y="51"/>
                  </a:lnTo>
                  <a:lnTo>
                    <a:pt x="255" y="43"/>
                  </a:lnTo>
                  <a:lnTo>
                    <a:pt x="248" y="43"/>
                  </a:lnTo>
                  <a:lnTo>
                    <a:pt x="248" y="27"/>
                  </a:lnTo>
                  <a:lnTo>
                    <a:pt x="245" y="20"/>
                  </a:lnTo>
                  <a:lnTo>
                    <a:pt x="241" y="20"/>
                  </a:lnTo>
                  <a:lnTo>
                    <a:pt x="241" y="10"/>
                  </a:lnTo>
                  <a:lnTo>
                    <a:pt x="239" y="7"/>
                  </a:lnTo>
                  <a:lnTo>
                    <a:pt x="236" y="10"/>
                  </a:lnTo>
                  <a:lnTo>
                    <a:pt x="229" y="7"/>
                  </a:lnTo>
                  <a:lnTo>
                    <a:pt x="229" y="14"/>
                  </a:lnTo>
                  <a:lnTo>
                    <a:pt x="217" y="20"/>
                  </a:lnTo>
                  <a:lnTo>
                    <a:pt x="213" y="27"/>
                  </a:lnTo>
                  <a:lnTo>
                    <a:pt x="210" y="27"/>
                  </a:lnTo>
                  <a:lnTo>
                    <a:pt x="188" y="20"/>
                  </a:lnTo>
                  <a:lnTo>
                    <a:pt x="185" y="24"/>
                  </a:lnTo>
                  <a:lnTo>
                    <a:pt x="182" y="24"/>
                  </a:lnTo>
                  <a:lnTo>
                    <a:pt x="178" y="30"/>
                  </a:lnTo>
                  <a:lnTo>
                    <a:pt x="172" y="30"/>
                  </a:lnTo>
                  <a:lnTo>
                    <a:pt x="166" y="20"/>
                  </a:lnTo>
                  <a:lnTo>
                    <a:pt x="159" y="20"/>
                  </a:lnTo>
                  <a:lnTo>
                    <a:pt x="159" y="24"/>
                  </a:lnTo>
                  <a:lnTo>
                    <a:pt x="147" y="24"/>
                  </a:lnTo>
                  <a:lnTo>
                    <a:pt x="149" y="14"/>
                  </a:lnTo>
                  <a:lnTo>
                    <a:pt x="149" y="10"/>
                  </a:lnTo>
                  <a:lnTo>
                    <a:pt x="147" y="10"/>
                  </a:lnTo>
                  <a:lnTo>
                    <a:pt x="114" y="14"/>
                  </a:lnTo>
                  <a:lnTo>
                    <a:pt x="92" y="10"/>
                  </a:lnTo>
                  <a:lnTo>
                    <a:pt x="89" y="7"/>
                  </a:lnTo>
                  <a:lnTo>
                    <a:pt x="86" y="7"/>
                  </a:lnTo>
                  <a:lnTo>
                    <a:pt x="86" y="10"/>
                  </a:lnTo>
                  <a:lnTo>
                    <a:pt x="82" y="10"/>
                  </a:lnTo>
                  <a:lnTo>
                    <a:pt x="82" y="4"/>
                  </a:lnTo>
                  <a:lnTo>
                    <a:pt x="70" y="4"/>
                  </a:lnTo>
                  <a:lnTo>
                    <a:pt x="67" y="0"/>
                  </a:lnTo>
                  <a:lnTo>
                    <a:pt x="57" y="0"/>
                  </a:lnTo>
                  <a:lnTo>
                    <a:pt x="57" y="4"/>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33" name="Freeform 29"/>
            <p:cNvSpPr>
              <a:spLocks/>
            </p:cNvSpPr>
            <p:nvPr/>
          </p:nvSpPr>
          <p:spPr bwMode="auto">
            <a:xfrm>
              <a:off x="2819" y="1842"/>
              <a:ext cx="18" cy="17"/>
            </a:xfrm>
            <a:custGeom>
              <a:avLst/>
              <a:gdLst>
                <a:gd name="T0" fmla="*/ 5 w 17"/>
                <a:gd name="T1" fmla="*/ 0 h 17"/>
                <a:gd name="T2" fmla="*/ 0 w 17"/>
                <a:gd name="T3" fmla="*/ 8 h 17"/>
                <a:gd name="T4" fmla="*/ 0 w 17"/>
                <a:gd name="T5" fmla="*/ 16 h 17"/>
                <a:gd name="T6" fmla="*/ 231710 w 17"/>
                <a:gd name="T7" fmla="*/ 8 h 17"/>
                <a:gd name="T8" fmla="*/ 308364 w 17"/>
                <a:gd name="T9" fmla="*/ 8 h 17"/>
                <a:gd name="T10" fmla="*/ 5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5" y="0"/>
                  </a:moveTo>
                  <a:lnTo>
                    <a:pt x="0" y="8"/>
                  </a:lnTo>
                  <a:lnTo>
                    <a:pt x="0" y="16"/>
                  </a:lnTo>
                  <a:lnTo>
                    <a:pt x="11" y="8"/>
                  </a:lnTo>
                  <a:lnTo>
                    <a:pt x="16" y="8"/>
                  </a:lnTo>
                  <a:lnTo>
                    <a:pt x="5" y="0"/>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34" name="Freeform 30"/>
            <p:cNvSpPr>
              <a:spLocks/>
            </p:cNvSpPr>
            <p:nvPr/>
          </p:nvSpPr>
          <p:spPr bwMode="auto">
            <a:xfrm>
              <a:off x="2792" y="1791"/>
              <a:ext cx="136" cy="79"/>
            </a:xfrm>
            <a:custGeom>
              <a:avLst/>
              <a:gdLst>
                <a:gd name="T0" fmla="*/ 624860287 w 124"/>
                <a:gd name="T1" fmla="*/ 6133628 h 74"/>
                <a:gd name="T2" fmla="*/ 660840929 w 124"/>
                <a:gd name="T3" fmla="*/ 6133628 h 74"/>
                <a:gd name="T4" fmla="*/ 601171936 w 124"/>
                <a:gd name="T5" fmla="*/ 6133628 h 74"/>
                <a:gd name="T6" fmla="*/ 528219658 w 124"/>
                <a:gd name="T7" fmla="*/ 6133628 h 74"/>
                <a:gd name="T8" fmla="*/ 500893878 w 124"/>
                <a:gd name="T9" fmla="*/ 5525251 h 74"/>
                <a:gd name="T10" fmla="*/ 500893878 w 124"/>
                <a:gd name="T11" fmla="*/ 5208987 h 74"/>
                <a:gd name="T12" fmla="*/ 500893878 w 124"/>
                <a:gd name="T13" fmla="*/ 4608373 h 74"/>
                <a:gd name="T14" fmla="*/ 528219658 w 124"/>
                <a:gd name="T15" fmla="*/ 4316704 h 74"/>
                <a:gd name="T16" fmla="*/ 500893878 w 124"/>
                <a:gd name="T17" fmla="*/ 4043497 h 74"/>
                <a:gd name="T18" fmla="*/ 473622007 w 124"/>
                <a:gd name="T19" fmla="*/ 3756445 h 74"/>
                <a:gd name="T20" fmla="*/ 528219658 w 124"/>
                <a:gd name="T21" fmla="*/ 3518696 h 74"/>
                <a:gd name="T22" fmla="*/ 563603656 w 124"/>
                <a:gd name="T23" fmla="*/ 3295995 h 74"/>
                <a:gd name="T24" fmla="*/ 624860287 w 124"/>
                <a:gd name="T25" fmla="*/ 3295995 h 74"/>
                <a:gd name="T26" fmla="*/ 723157062 w 124"/>
                <a:gd name="T27" fmla="*/ 3295995 h 74"/>
                <a:gd name="T28" fmla="*/ 723157062 w 124"/>
                <a:gd name="T29" fmla="*/ 2891985 h 74"/>
                <a:gd name="T30" fmla="*/ 624860287 w 124"/>
                <a:gd name="T31" fmla="*/ 2891985 h 74"/>
                <a:gd name="T32" fmla="*/ 528219658 w 124"/>
                <a:gd name="T33" fmla="*/ 2891985 h 74"/>
                <a:gd name="T34" fmla="*/ 500893878 w 124"/>
                <a:gd name="T35" fmla="*/ 3295995 h 74"/>
                <a:gd name="T36" fmla="*/ 387055975 w 124"/>
                <a:gd name="T37" fmla="*/ 3518696 h 74"/>
                <a:gd name="T38" fmla="*/ 355130834 w 124"/>
                <a:gd name="T39" fmla="*/ 3756445 h 74"/>
                <a:gd name="T40" fmla="*/ 327313138 w 124"/>
                <a:gd name="T41" fmla="*/ 3518696 h 74"/>
                <a:gd name="T42" fmla="*/ 327313138 w 124"/>
                <a:gd name="T43" fmla="*/ 3295995 h 74"/>
                <a:gd name="T44" fmla="*/ 269176539 w 124"/>
                <a:gd name="T45" fmla="*/ 3295995 h 74"/>
                <a:gd name="T46" fmla="*/ 198872523 w 124"/>
                <a:gd name="T47" fmla="*/ 2891985 h 74"/>
                <a:gd name="T48" fmla="*/ 171452543 w 124"/>
                <a:gd name="T49" fmla="*/ 2558526 h 74"/>
                <a:gd name="T50" fmla="*/ 171452543 w 124"/>
                <a:gd name="T51" fmla="*/ 2244913 h 74"/>
                <a:gd name="T52" fmla="*/ 171452543 w 124"/>
                <a:gd name="T53" fmla="*/ 2102830 h 74"/>
                <a:gd name="T54" fmla="*/ 108033425 w 124"/>
                <a:gd name="T55" fmla="*/ 2102830 h 74"/>
                <a:gd name="T56" fmla="*/ 3 w 124"/>
                <a:gd name="T57" fmla="*/ 1714090 h 74"/>
                <a:gd name="T58" fmla="*/ 0 w 124"/>
                <a:gd name="T59" fmla="*/ 1157874 h 74"/>
                <a:gd name="T60" fmla="*/ 0 w 124"/>
                <a:gd name="T61" fmla="*/ 891415 h 74"/>
                <a:gd name="T62" fmla="*/ 3 w 124"/>
                <a:gd name="T63" fmla="*/ 1157874 h 74"/>
                <a:gd name="T64" fmla="*/ 473622007 w 124"/>
                <a:gd name="T65" fmla="*/ 7 h 74"/>
                <a:gd name="T66" fmla="*/ 563603656 w 124"/>
                <a:gd name="T67" fmla="*/ 4 h 74"/>
                <a:gd name="T68" fmla="*/ 1177110420 w 124"/>
                <a:gd name="T69" fmla="*/ 0 h 74"/>
                <a:gd name="T70" fmla="*/ 1177110420 w 124"/>
                <a:gd name="T71" fmla="*/ 4 h 74"/>
                <a:gd name="T72" fmla="*/ 1177110420 w 124"/>
                <a:gd name="T73" fmla="*/ 7 h 74"/>
                <a:gd name="T74" fmla="*/ 1177110420 w 124"/>
                <a:gd name="T75" fmla="*/ 1408794 h 74"/>
                <a:gd name="T76" fmla="*/ 1105990334 w 124"/>
                <a:gd name="T77" fmla="*/ 1714090 h 74"/>
                <a:gd name="T78" fmla="*/ 1075955365 w 124"/>
                <a:gd name="T79" fmla="*/ 2102830 h 74"/>
                <a:gd name="T80" fmla="*/ 1140592376 w 124"/>
                <a:gd name="T81" fmla="*/ 2244913 h 74"/>
                <a:gd name="T82" fmla="*/ 1140592376 w 124"/>
                <a:gd name="T83" fmla="*/ 3518696 h 74"/>
                <a:gd name="T84" fmla="*/ 892207231 w 124"/>
                <a:gd name="T85" fmla="*/ 4043497 h 74"/>
                <a:gd name="T86" fmla="*/ 813483221 w 124"/>
                <a:gd name="T87" fmla="*/ 4316704 h 74"/>
                <a:gd name="T88" fmla="*/ 773845776 w 124"/>
                <a:gd name="T89" fmla="*/ 4608373 h 74"/>
                <a:gd name="T90" fmla="*/ 723157062 w 124"/>
                <a:gd name="T91" fmla="*/ 5898575 h 74"/>
                <a:gd name="T92" fmla="*/ 660840929 w 124"/>
                <a:gd name="T93" fmla="*/ 6337802 h 74"/>
                <a:gd name="T94" fmla="*/ 624860287 w 124"/>
                <a:gd name="T95" fmla="*/ 6337802 h 74"/>
                <a:gd name="T96" fmla="*/ 624860287 w 124"/>
                <a:gd name="T97" fmla="*/ 6133628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4"/>
                <a:gd name="T148" fmla="*/ 0 h 74"/>
                <a:gd name="T149" fmla="*/ 124 w 124"/>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4" h="74">
                  <a:moveTo>
                    <a:pt x="66" y="70"/>
                  </a:moveTo>
                  <a:lnTo>
                    <a:pt x="69" y="70"/>
                  </a:lnTo>
                  <a:lnTo>
                    <a:pt x="62" y="70"/>
                  </a:lnTo>
                  <a:lnTo>
                    <a:pt x="56" y="70"/>
                  </a:lnTo>
                  <a:lnTo>
                    <a:pt x="52" y="63"/>
                  </a:lnTo>
                  <a:lnTo>
                    <a:pt x="52" y="60"/>
                  </a:lnTo>
                  <a:lnTo>
                    <a:pt x="52" y="53"/>
                  </a:lnTo>
                  <a:lnTo>
                    <a:pt x="56" y="50"/>
                  </a:lnTo>
                  <a:lnTo>
                    <a:pt x="52" y="47"/>
                  </a:lnTo>
                  <a:lnTo>
                    <a:pt x="50" y="43"/>
                  </a:lnTo>
                  <a:lnTo>
                    <a:pt x="56" y="40"/>
                  </a:lnTo>
                  <a:lnTo>
                    <a:pt x="59" y="37"/>
                  </a:lnTo>
                  <a:lnTo>
                    <a:pt x="66" y="37"/>
                  </a:lnTo>
                  <a:lnTo>
                    <a:pt x="75" y="37"/>
                  </a:lnTo>
                  <a:lnTo>
                    <a:pt x="75" y="33"/>
                  </a:lnTo>
                  <a:lnTo>
                    <a:pt x="66" y="33"/>
                  </a:lnTo>
                  <a:lnTo>
                    <a:pt x="56" y="33"/>
                  </a:lnTo>
                  <a:lnTo>
                    <a:pt x="52" y="37"/>
                  </a:lnTo>
                  <a:lnTo>
                    <a:pt x="40" y="40"/>
                  </a:lnTo>
                  <a:lnTo>
                    <a:pt x="37" y="43"/>
                  </a:lnTo>
                  <a:lnTo>
                    <a:pt x="35" y="40"/>
                  </a:lnTo>
                  <a:lnTo>
                    <a:pt x="35" y="37"/>
                  </a:lnTo>
                  <a:lnTo>
                    <a:pt x="28" y="37"/>
                  </a:lnTo>
                  <a:lnTo>
                    <a:pt x="21" y="33"/>
                  </a:lnTo>
                  <a:lnTo>
                    <a:pt x="18" y="30"/>
                  </a:lnTo>
                  <a:lnTo>
                    <a:pt x="18" y="26"/>
                  </a:lnTo>
                  <a:lnTo>
                    <a:pt x="18" y="24"/>
                  </a:lnTo>
                  <a:lnTo>
                    <a:pt x="12" y="24"/>
                  </a:lnTo>
                  <a:lnTo>
                    <a:pt x="3" y="20"/>
                  </a:lnTo>
                  <a:lnTo>
                    <a:pt x="0" y="14"/>
                  </a:lnTo>
                  <a:lnTo>
                    <a:pt x="0" y="10"/>
                  </a:lnTo>
                  <a:lnTo>
                    <a:pt x="3" y="14"/>
                  </a:lnTo>
                  <a:lnTo>
                    <a:pt x="50" y="7"/>
                  </a:lnTo>
                  <a:lnTo>
                    <a:pt x="59" y="4"/>
                  </a:lnTo>
                  <a:lnTo>
                    <a:pt x="123" y="0"/>
                  </a:lnTo>
                  <a:lnTo>
                    <a:pt x="123" y="4"/>
                  </a:lnTo>
                  <a:lnTo>
                    <a:pt x="123" y="7"/>
                  </a:lnTo>
                  <a:lnTo>
                    <a:pt x="123" y="17"/>
                  </a:lnTo>
                  <a:lnTo>
                    <a:pt x="116" y="20"/>
                  </a:lnTo>
                  <a:lnTo>
                    <a:pt x="113" y="24"/>
                  </a:lnTo>
                  <a:lnTo>
                    <a:pt x="119" y="26"/>
                  </a:lnTo>
                  <a:lnTo>
                    <a:pt x="119" y="40"/>
                  </a:lnTo>
                  <a:lnTo>
                    <a:pt x="93" y="47"/>
                  </a:lnTo>
                  <a:lnTo>
                    <a:pt x="85" y="50"/>
                  </a:lnTo>
                  <a:lnTo>
                    <a:pt x="81" y="53"/>
                  </a:lnTo>
                  <a:lnTo>
                    <a:pt x="75" y="67"/>
                  </a:lnTo>
                  <a:lnTo>
                    <a:pt x="69" y="73"/>
                  </a:lnTo>
                  <a:lnTo>
                    <a:pt x="66" y="73"/>
                  </a:lnTo>
                  <a:lnTo>
                    <a:pt x="66" y="70"/>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35" name="Freeform 31"/>
            <p:cNvSpPr>
              <a:spLocks/>
            </p:cNvSpPr>
            <p:nvPr/>
          </p:nvSpPr>
          <p:spPr bwMode="auto">
            <a:xfrm>
              <a:off x="3148" y="1883"/>
              <a:ext cx="262" cy="285"/>
            </a:xfrm>
            <a:custGeom>
              <a:avLst/>
              <a:gdLst>
                <a:gd name="T0" fmla="*/ 14319353 w 242"/>
                <a:gd name="T1" fmla="*/ 4234778 h 266"/>
                <a:gd name="T2" fmla="*/ 21298689 w 242"/>
                <a:gd name="T3" fmla="*/ 9256157 h 266"/>
                <a:gd name="T4" fmla="*/ 24964610 w 242"/>
                <a:gd name="T5" fmla="*/ 10879671 h 266"/>
                <a:gd name="T6" fmla="*/ 31679793 w 242"/>
                <a:gd name="T7" fmla="*/ 11477322 h 266"/>
                <a:gd name="T8" fmla="*/ 24964610 w 242"/>
                <a:gd name="T9" fmla="*/ 13069113 h 266"/>
                <a:gd name="T10" fmla="*/ 27027801 w 242"/>
                <a:gd name="T11" fmla="*/ 14337315 h 266"/>
                <a:gd name="T12" fmla="*/ 34297957 w 242"/>
                <a:gd name="T13" fmla="*/ 16458640 h 266"/>
                <a:gd name="T14" fmla="*/ 31679793 w 242"/>
                <a:gd name="T15" fmla="*/ 15708271 h 266"/>
                <a:gd name="T16" fmla="*/ 24964610 w 242"/>
                <a:gd name="T17" fmla="*/ 15361403 h 266"/>
                <a:gd name="T18" fmla="*/ 11284069 w 242"/>
                <a:gd name="T19" fmla="*/ 15708271 h 266"/>
                <a:gd name="T20" fmla="*/ 11284069 w 242"/>
                <a:gd name="T21" fmla="*/ 16830279 h 266"/>
                <a:gd name="T22" fmla="*/ 18171094 w 242"/>
                <a:gd name="T23" fmla="*/ 18032435 h 266"/>
                <a:gd name="T24" fmla="*/ 18171094 w 242"/>
                <a:gd name="T25" fmla="*/ 18452777 h 266"/>
                <a:gd name="T26" fmla="*/ 2 w 242"/>
                <a:gd name="T27" fmla="*/ 22102438 h 266"/>
                <a:gd name="T28" fmla="*/ 2 w 242"/>
                <a:gd name="T29" fmla="*/ 23631272 h 266"/>
                <a:gd name="T30" fmla="*/ 5 w 242"/>
                <a:gd name="T31" fmla="*/ 24515106 h 266"/>
                <a:gd name="T32" fmla="*/ 8892180 w 242"/>
                <a:gd name="T33" fmla="*/ 26676905 h 266"/>
                <a:gd name="T34" fmla="*/ 0 w 242"/>
                <a:gd name="T35" fmla="*/ 29126772 h 266"/>
                <a:gd name="T36" fmla="*/ 5 w 242"/>
                <a:gd name="T37" fmla="*/ 29126772 h 266"/>
                <a:gd name="T38" fmla="*/ 21298689 w 242"/>
                <a:gd name="T39" fmla="*/ 30054629 h 266"/>
                <a:gd name="T40" fmla="*/ 31679793 w 242"/>
                <a:gd name="T41" fmla="*/ 32201377 h 266"/>
                <a:gd name="T42" fmla="*/ 34297957 w 242"/>
                <a:gd name="T43" fmla="*/ 32785039 h 266"/>
                <a:gd name="T44" fmla="*/ 43523706 w 242"/>
                <a:gd name="T45" fmla="*/ 33436313 h 266"/>
                <a:gd name="T46" fmla="*/ 47120684 w 242"/>
                <a:gd name="T47" fmla="*/ 36623692 h 266"/>
                <a:gd name="T48" fmla="*/ 40201287 w 242"/>
                <a:gd name="T49" fmla="*/ 38302594 h 266"/>
                <a:gd name="T50" fmla="*/ 61844993 w 242"/>
                <a:gd name="T51" fmla="*/ 42739369 h 266"/>
                <a:gd name="T52" fmla="*/ 71870835 w 242"/>
                <a:gd name="T53" fmla="*/ 42066855 h 266"/>
                <a:gd name="T54" fmla="*/ 94861298 w 242"/>
                <a:gd name="T55" fmla="*/ 40509187 h 266"/>
                <a:gd name="T56" fmla="*/ 183668242 w 242"/>
                <a:gd name="T57" fmla="*/ 38021005 h 266"/>
                <a:gd name="T58" fmla="*/ 208538505 w 242"/>
                <a:gd name="T59" fmla="*/ 38738331 h 266"/>
                <a:gd name="T60" fmla="*/ 218451024 w 242"/>
                <a:gd name="T61" fmla="*/ 38021005 h 266"/>
                <a:gd name="T62" fmla="*/ 228385715 w 242"/>
                <a:gd name="T63" fmla="*/ 34334341 h 266"/>
                <a:gd name="T64" fmla="*/ 220137662 w 242"/>
                <a:gd name="T65" fmla="*/ 34001256 h 266"/>
                <a:gd name="T66" fmla="*/ 220137662 w 242"/>
                <a:gd name="T67" fmla="*/ 24515106 h 266"/>
                <a:gd name="T68" fmla="*/ 230636229 w 242"/>
                <a:gd name="T69" fmla="*/ 18452777 h 266"/>
                <a:gd name="T70" fmla="*/ 238212315 w 242"/>
                <a:gd name="T71" fmla="*/ 16830279 h 266"/>
                <a:gd name="T72" fmla="*/ 235462225 w 242"/>
                <a:gd name="T73" fmla="*/ 11477322 h 266"/>
                <a:gd name="T74" fmla="*/ 235462225 w 242"/>
                <a:gd name="T75" fmla="*/ 8255883 h 266"/>
                <a:gd name="T76" fmla="*/ 225638812 w 242"/>
                <a:gd name="T77" fmla="*/ 8255883 h 266"/>
                <a:gd name="T78" fmla="*/ 220137662 w 242"/>
                <a:gd name="T79" fmla="*/ 6609008 h 266"/>
                <a:gd name="T80" fmla="*/ 215281041 w 242"/>
                <a:gd name="T81" fmla="*/ 5979239 h 266"/>
                <a:gd name="T82" fmla="*/ 212753370 w 242"/>
                <a:gd name="T83" fmla="*/ 4753997 h 266"/>
                <a:gd name="T84" fmla="*/ 193759804 w 242"/>
                <a:gd name="T85" fmla="*/ 4753997 h 266"/>
                <a:gd name="T86" fmla="*/ 171604154 w 242"/>
                <a:gd name="T87" fmla="*/ 5979239 h 266"/>
                <a:gd name="T88" fmla="*/ 165382673 w 242"/>
                <a:gd name="T89" fmla="*/ 6863913 h 266"/>
                <a:gd name="T90" fmla="*/ 154857776 w 242"/>
                <a:gd name="T91" fmla="*/ 6609008 h 266"/>
                <a:gd name="T92" fmla="*/ 144736039 w 242"/>
                <a:gd name="T93" fmla="*/ 5979239 h 266"/>
                <a:gd name="T94" fmla="*/ 141825337 w 242"/>
                <a:gd name="T95" fmla="*/ 4234778 h 266"/>
                <a:gd name="T96" fmla="*/ 135655961 w 242"/>
                <a:gd name="T97" fmla="*/ 3142536 h 266"/>
                <a:gd name="T98" fmla="*/ 122191607 w 242"/>
                <a:gd name="T99" fmla="*/ 2555001 h 266"/>
                <a:gd name="T100" fmla="*/ 120999139 w 242"/>
                <a:gd name="T101" fmla="*/ 1576336 h 266"/>
                <a:gd name="T102" fmla="*/ 104248466 w 242"/>
                <a:gd name="T103" fmla="*/ 2555001 h 266"/>
                <a:gd name="T104" fmla="*/ 91203173 w 242"/>
                <a:gd name="T105" fmla="*/ 3142536 h 266"/>
                <a:gd name="T106" fmla="*/ 91203173 w 242"/>
                <a:gd name="T107" fmla="*/ 0 h 266"/>
                <a:gd name="T108" fmla="*/ 82150880 w 242"/>
                <a:gd name="T109" fmla="*/ 4 h 266"/>
                <a:gd name="T110" fmla="*/ 75781051 w 242"/>
                <a:gd name="T111" fmla="*/ 4 h 266"/>
                <a:gd name="T112" fmla="*/ 71870835 w 242"/>
                <a:gd name="T113" fmla="*/ 2077311 h 266"/>
                <a:gd name="T114" fmla="*/ 59717745 w 242"/>
                <a:gd name="T115" fmla="*/ 3688964 h 266"/>
                <a:gd name="T116" fmla="*/ 50257685 w 242"/>
                <a:gd name="T117" fmla="*/ 2555001 h 266"/>
                <a:gd name="T118" fmla="*/ 40201287 w 242"/>
                <a:gd name="T119" fmla="*/ 1576336 h 266"/>
                <a:gd name="T120" fmla="*/ 27027801 w 242"/>
                <a:gd name="T121" fmla="*/ 2077311 h 266"/>
                <a:gd name="T122" fmla="*/ 24964610 w 242"/>
                <a:gd name="T123" fmla="*/ 3142536 h 266"/>
                <a:gd name="T124" fmla="*/ 21298689 w 242"/>
                <a:gd name="T125" fmla="*/ 3688964 h 2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2"/>
                <a:gd name="T190" fmla="*/ 0 h 266"/>
                <a:gd name="T191" fmla="*/ 242 w 242"/>
                <a:gd name="T192" fmla="*/ 266 h 2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2" h="266">
                  <a:moveTo>
                    <a:pt x="21" y="23"/>
                  </a:moveTo>
                  <a:lnTo>
                    <a:pt x="15" y="27"/>
                  </a:lnTo>
                  <a:lnTo>
                    <a:pt x="15" y="51"/>
                  </a:lnTo>
                  <a:lnTo>
                    <a:pt x="21" y="57"/>
                  </a:lnTo>
                  <a:lnTo>
                    <a:pt x="25" y="57"/>
                  </a:lnTo>
                  <a:lnTo>
                    <a:pt x="25" y="67"/>
                  </a:lnTo>
                  <a:lnTo>
                    <a:pt x="27" y="67"/>
                  </a:lnTo>
                  <a:lnTo>
                    <a:pt x="31" y="71"/>
                  </a:lnTo>
                  <a:lnTo>
                    <a:pt x="27" y="71"/>
                  </a:lnTo>
                  <a:lnTo>
                    <a:pt x="25" y="80"/>
                  </a:lnTo>
                  <a:lnTo>
                    <a:pt x="27" y="80"/>
                  </a:lnTo>
                  <a:lnTo>
                    <a:pt x="27" y="88"/>
                  </a:lnTo>
                  <a:lnTo>
                    <a:pt x="31" y="91"/>
                  </a:lnTo>
                  <a:lnTo>
                    <a:pt x="34" y="101"/>
                  </a:lnTo>
                  <a:lnTo>
                    <a:pt x="31" y="101"/>
                  </a:lnTo>
                  <a:lnTo>
                    <a:pt x="31" y="97"/>
                  </a:lnTo>
                  <a:lnTo>
                    <a:pt x="25" y="97"/>
                  </a:lnTo>
                  <a:lnTo>
                    <a:pt x="25" y="94"/>
                  </a:lnTo>
                  <a:lnTo>
                    <a:pt x="9" y="94"/>
                  </a:lnTo>
                  <a:lnTo>
                    <a:pt x="12" y="97"/>
                  </a:lnTo>
                  <a:lnTo>
                    <a:pt x="12" y="101"/>
                  </a:lnTo>
                  <a:lnTo>
                    <a:pt x="12" y="104"/>
                  </a:lnTo>
                  <a:lnTo>
                    <a:pt x="18" y="107"/>
                  </a:lnTo>
                  <a:lnTo>
                    <a:pt x="18" y="111"/>
                  </a:lnTo>
                  <a:lnTo>
                    <a:pt x="21" y="111"/>
                  </a:lnTo>
                  <a:lnTo>
                    <a:pt x="18" y="114"/>
                  </a:lnTo>
                  <a:lnTo>
                    <a:pt x="15" y="131"/>
                  </a:lnTo>
                  <a:lnTo>
                    <a:pt x="2" y="135"/>
                  </a:lnTo>
                  <a:lnTo>
                    <a:pt x="2" y="138"/>
                  </a:lnTo>
                  <a:lnTo>
                    <a:pt x="2" y="144"/>
                  </a:lnTo>
                  <a:lnTo>
                    <a:pt x="5" y="144"/>
                  </a:lnTo>
                  <a:lnTo>
                    <a:pt x="5" y="151"/>
                  </a:lnTo>
                  <a:lnTo>
                    <a:pt x="9" y="151"/>
                  </a:lnTo>
                  <a:lnTo>
                    <a:pt x="9" y="164"/>
                  </a:lnTo>
                  <a:lnTo>
                    <a:pt x="0" y="171"/>
                  </a:lnTo>
                  <a:lnTo>
                    <a:pt x="0" y="178"/>
                  </a:lnTo>
                  <a:lnTo>
                    <a:pt x="2" y="178"/>
                  </a:lnTo>
                  <a:lnTo>
                    <a:pt x="5" y="178"/>
                  </a:lnTo>
                  <a:lnTo>
                    <a:pt x="5" y="181"/>
                  </a:lnTo>
                  <a:lnTo>
                    <a:pt x="21" y="185"/>
                  </a:lnTo>
                  <a:lnTo>
                    <a:pt x="25" y="191"/>
                  </a:lnTo>
                  <a:lnTo>
                    <a:pt x="31" y="198"/>
                  </a:lnTo>
                  <a:lnTo>
                    <a:pt x="31" y="201"/>
                  </a:lnTo>
                  <a:lnTo>
                    <a:pt x="34" y="201"/>
                  </a:lnTo>
                  <a:lnTo>
                    <a:pt x="37" y="205"/>
                  </a:lnTo>
                  <a:lnTo>
                    <a:pt x="43" y="205"/>
                  </a:lnTo>
                  <a:lnTo>
                    <a:pt x="43" y="222"/>
                  </a:lnTo>
                  <a:lnTo>
                    <a:pt x="47" y="224"/>
                  </a:lnTo>
                  <a:lnTo>
                    <a:pt x="43" y="228"/>
                  </a:lnTo>
                  <a:lnTo>
                    <a:pt x="40" y="235"/>
                  </a:lnTo>
                  <a:lnTo>
                    <a:pt x="37" y="265"/>
                  </a:lnTo>
                  <a:lnTo>
                    <a:pt x="62" y="262"/>
                  </a:lnTo>
                  <a:lnTo>
                    <a:pt x="66" y="262"/>
                  </a:lnTo>
                  <a:lnTo>
                    <a:pt x="72" y="258"/>
                  </a:lnTo>
                  <a:lnTo>
                    <a:pt x="82" y="252"/>
                  </a:lnTo>
                  <a:lnTo>
                    <a:pt x="94" y="248"/>
                  </a:lnTo>
                  <a:lnTo>
                    <a:pt x="133" y="238"/>
                  </a:lnTo>
                  <a:lnTo>
                    <a:pt x="184" y="232"/>
                  </a:lnTo>
                  <a:lnTo>
                    <a:pt x="193" y="235"/>
                  </a:lnTo>
                  <a:lnTo>
                    <a:pt x="208" y="238"/>
                  </a:lnTo>
                  <a:lnTo>
                    <a:pt x="215" y="238"/>
                  </a:lnTo>
                  <a:lnTo>
                    <a:pt x="218" y="232"/>
                  </a:lnTo>
                  <a:lnTo>
                    <a:pt x="231" y="235"/>
                  </a:lnTo>
                  <a:lnTo>
                    <a:pt x="228" y="211"/>
                  </a:lnTo>
                  <a:lnTo>
                    <a:pt x="221" y="211"/>
                  </a:lnTo>
                  <a:lnTo>
                    <a:pt x="221" y="208"/>
                  </a:lnTo>
                  <a:lnTo>
                    <a:pt x="215" y="154"/>
                  </a:lnTo>
                  <a:lnTo>
                    <a:pt x="221" y="151"/>
                  </a:lnTo>
                  <a:lnTo>
                    <a:pt x="224" y="127"/>
                  </a:lnTo>
                  <a:lnTo>
                    <a:pt x="231" y="114"/>
                  </a:lnTo>
                  <a:lnTo>
                    <a:pt x="238" y="107"/>
                  </a:lnTo>
                  <a:lnTo>
                    <a:pt x="238" y="104"/>
                  </a:lnTo>
                  <a:lnTo>
                    <a:pt x="241" y="104"/>
                  </a:lnTo>
                  <a:lnTo>
                    <a:pt x="234" y="71"/>
                  </a:lnTo>
                  <a:lnTo>
                    <a:pt x="231" y="67"/>
                  </a:lnTo>
                  <a:lnTo>
                    <a:pt x="234" y="51"/>
                  </a:lnTo>
                  <a:lnTo>
                    <a:pt x="231" y="51"/>
                  </a:lnTo>
                  <a:lnTo>
                    <a:pt x="224" y="51"/>
                  </a:lnTo>
                  <a:lnTo>
                    <a:pt x="221" y="47"/>
                  </a:lnTo>
                  <a:lnTo>
                    <a:pt x="221" y="41"/>
                  </a:lnTo>
                  <a:lnTo>
                    <a:pt x="218" y="37"/>
                  </a:lnTo>
                  <a:lnTo>
                    <a:pt x="215" y="37"/>
                  </a:lnTo>
                  <a:lnTo>
                    <a:pt x="215" y="33"/>
                  </a:lnTo>
                  <a:lnTo>
                    <a:pt x="212" y="30"/>
                  </a:lnTo>
                  <a:lnTo>
                    <a:pt x="208" y="33"/>
                  </a:lnTo>
                  <a:lnTo>
                    <a:pt x="193" y="30"/>
                  </a:lnTo>
                  <a:lnTo>
                    <a:pt x="187" y="33"/>
                  </a:lnTo>
                  <a:lnTo>
                    <a:pt x="171" y="37"/>
                  </a:lnTo>
                  <a:lnTo>
                    <a:pt x="168" y="41"/>
                  </a:lnTo>
                  <a:lnTo>
                    <a:pt x="165" y="43"/>
                  </a:lnTo>
                  <a:lnTo>
                    <a:pt x="158" y="41"/>
                  </a:lnTo>
                  <a:lnTo>
                    <a:pt x="154" y="41"/>
                  </a:lnTo>
                  <a:lnTo>
                    <a:pt x="149" y="41"/>
                  </a:lnTo>
                  <a:lnTo>
                    <a:pt x="145" y="37"/>
                  </a:lnTo>
                  <a:lnTo>
                    <a:pt x="141" y="33"/>
                  </a:lnTo>
                  <a:lnTo>
                    <a:pt x="141" y="27"/>
                  </a:lnTo>
                  <a:lnTo>
                    <a:pt x="138" y="27"/>
                  </a:lnTo>
                  <a:lnTo>
                    <a:pt x="136" y="20"/>
                  </a:lnTo>
                  <a:lnTo>
                    <a:pt x="133" y="17"/>
                  </a:lnTo>
                  <a:lnTo>
                    <a:pt x="122" y="17"/>
                  </a:lnTo>
                  <a:lnTo>
                    <a:pt x="120" y="14"/>
                  </a:lnTo>
                  <a:lnTo>
                    <a:pt x="120" y="10"/>
                  </a:lnTo>
                  <a:lnTo>
                    <a:pt x="106" y="10"/>
                  </a:lnTo>
                  <a:lnTo>
                    <a:pt x="104" y="17"/>
                  </a:lnTo>
                  <a:lnTo>
                    <a:pt x="101" y="17"/>
                  </a:lnTo>
                  <a:lnTo>
                    <a:pt x="91" y="20"/>
                  </a:lnTo>
                  <a:lnTo>
                    <a:pt x="91" y="7"/>
                  </a:lnTo>
                  <a:lnTo>
                    <a:pt x="91" y="0"/>
                  </a:lnTo>
                  <a:lnTo>
                    <a:pt x="85" y="0"/>
                  </a:lnTo>
                  <a:lnTo>
                    <a:pt x="82" y="4"/>
                  </a:lnTo>
                  <a:lnTo>
                    <a:pt x="79" y="4"/>
                  </a:lnTo>
                  <a:lnTo>
                    <a:pt x="75" y="4"/>
                  </a:lnTo>
                  <a:lnTo>
                    <a:pt x="72" y="4"/>
                  </a:lnTo>
                  <a:lnTo>
                    <a:pt x="72" y="14"/>
                  </a:lnTo>
                  <a:lnTo>
                    <a:pt x="59" y="17"/>
                  </a:lnTo>
                  <a:lnTo>
                    <a:pt x="59" y="23"/>
                  </a:lnTo>
                  <a:lnTo>
                    <a:pt x="56" y="23"/>
                  </a:lnTo>
                  <a:lnTo>
                    <a:pt x="50" y="17"/>
                  </a:lnTo>
                  <a:lnTo>
                    <a:pt x="47" y="20"/>
                  </a:lnTo>
                  <a:lnTo>
                    <a:pt x="40" y="10"/>
                  </a:lnTo>
                  <a:lnTo>
                    <a:pt x="31" y="10"/>
                  </a:lnTo>
                  <a:lnTo>
                    <a:pt x="27" y="14"/>
                  </a:lnTo>
                  <a:lnTo>
                    <a:pt x="27" y="17"/>
                  </a:lnTo>
                  <a:lnTo>
                    <a:pt x="25" y="20"/>
                  </a:lnTo>
                  <a:lnTo>
                    <a:pt x="21" y="20"/>
                  </a:lnTo>
                  <a:lnTo>
                    <a:pt x="21" y="23"/>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36" name="Freeform 32"/>
            <p:cNvSpPr>
              <a:spLocks/>
            </p:cNvSpPr>
            <p:nvPr/>
          </p:nvSpPr>
          <p:spPr bwMode="auto">
            <a:xfrm>
              <a:off x="2993" y="1234"/>
              <a:ext cx="702" cy="672"/>
            </a:xfrm>
            <a:custGeom>
              <a:avLst/>
              <a:gdLst>
                <a:gd name="T0" fmla="*/ 3 w 650"/>
                <a:gd name="T1" fmla="*/ 175877219 h 624"/>
                <a:gd name="T2" fmla="*/ 6 w 650"/>
                <a:gd name="T3" fmla="*/ 189222513 h 624"/>
                <a:gd name="T4" fmla="*/ 8008869 w 650"/>
                <a:gd name="T5" fmla="*/ 195065671 h 624"/>
                <a:gd name="T6" fmla="*/ 14387344 w 650"/>
                <a:gd name="T7" fmla="*/ 193249411 h 624"/>
                <a:gd name="T8" fmla="*/ 16009720 w 650"/>
                <a:gd name="T9" fmla="*/ 197422150 h 624"/>
                <a:gd name="T10" fmla="*/ 21139713 w 650"/>
                <a:gd name="T11" fmla="*/ 206877979 h 624"/>
                <a:gd name="T12" fmla="*/ 21139713 w 650"/>
                <a:gd name="T13" fmla="*/ 209428270 h 624"/>
                <a:gd name="T14" fmla="*/ 26629930 w 650"/>
                <a:gd name="T15" fmla="*/ 215054872 h 624"/>
                <a:gd name="T16" fmla="*/ 35397332 w 650"/>
                <a:gd name="T17" fmla="*/ 217074455 h 624"/>
                <a:gd name="T18" fmla="*/ 43540210 w 650"/>
                <a:gd name="T19" fmla="*/ 215054872 h 624"/>
                <a:gd name="T20" fmla="*/ 61859871 w 650"/>
                <a:gd name="T21" fmla="*/ 215601432 h 624"/>
                <a:gd name="T22" fmla="*/ 72153287 w 650"/>
                <a:gd name="T23" fmla="*/ 208114735 h 624"/>
                <a:gd name="T24" fmla="*/ 80589639 w 650"/>
                <a:gd name="T25" fmla="*/ 209428270 h 624"/>
                <a:gd name="T26" fmla="*/ 84159547 w 650"/>
                <a:gd name="T27" fmla="*/ 215601432 h 624"/>
                <a:gd name="T28" fmla="*/ 90892247 w 650"/>
                <a:gd name="T29" fmla="*/ 226210068 h 624"/>
                <a:gd name="T30" fmla="*/ 96266948 w 650"/>
                <a:gd name="T31" fmla="*/ 229287620 h 624"/>
                <a:gd name="T32" fmla="*/ 90097230 w 650"/>
                <a:gd name="T33" fmla="*/ 231899114 h 624"/>
                <a:gd name="T34" fmla="*/ 92691717 w 650"/>
                <a:gd name="T35" fmla="*/ 231899114 h 624"/>
                <a:gd name="T36" fmla="*/ 101519651 w 650"/>
                <a:gd name="T37" fmla="*/ 242887103 h 624"/>
                <a:gd name="T38" fmla="*/ 105859418 w 650"/>
                <a:gd name="T39" fmla="*/ 244523336 h 624"/>
                <a:gd name="T40" fmla="*/ 110728781 w 650"/>
                <a:gd name="T41" fmla="*/ 246795867 h 624"/>
                <a:gd name="T42" fmla="*/ 114328135 w 650"/>
                <a:gd name="T43" fmla="*/ 242887103 h 624"/>
                <a:gd name="T44" fmla="*/ 126105902 w 650"/>
                <a:gd name="T45" fmla="*/ 245474474 h 624"/>
                <a:gd name="T46" fmla="*/ 132750129 w 650"/>
                <a:gd name="T47" fmla="*/ 245474474 h 624"/>
                <a:gd name="T48" fmla="*/ 143370067 w 650"/>
                <a:gd name="T49" fmla="*/ 239929339 h 624"/>
                <a:gd name="T50" fmla="*/ 149165397 w 650"/>
                <a:gd name="T51" fmla="*/ 239036372 h 624"/>
                <a:gd name="T52" fmla="*/ 154410497 w 650"/>
                <a:gd name="T53" fmla="*/ 246795867 h 624"/>
                <a:gd name="T54" fmla="*/ 163427750 w 650"/>
                <a:gd name="T55" fmla="*/ 242887103 h 624"/>
                <a:gd name="T56" fmla="*/ 174825219 w 650"/>
                <a:gd name="T57" fmla="*/ 245474474 h 624"/>
                <a:gd name="T58" fmla="*/ 186559164 w 650"/>
                <a:gd name="T59" fmla="*/ 222699541 h 624"/>
                <a:gd name="T60" fmla="*/ 211612529 w 650"/>
                <a:gd name="T61" fmla="*/ 199980161 h 624"/>
                <a:gd name="T62" fmla="*/ 247191620 w 650"/>
                <a:gd name="T63" fmla="*/ 192101015 h 624"/>
                <a:gd name="T64" fmla="*/ 263383389 w 650"/>
                <a:gd name="T65" fmla="*/ 182542629 h 624"/>
                <a:gd name="T66" fmla="*/ 285802453 w 650"/>
                <a:gd name="T67" fmla="*/ 173669751 h 624"/>
                <a:gd name="T68" fmla="*/ 319728955 w 650"/>
                <a:gd name="T69" fmla="*/ 166628434 h 624"/>
                <a:gd name="T70" fmla="*/ 339507497 w 650"/>
                <a:gd name="T71" fmla="*/ 165497545 h 624"/>
                <a:gd name="T72" fmla="*/ 393000551 w 650"/>
                <a:gd name="T73" fmla="*/ 160094529 h 624"/>
                <a:gd name="T74" fmla="*/ 411537146 w 650"/>
                <a:gd name="T75" fmla="*/ 156180665 h 624"/>
                <a:gd name="T76" fmla="*/ 415533386 w 650"/>
                <a:gd name="T77" fmla="*/ 150400640 h 624"/>
                <a:gd name="T78" fmla="*/ 415533386 w 650"/>
                <a:gd name="T79" fmla="*/ 99036116 h 624"/>
                <a:gd name="T80" fmla="*/ 396976609 w 650"/>
                <a:gd name="T81" fmla="*/ 99036116 h 624"/>
                <a:gd name="T82" fmla="*/ 400163039 w 650"/>
                <a:gd name="T83" fmla="*/ 90938899 h 624"/>
                <a:gd name="T84" fmla="*/ 395083827 w 650"/>
                <a:gd name="T85" fmla="*/ 85393419 h 624"/>
                <a:gd name="T86" fmla="*/ 375622131 w 650"/>
                <a:gd name="T87" fmla="*/ 78910724 h 624"/>
                <a:gd name="T88" fmla="*/ 356920478 w 650"/>
                <a:gd name="T89" fmla="*/ 76301159 h 624"/>
                <a:gd name="T90" fmla="*/ 351248769 w 650"/>
                <a:gd name="T91" fmla="*/ 71845715 h 624"/>
                <a:gd name="T92" fmla="*/ 344395109 w 650"/>
                <a:gd name="T93" fmla="*/ 68907732 h 624"/>
                <a:gd name="T94" fmla="*/ 343432959 w 650"/>
                <a:gd name="T95" fmla="*/ 63660586 h 624"/>
                <a:gd name="T96" fmla="*/ 300227446 w 650"/>
                <a:gd name="T97" fmla="*/ 45425132 h 624"/>
                <a:gd name="T98" fmla="*/ 252171023 w 650"/>
                <a:gd name="T99" fmla="*/ 25457599 h 624"/>
                <a:gd name="T100" fmla="*/ 189194571 w 650"/>
                <a:gd name="T101" fmla="*/ 0 h 624"/>
                <a:gd name="T102" fmla="*/ 176230843 w 650"/>
                <a:gd name="T103" fmla="*/ 145555488 h 624"/>
                <a:gd name="T104" fmla="*/ 54084842 w 650"/>
                <a:gd name="T105" fmla="*/ 157396605 h 624"/>
                <a:gd name="T106" fmla="*/ 31061125 w 650"/>
                <a:gd name="T107" fmla="*/ 160094529 h 624"/>
                <a:gd name="T108" fmla="*/ 22830889 w 650"/>
                <a:gd name="T109" fmla="*/ 153743546 h 624"/>
                <a:gd name="T110" fmla="*/ 16009720 w 650"/>
                <a:gd name="T111" fmla="*/ 153743546 h 624"/>
                <a:gd name="T112" fmla="*/ 3 w 650"/>
                <a:gd name="T113" fmla="*/ 169503904 h 6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50"/>
                <a:gd name="T172" fmla="*/ 0 h 624"/>
                <a:gd name="T173" fmla="*/ 650 w 650"/>
                <a:gd name="T174" fmla="*/ 624 h 6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50" h="624">
                  <a:moveTo>
                    <a:pt x="0" y="429"/>
                  </a:moveTo>
                  <a:lnTo>
                    <a:pt x="0" y="442"/>
                  </a:lnTo>
                  <a:lnTo>
                    <a:pt x="3" y="442"/>
                  </a:lnTo>
                  <a:lnTo>
                    <a:pt x="3" y="446"/>
                  </a:lnTo>
                  <a:lnTo>
                    <a:pt x="9" y="470"/>
                  </a:lnTo>
                  <a:lnTo>
                    <a:pt x="6" y="475"/>
                  </a:lnTo>
                  <a:lnTo>
                    <a:pt x="9" y="479"/>
                  </a:lnTo>
                  <a:lnTo>
                    <a:pt x="13" y="486"/>
                  </a:lnTo>
                  <a:lnTo>
                    <a:pt x="13" y="489"/>
                  </a:lnTo>
                  <a:lnTo>
                    <a:pt x="16" y="489"/>
                  </a:lnTo>
                  <a:lnTo>
                    <a:pt x="19" y="486"/>
                  </a:lnTo>
                  <a:lnTo>
                    <a:pt x="22" y="486"/>
                  </a:lnTo>
                  <a:lnTo>
                    <a:pt x="22" y="489"/>
                  </a:lnTo>
                  <a:lnTo>
                    <a:pt x="25" y="493"/>
                  </a:lnTo>
                  <a:lnTo>
                    <a:pt x="25" y="496"/>
                  </a:lnTo>
                  <a:lnTo>
                    <a:pt x="32" y="503"/>
                  </a:lnTo>
                  <a:lnTo>
                    <a:pt x="32" y="506"/>
                  </a:lnTo>
                  <a:lnTo>
                    <a:pt x="32" y="520"/>
                  </a:lnTo>
                  <a:lnTo>
                    <a:pt x="35" y="523"/>
                  </a:lnTo>
                  <a:lnTo>
                    <a:pt x="35" y="526"/>
                  </a:lnTo>
                  <a:lnTo>
                    <a:pt x="32" y="526"/>
                  </a:lnTo>
                  <a:lnTo>
                    <a:pt x="32" y="530"/>
                  </a:lnTo>
                  <a:lnTo>
                    <a:pt x="29" y="540"/>
                  </a:lnTo>
                  <a:lnTo>
                    <a:pt x="41" y="540"/>
                  </a:lnTo>
                  <a:lnTo>
                    <a:pt x="41" y="536"/>
                  </a:lnTo>
                  <a:lnTo>
                    <a:pt x="48" y="536"/>
                  </a:lnTo>
                  <a:lnTo>
                    <a:pt x="54" y="546"/>
                  </a:lnTo>
                  <a:lnTo>
                    <a:pt x="60" y="546"/>
                  </a:lnTo>
                  <a:lnTo>
                    <a:pt x="64" y="540"/>
                  </a:lnTo>
                  <a:lnTo>
                    <a:pt x="67" y="540"/>
                  </a:lnTo>
                  <a:lnTo>
                    <a:pt x="70" y="536"/>
                  </a:lnTo>
                  <a:lnTo>
                    <a:pt x="92" y="543"/>
                  </a:lnTo>
                  <a:lnTo>
                    <a:pt x="95" y="543"/>
                  </a:lnTo>
                  <a:lnTo>
                    <a:pt x="99" y="536"/>
                  </a:lnTo>
                  <a:lnTo>
                    <a:pt x="111" y="530"/>
                  </a:lnTo>
                  <a:lnTo>
                    <a:pt x="111" y="523"/>
                  </a:lnTo>
                  <a:lnTo>
                    <a:pt x="118" y="526"/>
                  </a:lnTo>
                  <a:lnTo>
                    <a:pt x="121" y="523"/>
                  </a:lnTo>
                  <a:lnTo>
                    <a:pt x="123" y="526"/>
                  </a:lnTo>
                  <a:lnTo>
                    <a:pt x="123" y="536"/>
                  </a:lnTo>
                  <a:lnTo>
                    <a:pt x="127" y="536"/>
                  </a:lnTo>
                  <a:lnTo>
                    <a:pt x="130" y="543"/>
                  </a:lnTo>
                  <a:lnTo>
                    <a:pt x="130" y="559"/>
                  </a:lnTo>
                  <a:lnTo>
                    <a:pt x="137" y="559"/>
                  </a:lnTo>
                  <a:lnTo>
                    <a:pt x="140" y="567"/>
                  </a:lnTo>
                  <a:lnTo>
                    <a:pt x="149" y="569"/>
                  </a:lnTo>
                  <a:lnTo>
                    <a:pt x="149" y="577"/>
                  </a:lnTo>
                  <a:lnTo>
                    <a:pt x="146" y="577"/>
                  </a:lnTo>
                  <a:lnTo>
                    <a:pt x="143" y="577"/>
                  </a:lnTo>
                  <a:lnTo>
                    <a:pt x="143" y="580"/>
                  </a:lnTo>
                  <a:lnTo>
                    <a:pt x="137" y="583"/>
                  </a:lnTo>
                  <a:lnTo>
                    <a:pt x="137" y="590"/>
                  </a:lnTo>
                  <a:lnTo>
                    <a:pt x="140" y="590"/>
                  </a:lnTo>
                  <a:lnTo>
                    <a:pt x="143" y="583"/>
                  </a:lnTo>
                  <a:lnTo>
                    <a:pt x="149" y="587"/>
                  </a:lnTo>
                  <a:lnTo>
                    <a:pt x="153" y="610"/>
                  </a:lnTo>
                  <a:lnTo>
                    <a:pt x="156" y="610"/>
                  </a:lnTo>
                  <a:lnTo>
                    <a:pt x="158" y="610"/>
                  </a:lnTo>
                  <a:lnTo>
                    <a:pt x="158" y="614"/>
                  </a:lnTo>
                  <a:lnTo>
                    <a:pt x="162" y="614"/>
                  </a:lnTo>
                  <a:lnTo>
                    <a:pt x="165" y="616"/>
                  </a:lnTo>
                  <a:lnTo>
                    <a:pt x="165" y="620"/>
                  </a:lnTo>
                  <a:lnTo>
                    <a:pt x="169" y="620"/>
                  </a:lnTo>
                  <a:lnTo>
                    <a:pt x="171" y="616"/>
                  </a:lnTo>
                  <a:lnTo>
                    <a:pt x="171" y="614"/>
                  </a:lnTo>
                  <a:lnTo>
                    <a:pt x="175" y="610"/>
                  </a:lnTo>
                  <a:lnTo>
                    <a:pt x="184" y="610"/>
                  </a:lnTo>
                  <a:lnTo>
                    <a:pt x="191" y="620"/>
                  </a:lnTo>
                  <a:lnTo>
                    <a:pt x="193" y="616"/>
                  </a:lnTo>
                  <a:lnTo>
                    <a:pt x="200" y="623"/>
                  </a:lnTo>
                  <a:lnTo>
                    <a:pt x="203" y="623"/>
                  </a:lnTo>
                  <a:lnTo>
                    <a:pt x="203" y="616"/>
                  </a:lnTo>
                  <a:lnTo>
                    <a:pt x="216" y="614"/>
                  </a:lnTo>
                  <a:lnTo>
                    <a:pt x="216" y="603"/>
                  </a:lnTo>
                  <a:lnTo>
                    <a:pt x="219" y="603"/>
                  </a:lnTo>
                  <a:lnTo>
                    <a:pt x="223" y="603"/>
                  </a:lnTo>
                  <a:lnTo>
                    <a:pt x="226" y="603"/>
                  </a:lnTo>
                  <a:lnTo>
                    <a:pt x="228" y="600"/>
                  </a:lnTo>
                  <a:lnTo>
                    <a:pt x="235" y="600"/>
                  </a:lnTo>
                  <a:lnTo>
                    <a:pt x="235" y="606"/>
                  </a:lnTo>
                  <a:lnTo>
                    <a:pt x="235" y="620"/>
                  </a:lnTo>
                  <a:lnTo>
                    <a:pt x="245" y="616"/>
                  </a:lnTo>
                  <a:lnTo>
                    <a:pt x="248" y="616"/>
                  </a:lnTo>
                  <a:lnTo>
                    <a:pt x="251" y="610"/>
                  </a:lnTo>
                  <a:lnTo>
                    <a:pt x="264" y="610"/>
                  </a:lnTo>
                  <a:lnTo>
                    <a:pt x="264" y="614"/>
                  </a:lnTo>
                  <a:lnTo>
                    <a:pt x="267" y="616"/>
                  </a:lnTo>
                  <a:lnTo>
                    <a:pt x="277" y="616"/>
                  </a:lnTo>
                  <a:lnTo>
                    <a:pt x="280" y="577"/>
                  </a:lnTo>
                  <a:lnTo>
                    <a:pt x="285" y="559"/>
                  </a:lnTo>
                  <a:lnTo>
                    <a:pt x="315" y="533"/>
                  </a:lnTo>
                  <a:lnTo>
                    <a:pt x="317" y="520"/>
                  </a:lnTo>
                  <a:lnTo>
                    <a:pt x="324" y="503"/>
                  </a:lnTo>
                  <a:lnTo>
                    <a:pt x="333" y="493"/>
                  </a:lnTo>
                  <a:lnTo>
                    <a:pt x="363" y="486"/>
                  </a:lnTo>
                  <a:lnTo>
                    <a:pt x="379" y="483"/>
                  </a:lnTo>
                  <a:lnTo>
                    <a:pt x="379" y="479"/>
                  </a:lnTo>
                  <a:lnTo>
                    <a:pt x="382" y="479"/>
                  </a:lnTo>
                  <a:lnTo>
                    <a:pt x="403" y="459"/>
                  </a:lnTo>
                  <a:lnTo>
                    <a:pt x="417" y="452"/>
                  </a:lnTo>
                  <a:lnTo>
                    <a:pt x="420" y="449"/>
                  </a:lnTo>
                  <a:lnTo>
                    <a:pt x="436" y="436"/>
                  </a:lnTo>
                  <a:lnTo>
                    <a:pt x="445" y="432"/>
                  </a:lnTo>
                  <a:lnTo>
                    <a:pt x="458" y="422"/>
                  </a:lnTo>
                  <a:lnTo>
                    <a:pt x="490" y="419"/>
                  </a:lnTo>
                  <a:lnTo>
                    <a:pt x="515" y="419"/>
                  </a:lnTo>
                  <a:lnTo>
                    <a:pt x="519" y="419"/>
                  </a:lnTo>
                  <a:lnTo>
                    <a:pt x="519" y="415"/>
                  </a:lnTo>
                  <a:lnTo>
                    <a:pt x="534" y="405"/>
                  </a:lnTo>
                  <a:lnTo>
                    <a:pt x="601" y="405"/>
                  </a:lnTo>
                  <a:lnTo>
                    <a:pt x="601" y="402"/>
                  </a:lnTo>
                  <a:lnTo>
                    <a:pt x="620" y="405"/>
                  </a:lnTo>
                  <a:lnTo>
                    <a:pt x="620" y="402"/>
                  </a:lnTo>
                  <a:lnTo>
                    <a:pt x="630" y="392"/>
                  </a:lnTo>
                  <a:lnTo>
                    <a:pt x="633" y="392"/>
                  </a:lnTo>
                  <a:lnTo>
                    <a:pt x="636" y="382"/>
                  </a:lnTo>
                  <a:lnTo>
                    <a:pt x="636" y="378"/>
                  </a:lnTo>
                  <a:lnTo>
                    <a:pt x="649" y="376"/>
                  </a:lnTo>
                  <a:lnTo>
                    <a:pt x="645" y="245"/>
                  </a:lnTo>
                  <a:lnTo>
                    <a:pt x="636" y="248"/>
                  </a:lnTo>
                  <a:lnTo>
                    <a:pt x="636" y="251"/>
                  </a:lnTo>
                  <a:lnTo>
                    <a:pt x="611" y="248"/>
                  </a:lnTo>
                  <a:lnTo>
                    <a:pt x="607" y="248"/>
                  </a:lnTo>
                  <a:lnTo>
                    <a:pt x="607" y="234"/>
                  </a:lnTo>
                  <a:lnTo>
                    <a:pt x="611" y="231"/>
                  </a:lnTo>
                  <a:lnTo>
                    <a:pt x="611" y="228"/>
                  </a:lnTo>
                  <a:lnTo>
                    <a:pt x="611" y="224"/>
                  </a:lnTo>
                  <a:lnTo>
                    <a:pt x="611" y="221"/>
                  </a:lnTo>
                  <a:lnTo>
                    <a:pt x="604" y="214"/>
                  </a:lnTo>
                  <a:lnTo>
                    <a:pt x="592" y="208"/>
                  </a:lnTo>
                  <a:lnTo>
                    <a:pt x="576" y="205"/>
                  </a:lnTo>
                  <a:lnTo>
                    <a:pt x="573" y="198"/>
                  </a:lnTo>
                  <a:lnTo>
                    <a:pt x="557" y="198"/>
                  </a:lnTo>
                  <a:lnTo>
                    <a:pt x="554" y="198"/>
                  </a:lnTo>
                  <a:lnTo>
                    <a:pt x="546" y="191"/>
                  </a:lnTo>
                  <a:lnTo>
                    <a:pt x="546" y="185"/>
                  </a:lnTo>
                  <a:lnTo>
                    <a:pt x="543" y="181"/>
                  </a:lnTo>
                  <a:lnTo>
                    <a:pt x="538" y="181"/>
                  </a:lnTo>
                  <a:lnTo>
                    <a:pt x="538" y="177"/>
                  </a:lnTo>
                  <a:lnTo>
                    <a:pt x="531" y="174"/>
                  </a:lnTo>
                  <a:lnTo>
                    <a:pt x="527" y="174"/>
                  </a:lnTo>
                  <a:lnTo>
                    <a:pt x="527" y="164"/>
                  </a:lnTo>
                  <a:lnTo>
                    <a:pt x="525" y="164"/>
                  </a:lnTo>
                  <a:lnTo>
                    <a:pt x="525" y="161"/>
                  </a:lnTo>
                  <a:lnTo>
                    <a:pt x="508" y="148"/>
                  </a:lnTo>
                  <a:lnTo>
                    <a:pt x="503" y="148"/>
                  </a:lnTo>
                  <a:lnTo>
                    <a:pt x="458" y="114"/>
                  </a:lnTo>
                  <a:lnTo>
                    <a:pt x="423" y="90"/>
                  </a:lnTo>
                  <a:lnTo>
                    <a:pt x="401" y="73"/>
                  </a:lnTo>
                  <a:lnTo>
                    <a:pt x="385" y="64"/>
                  </a:lnTo>
                  <a:lnTo>
                    <a:pt x="379" y="60"/>
                  </a:lnTo>
                  <a:lnTo>
                    <a:pt x="296" y="7"/>
                  </a:lnTo>
                  <a:lnTo>
                    <a:pt x="289" y="0"/>
                  </a:lnTo>
                  <a:lnTo>
                    <a:pt x="219" y="0"/>
                  </a:lnTo>
                  <a:lnTo>
                    <a:pt x="254" y="362"/>
                  </a:lnTo>
                  <a:lnTo>
                    <a:pt x="270" y="365"/>
                  </a:lnTo>
                  <a:lnTo>
                    <a:pt x="267" y="376"/>
                  </a:lnTo>
                  <a:lnTo>
                    <a:pt x="264" y="399"/>
                  </a:lnTo>
                  <a:lnTo>
                    <a:pt x="83" y="396"/>
                  </a:lnTo>
                  <a:lnTo>
                    <a:pt x="64" y="412"/>
                  </a:lnTo>
                  <a:lnTo>
                    <a:pt x="52" y="412"/>
                  </a:lnTo>
                  <a:lnTo>
                    <a:pt x="48" y="402"/>
                  </a:lnTo>
                  <a:lnTo>
                    <a:pt x="44" y="402"/>
                  </a:lnTo>
                  <a:lnTo>
                    <a:pt x="38" y="386"/>
                  </a:lnTo>
                  <a:lnTo>
                    <a:pt x="35" y="386"/>
                  </a:lnTo>
                  <a:lnTo>
                    <a:pt x="32" y="382"/>
                  </a:lnTo>
                  <a:lnTo>
                    <a:pt x="29" y="382"/>
                  </a:lnTo>
                  <a:lnTo>
                    <a:pt x="25" y="386"/>
                  </a:lnTo>
                  <a:lnTo>
                    <a:pt x="22" y="396"/>
                  </a:lnTo>
                  <a:lnTo>
                    <a:pt x="16" y="412"/>
                  </a:lnTo>
                  <a:lnTo>
                    <a:pt x="3" y="426"/>
                  </a:lnTo>
                  <a:lnTo>
                    <a:pt x="0" y="429"/>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37" name="Freeform 33"/>
            <p:cNvSpPr>
              <a:spLocks/>
            </p:cNvSpPr>
            <p:nvPr/>
          </p:nvSpPr>
          <p:spPr bwMode="auto">
            <a:xfrm>
              <a:off x="3633" y="1739"/>
              <a:ext cx="504" cy="440"/>
            </a:xfrm>
            <a:custGeom>
              <a:avLst/>
              <a:gdLst>
                <a:gd name="T0" fmla="*/ 31887652 w 466"/>
                <a:gd name="T1" fmla="*/ 85180550 h 407"/>
                <a:gd name="T2" fmla="*/ 29483439 w 466"/>
                <a:gd name="T3" fmla="*/ 112846115 h 407"/>
                <a:gd name="T4" fmla="*/ 29483439 w 466"/>
                <a:gd name="T5" fmla="*/ 122701075 h 407"/>
                <a:gd name="T6" fmla="*/ 13093454 w 466"/>
                <a:gd name="T7" fmla="*/ 138446246 h 407"/>
                <a:gd name="T8" fmla="*/ 7563846 w 466"/>
                <a:gd name="T9" fmla="*/ 158929803 h 407"/>
                <a:gd name="T10" fmla="*/ 0 w 466"/>
                <a:gd name="T11" fmla="*/ 242532598 h 407"/>
                <a:gd name="T12" fmla="*/ 60430475 w 466"/>
                <a:gd name="T13" fmla="*/ 250825888 h 407"/>
                <a:gd name="T14" fmla="*/ 75257970 w 466"/>
                <a:gd name="T15" fmla="*/ 260929582 h 407"/>
                <a:gd name="T16" fmla="*/ 82686400 w 466"/>
                <a:gd name="T17" fmla="*/ 274291533 h 407"/>
                <a:gd name="T18" fmla="*/ 88348919 w 466"/>
                <a:gd name="T19" fmla="*/ 284255465 h 407"/>
                <a:gd name="T20" fmla="*/ 102974657 w 466"/>
                <a:gd name="T21" fmla="*/ 309287622 h 407"/>
                <a:gd name="T22" fmla="*/ 124942095 w 466"/>
                <a:gd name="T23" fmla="*/ 310575094 h 407"/>
                <a:gd name="T24" fmla="*/ 143319150 w 466"/>
                <a:gd name="T25" fmla="*/ 300618219 h 407"/>
                <a:gd name="T26" fmla="*/ 182857901 w 466"/>
                <a:gd name="T27" fmla="*/ 293149110 h 407"/>
                <a:gd name="T28" fmla="*/ 188392503 w 466"/>
                <a:gd name="T29" fmla="*/ 293149110 h 407"/>
                <a:gd name="T30" fmla="*/ 196101962 w 466"/>
                <a:gd name="T31" fmla="*/ 284255465 h 407"/>
                <a:gd name="T32" fmla="*/ 208511935 w 466"/>
                <a:gd name="T33" fmla="*/ 250825888 h 407"/>
                <a:gd name="T34" fmla="*/ 225481910 w 466"/>
                <a:gd name="T35" fmla="*/ 237925429 h 407"/>
                <a:gd name="T36" fmla="*/ 257704814 w 466"/>
                <a:gd name="T37" fmla="*/ 227370483 h 407"/>
                <a:gd name="T38" fmla="*/ 287563480 w 466"/>
                <a:gd name="T39" fmla="*/ 240694103 h 407"/>
                <a:gd name="T40" fmla="*/ 293282966 w 466"/>
                <a:gd name="T41" fmla="*/ 229521436 h 407"/>
                <a:gd name="T42" fmla="*/ 301302663 w 466"/>
                <a:gd name="T43" fmla="*/ 214178738 h 407"/>
                <a:gd name="T44" fmla="*/ 314962591 w 466"/>
                <a:gd name="T45" fmla="*/ 176698412 h 407"/>
                <a:gd name="T46" fmla="*/ 328871430 w 466"/>
                <a:gd name="T47" fmla="*/ 167602665 h 407"/>
                <a:gd name="T48" fmla="*/ 334932234 w 466"/>
                <a:gd name="T49" fmla="*/ 149036167 h 407"/>
                <a:gd name="T50" fmla="*/ 343064620 w 466"/>
                <a:gd name="T51" fmla="*/ 122701075 h 407"/>
                <a:gd name="T52" fmla="*/ 354871421 w 466"/>
                <a:gd name="T53" fmla="*/ 97112222 h 407"/>
                <a:gd name="T54" fmla="*/ 376472967 w 466"/>
                <a:gd name="T55" fmla="*/ 77735795 h 407"/>
                <a:gd name="T56" fmla="*/ 387934227 w 466"/>
                <a:gd name="T57" fmla="*/ 50035444 h 407"/>
                <a:gd name="T58" fmla="*/ 376472967 w 466"/>
                <a:gd name="T59" fmla="*/ 44534110 h 407"/>
                <a:gd name="T60" fmla="*/ 364224274 w 466"/>
                <a:gd name="T61" fmla="*/ 25803936 h 407"/>
                <a:gd name="T62" fmla="*/ 352445438 w 466"/>
                <a:gd name="T63" fmla="*/ 9531591 h 407"/>
                <a:gd name="T64" fmla="*/ 343064620 w 466"/>
                <a:gd name="T65" fmla="*/ 3 h 407"/>
                <a:gd name="T66" fmla="*/ 328871430 w 466"/>
                <a:gd name="T67" fmla="*/ 13019607 h 407"/>
                <a:gd name="T68" fmla="*/ 301302663 w 466"/>
                <a:gd name="T69" fmla="*/ 17784034 h 407"/>
                <a:gd name="T70" fmla="*/ 238067976 w 466"/>
                <a:gd name="T71" fmla="*/ 25803936 h 407"/>
                <a:gd name="T72" fmla="*/ 226326103 w 466"/>
                <a:gd name="T73" fmla="*/ 30692860 h 407"/>
                <a:gd name="T74" fmla="*/ 188392503 w 466"/>
                <a:gd name="T75" fmla="*/ 25803936 h 407"/>
                <a:gd name="T76" fmla="*/ 181316535 w 466"/>
                <a:gd name="T77" fmla="*/ 20305196 h 407"/>
                <a:gd name="T78" fmla="*/ 172987568 w 466"/>
                <a:gd name="T79" fmla="*/ 16070624 h 407"/>
                <a:gd name="T80" fmla="*/ 143319150 w 466"/>
                <a:gd name="T81" fmla="*/ 27896147 h 407"/>
                <a:gd name="T82" fmla="*/ 135879922 w 466"/>
                <a:gd name="T83" fmla="*/ 25803936 h 407"/>
                <a:gd name="T84" fmla="*/ 102974657 w 466"/>
                <a:gd name="T85" fmla="*/ 3 h 407"/>
                <a:gd name="T86" fmla="*/ 53238981 w 466"/>
                <a:gd name="T87" fmla="*/ 6978028 h 407"/>
                <a:gd name="T88" fmla="*/ 42434782 w 466"/>
                <a:gd name="T89" fmla="*/ 25803936 h 407"/>
                <a:gd name="T90" fmla="*/ 29483439 w 466"/>
                <a:gd name="T91" fmla="*/ 67416455 h 4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6"/>
                <a:gd name="T139" fmla="*/ 0 h 407"/>
                <a:gd name="T140" fmla="*/ 466 w 466"/>
                <a:gd name="T141" fmla="*/ 407 h 4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6" h="407">
                  <a:moveTo>
                    <a:pt x="28" y="100"/>
                  </a:moveTo>
                  <a:lnTo>
                    <a:pt x="28" y="104"/>
                  </a:lnTo>
                  <a:lnTo>
                    <a:pt x="38" y="110"/>
                  </a:lnTo>
                  <a:lnTo>
                    <a:pt x="41" y="141"/>
                  </a:lnTo>
                  <a:lnTo>
                    <a:pt x="38" y="144"/>
                  </a:lnTo>
                  <a:lnTo>
                    <a:pt x="35" y="144"/>
                  </a:lnTo>
                  <a:lnTo>
                    <a:pt x="32" y="144"/>
                  </a:lnTo>
                  <a:lnTo>
                    <a:pt x="35" y="154"/>
                  </a:lnTo>
                  <a:lnTo>
                    <a:pt x="35" y="157"/>
                  </a:lnTo>
                  <a:lnTo>
                    <a:pt x="32" y="161"/>
                  </a:lnTo>
                  <a:lnTo>
                    <a:pt x="32" y="164"/>
                  </a:lnTo>
                  <a:lnTo>
                    <a:pt x="16" y="178"/>
                  </a:lnTo>
                  <a:lnTo>
                    <a:pt x="12" y="198"/>
                  </a:lnTo>
                  <a:lnTo>
                    <a:pt x="12" y="202"/>
                  </a:lnTo>
                  <a:lnTo>
                    <a:pt x="9" y="204"/>
                  </a:lnTo>
                  <a:lnTo>
                    <a:pt x="6" y="208"/>
                  </a:lnTo>
                  <a:lnTo>
                    <a:pt x="3" y="262"/>
                  </a:lnTo>
                  <a:lnTo>
                    <a:pt x="0" y="312"/>
                  </a:lnTo>
                  <a:lnTo>
                    <a:pt x="0" y="315"/>
                  </a:lnTo>
                  <a:lnTo>
                    <a:pt x="67" y="315"/>
                  </a:lnTo>
                  <a:lnTo>
                    <a:pt x="72" y="322"/>
                  </a:lnTo>
                  <a:lnTo>
                    <a:pt x="83" y="326"/>
                  </a:lnTo>
                  <a:lnTo>
                    <a:pt x="89" y="332"/>
                  </a:lnTo>
                  <a:lnTo>
                    <a:pt x="89" y="336"/>
                  </a:lnTo>
                  <a:lnTo>
                    <a:pt x="91" y="339"/>
                  </a:lnTo>
                  <a:lnTo>
                    <a:pt x="95" y="345"/>
                  </a:lnTo>
                  <a:lnTo>
                    <a:pt x="98" y="352"/>
                  </a:lnTo>
                  <a:lnTo>
                    <a:pt x="107" y="355"/>
                  </a:lnTo>
                  <a:lnTo>
                    <a:pt x="102" y="359"/>
                  </a:lnTo>
                  <a:lnTo>
                    <a:pt x="105" y="365"/>
                  </a:lnTo>
                  <a:lnTo>
                    <a:pt x="107" y="379"/>
                  </a:lnTo>
                  <a:lnTo>
                    <a:pt x="118" y="389"/>
                  </a:lnTo>
                  <a:lnTo>
                    <a:pt x="121" y="396"/>
                  </a:lnTo>
                  <a:lnTo>
                    <a:pt x="136" y="399"/>
                  </a:lnTo>
                  <a:lnTo>
                    <a:pt x="136" y="406"/>
                  </a:lnTo>
                  <a:lnTo>
                    <a:pt x="149" y="399"/>
                  </a:lnTo>
                  <a:lnTo>
                    <a:pt x="152" y="399"/>
                  </a:lnTo>
                  <a:lnTo>
                    <a:pt x="162" y="399"/>
                  </a:lnTo>
                  <a:lnTo>
                    <a:pt x="171" y="386"/>
                  </a:lnTo>
                  <a:lnTo>
                    <a:pt x="191" y="393"/>
                  </a:lnTo>
                  <a:lnTo>
                    <a:pt x="213" y="393"/>
                  </a:lnTo>
                  <a:lnTo>
                    <a:pt x="218" y="376"/>
                  </a:lnTo>
                  <a:lnTo>
                    <a:pt x="222" y="379"/>
                  </a:lnTo>
                  <a:lnTo>
                    <a:pt x="226" y="383"/>
                  </a:lnTo>
                  <a:lnTo>
                    <a:pt x="226" y="376"/>
                  </a:lnTo>
                  <a:lnTo>
                    <a:pt x="229" y="376"/>
                  </a:lnTo>
                  <a:lnTo>
                    <a:pt x="232" y="369"/>
                  </a:lnTo>
                  <a:lnTo>
                    <a:pt x="234" y="365"/>
                  </a:lnTo>
                  <a:lnTo>
                    <a:pt x="242" y="332"/>
                  </a:lnTo>
                  <a:lnTo>
                    <a:pt x="245" y="326"/>
                  </a:lnTo>
                  <a:lnTo>
                    <a:pt x="248" y="322"/>
                  </a:lnTo>
                  <a:lnTo>
                    <a:pt x="261" y="309"/>
                  </a:lnTo>
                  <a:lnTo>
                    <a:pt x="264" y="305"/>
                  </a:lnTo>
                  <a:lnTo>
                    <a:pt x="267" y="305"/>
                  </a:lnTo>
                  <a:lnTo>
                    <a:pt x="270" y="295"/>
                  </a:lnTo>
                  <a:lnTo>
                    <a:pt x="270" y="291"/>
                  </a:lnTo>
                  <a:lnTo>
                    <a:pt x="308" y="291"/>
                  </a:lnTo>
                  <a:lnTo>
                    <a:pt x="318" y="302"/>
                  </a:lnTo>
                  <a:lnTo>
                    <a:pt x="328" y="309"/>
                  </a:lnTo>
                  <a:lnTo>
                    <a:pt x="343" y="309"/>
                  </a:lnTo>
                  <a:lnTo>
                    <a:pt x="346" y="302"/>
                  </a:lnTo>
                  <a:lnTo>
                    <a:pt x="346" y="295"/>
                  </a:lnTo>
                  <a:lnTo>
                    <a:pt x="350" y="295"/>
                  </a:lnTo>
                  <a:lnTo>
                    <a:pt x="353" y="289"/>
                  </a:lnTo>
                  <a:lnTo>
                    <a:pt x="356" y="282"/>
                  </a:lnTo>
                  <a:lnTo>
                    <a:pt x="359" y="275"/>
                  </a:lnTo>
                  <a:lnTo>
                    <a:pt x="365" y="265"/>
                  </a:lnTo>
                  <a:lnTo>
                    <a:pt x="375" y="231"/>
                  </a:lnTo>
                  <a:lnTo>
                    <a:pt x="375" y="228"/>
                  </a:lnTo>
                  <a:lnTo>
                    <a:pt x="385" y="218"/>
                  </a:lnTo>
                  <a:lnTo>
                    <a:pt x="388" y="215"/>
                  </a:lnTo>
                  <a:lnTo>
                    <a:pt x="392" y="215"/>
                  </a:lnTo>
                  <a:lnTo>
                    <a:pt x="397" y="211"/>
                  </a:lnTo>
                  <a:lnTo>
                    <a:pt x="397" y="208"/>
                  </a:lnTo>
                  <a:lnTo>
                    <a:pt x="400" y="191"/>
                  </a:lnTo>
                  <a:lnTo>
                    <a:pt x="404" y="184"/>
                  </a:lnTo>
                  <a:lnTo>
                    <a:pt x="408" y="167"/>
                  </a:lnTo>
                  <a:lnTo>
                    <a:pt x="410" y="157"/>
                  </a:lnTo>
                  <a:lnTo>
                    <a:pt x="416" y="144"/>
                  </a:lnTo>
                  <a:lnTo>
                    <a:pt x="416" y="137"/>
                  </a:lnTo>
                  <a:lnTo>
                    <a:pt x="423" y="124"/>
                  </a:lnTo>
                  <a:lnTo>
                    <a:pt x="423" y="120"/>
                  </a:lnTo>
                  <a:lnTo>
                    <a:pt x="435" y="107"/>
                  </a:lnTo>
                  <a:lnTo>
                    <a:pt x="448" y="100"/>
                  </a:lnTo>
                  <a:lnTo>
                    <a:pt x="455" y="97"/>
                  </a:lnTo>
                  <a:lnTo>
                    <a:pt x="465" y="90"/>
                  </a:lnTo>
                  <a:lnTo>
                    <a:pt x="461" y="64"/>
                  </a:lnTo>
                  <a:lnTo>
                    <a:pt x="458" y="60"/>
                  </a:lnTo>
                  <a:lnTo>
                    <a:pt x="451" y="57"/>
                  </a:lnTo>
                  <a:lnTo>
                    <a:pt x="448" y="57"/>
                  </a:lnTo>
                  <a:lnTo>
                    <a:pt x="448" y="54"/>
                  </a:lnTo>
                  <a:lnTo>
                    <a:pt x="442" y="50"/>
                  </a:lnTo>
                  <a:lnTo>
                    <a:pt x="435" y="33"/>
                  </a:lnTo>
                  <a:lnTo>
                    <a:pt x="432" y="26"/>
                  </a:lnTo>
                  <a:lnTo>
                    <a:pt x="423" y="23"/>
                  </a:lnTo>
                  <a:lnTo>
                    <a:pt x="420" y="13"/>
                  </a:lnTo>
                  <a:lnTo>
                    <a:pt x="416" y="9"/>
                  </a:lnTo>
                  <a:lnTo>
                    <a:pt x="413" y="0"/>
                  </a:lnTo>
                  <a:lnTo>
                    <a:pt x="410" y="3"/>
                  </a:lnTo>
                  <a:lnTo>
                    <a:pt x="408" y="13"/>
                  </a:lnTo>
                  <a:lnTo>
                    <a:pt x="397" y="13"/>
                  </a:lnTo>
                  <a:lnTo>
                    <a:pt x="392" y="17"/>
                  </a:lnTo>
                  <a:lnTo>
                    <a:pt x="385" y="26"/>
                  </a:lnTo>
                  <a:lnTo>
                    <a:pt x="378" y="26"/>
                  </a:lnTo>
                  <a:lnTo>
                    <a:pt x="359" y="23"/>
                  </a:lnTo>
                  <a:lnTo>
                    <a:pt x="359" y="20"/>
                  </a:lnTo>
                  <a:lnTo>
                    <a:pt x="296" y="23"/>
                  </a:lnTo>
                  <a:lnTo>
                    <a:pt x="283" y="33"/>
                  </a:lnTo>
                  <a:lnTo>
                    <a:pt x="280" y="33"/>
                  </a:lnTo>
                  <a:lnTo>
                    <a:pt x="273" y="40"/>
                  </a:lnTo>
                  <a:lnTo>
                    <a:pt x="270" y="40"/>
                  </a:lnTo>
                  <a:lnTo>
                    <a:pt x="245" y="40"/>
                  </a:lnTo>
                  <a:lnTo>
                    <a:pt x="232" y="36"/>
                  </a:lnTo>
                  <a:lnTo>
                    <a:pt x="226" y="33"/>
                  </a:lnTo>
                  <a:lnTo>
                    <a:pt x="222" y="33"/>
                  </a:lnTo>
                  <a:lnTo>
                    <a:pt x="222" y="30"/>
                  </a:lnTo>
                  <a:lnTo>
                    <a:pt x="216" y="26"/>
                  </a:lnTo>
                  <a:lnTo>
                    <a:pt x="210" y="23"/>
                  </a:lnTo>
                  <a:lnTo>
                    <a:pt x="206" y="23"/>
                  </a:lnTo>
                  <a:lnTo>
                    <a:pt x="206" y="20"/>
                  </a:lnTo>
                  <a:lnTo>
                    <a:pt x="187" y="23"/>
                  </a:lnTo>
                  <a:lnTo>
                    <a:pt x="181" y="26"/>
                  </a:lnTo>
                  <a:lnTo>
                    <a:pt x="171" y="36"/>
                  </a:lnTo>
                  <a:lnTo>
                    <a:pt x="165" y="36"/>
                  </a:lnTo>
                  <a:lnTo>
                    <a:pt x="165" y="33"/>
                  </a:lnTo>
                  <a:lnTo>
                    <a:pt x="162" y="33"/>
                  </a:lnTo>
                  <a:lnTo>
                    <a:pt x="143" y="13"/>
                  </a:lnTo>
                  <a:lnTo>
                    <a:pt x="134" y="9"/>
                  </a:lnTo>
                  <a:lnTo>
                    <a:pt x="121" y="3"/>
                  </a:lnTo>
                  <a:lnTo>
                    <a:pt x="114" y="0"/>
                  </a:lnTo>
                  <a:lnTo>
                    <a:pt x="79" y="3"/>
                  </a:lnTo>
                  <a:lnTo>
                    <a:pt x="63" y="9"/>
                  </a:lnTo>
                  <a:lnTo>
                    <a:pt x="60" y="13"/>
                  </a:lnTo>
                  <a:lnTo>
                    <a:pt x="53" y="13"/>
                  </a:lnTo>
                  <a:lnTo>
                    <a:pt x="51" y="33"/>
                  </a:lnTo>
                  <a:lnTo>
                    <a:pt x="47" y="44"/>
                  </a:lnTo>
                  <a:lnTo>
                    <a:pt x="35" y="54"/>
                  </a:lnTo>
                  <a:lnTo>
                    <a:pt x="35" y="87"/>
                  </a:lnTo>
                  <a:lnTo>
                    <a:pt x="32" y="87"/>
                  </a:lnTo>
                  <a:lnTo>
                    <a:pt x="28" y="100"/>
                  </a:lnTo>
                </a:path>
              </a:pathLst>
            </a:custGeom>
            <a:grpFill/>
            <a:ln w="12700">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38" name="Freeform 34"/>
            <p:cNvSpPr>
              <a:spLocks/>
            </p:cNvSpPr>
            <p:nvPr/>
          </p:nvSpPr>
          <p:spPr bwMode="auto">
            <a:xfrm>
              <a:off x="2965" y="2025"/>
              <a:ext cx="19" cy="19"/>
            </a:xfrm>
            <a:custGeom>
              <a:avLst/>
              <a:gdLst>
                <a:gd name="T0" fmla="*/ 2147483647 w 17"/>
                <a:gd name="T1" fmla="*/ 1526141116 h 17"/>
                <a:gd name="T2" fmla="*/ 2147483647 w 17"/>
                <a:gd name="T3" fmla="*/ 0 h 17"/>
                <a:gd name="T4" fmla="*/ 3 w 17"/>
                <a:gd name="T5" fmla="*/ 1526141116 h 17"/>
                <a:gd name="T6" fmla="*/ 0 w 17"/>
                <a:gd name="T7" fmla="*/ 1526141116 h 17"/>
                <a:gd name="T8" fmla="*/ 0 w 17"/>
                <a:gd name="T9" fmla="*/ 2147483647 h 17"/>
                <a:gd name="T10" fmla="*/ 1906354676 w 17"/>
                <a:gd name="T11" fmla="*/ 2147483647 h 17"/>
                <a:gd name="T12" fmla="*/ 2147483647 w 17"/>
                <a:gd name="T13" fmla="*/ 2147483647 h 17"/>
                <a:gd name="T14" fmla="*/ 2147483647 w 17"/>
                <a:gd name="T15" fmla="*/ 15261411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6"/>
                  </a:moveTo>
                  <a:lnTo>
                    <a:pt x="12" y="0"/>
                  </a:lnTo>
                  <a:lnTo>
                    <a:pt x="3" y="6"/>
                  </a:lnTo>
                  <a:lnTo>
                    <a:pt x="0" y="6"/>
                  </a:lnTo>
                  <a:lnTo>
                    <a:pt x="0" y="16"/>
                  </a:lnTo>
                  <a:lnTo>
                    <a:pt x="8" y="16"/>
                  </a:lnTo>
                  <a:lnTo>
                    <a:pt x="12" y="16"/>
                  </a:lnTo>
                  <a:lnTo>
                    <a:pt x="16" y="6"/>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39" name="Freeform 35"/>
            <p:cNvSpPr>
              <a:spLocks/>
            </p:cNvSpPr>
            <p:nvPr/>
          </p:nvSpPr>
          <p:spPr bwMode="auto">
            <a:xfrm>
              <a:off x="2965" y="2025"/>
              <a:ext cx="19" cy="19"/>
            </a:xfrm>
            <a:custGeom>
              <a:avLst/>
              <a:gdLst>
                <a:gd name="T0" fmla="*/ 2147483647 w 17"/>
                <a:gd name="T1" fmla="*/ 1526141116 h 17"/>
                <a:gd name="T2" fmla="*/ 2147483647 w 17"/>
                <a:gd name="T3" fmla="*/ 0 h 17"/>
                <a:gd name="T4" fmla="*/ 3 w 17"/>
                <a:gd name="T5" fmla="*/ 1526141116 h 17"/>
                <a:gd name="T6" fmla="*/ 0 w 17"/>
                <a:gd name="T7" fmla="*/ 1526141116 h 17"/>
                <a:gd name="T8" fmla="*/ 0 w 17"/>
                <a:gd name="T9" fmla="*/ 2147483647 h 17"/>
                <a:gd name="T10" fmla="*/ 1906354676 w 17"/>
                <a:gd name="T11" fmla="*/ 2147483647 h 17"/>
                <a:gd name="T12" fmla="*/ 2147483647 w 17"/>
                <a:gd name="T13" fmla="*/ 2147483647 h 17"/>
                <a:gd name="T14" fmla="*/ 2147483647 w 17"/>
                <a:gd name="T15" fmla="*/ 15261411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6"/>
                  </a:moveTo>
                  <a:lnTo>
                    <a:pt x="12" y="0"/>
                  </a:lnTo>
                  <a:lnTo>
                    <a:pt x="3" y="6"/>
                  </a:lnTo>
                  <a:lnTo>
                    <a:pt x="0" y="6"/>
                  </a:lnTo>
                  <a:lnTo>
                    <a:pt x="0" y="16"/>
                  </a:lnTo>
                  <a:lnTo>
                    <a:pt x="8" y="16"/>
                  </a:lnTo>
                  <a:lnTo>
                    <a:pt x="12" y="16"/>
                  </a:lnTo>
                  <a:lnTo>
                    <a:pt x="16" y="6"/>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40" name="Freeform 36"/>
            <p:cNvSpPr>
              <a:spLocks/>
            </p:cNvSpPr>
            <p:nvPr/>
          </p:nvSpPr>
          <p:spPr bwMode="auto">
            <a:xfrm>
              <a:off x="3517" y="1301"/>
              <a:ext cx="689" cy="535"/>
            </a:xfrm>
            <a:custGeom>
              <a:avLst/>
              <a:gdLst>
                <a:gd name="T0" fmla="*/ 7668939 w 637"/>
                <a:gd name="T1" fmla="*/ 202891486 h 496"/>
                <a:gd name="T2" fmla="*/ 34060262 w 637"/>
                <a:gd name="T3" fmla="*/ 229148589 h 496"/>
                <a:gd name="T4" fmla="*/ 47754513 w 637"/>
                <a:gd name="T5" fmla="*/ 240470153 h 496"/>
                <a:gd name="T6" fmla="*/ 70698892 w 637"/>
                <a:gd name="T7" fmla="*/ 238440191 h 496"/>
                <a:gd name="T8" fmla="*/ 74652457 w 637"/>
                <a:gd name="T9" fmla="*/ 246391186 h 496"/>
                <a:gd name="T10" fmla="*/ 70698892 w 637"/>
                <a:gd name="T11" fmla="*/ 248214052 h 496"/>
                <a:gd name="T12" fmla="*/ 77537594 w 637"/>
                <a:gd name="T13" fmla="*/ 255934203 h 496"/>
                <a:gd name="T14" fmla="*/ 83867133 w 637"/>
                <a:gd name="T15" fmla="*/ 252312496 h 496"/>
                <a:gd name="T16" fmla="*/ 89464693 w 637"/>
                <a:gd name="T17" fmla="*/ 247166280 h 496"/>
                <a:gd name="T18" fmla="*/ 113211522 w 637"/>
                <a:gd name="T19" fmla="*/ 255934203 h 496"/>
                <a:gd name="T20" fmla="*/ 121833013 w 637"/>
                <a:gd name="T21" fmla="*/ 242255603 h 496"/>
                <a:gd name="T22" fmla="*/ 136803150 w 637"/>
                <a:gd name="T23" fmla="*/ 221058563 h 496"/>
                <a:gd name="T24" fmla="*/ 158272528 w 637"/>
                <a:gd name="T25" fmla="*/ 215558074 h 496"/>
                <a:gd name="T26" fmla="*/ 205872238 w 637"/>
                <a:gd name="T27" fmla="*/ 218844561 h 496"/>
                <a:gd name="T28" fmla="*/ 232609357 w 637"/>
                <a:gd name="T29" fmla="*/ 231633612 h 496"/>
                <a:gd name="T30" fmla="*/ 246723948 w 637"/>
                <a:gd name="T31" fmla="*/ 228429964 h 496"/>
                <a:gd name="T32" fmla="*/ 267030667 w 637"/>
                <a:gd name="T33" fmla="*/ 226521084 h 496"/>
                <a:gd name="T34" fmla="*/ 281586634 w 637"/>
                <a:gd name="T35" fmla="*/ 229148589 h 496"/>
                <a:gd name="T36" fmla="*/ 288829035 w 637"/>
                <a:gd name="T37" fmla="*/ 233002936 h 496"/>
                <a:gd name="T38" fmla="*/ 324041512 w 637"/>
                <a:gd name="T39" fmla="*/ 234755664 h 496"/>
                <a:gd name="T40" fmla="*/ 344419256 w 637"/>
                <a:gd name="T41" fmla="*/ 226521084 h 496"/>
                <a:gd name="T42" fmla="*/ 413694392 w 637"/>
                <a:gd name="T43" fmla="*/ 228429964 h 496"/>
                <a:gd name="T44" fmla="*/ 429436588 w 637"/>
                <a:gd name="T45" fmla="*/ 221058563 h 496"/>
                <a:gd name="T46" fmla="*/ 443526259 w 637"/>
                <a:gd name="T47" fmla="*/ 213344900 h 496"/>
                <a:gd name="T48" fmla="*/ 445750025 w 637"/>
                <a:gd name="T49" fmla="*/ 202891486 h 496"/>
                <a:gd name="T50" fmla="*/ 456129818 w 637"/>
                <a:gd name="T51" fmla="*/ 193314920 h 496"/>
                <a:gd name="T52" fmla="*/ 462219633 w 637"/>
                <a:gd name="T53" fmla="*/ 185276529 h 496"/>
                <a:gd name="T54" fmla="*/ 499951673 w 637"/>
                <a:gd name="T55" fmla="*/ 156566849 h 496"/>
                <a:gd name="T56" fmla="*/ 521495710 w 637"/>
                <a:gd name="T57" fmla="*/ 107235891 h 496"/>
                <a:gd name="T58" fmla="*/ 527532083 w 637"/>
                <a:gd name="T59" fmla="*/ 63283909 h 496"/>
                <a:gd name="T60" fmla="*/ 495101253 w 637"/>
                <a:gd name="T61" fmla="*/ 10591207 h 496"/>
                <a:gd name="T62" fmla="*/ 479589712 w 637"/>
                <a:gd name="T63" fmla="*/ 4 h 496"/>
                <a:gd name="T64" fmla="*/ 394896627 w 637"/>
                <a:gd name="T65" fmla="*/ 0 h 496"/>
                <a:gd name="T66" fmla="*/ 372482023 w 637"/>
                <a:gd name="T67" fmla="*/ 10591207 h 496"/>
                <a:gd name="T68" fmla="*/ 327687426 w 637"/>
                <a:gd name="T69" fmla="*/ 26141379 h 496"/>
                <a:gd name="T70" fmla="*/ 302956295 w 637"/>
                <a:gd name="T71" fmla="*/ 37747744 h 496"/>
                <a:gd name="T72" fmla="*/ 256290630 w 637"/>
                <a:gd name="T73" fmla="*/ 55992482 h 496"/>
                <a:gd name="T74" fmla="*/ 229407587 w 637"/>
                <a:gd name="T75" fmla="*/ 69161935 h 496"/>
                <a:gd name="T76" fmla="*/ 154171394 w 637"/>
                <a:gd name="T77" fmla="*/ 93617142 h 496"/>
                <a:gd name="T78" fmla="*/ 128564331 w 637"/>
                <a:gd name="T79" fmla="*/ 165925826 h 496"/>
                <a:gd name="T80" fmla="*/ 124198275 w 637"/>
                <a:gd name="T81" fmla="*/ 173059065 h 496"/>
                <a:gd name="T82" fmla="*/ 99948807 w 637"/>
                <a:gd name="T83" fmla="*/ 178092068 h 496"/>
                <a:gd name="T84" fmla="*/ 29821977 w 637"/>
                <a:gd name="T85" fmla="*/ 185276529 h 496"/>
                <a:gd name="T86" fmla="*/ 6 w 637"/>
                <a:gd name="T87" fmla="*/ 187068192 h 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7"/>
                <a:gd name="T133" fmla="*/ 0 h 496"/>
                <a:gd name="T134" fmla="*/ 637 w 637"/>
                <a:gd name="T135" fmla="*/ 496 h 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7" h="496">
                  <a:moveTo>
                    <a:pt x="3" y="360"/>
                  </a:moveTo>
                  <a:lnTo>
                    <a:pt x="0" y="377"/>
                  </a:lnTo>
                  <a:lnTo>
                    <a:pt x="9" y="387"/>
                  </a:lnTo>
                  <a:lnTo>
                    <a:pt x="13" y="401"/>
                  </a:lnTo>
                  <a:lnTo>
                    <a:pt x="35" y="424"/>
                  </a:lnTo>
                  <a:lnTo>
                    <a:pt x="40" y="438"/>
                  </a:lnTo>
                  <a:lnTo>
                    <a:pt x="44" y="441"/>
                  </a:lnTo>
                  <a:lnTo>
                    <a:pt x="44" y="444"/>
                  </a:lnTo>
                  <a:lnTo>
                    <a:pt x="56" y="458"/>
                  </a:lnTo>
                  <a:lnTo>
                    <a:pt x="70" y="458"/>
                  </a:lnTo>
                  <a:lnTo>
                    <a:pt x="76" y="454"/>
                  </a:lnTo>
                  <a:lnTo>
                    <a:pt x="83" y="454"/>
                  </a:lnTo>
                  <a:lnTo>
                    <a:pt x="86" y="458"/>
                  </a:lnTo>
                  <a:lnTo>
                    <a:pt x="86" y="464"/>
                  </a:lnTo>
                  <a:lnTo>
                    <a:pt x="88" y="468"/>
                  </a:lnTo>
                  <a:lnTo>
                    <a:pt x="83" y="468"/>
                  </a:lnTo>
                  <a:lnTo>
                    <a:pt x="79" y="475"/>
                  </a:lnTo>
                  <a:lnTo>
                    <a:pt x="83" y="475"/>
                  </a:lnTo>
                  <a:lnTo>
                    <a:pt x="88" y="485"/>
                  </a:lnTo>
                  <a:lnTo>
                    <a:pt x="91" y="485"/>
                  </a:lnTo>
                  <a:lnTo>
                    <a:pt x="91" y="488"/>
                  </a:lnTo>
                  <a:lnTo>
                    <a:pt x="91" y="485"/>
                  </a:lnTo>
                  <a:lnTo>
                    <a:pt x="98" y="485"/>
                  </a:lnTo>
                  <a:lnTo>
                    <a:pt x="98" y="481"/>
                  </a:lnTo>
                  <a:lnTo>
                    <a:pt x="95" y="478"/>
                  </a:lnTo>
                  <a:lnTo>
                    <a:pt x="91" y="475"/>
                  </a:lnTo>
                  <a:lnTo>
                    <a:pt x="105" y="472"/>
                  </a:lnTo>
                  <a:lnTo>
                    <a:pt x="111" y="468"/>
                  </a:lnTo>
                  <a:lnTo>
                    <a:pt x="130" y="488"/>
                  </a:lnTo>
                  <a:lnTo>
                    <a:pt x="133" y="488"/>
                  </a:lnTo>
                  <a:lnTo>
                    <a:pt x="140" y="495"/>
                  </a:lnTo>
                  <a:lnTo>
                    <a:pt x="142" y="495"/>
                  </a:lnTo>
                  <a:lnTo>
                    <a:pt x="142" y="462"/>
                  </a:lnTo>
                  <a:lnTo>
                    <a:pt x="155" y="451"/>
                  </a:lnTo>
                  <a:lnTo>
                    <a:pt x="159" y="441"/>
                  </a:lnTo>
                  <a:lnTo>
                    <a:pt x="161" y="421"/>
                  </a:lnTo>
                  <a:lnTo>
                    <a:pt x="168" y="421"/>
                  </a:lnTo>
                  <a:lnTo>
                    <a:pt x="171" y="417"/>
                  </a:lnTo>
                  <a:lnTo>
                    <a:pt x="187" y="411"/>
                  </a:lnTo>
                  <a:lnTo>
                    <a:pt x="222" y="408"/>
                  </a:lnTo>
                  <a:lnTo>
                    <a:pt x="229" y="411"/>
                  </a:lnTo>
                  <a:lnTo>
                    <a:pt x="242" y="417"/>
                  </a:lnTo>
                  <a:lnTo>
                    <a:pt x="250" y="421"/>
                  </a:lnTo>
                  <a:lnTo>
                    <a:pt x="270" y="441"/>
                  </a:lnTo>
                  <a:lnTo>
                    <a:pt x="273" y="441"/>
                  </a:lnTo>
                  <a:lnTo>
                    <a:pt x="273" y="444"/>
                  </a:lnTo>
                  <a:lnTo>
                    <a:pt x="279" y="444"/>
                  </a:lnTo>
                  <a:lnTo>
                    <a:pt x="289" y="434"/>
                  </a:lnTo>
                  <a:lnTo>
                    <a:pt x="295" y="431"/>
                  </a:lnTo>
                  <a:lnTo>
                    <a:pt x="314" y="427"/>
                  </a:lnTo>
                  <a:lnTo>
                    <a:pt x="314" y="431"/>
                  </a:lnTo>
                  <a:lnTo>
                    <a:pt x="318" y="431"/>
                  </a:lnTo>
                  <a:lnTo>
                    <a:pt x="324" y="434"/>
                  </a:lnTo>
                  <a:lnTo>
                    <a:pt x="330" y="438"/>
                  </a:lnTo>
                  <a:lnTo>
                    <a:pt x="330" y="441"/>
                  </a:lnTo>
                  <a:lnTo>
                    <a:pt x="334" y="441"/>
                  </a:lnTo>
                  <a:lnTo>
                    <a:pt x="340" y="444"/>
                  </a:lnTo>
                  <a:lnTo>
                    <a:pt x="353" y="448"/>
                  </a:lnTo>
                  <a:lnTo>
                    <a:pt x="378" y="448"/>
                  </a:lnTo>
                  <a:lnTo>
                    <a:pt x="381" y="448"/>
                  </a:lnTo>
                  <a:lnTo>
                    <a:pt x="388" y="441"/>
                  </a:lnTo>
                  <a:lnTo>
                    <a:pt x="390" y="441"/>
                  </a:lnTo>
                  <a:lnTo>
                    <a:pt x="404" y="431"/>
                  </a:lnTo>
                  <a:lnTo>
                    <a:pt x="467" y="427"/>
                  </a:lnTo>
                  <a:lnTo>
                    <a:pt x="467" y="431"/>
                  </a:lnTo>
                  <a:lnTo>
                    <a:pt x="486" y="434"/>
                  </a:lnTo>
                  <a:lnTo>
                    <a:pt x="493" y="434"/>
                  </a:lnTo>
                  <a:lnTo>
                    <a:pt x="499" y="424"/>
                  </a:lnTo>
                  <a:lnTo>
                    <a:pt x="505" y="421"/>
                  </a:lnTo>
                  <a:lnTo>
                    <a:pt x="515" y="421"/>
                  </a:lnTo>
                  <a:lnTo>
                    <a:pt x="517" y="411"/>
                  </a:lnTo>
                  <a:lnTo>
                    <a:pt x="521" y="408"/>
                  </a:lnTo>
                  <a:lnTo>
                    <a:pt x="517" y="404"/>
                  </a:lnTo>
                  <a:lnTo>
                    <a:pt x="515" y="398"/>
                  </a:lnTo>
                  <a:lnTo>
                    <a:pt x="524" y="387"/>
                  </a:lnTo>
                  <a:lnTo>
                    <a:pt x="530" y="387"/>
                  </a:lnTo>
                  <a:lnTo>
                    <a:pt x="530" y="374"/>
                  </a:lnTo>
                  <a:lnTo>
                    <a:pt x="537" y="370"/>
                  </a:lnTo>
                  <a:lnTo>
                    <a:pt x="537" y="364"/>
                  </a:lnTo>
                  <a:lnTo>
                    <a:pt x="543" y="364"/>
                  </a:lnTo>
                  <a:lnTo>
                    <a:pt x="543" y="353"/>
                  </a:lnTo>
                  <a:lnTo>
                    <a:pt x="565" y="326"/>
                  </a:lnTo>
                  <a:lnTo>
                    <a:pt x="587" y="303"/>
                  </a:lnTo>
                  <a:lnTo>
                    <a:pt x="587" y="299"/>
                  </a:lnTo>
                  <a:lnTo>
                    <a:pt x="595" y="293"/>
                  </a:lnTo>
                  <a:lnTo>
                    <a:pt x="610" y="276"/>
                  </a:lnTo>
                  <a:lnTo>
                    <a:pt x="613" y="205"/>
                  </a:lnTo>
                  <a:lnTo>
                    <a:pt x="622" y="145"/>
                  </a:lnTo>
                  <a:lnTo>
                    <a:pt x="636" y="128"/>
                  </a:lnTo>
                  <a:lnTo>
                    <a:pt x="619" y="121"/>
                  </a:lnTo>
                  <a:lnTo>
                    <a:pt x="607" y="108"/>
                  </a:lnTo>
                  <a:lnTo>
                    <a:pt x="595" y="20"/>
                  </a:lnTo>
                  <a:lnTo>
                    <a:pt x="582" y="20"/>
                  </a:lnTo>
                  <a:lnTo>
                    <a:pt x="575" y="13"/>
                  </a:lnTo>
                  <a:lnTo>
                    <a:pt x="565" y="9"/>
                  </a:lnTo>
                  <a:lnTo>
                    <a:pt x="563" y="4"/>
                  </a:lnTo>
                  <a:lnTo>
                    <a:pt x="556" y="4"/>
                  </a:lnTo>
                  <a:lnTo>
                    <a:pt x="473" y="0"/>
                  </a:lnTo>
                  <a:lnTo>
                    <a:pt x="463" y="0"/>
                  </a:lnTo>
                  <a:lnTo>
                    <a:pt x="460" y="4"/>
                  </a:lnTo>
                  <a:lnTo>
                    <a:pt x="438" y="17"/>
                  </a:lnTo>
                  <a:lnTo>
                    <a:pt x="436" y="20"/>
                  </a:lnTo>
                  <a:lnTo>
                    <a:pt x="400" y="40"/>
                  </a:lnTo>
                  <a:lnTo>
                    <a:pt x="397" y="44"/>
                  </a:lnTo>
                  <a:lnTo>
                    <a:pt x="385" y="50"/>
                  </a:lnTo>
                  <a:lnTo>
                    <a:pt x="381" y="54"/>
                  </a:lnTo>
                  <a:lnTo>
                    <a:pt x="366" y="64"/>
                  </a:lnTo>
                  <a:lnTo>
                    <a:pt x="356" y="71"/>
                  </a:lnTo>
                  <a:lnTo>
                    <a:pt x="336" y="81"/>
                  </a:lnTo>
                  <a:lnTo>
                    <a:pt x="311" y="101"/>
                  </a:lnTo>
                  <a:lnTo>
                    <a:pt x="301" y="108"/>
                  </a:lnTo>
                  <a:lnTo>
                    <a:pt x="295" y="111"/>
                  </a:lnTo>
                  <a:lnTo>
                    <a:pt x="289" y="118"/>
                  </a:lnTo>
                  <a:lnTo>
                    <a:pt x="270" y="132"/>
                  </a:lnTo>
                  <a:lnTo>
                    <a:pt x="222" y="168"/>
                  </a:lnTo>
                  <a:lnTo>
                    <a:pt x="184" y="178"/>
                  </a:lnTo>
                  <a:lnTo>
                    <a:pt x="181" y="178"/>
                  </a:lnTo>
                  <a:lnTo>
                    <a:pt x="161" y="182"/>
                  </a:lnTo>
                  <a:lnTo>
                    <a:pt x="165" y="313"/>
                  </a:lnTo>
                  <a:lnTo>
                    <a:pt x="152" y="316"/>
                  </a:lnTo>
                  <a:lnTo>
                    <a:pt x="152" y="320"/>
                  </a:lnTo>
                  <a:lnTo>
                    <a:pt x="149" y="330"/>
                  </a:lnTo>
                  <a:lnTo>
                    <a:pt x="146" y="330"/>
                  </a:lnTo>
                  <a:lnTo>
                    <a:pt x="136" y="340"/>
                  </a:lnTo>
                  <a:lnTo>
                    <a:pt x="136" y="343"/>
                  </a:lnTo>
                  <a:lnTo>
                    <a:pt x="118" y="340"/>
                  </a:lnTo>
                  <a:lnTo>
                    <a:pt x="118" y="343"/>
                  </a:lnTo>
                  <a:lnTo>
                    <a:pt x="51" y="343"/>
                  </a:lnTo>
                  <a:lnTo>
                    <a:pt x="35" y="353"/>
                  </a:lnTo>
                  <a:lnTo>
                    <a:pt x="35" y="357"/>
                  </a:lnTo>
                  <a:lnTo>
                    <a:pt x="32" y="357"/>
                  </a:lnTo>
                  <a:lnTo>
                    <a:pt x="6" y="357"/>
                  </a:lnTo>
                  <a:lnTo>
                    <a:pt x="3" y="360"/>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41" name="Freeform 37"/>
            <p:cNvSpPr>
              <a:spLocks/>
            </p:cNvSpPr>
            <p:nvPr/>
          </p:nvSpPr>
          <p:spPr bwMode="auto">
            <a:xfrm>
              <a:off x="2790" y="1739"/>
              <a:ext cx="132" cy="39"/>
            </a:xfrm>
            <a:custGeom>
              <a:avLst/>
              <a:gdLst>
                <a:gd name="T0" fmla="*/ 42042840 w 121"/>
                <a:gd name="T1" fmla="*/ 1415622756 h 35"/>
                <a:gd name="T2" fmla="*/ 32383715 w 121"/>
                <a:gd name="T3" fmla="*/ 1415622756 h 35"/>
                <a:gd name="T4" fmla="*/ 32383715 w 121"/>
                <a:gd name="T5" fmla="*/ 1958559285 h 35"/>
                <a:gd name="T6" fmla="*/ 24943735 w 121"/>
                <a:gd name="T7" fmla="*/ 1958559285 h 35"/>
                <a:gd name="T8" fmla="*/ 2 w 121"/>
                <a:gd name="T9" fmla="*/ 1958559285 h 35"/>
                <a:gd name="T10" fmla="*/ 2 w 121"/>
                <a:gd name="T11" fmla="*/ 2147483647 h 35"/>
                <a:gd name="T12" fmla="*/ 0 w 121"/>
                <a:gd name="T13" fmla="*/ 2147483647 h 35"/>
                <a:gd name="T14" fmla="*/ 0 w 121"/>
                <a:gd name="T15" fmla="*/ 2147483647 h 35"/>
                <a:gd name="T16" fmla="*/ 0 w 121"/>
                <a:gd name="T17" fmla="*/ 2147483647 h 35"/>
                <a:gd name="T18" fmla="*/ 0 w 121"/>
                <a:gd name="T19" fmla="*/ 2147483647 h 35"/>
                <a:gd name="T20" fmla="*/ 0 w 121"/>
                <a:gd name="T21" fmla="*/ 2147483647 h 35"/>
                <a:gd name="T22" fmla="*/ 2 w 121"/>
                <a:gd name="T23" fmla="*/ 2147483647 h 35"/>
                <a:gd name="T24" fmla="*/ 24943735 w 121"/>
                <a:gd name="T25" fmla="*/ 2147483647 h 35"/>
                <a:gd name="T26" fmla="*/ 24943735 w 121"/>
                <a:gd name="T27" fmla="*/ 2147483647 h 35"/>
                <a:gd name="T28" fmla="*/ 150648538 w 121"/>
                <a:gd name="T29" fmla="*/ 2147483647 h 35"/>
                <a:gd name="T30" fmla="*/ 160828725 w 121"/>
                <a:gd name="T31" fmla="*/ 2147483647 h 35"/>
                <a:gd name="T32" fmla="*/ 232759307 w 121"/>
                <a:gd name="T33" fmla="*/ 2147483647 h 35"/>
                <a:gd name="T34" fmla="*/ 253919238 w 121"/>
                <a:gd name="T35" fmla="*/ 1415622756 h 35"/>
                <a:gd name="T36" fmla="*/ 267374036 w 121"/>
                <a:gd name="T37" fmla="*/ 1958559285 h 35"/>
                <a:gd name="T38" fmla="*/ 285127399 w 121"/>
                <a:gd name="T39" fmla="*/ 1958559285 h 35"/>
                <a:gd name="T40" fmla="*/ 311047881 w 121"/>
                <a:gd name="T41" fmla="*/ 2147483647 h 35"/>
                <a:gd name="T42" fmla="*/ 322605300 w 121"/>
                <a:gd name="T43" fmla="*/ 2147483647 h 35"/>
                <a:gd name="T44" fmla="*/ 346264163 w 121"/>
                <a:gd name="T45" fmla="*/ 2147483647 h 35"/>
                <a:gd name="T46" fmla="*/ 351779798 w 121"/>
                <a:gd name="T47" fmla="*/ 2147483647 h 35"/>
                <a:gd name="T48" fmla="*/ 403824492 w 121"/>
                <a:gd name="T49" fmla="*/ 2147483647 h 35"/>
                <a:gd name="T50" fmla="*/ 413611602 w 121"/>
                <a:gd name="T51" fmla="*/ 2147483647 h 35"/>
                <a:gd name="T52" fmla="*/ 451212593 w 121"/>
                <a:gd name="T53" fmla="*/ 2147483647 h 35"/>
                <a:gd name="T54" fmla="*/ 451212593 w 121"/>
                <a:gd name="T55" fmla="*/ 1415622756 h 35"/>
                <a:gd name="T56" fmla="*/ 413611602 w 121"/>
                <a:gd name="T57" fmla="*/ 1415622756 h 35"/>
                <a:gd name="T58" fmla="*/ 383759589 w 121"/>
                <a:gd name="T59" fmla="*/ 1958559285 h 35"/>
                <a:gd name="T60" fmla="*/ 351779798 w 121"/>
                <a:gd name="T61" fmla="*/ 1415622756 h 35"/>
                <a:gd name="T62" fmla="*/ 346264163 w 121"/>
                <a:gd name="T63" fmla="*/ 918252897 h 35"/>
                <a:gd name="T64" fmla="*/ 311047881 w 121"/>
                <a:gd name="T65" fmla="*/ 918252897 h 35"/>
                <a:gd name="T66" fmla="*/ 285127399 w 121"/>
                <a:gd name="T67" fmla="*/ 0 h 35"/>
                <a:gd name="T68" fmla="*/ 224112188 w 121"/>
                <a:gd name="T69" fmla="*/ 0 h 35"/>
                <a:gd name="T70" fmla="*/ 201319210 w 121"/>
                <a:gd name="T71" fmla="*/ 918252897 h 35"/>
                <a:gd name="T72" fmla="*/ 201319210 w 121"/>
                <a:gd name="T73" fmla="*/ 1415622756 h 35"/>
                <a:gd name="T74" fmla="*/ 42042840 w 121"/>
                <a:gd name="T75" fmla="*/ 1415622756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1"/>
                <a:gd name="T115" fmla="*/ 0 h 35"/>
                <a:gd name="T116" fmla="*/ 121 w 121"/>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1" h="35">
                  <a:moveTo>
                    <a:pt x="12" y="10"/>
                  </a:moveTo>
                  <a:lnTo>
                    <a:pt x="9" y="10"/>
                  </a:lnTo>
                  <a:lnTo>
                    <a:pt x="9" y="13"/>
                  </a:lnTo>
                  <a:lnTo>
                    <a:pt x="6" y="13"/>
                  </a:lnTo>
                  <a:lnTo>
                    <a:pt x="2" y="13"/>
                  </a:lnTo>
                  <a:lnTo>
                    <a:pt x="2" y="17"/>
                  </a:lnTo>
                  <a:lnTo>
                    <a:pt x="0" y="20"/>
                  </a:lnTo>
                  <a:lnTo>
                    <a:pt x="0" y="24"/>
                  </a:lnTo>
                  <a:lnTo>
                    <a:pt x="0" y="27"/>
                  </a:lnTo>
                  <a:lnTo>
                    <a:pt x="0" y="30"/>
                  </a:lnTo>
                  <a:lnTo>
                    <a:pt x="0" y="34"/>
                  </a:lnTo>
                  <a:lnTo>
                    <a:pt x="2" y="34"/>
                  </a:lnTo>
                  <a:lnTo>
                    <a:pt x="6" y="30"/>
                  </a:lnTo>
                  <a:lnTo>
                    <a:pt x="6" y="27"/>
                  </a:lnTo>
                  <a:lnTo>
                    <a:pt x="40" y="24"/>
                  </a:lnTo>
                  <a:lnTo>
                    <a:pt x="43" y="20"/>
                  </a:lnTo>
                  <a:lnTo>
                    <a:pt x="62" y="17"/>
                  </a:lnTo>
                  <a:lnTo>
                    <a:pt x="68" y="10"/>
                  </a:lnTo>
                  <a:lnTo>
                    <a:pt x="71" y="13"/>
                  </a:lnTo>
                  <a:lnTo>
                    <a:pt x="75" y="13"/>
                  </a:lnTo>
                  <a:lnTo>
                    <a:pt x="82" y="17"/>
                  </a:lnTo>
                  <a:lnTo>
                    <a:pt x="87" y="20"/>
                  </a:lnTo>
                  <a:lnTo>
                    <a:pt x="91" y="20"/>
                  </a:lnTo>
                  <a:lnTo>
                    <a:pt x="94" y="24"/>
                  </a:lnTo>
                  <a:lnTo>
                    <a:pt x="106" y="24"/>
                  </a:lnTo>
                  <a:lnTo>
                    <a:pt x="110" y="20"/>
                  </a:lnTo>
                  <a:lnTo>
                    <a:pt x="120" y="20"/>
                  </a:lnTo>
                  <a:lnTo>
                    <a:pt x="120" y="10"/>
                  </a:lnTo>
                  <a:lnTo>
                    <a:pt x="110" y="10"/>
                  </a:lnTo>
                  <a:lnTo>
                    <a:pt x="103" y="13"/>
                  </a:lnTo>
                  <a:lnTo>
                    <a:pt x="94" y="10"/>
                  </a:lnTo>
                  <a:lnTo>
                    <a:pt x="91" y="6"/>
                  </a:lnTo>
                  <a:lnTo>
                    <a:pt x="82" y="6"/>
                  </a:lnTo>
                  <a:lnTo>
                    <a:pt x="75" y="0"/>
                  </a:lnTo>
                  <a:lnTo>
                    <a:pt x="59" y="0"/>
                  </a:lnTo>
                  <a:lnTo>
                    <a:pt x="53" y="6"/>
                  </a:lnTo>
                  <a:lnTo>
                    <a:pt x="53" y="10"/>
                  </a:lnTo>
                  <a:lnTo>
                    <a:pt x="12" y="10"/>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42" name="Freeform 38"/>
            <p:cNvSpPr>
              <a:spLocks/>
            </p:cNvSpPr>
            <p:nvPr/>
          </p:nvSpPr>
          <p:spPr bwMode="auto">
            <a:xfrm>
              <a:off x="2483" y="1536"/>
              <a:ext cx="69" cy="58"/>
            </a:xfrm>
            <a:custGeom>
              <a:avLst/>
              <a:gdLst>
                <a:gd name="T0" fmla="*/ 2147483647 w 34"/>
                <a:gd name="T1" fmla="*/ 0 h 42"/>
                <a:gd name="T2" fmla="*/ 2147483647 w 34"/>
                <a:gd name="T3" fmla="*/ 2147483647 h 42"/>
                <a:gd name="T4" fmla="*/ 0 w 34"/>
                <a:gd name="T5" fmla="*/ 2147483647 h 42"/>
                <a:gd name="T6" fmla="*/ 2147483647 w 34"/>
                <a:gd name="T7" fmla="*/ 2147483647 h 42"/>
                <a:gd name="T8" fmla="*/ 2147483647 w 34"/>
                <a:gd name="T9" fmla="*/ 2147483647 h 42"/>
                <a:gd name="T10" fmla="*/ 2147483647 w 34"/>
                <a:gd name="T11" fmla="*/ 0 h 42"/>
                <a:gd name="T12" fmla="*/ 0 60000 65536"/>
                <a:gd name="T13" fmla="*/ 0 60000 65536"/>
                <a:gd name="T14" fmla="*/ 0 60000 65536"/>
                <a:gd name="T15" fmla="*/ 0 60000 65536"/>
                <a:gd name="T16" fmla="*/ 0 60000 65536"/>
                <a:gd name="T17" fmla="*/ 0 60000 65536"/>
                <a:gd name="T18" fmla="*/ 0 w 34"/>
                <a:gd name="T19" fmla="*/ 0 h 42"/>
                <a:gd name="T20" fmla="*/ 34 w 34"/>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34" h="42">
                  <a:moveTo>
                    <a:pt x="29" y="0"/>
                  </a:moveTo>
                  <a:lnTo>
                    <a:pt x="4" y="3"/>
                  </a:lnTo>
                  <a:lnTo>
                    <a:pt x="0" y="14"/>
                  </a:lnTo>
                  <a:lnTo>
                    <a:pt x="17" y="41"/>
                  </a:lnTo>
                  <a:lnTo>
                    <a:pt x="33" y="18"/>
                  </a:lnTo>
                  <a:lnTo>
                    <a:pt x="29" y="0"/>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43" name="Freeform 39"/>
            <p:cNvSpPr>
              <a:spLocks/>
            </p:cNvSpPr>
            <p:nvPr/>
          </p:nvSpPr>
          <p:spPr bwMode="auto">
            <a:xfrm>
              <a:off x="2566" y="1536"/>
              <a:ext cx="40" cy="48"/>
            </a:xfrm>
            <a:custGeom>
              <a:avLst/>
              <a:gdLst>
                <a:gd name="T0" fmla="*/ 2147483647 w 22"/>
                <a:gd name="T1" fmla="*/ 0 h 15"/>
                <a:gd name="T2" fmla="*/ 2147483647 w 22"/>
                <a:gd name="T3" fmla="*/ 2147483647 h 15"/>
                <a:gd name="T4" fmla="*/ 0 w 22"/>
                <a:gd name="T5" fmla="*/ 2147483647 h 15"/>
                <a:gd name="T6" fmla="*/ 2147483647 w 22"/>
                <a:gd name="T7" fmla="*/ 2147483647 h 15"/>
                <a:gd name="T8" fmla="*/ 2147483647 w 22"/>
                <a:gd name="T9" fmla="*/ 2147483647 h 15"/>
                <a:gd name="T10" fmla="*/ 2147483647 w 22"/>
                <a:gd name="T11" fmla="*/ 0 h 15"/>
                <a:gd name="T12" fmla="*/ 0 60000 65536"/>
                <a:gd name="T13" fmla="*/ 0 60000 65536"/>
                <a:gd name="T14" fmla="*/ 0 60000 65536"/>
                <a:gd name="T15" fmla="*/ 0 60000 65536"/>
                <a:gd name="T16" fmla="*/ 0 60000 65536"/>
                <a:gd name="T17" fmla="*/ 0 60000 65536"/>
                <a:gd name="T18" fmla="*/ 0 w 22"/>
                <a:gd name="T19" fmla="*/ 0 h 15"/>
                <a:gd name="T20" fmla="*/ 22 w 2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22" h="15">
                  <a:moveTo>
                    <a:pt x="18" y="0"/>
                  </a:moveTo>
                  <a:lnTo>
                    <a:pt x="3" y="4"/>
                  </a:lnTo>
                  <a:lnTo>
                    <a:pt x="0" y="10"/>
                  </a:lnTo>
                  <a:lnTo>
                    <a:pt x="9" y="14"/>
                  </a:lnTo>
                  <a:lnTo>
                    <a:pt x="21" y="11"/>
                  </a:lnTo>
                  <a:lnTo>
                    <a:pt x="18" y="0"/>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44" name="Freeform 40"/>
            <p:cNvSpPr>
              <a:spLocks/>
            </p:cNvSpPr>
            <p:nvPr/>
          </p:nvSpPr>
          <p:spPr bwMode="auto">
            <a:xfrm>
              <a:off x="2400" y="1488"/>
              <a:ext cx="41" cy="47"/>
            </a:xfrm>
            <a:custGeom>
              <a:avLst/>
              <a:gdLst>
                <a:gd name="T0" fmla="*/ 2147483647 w 22"/>
                <a:gd name="T1" fmla="*/ 0 h 15"/>
                <a:gd name="T2" fmla="*/ 2147483647 w 22"/>
                <a:gd name="T3" fmla="*/ 2147483647 h 15"/>
                <a:gd name="T4" fmla="*/ 0 w 22"/>
                <a:gd name="T5" fmla="*/ 2147483647 h 15"/>
                <a:gd name="T6" fmla="*/ 2147483647 w 22"/>
                <a:gd name="T7" fmla="*/ 2147483647 h 15"/>
                <a:gd name="T8" fmla="*/ 2147483647 w 22"/>
                <a:gd name="T9" fmla="*/ 2147483647 h 15"/>
                <a:gd name="T10" fmla="*/ 2147483647 w 22"/>
                <a:gd name="T11" fmla="*/ 0 h 15"/>
                <a:gd name="T12" fmla="*/ 0 60000 65536"/>
                <a:gd name="T13" fmla="*/ 0 60000 65536"/>
                <a:gd name="T14" fmla="*/ 0 60000 65536"/>
                <a:gd name="T15" fmla="*/ 0 60000 65536"/>
                <a:gd name="T16" fmla="*/ 0 60000 65536"/>
                <a:gd name="T17" fmla="*/ 0 60000 65536"/>
                <a:gd name="T18" fmla="*/ 0 w 22"/>
                <a:gd name="T19" fmla="*/ 0 h 15"/>
                <a:gd name="T20" fmla="*/ 22 w 2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22" h="15">
                  <a:moveTo>
                    <a:pt x="18" y="0"/>
                  </a:moveTo>
                  <a:lnTo>
                    <a:pt x="3" y="4"/>
                  </a:lnTo>
                  <a:lnTo>
                    <a:pt x="0" y="10"/>
                  </a:lnTo>
                  <a:lnTo>
                    <a:pt x="9" y="14"/>
                  </a:lnTo>
                  <a:lnTo>
                    <a:pt x="21" y="11"/>
                  </a:lnTo>
                  <a:lnTo>
                    <a:pt x="18" y="0"/>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grpSp>
      <p:sp>
        <p:nvSpPr>
          <p:cNvPr id="38928" name="Text Box 41"/>
          <p:cNvSpPr txBox="1">
            <a:spLocks noChangeArrowheads="1"/>
          </p:cNvSpPr>
          <p:nvPr/>
        </p:nvSpPr>
        <p:spPr bwMode="auto">
          <a:xfrm>
            <a:off x="5724525" y="2546350"/>
            <a:ext cx="173038" cy="138113"/>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Mali</a:t>
            </a:r>
          </a:p>
        </p:txBody>
      </p:sp>
      <p:sp>
        <p:nvSpPr>
          <p:cNvPr id="38929" name="Text Box 42"/>
          <p:cNvSpPr txBox="1">
            <a:spLocks noChangeArrowheads="1"/>
          </p:cNvSpPr>
          <p:nvPr/>
        </p:nvSpPr>
        <p:spPr bwMode="auto">
          <a:xfrm>
            <a:off x="6353175" y="2730500"/>
            <a:ext cx="227013" cy="138113"/>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Niger</a:t>
            </a:r>
          </a:p>
        </p:txBody>
      </p:sp>
      <p:sp>
        <p:nvSpPr>
          <p:cNvPr id="38930" name="Text Box 43"/>
          <p:cNvSpPr txBox="1">
            <a:spLocks noChangeArrowheads="1"/>
          </p:cNvSpPr>
          <p:nvPr/>
        </p:nvSpPr>
        <p:spPr bwMode="auto">
          <a:xfrm>
            <a:off x="5930900" y="2909888"/>
            <a:ext cx="242888" cy="138112"/>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Benin</a:t>
            </a:r>
          </a:p>
        </p:txBody>
      </p:sp>
      <p:sp>
        <p:nvSpPr>
          <p:cNvPr id="548" name="Line 44"/>
          <p:cNvSpPr>
            <a:spLocks noChangeShapeType="1"/>
          </p:cNvSpPr>
          <p:nvPr/>
        </p:nvSpPr>
        <p:spPr bwMode="auto">
          <a:xfrm flipH="1">
            <a:off x="6057900" y="3030538"/>
            <a:ext cx="0" cy="163512"/>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38932" name="Text Box 48"/>
          <p:cNvSpPr txBox="1">
            <a:spLocks noChangeArrowheads="1"/>
          </p:cNvSpPr>
          <p:nvPr/>
        </p:nvSpPr>
        <p:spPr bwMode="auto">
          <a:xfrm>
            <a:off x="5424488" y="3238500"/>
            <a:ext cx="266700" cy="222250"/>
          </a:xfrm>
          <a:prstGeom prst="rect">
            <a:avLst/>
          </a:prstGeom>
          <a:noFill/>
          <a:ln w="9525">
            <a:noFill/>
            <a:miter lim="800000"/>
            <a:headEnd/>
            <a:tailEnd/>
          </a:ln>
        </p:spPr>
        <p:txBody>
          <a:bodyPr wrap="none" lIns="0" tIns="0" rIns="0" bIns="0">
            <a:spAutoFit/>
          </a:bodyPr>
          <a:lstStyle/>
          <a:p>
            <a:pPr algn="ctr">
              <a:lnSpc>
                <a:spcPct val="90000"/>
              </a:lnSpc>
            </a:pPr>
            <a:r>
              <a:rPr lang="en-US" sz="800">
                <a:solidFill>
                  <a:srgbClr val="000000"/>
                </a:solidFill>
                <a:latin typeface="Arial Narrow" pitchFamily="34" charset="0"/>
                <a:ea typeface="ＭＳ Ｐゴシック" pitchFamily="34" charset="-128"/>
              </a:rPr>
              <a:t>Cote</a:t>
            </a:r>
          </a:p>
          <a:p>
            <a:pPr algn="ctr">
              <a:lnSpc>
                <a:spcPct val="90000"/>
              </a:lnSpc>
            </a:pPr>
            <a:r>
              <a:rPr lang="en-US" sz="800">
                <a:solidFill>
                  <a:srgbClr val="000000"/>
                </a:solidFill>
                <a:latin typeface="Arial Narrow" pitchFamily="34" charset="0"/>
                <a:ea typeface="ＭＳ Ｐゴシック" pitchFamily="34" charset="-128"/>
              </a:rPr>
              <a:t>D’Ivore</a:t>
            </a:r>
          </a:p>
        </p:txBody>
      </p:sp>
      <p:sp>
        <p:nvSpPr>
          <p:cNvPr id="38933" name="Text Box 49"/>
          <p:cNvSpPr txBox="1">
            <a:spLocks noChangeArrowheads="1"/>
          </p:cNvSpPr>
          <p:nvPr/>
        </p:nvSpPr>
        <p:spPr bwMode="auto">
          <a:xfrm>
            <a:off x="5280025" y="3738563"/>
            <a:ext cx="285750" cy="139700"/>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Liberia</a:t>
            </a:r>
          </a:p>
        </p:txBody>
      </p:sp>
      <p:sp>
        <p:nvSpPr>
          <p:cNvPr id="551" name="Line 50"/>
          <p:cNvSpPr>
            <a:spLocks noChangeShapeType="1"/>
          </p:cNvSpPr>
          <p:nvPr/>
        </p:nvSpPr>
        <p:spPr bwMode="auto">
          <a:xfrm flipV="1">
            <a:off x="5334000" y="3540125"/>
            <a:ext cx="36513" cy="185738"/>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38935" name="Text Box 51"/>
          <p:cNvSpPr txBox="1">
            <a:spLocks noChangeArrowheads="1"/>
          </p:cNvSpPr>
          <p:nvPr/>
        </p:nvSpPr>
        <p:spPr bwMode="auto">
          <a:xfrm>
            <a:off x="5032375" y="3133725"/>
            <a:ext cx="306388" cy="138113"/>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Guinea</a:t>
            </a:r>
          </a:p>
        </p:txBody>
      </p:sp>
      <p:sp>
        <p:nvSpPr>
          <p:cNvPr id="38936" name="Text Box 52"/>
          <p:cNvSpPr txBox="1">
            <a:spLocks noChangeArrowheads="1"/>
          </p:cNvSpPr>
          <p:nvPr/>
        </p:nvSpPr>
        <p:spPr bwMode="auto">
          <a:xfrm>
            <a:off x="5043488" y="3513138"/>
            <a:ext cx="263525" cy="193675"/>
          </a:xfrm>
          <a:prstGeom prst="rect">
            <a:avLst/>
          </a:prstGeom>
          <a:noFill/>
          <a:ln w="9525">
            <a:noFill/>
            <a:miter lim="800000"/>
            <a:headEnd/>
            <a:tailEnd/>
          </a:ln>
        </p:spPr>
        <p:txBody>
          <a:bodyPr wrap="none" lIns="0" tIns="0" rIns="0" bIns="0">
            <a:spAutoFit/>
          </a:bodyPr>
          <a:lstStyle/>
          <a:p>
            <a:pPr algn="ctr">
              <a:lnSpc>
                <a:spcPct val="70000"/>
              </a:lnSpc>
            </a:pPr>
            <a:r>
              <a:rPr lang="en-US" sz="900">
                <a:solidFill>
                  <a:srgbClr val="000000"/>
                </a:solidFill>
                <a:latin typeface="Arial Narrow" pitchFamily="34" charset="0"/>
                <a:ea typeface="ＭＳ Ｐゴシック" pitchFamily="34" charset="-128"/>
              </a:rPr>
              <a:t>Sierra</a:t>
            </a:r>
          </a:p>
          <a:p>
            <a:pPr algn="ctr">
              <a:lnSpc>
                <a:spcPct val="70000"/>
              </a:lnSpc>
            </a:pPr>
            <a:r>
              <a:rPr lang="en-US" sz="900">
                <a:solidFill>
                  <a:srgbClr val="000000"/>
                </a:solidFill>
                <a:latin typeface="Arial Narrow" pitchFamily="34" charset="0"/>
                <a:ea typeface="ＭＳ Ｐゴシック" pitchFamily="34" charset="-128"/>
              </a:rPr>
              <a:t>Leone</a:t>
            </a:r>
          </a:p>
        </p:txBody>
      </p:sp>
      <p:sp>
        <p:nvSpPr>
          <p:cNvPr id="554" name="Line 53"/>
          <p:cNvSpPr>
            <a:spLocks noChangeShapeType="1"/>
          </p:cNvSpPr>
          <p:nvPr/>
        </p:nvSpPr>
        <p:spPr bwMode="auto">
          <a:xfrm flipV="1">
            <a:off x="5160963" y="3367088"/>
            <a:ext cx="0" cy="138112"/>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38938" name="Text Box 55"/>
          <p:cNvSpPr txBox="1">
            <a:spLocks noChangeArrowheads="1"/>
          </p:cNvSpPr>
          <p:nvPr/>
        </p:nvSpPr>
        <p:spPr bwMode="auto">
          <a:xfrm>
            <a:off x="4797425" y="2844800"/>
            <a:ext cx="347663" cy="138113"/>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Senegal</a:t>
            </a:r>
          </a:p>
        </p:txBody>
      </p:sp>
      <p:sp>
        <p:nvSpPr>
          <p:cNvPr id="556" name="Line 56"/>
          <p:cNvSpPr>
            <a:spLocks noChangeShapeType="1"/>
          </p:cNvSpPr>
          <p:nvPr/>
        </p:nvSpPr>
        <p:spPr bwMode="auto">
          <a:xfrm flipV="1">
            <a:off x="4724400" y="3033713"/>
            <a:ext cx="179388" cy="6350"/>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38940" name="Text Box 57"/>
          <p:cNvSpPr txBox="1">
            <a:spLocks noChangeArrowheads="1"/>
          </p:cNvSpPr>
          <p:nvPr/>
        </p:nvSpPr>
        <p:spPr bwMode="auto">
          <a:xfrm>
            <a:off x="6226175" y="3224213"/>
            <a:ext cx="301625" cy="138112"/>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Nigeria</a:t>
            </a:r>
          </a:p>
        </p:txBody>
      </p:sp>
      <p:sp>
        <p:nvSpPr>
          <p:cNvPr id="38941" name="Text Box 58"/>
          <p:cNvSpPr txBox="1">
            <a:spLocks noChangeArrowheads="1"/>
          </p:cNvSpPr>
          <p:nvPr/>
        </p:nvSpPr>
        <p:spPr bwMode="auto">
          <a:xfrm>
            <a:off x="4751388" y="3254375"/>
            <a:ext cx="338137" cy="193675"/>
          </a:xfrm>
          <a:prstGeom prst="rect">
            <a:avLst/>
          </a:prstGeom>
          <a:noFill/>
          <a:ln w="9525">
            <a:noFill/>
            <a:miter lim="800000"/>
            <a:headEnd/>
            <a:tailEnd/>
          </a:ln>
        </p:spPr>
        <p:txBody>
          <a:bodyPr wrap="none" lIns="0" tIns="0" rIns="0" bIns="0">
            <a:spAutoFit/>
          </a:bodyPr>
          <a:lstStyle/>
          <a:p>
            <a:pPr algn="ctr">
              <a:lnSpc>
                <a:spcPct val="70000"/>
              </a:lnSpc>
            </a:pPr>
            <a:r>
              <a:rPr lang="en-US" sz="900">
                <a:solidFill>
                  <a:srgbClr val="000000"/>
                </a:solidFill>
                <a:latin typeface="Arial Narrow" pitchFamily="34" charset="0"/>
                <a:ea typeface="ＭＳ Ｐゴシック" pitchFamily="34" charset="-128"/>
              </a:rPr>
              <a:t>Guinea-</a:t>
            </a:r>
          </a:p>
          <a:p>
            <a:pPr algn="ctr">
              <a:lnSpc>
                <a:spcPct val="70000"/>
              </a:lnSpc>
            </a:pPr>
            <a:r>
              <a:rPr lang="en-US" sz="900">
                <a:solidFill>
                  <a:srgbClr val="000000"/>
                </a:solidFill>
                <a:latin typeface="Arial Narrow" pitchFamily="34" charset="0"/>
                <a:ea typeface="ＭＳ Ｐゴシック" pitchFamily="34" charset="-128"/>
              </a:rPr>
              <a:t>Bissau</a:t>
            </a:r>
          </a:p>
        </p:txBody>
      </p:sp>
      <p:sp>
        <p:nvSpPr>
          <p:cNvPr id="559" name="Freeform 59"/>
          <p:cNvSpPr>
            <a:spLocks/>
          </p:cNvSpPr>
          <p:nvPr/>
        </p:nvSpPr>
        <p:spPr bwMode="auto">
          <a:xfrm>
            <a:off x="4933950" y="3160713"/>
            <a:ext cx="44450" cy="103187"/>
          </a:xfrm>
          <a:custGeom>
            <a:avLst/>
            <a:gdLst>
              <a:gd name="T0" fmla="*/ 0 w 32"/>
              <a:gd name="T1" fmla="*/ 2147483647 h 72"/>
              <a:gd name="T2" fmla="*/ 2147483647 w 32"/>
              <a:gd name="T3" fmla="*/ 0 h 72"/>
              <a:gd name="T4" fmla="*/ 0 60000 65536"/>
              <a:gd name="T5" fmla="*/ 0 60000 65536"/>
              <a:gd name="T6" fmla="*/ 0 w 32"/>
              <a:gd name="T7" fmla="*/ 0 h 72"/>
              <a:gd name="T8" fmla="*/ 32 w 32"/>
              <a:gd name="T9" fmla="*/ 72 h 72"/>
            </a:gdLst>
            <a:ahLst/>
            <a:cxnLst>
              <a:cxn ang="T4">
                <a:pos x="T0" y="T1"/>
              </a:cxn>
              <a:cxn ang="T5">
                <a:pos x="T2" y="T3"/>
              </a:cxn>
            </a:cxnLst>
            <a:rect l="T6" t="T7" r="T8" b="T9"/>
            <a:pathLst>
              <a:path w="32" h="72">
                <a:moveTo>
                  <a:pt x="0" y="72"/>
                </a:moveTo>
                <a:lnTo>
                  <a:pt x="32" y="0"/>
                </a:lnTo>
              </a:path>
            </a:pathLst>
          </a:cu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38943" name="Text Box 60"/>
          <p:cNvSpPr txBox="1">
            <a:spLocks noChangeArrowheads="1"/>
          </p:cNvSpPr>
          <p:nvPr/>
        </p:nvSpPr>
        <p:spPr bwMode="auto">
          <a:xfrm>
            <a:off x="5638800" y="3040063"/>
            <a:ext cx="322263" cy="193675"/>
          </a:xfrm>
          <a:prstGeom prst="rect">
            <a:avLst/>
          </a:prstGeom>
          <a:noFill/>
          <a:ln w="9525">
            <a:noFill/>
            <a:miter lim="800000"/>
            <a:headEnd/>
            <a:tailEnd/>
          </a:ln>
        </p:spPr>
        <p:txBody>
          <a:bodyPr wrap="none" lIns="0" tIns="0" rIns="0" bIns="0">
            <a:spAutoFit/>
          </a:bodyPr>
          <a:lstStyle/>
          <a:p>
            <a:pPr algn="ctr">
              <a:lnSpc>
                <a:spcPct val="70000"/>
              </a:lnSpc>
            </a:pPr>
            <a:r>
              <a:rPr lang="en-US" sz="900">
                <a:solidFill>
                  <a:srgbClr val="000000"/>
                </a:solidFill>
                <a:latin typeface="Arial Narrow" pitchFamily="34" charset="0"/>
                <a:ea typeface="ＭＳ Ｐゴシック" pitchFamily="34" charset="-128"/>
              </a:rPr>
              <a:t>Burkina</a:t>
            </a:r>
          </a:p>
          <a:p>
            <a:pPr algn="ctr">
              <a:lnSpc>
                <a:spcPct val="70000"/>
              </a:lnSpc>
            </a:pPr>
            <a:r>
              <a:rPr lang="en-US" sz="900">
                <a:solidFill>
                  <a:srgbClr val="000000"/>
                </a:solidFill>
                <a:latin typeface="Arial Narrow" pitchFamily="34" charset="0"/>
                <a:ea typeface="ＭＳ Ｐゴシック" pitchFamily="34" charset="-128"/>
              </a:rPr>
              <a:t>Faso</a:t>
            </a:r>
          </a:p>
        </p:txBody>
      </p:sp>
      <p:sp>
        <p:nvSpPr>
          <p:cNvPr id="561" name="Freeform 63"/>
          <p:cNvSpPr>
            <a:spLocks/>
          </p:cNvSpPr>
          <p:nvPr/>
        </p:nvSpPr>
        <p:spPr bwMode="auto">
          <a:xfrm>
            <a:off x="7366000" y="1844675"/>
            <a:ext cx="677863" cy="646113"/>
          </a:xfrm>
          <a:custGeom>
            <a:avLst/>
            <a:gdLst>
              <a:gd name="T0" fmla="*/ 2147483647 w 449"/>
              <a:gd name="T1" fmla="*/ 2147483647 h 417"/>
              <a:gd name="T2" fmla="*/ 0 w 449"/>
              <a:gd name="T3" fmla="*/ 2147483647 h 417"/>
              <a:gd name="T4" fmla="*/ 2147483647 w 449"/>
              <a:gd name="T5" fmla="*/ 2147483647 h 417"/>
              <a:gd name="T6" fmla="*/ 2147483647 w 449"/>
              <a:gd name="T7" fmla="*/ 2147483647 h 417"/>
              <a:gd name="T8" fmla="*/ 2147483647 w 449"/>
              <a:gd name="T9" fmla="*/ 2147483647 h 417"/>
              <a:gd name="T10" fmla="*/ 2147483647 w 449"/>
              <a:gd name="T11" fmla="*/ 2147483647 h 417"/>
              <a:gd name="T12" fmla="*/ 2147483647 w 449"/>
              <a:gd name="T13" fmla="*/ 2147483647 h 417"/>
              <a:gd name="T14" fmla="*/ 2147483647 w 449"/>
              <a:gd name="T15" fmla="*/ 2147483647 h 417"/>
              <a:gd name="T16" fmla="*/ 2147483647 w 449"/>
              <a:gd name="T17" fmla="*/ 2147483647 h 417"/>
              <a:gd name="T18" fmla="*/ 2147483647 w 449"/>
              <a:gd name="T19" fmla="*/ 2147483647 h 417"/>
              <a:gd name="T20" fmla="*/ 2147483647 w 449"/>
              <a:gd name="T21" fmla="*/ 2147483647 h 417"/>
              <a:gd name="T22" fmla="*/ 2147483647 w 449"/>
              <a:gd name="T23" fmla="*/ 2147483647 h 417"/>
              <a:gd name="T24" fmla="*/ 2147483647 w 449"/>
              <a:gd name="T25" fmla="*/ 2147483647 h 417"/>
              <a:gd name="T26" fmla="*/ 2147483647 w 449"/>
              <a:gd name="T27" fmla="*/ 2147483647 h 417"/>
              <a:gd name="T28" fmla="*/ 2147483647 w 449"/>
              <a:gd name="T29" fmla="*/ 2147483647 h 417"/>
              <a:gd name="T30" fmla="*/ 2147483647 w 449"/>
              <a:gd name="T31" fmla="*/ 2147483647 h 417"/>
              <a:gd name="T32" fmla="*/ 2147483647 w 449"/>
              <a:gd name="T33" fmla="*/ 2147483647 h 417"/>
              <a:gd name="T34" fmla="*/ 2147483647 w 449"/>
              <a:gd name="T35" fmla="*/ 2147483647 h 417"/>
              <a:gd name="T36" fmla="*/ 2147483647 w 449"/>
              <a:gd name="T37" fmla="*/ 2147483647 h 417"/>
              <a:gd name="T38" fmla="*/ 2147483647 w 449"/>
              <a:gd name="T39" fmla="*/ 2147483647 h 417"/>
              <a:gd name="T40" fmla="*/ 2147483647 w 449"/>
              <a:gd name="T41" fmla="*/ 2147483647 h 417"/>
              <a:gd name="T42" fmla="*/ 2147483647 w 449"/>
              <a:gd name="T43" fmla="*/ 2147483647 h 417"/>
              <a:gd name="T44" fmla="*/ 2147483647 w 449"/>
              <a:gd name="T45" fmla="*/ 2147483647 h 417"/>
              <a:gd name="T46" fmla="*/ 2147483647 w 449"/>
              <a:gd name="T47" fmla="*/ 2147483647 h 417"/>
              <a:gd name="T48" fmla="*/ 2147483647 w 449"/>
              <a:gd name="T49" fmla="*/ 2147483647 h 417"/>
              <a:gd name="T50" fmla="*/ 2147483647 w 449"/>
              <a:gd name="T51" fmla="*/ 2147483647 h 417"/>
              <a:gd name="T52" fmla="*/ 2147483647 w 449"/>
              <a:gd name="T53" fmla="*/ 2147483647 h 417"/>
              <a:gd name="T54" fmla="*/ 2147483647 w 449"/>
              <a:gd name="T55" fmla="*/ 2147483647 h 417"/>
              <a:gd name="T56" fmla="*/ 2147483647 w 449"/>
              <a:gd name="T57" fmla="*/ 2147483647 h 417"/>
              <a:gd name="T58" fmla="*/ 2147483647 w 449"/>
              <a:gd name="T59" fmla="*/ 2147483647 h 417"/>
              <a:gd name="T60" fmla="*/ 2147483647 w 449"/>
              <a:gd name="T61" fmla="*/ 2147483647 h 417"/>
              <a:gd name="T62" fmla="*/ 2147483647 w 449"/>
              <a:gd name="T63" fmla="*/ 2147483647 h 417"/>
              <a:gd name="T64" fmla="*/ 2147483647 w 449"/>
              <a:gd name="T65" fmla="*/ 2147483647 h 417"/>
              <a:gd name="T66" fmla="*/ 2147483647 w 449"/>
              <a:gd name="T67" fmla="*/ 2147483647 h 417"/>
              <a:gd name="T68" fmla="*/ 2147483647 w 449"/>
              <a:gd name="T69" fmla="*/ 2147483647 h 417"/>
              <a:gd name="T70" fmla="*/ 2147483647 w 449"/>
              <a:gd name="T71" fmla="*/ 2147483647 h 417"/>
              <a:gd name="T72" fmla="*/ 2147483647 w 449"/>
              <a:gd name="T73" fmla="*/ 2147483647 h 417"/>
              <a:gd name="T74" fmla="*/ 2147483647 w 449"/>
              <a:gd name="T75" fmla="*/ 2147483647 h 417"/>
              <a:gd name="T76" fmla="*/ 2147483647 w 449"/>
              <a:gd name="T77" fmla="*/ 2147483647 h 417"/>
              <a:gd name="T78" fmla="*/ 2147483647 w 449"/>
              <a:gd name="T79" fmla="*/ 2147483647 h 417"/>
              <a:gd name="T80" fmla="*/ 2147483647 w 449"/>
              <a:gd name="T81" fmla="*/ 2147483647 h 417"/>
              <a:gd name="T82" fmla="*/ 2147483647 w 449"/>
              <a:gd name="T83" fmla="*/ 2147483647 h 417"/>
              <a:gd name="T84" fmla="*/ 2147483647 w 449"/>
              <a:gd name="T85" fmla="*/ 2147483647 h 417"/>
              <a:gd name="T86" fmla="*/ 2147483647 w 449"/>
              <a:gd name="T87" fmla="*/ 2147483647 h 417"/>
              <a:gd name="T88" fmla="*/ 2147483647 w 449"/>
              <a:gd name="T89" fmla="*/ 2147483647 h 417"/>
              <a:gd name="T90" fmla="*/ 2147483647 w 449"/>
              <a:gd name="T91" fmla="*/ 2147483647 h 417"/>
              <a:gd name="T92" fmla="*/ 2147483647 w 449"/>
              <a:gd name="T93" fmla="*/ 2147483647 h 417"/>
              <a:gd name="T94" fmla="*/ 2147483647 w 449"/>
              <a:gd name="T95" fmla="*/ 2147483647 h 417"/>
              <a:gd name="T96" fmla="*/ 2147483647 w 449"/>
              <a:gd name="T97" fmla="*/ 2147483647 h 417"/>
              <a:gd name="T98" fmla="*/ 2147483647 w 449"/>
              <a:gd name="T99" fmla="*/ 2147483647 h 417"/>
              <a:gd name="T100" fmla="*/ 2147483647 w 449"/>
              <a:gd name="T101" fmla="*/ 2147483647 h 417"/>
              <a:gd name="T102" fmla="*/ 2147483647 w 449"/>
              <a:gd name="T103" fmla="*/ 0 h 4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49"/>
              <a:gd name="T157" fmla="*/ 0 h 417"/>
              <a:gd name="T158" fmla="*/ 449 w 449"/>
              <a:gd name="T159" fmla="*/ 417 h 4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49" h="417">
                <a:moveTo>
                  <a:pt x="13" y="4"/>
                </a:moveTo>
                <a:lnTo>
                  <a:pt x="9" y="7"/>
                </a:lnTo>
                <a:lnTo>
                  <a:pt x="6" y="13"/>
                </a:lnTo>
                <a:lnTo>
                  <a:pt x="9" y="57"/>
                </a:lnTo>
                <a:lnTo>
                  <a:pt x="0" y="64"/>
                </a:lnTo>
                <a:lnTo>
                  <a:pt x="0" y="80"/>
                </a:lnTo>
                <a:lnTo>
                  <a:pt x="6" y="88"/>
                </a:lnTo>
                <a:lnTo>
                  <a:pt x="6" y="101"/>
                </a:lnTo>
                <a:lnTo>
                  <a:pt x="16" y="111"/>
                </a:lnTo>
                <a:lnTo>
                  <a:pt x="19" y="111"/>
                </a:lnTo>
                <a:lnTo>
                  <a:pt x="19" y="406"/>
                </a:lnTo>
                <a:lnTo>
                  <a:pt x="265" y="406"/>
                </a:lnTo>
                <a:lnTo>
                  <a:pt x="272" y="396"/>
                </a:lnTo>
                <a:lnTo>
                  <a:pt x="275" y="396"/>
                </a:lnTo>
                <a:lnTo>
                  <a:pt x="275" y="399"/>
                </a:lnTo>
                <a:lnTo>
                  <a:pt x="278" y="399"/>
                </a:lnTo>
                <a:lnTo>
                  <a:pt x="275" y="406"/>
                </a:lnTo>
                <a:lnTo>
                  <a:pt x="352" y="409"/>
                </a:lnTo>
                <a:lnTo>
                  <a:pt x="357" y="416"/>
                </a:lnTo>
                <a:lnTo>
                  <a:pt x="376" y="416"/>
                </a:lnTo>
                <a:lnTo>
                  <a:pt x="384" y="396"/>
                </a:lnTo>
                <a:lnTo>
                  <a:pt x="406" y="392"/>
                </a:lnTo>
                <a:lnTo>
                  <a:pt x="415" y="369"/>
                </a:lnTo>
                <a:lnTo>
                  <a:pt x="425" y="372"/>
                </a:lnTo>
                <a:lnTo>
                  <a:pt x="428" y="372"/>
                </a:lnTo>
                <a:lnTo>
                  <a:pt x="428" y="369"/>
                </a:lnTo>
                <a:lnTo>
                  <a:pt x="441" y="359"/>
                </a:lnTo>
                <a:lnTo>
                  <a:pt x="434" y="326"/>
                </a:lnTo>
                <a:lnTo>
                  <a:pt x="448" y="326"/>
                </a:lnTo>
                <a:lnTo>
                  <a:pt x="441" y="318"/>
                </a:lnTo>
                <a:lnTo>
                  <a:pt x="434" y="312"/>
                </a:lnTo>
                <a:lnTo>
                  <a:pt x="431" y="312"/>
                </a:lnTo>
                <a:lnTo>
                  <a:pt x="425" y="305"/>
                </a:lnTo>
                <a:lnTo>
                  <a:pt x="425" y="302"/>
                </a:lnTo>
                <a:lnTo>
                  <a:pt x="422" y="302"/>
                </a:lnTo>
                <a:lnTo>
                  <a:pt x="415" y="288"/>
                </a:lnTo>
                <a:lnTo>
                  <a:pt x="415" y="285"/>
                </a:lnTo>
                <a:lnTo>
                  <a:pt x="412" y="285"/>
                </a:lnTo>
                <a:lnTo>
                  <a:pt x="412" y="281"/>
                </a:lnTo>
                <a:lnTo>
                  <a:pt x="409" y="279"/>
                </a:lnTo>
                <a:lnTo>
                  <a:pt x="409" y="275"/>
                </a:lnTo>
                <a:lnTo>
                  <a:pt x="406" y="275"/>
                </a:lnTo>
                <a:lnTo>
                  <a:pt x="403" y="268"/>
                </a:lnTo>
                <a:lnTo>
                  <a:pt x="403" y="265"/>
                </a:lnTo>
                <a:lnTo>
                  <a:pt x="392" y="248"/>
                </a:lnTo>
                <a:lnTo>
                  <a:pt x="392" y="245"/>
                </a:lnTo>
                <a:lnTo>
                  <a:pt x="390" y="245"/>
                </a:lnTo>
                <a:lnTo>
                  <a:pt x="387" y="234"/>
                </a:lnTo>
                <a:lnTo>
                  <a:pt x="384" y="232"/>
                </a:lnTo>
                <a:lnTo>
                  <a:pt x="380" y="221"/>
                </a:lnTo>
                <a:lnTo>
                  <a:pt x="380" y="218"/>
                </a:lnTo>
                <a:lnTo>
                  <a:pt x="376" y="218"/>
                </a:lnTo>
                <a:lnTo>
                  <a:pt x="368" y="188"/>
                </a:lnTo>
                <a:lnTo>
                  <a:pt x="368" y="184"/>
                </a:lnTo>
                <a:lnTo>
                  <a:pt x="364" y="184"/>
                </a:lnTo>
                <a:lnTo>
                  <a:pt x="364" y="181"/>
                </a:lnTo>
                <a:lnTo>
                  <a:pt x="361" y="181"/>
                </a:lnTo>
                <a:lnTo>
                  <a:pt x="361" y="178"/>
                </a:lnTo>
                <a:lnTo>
                  <a:pt x="354" y="158"/>
                </a:lnTo>
                <a:lnTo>
                  <a:pt x="354" y="154"/>
                </a:lnTo>
                <a:lnTo>
                  <a:pt x="345" y="150"/>
                </a:lnTo>
                <a:lnTo>
                  <a:pt x="339" y="141"/>
                </a:lnTo>
                <a:lnTo>
                  <a:pt x="326" y="121"/>
                </a:lnTo>
                <a:lnTo>
                  <a:pt x="319" y="97"/>
                </a:lnTo>
                <a:lnTo>
                  <a:pt x="319" y="94"/>
                </a:lnTo>
                <a:lnTo>
                  <a:pt x="317" y="94"/>
                </a:lnTo>
                <a:lnTo>
                  <a:pt x="317" y="90"/>
                </a:lnTo>
                <a:lnTo>
                  <a:pt x="313" y="90"/>
                </a:lnTo>
                <a:lnTo>
                  <a:pt x="313" y="77"/>
                </a:lnTo>
                <a:lnTo>
                  <a:pt x="317" y="77"/>
                </a:lnTo>
                <a:lnTo>
                  <a:pt x="317" y="74"/>
                </a:lnTo>
                <a:lnTo>
                  <a:pt x="317" y="71"/>
                </a:lnTo>
                <a:lnTo>
                  <a:pt x="319" y="71"/>
                </a:lnTo>
                <a:lnTo>
                  <a:pt x="319" y="74"/>
                </a:lnTo>
                <a:lnTo>
                  <a:pt x="323" y="77"/>
                </a:lnTo>
                <a:lnTo>
                  <a:pt x="326" y="90"/>
                </a:lnTo>
                <a:lnTo>
                  <a:pt x="336" y="104"/>
                </a:lnTo>
                <a:lnTo>
                  <a:pt x="339" y="107"/>
                </a:lnTo>
                <a:lnTo>
                  <a:pt x="341" y="111"/>
                </a:lnTo>
                <a:lnTo>
                  <a:pt x="341" y="114"/>
                </a:lnTo>
                <a:lnTo>
                  <a:pt x="345" y="114"/>
                </a:lnTo>
                <a:lnTo>
                  <a:pt x="349" y="127"/>
                </a:lnTo>
                <a:lnTo>
                  <a:pt x="349" y="131"/>
                </a:lnTo>
                <a:lnTo>
                  <a:pt x="354" y="137"/>
                </a:lnTo>
                <a:lnTo>
                  <a:pt x="354" y="141"/>
                </a:lnTo>
                <a:lnTo>
                  <a:pt x="364" y="148"/>
                </a:lnTo>
                <a:lnTo>
                  <a:pt x="364" y="150"/>
                </a:lnTo>
                <a:lnTo>
                  <a:pt x="368" y="150"/>
                </a:lnTo>
                <a:lnTo>
                  <a:pt x="368" y="154"/>
                </a:lnTo>
                <a:lnTo>
                  <a:pt x="371" y="154"/>
                </a:lnTo>
                <a:lnTo>
                  <a:pt x="376" y="161"/>
                </a:lnTo>
                <a:lnTo>
                  <a:pt x="384" y="161"/>
                </a:lnTo>
                <a:lnTo>
                  <a:pt x="387" y="161"/>
                </a:lnTo>
                <a:lnTo>
                  <a:pt x="390" y="161"/>
                </a:lnTo>
                <a:lnTo>
                  <a:pt x="390" y="158"/>
                </a:lnTo>
                <a:lnTo>
                  <a:pt x="392" y="158"/>
                </a:lnTo>
                <a:lnTo>
                  <a:pt x="392" y="141"/>
                </a:lnTo>
                <a:lnTo>
                  <a:pt x="396" y="137"/>
                </a:lnTo>
                <a:lnTo>
                  <a:pt x="409" y="97"/>
                </a:lnTo>
                <a:lnTo>
                  <a:pt x="409" y="94"/>
                </a:lnTo>
                <a:lnTo>
                  <a:pt x="403" y="84"/>
                </a:lnTo>
                <a:lnTo>
                  <a:pt x="399" y="71"/>
                </a:lnTo>
                <a:lnTo>
                  <a:pt x="396" y="67"/>
                </a:lnTo>
                <a:lnTo>
                  <a:pt x="392" y="57"/>
                </a:lnTo>
                <a:lnTo>
                  <a:pt x="380" y="17"/>
                </a:lnTo>
                <a:lnTo>
                  <a:pt x="380" y="13"/>
                </a:lnTo>
                <a:lnTo>
                  <a:pt x="357" y="27"/>
                </a:lnTo>
                <a:lnTo>
                  <a:pt x="341" y="27"/>
                </a:lnTo>
                <a:lnTo>
                  <a:pt x="339" y="23"/>
                </a:lnTo>
                <a:lnTo>
                  <a:pt x="336" y="23"/>
                </a:lnTo>
                <a:lnTo>
                  <a:pt x="333" y="27"/>
                </a:lnTo>
                <a:lnTo>
                  <a:pt x="317" y="27"/>
                </a:lnTo>
                <a:lnTo>
                  <a:pt x="309" y="20"/>
                </a:lnTo>
                <a:lnTo>
                  <a:pt x="307" y="20"/>
                </a:lnTo>
                <a:lnTo>
                  <a:pt x="304" y="17"/>
                </a:lnTo>
                <a:lnTo>
                  <a:pt x="304" y="27"/>
                </a:lnTo>
                <a:lnTo>
                  <a:pt x="297" y="27"/>
                </a:lnTo>
                <a:lnTo>
                  <a:pt x="297" y="20"/>
                </a:lnTo>
                <a:lnTo>
                  <a:pt x="297" y="17"/>
                </a:lnTo>
                <a:lnTo>
                  <a:pt x="288" y="17"/>
                </a:lnTo>
                <a:lnTo>
                  <a:pt x="288" y="13"/>
                </a:lnTo>
                <a:lnTo>
                  <a:pt x="288" y="10"/>
                </a:lnTo>
                <a:lnTo>
                  <a:pt x="294" y="10"/>
                </a:lnTo>
                <a:lnTo>
                  <a:pt x="297" y="13"/>
                </a:lnTo>
                <a:lnTo>
                  <a:pt x="300" y="17"/>
                </a:lnTo>
                <a:lnTo>
                  <a:pt x="304" y="20"/>
                </a:lnTo>
                <a:lnTo>
                  <a:pt x="304" y="17"/>
                </a:lnTo>
                <a:lnTo>
                  <a:pt x="297" y="13"/>
                </a:lnTo>
                <a:lnTo>
                  <a:pt x="297" y="10"/>
                </a:lnTo>
                <a:lnTo>
                  <a:pt x="291" y="4"/>
                </a:lnTo>
                <a:lnTo>
                  <a:pt x="288" y="7"/>
                </a:lnTo>
                <a:lnTo>
                  <a:pt x="256" y="7"/>
                </a:lnTo>
                <a:lnTo>
                  <a:pt x="256" y="10"/>
                </a:lnTo>
                <a:lnTo>
                  <a:pt x="253" y="10"/>
                </a:lnTo>
                <a:lnTo>
                  <a:pt x="249" y="13"/>
                </a:lnTo>
                <a:lnTo>
                  <a:pt x="233" y="13"/>
                </a:lnTo>
                <a:lnTo>
                  <a:pt x="237" y="13"/>
                </a:lnTo>
                <a:lnTo>
                  <a:pt x="246" y="10"/>
                </a:lnTo>
                <a:lnTo>
                  <a:pt x="246" y="7"/>
                </a:lnTo>
                <a:lnTo>
                  <a:pt x="226" y="10"/>
                </a:lnTo>
                <a:lnTo>
                  <a:pt x="224" y="13"/>
                </a:lnTo>
                <a:lnTo>
                  <a:pt x="221" y="13"/>
                </a:lnTo>
                <a:lnTo>
                  <a:pt x="211" y="17"/>
                </a:lnTo>
                <a:lnTo>
                  <a:pt x="211" y="20"/>
                </a:lnTo>
                <a:lnTo>
                  <a:pt x="205" y="23"/>
                </a:lnTo>
                <a:lnTo>
                  <a:pt x="202" y="23"/>
                </a:lnTo>
                <a:lnTo>
                  <a:pt x="188" y="30"/>
                </a:lnTo>
                <a:lnTo>
                  <a:pt x="172" y="33"/>
                </a:lnTo>
                <a:lnTo>
                  <a:pt x="169" y="33"/>
                </a:lnTo>
                <a:lnTo>
                  <a:pt x="134" y="23"/>
                </a:lnTo>
                <a:lnTo>
                  <a:pt x="131" y="23"/>
                </a:lnTo>
                <a:lnTo>
                  <a:pt x="112" y="20"/>
                </a:lnTo>
                <a:lnTo>
                  <a:pt x="109" y="17"/>
                </a:lnTo>
                <a:lnTo>
                  <a:pt x="22" y="4"/>
                </a:lnTo>
                <a:lnTo>
                  <a:pt x="19" y="4"/>
                </a:lnTo>
                <a:lnTo>
                  <a:pt x="19" y="0"/>
                </a:lnTo>
                <a:lnTo>
                  <a:pt x="13" y="4"/>
                </a:lnTo>
              </a:path>
            </a:pathLst>
          </a:custGeom>
          <a:solidFill>
            <a:srgbClr val="FFFFFF"/>
          </a:solid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grpSp>
        <p:nvGrpSpPr>
          <p:cNvPr id="4" name="Group 67"/>
          <p:cNvGrpSpPr>
            <a:grpSpLocks/>
          </p:cNvGrpSpPr>
          <p:nvPr/>
        </p:nvGrpSpPr>
        <p:grpSpPr bwMode="auto">
          <a:xfrm>
            <a:off x="6246813" y="2385990"/>
            <a:ext cx="1530350" cy="2697162"/>
            <a:chOff x="3771" y="1311"/>
            <a:chExt cx="1095" cy="1872"/>
          </a:xfrm>
          <a:solidFill>
            <a:srgbClr val="808080">
              <a:lumMod val="60000"/>
              <a:lumOff val="40000"/>
            </a:srgbClr>
          </a:solidFill>
        </p:grpSpPr>
        <p:sp>
          <p:nvSpPr>
            <p:cNvPr id="563" name="Freeform 68"/>
            <p:cNvSpPr>
              <a:spLocks/>
            </p:cNvSpPr>
            <p:nvPr/>
          </p:nvSpPr>
          <p:spPr bwMode="auto">
            <a:xfrm>
              <a:off x="4043" y="2127"/>
              <a:ext cx="823" cy="839"/>
            </a:xfrm>
            <a:custGeom>
              <a:avLst/>
              <a:gdLst>
                <a:gd name="T0" fmla="*/ 12595703 w 760"/>
                <a:gd name="T1" fmla="*/ 174872791 h 779"/>
                <a:gd name="T2" fmla="*/ 52816814 w 760"/>
                <a:gd name="T3" fmla="*/ 171592442 h 779"/>
                <a:gd name="T4" fmla="*/ 83778289 w 760"/>
                <a:gd name="T5" fmla="*/ 164364094 h 779"/>
                <a:gd name="T6" fmla="*/ 108998397 w 760"/>
                <a:gd name="T7" fmla="*/ 169194664 h 779"/>
                <a:gd name="T8" fmla="*/ 148727453 w 760"/>
                <a:gd name="T9" fmla="*/ 155993173 h 779"/>
                <a:gd name="T10" fmla="*/ 165991666 w 760"/>
                <a:gd name="T11" fmla="*/ 124862564 h 779"/>
                <a:gd name="T12" fmla="*/ 225113056 w 760"/>
                <a:gd name="T13" fmla="*/ 101434366 h 779"/>
                <a:gd name="T14" fmla="*/ 261737965 w 760"/>
                <a:gd name="T15" fmla="*/ 37547295 h 779"/>
                <a:gd name="T16" fmla="*/ 275764653 w 760"/>
                <a:gd name="T17" fmla="*/ 14023195 h 779"/>
                <a:gd name="T18" fmla="*/ 297628446 w 760"/>
                <a:gd name="T19" fmla="*/ 4 h 779"/>
                <a:gd name="T20" fmla="*/ 329801602 w 760"/>
                <a:gd name="T21" fmla="*/ 8342119 h 779"/>
                <a:gd name="T22" fmla="*/ 357140302 w 760"/>
                <a:gd name="T23" fmla="*/ 12089217 h 779"/>
                <a:gd name="T24" fmla="*/ 427461003 w 760"/>
                <a:gd name="T25" fmla="*/ 15103283 h 779"/>
                <a:gd name="T26" fmla="*/ 453520883 w 760"/>
                <a:gd name="T27" fmla="*/ 8342119 h 779"/>
                <a:gd name="T28" fmla="*/ 483087053 w 760"/>
                <a:gd name="T29" fmla="*/ 6677333 h 779"/>
                <a:gd name="T30" fmla="*/ 515423770 w 760"/>
                <a:gd name="T31" fmla="*/ 3179500 h 779"/>
                <a:gd name="T32" fmla="*/ 539191586 w 760"/>
                <a:gd name="T33" fmla="*/ 4 h 779"/>
                <a:gd name="T34" fmla="*/ 593558637 w 760"/>
                <a:gd name="T35" fmla="*/ 3179500 h 779"/>
                <a:gd name="T36" fmla="*/ 632288623 w 760"/>
                <a:gd name="T37" fmla="*/ 4 h 779"/>
                <a:gd name="T38" fmla="*/ 654519527 w 760"/>
                <a:gd name="T39" fmla="*/ 14023195 h 779"/>
                <a:gd name="T40" fmla="*/ 710813124 w 760"/>
                <a:gd name="T41" fmla="*/ 14023195 h 779"/>
                <a:gd name="T42" fmla="*/ 756269046 w 760"/>
                <a:gd name="T43" fmla="*/ 22660627 h 779"/>
                <a:gd name="T44" fmla="*/ 770642953 w 760"/>
                <a:gd name="T45" fmla="*/ 46908490 h 779"/>
                <a:gd name="T46" fmla="*/ 786687948 w 760"/>
                <a:gd name="T47" fmla="*/ 51255487 h 779"/>
                <a:gd name="T48" fmla="*/ 783289219 w 760"/>
                <a:gd name="T49" fmla="*/ 53349699 h 779"/>
                <a:gd name="T50" fmla="*/ 778466128 w 760"/>
                <a:gd name="T51" fmla="*/ 57458786 h 779"/>
                <a:gd name="T52" fmla="*/ 753534538 w 760"/>
                <a:gd name="T53" fmla="*/ 68966442 h 779"/>
                <a:gd name="T54" fmla="*/ 729309307 w 760"/>
                <a:gd name="T55" fmla="*/ 88042698 h 779"/>
                <a:gd name="T56" fmla="*/ 716294892 w 760"/>
                <a:gd name="T57" fmla="*/ 115235130 h 779"/>
                <a:gd name="T58" fmla="*/ 694349526 w 760"/>
                <a:gd name="T59" fmla="*/ 130103541 h 779"/>
                <a:gd name="T60" fmla="*/ 704112694 w 760"/>
                <a:gd name="T61" fmla="*/ 137348845 h 779"/>
                <a:gd name="T62" fmla="*/ 704112694 w 760"/>
                <a:gd name="T63" fmla="*/ 161786962 h 779"/>
                <a:gd name="T64" fmla="*/ 698377546 w 760"/>
                <a:gd name="T65" fmla="*/ 176267921 h 779"/>
                <a:gd name="T66" fmla="*/ 706882686 w 760"/>
                <a:gd name="T67" fmla="*/ 198512258 h 779"/>
                <a:gd name="T68" fmla="*/ 733580728 w 760"/>
                <a:gd name="T69" fmla="*/ 213023959 h 779"/>
                <a:gd name="T70" fmla="*/ 756269046 w 760"/>
                <a:gd name="T71" fmla="*/ 227658768 h 779"/>
                <a:gd name="T72" fmla="*/ 698377546 w 760"/>
                <a:gd name="T73" fmla="*/ 234758080 h 779"/>
                <a:gd name="T74" fmla="*/ 682803273 w 760"/>
                <a:gd name="T75" fmla="*/ 245549112 h 779"/>
                <a:gd name="T76" fmla="*/ 675311653 w 760"/>
                <a:gd name="T77" fmla="*/ 289980780 h 779"/>
                <a:gd name="T78" fmla="*/ 719547803 w 760"/>
                <a:gd name="T79" fmla="*/ 298150565 h 779"/>
                <a:gd name="T80" fmla="*/ 716294892 w 760"/>
                <a:gd name="T81" fmla="*/ 312193961 h 779"/>
                <a:gd name="T82" fmla="*/ 662194666 w 760"/>
                <a:gd name="T83" fmla="*/ 299820035 h 779"/>
                <a:gd name="T84" fmla="*/ 628512874 w 760"/>
                <a:gd name="T85" fmla="*/ 293796710 h 779"/>
                <a:gd name="T86" fmla="*/ 575911166 w 760"/>
                <a:gd name="T87" fmla="*/ 289980780 h 779"/>
                <a:gd name="T88" fmla="*/ 545553807 w 760"/>
                <a:gd name="T89" fmla="*/ 284830860 h 779"/>
                <a:gd name="T90" fmla="*/ 535971942 w 760"/>
                <a:gd name="T91" fmla="*/ 278378794 h 779"/>
                <a:gd name="T92" fmla="*/ 499184720 w 760"/>
                <a:gd name="T93" fmla="*/ 272449765 h 779"/>
                <a:gd name="T94" fmla="*/ 419122197 w 760"/>
                <a:gd name="T95" fmla="*/ 276828711 h 779"/>
                <a:gd name="T96" fmla="*/ 405887945 w 760"/>
                <a:gd name="T97" fmla="*/ 278977653 h 779"/>
                <a:gd name="T98" fmla="*/ 398596202 w 760"/>
                <a:gd name="T99" fmla="*/ 276828711 h 779"/>
                <a:gd name="T100" fmla="*/ 404281727 w 760"/>
                <a:gd name="T101" fmla="*/ 256663698 h 779"/>
                <a:gd name="T102" fmla="*/ 386745283 w 760"/>
                <a:gd name="T103" fmla="*/ 213023959 h 779"/>
                <a:gd name="T104" fmla="*/ 334944051 w 760"/>
                <a:gd name="T105" fmla="*/ 206469878 h 779"/>
                <a:gd name="T106" fmla="*/ 297628446 w 760"/>
                <a:gd name="T107" fmla="*/ 216836994 h 779"/>
                <a:gd name="T108" fmla="*/ 217853470 w 760"/>
                <a:gd name="T109" fmla="*/ 226061950 h 779"/>
                <a:gd name="T110" fmla="*/ 185185891 w 760"/>
                <a:gd name="T111" fmla="*/ 206469878 h 779"/>
                <a:gd name="T112" fmla="*/ 165991666 w 760"/>
                <a:gd name="T113" fmla="*/ 191024597 h 779"/>
                <a:gd name="T114" fmla="*/ 25792734 w 760"/>
                <a:gd name="T115" fmla="*/ 191024597 h 779"/>
                <a:gd name="T116" fmla="*/ 3 w 760"/>
                <a:gd name="T117" fmla="*/ 194616094 h 77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60"/>
                <a:gd name="T178" fmla="*/ 0 h 779"/>
                <a:gd name="T179" fmla="*/ 760 w 760"/>
                <a:gd name="T180" fmla="*/ 779 h 77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60" h="779">
                  <a:moveTo>
                    <a:pt x="0" y="466"/>
                  </a:moveTo>
                  <a:lnTo>
                    <a:pt x="6" y="462"/>
                  </a:lnTo>
                  <a:lnTo>
                    <a:pt x="13" y="433"/>
                  </a:lnTo>
                  <a:lnTo>
                    <a:pt x="29" y="419"/>
                  </a:lnTo>
                  <a:lnTo>
                    <a:pt x="41" y="426"/>
                  </a:lnTo>
                  <a:lnTo>
                    <a:pt x="51" y="423"/>
                  </a:lnTo>
                  <a:lnTo>
                    <a:pt x="53" y="413"/>
                  </a:lnTo>
                  <a:lnTo>
                    <a:pt x="60" y="409"/>
                  </a:lnTo>
                  <a:lnTo>
                    <a:pt x="79" y="406"/>
                  </a:lnTo>
                  <a:lnTo>
                    <a:pt x="83" y="423"/>
                  </a:lnTo>
                  <a:lnTo>
                    <a:pt x="88" y="423"/>
                  </a:lnTo>
                  <a:lnTo>
                    <a:pt x="105" y="419"/>
                  </a:lnTo>
                  <a:lnTo>
                    <a:pt x="121" y="402"/>
                  </a:lnTo>
                  <a:lnTo>
                    <a:pt x="130" y="396"/>
                  </a:lnTo>
                  <a:lnTo>
                    <a:pt x="143" y="386"/>
                  </a:lnTo>
                  <a:lnTo>
                    <a:pt x="152" y="369"/>
                  </a:lnTo>
                  <a:lnTo>
                    <a:pt x="156" y="325"/>
                  </a:lnTo>
                  <a:lnTo>
                    <a:pt x="161" y="308"/>
                  </a:lnTo>
                  <a:lnTo>
                    <a:pt x="177" y="282"/>
                  </a:lnTo>
                  <a:lnTo>
                    <a:pt x="191" y="269"/>
                  </a:lnTo>
                  <a:lnTo>
                    <a:pt x="215" y="251"/>
                  </a:lnTo>
                  <a:lnTo>
                    <a:pt x="229" y="141"/>
                  </a:lnTo>
                  <a:lnTo>
                    <a:pt x="235" y="121"/>
                  </a:lnTo>
                  <a:lnTo>
                    <a:pt x="251" y="94"/>
                  </a:lnTo>
                  <a:lnTo>
                    <a:pt x="254" y="67"/>
                  </a:lnTo>
                  <a:lnTo>
                    <a:pt x="264" y="64"/>
                  </a:lnTo>
                  <a:lnTo>
                    <a:pt x="264" y="34"/>
                  </a:lnTo>
                  <a:lnTo>
                    <a:pt x="269" y="30"/>
                  </a:lnTo>
                  <a:lnTo>
                    <a:pt x="273" y="17"/>
                  </a:lnTo>
                  <a:lnTo>
                    <a:pt x="285" y="4"/>
                  </a:lnTo>
                  <a:lnTo>
                    <a:pt x="308" y="7"/>
                  </a:lnTo>
                  <a:lnTo>
                    <a:pt x="315" y="14"/>
                  </a:lnTo>
                  <a:lnTo>
                    <a:pt x="317" y="20"/>
                  </a:lnTo>
                  <a:lnTo>
                    <a:pt x="330" y="34"/>
                  </a:lnTo>
                  <a:lnTo>
                    <a:pt x="336" y="34"/>
                  </a:lnTo>
                  <a:lnTo>
                    <a:pt x="343" y="30"/>
                  </a:lnTo>
                  <a:lnTo>
                    <a:pt x="352" y="37"/>
                  </a:lnTo>
                  <a:lnTo>
                    <a:pt x="369" y="41"/>
                  </a:lnTo>
                  <a:lnTo>
                    <a:pt x="409" y="37"/>
                  </a:lnTo>
                  <a:lnTo>
                    <a:pt x="412" y="27"/>
                  </a:lnTo>
                  <a:lnTo>
                    <a:pt x="423" y="20"/>
                  </a:lnTo>
                  <a:lnTo>
                    <a:pt x="435" y="20"/>
                  </a:lnTo>
                  <a:lnTo>
                    <a:pt x="441" y="27"/>
                  </a:lnTo>
                  <a:lnTo>
                    <a:pt x="454" y="20"/>
                  </a:lnTo>
                  <a:lnTo>
                    <a:pt x="463" y="17"/>
                  </a:lnTo>
                  <a:lnTo>
                    <a:pt x="483" y="14"/>
                  </a:lnTo>
                  <a:lnTo>
                    <a:pt x="489" y="7"/>
                  </a:lnTo>
                  <a:lnTo>
                    <a:pt x="495" y="7"/>
                  </a:lnTo>
                  <a:lnTo>
                    <a:pt x="495" y="14"/>
                  </a:lnTo>
                  <a:lnTo>
                    <a:pt x="514" y="14"/>
                  </a:lnTo>
                  <a:lnTo>
                    <a:pt x="517" y="4"/>
                  </a:lnTo>
                  <a:lnTo>
                    <a:pt x="559" y="0"/>
                  </a:lnTo>
                  <a:lnTo>
                    <a:pt x="567" y="14"/>
                  </a:lnTo>
                  <a:lnTo>
                    <a:pt x="571" y="7"/>
                  </a:lnTo>
                  <a:lnTo>
                    <a:pt x="581" y="14"/>
                  </a:lnTo>
                  <a:lnTo>
                    <a:pt x="587" y="4"/>
                  </a:lnTo>
                  <a:lnTo>
                    <a:pt x="606" y="4"/>
                  </a:lnTo>
                  <a:lnTo>
                    <a:pt x="612" y="14"/>
                  </a:lnTo>
                  <a:lnTo>
                    <a:pt x="622" y="20"/>
                  </a:lnTo>
                  <a:lnTo>
                    <a:pt x="628" y="34"/>
                  </a:lnTo>
                  <a:lnTo>
                    <a:pt x="651" y="37"/>
                  </a:lnTo>
                  <a:lnTo>
                    <a:pt x="657" y="34"/>
                  </a:lnTo>
                  <a:lnTo>
                    <a:pt x="682" y="34"/>
                  </a:lnTo>
                  <a:lnTo>
                    <a:pt x="691" y="27"/>
                  </a:lnTo>
                  <a:lnTo>
                    <a:pt x="718" y="54"/>
                  </a:lnTo>
                  <a:lnTo>
                    <a:pt x="726" y="57"/>
                  </a:lnTo>
                  <a:lnTo>
                    <a:pt x="740" y="70"/>
                  </a:lnTo>
                  <a:lnTo>
                    <a:pt x="742" y="70"/>
                  </a:lnTo>
                  <a:lnTo>
                    <a:pt x="740" y="117"/>
                  </a:lnTo>
                  <a:lnTo>
                    <a:pt x="749" y="124"/>
                  </a:lnTo>
                  <a:lnTo>
                    <a:pt x="752" y="124"/>
                  </a:lnTo>
                  <a:lnTo>
                    <a:pt x="755" y="127"/>
                  </a:lnTo>
                  <a:lnTo>
                    <a:pt x="759" y="127"/>
                  </a:lnTo>
                  <a:lnTo>
                    <a:pt x="755" y="131"/>
                  </a:lnTo>
                  <a:lnTo>
                    <a:pt x="752" y="131"/>
                  </a:lnTo>
                  <a:lnTo>
                    <a:pt x="752" y="134"/>
                  </a:lnTo>
                  <a:lnTo>
                    <a:pt x="749" y="138"/>
                  </a:lnTo>
                  <a:lnTo>
                    <a:pt x="746" y="141"/>
                  </a:lnTo>
                  <a:lnTo>
                    <a:pt x="742" y="141"/>
                  </a:lnTo>
                  <a:lnTo>
                    <a:pt x="726" y="157"/>
                  </a:lnTo>
                  <a:lnTo>
                    <a:pt x="723" y="171"/>
                  </a:lnTo>
                  <a:lnTo>
                    <a:pt x="726" y="171"/>
                  </a:lnTo>
                  <a:lnTo>
                    <a:pt x="705" y="198"/>
                  </a:lnTo>
                  <a:lnTo>
                    <a:pt x="699" y="218"/>
                  </a:lnTo>
                  <a:lnTo>
                    <a:pt x="695" y="275"/>
                  </a:lnTo>
                  <a:lnTo>
                    <a:pt x="688" y="282"/>
                  </a:lnTo>
                  <a:lnTo>
                    <a:pt x="686" y="285"/>
                  </a:lnTo>
                  <a:lnTo>
                    <a:pt x="682" y="289"/>
                  </a:lnTo>
                  <a:lnTo>
                    <a:pt x="670" y="318"/>
                  </a:lnTo>
                  <a:lnTo>
                    <a:pt x="667" y="322"/>
                  </a:lnTo>
                  <a:lnTo>
                    <a:pt x="670" y="332"/>
                  </a:lnTo>
                  <a:lnTo>
                    <a:pt x="672" y="335"/>
                  </a:lnTo>
                  <a:lnTo>
                    <a:pt x="675" y="339"/>
                  </a:lnTo>
                  <a:lnTo>
                    <a:pt x="679" y="362"/>
                  </a:lnTo>
                  <a:lnTo>
                    <a:pt x="672" y="399"/>
                  </a:lnTo>
                  <a:lnTo>
                    <a:pt x="675" y="399"/>
                  </a:lnTo>
                  <a:lnTo>
                    <a:pt x="675" y="406"/>
                  </a:lnTo>
                  <a:lnTo>
                    <a:pt x="672" y="423"/>
                  </a:lnTo>
                  <a:lnTo>
                    <a:pt x="670" y="436"/>
                  </a:lnTo>
                  <a:lnTo>
                    <a:pt x="675" y="449"/>
                  </a:lnTo>
                  <a:lnTo>
                    <a:pt x="679" y="460"/>
                  </a:lnTo>
                  <a:lnTo>
                    <a:pt x="679" y="490"/>
                  </a:lnTo>
                  <a:lnTo>
                    <a:pt x="686" y="496"/>
                  </a:lnTo>
                  <a:lnTo>
                    <a:pt x="688" y="510"/>
                  </a:lnTo>
                  <a:lnTo>
                    <a:pt x="705" y="526"/>
                  </a:lnTo>
                  <a:lnTo>
                    <a:pt x="714" y="530"/>
                  </a:lnTo>
                  <a:lnTo>
                    <a:pt x="721" y="536"/>
                  </a:lnTo>
                  <a:lnTo>
                    <a:pt x="726" y="563"/>
                  </a:lnTo>
                  <a:lnTo>
                    <a:pt x="699" y="570"/>
                  </a:lnTo>
                  <a:lnTo>
                    <a:pt x="679" y="577"/>
                  </a:lnTo>
                  <a:lnTo>
                    <a:pt x="670" y="580"/>
                  </a:lnTo>
                  <a:lnTo>
                    <a:pt x="667" y="580"/>
                  </a:lnTo>
                  <a:lnTo>
                    <a:pt x="667" y="593"/>
                  </a:lnTo>
                  <a:lnTo>
                    <a:pt x="654" y="607"/>
                  </a:lnTo>
                  <a:lnTo>
                    <a:pt x="660" y="664"/>
                  </a:lnTo>
                  <a:lnTo>
                    <a:pt x="654" y="681"/>
                  </a:lnTo>
                  <a:lnTo>
                    <a:pt x="647" y="717"/>
                  </a:lnTo>
                  <a:lnTo>
                    <a:pt x="660" y="731"/>
                  </a:lnTo>
                  <a:lnTo>
                    <a:pt x="691" y="735"/>
                  </a:lnTo>
                  <a:lnTo>
                    <a:pt x="691" y="737"/>
                  </a:lnTo>
                  <a:lnTo>
                    <a:pt x="695" y="778"/>
                  </a:lnTo>
                  <a:lnTo>
                    <a:pt x="691" y="778"/>
                  </a:lnTo>
                  <a:lnTo>
                    <a:pt x="686" y="771"/>
                  </a:lnTo>
                  <a:lnTo>
                    <a:pt x="660" y="771"/>
                  </a:lnTo>
                  <a:lnTo>
                    <a:pt x="641" y="755"/>
                  </a:lnTo>
                  <a:lnTo>
                    <a:pt x="635" y="741"/>
                  </a:lnTo>
                  <a:lnTo>
                    <a:pt x="628" y="735"/>
                  </a:lnTo>
                  <a:lnTo>
                    <a:pt x="610" y="731"/>
                  </a:lnTo>
                  <a:lnTo>
                    <a:pt x="603" y="727"/>
                  </a:lnTo>
                  <a:lnTo>
                    <a:pt x="587" y="714"/>
                  </a:lnTo>
                  <a:lnTo>
                    <a:pt x="555" y="721"/>
                  </a:lnTo>
                  <a:lnTo>
                    <a:pt x="552" y="717"/>
                  </a:lnTo>
                  <a:lnTo>
                    <a:pt x="543" y="714"/>
                  </a:lnTo>
                  <a:lnTo>
                    <a:pt x="540" y="714"/>
                  </a:lnTo>
                  <a:lnTo>
                    <a:pt x="524" y="704"/>
                  </a:lnTo>
                  <a:lnTo>
                    <a:pt x="517" y="698"/>
                  </a:lnTo>
                  <a:lnTo>
                    <a:pt x="514" y="690"/>
                  </a:lnTo>
                  <a:lnTo>
                    <a:pt x="514" y="688"/>
                  </a:lnTo>
                  <a:lnTo>
                    <a:pt x="486" y="694"/>
                  </a:lnTo>
                  <a:lnTo>
                    <a:pt x="483" y="681"/>
                  </a:lnTo>
                  <a:lnTo>
                    <a:pt x="479" y="674"/>
                  </a:lnTo>
                  <a:lnTo>
                    <a:pt x="466" y="677"/>
                  </a:lnTo>
                  <a:lnTo>
                    <a:pt x="447" y="681"/>
                  </a:lnTo>
                  <a:lnTo>
                    <a:pt x="403" y="684"/>
                  </a:lnTo>
                  <a:lnTo>
                    <a:pt x="400" y="694"/>
                  </a:lnTo>
                  <a:lnTo>
                    <a:pt x="393" y="694"/>
                  </a:lnTo>
                  <a:lnTo>
                    <a:pt x="390" y="690"/>
                  </a:lnTo>
                  <a:lnTo>
                    <a:pt x="387" y="688"/>
                  </a:lnTo>
                  <a:lnTo>
                    <a:pt x="384" y="688"/>
                  </a:lnTo>
                  <a:lnTo>
                    <a:pt x="384" y="684"/>
                  </a:lnTo>
                  <a:lnTo>
                    <a:pt x="396" y="671"/>
                  </a:lnTo>
                  <a:lnTo>
                    <a:pt x="387" y="638"/>
                  </a:lnTo>
                  <a:lnTo>
                    <a:pt x="387" y="634"/>
                  </a:lnTo>
                  <a:lnTo>
                    <a:pt x="381" y="624"/>
                  </a:lnTo>
                  <a:lnTo>
                    <a:pt x="378" y="540"/>
                  </a:lnTo>
                  <a:lnTo>
                    <a:pt x="371" y="526"/>
                  </a:lnTo>
                  <a:lnTo>
                    <a:pt x="336" y="526"/>
                  </a:lnTo>
                  <a:lnTo>
                    <a:pt x="339" y="510"/>
                  </a:lnTo>
                  <a:lnTo>
                    <a:pt x="320" y="510"/>
                  </a:lnTo>
                  <a:lnTo>
                    <a:pt x="320" y="513"/>
                  </a:lnTo>
                  <a:lnTo>
                    <a:pt x="288" y="516"/>
                  </a:lnTo>
                  <a:lnTo>
                    <a:pt x="285" y="536"/>
                  </a:lnTo>
                  <a:lnTo>
                    <a:pt x="282" y="540"/>
                  </a:lnTo>
                  <a:lnTo>
                    <a:pt x="280" y="557"/>
                  </a:lnTo>
                  <a:lnTo>
                    <a:pt x="209" y="560"/>
                  </a:lnTo>
                  <a:lnTo>
                    <a:pt x="200" y="546"/>
                  </a:lnTo>
                  <a:lnTo>
                    <a:pt x="184" y="526"/>
                  </a:lnTo>
                  <a:lnTo>
                    <a:pt x="177" y="510"/>
                  </a:lnTo>
                  <a:lnTo>
                    <a:pt x="177" y="506"/>
                  </a:lnTo>
                  <a:lnTo>
                    <a:pt x="168" y="473"/>
                  </a:lnTo>
                  <a:lnTo>
                    <a:pt x="161" y="473"/>
                  </a:lnTo>
                  <a:lnTo>
                    <a:pt x="158" y="466"/>
                  </a:lnTo>
                  <a:lnTo>
                    <a:pt x="32" y="470"/>
                  </a:lnTo>
                  <a:lnTo>
                    <a:pt x="25" y="473"/>
                  </a:lnTo>
                  <a:lnTo>
                    <a:pt x="22" y="473"/>
                  </a:lnTo>
                  <a:lnTo>
                    <a:pt x="6" y="480"/>
                  </a:lnTo>
                  <a:lnTo>
                    <a:pt x="3" y="480"/>
                  </a:lnTo>
                  <a:lnTo>
                    <a:pt x="0" y="483"/>
                  </a:lnTo>
                  <a:lnTo>
                    <a:pt x="0" y="466"/>
                  </a:lnTo>
                </a:path>
              </a:pathLst>
            </a:custGeom>
            <a:solidFill>
              <a:srgbClr val="FFFFFF">
                <a:lumMod val="50000"/>
              </a:srgbClr>
            </a:solid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64" name="Freeform 69"/>
            <p:cNvSpPr>
              <a:spLocks/>
            </p:cNvSpPr>
            <p:nvPr/>
          </p:nvSpPr>
          <p:spPr bwMode="auto">
            <a:xfrm>
              <a:off x="3878" y="1788"/>
              <a:ext cx="331" cy="506"/>
            </a:xfrm>
            <a:custGeom>
              <a:avLst/>
              <a:gdLst>
                <a:gd name="T0" fmla="*/ 43553300 w 306"/>
                <a:gd name="T1" fmla="*/ 112997201 h 471"/>
                <a:gd name="T2" fmla="*/ 48261200 w 306"/>
                <a:gd name="T3" fmla="*/ 105181245 h 471"/>
                <a:gd name="T4" fmla="*/ 40263793 w 306"/>
                <a:gd name="T5" fmla="*/ 101303348 h 471"/>
                <a:gd name="T6" fmla="*/ 40263793 w 306"/>
                <a:gd name="T7" fmla="*/ 98667594 h 471"/>
                <a:gd name="T8" fmla="*/ 38131064 w 306"/>
                <a:gd name="T9" fmla="*/ 96031633 h 471"/>
                <a:gd name="T10" fmla="*/ 30127279 w 306"/>
                <a:gd name="T11" fmla="*/ 97438171 h 471"/>
                <a:gd name="T12" fmla="*/ 15690532 w 306"/>
                <a:gd name="T13" fmla="*/ 93729207 h 471"/>
                <a:gd name="T14" fmla="*/ 9957285 w 306"/>
                <a:gd name="T15" fmla="*/ 91208962 h 471"/>
                <a:gd name="T16" fmla="*/ 0 w 306"/>
                <a:gd name="T17" fmla="*/ 90637670 h 471"/>
                <a:gd name="T18" fmla="*/ 0 w 306"/>
                <a:gd name="T19" fmla="*/ 86813059 h 471"/>
                <a:gd name="T20" fmla="*/ 7738913 w 306"/>
                <a:gd name="T21" fmla="*/ 84368308 h 471"/>
                <a:gd name="T22" fmla="*/ 18807101 w 306"/>
                <a:gd name="T23" fmla="*/ 73100536 h 471"/>
                <a:gd name="T24" fmla="*/ 34411361 w 306"/>
                <a:gd name="T25" fmla="*/ 68347463 h 471"/>
                <a:gd name="T26" fmla="*/ 71175841 w 306"/>
                <a:gd name="T27" fmla="*/ 64564483 h 471"/>
                <a:gd name="T28" fmla="*/ 100763767 w 306"/>
                <a:gd name="T29" fmla="*/ 68948767 h 471"/>
                <a:gd name="T30" fmla="*/ 107016091 w 306"/>
                <a:gd name="T31" fmla="*/ 65772557 h 471"/>
                <a:gd name="T32" fmla="*/ 114490163 w 306"/>
                <a:gd name="T33" fmla="*/ 60098586 h 471"/>
                <a:gd name="T34" fmla="*/ 128365401 w 306"/>
                <a:gd name="T35" fmla="*/ 47962634 h 471"/>
                <a:gd name="T36" fmla="*/ 141454684 w 306"/>
                <a:gd name="T37" fmla="*/ 44645062 h 471"/>
                <a:gd name="T38" fmla="*/ 150196785 w 306"/>
                <a:gd name="T39" fmla="*/ 38682489 h 471"/>
                <a:gd name="T40" fmla="*/ 158482494 w 306"/>
                <a:gd name="T41" fmla="*/ 29623884 h 471"/>
                <a:gd name="T42" fmla="*/ 168957355 w 306"/>
                <a:gd name="T43" fmla="*/ 20891654 h 471"/>
                <a:gd name="T44" fmla="*/ 190834326 w 306"/>
                <a:gd name="T45" fmla="*/ 15170598 h 471"/>
                <a:gd name="T46" fmla="*/ 201055672 w 306"/>
                <a:gd name="T47" fmla="*/ 5198617 h 471"/>
                <a:gd name="T48" fmla="*/ 190834326 w 306"/>
                <a:gd name="T49" fmla="*/ 3147608 h 471"/>
                <a:gd name="T50" fmla="*/ 199796539 w 306"/>
                <a:gd name="T51" fmla="*/ 3 h 471"/>
                <a:gd name="T52" fmla="*/ 213708607 w 306"/>
                <a:gd name="T53" fmla="*/ 3 h 471"/>
                <a:gd name="T54" fmla="*/ 217481711 w 306"/>
                <a:gd name="T55" fmla="*/ 20293134 h 471"/>
                <a:gd name="T56" fmla="*/ 230354793 w 306"/>
                <a:gd name="T57" fmla="*/ 26271900 h 471"/>
                <a:gd name="T58" fmla="*/ 230354793 w 306"/>
                <a:gd name="T59" fmla="*/ 31340149 h 471"/>
                <a:gd name="T60" fmla="*/ 190834326 w 306"/>
                <a:gd name="T61" fmla="*/ 32118087 h 471"/>
                <a:gd name="T62" fmla="*/ 207602356 w 306"/>
                <a:gd name="T63" fmla="*/ 41996863 h 471"/>
                <a:gd name="T64" fmla="*/ 224563256 w 306"/>
                <a:gd name="T65" fmla="*/ 46177527 h 471"/>
                <a:gd name="T66" fmla="*/ 230354793 w 306"/>
                <a:gd name="T67" fmla="*/ 50547990 h 471"/>
                <a:gd name="T68" fmla="*/ 234700142 w 306"/>
                <a:gd name="T69" fmla="*/ 61223088 h 471"/>
                <a:gd name="T70" fmla="*/ 217481711 w 306"/>
                <a:gd name="T71" fmla="*/ 70015823 h 471"/>
                <a:gd name="T72" fmla="*/ 205630029 w 306"/>
                <a:gd name="T73" fmla="*/ 78409722 h 471"/>
                <a:gd name="T74" fmla="*/ 207602356 w 306"/>
                <a:gd name="T75" fmla="*/ 87611864 h 471"/>
                <a:gd name="T76" fmla="*/ 224563256 w 306"/>
                <a:gd name="T77" fmla="*/ 96031633 h 471"/>
                <a:gd name="T78" fmla="*/ 243154355 w 306"/>
                <a:gd name="T79" fmla="*/ 105181245 h 471"/>
                <a:gd name="T80" fmla="*/ 262755362 w 306"/>
                <a:gd name="T81" fmla="*/ 109993053 h 471"/>
                <a:gd name="T82" fmla="*/ 262755362 w 306"/>
                <a:gd name="T83" fmla="*/ 115547148 h 471"/>
                <a:gd name="T84" fmla="*/ 260324880 w 306"/>
                <a:gd name="T85" fmla="*/ 121776700 h 471"/>
                <a:gd name="T86" fmla="*/ 243154355 w 306"/>
                <a:gd name="T87" fmla="*/ 119070127 h 471"/>
                <a:gd name="T88" fmla="*/ 217481711 w 306"/>
                <a:gd name="T89" fmla="*/ 118361599 h 471"/>
                <a:gd name="T90" fmla="*/ 190834326 w 306"/>
                <a:gd name="T91" fmla="*/ 116229412 h 471"/>
                <a:gd name="T92" fmla="*/ 164026193 w 306"/>
                <a:gd name="T93" fmla="*/ 116229412 h 471"/>
                <a:gd name="T94" fmla="*/ 146855668 w 306"/>
                <a:gd name="T95" fmla="*/ 115547148 h 471"/>
                <a:gd name="T96" fmla="*/ 114490163 w 306"/>
                <a:gd name="T97" fmla="*/ 115547148 h 471"/>
                <a:gd name="T98" fmla="*/ 90458448 w 306"/>
                <a:gd name="T99" fmla="*/ 115547148 h 471"/>
                <a:gd name="T100" fmla="*/ 50960532 w 306"/>
                <a:gd name="T101" fmla="*/ 116229412 h 471"/>
                <a:gd name="T102" fmla="*/ 43553300 w 306"/>
                <a:gd name="T103" fmla="*/ 115547148 h 4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6"/>
                <a:gd name="T157" fmla="*/ 0 h 471"/>
                <a:gd name="T158" fmla="*/ 306 w 306"/>
                <a:gd name="T159" fmla="*/ 471 h 47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6" h="471">
                  <a:moveTo>
                    <a:pt x="51" y="443"/>
                  </a:moveTo>
                  <a:lnTo>
                    <a:pt x="51" y="440"/>
                  </a:lnTo>
                  <a:lnTo>
                    <a:pt x="51" y="433"/>
                  </a:lnTo>
                  <a:lnTo>
                    <a:pt x="53" y="420"/>
                  </a:lnTo>
                  <a:lnTo>
                    <a:pt x="56" y="410"/>
                  </a:lnTo>
                  <a:lnTo>
                    <a:pt x="56" y="403"/>
                  </a:lnTo>
                  <a:lnTo>
                    <a:pt x="53" y="396"/>
                  </a:lnTo>
                  <a:lnTo>
                    <a:pt x="47" y="393"/>
                  </a:lnTo>
                  <a:lnTo>
                    <a:pt x="47" y="389"/>
                  </a:lnTo>
                  <a:lnTo>
                    <a:pt x="44" y="383"/>
                  </a:lnTo>
                  <a:lnTo>
                    <a:pt x="44" y="379"/>
                  </a:lnTo>
                  <a:lnTo>
                    <a:pt x="47" y="379"/>
                  </a:lnTo>
                  <a:lnTo>
                    <a:pt x="47" y="376"/>
                  </a:lnTo>
                  <a:lnTo>
                    <a:pt x="47" y="369"/>
                  </a:lnTo>
                  <a:lnTo>
                    <a:pt x="44" y="369"/>
                  </a:lnTo>
                  <a:lnTo>
                    <a:pt x="40" y="369"/>
                  </a:lnTo>
                  <a:lnTo>
                    <a:pt x="37" y="373"/>
                  </a:lnTo>
                  <a:lnTo>
                    <a:pt x="35" y="373"/>
                  </a:lnTo>
                  <a:lnTo>
                    <a:pt x="28" y="369"/>
                  </a:lnTo>
                  <a:lnTo>
                    <a:pt x="22" y="366"/>
                  </a:lnTo>
                  <a:lnTo>
                    <a:pt x="18" y="359"/>
                  </a:lnTo>
                  <a:lnTo>
                    <a:pt x="16" y="353"/>
                  </a:lnTo>
                  <a:lnTo>
                    <a:pt x="16" y="350"/>
                  </a:lnTo>
                  <a:lnTo>
                    <a:pt x="12" y="350"/>
                  </a:lnTo>
                  <a:lnTo>
                    <a:pt x="6" y="350"/>
                  </a:lnTo>
                  <a:lnTo>
                    <a:pt x="2" y="350"/>
                  </a:lnTo>
                  <a:lnTo>
                    <a:pt x="0" y="346"/>
                  </a:lnTo>
                  <a:lnTo>
                    <a:pt x="0" y="342"/>
                  </a:lnTo>
                  <a:lnTo>
                    <a:pt x="0" y="339"/>
                  </a:lnTo>
                  <a:lnTo>
                    <a:pt x="0" y="332"/>
                  </a:lnTo>
                  <a:lnTo>
                    <a:pt x="2" y="332"/>
                  </a:lnTo>
                  <a:lnTo>
                    <a:pt x="6" y="326"/>
                  </a:lnTo>
                  <a:lnTo>
                    <a:pt x="9" y="322"/>
                  </a:lnTo>
                  <a:lnTo>
                    <a:pt x="16" y="289"/>
                  </a:lnTo>
                  <a:lnTo>
                    <a:pt x="18" y="282"/>
                  </a:lnTo>
                  <a:lnTo>
                    <a:pt x="22" y="279"/>
                  </a:lnTo>
                  <a:lnTo>
                    <a:pt x="35" y="265"/>
                  </a:lnTo>
                  <a:lnTo>
                    <a:pt x="37" y="262"/>
                  </a:lnTo>
                  <a:lnTo>
                    <a:pt x="40" y="262"/>
                  </a:lnTo>
                  <a:lnTo>
                    <a:pt x="44" y="252"/>
                  </a:lnTo>
                  <a:lnTo>
                    <a:pt x="44" y="248"/>
                  </a:lnTo>
                  <a:lnTo>
                    <a:pt x="82" y="248"/>
                  </a:lnTo>
                  <a:lnTo>
                    <a:pt x="91" y="258"/>
                  </a:lnTo>
                  <a:lnTo>
                    <a:pt x="102" y="265"/>
                  </a:lnTo>
                  <a:lnTo>
                    <a:pt x="117" y="265"/>
                  </a:lnTo>
                  <a:lnTo>
                    <a:pt x="120" y="258"/>
                  </a:lnTo>
                  <a:lnTo>
                    <a:pt x="120" y="252"/>
                  </a:lnTo>
                  <a:lnTo>
                    <a:pt x="124" y="252"/>
                  </a:lnTo>
                  <a:lnTo>
                    <a:pt x="126" y="245"/>
                  </a:lnTo>
                  <a:lnTo>
                    <a:pt x="129" y="239"/>
                  </a:lnTo>
                  <a:lnTo>
                    <a:pt x="133" y="231"/>
                  </a:lnTo>
                  <a:lnTo>
                    <a:pt x="139" y="222"/>
                  </a:lnTo>
                  <a:lnTo>
                    <a:pt x="149" y="188"/>
                  </a:lnTo>
                  <a:lnTo>
                    <a:pt x="149" y="184"/>
                  </a:lnTo>
                  <a:lnTo>
                    <a:pt x="159" y="175"/>
                  </a:lnTo>
                  <a:lnTo>
                    <a:pt x="161" y="171"/>
                  </a:lnTo>
                  <a:lnTo>
                    <a:pt x="165" y="171"/>
                  </a:lnTo>
                  <a:lnTo>
                    <a:pt x="171" y="168"/>
                  </a:lnTo>
                  <a:lnTo>
                    <a:pt x="171" y="165"/>
                  </a:lnTo>
                  <a:lnTo>
                    <a:pt x="174" y="148"/>
                  </a:lnTo>
                  <a:lnTo>
                    <a:pt x="178" y="141"/>
                  </a:lnTo>
                  <a:lnTo>
                    <a:pt x="181" y="124"/>
                  </a:lnTo>
                  <a:lnTo>
                    <a:pt x="184" y="114"/>
                  </a:lnTo>
                  <a:lnTo>
                    <a:pt x="190" y="101"/>
                  </a:lnTo>
                  <a:lnTo>
                    <a:pt x="190" y="94"/>
                  </a:lnTo>
                  <a:lnTo>
                    <a:pt x="197" y="81"/>
                  </a:lnTo>
                  <a:lnTo>
                    <a:pt x="197" y="77"/>
                  </a:lnTo>
                  <a:lnTo>
                    <a:pt x="209" y="64"/>
                  </a:lnTo>
                  <a:lnTo>
                    <a:pt x="222" y="57"/>
                  </a:lnTo>
                  <a:lnTo>
                    <a:pt x="229" y="54"/>
                  </a:lnTo>
                  <a:lnTo>
                    <a:pt x="238" y="46"/>
                  </a:lnTo>
                  <a:lnTo>
                    <a:pt x="234" y="20"/>
                  </a:lnTo>
                  <a:lnTo>
                    <a:pt x="232" y="17"/>
                  </a:lnTo>
                  <a:lnTo>
                    <a:pt x="225" y="13"/>
                  </a:lnTo>
                  <a:lnTo>
                    <a:pt x="222" y="13"/>
                  </a:lnTo>
                  <a:lnTo>
                    <a:pt x="225" y="10"/>
                  </a:lnTo>
                  <a:lnTo>
                    <a:pt x="232" y="7"/>
                  </a:lnTo>
                  <a:lnTo>
                    <a:pt x="232" y="3"/>
                  </a:lnTo>
                  <a:lnTo>
                    <a:pt x="238" y="0"/>
                  </a:lnTo>
                  <a:lnTo>
                    <a:pt x="245" y="0"/>
                  </a:lnTo>
                  <a:lnTo>
                    <a:pt x="248" y="3"/>
                  </a:lnTo>
                  <a:lnTo>
                    <a:pt x="251" y="23"/>
                  </a:lnTo>
                  <a:lnTo>
                    <a:pt x="253" y="30"/>
                  </a:lnTo>
                  <a:lnTo>
                    <a:pt x="253" y="77"/>
                  </a:lnTo>
                  <a:lnTo>
                    <a:pt x="261" y="91"/>
                  </a:lnTo>
                  <a:lnTo>
                    <a:pt x="261" y="94"/>
                  </a:lnTo>
                  <a:lnTo>
                    <a:pt x="267" y="101"/>
                  </a:lnTo>
                  <a:lnTo>
                    <a:pt x="269" y="104"/>
                  </a:lnTo>
                  <a:lnTo>
                    <a:pt x="273" y="120"/>
                  </a:lnTo>
                  <a:lnTo>
                    <a:pt x="267" y="120"/>
                  </a:lnTo>
                  <a:lnTo>
                    <a:pt x="257" y="118"/>
                  </a:lnTo>
                  <a:lnTo>
                    <a:pt x="229" y="118"/>
                  </a:lnTo>
                  <a:lnTo>
                    <a:pt x="222" y="124"/>
                  </a:lnTo>
                  <a:lnTo>
                    <a:pt x="225" y="148"/>
                  </a:lnTo>
                  <a:lnTo>
                    <a:pt x="232" y="154"/>
                  </a:lnTo>
                  <a:lnTo>
                    <a:pt x="241" y="161"/>
                  </a:lnTo>
                  <a:lnTo>
                    <a:pt x="253" y="165"/>
                  </a:lnTo>
                  <a:lnTo>
                    <a:pt x="257" y="171"/>
                  </a:lnTo>
                  <a:lnTo>
                    <a:pt x="261" y="178"/>
                  </a:lnTo>
                  <a:lnTo>
                    <a:pt x="261" y="181"/>
                  </a:lnTo>
                  <a:lnTo>
                    <a:pt x="264" y="184"/>
                  </a:lnTo>
                  <a:lnTo>
                    <a:pt x="267" y="194"/>
                  </a:lnTo>
                  <a:lnTo>
                    <a:pt x="269" y="205"/>
                  </a:lnTo>
                  <a:lnTo>
                    <a:pt x="273" y="225"/>
                  </a:lnTo>
                  <a:lnTo>
                    <a:pt x="273" y="235"/>
                  </a:lnTo>
                  <a:lnTo>
                    <a:pt x="267" y="245"/>
                  </a:lnTo>
                  <a:lnTo>
                    <a:pt x="261" y="258"/>
                  </a:lnTo>
                  <a:lnTo>
                    <a:pt x="253" y="268"/>
                  </a:lnTo>
                  <a:lnTo>
                    <a:pt x="248" y="279"/>
                  </a:lnTo>
                  <a:lnTo>
                    <a:pt x="241" y="289"/>
                  </a:lnTo>
                  <a:lnTo>
                    <a:pt x="238" y="299"/>
                  </a:lnTo>
                  <a:lnTo>
                    <a:pt x="241" y="309"/>
                  </a:lnTo>
                  <a:lnTo>
                    <a:pt x="241" y="322"/>
                  </a:lnTo>
                  <a:lnTo>
                    <a:pt x="241" y="336"/>
                  </a:lnTo>
                  <a:lnTo>
                    <a:pt x="251" y="350"/>
                  </a:lnTo>
                  <a:lnTo>
                    <a:pt x="257" y="359"/>
                  </a:lnTo>
                  <a:lnTo>
                    <a:pt x="261" y="369"/>
                  </a:lnTo>
                  <a:lnTo>
                    <a:pt x="267" y="379"/>
                  </a:lnTo>
                  <a:lnTo>
                    <a:pt x="273" y="393"/>
                  </a:lnTo>
                  <a:lnTo>
                    <a:pt x="283" y="403"/>
                  </a:lnTo>
                  <a:lnTo>
                    <a:pt x="292" y="413"/>
                  </a:lnTo>
                  <a:lnTo>
                    <a:pt x="298" y="420"/>
                  </a:lnTo>
                  <a:lnTo>
                    <a:pt x="305" y="420"/>
                  </a:lnTo>
                  <a:lnTo>
                    <a:pt x="302" y="426"/>
                  </a:lnTo>
                  <a:lnTo>
                    <a:pt x="302" y="433"/>
                  </a:lnTo>
                  <a:lnTo>
                    <a:pt x="305" y="443"/>
                  </a:lnTo>
                  <a:lnTo>
                    <a:pt x="305" y="453"/>
                  </a:lnTo>
                  <a:lnTo>
                    <a:pt x="305" y="460"/>
                  </a:lnTo>
                  <a:lnTo>
                    <a:pt x="302" y="467"/>
                  </a:lnTo>
                  <a:lnTo>
                    <a:pt x="298" y="470"/>
                  </a:lnTo>
                  <a:lnTo>
                    <a:pt x="292" y="463"/>
                  </a:lnTo>
                  <a:lnTo>
                    <a:pt x="283" y="457"/>
                  </a:lnTo>
                  <a:lnTo>
                    <a:pt x="273" y="457"/>
                  </a:lnTo>
                  <a:lnTo>
                    <a:pt x="264" y="453"/>
                  </a:lnTo>
                  <a:lnTo>
                    <a:pt x="253" y="453"/>
                  </a:lnTo>
                  <a:lnTo>
                    <a:pt x="245" y="447"/>
                  </a:lnTo>
                  <a:lnTo>
                    <a:pt x="234" y="447"/>
                  </a:lnTo>
                  <a:lnTo>
                    <a:pt x="222" y="447"/>
                  </a:lnTo>
                  <a:lnTo>
                    <a:pt x="209" y="447"/>
                  </a:lnTo>
                  <a:lnTo>
                    <a:pt x="199" y="447"/>
                  </a:lnTo>
                  <a:lnTo>
                    <a:pt x="190" y="447"/>
                  </a:lnTo>
                  <a:lnTo>
                    <a:pt x="184" y="443"/>
                  </a:lnTo>
                  <a:lnTo>
                    <a:pt x="181" y="443"/>
                  </a:lnTo>
                  <a:lnTo>
                    <a:pt x="171" y="443"/>
                  </a:lnTo>
                  <a:lnTo>
                    <a:pt x="159" y="443"/>
                  </a:lnTo>
                  <a:lnTo>
                    <a:pt x="145" y="443"/>
                  </a:lnTo>
                  <a:lnTo>
                    <a:pt x="133" y="443"/>
                  </a:lnTo>
                  <a:lnTo>
                    <a:pt x="120" y="443"/>
                  </a:lnTo>
                  <a:lnTo>
                    <a:pt x="110" y="443"/>
                  </a:lnTo>
                  <a:lnTo>
                    <a:pt x="105" y="443"/>
                  </a:lnTo>
                  <a:lnTo>
                    <a:pt x="82" y="443"/>
                  </a:lnTo>
                  <a:lnTo>
                    <a:pt x="70" y="447"/>
                  </a:lnTo>
                  <a:lnTo>
                    <a:pt x="59" y="447"/>
                  </a:lnTo>
                  <a:lnTo>
                    <a:pt x="53" y="447"/>
                  </a:lnTo>
                  <a:lnTo>
                    <a:pt x="47" y="447"/>
                  </a:lnTo>
                  <a:lnTo>
                    <a:pt x="51" y="443"/>
                  </a:lnTo>
                </a:path>
              </a:pathLst>
            </a:custGeom>
            <a:solidFill>
              <a:srgbClr val="FFFFFF">
                <a:lumMod val="50000"/>
              </a:srgbClr>
            </a:solid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65" name="Freeform 70"/>
            <p:cNvSpPr>
              <a:spLocks/>
            </p:cNvSpPr>
            <p:nvPr/>
          </p:nvSpPr>
          <p:spPr bwMode="auto">
            <a:xfrm>
              <a:off x="3916" y="2264"/>
              <a:ext cx="83" cy="59"/>
            </a:xfrm>
            <a:custGeom>
              <a:avLst/>
              <a:gdLst>
                <a:gd name="T0" fmla="*/ 488781 w 78"/>
                <a:gd name="T1" fmla="*/ 10414896 h 55"/>
                <a:gd name="T2" fmla="*/ 0 w 78"/>
                <a:gd name="T3" fmla="*/ 8850455 h 55"/>
                <a:gd name="T4" fmla="*/ 0 w 78"/>
                <a:gd name="T5" fmla="*/ 8250427 h 55"/>
                <a:gd name="T6" fmla="*/ 6 w 78"/>
                <a:gd name="T7" fmla="*/ 6834698 h 55"/>
                <a:gd name="T8" fmla="*/ 6 w 78"/>
                <a:gd name="T9" fmla="*/ 5939378 h 55"/>
                <a:gd name="T10" fmla="*/ 488781 w 78"/>
                <a:gd name="T11" fmla="*/ 4088689 h 55"/>
                <a:gd name="T12" fmla="*/ 588931 w 78"/>
                <a:gd name="T13" fmla="*/ 2026241 h 55"/>
                <a:gd name="T14" fmla="*/ 588931 w 78"/>
                <a:gd name="T15" fmla="*/ 4 h 55"/>
                <a:gd name="T16" fmla="*/ 909805 w 78"/>
                <a:gd name="T17" fmla="*/ 4 h 55"/>
                <a:gd name="T18" fmla="*/ 1260819 w 78"/>
                <a:gd name="T19" fmla="*/ 4 h 55"/>
                <a:gd name="T20" fmla="*/ 1720166 w 78"/>
                <a:gd name="T21" fmla="*/ 4 h 55"/>
                <a:gd name="T22" fmla="*/ 2346861 w 78"/>
                <a:gd name="T23" fmla="*/ 0 h 55"/>
                <a:gd name="T24" fmla="*/ 3418397 w 78"/>
                <a:gd name="T25" fmla="*/ 0 h 55"/>
                <a:gd name="T26" fmla="*/ 3811100 w 78"/>
                <a:gd name="T27" fmla="*/ 0 h 55"/>
                <a:gd name="T28" fmla="*/ 3637524 w 78"/>
                <a:gd name="T29" fmla="*/ 2683170 h 55"/>
                <a:gd name="T30" fmla="*/ 3637524 w 78"/>
                <a:gd name="T31" fmla="*/ 5939378 h 55"/>
                <a:gd name="T32" fmla="*/ 3811100 w 78"/>
                <a:gd name="T33" fmla="*/ 9494119 h 55"/>
                <a:gd name="T34" fmla="*/ 3008990 w 78"/>
                <a:gd name="T35" fmla="*/ 10414896 h 55"/>
                <a:gd name="T36" fmla="*/ 1917563 w 78"/>
                <a:gd name="T37" fmla="*/ 10414896 h 55"/>
                <a:gd name="T38" fmla="*/ 1260819 w 78"/>
                <a:gd name="T39" fmla="*/ 10414896 h 55"/>
                <a:gd name="T40" fmla="*/ 488781 w 78"/>
                <a:gd name="T41" fmla="*/ 10925291 h 55"/>
                <a:gd name="T42" fmla="*/ 488781 w 78"/>
                <a:gd name="T43" fmla="*/ 10414896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
                <a:gd name="T67" fmla="*/ 0 h 55"/>
                <a:gd name="T68" fmla="*/ 78 w 78"/>
                <a:gd name="T69" fmla="*/ 55 h 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 h="55">
                  <a:moveTo>
                    <a:pt x="9" y="51"/>
                  </a:moveTo>
                  <a:lnTo>
                    <a:pt x="0" y="44"/>
                  </a:lnTo>
                  <a:lnTo>
                    <a:pt x="0" y="41"/>
                  </a:lnTo>
                  <a:lnTo>
                    <a:pt x="6" y="34"/>
                  </a:lnTo>
                  <a:lnTo>
                    <a:pt x="6" y="30"/>
                  </a:lnTo>
                  <a:lnTo>
                    <a:pt x="9" y="20"/>
                  </a:lnTo>
                  <a:lnTo>
                    <a:pt x="12" y="10"/>
                  </a:lnTo>
                  <a:lnTo>
                    <a:pt x="12" y="4"/>
                  </a:lnTo>
                  <a:lnTo>
                    <a:pt x="19" y="4"/>
                  </a:lnTo>
                  <a:lnTo>
                    <a:pt x="25" y="4"/>
                  </a:lnTo>
                  <a:lnTo>
                    <a:pt x="35" y="4"/>
                  </a:lnTo>
                  <a:lnTo>
                    <a:pt x="48" y="0"/>
                  </a:lnTo>
                  <a:lnTo>
                    <a:pt x="70" y="0"/>
                  </a:lnTo>
                  <a:lnTo>
                    <a:pt x="77" y="0"/>
                  </a:lnTo>
                  <a:lnTo>
                    <a:pt x="74" y="14"/>
                  </a:lnTo>
                  <a:lnTo>
                    <a:pt x="74" y="30"/>
                  </a:lnTo>
                  <a:lnTo>
                    <a:pt x="77" y="47"/>
                  </a:lnTo>
                  <a:lnTo>
                    <a:pt x="61" y="51"/>
                  </a:lnTo>
                  <a:lnTo>
                    <a:pt x="38" y="51"/>
                  </a:lnTo>
                  <a:lnTo>
                    <a:pt x="25" y="51"/>
                  </a:lnTo>
                  <a:lnTo>
                    <a:pt x="9" y="54"/>
                  </a:lnTo>
                  <a:lnTo>
                    <a:pt x="9" y="51"/>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66" name="Freeform 71"/>
            <p:cNvSpPr>
              <a:spLocks/>
            </p:cNvSpPr>
            <p:nvPr/>
          </p:nvSpPr>
          <p:spPr bwMode="auto">
            <a:xfrm>
              <a:off x="3854" y="2212"/>
              <a:ext cx="70" cy="58"/>
            </a:xfrm>
            <a:custGeom>
              <a:avLst/>
              <a:gdLst>
                <a:gd name="T0" fmla="*/ 2147483647 w 34"/>
                <a:gd name="T1" fmla="*/ 0 h 42"/>
                <a:gd name="T2" fmla="*/ 2147483647 w 34"/>
                <a:gd name="T3" fmla="*/ 2147483647 h 42"/>
                <a:gd name="T4" fmla="*/ 0 w 34"/>
                <a:gd name="T5" fmla="*/ 2147483647 h 42"/>
                <a:gd name="T6" fmla="*/ 2147483647 w 34"/>
                <a:gd name="T7" fmla="*/ 2147483647 h 42"/>
                <a:gd name="T8" fmla="*/ 2147483647 w 34"/>
                <a:gd name="T9" fmla="*/ 2147483647 h 42"/>
                <a:gd name="T10" fmla="*/ 2147483647 w 34"/>
                <a:gd name="T11" fmla="*/ 0 h 42"/>
                <a:gd name="T12" fmla="*/ 0 60000 65536"/>
                <a:gd name="T13" fmla="*/ 0 60000 65536"/>
                <a:gd name="T14" fmla="*/ 0 60000 65536"/>
                <a:gd name="T15" fmla="*/ 0 60000 65536"/>
                <a:gd name="T16" fmla="*/ 0 60000 65536"/>
                <a:gd name="T17" fmla="*/ 0 60000 65536"/>
                <a:gd name="T18" fmla="*/ 0 w 34"/>
                <a:gd name="T19" fmla="*/ 0 h 42"/>
                <a:gd name="T20" fmla="*/ 34 w 34"/>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34" h="42">
                  <a:moveTo>
                    <a:pt x="29" y="0"/>
                  </a:moveTo>
                  <a:lnTo>
                    <a:pt x="4" y="3"/>
                  </a:lnTo>
                  <a:lnTo>
                    <a:pt x="0" y="14"/>
                  </a:lnTo>
                  <a:lnTo>
                    <a:pt x="17" y="41"/>
                  </a:lnTo>
                  <a:lnTo>
                    <a:pt x="33" y="18"/>
                  </a:lnTo>
                  <a:lnTo>
                    <a:pt x="29" y="0"/>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67" name="Freeform 72"/>
            <p:cNvSpPr>
              <a:spLocks/>
            </p:cNvSpPr>
            <p:nvPr/>
          </p:nvSpPr>
          <p:spPr bwMode="auto">
            <a:xfrm>
              <a:off x="4136" y="1868"/>
              <a:ext cx="567" cy="371"/>
            </a:xfrm>
            <a:custGeom>
              <a:avLst/>
              <a:gdLst>
                <a:gd name="T0" fmla="*/ 28050255 w 523"/>
                <a:gd name="T1" fmla="*/ 34449607 h 346"/>
                <a:gd name="T2" fmla="*/ 2 w 523"/>
                <a:gd name="T3" fmla="*/ 39941220 h 346"/>
                <a:gd name="T4" fmla="*/ 2 w 523"/>
                <a:gd name="T5" fmla="*/ 46103884 h 346"/>
                <a:gd name="T6" fmla="*/ 23865724 w 523"/>
                <a:gd name="T7" fmla="*/ 53006969 h 346"/>
                <a:gd name="T8" fmla="*/ 44632571 w 523"/>
                <a:gd name="T9" fmla="*/ 59250918 h 346"/>
                <a:gd name="T10" fmla="*/ 73945300 w 523"/>
                <a:gd name="T11" fmla="*/ 64669352 h 346"/>
                <a:gd name="T12" fmla="*/ 103622348 w 523"/>
                <a:gd name="T13" fmla="*/ 60273179 h 346"/>
                <a:gd name="T14" fmla="*/ 161782999 w 523"/>
                <a:gd name="T15" fmla="*/ 58992891 h 346"/>
                <a:gd name="T16" fmla="*/ 206146759 w 523"/>
                <a:gd name="T17" fmla="*/ 58240872 h 346"/>
                <a:gd name="T18" fmla="*/ 225233683 w 523"/>
                <a:gd name="T19" fmla="*/ 51447551 h 346"/>
                <a:gd name="T20" fmla="*/ 253927416 w 523"/>
                <a:gd name="T21" fmla="*/ 45626396 h 346"/>
                <a:gd name="T22" fmla="*/ 294114588 w 523"/>
                <a:gd name="T23" fmla="*/ 48922419 h 346"/>
                <a:gd name="T24" fmla="*/ 326256999 w 523"/>
                <a:gd name="T25" fmla="*/ 50768926 h 346"/>
                <a:gd name="T26" fmla="*/ 412284081 w 523"/>
                <a:gd name="T27" fmla="*/ 52356445 h 346"/>
                <a:gd name="T28" fmla="*/ 445400647 w 523"/>
                <a:gd name="T29" fmla="*/ 48922419 h 346"/>
                <a:gd name="T30" fmla="*/ 480834371 w 523"/>
                <a:gd name="T31" fmla="*/ 47987654 h 346"/>
                <a:gd name="T32" fmla="*/ 523495717 w 523"/>
                <a:gd name="T33" fmla="*/ 46103884 h 346"/>
                <a:gd name="T34" fmla="*/ 547500460 w 523"/>
                <a:gd name="T35" fmla="*/ 45626396 h 346"/>
                <a:gd name="T36" fmla="*/ 617451064 w 523"/>
                <a:gd name="T37" fmla="*/ 46103884 h 346"/>
                <a:gd name="T38" fmla="*/ 664301556 w 523"/>
                <a:gd name="T39" fmla="*/ 45626396 h 346"/>
                <a:gd name="T40" fmla="*/ 651719132 w 523"/>
                <a:gd name="T41" fmla="*/ 41738249 h 346"/>
                <a:gd name="T42" fmla="*/ 625827690 w 523"/>
                <a:gd name="T43" fmla="*/ 39607706 h 346"/>
                <a:gd name="T44" fmla="*/ 614924366 w 523"/>
                <a:gd name="T45" fmla="*/ 36938737 h 346"/>
                <a:gd name="T46" fmla="*/ 603344960 w 523"/>
                <a:gd name="T47" fmla="*/ 32905218 h 346"/>
                <a:gd name="T48" fmla="*/ 572804356 w 523"/>
                <a:gd name="T49" fmla="*/ 30020923 h 346"/>
                <a:gd name="T50" fmla="*/ 547500460 w 523"/>
                <a:gd name="T51" fmla="*/ 27036729 h 346"/>
                <a:gd name="T52" fmla="*/ 540908398 w 523"/>
                <a:gd name="T53" fmla="*/ 23335326 h 346"/>
                <a:gd name="T54" fmla="*/ 516843984 w 523"/>
                <a:gd name="T55" fmla="*/ 21180490 h 346"/>
                <a:gd name="T56" fmla="*/ 487353441 w 523"/>
                <a:gd name="T57" fmla="*/ 18928688 h 346"/>
                <a:gd name="T58" fmla="*/ 459312197 w 523"/>
                <a:gd name="T59" fmla="*/ 16852491 h 346"/>
                <a:gd name="T60" fmla="*/ 464641188 w 523"/>
                <a:gd name="T61" fmla="*/ 10054281 h 346"/>
                <a:gd name="T62" fmla="*/ 445400647 w 523"/>
                <a:gd name="T63" fmla="*/ 5004657 h 346"/>
                <a:gd name="T64" fmla="*/ 422427231 w 523"/>
                <a:gd name="T65" fmla="*/ 0 h 346"/>
                <a:gd name="T66" fmla="*/ 374766053 w 523"/>
                <a:gd name="T67" fmla="*/ 2323269 h 346"/>
                <a:gd name="T68" fmla="*/ 356367005 w 523"/>
                <a:gd name="T69" fmla="*/ 7975702 h 346"/>
                <a:gd name="T70" fmla="*/ 331723371 w 523"/>
                <a:gd name="T71" fmla="*/ 12098168 h 346"/>
                <a:gd name="T72" fmla="*/ 310170113 w 523"/>
                <a:gd name="T73" fmla="*/ 12997283 h 346"/>
                <a:gd name="T74" fmla="*/ 228902030 w 523"/>
                <a:gd name="T75" fmla="*/ 16384568 h 346"/>
                <a:gd name="T76" fmla="*/ 233400352 w 523"/>
                <a:gd name="T77" fmla="*/ 19200045 h 346"/>
                <a:gd name="T78" fmla="*/ 216865799 w 523"/>
                <a:gd name="T79" fmla="*/ 21931136 h 346"/>
                <a:gd name="T80" fmla="*/ 183171539 w 523"/>
                <a:gd name="T81" fmla="*/ 23669835 h 346"/>
                <a:gd name="T82" fmla="*/ 140500444 w 523"/>
                <a:gd name="T83" fmla="*/ 25540394 h 346"/>
                <a:gd name="T84" fmla="*/ 123761693 w 523"/>
                <a:gd name="T85" fmla="*/ 27463023 h 346"/>
                <a:gd name="T86" fmla="*/ 100106715 w 523"/>
                <a:gd name="T87" fmla="*/ 25214858 h 346"/>
                <a:gd name="T88" fmla="*/ 73945300 w 523"/>
                <a:gd name="T89" fmla="*/ 27997966 h 346"/>
                <a:gd name="T90" fmla="*/ 44632571 w 523"/>
                <a:gd name="T91" fmla="*/ 30020923 h 34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23"/>
                <a:gd name="T139" fmla="*/ 0 h 346"/>
                <a:gd name="T140" fmla="*/ 523 w 523"/>
                <a:gd name="T141" fmla="*/ 346 h 34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23" h="346">
                  <a:moveTo>
                    <a:pt x="35" y="161"/>
                  </a:moveTo>
                  <a:lnTo>
                    <a:pt x="28" y="171"/>
                  </a:lnTo>
                  <a:lnTo>
                    <a:pt x="22" y="184"/>
                  </a:lnTo>
                  <a:lnTo>
                    <a:pt x="15" y="194"/>
                  </a:lnTo>
                  <a:lnTo>
                    <a:pt x="9" y="204"/>
                  </a:lnTo>
                  <a:lnTo>
                    <a:pt x="2" y="214"/>
                  </a:lnTo>
                  <a:lnTo>
                    <a:pt x="0" y="224"/>
                  </a:lnTo>
                  <a:lnTo>
                    <a:pt x="2" y="234"/>
                  </a:lnTo>
                  <a:lnTo>
                    <a:pt x="2" y="247"/>
                  </a:lnTo>
                  <a:lnTo>
                    <a:pt x="2" y="261"/>
                  </a:lnTo>
                  <a:lnTo>
                    <a:pt x="12" y="275"/>
                  </a:lnTo>
                  <a:lnTo>
                    <a:pt x="18" y="284"/>
                  </a:lnTo>
                  <a:lnTo>
                    <a:pt x="22" y="294"/>
                  </a:lnTo>
                  <a:lnTo>
                    <a:pt x="28" y="304"/>
                  </a:lnTo>
                  <a:lnTo>
                    <a:pt x="35" y="318"/>
                  </a:lnTo>
                  <a:lnTo>
                    <a:pt x="44" y="328"/>
                  </a:lnTo>
                  <a:lnTo>
                    <a:pt x="54" y="338"/>
                  </a:lnTo>
                  <a:lnTo>
                    <a:pt x="59" y="345"/>
                  </a:lnTo>
                  <a:lnTo>
                    <a:pt x="66" y="345"/>
                  </a:lnTo>
                  <a:lnTo>
                    <a:pt x="72" y="331"/>
                  </a:lnTo>
                  <a:lnTo>
                    <a:pt x="82" y="321"/>
                  </a:lnTo>
                  <a:lnTo>
                    <a:pt x="102" y="311"/>
                  </a:lnTo>
                  <a:lnTo>
                    <a:pt x="114" y="308"/>
                  </a:lnTo>
                  <a:lnTo>
                    <a:pt x="126" y="315"/>
                  </a:lnTo>
                  <a:lnTo>
                    <a:pt x="140" y="318"/>
                  </a:lnTo>
                  <a:lnTo>
                    <a:pt x="152" y="318"/>
                  </a:lnTo>
                  <a:lnTo>
                    <a:pt x="162" y="311"/>
                  </a:lnTo>
                  <a:lnTo>
                    <a:pt x="168" y="308"/>
                  </a:lnTo>
                  <a:lnTo>
                    <a:pt x="178" y="304"/>
                  </a:lnTo>
                  <a:lnTo>
                    <a:pt x="178" y="275"/>
                  </a:lnTo>
                  <a:lnTo>
                    <a:pt x="184" y="271"/>
                  </a:lnTo>
                  <a:lnTo>
                    <a:pt x="187" y="257"/>
                  </a:lnTo>
                  <a:lnTo>
                    <a:pt x="200" y="244"/>
                  </a:lnTo>
                  <a:lnTo>
                    <a:pt x="222" y="247"/>
                  </a:lnTo>
                  <a:lnTo>
                    <a:pt x="229" y="255"/>
                  </a:lnTo>
                  <a:lnTo>
                    <a:pt x="232" y="261"/>
                  </a:lnTo>
                  <a:lnTo>
                    <a:pt x="244" y="275"/>
                  </a:lnTo>
                  <a:lnTo>
                    <a:pt x="252" y="275"/>
                  </a:lnTo>
                  <a:lnTo>
                    <a:pt x="257" y="271"/>
                  </a:lnTo>
                  <a:lnTo>
                    <a:pt x="267" y="278"/>
                  </a:lnTo>
                  <a:lnTo>
                    <a:pt x="283" y="281"/>
                  </a:lnTo>
                  <a:lnTo>
                    <a:pt x="324" y="278"/>
                  </a:lnTo>
                  <a:lnTo>
                    <a:pt x="327" y="268"/>
                  </a:lnTo>
                  <a:lnTo>
                    <a:pt x="337" y="261"/>
                  </a:lnTo>
                  <a:lnTo>
                    <a:pt x="350" y="261"/>
                  </a:lnTo>
                  <a:lnTo>
                    <a:pt x="356" y="268"/>
                  </a:lnTo>
                  <a:lnTo>
                    <a:pt x="368" y="261"/>
                  </a:lnTo>
                  <a:lnTo>
                    <a:pt x="378" y="257"/>
                  </a:lnTo>
                  <a:lnTo>
                    <a:pt x="397" y="255"/>
                  </a:lnTo>
                  <a:lnTo>
                    <a:pt x="403" y="247"/>
                  </a:lnTo>
                  <a:lnTo>
                    <a:pt x="411" y="247"/>
                  </a:lnTo>
                  <a:lnTo>
                    <a:pt x="411" y="255"/>
                  </a:lnTo>
                  <a:lnTo>
                    <a:pt x="430" y="255"/>
                  </a:lnTo>
                  <a:lnTo>
                    <a:pt x="432" y="244"/>
                  </a:lnTo>
                  <a:lnTo>
                    <a:pt x="474" y="241"/>
                  </a:lnTo>
                  <a:lnTo>
                    <a:pt x="483" y="255"/>
                  </a:lnTo>
                  <a:lnTo>
                    <a:pt x="486" y="247"/>
                  </a:lnTo>
                  <a:lnTo>
                    <a:pt x="496" y="255"/>
                  </a:lnTo>
                  <a:lnTo>
                    <a:pt x="503" y="244"/>
                  </a:lnTo>
                  <a:lnTo>
                    <a:pt x="522" y="244"/>
                  </a:lnTo>
                  <a:lnTo>
                    <a:pt x="519" y="241"/>
                  </a:lnTo>
                  <a:lnTo>
                    <a:pt x="519" y="231"/>
                  </a:lnTo>
                  <a:lnTo>
                    <a:pt x="512" y="224"/>
                  </a:lnTo>
                  <a:lnTo>
                    <a:pt x="505" y="218"/>
                  </a:lnTo>
                  <a:lnTo>
                    <a:pt x="499" y="214"/>
                  </a:lnTo>
                  <a:lnTo>
                    <a:pt x="493" y="211"/>
                  </a:lnTo>
                  <a:lnTo>
                    <a:pt x="483" y="208"/>
                  </a:lnTo>
                  <a:lnTo>
                    <a:pt x="483" y="204"/>
                  </a:lnTo>
                  <a:lnTo>
                    <a:pt x="483" y="197"/>
                  </a:lnTo>
                  <a:lnTo>
                    <a:pt x="477" y="191"/>
                  </a:lnTo>
                  <a:lnTo>
                    <a:pt x="477" y="184"/>
                  </a:lnTo>
                  <a:lnTo>
                    <a:pt x="474" y="174"/>
                  </a:lnTo>
                  <a:lnTo>
                    <a:pt x="465" y="171"/>
                  </a:lnTo>
                  <a:lnTo>
                    <a:pt x="458" y="164"/>
                  </a:lnTo>
                  <a:lnTo>
                    <a:pt x="451" y="161"/>
                  </a:lnTo>
                  <a:lnTo>
                    <a:pt x="446" y="154"/>
                  </a:lnTo>
                  <a:lnTo>
                    <a:pt x="439" y="150"/>
                  </a:lnTo>
                  <a:lnTo>
                    <a:pt x="432" y="144"/>
                  </a:lnTo>
                  <a:lnTo>
                    <a:pt x="426" y="137"/>
                  </a:lnTo>
                  <a:lnTo>
                    <a:pt x="430" y="127"/>
                  </a:lnTo>
                  <a:lnTo>
                    <a:pt x="426" y="124"/>
                  </a:lnTo>
                  <a:lnTo>
                    <a:pt x="419" y="120"/>
                  </a:lnTo>
                  <a:lnTo>
                    <a:pt x="414" y="114"/>
                  </a:lnTo>
                  <a:lnTo>
                    <a:pt x="407" y="114"/>
                  </a:lnTo>
                  <a:lnTo>
                    <a:pt x="397" y="114"/>
                  </a:lnTo>
                  <a:lnTo>
                    <a:pt x="391" y="110"/>
                  </a:lnTo>
                  <a:lnTo>
                    <a:pt x="384" y="101"/>
                  </a:lnTo>
                  <a:lnTo>
                    <a:pt x="378" y="97"/>
                  </a:lnTo>
                  <a:lnTo>
                    <a:pt x="368" y="97"/>
                  </a:lnTo>
                  <a:lnTo>
                    <a:pt x="362" y="90"/>
                  </a:lnTo>
                  <a:lnTo>
                    <a:pt x="360" y="80"/>
                  </a:lnTo>
                  <a:lnTo>
                    <a:pt x="362" y="67"/>
                  </a:lnTo>
                  <a:lnTo>
                    <a:pt x="366" y="54"/>
                  </a:lnTo>
                  <a:lnTo>
                    <a:pt x="362" y="40"/>
                  </a:lnTo>
                  <a:lnTo>
                    <a:pt x="356" y="30"/>
                  </a:lnTo>
                  <a:lnTo>
                    <a:pt x="350" y="27"/>
                  </a:lnTo>
                  <a:lnTo>
                    <a:pt x="343" y="17"/>
                  </a:lnTo>
                  <a:lnTo>
                    <a:pt x="337" y="10"/>
                  </a:lnTo>
                  <a:lnTo>
                    <a:pt x="331" y="0"/>
                  </a:lnTo>
                  <a:lnTo>
                    <a:pt x="327" y="0"/>
                  </a:lnTo>
                  <a:lnTo>
                    <a:pt x="299" y="7"/>
                  </a:lnTo>
                  <a:lnTo>
                    <a:pt x="296" y="13"/>
                  </a:lnTo>
                  <a:lnTo>
                    <a:pt x="292" y="30"/>
                  </a:lnTo>
                  <a:lnTo>
                    <a:pt x="286" y="33"/>
                  </a:lnTo>
                  <a:lnTo>
                    <a:pt x="280" y="43"/>
                  </a:lnTo>
                  <a:lnTo>
                    <a:pt x="276" y="43"/>
                  </a:lnTo>
                  <a:lnTo>
                    <a:pt x="264" y="54"/>
                  </a:lnTo>
                  <a:lnTo>
                    <a:pt x="260" y="64"/>
                  </a:lnTo>
                  <a:lnTo>
                    <a:pt x="260" y="67"/>
                  </a:lnTo>
                  <a:lnTo>
                    <a:pt x="252" y="70"/>
                  </a:lnTo>
                  <a:lnTo>
                    <a:pt x="244" y="70"/>
                  </a:lnTo>
                  <a:lnTo>
                    <a:pt x="241" y="80"/>
                  </a:lnTo>
                  <a:lnTo>
                    <a:pt x="213" y="84"/>
                  </a:lnTo>
                  <a:lnTo>
                    <a:pt x="180" y="87"/>
                  </a:lnTo>
                  <a:lnTo>
                    <a:pt x="180" y="93"/>
                  </a:lnTo>
                  <a:lnTo>
                    <a:pt x="187" y="101"/>
                  </a:lnTo>
                  <a:lnTo>
                    <a:pt x="184" y="103"/>
                  </a:lnTo>
                  <a:lnTo>
                    <a:pt x="180" y="107"/>
                  </a:lnTo>
                  <a:lnTo>
                    <a:pt x="178" y="114"/>
                  </a:lnTo>
                  <a:lnTo>
                    <a:pt x="171" y="117"/>
                  </a:lnTo>
                  <a:lnTo>
                    <a:pt x="168" y="124"/>
                  </a:lnTo>
                  <a:lnTo>
                    <a:pt x="149" y="127"/>
                  </a:lnTo>
                  <a:lnTo>
                    <a:pt x="145" y="127"/>
                  </a:lnTo>
                  <a:lnTo>
                    <a:pt x="124" y="130"/>
                  </a:lnTo>
                  <a:lnTo>
                    <a:pt x="114" y="137"/>
                  </a:lnTo>
                  <a:lnTo>
                    <a:pt x="110" y="137"/>
                  </a:lnTo>
                  <a:lnTo>
                    <a:pt x="102" y="140"/>
                  </a:lnTo>
                  <a:lnTo>
                    <a:pt x="102" y="144"/>
                  </a:lnTo>
                  <a:lnTo>
                    <a:pt x="98" y="148"/>
                  </a:lnTo>
                  <a:lnTo>
                    <a:pt x="91" y="140"/>
                  </a:lnTo>
                  <a:lnTo>
                    <a:pt x="86" y="134"/>
                  </a:lnTo>
                  <a:lnTo>
                    <a:pt x="78" y="134"/>
                  </a:lnTo>
                  <a:lnTo>
                    <a:pt x="78" y="140"/>
                  </a:lnTo>
                  <a:lnTo>
                    <a:pt x="66" y="144"/>
                  </a:lnTo>
                  <a:lnTo>
                    <a:pt x="59" y="150"/>
                  </a:lnTo>
                  <a:lnTo>
                    <a:pt x="37" y="150"/>
                  </a:lnTo>
                  <a:lnTo>
                    <a:pt x="35" y="150"/>
                  </a:lnTo>
                  <a:lnTo>
                    <a:pt x="35" y="161"/>
                  </a:lnTo>
                </a:path>
              </a:pathLst>
            </a:custGeom>
            <a:solidFill>
              <a:srgbClr val="FFFFFF">
                <a:lumMod val="50000"/>
              </a:srgbClr>
            </a:solid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68" name="Freeform 73"/>
            <p:cNvSpPr>
              <a:spLocks/>
            </p:cNvSpPr>
            <p:nvPr/>
          </p:nvSpPr>
          <p:spPr bwMode="auto">
            <a:xfrm>
              <a:off x="4090" y="1311"/>
              <a:ext cx="460" cy="719"/>
            </a:xfrm>
            <a:custGeom>
              <a:avLst/>
              <a:gdLst>
                <a:gd name="T0" fmla="*/ 64536046 w 425"/>
                <a:gd name="T1" fmla="*/ 156726926 h 668"/>
                <a:gd name="T2" fmla="*/ 61527625 w 425"/>
                <a:gd name="T3" fmla="*/ 149515367 h 668"/>
                <a:gd name="T4" fmla="*/ 10890307 w 425"/>
                <a:gd name="T5" fmla="*/ 138251405 h 668"/>
                <a:gd name="T6" fmla="*/ 6 w 425"/>
                <a:gd name="T7" fmla="*/ 131757365 h 668"/>
                <a:gd name="T8" fmla="*/ 10890307 w 425"/>
                <a:gd name="T9" fmla="*/ 124922131 h 668"/>
                <a:gd name="T10" fmla="*/ 53290558 w 425"/>
                <a:gd name="T11" fmla="*/ 105701779 h 668"/>
                <a:gd name="T12" fmla="*/ 79157868 w 425"/>
                <a:gd name="T13" fmla="*/ 71158982 h 668"/>
                <a:gd name="T14" fmla="*/ 85237123 w 425"/>
                <a:gd name="T15" fmla="*/ 41658776 h 668"/>
                <a:gd name="T16" fmla="*/ 100369140 w 425"/>
                <a:gd name="T17" fmla="*/ 0 h 668"/>
                <a:gd name="T18" fmla="*/ 135139709 w 425"/>
                <a:gd name="T19" fmla="*/ 5894035 h 668"/>
                <a:gd name="T20" fmla="*/ 149088481 w 425"/>
                <a:gd name="T21" fmla="*/ 8401648 h 668"/>
                <a:gd name="T22" fmla="*/ 154331016 w 425"/>
                <a:gd name="T23" fmla="*/ 10617719 h 668"/>
                <a:gd name="T24" fmla="*/ 194334493 w 425"/>
                <a:gd name="T25" fmla="*/ 18861791 h 668"/>
                <a:gd name="T26" fmla="*/ 211511654 w 425"/>
                <a:gd name="T27" fmla="*/ 21927727 h 668"/>
                <a:gd name="T28" fmla="*/ 228526861 w 425"/>
                <a:gd name="T29" fmla="*/ 23850995 h 668"/>
                <a:gd name="T30" fmla="*/ 237889609 w 425"/>
                <a:gd name="T31" fmla="*/ 27248600 h 668"/>
                <a:gd name="T32" fmla="*/ 261752073 w 425"/>
                <a:gd name="T33" fmla="*/ 30261752 h 668"/>
                <a:gd name="T34" fmla="*/ 277119610 w 425"/>
                <a:gd name="T35" fmla="*/ 33998380 h 668"/>
                <a:gd name="T36" fmla="*/ 299533834 w 425"/>
                <a:gd name="T37" fmla="*/ 37735569 h 668"/>
                <a:gd name="T38" fmla="*/ 307740457 w 425"/>
                <a:gd name="T39" fmla="*/ 39918332 h 668"/>
                <a:gd name="T40" fmla="*/ 335167723 w 425"/>
                <a:gd name="T41" fmla="*/ 45763154 h 668"/>
                <a:gd name="T42" fmla="*/ 359224006 w 425"/>
                <a:gd name="T43" fmla="*/ 49257027 h 668"/>
                <a:gd name="T44" fmla="*/ 371613186 w 425"/>
                <a:gd name="T45" fmla="*/ 53123885 h 668"/>
                <a:gd name="T46" fmla="*/ 386854096 w 425"/>
                <a:gd name="T47" fmla="*/ 56347312 h 668"/>
                <a:gd name="T48" fmla="*/ 404873033 w 425"/>
                <a:gd name="T49" fmla="*/ 58162670 h 668"/>
                <a:gd name="T50" fmla="*/ 363881482 w 425"/>
                <a:gd name="T51" fmla="*/ 122789415 h 668"/>
                <a:gd name="T52" fmla="*/ 353110740 w 425"/>
                <a:gd name="T53" fmla="*/ 130220651 h 668"/>
                <a:gd name="T54" fmla="*/ 336945760 w 425"/>
                <a:gd name="T55" fmla="*/ 141870342 h 668"/>
                <a:gd name="T56" fmla="*/ 326243734 w 425"/>
                <a:gd name="T57" fmla="*/ 155774505 h 668"/>
                <a:gd name="T58" fmla="*/ 345453294 w 425"/>
                <a:gd name="T59" fmla="*/ 167788534 h 668"/>
                <a:gd name="T60" fmla="*/ 353110740 w 425"/>
                <a:gd name="T61" fmla="*/ 179547547 h 668"/>
                <a:gd name="T62" fmla="*/ 359224006 w 425"/>
                <a:gd name="T63" fmla="*/ 186441540 h 668"/>
                <a:gd name="T64" fmla="*/ 353110740 w 425"/>
                <a:gd name="T65" fmla="*/ 187141424 h 668"/>
                <a:gd name="T66" fmla="*/ 319310027 w 425"/>
                <a:gd name="T67" fmla="*/ 198474857 h 668"/>
                <a:gd name="T68" fmla="*/ 303922818 w 425"/>
                <a:gd name="T69" fmla="*/ 203157604 h 668"/>
                <a:gd name="T70" fmla="*/ 288664936 w 425"/>
                <a:gd name="T71" fmla="*/ 211843052 h 668"/>
                <a:gd name="T72" fmla="*/ 268838868 w 425"/>
                <a:gd name="T73" fmla="*/ 216500723 h 668"/>
                <a:gd name="T74" fmla="*/ 211511654 w 425"/>
                <a:gd name="T75" fmla="*/ 221196833 h 668"/>
                <a:gd name="T76" fmla="*/ 211511654 w 425"/>
                <a:gd name="T77" fmla="*/ 226260245 h 668"/>
                <a:gd name="T78" fmla="*/ 200736478 w 425"/>
                <a:gd name="T79" fmla="*/ 232589371 h 668"/>
                <a:gd name="T80" fmla="*/ 158314351 w 425"/>
                <a:gd name="T81" fmla="*/ 234583765 h 668"/>
                <a:gd name="T82" fmla="*/ 137744837 w 425"/>
                <a:gd name="T83" fmla="*/ 238084562 h 668"/>
                <a:gd name="T84" fmla="*/ 127403849 w 425"/>
                <a:gd name="T85" fmla="*/ 238084562 h 668"/>
                <a:gd name="T86" fmla="*/ 116040705 w 425"/>
                <a:gd name="T87" fmla="*/ 238084562 h 668"/>
                <a:gd name="T88" fmla="*/ 75603180 w 425"/>
                <a:gd name="T89" fmla="*/ 242219938 h 668"/>
                <a:gd name="T90" fmla="*/ 67570374 w 425"/>
                <a:gd name="T91" fmla="*/ 230922876 h 668"/>
                <a:gd name="T92" fmla="*/ 61527625 w 425"/>
                <a:gd name="T93" fmla="*/ 225038893 h 668"/>
                <a:gd name="T94" fmla="*/ 42028480 w 425"/>
                <a:gd name="T95" fmla="*/ 218668021 h 668"/>
                <a:gd name="T96" fmla="*/ 24028583 w 425"/>
                <a:gd name="T97" fmla="*/ 204952503 h 668"/>
                <a:gd name="T98" fmla="*/ 67570374 w 425"/>
                <a:gd name="T99" fmla="*/ 204485179 h 668"/>
                <a:gd name="T100" fmla="*/ 67570374 w 425"/>
                <a:gd name="T101" fmla="*/ 197148385 h 668"/>
                <a:gd name="T102" fmla="*/ 53290558 w 425"/>
                <a:gd name="T103" fmla="*/ 188288379 h 668"/>
                <a:gd name="T104" fmla="*/ 48983210 w 425"/>
                <a:gd name="T105" fmla="*/ 161534494 h 6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5"/>
                <a:gd name="T160" fmla="*/ 0 h 668"/>
                <a:gd name="T161" fmla="*/ 425 w 425"/>
                <a:gd name="T162" fmla="*/ 668 h 6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5" h="668">
                  <a:moveTo>
                    <a:pt x="48" y="443"/>
                  </a:moveTo>
                  <a:lnTo>
                    <a:pt x="56" y="439"/>
                  </a:lnTo>
                  <a:lnTo>
                    <a:pt x="67" y="433"/>
                  </a:lnTo>
                  <a:lnTo>
                    <a:pt x="71" y="422"/>
                  </a:lnTo>
                  <a:lnTo>
                    <a:pt x="67" y="416"/>
                  </a:lnTo>
                  <a:lnTo>
                    <a:pt x="64" y="412"/>
                  </a:lnTo>
                  <a:lnTo>
                    <a:pt x="25" y="409"/>
                  </a:lnTo>
                  <a:lnTo>
                    <a:pt x="25" y="392"/>
                  </a:lnTo>
                  <a:lnTo>
                    <a:pt x="12" y="382"/>
                  </a:lnTo>
                  <a:lnTo>
                    <a:pt x="0" y="379"/>
                  </a:lnTo>
                  <a:lnTo>
                    <a:pt x="0" y="365"/>
                  </a:lnTo>
                  <a:lnTo>
                    <a:pt x="6" y="362"/>
                  </a:lnTo>
                  <a:lnTo>
                    <a:pt x="6" y="356"/>
                  </a:lnTo>
                  <a:lnTo>
                    <a:pt x="12" y="356"/>
                  </a:lnTo>
                  <a:lnTo>
                    <a:pt x="12" y="345"/>
                  </a:lnTo>
                  <a:lnTo>
                    <a:pt x="35" y="318"/>
                  </a:lnTo>
                  <a:lnTo>
                    <a:pt x="56" y="295"/>
                  </a:lnTo>
                  <a:lnTo>
                    <a:pt x="56" y="292"/>
                  </a:lnTo>
                  <a:lnTo>
                    <a:pt x="64" y="285"/>
                  </a:lnTo>
                  <a:lnTo>
                    <a:pt x="79" y="268"/>
                  </a:lnTo>
                  <a:lnTo>
                    <a:pt x="83" y="197"/>
                  </a:lnTo>
                  <a:lnTo>
                    <a:pt x="92" y="137"/>
                  </a:lnTo>
                  <a:lnTo>
                    <a:pt x="105" y="121"/>
                  </a:lnTo>
                  <a:lnTo>
                    <a:pt x="89" y="114"/>
                  </a:lnTo>
                  <a:lnTo>
                    <a:pt x="76" y="101"/>
                  </a:lnTo>
                  <a:lnTo>
                    <a:pt x="64" y="14"/>
                  </a:lnTo>
                  <a:lnTo>
                    <a:pt x="105" y="0"/>
                  </a:lnTo>
                  <a:lnTo>
                    <a:pt x="121" y="7"/>
                  </a:lnTo>
                  <a:lnTo>
                    <a:pt x="137" y="14"/>
                  </a:lnTo>
                  <a:lnTo>
                    <a:pt x="140" y="17"/>
                  </a:lnTo>
                  <a:lnTo>
                    <a:pt x="144" y="20"/>
                  </a:lnTo>
                  <a:lnTo>
                    <a:pt x="147" y="20"/>
                  </a:lnTo>
                  <a:lnTo>
                    <a:pt x="156" y="23"/>
                  </a:lnTo>
                  <a:lnTo>
                    <a:pt x="156" y="27"/>
                  </a:lnTo>
                  <a:lnTo>
                    <a:pt x="163" y="27"/>
                  </a:lnTo>
                  <a:lnTo>
                    <a:pt x="163" y="30"/>
                  </a:lnTo>
                  <a:lnTo>
                    <a:pt x="182" y="37"/>
                  </a:lnTo>
                  <a:lnTo>
                    <a:pt x="201" y="47"/>
                  </a:lnTo>
                  <a:lnTo>
                    <a:pt x="203" y="51"/>
                  </a:lnTo>
                  <a:lnTo>
                    <a:pt x="207" y="51"/>
                  </a:lnTo>
                  <a:lnTo>
                    <a:pt x="220" y="57"/>
                  </a:lnTo>
                  <a:lnTo>
                    <a:pt x="222" y="61"/>
                  </a:lnTo>
                  <a:lnTo>
                    <a:pt x="226" y="61"/>
                  </a:lnTo>
                  <a:lnTo>
                    <a:pt x="233" y="64"/>
                  </a:lnTo>
                  <a:lnTo>
                    <a:pt x="239" y="67"/>
                  </a:lnTo>
                  <a:lnTo>
                    <a:pt x="242" y="67"/>
                  </a:lnTo>
                  <a:lnTo>
                    <a:pt x="245" y="70"/>
                  </a:lnTo>
                  <a:lnTo>
                    <a:pt x="249" y="74"/>
                  </a:lnTo>
                  <a:lnTo>
                    <a:pt x="265" y="80"/>
                  </a:lnTo>
                  <a:lnTo>
                    <a:pt x="271" y="84"/>
                  </a:lnTo>
                  <a:lnTo>
                    <a:pt x="274" y="84"/>
                  </a:lnTo>
                  <a:lnTo>
                    <a:pt x="274" y="87"/>
                  </a:lnTo>
                  <a:lnTo>
                    <a:pt x="280" y="87"/>
                  </a:lnTo>
                  <a:lnTo>
                    <a:pt x="290" y="94"/>
                  </a:lnTo>
                  <a:lnTo>
                    <a:pt x="296" y="97"/>
                  </a:lnTo>
                  <a:lnTo>
                    <a:pt x="302" y="101"/>
                  </a:lnTo>
                  <a:lnTo>
                    <a:pt x="313" y="104"/>
                  </a:lnTo>
                  <a:lnTo>
                    <a:pt x="318" y="107"/>
                  </a:lnTo>
                  <a:lnTo>
                    <a:pt x="318" y="111"/>
                  </a:lnTo>
                  <a:lnTo>
                    <a:pt x="322" y="111"/>
                  </a:lnTo>
                  <a:lnTo>
                    <a:pt x="344" y="121"/>
                  </a:lnTo>
                  <a:lnTo>
                    <a:pt x="350" y="124"/>
                  </a:lnTo>
                  <a:lnTo>
                    <a:pt x="350" y="127"/>
                  </a:lnTo>
                  <a:lnTo>
                    <a:pt x="353" y="127"/>
                  </a:lnTo>
                  <a:lnTo>
                    <a:pt x="360" y="127"/>
                  </a:lnTo>
                  <a:lnTo>
                    <a:pt x="376" y="137"/>
                  </a:lnTo>
                  <a:lnTo>
                    <a:pt x="382" y="140"/>
                  </a:lnTo>
                  <a:lnTo>
                    <a:pt x="388" y="144"/>
                  </a:lnTo>
                  <a:lnTo>
                    <a:pt x="388" y="148"/>
                  </a:lnTo>
                  <a:lnTo>
                    <a:pt x="398" y="148"/>
                  </a:lnTo>
                  <a:lnTo>
                    <a:pt x="398" y="150"/>
                  </a:lnTo>
                  <a:lnTo>
                    <a:pt x="405" y="154"/>
                  </a:lnTo>
                  <a:lnTo>
                    <a:pt x="411" y="158"/>
                  </a:lnTo>
                  <a:lnTo>
                    <a:pt x="414" y="158"/>
                  </a:lnTo>
                  <a:lnTo>
                    <a:pt x="424" y="161"/>
                  </a:lnTo>
                  <a:lnTo>
                    <a:pt x="424" y="318"/>
                  </a:lnTo>
                  <a:lnTo>
                    <a:pt x="382" y="322"/>
                  </a:lnTo>
                  <a:lnTo>
                    <a:pt x="380" y="339"/>
                  </a:lnTo>
                  <a:lnTo>
                    <a:pt x="376" y="345"/>
                  </a:lnTo>
                  <a:lnTo>
                    <a:pt x="373" y="349"/>
                  </a:lnTo>
                  <a:lnTo>
                    <a:pt x="369" y="359"/>
                  </a:lnTo>
                  <a:lnTo>
                    <a:pt x="357" y="372"/>
                  </a:lnTo>
                  <a:lnTo>
                    <a:pt x="357" y="389"/>
                  </a:lnTo>
                  <a:lnTo>
                    <a:pt x="353" y="392"/>
                  </a:lnTo>
                  <a:lnTo>
                    <a:pt x="348" y="396"/>
                  </a:lnTo>
                  <a:lnTo>
                    <a:pt x="344" y="422"/>
                  </a:lnTo>
                  <a:lnTo>
                    <a:pt x="341" y="429"/>
                  </a:lnTo>
                  <a:lnTo>
                    <a:pt x="341" y="446"/>
                  </a:lnTo>
                  <a:lnTo>
                    <a:pt x="357" y="443"/>
                  </a:lnTo>
                  <a:lnTo>
                    <a:pt x="360" y="463"/>
                  </a:lnTo>
                  <a:lnTo>
                    <a:pt x="364" y="472"/>
                  </a:lnTo>
                  <a:lnTo>
                    <a:pt x="367" y="489"/>
                  </a:lnTo>
                  <a:lnTo>
                    <a:pt x="369" y="493"/>
                  </a:lnTo>
                  <a:lnTo>
                    <a:pt x="376" y="499"/>
                  </a:lnTo>
                  <a:lnTo>
                    <a:pt x="380" y="513"/>
                  </a:lnTo>
                  <a:lnTo>
                    <a:pt x="376" y="513"/>
                  </a:lnTo>
                  <a:lnTo>
                    <a:pt x="376" y="517"/>
                  </a:lnTo>
                  <a:lnTo>
                    <a:pt x="373" y="517"/>
                  </a:lnTo>
                  <a:lnTo>
                    <a:pt x="369" y="517"/>
                  </a:lnTo>
                  <a:lnTo>
                    <a:pt x="341" y="523"/>
                  </a:lnTo>
                  <a:lnTo>
                    <a:pt x="338" y="530"/>
                  </a:lnTo>
                  <a:lnTo>
                    <a:pt x="334" y="546"/>
                  </a:lnTo>
                  <a:lnTo>
                    <a:pt x="329" y="550"/>
                  </a:lnTo>
                  <a:lnTo>
                    <a:pt x="322" y="560"/>
                  </a:lnTo>
                  <a:lnTo>
                    <a:pt x="318" y="560"/>
                  </a:lnTo>
                  <a:lnTo>
                    <a:pt x="306" y="570"/>
                  </a:lnTo>
                  <a:lnTo>
                    <a:pt x="302" y="580"/>
                  </a:lnTo>
                  <a:lnTo>
                    <a:pt x="302" y="583"/>
                  </a:lnTo>
                  <a:lnTo>
                    <a:pt x="294" y="587"/>
                  </a:lnTo>
                  <a:lnTo>
                    <a:pt x="286" y="587"/>
                  </a:lnTo>
                  <a:lnTo>
                    <a:pt x="283" y="597"/>
                  </a:lnTo>
                  <a:lnTo>
                    <a:pt x="255" y="600"/>
                  </a:lnTo>
                  <a:lnTo>
                    <a:pt x="222" y="603"/>
                  </a:lnTo>
                  <a:lnTo>
                    <a:pt x="222" y="610"/>
                  </a:lnTo>
                  <a:lnTo>
                    <a:pt x="230" y="617"/>
                  </a:lnTo>
                  <a:lnTo>
                    <a:pt x="226" y="620"/>
                  </a:lnTo>
                  <a:lnTo>
                    <a:pt x="222" y="624"/>
                  </a:lnTo>
                  <a:lnTo>
                    <a:pt x="220" y="630"/>
                  </a:lnTo>
                  <a:lnTo>
                    <a:pt x="214" y="634"/>
                  </a:lnTo>
                  <a:lnTo>
                    <a:pt x="210" y="640"/>
                  </a:lnTo>
                  <a:lnTo>
                    <a:pt x="191" y="644"/>
                  </a:lnTo>
                  <a:lnTo>
                    <a:pt x="187" y="644"/>
                  </a:lnTo>
                  <a:lnTo>
                    <a:pt x="165" y="647"/>
                  </a:lnTo>
                  <a:lnTo>
                    <a:pt x="156" y="654"/>
                  </a:lnTo>
                  <a:lnTo>
                    <a:pt x="153" y="654"/>
                  </a:lnTo>
                  <a:lnTo>
                    <a:pt x="144" y="657"/>
                  </a:lnTo>
                  <a:lnTo>
                    <a:pt x="144" y="660"/>
                  </a:lnTo>
                  <a:lnTo>
                    <a:pt x="140" y="664"/>
                  </a:lnTo>
                  <a:lnTo>
                    <a:pt x="134" y="657"/>
                  </a:lnTo>
                  <a:lnTo>
                    <a:pt x="128" y="650"/>
                  </a:lnTo>
                  <a:lnTo>
                    <a:pt x="121" y="650"/>
                  </a:lnTo>
                  <a:lnTo>
                    <a:pt x="121" y="657"/>
                  </a:lnTo>
                  <a:lnTo>
                    <a:pt x="108" y="660"/>
                  </a:lnTo>
                  <a:lnTo>
                    <a:pt x="102" y="667"/>
                  </a:lnTo>
                  <a:lnTo>
                    <a:pt x="79" y="667"/>
                  </a:lnTo>
                  <a:lnTo>
                    <a:pt x="76" y="667"/>
                  </a:lnTo>
                  <a:lnTo>
                    <a:pt x="73" y="647"/>
                  </a:lnTo>
                  <a:lnTo>
                    <a:pt x="71" y="637"/>
                  </a:lnTo>
                  <a:lnTo>
                    <a:pt x="67" y="626"/>
                  </a:lnTo>
                  <a:lnTo>
                    <a:pt x="64" y="624"/>
                  </a:lnTo>
                  <a:lnTo>
                    <a:pt x="64" y="620"/>
                  </a:lnTo>
                  <a:lnTo>
                    <a:pt x="60" y="613"/>
                  </a:lnTo>
                  <a:lnTo>
                    <a:pt x="56" y="607"/>
                  </a:lnTo>
                  <a:lnTo>
                    <a:pt x="44" y="603"/>
                  </a:lnTo>
                  <a:lnTo>
                    <a:pt x="35" y="597"/>
                  </a:lnTo>
                  <a:lnTo>
                    <a:pt x="28" y="590"/>
                  </a:lnTo>
                  <a:lnTo>
                    <a:pt x="25" y="566"/>
                  </a:lnTo>
                  <a:lnTo>
                    <a:pt x="32" y="560"/>
                  </a:lnTo>
                  <a:lnTo>
                    <a:pt x="60" y="560"/>
                  </a:lnTo>
                  <a:lnTo>
                    <a:pt x="71" y="563"/>
                  </a:lnTo>
                  <a:lnTo>
                    <a:pt x="76" y="563"/>
                  </a:lnTo>
                  <a:lnTo>
                    <a:pt x="73" y="546"/>
                  </a:lnTo>
                  <a:lnTo>
                    <a:pt x="71" y="543"/>
                  </a:lnTo>
                  <a:lnTo>
                    <a:pt x="64" y="536"/>
                  </a:lnTo>
                  <a:lnTo>
                    <a:pt x="64" y="533"/>
                  </a:lnTo>
                  <a:lnTo>
                    <a:pt x="56" y="519"/>
                  </a:lnTo>
                  <a:lnTo>
                    <a:pt x="56" y="472"/>
                  </a:lnTo>
                  <a:lnTo>
                    <a:pt x="55" y="466"/>
                  </a:lnTo>
                  <a:lnTo>
                    <a:pt x="51" y="446"/>
                  </a:lnTo>
                  <a:lnTo>
                    <a:pt x="48" y="443"/>
                  </a:lnTo>
                </a:path>
              </a:pathLst>
            </a:custGeom>
            <a:solidFill>
              <a:srgbClr val="FFFFFF">
                <a:lumMod val="50000"/>
              </a:srgbClr>
            </a:solid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69" name="Freeform 74"/>
            <p:cNvSpPr>
              <a:spLocks/>
            </p:cNvSpPr>
            <p:nvPr/>
          </p:nvSpPr>
          <p:spPr bwMode="auto">
            <a:xfrm>
              <a:off x="4012" y="2629"/>
              <a:ext cx="546" cy="554"/>
            </a:xfrm>
            <a:custGeom>
              <a:avLst/>
              <a:gdLst>
                <a:gd name="T0" fmla="*/ 0 w 504"/>
                <a:gd name="T1" fmla="*/ 152381485 h 515"/>
                <a:gd name="T2" fmla="*/ 5 w 504"/>
                <a:gd name="T3" fmla="*/ 150816465 h 515"/>
                <a:gd name="T4" fmla="*/ 2 w 504"/>
                <a:gd name="T5" fmla="*/ 144469913 h 515"/>
                <a:gd name="T6" fmla="*/ 10489329 w 504"/>
                <a:gd name="T7" fmla="*/ 137672106 h 515"/>
                <a:gd name="T8" fmla="*/ 21557903 w 504"/>
                <a:gd name="T9" fmla="*/ 129041913 h 515"/>
                <a:gd name="T10" fmla="*/ 23569003 w 504"/>
                <a:gd name="T11" fmla="*/ 120348381 h 515"/>
                <a:gd name="T12" fmla="*/ 32167409 w 504"/>
                <a:gd name="T13" fmla="*/ 113794945 h 515"/>
                <a:gd name="T14" fmla="*/ 39959373 w 504"/>
                <a:gd name="T15" fmla="*/ 108243296 h 515"/>
                <a:gd name="T16" fmla="*/ 46896761 w 504"/>
                <a:gd name="T17" fmla="*/ 104000557 h 515"/>
                <a:gd name="T18" fmla="*/ 56331326 w 504"/>
                <a:gd name="T19" fmla="*/ 98337307 h 515"/>
                <a:gd name="T20" fmla="*/ 75807974 w 504"/>
                <a:gd name="T21" fmla="*/ 95227232 h 515"/>
                <a:gd name="T22" fmla="*/ 89264184 w 504"/>
                <a:gd name="T23" fmla="*/ 88523573 h 515"/>
                <a:gd name="T24" fmla="*/ 96383121 w 504"/>
                <a:gd name="T25" fmla="*/ 83157602 h 515"/>
                <a:gd name="T26" fmla="*/ 96383121 w 504"/>
                <a:gd name="T27" fmla="*/ 79402091 h 515"/>
                <a:gd name="T28" fmla="*/ 96383121 w 504"/>
                <a:gd name="T29" fmla="*/ 75143104 h 515"/>
                <a:gd name="T30" fmla="*/ 99553664 w 504"/>
                <a:gd name="T31" fmla="*/ 70165997 h 515"/>
                <a:gd name="T32" fmla="*/ 84054270 w 504"/>
                <a:gd name="T33" fmla="*/ 62589466 h 515"/>
                <a:gd name="T34" fmla="*/ 75807974 w 504"/>
                <a:gd name="T35" fmla="*/ 53915590 h 515"/>
                <a:gd name="T36" fmla="*/ 66111033 w 504"/>
                <a:gd name="T37" fmla="*/ 45195518 h 515"/>
                <a:gd name="T38" fmla="*/ 78301754 w 504"/>
                <a:gd name="T39" fmla="*/ 39658223 h 515"/>
                <a:gd name="T40" fmla="*/ 70874198 w 504"/>
                <a:gd name="T41" fmla="*/ 33385534 h 515"/>
                <a:gd name="T42" fmla="*/ 64593812 w 504"/>
                <a:gd name="T43" fmla="*/ 25251880 h 515"/>
                <a:gd name="T44" fmla="*/ 56331326 w 504"/>
                <a:gd name="T45" fmla="*/ 16265325 h 515"/>
                <a:gd name="T46" fmla="*/ 39959373 w 504"/>
                <a:gd name="T47" fmla="*/ 9732482 h 515"/>
                <a:gd name="T48" fmla="*/ 32167409 w 504"/>
                <a:gd name="T49" fmla="*/ 5427560 h 515"/>
                <a:gd name="T50" fmla="*/ 56331326 w 504"/>
                <a:gd name="T51" fmla="*/ 2615661 h 515"/>
                <a:gd name="T52" fmla="*/ 210120509 w 504"/>
                <a:gd name="T53" fmla="*/ 0 h 515"/>
                <a:gd name="T54" fmla="*/ 231392387 w 504"/>
                <a:gd name="T55" fmla="*/ 13032660 h 515"/>
                <a:gd name="T56" fmla="*/ 255082333 w 504"/>
                <a:gd name="T57" fmla="*/ 26564234 h 515"/>
                <a:gd name="T58" fmla="*/ 348041740 w 504"/>
                <a:gd name="T59" fmla="*/ 24694206 h 515"/>
                <a:gd name="T60" fmla="*/ 390293740 w 504"/>
                <a:gd name="T61" fmla="*/ 15536833 h 515"/>
                <a:gd name="T62" fmla="*/ 408465725 w 504"/>
                <a:gd name="T63" fmla="*/ 20028199 h 515"/>
                <a:gd name="T64" fmla="*/ 459429318 w 504"/>
                <a:gd name="T65" fmla="*/ 52164787 h 515"/>
                <a:gd name="T66" fmla="*/ 477611287 w 504"/>
                <a:gd name="T67" fmla="*/ 67329208 h 515"/>
                <a:gd name="T68" fmla="*/ 466183770 w 504"/>
                <a:gd name="T69" fmla="*/ 72490171 h 515"/>
                <a:gd name="T70" fmla="*/ 482022273 w 504"/>
                <a:gd name="T71" fmla="*/ 75143104 h 515"/>
                <a:gd name="T72" fmla="*/ 556359236 w 504"/>
                <a:gd name="T73" fmla="*/ 69853261 h 515"/>
                <a:gd name="T74" fmla="*/ 550799536 w 504"/>
                <a:gd name="T75" fmla="*/ 96987364 h 515"/>
                <a:gd name="T76" fmla="*/ 562605336 w 504"/>
                <a:gd name="T77" fmla="*/ 98337307 h 515"/>
                <a:gd name="T78" fmla="*/ 477611287 w 504"/>
                <a:gd name="T79" fmla="*/ 150816465 h 515"/>
                <a:gd name="T80" fmla="*/ 500378407 w 504"/>
                <a:gd name="T81" fmla="*/ 159192614 h 515"/>
                <a:gd name="T82" fmla="*/ 515847779 w 504"/>
                <a:gd name="T83" fmla="*/ 161809610 h 515"/>
                <a:gd name="T84" fmla="*/ 507525285 w 504"/>
                <a:gd name="T85" fmla="*/ 163424475 h 515"/>
                <a:gd name="T86" fmla="*/ 446698334 w 504"/>
                <a:gd name="T87" fmla="*/ 168482495 h 515"/>
                <a:gd name="T88" fmla="*/ 437742134 w 504"/>
                <a:gd name="T89" fmla="*/ 168165663 h 515"/>
                <a:gd name="T90" fmla="*/ 405212883 w 504"/>
                <a:gd name="T91" fmla="*/ 166344809 h 515"/>
                <a:gd name="T92" fmla="*/ 366666333 w 504"/>
                <a:gd name="T93" fmla="*/ 164402372 h 515"/>
                <a:gd name="T94" fmla="*/ 331842704 w 504"/>
                <a:gd name="T95" fmla="*/ 165523882 h 515"/>
                <a:gd name="T96" fmla="*/ 306379072 w 504"/>
                <a:gd name="T97" fmla="*/ 159395849 h 515"/>
                <a:gd name="T98" fmla="*/ 295575832 w 504"/>
                <a:gd name="T99" fmla="*/ 157413619 h 515"/>
                <a:gd name="T100" fmla="*/ 138289287 w 504"/>
                <a:gd name="T101" fmla="*/ 159192614 h 515"/>
                <a:gd name="T102" fmla="*/ 102237626 w 504"/>
                <a:gd name="T103" fmla="*/ 159192614 h 515"/>
                <a:gd name="T104" fmla="*/ 82125279 w 504"/>
                <a:gd name="T105" fmla="*/ 154634696 h 515"/>
                <a:gd name="T106" fmla="*/ 48439462 w 504"/>
                <a:gd name="T107" fmla="*/ 152381485 h 515"/>
                <a:gd name="T108" fmla="*/ 27660830 w 504"/>
                <a:gd name="T109" fmla="*/ 156598888 h 515"/>
                <a:gd name="T110" fmla="*/ 5 w 504"/>
                <a:gd name="T111" fmla="*/ 157413619 h 515"/>
                <a:gd name="T112" fmla="*/ 2 w 504"/>
                <a:gd name="T113" fmla="*/ 157413619 h 5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4"/>
                <a:gd name="T172" fmla="*/ 0 h 515"/>
                <a:gd name="T173" fmla="*/ 504 w 504"/>
                <a:gd name="T174" fmla="*/ 515 h 51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4" h="515">
                  <a:moveTo>
                    <a:pt x="2" y="481"/>
                  </a:moveTo>
                  <a:lnTo>
                    <a:pt x="2" y="473"/>
                  </a:lnTo>
                  <a:lnTo>
                    <a:pt x="0" y="463"/>
                  </a:lnTo>
                  <a:lnTo>
                    <a:pt x="0" y="453"/>
                  </a:lnTo>
                  <a:lnTo>
                    <a:pt x="2" y="457"/>
                  </a:lnTo>
                  <a:lnTo>
                    <a:pt x="5" y="460"/>
                  </a:lnTo>
                  <a:lnTo>
                    <a:pt x="5" y="457"/>
                  </a:lnTo>
                  <a:lnTo>
                    <a:pt x="2" y="450"/>
                  </a:lnTo>
                  <a:lnTo>
                    <a:pt x="2" y="440"/>
                  </a:lnTo>
                  <a:lnTo>
                    <a:pt x="2" y="434"/>
                  </a:lnTo>
                  <a:lnTo>
                    <a:pt x="5" y="423"/>
                  </a:lnTo>
                  <a:lnTo>
                    <a:pt x="9" y="420"/>
                  </a:lnTo>
                  <a:lnTo>
                    <a:pt x="12" y="413"/>
                  </a:lnTo>
                  <a:lnTo>
                    <a:pt x="15" y="399"/>
                  </a:lnTo>
                  <a:lnTo>
                    <a:pt x="18" y="393"/>
                  </a:lnTo>
                  <a:lnTo>
                    <a:pt x="18" y="383"/>
                  </a:lnTo>
                  <a:lnTo>
                    <a:pt x="21" y="376"/>
                  </a:lnTo>
                  <a:lnTo>
                    <a:pt x="21" y="366"/>
                  </a:lnTo>
                  <a:lnTo>
                    <a:pt x="25" y="363"/>
                  </a:lnTo>
                  <a:lnTo>
                    <a:pt x="25" y="353"/>
                  </a:lnTo>
                  <a:lnTo>
                    <a:pt x="28" y="346"/>
                  </a:lnTo>
                  <a:lnTo>
                    <a:pt x="31" y="339"/>
                  </a:lnTo>
                  <a:lnTo>
                    <a:pt x="31" y="336"/>
                  </a:lnTo>
                  <a:lnTo>
                    <a:pt x="35" y="329"/>
                  </a:lnTo>
                  <a:lnTo>
                    <a:pt x="35" y="326"/>
                  </a:lnTo>
                  <a:lnTo>
                    <a:pt x="37" y="319"/>
                  </a:lnTo>
                  <a:lnTo>
                    <a:pt x="41" y="316"/>
                  </a:lnTo>
                  <a:lnTo>
                    <a:pt x="47" y="309"/>
                  </a:lnTo>
                  <a:lnTo>
                    <a:pt x="50" y="306"/>
                  </a:lnTo>
                  <a:lnTo>
                    <a:pt x="50" y="299"/>
                  </a:lnTo>
                  <a:lnTo>
                    <a:pt x="50" y="296"/>
                  </a:lnTo>
                  <a:lnTo>
                    <a:pt x="56" y="292"/>
                  </a:lnTo>
                  <a:lnTo>
                    <a:pt x="66" y="289"/>
                  </a:lnTo>
                  <a:lnTo>
                    <a:pt x="70" y="282"/>
                  </a:lnTo>
                  <a:lnTo>
                    <a:pt x="75" y="275"/>
                  </a:lnTo>
                  <a:lnTo>
                    <a:pt x="79" y="269"/>
                  </a:lnTo>
                  <a:lnTo>
                    <a:pt x="82" y="262"/>
                  </a:lnTo>
                  <a:lnTo>
                    <a:pt x="82" y="255"/>
                  </a:lnTo>
                  <a:lnTo>
                    <a:pt x="85" y="252"/>
                  </a:lnTo>
                  <a:lnTo>
                    <a:pt x="85" y="249"/>
                  </a:lnTo>
                  <a:lnTo>
                    <a:pt x="85" y="245"/>
                  </a:lnTo>
                  <a:lnTo>
                    <a:pt x="85" y="242"/>
                  </a:lnTo>
                  <a:lnTo>
                    <a:pt x="85" y="235"/>
                  </a:lnTo>
                  <a:lnTo>
                    <a:pt x="85" y="232"/>
                  </a:lnTo>
                  <a:lnTo>
                    <a:pt x="85" y="228"/>
                  </a:lnTo>
                  <a:lnTo>
                    <a:pt x="85" y="222"/>
                  </a:lnTo>
                  <a:lnTo>
                    <a:pt x="85" y="218"/>
                  </a:lnTo>
                  <a:lnTo>
                    <a:pt x="89" y="215"/>
                  </a:lnTo>
                  <a:lnTo>
                    <a:pt x="89" y="208"/>
                  </a:lnTo>
                  <a:lnTo>
                    <a:pt x="85" y="199"/>
                  </a:lnTo>
                  <a:lnTo>
                    <a:pt x="75" y="191"/>
                  </a:lnTo>
                  <a:lnTo>
                    <a:pt x="72" y="181"/>
                  </a:lnTo>
                  <a:lnTo>
                    <a:pt x="70" y="175"/>
                  </a:lnTo>
                  <a:lnTo>
                    <a:pt x="66" y="165"/>
                  </a:lnTo>
                  <a:lnTo>
                    <a:pt x="63" y="154"/>
                  </a:lnTo>
                  <a:lnTo>
                    <a:pt x="59" y="141"/>
                  </a:lnTo>
                  <a:lnTo>
                    <a:pt x="59" y="138"/>
                  </a:lnTo>
                  <a:lnTo>
                    <a:pt x="63" y="131"/>
                  </a:lnTo>
                  <a:lnTo>
                    <a:pt x="70" y="124"/>
                  </a:lnTo>
                  <a:lnTo>
                    <a:pt x="70" y="121"/>
                  </a:lnTo>
                  <a:lnTo>
                    <a:pt x="70" y="115"/>
                  </a:lnTo>
                  <a:lnTo>
                    <a:pt x="66" y="101"/>
                  </a:lnTo>
                  <a:lnTo>
                    <a:pt x="63" y="101"/>
                  </a:lnTo>
                  <a:lnTo>
                    <a:pt x="59" y="94"/>
                  </a:lnTo>
                  <a:lnTo>
                    <a:pt x="56" y="88"/>
                  </a:lnTo>
                  <a:lnTo>
                    <a:pt x="56" y="78"/>
                  </a:lnTo>
                  <a:lnTo>
                    <a:pt x="53" y="67"/>
                  </a:lnTo>
                  <a:lnTo>
                    <a:pt x="50" y="57"/>
                  </a:lnTo>
                  <a:lnTo>
                    <a:pt x="50" y="50"/>
                  </a:lnTo>
                  <a:lnTo>
                    <a:pt x="43" y="44"/>
                  </a:lnTo>
                  <a:lnTo>
                    <a:pt x="41" y="37"/>
                  </a:lnTo>
                  <a:lnTo>
                    <a:pt x="35" y="30"/>
                  </a:lnTo>
                  <a:lnTo>
                    <a:pt x="31" y="24"/>
                  </a:lnTo>
                  <a:lnTo>
                    <a:pt x="28" y="20"/>
                  </a:lnTo>
                  <a:lnTo>
                    <a:pt x="28" y="17"/>
                  </a:lnTo>
                  <a:lnTo>
                    <a:pt x="31" y="14"/>
                  </a:lnTo>
                  <a:lnTo>
                    <a:pt x="35" y="14"/>
                  </a:lnTo>
                  <a:lnTo>
                    <a:pt x="50" y="7"/>
                  </a:lnTo>
                  <a:lnTo>
                    <a:pt x="53" y="7"/>
                  </a:lnTo>
                  <a:lnTo>
                    <a:pt x="59" y="4"/>
                  </a:lnTo>
                  <a:lnTo>
                    <a:pt x="187" y="0"/>
                  </a:lnTo>
                  <a:lnTo>
                    <a:pt x="190" y="7"/>
                  </a:lnTo>
                  <a:lnTo>
                    <a:pt x="197" y="7"/>
                  </a:lnTo>
                  <a:lnTo>
                    <a:pt x="206" y="40"/>
                  </a:lnTo>
                  <a:lnTo>
                    <a:pt x="206" y="44"/>
                  </a:lnTo>
                  <a:lnTo>
                    <a:pt x="213" y="60"/>
                  </a:lnTo>
                  <a:lnTo>
                    <a:pt x="229" y="80"/>
                  </a:lnTo>
                  <a:lnTo>
                    <a:pt x="237" y="94"/>
                  </a:lnTo>
                  <a:lnTo>
                    <a:pt x="308" y="91"/>
                  </a:lnTo>
                  <a:lnTo>
                    <a:pt x="311" y="74"/>
                  </a:lnTo>
                  <a:lnTo>
                    <a:pt x="315" y="70"/>
                  </a:lnTo>
                  <a:lnTo>
                    <a:pt x="318" y="50"/>
                  </a:lnTo>
                  <a:lnTo>
                    <a:pt x="349" y="47"/>
                  </a:lnTo>
                  <a:lnTo>
                    <a:pt x="349" y="44"/>
                  </a:lnTo>
                  <a:lnTo>
                    <a:pt x="368" y="44"/>
                  </a:lnTo>
                  <a:lnTo>
                    <a:pt x="365" y="60"/>
                  </a:lnTo>
                  <a:lnTo>
                    <a:pt x="400" y="60"/>
                  </a:lnTo>
                  <a:lnTo>
                    <a:pt x="407" y="74"/>
                  </a:lnTo>
                  <a:lnTo>
                    <a:pt x="411" y="158"/>
                  </a:lnTo>
                  <a:lnTo>
                    <a:pt x="416" y="168"/>
                  </a:lnTo>
                  <a:lnTo>
                    <a:pt x="416" y="172"/>
                  </a:lnTo>
                  <a:lnTo>
                    <a:pt x="426" y="205"/>
                  </a:lnTo>
                  <a:lnTo>
                    <a:pt x="413" y="218"/>
                  </a:lnTo>
                  <a:lnTo>
                    <a:pt x="413" y="222"/>
                  </a:lnTo>
                  <a:lnTo>
                    <a:pt x="416" y="222"/>
                  </a:lnTo>
                  <a:lnTo>
                    <a:pt x="419" y="225"/>
                  </a:lnTo>
                  <a:lnTo>
                    <a:pt x="423" y="228"/>
                  </a:lnTo>
                  <a:lnTo>
                    <a:pt x="430" y="228"/>
                  </a:lnTo>
                  <a:lnTo>
                    <a:pt x="432" y="218"/>
                  </a:lnTo>
                  <a:lnTo>
                    <a:pt x="477" y="215"/>
                  </a:lnTo>
                  <a:lnTo>
                    <a:pt x="496" y="212"/>
                  </a:lnTo>
                  <a:lnTo>
                    <a:pt x="499" y="212"/>
                  </a:lnTo>
                  <a:lnTo>
                    <a:pt x="499" y="215"/>
                  </a:lnTo>
                  <a:lnTo>
                    <a:pt x="493" y="296"/>
                  </a:lnTo>
                  <a:lnTo>
                    <a:pt x="496" y="296"/>
                  </a:lnTo>
                  <a:lnTo>
                    <a:pt x="496" y="299"/>
                  </a:lnTo>
                  <a:lnTo>
                    <a:pt x="503" y="299"/>
                  </a:lnTo>
                  <a:lnTo>
                    <a:pt x="416" y="299"/>
                  </a:lnTo>
                  <a:lnTo>
                    <a:pt x="419" y="453"/>
                  </a:lnTo>
                  <a:lnTo>
                    <a:pt x="426" y="460"/>
                  </a:lnTo>
                  <a:lnTo>
                    <a:pt x="426" y="463"/>
                  </a:lnTo>
                  <a:lnTo>
                    <a:pt x="430" y="463"/>
                  </a:lnTo>
                  <a:lnTo>
                    <a:pt x="448" y="484"/>
                  </a:lnTo>
                  <a:lnTo>
                    <a:pt x="454" y="484"/>
                  </a:lnTo>
                  <a:lnTo>
                    <a:pt x="458" y="491"/>
                  </a:lnTo>
                  <a:lnTo>
                    <a:pt x="461" y="494"/>
                  </a:lnTo>
                  <a:lnTo>
                    <a:pt x="464" y="494"/>
                  </a:lnTo>
                  <a:lnTo>
                    <a:pt x="461" y="497"/>
                  </a:lnTo>
                  <a:lnTo>
                    <a:pt x="454" y="497"/>
                  </a:lnTo>
                  <a:lnTo>
                    <a:pt x="439" y="500"/>
                  </a:lnTo>
                  <a:lnTo>
                    <a:pt x="416" y="507"/>
                  </a:lnTo>
                  <a:lnTo>
                    <a:pt x="400" y="514"/>
                  </a:lnTo>
                  <a:lnTo>
                    <a:pt x="395" y="514"/>
                  </a:lnTo>
                  <a:lnTo>
                    <a:pt x="391" y="514"/>
                  </a:lnTo>
                  <a:lnTo>
                    <a:pt x="391" y="511"/>
                  </a:lnTo>
                  <a:lnTo>
                    <a:pt x="381" y="511"/>
                  </a:lnTo>
                  <a:lnTo>
                    <a:pt x="372" y="507"/>
                  </a:lnTo>
                  <a:lnTo>
                    <a:pt x="362" y="507"/>
                  </a:lnTo>
                  <a:lnTo>
                    <a:pt x="349" y="504"/>
                  </a:lnTo>
                  <a:lnTo>
                    <a:pt x="337" y="500"/>
                  </a:lnTo>
                  <a:lnTo>
                    <a:pt x="327" y="500"/>
                  </a:lnTo>
                  <a:lnTo>
                    <a:pt x="318" y="500"/>
                  </a:lnTo>
                  <a:lnTo>
                    <a:pt x="302" y="504"/>
                  </a:lnTo>
                  <a:lnTo>
                    <a:pt x="295" y="504"/>
                  </a:lnTo>
                  <a:lnTo>
                    <a:pt x="286" y="497"/>
                  </a:lnTo>
                  <a:lnTo>
                    <a:pt x="280" y="491"/>
                  </a:lnTo>
                  <a:lnTo>
                    <a:pt x="273" y="487"/>
                  </a:lnTo>
                  <a:lnTo>
                    <a:pt x="267" y="484"/>
                  </a:lnTo>
                  <a:lnTo>
                    <a:pt x="267" y="481"/>
                  </a:lnTo>
                  <a:lnTo>
                    <a:pt x="264" y="481"/>
                  </a:lnTo>
                  <a:lnTo>
                    <a:pt x="235" y="484"/>
                  </a:lnTo>
                  <a:lnTo>
                    <a:pt x="187" y="484"/>
                  </a:lnTo>
                  <a:lnTo>
                    <a:pt x="124" y="484"/>
                  </a:lnTo>
                  <a:lnTo>
                    <a:pt x="110" y="484"/>
                  </a:lnTo>
                  <a:lnTo>
                    <a:pt x="98" y="484"/>
                  </a:lnTo>
                  <a:lnTo>
                    <a:pt x="91" y="484"/>
                  </a:lnTo>
                  <a:lnTo>
                    <a:pt x="89" y="481"/>
                  </a:lnTo>
                  <a:lnTo>
                    <a:pt x="82" y="473"/>
                  </a:lnTo>
                  <a:lnTo>
                    <a:pt x="72" y="471"/>
                  </a:lnTo>
                  <a:lnTo>
                    <a:pt x="70" y="467"/>
                  </a:lnTo>
                  <a:lnTo>
                    <a:pt x="59" y="463"/>
                  </a:lnTo>
                  <a:lnTo>
                    <a:pt x="43" y="463"/>
                  </a:lnTo>
                  <a:lnTo>
                    <a:pt x="37" y="467"/>
                  </a:lnTo>
                  <a:lnTo>
                    <a:pt x="31" y="473"/>
                  </a:lnTo>
                  <a:lnTo>
                    <a:pt x="25" y="477"/>
                  </a:lnTo>
                  <a:lnTo>
                    <a:pt x="18" y="471"/>
                  </a:lnTo>
                  <a:lnTo>
                    <a:pt x="12" y="481"/>
                  </a:lnTo>
                  <a:lnTo>
                    <a:pt x="5" y="481"/>
                  </a:lnTo>
                  <a:lnTo>
                    <a:pt x="2" y="481"/>
                  </a:lnTo>
                  <a:lnTo>
                    <a:pt x="2" y="484"/>
                  </a:lnTo>
                  <a:lnTo>
                    <a:pt x="2" y="481"/>
                  </a:lnTo>
                </a:path>
              </a:pathLst>
            </a:custGeom>
            <a:solidFill>
              <a:srgbClr val="FFFFFF">
                <a:lumMod val="50000"/>
              </a:srgbClr>
            </a:solid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70" name="Freeform 75"/>
            <p:cNvSpPr>
              <a:spLocks/>
            </p:cNvSpPr>
            <p:nvPr/>
          </p:nvSpPr>
          <p:spPr bwMode="auto">
            <a:xfrm>
              <a:off x="3990" y="2199"/>
              <a:ext cx="331" cy="395"/>
            </a:xfrm>
            <a:custGeom>
              <a:avLst/>
              <a:gdLst>
                <a:gd name="T0" fmla="*/ 85933733 w 304"/>
                <a:gd name="T1" fmla="*/ 127558188 h 367"/>
                <a:gd name="T2" fmla="*/ 66573463 w 304"/>
                <a:gd name="T3" fmla="*/ 124267932 h 367"/>
                <a:gd name="T4" fmla="*/ 30953688 w 304"/>
                <a:gd name="T5" fmla="*/ 119212622 h 367"/>
                <a:gd name="T6" fmla="*/ 0 w 304"/>
                <a:gd name="T7" fmla="*/ 115740584 h 367"/>
                <a:gd name="T8" fmla="*/ 18577481 w 304"/>
                <a:gd name="T9" fmla="*/ 109670631 h 367"/>
                <a:gd name="T10" fmla="*/ 56787748 w 304"/>
                <a:gd name="T11" fmla="*/ 109132518 h 367"/>
                <a:gd name="T12" fmla="*/ 56787748 w 304"/>
                <a:gd name="T13" fmla="*/ 103605775 h 367"/>
                <a:gd name="T14" fmla="*/ 51574884 w 304"/>
                <a:gd name="T15" fmla="*/ 96261627 h 367"/>
                <a:gd name="T16" fmla="*/ 85933733 w 304"/>
                <a:gd name="T17" fmla="*/ 91960102 h 367"/>
                <a:gd name="T18" fmla="*/ 127022453 w 304"/>
                <a:gd name="T19" fmla="*/ 89438027 h 367"/>
                <a:gd name="T20" fmla="*/ 158941607 w 304"/>
                <a:gd name="T21" fmla="*/ 84267546 h 367"/>
                <a:gd name="T22" fmla="*/ 196971052 w 304"/>
                <a:gd name="T23" fmla="*/ 87962557 h 367"/>
                <a:gd name="T24" fmla="*/ 249795008 w 304"/>
                <a:gd name="T25" fmla="*/ 87962557 h 367"/>
                <a:gd name="T26" fmla="*/ 280872759 w 304"/>
                <a:gd name="T27" fmla="*/ 91960102 h 367"/>
                <a:gd name="T28" fmla="*/ 328191734 w 304"/>
                <a:gd name="T29" fmla="*/ 85521488 h 367"/>
                <a:gd name="T30" fmla="*/ 328191734 w 304"/>
                <a:gd name="T31" fmla="*/ 75933965 h 367"/>
                <a:gd name="T32" fmla="*/ 339073616 w 304"/>
                <a:gd name="T33" fmla="*/ 67539166 h 367"/>
                <a:gd name="T34" fmla="*/ 313958043 w 304"/>
                <a:gd name="T35" fmla="*/ 60524243 h 367"/>
                <a:gd name="T36" fmla="*/ 305818652 w 304"/>
                <a:gd name="T37" fmla="*/ 52247767 h 367"/>
                <a:gd name="T38" fmla="*/ 339073616 w 304"/>
                <a:gd name="T39" fmla="*/ 42875916 h 367"/>
                <a:gd name="T40" fmla="*/ 328191734 w 304"/>
                <a:gd name="T41" fmla="*/ 33802457 h 367"/>
                <a:gd name="T42" fmla="*/ 264827558 w 304"/>
                <a:gd name="T43" fmla="*/ 32377788 h 367"/>
                <a:gd name="T44" fmla="*/ 238569443 w 304"/>
                <a:gd name="T45" fmla="*/ 38603563 h 367"/>
                <a:gd name="T46" fmla="*/ 214465127 w 304"/>
                <a:gd name="T47" fmla="*/ 32377788 h 367"/>
                <a:gd name="T48" fmla="*/ 233512880 w 304"/>
                <a:gd name="T49" fmla="*/ 23366573 h 367"/>
                <a:gd name="T50" fmla="*/ 280872759 w 304"/>
                <a:gd name="T51" fmla="*/ 23366573 h 367"/>
                <a:gd name="T52" fmla="*/ 351075741 w 304"/>
                <a:gd name="T53" fmla="*/ 23366573 h 367"/>
                <a:gd name="T54" fmla="*/ 401156926 w 304"/>
                <a:gd name="T55" fmla="*/ 25189815 h 367"/>
                <a:gd name="T56" fmla="*/ 453172266 w 304"/>
                <a:gd name="T57" fmla="*/ 27068026 h 367"/>
                <a:gd name="T58" fmla="*/ 508267926 w 304"/>
                <a:gd name="T59" fmla="*/ 29133150 h 367"/>
                <a:gd name="T60" fmla="*/ 532241515 w 304"/>
                <a:gd name="T61" fmla="*/ 30082665 h 367"/>
                <a:gd name="T62" fmla="*/ 537244282 w 304"/>
                <a:gd name="T63" fmla="*/ 25189815 h 367"/>
                <a:gd name="T64" fmla="*/ 532241515 w 304"/>
                <a:gd name="T65" fmla="*/ 17642037 h 367"/>
                <a:gd name="T66" fmla="*/ 537244282 w 304"/>
                <a:gd name="T67" fmla="*/ 13146952 h 367"/>
                <a:gd name="T68" fmla="*/ 581677146 w 304"/>
                <a:gd name="T69" fmla="*/ 4363764 h 367"/>
                <a:gd name="T70" fmla="*/ 669773423 w 304"/>
                <a:gd name="T71" fmla="*/ 0 h 367"/>
                <a:gd name="T72" fmla="*/ 735214117 w 304"/>
                <a:gd name="T73" fmla="*/ 3500003 h 367"/>
                <a:gd name="T74" fmla="*/ 798593275 w 304"/>
                <a:gd name="T75" fmla="*/ 3 h 367"/>
                <a:gd name="T76" fmla="*/ 806480967 w 304"/>
                <a:gd name="T77" fmla="*/ 9685522 h 367"/>
                <a:gd name="T78" fmla="*/ 748041582 w 304"/>
                <a:gd name="T79" fmla="*/ 27068026 h 367"/>
                <a:gd name="T80" fmla="*/ 641696272 w 304"/>
                <a:gd name="T81" fmla="*/ 72435683 h 367"/>
                <a:gd name="T82" fmla="*/ 564962141 w 304"/>
                <a:gd name="T83" fmla="*/ 86669765 h 367"/>
                <a:gd name="T84" fmla="*/ 537244282 w 304"/>
                <a:gd name="T85" fmla="*/ 109132518 h 367"/>
                <a:gd name="T86" fmla="*/ 479291849 w 304"/>
                <a:gd name="T87" fmla="*/ 118037826 h 367"/>
                <a:gd name="T88" fmla="*/ 413871224 w 304"/>
                <a:gd name="T89" fmla="*/ 126766587 h 367"/>
                <a:gd name="T90" fmla="*/ 351075741 w 304"/>
                <a:gd name="T91" fmla="*/ 127558188 h 367"/>
                <a:gd name="T92" fmla="*/ 288348339 w 304"/>
                <a:gd name="T93" fmla="*/ 123402281 h 367"/>
                <a:gd name="T94" fmla="*/ 264827558 w 304"/>
                <a:gd name="T95" fmla="*/ 127558188 h 367"/>
                <a:gd name="T96" fmla="*/ 203501854 w 304"/>
                <a:gd name="T97" fmla="*/ 126766587 h 367"/>
                <a:gd name="T98" fmla="*/ 196971052 w 304"/>
                <a:gd name="T99" fmla="*/ 123402281 h 367"/>
                <a:gd name="T100" fmla="*/ 154821042 w 304"/>
                <a:gd name="T101" fmla="*/ 124267932 h 367"/>
                <a:gd name="T102" fmla="*/ 119940868 w 304"/>
                <a:gd name="T103" fmla="*/ 129174523 h 367"/>
                <a:gd name="T104" fmla="*/ 93565962 w 304"/>
                <a:gd name="T105" fmla="*/ 130436732 h 3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367"/>
                <a:gd name="T161" fmla="*/ 304 w 304"/>
                <a:gd name="T162" fmla="*/ 367 h 3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367">
                  <a:moveTo>
                    <a:pt x="35" y="362"/>
                  </a:moveTo>
                  <a:lnTo>
                    <a:pt x="32" y="356"/>
                  </a:lnTo>
                  <a:lnTo>
                    <a:pt x="28" y="349"/>
                  </a:lnTo>
                  <a:lnTo>
                    <a:pt x="25" y="346"/>
                  </a:lnTo>
                  <a:lnTo>
                    <a:pt x="19" y="339"/>
                  </a:lnTo>
                  <a:lnTo>
                    <a:pt x="12" y="332"/>
                  </a:lnTo>
                  <a:lnTo>
                    <a:pt x="9" y="325"/>
                  </a:lnTo>
                  <a:lnTo>
                    <a:pt x="0" y="322"/>
                  </a:lnTo>
                  <a:lnTo>
                    <a:pt x="0" y="309"/>
                  </a:lnTo>
                  <a:lnTo>
                    <a:pt x="6" y="306"/>
                  </a:lnTo>
                  <a:lnTo>
                    <a:pt x="12" y="302"/>
                  </a:lnTo>
                  <a:lnTo>
                    <a:pt x="22" y="302"/>
                  </a:lnTo>
                  <a:lnTo>
                    <a:pt x="25" y="299"/>
                  </a:lnTo>
                  <a:lnTo>
                    <a:pt x="22" y="288"/>
                  </a:lnTo>
                  <a:lnTo>
                    <a:pt x="19" y="278"/>
                  </a:lnTo>
                  <a:lnTo>
                    <a:pt x="19" y="268"/>
                  </a:lnTo>
                  <a:lnTo>
                    <a:pt x="22" y="262"/>
                  </a:lnTo>
                  <a:lnTo>
                    <a:pt x="32" y="255"/>
                  </a:lnTo>
                  <a:lnTo>
                    <a:pt x="38" y="251"/>
                  </a:lnTo>
                  <a:lnTo>
                    <a:pt x="47" y="249"/>
                  </a:lnTo>
                  <a:lnTo>
                    <a:pt x="54" y="241"/>
                  </a:lnTo>
                  <a:lnTo>
                    <a:pt x="60" y="235"/>
                  </a:lnTo>
                  <a:lnTo>
                    <a:pt x="67" y="238"/>
                  </a:lnTo>
                  <a:lnTo>
                    <a:pt x="73" y="245"/>
                  </a:lnTo>
                  <a:lnTo>
                    <a:pt x="83" y="245"/>
                  </a:lnTo>
                  <a:lnTo>
                    <a:pt x="92" y="245"/>
                  </a:lnTo>
                  <a:lnTo>
                    <a:pt x="99" y="249"/>
                  </a:lnTo>
                  <a:lnTo>
                    <a:pt x="105" y="255"/>
                  </a:lnTo>
                  <a:lnTo>
                    <a:pt x="118" y="251"/>
                  </a:lnTo>
                  <a:lnTo>
                    <a:pt x="121" y="238"/>
                  </a:lnTo>
                  <a:lnTo>
                    <a:pt x="121" y="228"/>
                  </a:lnTo>
                  <a:lnTo>
                    <a:pt x="121" y="212"/>
                  </a:lnTo>
                  <a:lnTo>
                    <a:pt x="124" y="201"/>
                  </a:lnTo>
                  <a:lnTo>
                    <a:pt x="127" y="188"/>
                  </a:lnTo>
                  <a:lnTo>
                    <a:pt x="121" y="178"/>
                  </a:lnTo>
                  <a:lnTo>
                    <a:pt x="118" y="167"/>
                  </a:lnTo>
                  <a:lnTo>
                    <a:pt x="114" y="154"/>
                  </a:lnTo>
                  <a:lnTo>
                    <a:pt x="114" y="144"/>
                  </a:lnTo>
                  <a:lnTo>
                    <a:pt x="121" y="130"/>
                  </a:lnTo>
                  <a:lnTo>
                    <a:pt x="127" y="120"/>
                  </a:lnTo>
                  <a:lnTo>
                    <a:pt x="127" y="104"/>
                  </a:lnTo>
                  <a:lnTo>
                    <a:pt x="121" y="94"/>
                  </a:lnTo>
                  <a:lnTo>
                    <a:pt x="108" y="90"/>
                  </a:lnTo>
                  <a:lnTo>
                    <a:pt x="99" y="90"/>
                  </a:lnTo>
                  <a:lnTo>
                    <a:pt x="92" y="97"/>
                  </a:lnTo>
                  <a:lnTo>
                    <a:pt x="89" y="107"/>
                  </a:lnTo>
                  <a:lnTo>
                    <a:pt x="83" y="104"/>
                  </a:lnTo>
                  <a:lnTo>
                    <a:pt x="79" y="90"/>
                  </a:lnTo>
                  <a:lnTo>
                    <a:pt x="83" y="74"/>
                  </a:lnTo>
                  <a:lnTo>
                    <a:pt x="86" y="64"/>
                  </a:lnTo>
                  <a:lnTo>
                    <a:pt x="95" y="64"/>
                  </a:lnTo>
                  <a:lnTo>
                    <a:pt x="105" y="64"/>
                  </a:lnTo>
                  <a:lnTo>
                    <a:pt x="118" y="64"/>
                  </a:lnTo>
                  <a:lnTo>
                    <a:pt x="130" y="64"/>
                  </a:lnTo>
                  <a:lnTo>
                    <a:pt x="141" y="64"/>
                  </a:lnTo>
                  <a:lnTo>
                    <a:pt x="149" y="70"/>
                  </a:lnTo>
                  <a:lnTo>
                    <a:pt x="159" y="70"/>
                  </a:lnTo>
                  <a:lnTo>
                    <a:pt x="169" y="74"/>
                  </a:lnTo>
                  <a:lnTo>
                    <a:pt x="178" y="74"/>
                  </a:lnTo>
                  <a:lnTo>
                    <a:pt x="188" y="80"/>
                  </a:lnTo>
                  <a:lnTo>
                    <a:pt x="194" y="87"/>
                  </a:lnTo>
                  <a:lnTo>
                    <a:pt x="197" y="84"/>
                  </a:lnTo>
                  <a:lnTo>
                    <a:pt x="200" y="77"/>
                  </a:lnTo>
                  <a:lnTo>
                    <a:pt x="200" y="70"/>
                  </a:lnTo>
                  <a:lnTo>
                    <a:pt x="200" y="60"/>
                  </a:lnTo>
                  <a:lnTo>
                    <a:pt x="197" y="50"/>
                  </a:lnTo>
                  <a:lnTo>
                    <a:pt x="197" y="43"/>
                  </a:lnTo>
                  <a:lnTo>
                    <a:pt x="200" y="37"/>
                  </a:lnTo>
                  <a:lnTo>
                    <a:pt x="207" y="23"/>
                  </a:lnTo>
                  <a:lnTo>
                    <a:pt x="216" y="13"/>
                  </a:lnTo>
                  <a:lnTo>
                    <a:pt x="236" y="3"/>
                  </a:lnTo>
                  <a:lnTo>
                    <a:pt x="249" y="0"/>
                  </a:lnTo>
                  <a:lnTo>
                    <a:pt x="261" y="7"/>
                  </a:lnTo>
                  <a:lnTo>
                    <a:pt x="274" y="10"/>
                  </a:lnTo>
                  <a:lnTo>
                    <a:pt x="286" y="10"/>
                  </a:lnTo>
                  <a:lnTo>
                    <a:pt x="296" y="3"/>
                  </a:lnTo>
                  <a:lnTo>
                    <a:pt x="303" y="0"/>
                  </a:lnTo>
                  <a:lnTo>
                    <a:pt x="300" y="27"/>
                  </a:lnTo>
                  <a:lnTo>
                    <a:pt x="284" y="54"/>
                  </a:lnTo>
                  <a:lnTo>
                    <a:pt x="277" y="74"/>
                  </a:lnTo>
                  <a:lnTo>
                    <a:pt x="264" y="184"/>
                  </a:lnTo>
                  <a:lnTo>
                    <a:pt x="239" y="201"/>
                  </a:lnTo>
                  <a:lnTo>
                    <a:pt x="226" y="215"/>
                  </a:lnTo>
                  <a:lnTo>
                    <a:pt x="210" y="241"/>
                  </a:lnTo>
                  <a:lnTo>
                    <a:pt x="204" y="258"/>
                  </a:lnTo>
                  <a:lnTo>
                    <a:pt x="200" y="302"/>
                  </a:lnTo>
                  <a:lnTo>
                    <a:pt x="191" y="319"/>
                  </a:lnTo>
                  <a:lnTo>
                    <a:pt x="178" y="329"/>
                  </a:lnTo>
                  <a:lnTo>
                    <a:pt x="169" y="336"/>
                  </a:lnTo>
                  <a:lnTo>
                    <a:pt x="153" y="352"/>
                  </a:lnTo>
                  <a:lnTo>
                    <a:pt x="137" y="356"/>
                  </a:lnTo>
                  <a:lnTo>
                    <a:pt x="130" y="356"/>
                  </a:lnTo>
                  <a:lnTo>
                    <a:pt x="127" y="339"/>
                  </a:lnTo>
                  <a:lnTo>
                    <a:pt x="108" y="342"/>
                  </a:lnTo>
                  <a:lnTo>
                    <a:pt x="102" y="346"/>
                  </a:lnTo>
                  <a:lnTo>
                    <a:pt x="99" y="356"/>
                  </a:lnTo>
                  <a:lnTo>
                    <a:pt x="89" y="359"/>
                  </a:lnTo>
                  <a:lnTo>
                    <a:pt x="76" y="352"/>
                  </a:lnTo>
                  <a:lnTo>
                    <a:pt x="76" y="349"/>
                  </a:lnTo>
                  <a:lnTo>
                    <a:pt x="73" y="342"/>
                  </a:lnTo>
                  <a:lnTo>
                    <a:pt x="67" y="339"/>
                  </a:lnTo>
                  <a:lnTo>
                    <a:pt x="57" y="346"/>
                  </a:lnTo>
                  <a:lnTo>
                    <a:pt x="54" y="356"/>
                  </a:lnTo>
                  <a:lnTo>
                    <a:pt x="44" y="359"/>
                  </a:lnTo>
                  <a:lnTo>
                    <a:pt x="35" y="366"/>
                  </a:lnTo>
                  <a:lnTo>
                    <a:pt x="35" y="362"/>
                  </a:lnTo>
                </a:path>
              </a:pathLst>
            </a:custGeom>
            <a:solidFill>
              <a:srgbClr val="FFFFFF">
                <a:lumMod val="50000"/>
              </a:srgbClr>
            </a:solid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71" name="Freeform 76"/>
            <p:cNvSpPr>
              <a:spLocks/>
            </p:cNvSpPr>
            <p:nvPr/>
          </p:nvSpPr>
          <p:spPr bwMode="auto">
            <a:xfrm>
              <a:off x="3890" y="2264"/>
              <a:ext cx="238" cy="283"/>
            </a:xfrm>
            <a:custGeom>
              <a:avLst/>
              <a:gdLst>
                <a:gd name="T0" fmla="*/ 36318471 w 221"/>
                <a:gd name="T1" fmla="*/ 87316431 h 263"/>
                <a:gd name="T2" fmla="*/ 27435107 w 221"/>
                <a:gd name="T3" fmla="*/ 79950773 h 263"/>
                <a:gd name="T4" fmla="*/ 21619001 w 221"/>
                <a:gd name="T5" fmla="*/ 74300589 h 263"/>
                <a:gd name="T6" fmla="*/ 15153988 w 221"/>
                <a:gd name="T7" fmla="*/ 68237118 h 263"/>
                <a:gd name="T8" fmla="*/ 9721257 w 221"/>
                <a:gd name="T9" fmla="*/ 62439111 h 263"/>
                <a:gd name="T10" fmla="*/ 6133344 w 221"/>
                <a:gd name="T11" fmla="*/ 58026465 h 263"/>
                <a:gd name="T12" fmla="*/ 3650942 w 221"/>
                <a:gd name="T13" fmla="*/ 50897778 h 263"/>
                <a:gd name="T14" fmla="*/ 3 w 221"/>
                <a:gd name="T15" fmla="*/ 45221012 h 263"/>
                <a:gd name="T16" fmla="*/ 3 w 221"/>
                <a:gd name="T17" fmla="*/ 42947957 h 263"/>
                <a:gd name="T18" fmla="*/ 4559939 w 221"/>
                <a:gd name="T19" fmla="*/ 40782334 h 263"/>
                <a:gd name="T20" fmla="*/ 7660399 w 221"/>
                <a:gd name="T21" fmla="*/ 36295174 h 263"/>
                <a:gd name="T22" fmla="*/ 8884245 w 221"/>
                <a:gd name="T23" fmla="*/ 28654694 h 263"/>
                <a:gd name="T24" fmla="*/ 12868956 w 221"/>
                <a:gd name="T25" fmla="*/ 31346408 h 263"/>
                <a:gd name="T26" fmla="*/ 17575031 w 221"/>
                <a:gd name="T27" fmla="*/ 31346408 h 263"/>
                <a:gd name="T28" fmla="*/ 14071560 w 221"/>
                <a:gd name="T29" fmla="*/ 30419391 h 263"/>
                <a:gd name="T30" fmla="*/ 9721257 w 221"/>
                <a:gd name="T31" fmla="*/ 26629646 h 263"/>
                <a:gd name="T32" fmla="*/ 8884245 w 221"/>
                <a:gd name="T33" fmla="*/ 24344970 h 263"/>
                <a:gd name="T34" fmla="*/ 12868956 w 221"/>
                <a:gd name="T35" fmla="*/ 22728096 h 263"/>
                <a:gd name="T36" fmla="*/ 12868956 w 221"/>
                <a:gd name="T37" fmla="*/ 18241952 h 263"/>
                <a:gd name="T38" fmla="*/ 23655798 w 221"/>
                <a:gd name="T39" fmla="*/ 17439890 h 263"/>
                <a:gd name="T40" fmla="*/ 39167785 w 221"/>
                <a:gd name="T41" fmla="*/ 16207396 h 263"/>
                <a:gd name="T42" fmla="*/ 37609159 w 221"/>
                <a:gd name="T43" fmla="*/ 4524367 h 263"/>
                <a:gd name="T44" fmla="*/ 42797066 w 221"/>
                <a:gd name="T45" fmla="*/ 0 h 263"/>
                <a:gd name="T46" fmla="*/ 53101649 w 221"/>
                <a:gd name="T47" fmla="*/ 0 h 263"/>
                <a:gd name="T48" fmla="*/ 63180888 w 221"/>
                <a:gd name="T49" fmla="*/ 0 h 263"/>
                <a:gd name="T50" fmla="*/ 68371174 w 221"/>
                <a:gd name="T51" fmla="*/ 0 h 263"/>
                <a:gd name="T52" fmla="*/ 69591594 w 221"/>
                <a:gd name="T53" fmla="*/ 4524367 h 263"/>
                <a:gd name="T54" fmla="*/ 69591594 w 221"/>
                <a:gd name="T55" fmla="*/ 15062002 h 263"/>
                <a:gd name="T56" fmla="*/ 73274825 w 221"/>
                <a:gd name="T57" fmla="*/ 12623649 h 263"/>
                <a:gd name="T58" fmla="*/ 79917216 w 221"/>
                <a:gd name="T59" fmla="*/ 10131959 h 263"/>
                <a:gd name="T60" fmla="*/ 87495513 w 221"/>
                <a:gd name="T61" fmla="*/ 15062002 h 263"/>
                <a:gd name="T62" fmla="*/ 84981407 w 221"/>
                <a:gd name="T63" fmla="*/ 24344970 h 263"/>
                <a:gd name="T64" fmla="*/ 82181683 w 221"/>
                <a:gd name="T65" fmla="*/ 32638558 h 263"/>
                <a:gd name="T66" fmla="*/ 84981407 w 221"/>
                <a:gd name="T67" fmla="*/ 40782334 h 263"/>
                <a:gd name="T68" fmla="*/ 86328852 w 221"/>
                <a:gd name="T69" fmla="*/ 49561588 h 263"/>
                <a:gd name="T70" fmla="*/ 84981407 w 221"/>
                <a:gd name="T71" fmla="*/ 58026465 h 263"/>
                <a:gd name="T72" fmla="*/ 83324290 w 221"/>
                <a:gd name="T73" fmla="*/ 66445752 h 263"/>
                <a:gd name="T74" fmla="*/ 76301857 w 221"/>
                <a:gd name="T75" fmla="*/ 65236828 h 263"/>
                <a:gd name="T76" fmla="*/ 69591594 w 221"/>
                <a:gd name="T77" fmla="*/ 63523937 h 263"/>
                <a:gd name="T78" fmla="*/ 63180888 w 221"/>
                <a:gd name="T79" fmla="*/ 61957628 h 263"/>
                <a:gd name="T80" fmla="*/ 57564176 w 221"/>
                <a:gd name="T81" fmla="*/ 62439111 h 263"/>
                <a:gd name="T82" fmla="*/ 52607850 w 221"/>
                <a:gd name="T83" fmla="*/ 66445752 h 263"/>
                <a:gd name="T84" fmla="*/ 45425344 w 221"/>
                <a:gd name="T85" fmla="*/ 70081717 h 263"/>
                <a:gd name="T86" fmla="*/ 44173701 w 221"/>
                <a:gd name="T87" fmla="*/ 75535923 h 263"/>
                <a:gd name="T88" fmla="*/ 46089142 w 221"/>
                <a:gd name="T89" fmla="*/ 82684651 h 263"/>
                <a:gd name="T90" fmla="*/ 42175311 w 221"/>
                <a:gd name="T91" fmla="*/ 83605194 h 263"/>
                <a:gd name="T92" fmla="*/ 36791559 w 221"/>
                <a:gd name="T93" fmla="*/ 85932895 h 263"/>
                <a:gd name="T94" fmla="*/ 36791559 w 221"/>
                <a:gd name="T95" fmla="*/ 89381404 h 2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1"/>
                <a:gd name="T145" fmla="*/ 0 h 263"/>
                <a:gd name="T146" fmla="*/ 221 w 221"/>
                <a:gd name="T147" fmla="*/ 263 h 2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1" h="263">
                  <a:moveTo>
                    <a:pt x="92" y="259"/>
                  </a:moveTo>
                  <a:lnTo>
                    <a:pt x="90" y="252"/>
                  </a:lnTo>
                  <a:lnTo>
                    <a:pt x="79" y="246"/>
                  </a:lnTo>
                  <a:lnTo>
                    <a:pt x="70" y="232"/>
                  </a:lnTo>
                  <a:lnTo>
                    <a:pt x="60" y="226"/>
                  </a:lnTo>
                  <a:lnTo>
                    <a:pt x="54" y="216"/>
                  </a:lnTo>
                  <a:lnTo>
                    <a:pt x="44" y="208"/>
                  </a:lnTo>
                  <a:lnTo>
                    <a:pt x="38" y="198"/>
                  </a:lnTo>
                  <a:lnTo>
                    <a:pt x="32" y="192"/>
                  </a:lnTo>
                  <a:lnTo>
                    <a:pt x="25" y="181"/>
                  </a:lnTo>
                  <a:lnTo>
                    <a:pt x="19" y="175"/>
                  </a:lnTo>
                  <a:lnTo>
                    <a:pt x="16" y="168"/>
                  </a:lnTo>
                  <a:lnTo>
                    <a:pt x="12" y="158"/>
                  </a:lnTo>
                  <a:lnTo>
                    <a:pt x="9" y="148"/>
                  </a:lnTo>
                  <a:lnTo>
                    <a:pt x="6" y="142"/>
                  </a:lnTo>
                  <a:lnTo>
                    <a:pt x="3" y="131"/>
                  </a:lnTo>
                  <a:lnTo>
                    <a:pt x="0" y="128"/>
                  </a:lnTo>
                  <a:lnTo>
                    <a:pt x="3" y="124"/>
                  </a:lnTo>
                  <a:lnTo>
                    <a:pt x="9" y="124"/>
                  </a:lnTo>
                  <a:lnTo>
                    <a:pt x="12" y="118"/>
                  </a:lnTo>
                  <a:lnTo>
                    <a:pt x="19" y="111"/>
                  </a:lnTo>
                  <a:lnTo>
                    <a:pt x="19" y="105"/>
                  </a:lnTo>
                  <a:lnTo>
                    <a:pt x="19" y="84"/>
                  </a:lnTo>
                  <a:lnTo>
                    <a:pt x="22" y="84"/>
                  </a:lnTo>
                  <a:lnTo>
                    <a:pt x="25" y="91"/>
                  </a:lnTo>
                  <a:lnTo>
                    <a:pt x="32" y="91"/>
                  </a:lnTo>
                  <a:lnTo>
                    <a:pt x="41" y="91"/>
                  </a:lnTo>
                  <a:lnTo>
                    <a:pt x="44" y="91"/>
                  </a:lnTo>
                  <a:lnTo>
                    <a:pt x="41" y="88"/>
                  </a:lnTo>
                  <a:lnTo>
                    <a:pt x="35" y="88"/>
                  </a:lnTo>
                  <a:lnTo>
                    <a:pt x="28" y="81"/>
                  </a:lnTo>
                  <a:lnTo>
                    <a:pt x="25" y="78"/>
                  </a:lnTo>
                  <a:lnTo>
                    <a:pt x="22" y="74"/>
                  </a:lnTo>
                  <a:lnTo>
                    <a:pt x="22" y="70"/>
                  </a:lnTo>
                  <a:lnTo>
                    <a:pt x="28" y="70"/>
                  </a:lnTo>
                  <a:lnTo>
                    <a:pt x="32" y="67"/>
                  </a:lnTo>
                  <a:lnTo>
                    <a:pt x="32" y="57"/>
                  </a:lnTo>
                  <a:lnTo>
                    <a:pt x="32" y="54"/>
                  </a:lnTo>
                  <a:lnTo>
                    <a:pt x="47" y="51"/>
                  </a:lnTo>
                  <a:lnTo>
                    <a:pt x="60" y="51"/>
                  </a:lnTo>
                  <a:lnTo>
                    <a:pt x="83" y="51"/>
                  </a:lnTo>
                  <a:lnTo>
                    <a:pt x="98" y="47"/>
                  </a:lnTo>
                  <a:lnTo>
                    <a:pt x="95" y="30"/>
                  </a:lnTo>
                  <a:lnTo>
                    <a:pt x="95" y="14"/>
                  </a:lnTo>
                  <a:lnTo>
                    <a:pt x="98" y="0"/>
                  </a:lnTo>
                  <a:lnTo>
                    <a:pt x="109" y="0"/>
                  </a:lnTo>
                  <a:lnTo>
                    <a:pt x="121" y="0"/>
                  </a:lnTo>
                  <a:lnTo>
                    <a:pt x="133" y="0"/>
                  </a:lnTo>
                  <a:lnTo>
                    <a:pt x="146" y="0"/>
                  </a:lnTo>
                  <a:lnTo>
                    <a:pt x="159" y="0"/>
                  </a:lnTo>
                  <a:lnTo>
                    <a:pt x="169" y="0"/>
                  </a:lnTo>
                  <a:lnTo>
                    <a:pt x="172" y="0"/>
                  </a:lnTo>
                  <a:lnTo>
                    <a:pt x="178" y="4"/>
                  </a:lnTo>
                  <a:lnTo>
                    <a:pt x="175" y="14"/>
                  </a:lnTo>
                  <a:lnTo>
                    <a:pt x="172" y="30"/>
                  </a:lnTo>
                  <a:lnTo>
                    <a:pt x="175" y="44"/>
                  </a:lnTo>
                  <a:lnTo>
                    <a:pt x="182" y="47"/>
                  </a:lnTo>
                  <a:lnTo>
                    <a:pt x="184" y="37"/>
                  </a:lnTo>
                  <a:lnTo>
                    <a:pt x="191" y="30"/>
                  </a:lnTo>
                  <a:lnTo>
                    <a:pt x="201" y="30"/>
                  </a:lnTo>
                  <a:lnTo>
                    <a:pt x="213" y="34"/>
                  </a:lnTo>
                  <a:lnTo>
                    <a:pt x="220" y="44"/>
                  </a:lnTo>
                  <a:lnTo>
                    <a:pt x="220" y="60"/>
                  </a:lnTo>
                  <a:lnTo>
                    <a:pt x="213" y="70"/>
                  </a:lnTo>
                  <a:lnTo>
                    <a:pt x="207" y="84"/>
                  </a:lnTo>
                  <a:lnTo>
                    <a:pt x="207" y="94"/>
                  </a:lnTo>
                  <a:lnTo>
                    <a:pt x="210" y="107"/>
                  </a:lnTo>
                  <a:lnTo>
                    <a:pt x="213" y="118"/>
                  </a:lnTo>
                  <a:lnTo>
                    <a:pt x="220" y="128"/>
                  </a:lnTo>
                  <a:lnTo>
                    <a:pt x="217" y="142"/>
                  </a:lnTo>
                  <a:lnTo>
                    <a:pt x="213" y="152"/>
                  </a:lnTo>
                  <a:lnTo>
                    <a:pt x="213" y="168"/>
                  </a:lnTo>
                  <a:lnTo>
                    <a:pt x="213" y="179"/>
                  </a:lnTo>
                  <a:lnTo>
                    <a:pt x="210" y="192"/>
                  </a:lnTo>
                  <a:lnTo>
                    <a:pt x="197" y="195"/>
                  </a:lnTo>
                  <a:lnTo>
                    <a:pt x="191" y="189"/>
                  </a:lnTo>
                  <a:lnTo>
                    <a:pt x="184" y="185"/>
                  </a:lnTo>
                  <a:lnTo>
                    <a:pt x="175" y="185"/>
                  </a:lnTo>
                  <a:lnTo>
                    <a:pt x="165" y="185"/>
                  </a:lnTo>
                  <a:lnTo>
                    <a:pt x="159" y="179"/>
                  </a:lnTo>
                  <a:lnTo>
                    <a:pt x="153" y="175"/>
                  </a:lnTo>
                  <a:lnTo>
                    <a:pt x="146" y="181"/>
                  </a:lnTo>
                  <a:lnTo>
                    <a:pt x="140" y="189"/>
                  </a:lnTo>
                  <a:lnTo>
                    <a:pt x="130" y="192"/>
                  </a:lnTo>
                  <a:lnTo>
                    <a:pt x="125" y="195"/>
                  </a:lnTo>
                  <a:lnTo>
                    <a:pt x="114" y="202"/>
                  </a:lnTo>
                  <a:lnTo>
                    <a:pt x="111" y="208"/>
                  </a:lnTo>
                  <a:lnTo>
                    <a:pt x="111" y="218"/>
                  </a:lnTo>
                  <a:lnTo>
                    <a:pt x="114" y="229"/>
                  </a:lnTo>
                  <a:lnTo>
                    <a:pt x="117" y="239"/>
                  </a:lnTo>
                  <a:lnTo>
                    <a:pt x="114" y="242"/>
                  </a:lnTo>
                  <a:lnTo>
                    <a:pt x="105" y="242"/>
                  </a:lnTo>
                  <a:lnTo>
                    <a:pt x="98" y="246"/>
                  </a:lnTo>
                  <a:lnTo>
                    <a:pt x="92" y="249"/>
                  </a:lnTo>
                  <a:lnTo>
                    <a:pt x="92" y="262"/>
                  </a:lnTo>
                  <a:lnTo>
                    <a:pt x="92" y="259"/>
                  </a:lnTo>
                </a:path>
              </a:pathLst>
            </a:custGeom>
            <a:solidFill>
              <a:srgbClr val="FFFFFF">
                <a:lumMod val="50000"/>
              </a:srgbClr>
            </a:solid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72" name="Freeform 77"/>
            <p:cNvSpPr>
              <a:spLocks/>
            </p:cNvSpPr>
            <p:nvPr/>
          </p:nvSpPr>
          <p:spPr bwMode="auto">
            <a:xfrm>
              <a:off x="3771" y="2358"/>
              <a:ext cx="68" cy="56"/>
            </a:xfrm>
            <a:custGeom>
              <a:avLst/>
              <a:gdLst>
                <a:gd name="T0" fmla="*/ 2147483647 w 34"/>
                <a:gd name="T1" fmla="*/ 0 h 42"/>
                <a:gd name="T2" fmla="*/ 2147483647 w 34"/>
                <a:gd name="T3" fmla="*/ 2147483647 h 42"/>
                <a:gd name="T4" fmla="*/ 0 w 34"/>
                <a:gd name="T5" fmla="*/ 2147483647 h 42"/>
                <a:gd name="T6" fmla="*/ 2147483647 w 34"/>
                <a:gd name="T7" fmla="*/ 2147483647 h 42"/>
                <a:gd name="T8" fmla="*/ 2147483647 w 34"/>
                <a:gd name="T9" fmla="*/ 2147483647 h 42"/>
                <a:gd name="T10" fmla="*/ 2147483647 w 34"/>
                <a:gd name="T11" fmla="*/ 0 h 42"/>
                <a:gd name="T12" fmla="*/ 0 60000 65536"/>
                <a:gd name="T13" fmla="*/ 0 60000 65536"/>
                <a:gd name="T14" fmla="*/ 0 60000 65536"/>
                <a:gd name="T15" fmla="*/ 0 60000 65536"/>
                <a:gd name="T16" fmla="*/ 0 60000 65536"/>
                <a:gd name="T17" fmla="*/ 0 60000 65536"/>
                <a:gd name="T18" fmla="*/ 0 w 34"/>
                <a:gd name="T19" fmla="*/ 0 h 42"/>
                <a:gd name="T20" fmla="*/ 34 w 34"/>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34" h="42">
                  <a:moveTo>
                    <a:pt x="29" y="0"/>
                  </a:moveTo>
                  <a:lnTo>
                    <a:pt x="4" y="3"/>
                  </a:lnTo>
                  <a:lnTo>
                    <a:pt x="0" y="14"/>
                  </a:lnTo>
                  <a:lnTo>
                    <a:pt x="17" y="41"/>
                  </a:lnTo>
                  <a:lnTo>
                    <a:pt x="33" y="18"/>
                  </a:lnTo>
                  <a:lnTo>
                    <a:pt x="29" y="0"/>
                  </a:lnTo>
                </a:path>
              </a:pathLst>
            </a:custGeom>
            <a:solidFill>
              <a:srgbClr val="FFFFFF">
                <a:lumMod val="50000"/>
              </a:srgbClr>
            </a:solid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73" name="Freeform 78"/>
            <p:cNvSpPr>
              <a:spLocks/>
            </p:cNvSpPr>
            <p:nvPr/>
          </p:nvSpPr>
          <p:spPr bwMode="auto">
            <a:xfrm>
              <a:off x="3813" y="2260"/>
              <a:ext cx="41" cy="48"/>
            </a:xfrm>
            <a:custGeom>
              <a:avLst/>
              <a:gdLst>
                <a:gd name="T0" fmla="*/ 2147483647 w 22"/>
                <a:gd name="T1" fmla="*/ 0 h 15"/>
                <a:gd name="T2" fmla="*/ 2147483647 w 22"/>
                <a:gd name="T3" fmla="*/ 2147483647 h 15"/>
                <a:gd name="T4" fmla="*/ 0 w 22"/>
                <a:gd name="T5" fmla="*/ 2147483647 h 15"/>
                <a:gd name="T6" fmla="*/ 2147483647 w 22"/>
                <a:gd name="T7" fmla="*/ 2147483647 h 15"/>
                <a:gd name="T8" fmla="*/ 2147483647 w 22"/>
                <a:gd name="T9" fmla="*/ 2147483647 h 15"/>
                <a:gd name="T10" fmla="*/ 2147483647 w 22"/>
                <a:gd name="T11" fmla="*/ 0 h 15"/>
                <a:gd name="T12" fmla="*/ 0 60000 65536"/>
                <a:gd name="T13" fmla="*/ 0 60000 65536"/>
                <a:gd name="T14" fmla="*/ 0 60000 65536"/>
                <a:gd name="T15" fmla="*/ 0 60000 65536"/>
                <a:gd name="T16" fmla="*/ 0 60000 65536"/>
                <a:gd name="T17" fmla="*/ 0 60000 65536"/>
                <a:gd name="T18" fmla="*/ 0 w 22"/>
                <a:gd name="T19" fmla="*/ 0 h 15"/>
                <a:gd name="T20" fmla="*/ 22 w 2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22" h="15">
                  <a:moveTo>
                    <a:pt x="18" y="0"/>
                  </a:moveTo>
                  <a:lnTo>
                    <a:pt x="3" y="4"/>
                  </a:lnTo>
                  <a:lnTo>
                    <a:pt x="0" y="10"/>
                  </a:lnTo>
                  <a:lnTo>
                    <a:pt x="9" y="14"/>
                  </a:lnTo>
                  <a:lnTo>
                    <a:pt x="21" y="11"/>
                  </a:lnTo>
                  <a:lnTo>
                    <a:pt x="18" y="0"/>
                  </a:lnTo>
                </a:path>
              </a:pathLst>
            </a:custGeom>
            <a:solidFill>
              <a:srgbClr val="FFFFFF">
                <a:lumMod val="50000"/>
              </a:srgbClr>
            </a:solid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74" name="Freeform 79"/>
            <p:cNvSpPr>
              <a:spLocks/>
            </p:cNvSpPr>
            <p:nvPr/>
          </p:nvSpPr>
          <p:spPr bwMode="auto">
            <a:xfrm>
              <a:off x="3916" y="2264"/>
              <a:ext cx="83" cy="59"/>
            </a:xfrm>
            <a:custGeom>
              <a:avLst/>
              <a:gdLst>
                <a:gd name="T0" fmla="*/ 488781 w 78"/>
                <a:gd name="T1" fmla="*/ 10414896 h 55"/>
                <a:gd name="T2" fmla="*/ 0 w 78"/>
                <a:gd name="T3" fmla="*/ 8850455 h 55"/>
                <a:gd name="T4" fmla="*/ 0 w 78"/>
                <a:gd name="T5" fmla="*/ 8250427 h 55"/>
                <a:gd name="T6" fmla="*/ 6 w 78"/>
                <a:gd name="T7" fmla="*/ 6834698 h 55"/>
                <a:gd name="T8" fmla="*/ 6 w 78"/>
                <a:gd name="T9" fmla="*/ 5939378 h 55"/>
                <a:gd name="T10" fmla="*/ 488781 w 78"/>
                <a:gd name="T11" fmla="*/ 4088689 h 55"/>
                <a:gd name="T12" fmla="*/ 588931 w 78"/>
                <a:gd name="T13" fmla="*/ 2026241 h 55"/>
                <a:gd name="T14" fmla="*/ 588931 w 78"/>
                <a:gd name="T15" fmla="*/ 4 h 55"/>
                <a:gd name="T16" fmla="*/ 909805 w 78"/>
                <a:gd name="T17" fmla="*/ 4 h 55"/>
                <a:gd name="T18" fmla="*/ 1260819 w 78"/>
                <a:gd name="T19" fmla="*/ 4 h 55"/>
                <a:gd name="T20" fmla="*/ 1720166 w 78"/>
                <a:gd name="T21" fmla="*/ 4 h 55"/>
                <a:gd name="T22" fmla="*/ 2346861 w 78"/>
                <a:gd name="T23" fmla="*/ 0 h 55"/>
                <a:gd name="T24" fmla="*/ 3418397 w 78"/>
                <a:gd name="T25" fmla="*/ 0 h 55"/>
                <a:gd name="T26" fmla="*/ 3811100 w 78"/>
                <a:gd name="T27" fmla="*/ 0 h 55"/>
                <a:gd name="T28" fmla="*/ 3637524 w 78"/>
                <a:gd name="T29" fmla="*/ 2683170 h 55"/>
                <a:gd name="T30" fmla="*/ 3637524 w 78"/>
                <a:gd name="T31" fmla="*/ 5939378 h 55"/>
                <a:gd name="T32" fmla="*/ 3811100 w 78"/>
                <a:gd name="T33" fmla="*/ 9494119 h 55"/>
                <a:gd name="T34" fmla="*/ 3008990 w 78"/>
                <a:gd name="T35" fmla="*/ 10414896 h 55"/>
                <a:gd name="T36" fmla="*/ 1917563 w 78"/>
                <a:gd name="T37" fmla="*/ 10414896 h 55"/>
                <a:gd name="T38" fmla="*/ 1260819 w 78"/>
                <a:gd name="T39" fmla="*/ 10414896 h 55"/>
                <a:gd name="T40" fmla="*/ 488781 w 78"/>
                <a:gd name="T41" fmla="*/ 10925291 h 55"/>
                <a:gd name="T42" fmla="*/ 488781 w 78"/>
                <a:gd name="T43" fmla="*/ 10414896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
                <a:gd name="T67" fmla="*/ 0 h 55"/>
                <a:gd name="T68" fmla="*/ 78 w 78"/>
                <a:gd name="T69" fmla="*/ 55 h 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 h="55">
                  <a:moveTo>
                    <a:pt x="9" y="51"/>
                  </a:moveTo>
                  <a:lnTo>
                    <a:pt x="0" y="44"/>
                  </a:lnTo>
                  <a:lnTo>
                    <a:pt x="0" y="41"/>
                  </a:lnTo>
                  <a:lnTo>
                    <a:pt x="6" y="34"/>
                  </a:lnTo>
                  <a:lnTo>
                    <a:pt x="6" y="30"/>
                  </a:lnTo>
                  <a:lnTo>
                    <a:pt x="9" y="20"/>
                  </a:lnTo>
                  <a:lnTo>
                    <a:pt x="12" y="10"/>
                  </a:lnTo>
                  <a:lnTo>
                    <a:pt x="12" y="4"/>
                  </a:lnTo>
                  <a:lnTo>
                    <a:pt x="19" y="4"/>
                  </a:lnTo>
                  <a:lnTo>
                    <a:pt x="25" y="4"/>
                  </a:lnTo>
                  <a:lnTo>
                    <a:pt x="35" y="4"/>
                  </a:lnTo>
                  <a:lnTo>
                    <a:pt x="48" y="0"/>
                  </a:lnTo>
                  <a:lnTo>
                    <a:pt x="70" y="0"/>
                  </a:lnTo>
                  <a:lnTo>
                    <a:pt x="77" y="0"/>
                  </a:lnTo>
                  <a:lnTo>
                    <a:pt x="74" y="14"/>
                  </a:lnTo>
                  <a:lnTo>
                    <a:pt x="74" y="30"/>
                  </a:lnTo>
                  <a:lnTo>
                    <a:pt x="77" y="47"/>
                  </a:lnTo>
                  <a:lnTo>
                    <a:pt x="61" y="51"/>
                  </a:lnTo>
                  <a:lnTo>
                    <a:pt x="38" y="51"/>
                  </a:lnTo>
                  <a:lnTo>
                    <a:pt x="25" y="51"/>
                  </a:lnTo>
                  <a:lnTo>
                    <a:pt x="9" y="54"/>
                  </a:lnTo>
                  <a:lnTo>
                    <a:pt x="9" y="51"/>
                  </a:lnTo>
                </a:path>
              </a:pathLst>
            </a:custGeom>
            <a:solidFill>
              <a:srgbClr val="FFFFFF">
                <a:lumMod val="50000"/>
              </a:srgbClr>
            </a:solid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75" name="Freeform 80"/>
            <p:cNvSpPr>
              <a:spLocks/>
            </p:cNvSpPr>
            <p:nvPr/>
          </p:nvSpPr>
          <p:spPr bwMode="auto">
            <a:xfrm>
              <a:off x="3854" y="2212"/>
              <a:ext cx="70" cy="58"/>
            </a:xfrm>
            <a:custGeom>
              <a:avLst/>
              <a:gdLst>
                <a:gd name="T0" fmla="*/ 2147483647 w 34"/>
                <a:gd name="T1" fmla="*/ 0 h 42"/>
                <a:gd name="T2" fmla="*/ 2147483647 w 34"/>
                <a:gd name="T3" fmla="*/ 2147483647 h 42"/>
                <a:gd name="T4" fmla="*/ 0 w 34"/>
                <a:gd name="T5" fmla="*/ 2147483647 h 42"/>
                <a:gd name="T6" fmla="*/ 2147483647 w 34"/>
                <a:gd name="T7" fmla="*/ 2147483647 h 42"/>
                <a:gd name="T8" fmla="*/ 2147483647 w 34"/>
                <a:gd name="T9" fmla="*/ 2147483647 h 42"/>
                <a:gd name="T10" fmla="*/ 2147483647 w 34"/>
                <a:gd name="T11" fmla="*/ 0 h 42"/>
                <a:gd name="T12" fmla="*/ 0 60000 65536"/>
                <a:gd name="T13" fmla="*/ 0 60000 65536"/>
                <a:gd name="T14" fmla="*/ 0 60000 65536"/>
                <a:gd name="T15" fmla="*/ 0 60000 65536"/>
                <a:gd name="T16" fmla="*/ 0 60000 65536"/>
                <a:gd name="T17" fmla="*/ 0 60000 65536"/>
                <a:gd name="T18" fmla="*/ 0 w 34"/>
                <a:gd name="T19" fmla="*/ 0 h 42"/>
                <a:gd name="T20" fmla="*/ 34 w 34"/>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34" h="42">
                  <a:moveTo>
                    <a:pt x="29" y="0"/>
                  </a:moveTo>
                  <a:lnTo>
                    <a:pt x="4" y="3"/>
                  </a:lnTo>
                  <a:lnTo>
                    <a:pt x="0" y="14"/>
                  </a:lnTo>
                  <a:lnTo>
                    <a:pt x="17" y="41"/>
                  </a:lnTo>
                  <a:lnTo>
                    <a:pt x="33" y="18"/>
                  </a:lnTo>
                  <a:lnTo>
                    <a:pt x="29" y="0"/>
                  </a:lnTo>
                </a:path>
              </a:pathLst>
            </a:custGeom>
            <a:solidFill>
              <a:srgbClr val="FFFFFF">
                <a:lumMod val="50000"/>
              </a:srgbClr>
            </a:solid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76" name="Freeform 81"/>
            <p:cNvSpPr>
              <a:spLocks/>
            </p:cNvSpPr>
            <p:nvPr/>
          </p:nvSpPr>
          <p:spPr bwMode="auto">
            <a:xfrm>
              <a:off x="4772" y="2469"/>
              <a:ext cx="72" cy="96"/>
            </a:xfrm>
            <a:custGeom>
              <a:avLst/>
              <a:gdLst>
                <a:gd name="T0" fmla="*/ 2 w 67"/>
                <a:gd name="T1" fmla="*/ 10617868 h 89"/>
                <a:gd name="T2" fmla="*/ 6 w 67"/>
                <a:gd name="T3" fmla="*/ 22638535 h 89"/>
                <a:gd name="T4" fmla="*/ 2300869 w 67"/>
                <a:gd name="T5" fmla="*/ 24419087 h 89"/>
                <a:gd name="T6" fmla="*/ 2300869 w 67"/>
                <a:gd name="T7" fmla="*/ 28411322 h 89"/>
                <a:gd name="T8" fmla="*/ 2300869 w 67"/>
                <a:gd name="T9" fmla="*/ 31856551 h 89"/>
                <a:gd name="T10" fmla="*/ 2300869 w 67"/>
                <a:gd name="T11" fmla="*/ 37874140 h 89"/>
                <a:gd name="T12" fmla="*/ 3068472 w 67"/>
                <a:gd name="T13" fmla="*/ 40966746 h 89"/>
                <a:gd name="T14" fmla="*/ 4092159 w 67"/>
                <a:gd name="T15" fmla="*/ 44188824 h 89"/>
                <a:gd name="T16" fmla="*/ 4725715 w 67"/>
                <a:gd name="T17" fmla="*/ 46516225 h 89"/>
                <a:gd name="T18" fmla="*/ 5864621 w 67"/>
                <a:gd name="T19" fmla="*/ 44188824 h 89"/>
                <a:gd name="T20" fmla="*/ 10308930 w 67"/>
                <a:gd name="T21" fmla="*/ 42645886 h 89"/>
                <a:gd name="T22" fmla="*/ 11078250 w 67"/>
                <a:gd name="T23" fmla="*/ 40966746 h 89"/>
                <a:gd name="T24" fmla="*/ 12045242 w 67"/>
                <a:gd name="T25" fmla="*/ 37874140 h 89"/>
                <a:gd name="T26" fmla="*/ 12944137 w 67"/>
                <a:gd name="T27" fmla="*/ 35467306 h 89"/>
                <a:gd name="T28" fmla="*/ 13748129 w 67"/>
                <a:gd name="T29" fmla="*/ 31856551 h 89"/>
                <a:gd name="T30" fmla="*/ 15193115 w 67"/>
                <a:gd name="T31" fmla="*/ 26339673 h 89"/>
                <a:gd name="T32" fmla="*/ 18334699 w 67"/>
                <a:gd name="T33" fmla="*/ 19354396 h 89"/>
                <a:gd name="T34" fmla="*/ 17170032 w 67"/>
                <a:gd name="T35" fmla="*/ 12353772 h 89"/>
                <a:gd name="T36" fmla="*/ 15193115 w 67"/>
                <a:gd name="T37" fmla="*/ 12353772 h 89"/>
                <a:gd name="T38" fmla="*/ 14138047 w 67"/>
                <a:gd name="T39" fmla="*/ 3968107 h 89"/>
                <a:gd name="T40" fmla="*/ 16063709 w 67"/>
                <a:gd name="T41" fmla="*/ 4 h 89"/>
                <a:gd name="T42" fmla="*/ 15193115 w 67"/>
                <a:gd name="T43" fmla="*/ 0 h 89"/>
                <a:gd name="T44" fmla="*/ 14138047 w 67"/>
                <a:gd name="T45" fmla="*/ 0 h 89"/>
                <a:gd name="T46" fmla="*/ 13748129 w 67"/>
                <a:gd name="T47" fmla="*/ 0 h 89"/>
                <a:gd name="T48" fmla="*/ 12944137 w 67"/>
                <a:gd name="T49" fmla="*/ 0 h 89"/>
                <a:gd name="T50" fmla="*/ 12045242 w 67"/>
                <a:gd name="T51" fmla="*/ 0 h 89"/>
                <a:gd name="T52" fmla="*/ 11078250 w 67"/>
                <a:gd name="T53" fmla="*/ 4 h 89"/>
                <a:gd name="T54" fmla="*/ 10308930 w 67"/>
                <a:gd name="T55" fmla="*/ 4 h 89"/>
                <a:gd name="T56" fmla="*/ 10308930 w 67"/>
                <a:gd name="T57" fmla="*/ 0 h 89"/>
                <a:gd name="T58" fmla="*/ 9032024 w 67"/>
                <a:gd name="T59" fmla="*/ 4 h 89"/>
                <a:gd name="T60" fmla="*/ 8404805 w 67"/>
                <a:gd name="T61" fmla="*/ 4 h 89"/>
                <a:gd name="T62" fmla="*/ 8404805 w 67"/>
                <a:gd name="T63" fmla="*/ 3968107 h 89"/>
                <a:gd name="T64" fmla="*/ 8404805 w 67"/>
                <a:gd name="T65" fmla="*/ 4979971 h 89"/>
                <a:gd name="T66" fmla="*/ 8404805 w 67"/>
                <a:gd name="T67" fmla="*/ 6741413 h 89"/>
                <a:gd name="T68" fmla="*/ 7730073 w 67"/>
                <a:gd name="T69" fmla="*/ 8460464 h 89"/>
                <a:gd name="T70" fmla="*/ 6772594 w 67"/>
                <a:gd name="T71" fmla="*/ 8460464 h 89"/>
                <a:gd name="T72" fmla="*/ 5864621 w 67"/>
                <a:gd name="T73" fmla="*/ 8460464 h 89"/>
                <a:gd name="T74" fmla="*/ 4725715 w 67"/>
                <a:gd name="T75" fmla="*/ 8460464 h 89"/>
                <a:gd name="T76" fmla="*/ 4092159 w 67"/>
                <a:gd name="T77" fmla="*/ 8460464 h 89"/>
                <a:gd name="T78" fmla="*/ 4092159 w 67"/>
                <a:gd name="T79" fmla="*/ 10617868 h 89"/>
                <a:gd name="T80" fmla="*/ 3068472 w 67"/>
                <a:gd name="T81" fmla="*/ 8460464 h 89"/>
                <a:gd name="T82" fmla="*/ 3068472 w 67"/>
                <a:gd name="T83" fmla="*/ 6741413 h 89"/>
                <a:gd name="T84" fmla="*/ 2300869 w 67"/>
                <a:gd name="T85" fmla="*/ 6741413 h 89"/>
                <a:gd name="T86" fmla="*/ 2300869 w 67"/>
                <a:gd name="T87" fmla="*/ 4979971 h 89"/>
                <a:gd name="T88" fmla="*/ 2300869 w 67"/>
                <a:gd name="T89" fmla="*/ 3968107 h 89"/>
                <a:gd name="T90" fmla="*/ 6 w 67"/>
                <a:gd name="T91" fmla="*/ 3968107 h 89"/>
                <a:gd name="T92" fmla="*/ 2 w 67"/>
                <a:gd name="T93" fmla="*/ 3968107 h 89"/>
                <a:gd name="T94" fmla="*/ 0 w 67"/>
                <a:gd name="T95" fmla="*/ 3968107 h 89"/>
                <a:gd name="T96" fmla="*/ 0 w 67"/>
                <a:gd name="T97" fmla="*/ 4979971 h 89"/>
                <a:gd name="T98" fmla="*/ 0 w 67"/>
                <a:gd name="T99" fmla="*/ 6741413 h 89"/>
                <a:gd name="T100" fmla="*/ 0 w 67"/>
                <a:gd name="T101" fmla="*/ 8460464 h 89"/>
                <a:gd name="T102" fmla="*/ 2 w 67"/>
                <a:gd name="T103" fmla="*/ 10617868 h 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7"/>
                <a:gd name="T157" fmla="*/ 0 h 89"/>
                <a:gd name="T158" fmla="*/ 67 w 67"/>
                <a:gd name="T159" fmla="*/ 89 h 8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7" h="89">
                  <a:moveTo>
                    <a:pt x="2" y="20"/>
                  </a:moveTo>
                  <a:lnTo>
                    <a:pt x="6" y="44"/>
                  </a:lnTo>
                  <a:lnTo>
                    <a:pt x="8" y="47"/>
                  </a:lnTo>
                  <a:lnTo>
                    <a:pt x="8" y="55"/>
                  </a:lnTo>
                  <a:lnTo>
                    <a:pt x="8" y="60"/>
                  </a:lnTo>
                  <a:lnTo>
                    <a:pt x="8" y="71"/>
                  </a:lnTo>
                  <a:lnTo>
                    <a:pt x="12" y="78"/>
                  </a:lnTo>
                  <a:lnTo>
                    <a:pt x="16" y="84"/>
                  </a:lnTo>
                  <a:lnTo>
                    <a:pt x="18" y="88"/>
                  </a:lnTo>
                  <a:lnTo>
                    <a:pt x="21" y="84"/>
                  </a:lnTo>
                  <a:lnTo>
                    <a:pt x="37" y="81"/>
                  </a:lnTo>
                  <a:lnTo>
                    <a:pt x="40" y="78"/>
                  </a:lnTo>
                  <a:lnTo>
                    <a:pt x="44" y="71"/>
                  </a:lnTo>
                  <a:lnTo>
                    <a:pt x="47" y="68"/>
                  </a:lnTo>
                  <a:lnTo>
                    <a:pt x="49" y="60"/>
                  </a:lnTo>
                  <a:lnTo>
                    <a:pt x="56" y="51"/>
                  </a:lnTo>
                  <a:lnTo>
                    <a:pt x="66" y="37"/>
                  </a:lnTo>
                  <a:lnTo>
                    <a:pt x="62" y="24"/>
                  </a:lnTo>
                  <a:lnTo>
                    <a:pt x="56" y="24"/>
                  </a:lnTo>
                  <a:lnTo>
                    <a:pt x="52" y="7"/>
                  </a:lnTo>
                  <a:lnTo>
                    <a:pt x="59" y="4"/>
                  </a:lnTo>
                  <a:lnTo>
                    <a:pt x="56" y="0"/>
                  </a:lnTo>
                  <a:lnTo>
                    <a:pt x="52" y="0"/>
                  </a:lnTo>
                  <a:lnTo>
                    <a:pt x="49" y="0"/>
                  </a:lnTo>
                  <a:lnTo>
                    <a:pt x="47" y="0"/>
                  </a:lnTo>
                  <a:lnTo>
                    <a:pt x="44" y="0"/>
                  </a:lnTo>
                  <a:lnTo>
                    <a:pt x="40" y="4"/>
                  </a:lnTo>
                  <a:lnTo>
                    <a:pt x="37" y="4"/>
                  </a:lnTo>
                  <a:lnTo>
                    <a:pt x="37" y="0"/>
                  </a:lnTo>
                  <a:lnTo>
                    <a:pt x="33" y="4"/>
                  </a:lnTo>
                  <a:lnTo>
                    <a:pt x="31" y="4"/>
                  </a:lnTo>
                  <a:lnTo>
                    <a:pt x="31" y="7"/>
                  </a:lnTo>
                  <a:lnTo>
                    <a:pt x="31" y="10"/>
                  </a:lnTo>
                  <a:lnTo>
                    <a:pt x="31" y="14"/>
                  </a:lnTo>
                  <a:lnTo>
                    <a:pt x="28" y="17"/>
                  </a:lnTo>
                  <a:lnTo>
                    <a:pt x="25" y="17"/>
                  </a:lnTo>
                  <a:lnTo>
                    <a:pt x="21" y="17"/>
                  </a:lnTo>
                  <a:lnTo>
                    <a:pt x="18" y="17"/>
                  </a:lnTo>
                  <a:lnTo>
                    <a:pt x="16" y="17"/>
                  </a:lnTo>
                  <a:lnTo>
                    <a:pt x="16" y="20"/>
                  </a:lnTo>
                  <a:lnTo>
                    <a:pt x="12" y="17"/>
                  </a:lnTo>
                  <a:lnTo>
                    <a:pt x="12" y="14"/>
                  </a:lnTo>
                  <a:lnTo>
                    <a:pt x="8" y="14"/>
                  </a:lnTo>
                  <a:lnTo>
                    <a:pt x="8" y="10"/>
                  </a:lnTo>
                  <a:lnTo>
                    <a:pt x="8" y="7"/>
                  </a:lnTo>
                  <a:lnTo>
                    <a:pt x="6" y="7"/>
                  </a:lnTo>
                  <a:lnTo>
                    <a:pt x="2" y="7"/>
                  </a:lnTo>
                  <a:lnTo>
                    <a:pt x="0" y="7"/>
                  </a:lnTo>
                  <a:lnTo>
                    <a:pt x="0" y="10"/>
                  </a:lnTo>
                  <a:lnTo>
                    <a:pt x="0" y="14"/>
                  </a:lnTo>
                  <a:lnTo>
                    <a:pt x="0" y="17"/>
                  </a:lnTo>
                  <a:lnTo>
                    <a:pt x="2" y="20"/>
                  </a:lnTo>
                </a:path>
              </a:pathLst>
            </a:custGeom>
            <a:solidFill>
              <a:srgbClr val="808080">
                <a:lumMod val="20000"/>
                <a:lumOff val="80000"/>
              </a:srgbClr>
            </a:solid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77" name="Freeform 82"/>
            <p:cNvSpPr>
              <a:spLocks/>
            </p:cNvSpPr>
            <p:nvPr/>
          </p:nvSpPr>
          <p:spPr bwMode="auto">
            <a:xfrm>
              <a:off x="4028" y="2564"/>
              <a:ext cx="48" cy="66"/>
            </a:xfrm>
            <a:custGeom>
              <a:avLst/>
              <a:gdLst>
                <a:gd name="T0" fmla="*/ 24943540 w 44"/>
                <a:gd name="T1" fmla="*/ 50510285 h 61"/>
                <a:gd name="T2" fmla="*/ 24943540 w 44"/>
                <a:gd name="T3" fmla="*/ 44625216 h 61"/>
                <a:gd name="T4" fmla="*/ 24943540 w 44"/>
                <a:gd name="T5" fmla="*/ 39387803 h 61"/>
                <a:gd name="T6" fmla="*/ 24943540 w 44"/>
                <a:gd name="T7" fmla="*/ 29154292 h 61"/>
                <a:gd name="T8" fmla="*/ 0 w 44"/>
                <a:gd name="T9" fmla="*/ 24551483 h 61"/>
                <a:gd name="T10" fmla="*/ 35327403 w 44"/>
                <a:gd name="T11" fmla="*/ 18138349 h 61"/>
                <a:gd name="T12" fmla="*/ 75102729 w 44"/>
                <a:gd name="T13" fmla="*/ 15303604 h 61"/>
                <a:gd name="T14" fmla="*/ 81930246 w 44"/>
                <a:gd name="T15" fmla="*/ 6960715 h 61"/>
                <a:gd name="T16" fmla="*/ 123878741 w 44"/>
                <a:gd name="T17" fmla="*/ 0 h 61"/>
                <a:gd name="T18" fmla="*/ 147425857 w 44"/>
                <a:gd name="T19" fmla="*/ 3 h 61"/>
                <a:gd name="T20" fmla="*/ 160828151 w 44"/>
                <a:gd name="T21" fmla="*/ 8816492 h 61"/>
                <a:gd name="T22" fmla="*/ 160828151 w 44"/>
                <a:gd name="T23" fmla="*/ 11167037 h 61"/>
                <a:gd name="T24" fmla="*/ 97503745 w 44"/>
                <a:gd name="T25" fmla="*/ 24551483 h 61"/>
                <a:gd name="T26" fmla="*/ 75102729 w 44"/>
                <a:gd name="T27" fmla="*/ 50510285 h 61"/>
                <a:gd name="T28" fmla="*/ 45864543 w 44"/>
                <a:gd name="T29" fmla="*/ 53978119 h 61"/>
                <a:gd name="T30" fmla="*/ 24943540 w 44"/>
                <a:gd name="T31" fmla="*/ 50510285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61"/>
                <a:gd name="T50" fmla="*/ 44 w 44"/>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61">
                  <a:moveTo>
                    <a:pt x="6" y="56"/>
                  </a:moveTo>
                  <a:lnTo>
                    <a:pt x="6" y="50"/>
                  </a:lnTo>
                  <a:lnTo>
                    <a:pt x="6" y="43"/>
                  </a:lnTo>
                  <a:lnTo>
                    <a:pt x="6" y="33"/>
                  </a:lnTo>
                  <a:lnTo>
                    <a:pt x="0" y="27"/>
                  </a:lnTo>
                  <a:lnTo>
                    <a:pt x="10" y="20"/>
                  </a:lnTo>
                  <a:lnTo>
                    <a:pt x="20" y="17"/>
                  </a:lnTo>
                  <a:lnTo>
                    <a:pt x="22" y="7"/>
                  </a:lnTo>
                  <a:lnTo>
                    <a:pt x="33" y="0"/>
                  </a:lnTo>
                  <a:lnTo>
                    <a:pt x="39" y="3"/>
                  </a:lnTo>
                  <a:lnTo>
                    <a:pt x="43" y="10"/>
                  </a:lnTo>
                  <a:lnTo>
                    <a:pt x="43" y="13"/>
                  </a:lnTo>
                  <a:lnTo>
                    <a:pt x="26" y="27"/>
                  </a:lnTo>
                  <a:lnTo>
                    <a:pt x="20" y="56"/>
                  </a:lnTo>
                  <a:lnTo>
                    <a:pt x="13" y="60"/>
                  </a:lnTo>
                  <a:lnTo>
                    <a:pt x="6" y="56"/>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grpSp>
      <p:sp>
        <p:nvSpPr>
          <p:cNvPr id="38946" name="Text Box 83"/>
          <p:cNvSpPr txBox="1">
            <a:spLocks noChangeArrowheads="1"/>
          </p:cNvSpPr>
          <p:nvPr/>
        </p:nvSpPr>
        <p:spPr bwMode="auto">
          <a:xfrm>
            <a:off x="6897688" y="2901950"/>
            <a:ext cx="228600" cy="138113"/>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Chad</a:t>
            </a:r>
          </a:p>
        </p:txBody>
      </p:sp>
      <p:sp>
        <p:nvSpPr>
          <p:cNvPr id="38947" name="Text Box 84"/>
          <p:cNvSpPr txBox="1">
            <a:spLocks noChangeArrowheads="1"/>
          </p:cNvSpPr>
          <p:nvPr/>
        </p:nvSpPr>
        <p:spPr bwMode="auto">
          <a:xfrm>
            <a:off x="6396038" y="3421063"/>
            <a:ext cx="444500" cy="139700"/>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Cameroon</a:t>
            </a:r>
          </a:p>
        </p:txBody>
      </p:sp>
      <p:sp>
        <p:nvSpPr>
          <p:cNvPr id="38948" name="Text Box 85"/>
          <p:cNvSpPr txBox="1">
            <a:spLocks noChangeArrowheads="1"/>
          </p:cNvSpPr>
          <p:nvPr/>
        </p:nvSpPr>
        <p:spPr bwMode="auto">
          <a:xfrm>
            <a:off x="6846888" y="3411538"/>
            <a:ext cx="625475" cy="193675"/>
          </a:xfrm>
          <a:prstGeom prst="rect">
            <a:avLst/>
          </a:prstGeom>
          <a:noFill/>
          <a:ln w="9525">
            <a:noFill/>
            <a:miter lim="800000"/>
            <a:headEnd/>
            <a:tailEnd/>
          </a:ln>
        </p:spPr>
        <p:txBody>
          <a:bodyPr wrap="none" lIns="0" tIns="0" rIns="0" bIns="0">
            <a:spAutoFit/>
          </a:bodyPr>
          <a:lstStyle/>
          <a:p>
            <a:pPr algn="ctr">
              <a:lnSpc>
                <a:spcPct val="70000"/>
              </a:lnSpc>
            </a:pPr>
            <a:r>
              <a:rPr lang="en-US" sz="900">
                <a:solidFill>
                  <a:srgbClr val="000000"/>
                </a:solidFill>
                <a:latin typeface="Arial Narrow" pitchFamily="34" charset="0"/>
                <a:ea typeface="ＭＳ Ｐゴシック" pitchFamily="34" charset="-128"/>
              </a:rPr>
              <a:t>Central African</a:t>
            </a:r>
          </a:p>
          <a:p>
            <a:pPr algn="ctr">
              <a:lnSpc>
                <a:spcPct val="70000"/>
              </a:lnSpc>
            </a:pPr>
            <a:r>
              <a:rPr lang="en-US" sz="900">
                <a:solidFill>
                  <a:srgbClr val="000000"/>
                </a:solidFill>
                <a:latin typeface="Arial Narrow" pitchFamily="34" charset="0"/>
                <a:ea typeface="ＭＳ Ｐゴシック" pitchFamily="34" charset="-128"/>
              </a:rPr>
              <a:t>Republic</a:t>
            </a:r>
          </a:p>
        </p:txBody>
      </p:sp>
      <p:sp>
        <p:nvSpPr>
          <p:cNvPr id="38949" name="Text Box 86"/>
          <p:cNvSpPr txBox="1">
            <a:spLocks noChangeArrowheads="1"/>
          </p:cNvSpPr>
          <p:nvPr/>
        </p:nvSpPr>
        <p:spPr bwMode="auto">
          <a:xfrm>
            <a:off x="7032625" y="3925888"/>
            <a:ext cx="481013" cy="292100"/>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Democratic</a:t>
            </a:r>
          </a:p>
          <a:p>
            <a:pPr>
              <a:lnSpc>
                <a:spcPct val="70000"/>
              </a:lnSpc>
            </a:pPr>
            <a:r>
              <a:rPr lang="en-US" sz="900">
                <a:solidFill>
                  <a:srgbClr val="000000"/>
                </a:solidFill>
                <a:latin typeface="Arial Narrow" pitchFamily="34" charset="0"/>
                <a:ea typeface="ＭＳ Ｐゴシック" pitchFamily="34" charset="-128"/>
              </a:rPr>
              <a:t>Republic of</a:t>
            </a:r>
          </a:p>
          <a:p>
            <a:pPr>
              <a:lnSpc>
                <a:spcPct val="70000"/>
              </a:lnSpc>
            </a:pPr>
            <a:r>
              <a:rPr lang="en-US" sz="900">
                <a:solidFill>
                  <a:srgbClr val="000000"/>
                </a:solidFill>
                <a:latin typeface="Arial Narrow" pitchFamily="34" charset="0"/>
                <a:ea typeface="ＭＳ Ｐゴシック" pitchFamily="34" charset="-128"/>
              </a:rPr>
              <a:t>Congo</a:t>
            </a:r>
          </a:p>
        </p:txBody>
      </p:sp>
      <p:sp>
        <p:nvSpPr>
          <p:cNvPr id="38950" name="Text Box 87"/>
          <p:cNvSpPr txBox="1">
            <a:spLocks noChangeArrowheads="1"/>
          </p:cNvSpPr>
          <p:nvPr/>
        </p:nvSpPr>
        <p:spPr bwMode="auto">
          <a:xfrm>
            <a:off x="6813550" y="4646613"/>
            <a:ext cx="293688" cy="138112"/>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Angola</a:t>
            </a:r>
          </a:p>
        </p:txBody>
      </p:sp>
      <p:sp>
        <p:nvSpPr>
          <p:cNvPr id="38951" name="Text Box 88"/>
          <p:cNvSpPr txBox="1">
            <a:spLocks noChangeArrowheads="1"/>
          </p:cNvSpPr>
          <p:nvPr/>
        </p:nvSpPr>
        <p:spPr bwMode="auto">
          <a:xfrm>
            <a:off x="6711950" y="3854450"/>
            <a:ext cx="280988" cy="138113"/>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Congo</a:t>
            </a:r>
          </a:p>
        </p:txBody>
      </p:sp>
      <p:sp>
        <p:nvSpPr>
          <p:cNvPr id="38952" name="Text Box 89"/>
          <p:cNvSpPr txBox="1">
            <a:spLocks noChangeArrowheads="1"/>
          </p:cNvSpPr>
          <p:nvPr/>
        </p:nvSpPr>
        <p:spPr bwMode="auto">
          <a:xfrm>
            <a:off x="6424613" y="3911600"/>
            <a:ext cx="285750" cy="138113"/>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Gabon</a:t>
            </a:r>
          </a:p>
        </p:txBody>
      </p:sp>
      <p:sp>
        <p:nvSpPr>
          <p:cNvPr id="38953" name="Text Box 90"/>
          <p:cNvSpPr txBox="1">
            <a:spLocks noChangeArrowheads="1"/>
          </p:cNvSpPr>
          <p:nvPr/>
        </p:nvSpPr>
        <p:spPr bwMode="auto">
          <a:xfrm>
            <a:off x="6065838" y="4054475"/>
            <a:ext cx="425450" cy="193675"/>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Equatorial</a:t>
            </a:r>
          </a:p>
          <a:p>
            <a:pPr>
              <a:lnSpc>
                <a:spcPct val="70000"/>
              </a:lnSpc>
            </a:pPr>
            <a:r>
              <a:rPr lang="en-US" sz="900">
                <a:solidFill>
                  <a:srgbClr val="000000"/>
                </a:solidFill>
                <a:latin typeface="Arial Narrow" pitchFamily="34" charset="0"/>
                <a:ea typeface="ＭＳ Ｐゴシック" pitchFamily="34" charset="-128"/>
              </a:rPr>
              <a:t>Guinea</a:t>
            </a:r>
          </a:p>
        </p:txBody>
      </p:sp>
      <p:sp>
        <p:nvSpPr>
          <p:cNvPr id="38954" name="Text Box 91"/>
          <p:cNvSpPr txBox="1">
            <a:spLocks noChangeArrowheads="1"/>
          </p:cNvSpPr>
          <p:nvPr/>
        </p:nvSpPr>
        <p:spPr bwMode="auto">
          <a:xfrm>
            <a:off x="7350125" y="4270375"/>
            <a:ext cx="327025" cy="139700"/>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Burundi</a:t>
            </a:r>
          </a:p>
        </p:txBody>
      </p:sp>
      <p:sp>
        <p:nvSpPr>
          <p:cNvPr id="38955" name="Text Box 92"/>
          <p:cNvSpPr txBox="1">
            <a:spLocks noChangeArrowheads="1"/>
          </p:cNvSpPr>
          <p:nvPr/>
        </p:nvSpPr>
        <p:spPr bwMode="auto">
          <a:xfrm>
            <a:off x="5789613" y="3816350"/>
            <a:ext cx="436562" cy="195263"/>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Sao Tome</a:t>
            </a:r>
          </a:p>
          <a:p>
            <a:pPr>
              <a:lnSpc>
                <a:spcPct val="70000"/>
              </a:lnSpc>
            </a:pPr>
            <a:r>
              <a:rPr lang="en-US" sz="900">
                <a:solidFill>
                  <a:srgbClr val="000000"/>
                </a:solidFill>
                <a:latin typeface="Arial Narrow" pitchFamily="34" charset="0"/>
                <a:ea typeface="ＭＳ Ｐゴシック" pitchFamily="34" charset="-128"/>
              </a:rPr>
              <a:t>&amp; Principe</a:t>
            </a:r>
          </a:p>
        </p:txBody>
      </p:sp>
      <p:sp>
        <p:nvSpPr>
          <p:cNvPr id="588" name="Freeform 93"/>
          <p:cNvSpPr>
            <a:spLocks/>
          </p:cNvSpPr>
          <p:nvPr/>
        </p:nvSpPr>
        <p:spPr bwMode="auto">
          <a:xfrm>
            <a:off x="6323013" y="3806825"/>
            <a:ext cx="177800" cy="217488"/>
          </a:xfrm>
          <a:custGeom>
            <a:avLst/>
            <a:gdLst>
              <a:gd name="T0" fmla="*/ 0 w 127"/>
              <a:gd name="T1" fmla="*/ 2147483647 h 151"/>
              <a:gd name="T2" fmla="*/ 2147483647 w 127"/>
              <a:gd name="T3" fmla="*/ 0 h 151"/>
              <a:gd name="T4" fmla="*/ 0 60000 65536"/>
              <a:gd name="T5" fmla="*/ 0 60000 65536"/>
              <a:gd name="T6" fmla="*/ 0 w 127"/>
              <a:gd name="T7" fmla="*/ 0 h 151"/>
              <a:gd name="T8" fmla="*/ 127 w 127"/>
              <a:gd name="T9" fmla="*/ 151 h 151"/>
            </a:gdLst>
            <a:ahLst/>
            <a:cxnLst>
              <a:cxn ang="T4">
                <a:pos x="T0" y="T1"/>
              </a:cxn>
              <a:cxn ang="T5">
                <a:pos x="T2" y="T3"/>
              </a:cxn>
            </a:cxnLst>
            <a:rect l="T6" t="T7" r="T8" b="T9"/>
            <a:pathLst>
              <a:path w="127" h="151">
                <a:moveTo>
                  <a:pt x="0" y="151"/>
                </a:moveTo>
                <a:lnTo>
                  <a:pt x="127" y="0"/>
                </a:lnTo>
              </a:path>
            </a:pathLst>
          </a:custGeom>
          <a:noFill/>
          <a:ln w="9525">
            <a:solidFill>
              <a:srgbClr val="FFFFFF"/>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89" name="Line 94"/>
          <p:cNvSpPr>
            <a:spLocks noChangeShapeType="1"/>
          </p:cNvSpPr>
          <p:nvPr/>
        </p:nvSpPr>
        <p:spPr bwMode="auto">
          <a:xfrm flipV="1">
            <a:off x="6183313" y="3794125"/>
            <a:ext cx="112712" cy="38100"/>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90" name="Line 95"/>
          <p:cNvSpPr>
            <a:spLocks noChangeShapeType="1"/>
          </p:cNvSpPr>
          <p:nvPr/>
        </p:nvSpPr>
        <p:spPr bwMode="auto">
          <a:xfrm flipV="1">
            <a:off x="7551738" y="4135438"/>
            <a:ext cx="128587" cy="165100"/>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grpSp>
        <p:nvGrpSpPr>
          <p:cNvPr id="5" name="Group 99"/>
          <p:cNvGrpSpPr>
            <a:grpSpLocks/>
          </p:cNvGrpSpPr>
          <p:nvPr/>
        </p:nvGrpSpPr>
        <p:grpSpPr bwMode="auto">
          <a:xfrm>
            <a:off x="7215188" y="2403452"/>
            <a:ext cx="1879600" cy="2263775"/>
            <a:chOff x="4464" y="1323"/>
            <a:chExt cx="1344" cy="1571"/>
          </a:xfrm>
          <a:solidFill>
            <a:srgbClr val="FFFFFF">
              <a:lumMod val="85000"/>
            </a:srgbClr>
          </a:solidFill>
        </p:grpSpPr>
        <p:sp>
          <p:nvSpPr>
            <p:cNvPr id="592" name="Freeform 100"/>
            <p:cNvSpPr>
              <a:spLocks/>
            </p:cNvSpPr>
            <p:nvPr/>
          </p:nvSpPr>
          <p:spPr bwMode="auto">
            <a:xfrm>
              <a:off x="5667" y="2629"/>
              <a:ext cx="141" cy="59"/>
            </a:xfrm>
            <a:custGeom>
              <a:avLst/>
              <a:gdLst>
                <a:gd name="T0" fmla="*/ 2147483647 w 17"/>
                <a:gd name="T1" fmla="*/ 2147483647 h 24"/>
                <a:gd name="T2" fmla="*/ 0 w 17"/>
                <a:gd name="T3" fmla="*/ 2147483647 h 24"/>
                <a:gd name="T4" fmla="*/ 2147483647 w 17"/>
                <a:gd name="T5" fmla="*/ 2147483647 h 24"/>
                <a:gd name="T6" fmla="*/ 2147483647 w 17"/>
                <a:gd name="T7" fmla="*/ 0 h 24"/>
                <a:gd name="T8" fmla="*/ 2147483647 w 17"/>
                <a:gd name="T9" fmla="*/ 2147483647 h 24"/>
                <a:gd name="T10" fmla="*/ 2147483647 w 17"/>
                <a:gd name="T11" fmla="*/ 0 h 24"/>
                <a:gd name="T12" fmla="*/ 2147483647 w 17"/>
                <a:gd name="T13" fmla="*/ 2147483647 h 24"/>
                <a:gd name="T14" fmla="*/ 2147483647 w 17"/>
                <a:gd name="T15" fmla="*/ 2147483647 h 24"/>
                <a:gd name="T16" fmla="*/ 2147483647 w 17"/>
                <a:gd name="T17" fmla="*/ 2147483647 h 24"/>
                <a:gd name="T18" fmla="*/ 2147483647 w 17"/>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4"/>
                <a:gd name="T32" fmla="*/ 17 w 17"/>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4">
                  <a:moveTo>
                    <a:pt x="10" y="23"/>
                  </a:moveTo>
                  <a:lnTo>
                    <a:pt x="0" y="19"/>
                  </a:lnTo>
                  <a:lnTo>
                    <a:pt x="5" y="9"/>
                  </a:lnTo>
                  <a:lnTo>
                    <a:pt x="5" y="0"/>
                  </a:lnTo>
                  <a:lnTo>
                    <a:pt x="5" y="3"/>
                  </a:lnTo>
                  <a:lnTo>
                    <a:pt x="10" y="0"/>
                  </a:lnTo>
                  <a:lnTo>
                    <a:pt x="10" y="6"/>
                  </a:lnTo>
                  <a:lnTo>
                    <a:pt x="10" y="9"/>
                  </a:lnTo>
                  <a:lnTo>
                    <a:pt x="16" y="13"/>
                  </a:lnTo>
                  <a:lnTo>
                    <a:pt x="10" y="23"/>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93" name="Freeform 101"/>
            <p:cNvSpPr>
              <a:spLocks/>
            </p:cNvSpPr>
            <p:nvPr/>
          </p:nvSpPr>
          <p:spPr bwMode="auto">
            <a:xfrm>
              <a:off x="5288" y="1829"/>
              <a:ext cx="439" cy="614"/>
            </a:xfrm>
            <a:custGeom>
              <a:avLst/>
              <a:gdLst>
                <a:gd name="T0" fmla="*/ 0 w 406"/>
                <a:gd name="T1" fmla="*/ 214068701 h 569"/>
                <a:gd name="T2" fmla="*/ 17120593 w 406"/>
                <a:gd name="T3" fmla="*/ 319160318 h 569"/>
                <a:gd name="T4" fmla="*/ 19319567 w 406"/>
                <a:gd name="T5" fmla="*/ 317166098 h 569"/>
                <a:gd name="T6" fmla="*/ 47644591 w 406"/>
                <a:gd name="T7" fmla="*/ 289904216 h 569"/>
                <a:gd name="T8" fmla="*/ 51127629 w 406"/>
                <a:gd name="T9" fmla="*/ 286478698 h 569"/>
                <a:gd name="T10" fmla="*/ 51127629 w 406"/>
                <a:gd name="T11" fmla="*/ 284435859 h 569"/>
                <a:gd name="T12" fmla="*/ 80252152 w 406"/>
                <a:gd name="T13" fmla="*/ 267643007 h 569"/>
                <a:gd name="T14" fmla="*/ 128258651 w 406"/>
                <a:gd name="T15" fmla="*/ 237865630 h 569"/>
                <a:gd name="T16" fmla="*/ 159570907 w 406"/>
                <a:gd name="T17" fmla="*/ 224323226 h 569"/>
                <a:gd name="T18" fmla="*/ 172540875 w 406"/>
                <a:gd name="T19" fmla="*/ 212367026 h 569"/>
                <a:gd name="T20" fmla="*/ 211342685 w 406"/>
                <a:gd name="T21" fmla="*/ 185880843 h 569"/>
                <a:gd name="T22" fmla="*/ 226410994 w 406"/>
                <a:gd name="T23" fmla="*/ 166679955 h 569"/>
                <a:gd name="T24" fmla="*/ 245877780 w 406"/>
                <a:gd name="T25" fmla="*/ 152010330 h 569"/>
                <a:gd name="T26" fmla="*/ 259138672 w 406"/>
                <a:gd name="T27" fmla="*/ 127237665 h 569"/>
                <a:gd name="T28" fmla="*/ 271967883 w 406"/>
                <a:gd name="T29" fmla="*/ 109957792 h 569"/>
                <a:gd name="T30" fmla="*/ 282005765 w 406"/>
                <a:gd name="T31" fmla="*/ 93234278 h 569"/>
                <a:gd name="T32" fmla="*/ 289678738 w 406"/>
                <a:gd name="T33" fmla="*/ 84019543 h 569"/>
                <a:gd name="T34" fmla="*/ 298535688 w 406"/>
                <a:gd name="T35" fmla="*/ 72273203 h 569"/>
                <a:gd name="T36" fmla="*/ 302976516 w 406"/>
                <a:gd name="T37" fmla="*/ 70837173 h 569"/>
                <a:gd name="T38" fmla="*/ 312376909 w 406"/>
                <a:gd name="T39" fmla="*/ 39546970 h 569"/>
                <a:gd name="T40" fmla="*/ 322402610 w 406"/>
                <a:gd name="T41" fmla="*/ 37646225 h 569"/>
                <a:gd name="T42" fmla="*/ 326953884 w 406"/>
                <a:gd name="T43" fmla="*/ 36318449 h 569"/>
                <a:gd name="T44" fmla="*/ 322402610 w 406"/>
                <a:gd name="T45" fmla="*/ 34661587 h 569"/>
                <a:gd name="T46" fmla="*/ 314210483 w 406"/>
                <a:gd name="T47" fmla="*/ 34661587 h 569"/>
                <a:gd name="T48" fmla="*/ 322402610 w 406"/>
                <a:gd name="T49" fmla="*/ 19095888 h 569"/>
                <a:gd name="T50" fmla="*/ 319863452 w 406"/>
                <a:gd name="T51" fmla="*/ 9565658 h 569"/>
                <a:gd name="T52" fmla="*/ 322402610 w 406"/>
                <a:gd name="T53" fmla="*/ 4 h 569"/>
                <a:gd name="T54" fmla="*/ 312376909 w 406"/>
                <a:gd name="T55" fmla="*/ 0 h 569"/>
                <a:gd name="T56" fmla="*/ 298535688 w 406"/>
                <a:gd name="T57" fmla="*/ 4468432 h 569"/>
                <a:gd name="T58" fmla="*/ 267178832 w 406"/>
                <a:gd name="T59" fmla="*/ 11595470 h 569"/>
                <a:gd name="T60" fmla="*/ 211342685 w 406"/>
                <a:gd name="T61" fmla="*/ 19095888 h 569"/>
                <a:gd name="T62" fmla="*/ 198103106 w 406"/>
                <a:gd name="T63" fmla="*/ 19095888 h 569"/>
                <a:gd name="T64" fmla="*/ 195985804 w 406"/>
                <a:gd name="T65" fmla="*/ 20606107 h 569"/>
                <a:gd name="T66" fmla="*/ 193651483 w 406"/>
                <a:gd name="T67" fmla="*/ 23003370 h 569"/>
                <a:gd name="T68" fmla="*/ 185932975 w 406"/>
                <a:gd name="T69" fmla="*/ 24822604 h 569"/>
                <a:gd name="T70" fmla="*/ 167175371 w 406"/>
                <a:gd name="T71" fmla="*/ 28904086 h 569"/>
                <a:gd name="T72" fmla="*/ 155027799 w 406"/>
                <a:gd name="T73" fmla="*/ 24822604 h 569"/>
                <a:gd name="T74" fmla="*/ 149659112 w 406"/>
                <a:gd name="T75" fmla="*/ 24822604 h 569"/>
                <a:gd name="T76" fmla="*/ 147365067 w 406"/>
                <a:gd name="T77" fmla="*/ 26785712 h 569"/>
                <a:gd name="T78" fmla="*/ 141666529 w 406"/>
                <a:gd name="T79" fmla="*/ 28904086 h 569"/>
                <a:gd name="T80" fmla="*/ 131586850 w 406"/>
                <a:gd name="T81" fmla="*/ 30149178 h 569"/>
                <a:gd name="T82" fmla="*/ 127519782 w 406"/>
                <a:gd name="T83" fmla="*/ 34661587 h 569"/>
                <a:gd name="T84" fmla="*/ 99701775 w 406"/>
                <a:gd name="T85" fmla="*/ 32330278 h 569"/>
                <a:gd name="T86" fmla="*/ 93287654 w 406"/>
                <a:gd name="T87" fmla="*/ 30149178 h 569"/>
                <a:gd name="T88" fmla="*/ 92026102 w 406"/>
                <a:gd name="T89" fmla="*/ 26785712 h 569"/>
                <a:gd name="T90" fmla="*/ 86275143 w 406"/>
                <a:gd name="T91" fmla="*/ 23003370 h 569"/>
                <a:gd name="T92" fmla="*/ 80252152 w 406"/>
                <a:gd name="T93" fmla="*/ 16965544 h 569"/>
                <a:gd name="T94" fmla="*/ 75569671 w 406"/>
                <a:gd name="T95" fmla="*/ 11595470 h 569"/>
                <a:gd name="T96" fmla="*/ 70421513 w 406"/>
                <a:gd name="T97" fmla="*/ 9565658 h 569"/>
                <a:gd name="T98" fmla="*/ 67018957 w 406"/>
                <a:gd name="T99" fmla="*/ 15102550 h 569"/>
                <a:gd name="T100" fmla="*/ 63114963 w 406"/>
                <a:gd name="T101" fmla="*/ 16965544 h 569"/>
                <a:gd name="T102" fmla="*/ 60232183 w 406"/>
                <a:gd name="T103" fmla="*/ 20606107 h 569"/>
                <a:gd name="T104" fmla="*/ 60232183 w 406"/>
                <a:gd name="T105" fmla="*/ 36318449 h 569"/>
                <a:gd name="T106" fmla="*/ 67018957 w 406"/>
                <a:gd name="T107" fmla="*/ 43836240 h 569"/>
                <a:gd name="T108" fmla="*/ 223070893 w 406"/>
                <a:gd name="T109" fmla="*/ 91354148 h 569"/>
                <a:gd name="T110" fmla="*/ 92026102 w 406"/>
                <a:gd name="T111" fmla="*/ 163634897 h 569"/>
                <a:gd name="T112" fmla="*/ 68244973 w 406"/>
                <a:gd name="T113" fmla="*/ 170367010 h 569"/>
                <a:gd name="T114" fmla="*/ 67018957 w 406"/>
                <a:gd name="T115" fmla="*/ 172519932 h 569"/>
                <a:gd name="T116" fmla="*/ 36099742 w 406"/>
                <a:gd name="T117" fmla="*/ 183840629 h 569"/>
                <a:gd name="T118" fmla="*/ 28555449 w 406"/>
                <a:gd name="T119" fmla="*/ 188197856 h 5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06"/>
                <a:gd name="T181" fmla="*/ 0 h 569"/>
                <a:gd name="T182" fmla="*/ 406 w 406"/>
                <a:gd name="T183" fmla="*/ 569 h 5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06" h="569">
                  <a:moveTo>
                    <a:pt x="27" y="346"/>
                  </a:moveTo>
                  <a:lnTo>
                    <a:pt x="0" y="380"/>
                  </a:lnTo>
                  <a:lnTo>
                    <a:pt x="2" y="541"/>
                  </a:lnTo>
                  <a:lnTo>
                    <a:pt x="21" y="565"/>
                  </a:lnTo>
                  <a:lnTo>
                    <a:pt x="21" y="568"/>
                  </a:lnTo>
                  <a:lnTo>
                    <a:pt x="24" y="561"/>
                  </a:lnTo>
                  <a:lnTo>
                    <a:pt x="59" y="521"/>
                  </a:lnTo>
                  <a:lnTo>
                    <a:pt x="59" y="514"/>
                  </a:lnTo>
                  <a:lnTo>
                    <a:pt x="63" y="514"/>
                  </a:lnTo>
                  <a:lnTo>
                    <a:pt x="63" y="508"/>
                  </a:lnTo>
                  <a:lnTo>
                    <a:pt x="59" y="508"/>
                  </a:lnTo>
                  <a:lnTo>
                    <a:pt x="63" y="504"/>
                  </a:lnTo>
                  <a:lnTo>
                    <a:pt x="71" y="504"/>
                  </a:lnTo>
                  <a:lnTo>
                    <a:pt x="100" y="474"/>
                  </a:lnTo>
                  <a:lnTo>
                    <a:pt x="141" y="433"/>
                  </a:lnTo>
                  <a:lnTo>
                    <a:pt x="160" y="420"/>
                  </a:lnTo>
                  <a:lnTo>
                    <a:pt x="176" y="417"/>
                  </a:lnTo>
                  <a:lnTo>
                    <a:pt x="199" y="397"/>
                  </a:lnTo>
                  <a:lnTo>
                    <a:pt x="211" y="384"/>
                  </a:lnTo>
                  <a:lnTo>
                    <a:pt x="215" y="376"/>
                  </a:lnTo>
                  <a:lnTo>
                    <a:pt x="228" y="366"/>
                  </a:lnTo>
                  <a:lnTo>
                    <a:pt x="263" y="329"/>
                  </a:lnTo>
                  <a:lnTo>
                    <a:pt x="275" y="310"/>
                  </a:lnTo>
                  <a:lnTo>
                    <a:pt x="281" y="296"/>
                  </a:lnTo>
                  <a:lnTo>
                    <a:pt x="303" y="269"/>
                  </a:lnTo>
                  <a:lnTo>
                    <a:pt x="306" y="269"/>
                  </a:lnTo>
                  <a:lnTo>
                    <a:pt x="309" y="262"/>
                  </a:lnTo>
                  <a:lnTo>
                    <a:pt x="322" y="226"/>
                  </a:lnTo>
                  <a:lnTo>
                    <a:pt x="322" y="222"/>
                  </a:lnTo>
                  <a:lnTo>
                    <a:pt x="338" y="195"/>
                  </a:lnTo>
                  <a:lnTo>
                    <a:pt x="341" y="189"/>
                  </a:lnTo>
                  <a:lnTo>
                    <a:pt x="351" y="165"/>
                  </a:lnTo>
                  <a:lnTo>
                    <a:pt x="360" y="155"/>
                  </a:lnTo>
                  <a:lnTo>
                    <a:pt x="360" y="148"/>
                  </a:lnTo>
                  <a:lnTo>
                    <a:pt x="369" y="138"/>
                  </a:lnTo>
                  <a:lnTo>
                    <a:pt x="373" y="128"/>
                  </a:lnTo>
                  <a:lnTo>
                    <a:pt x="373" y="125"/>
                  </a:lnTo>
                  <a:lnTo>
                    <a:pt x="376" y="125"/>
                  </a:lnTo>
                  <a:lnTo>
                    <a:pt x="383" y="118"/>
                  </a:lnTo>
                  <a:lnTo>
                    <a:pt x="388" y="70"/>
                  </a:lnTo>
                  <a:lnTo>
                    <a:pt x="388" y="67"/>
                  </a:lnTo>
                  <a:lnTo>
                    <a:pt x="401" y="67"/>
                  </a:lnTo>
                  <a:lnTo>
                    <a:pt x="405" y="67"/>
                  </a:lnTo>
                  <a:lnTo>
                    <a:pt x="405" y="64"/>
                  </a:lnTo>
                  <a:lnTo>
                    <a:pt x="401" y="64"/>
                  </a:lnTo>
                  <a:lnTo>
                    <a:pt x="401" y="61"/>
                  </a:lnTo>
                  <a:lnTo>
                    <a:pt x="395" y="64"/>
                  </a:lnTo>
                  <a:lnTo>
                    <a:pt x="392" y="61"/>
                  </a:lnTo>
                  <a:lnTo>
                    <a:pt x="398" y="57"/>
                  </a:lnTo>
                  <a:lnTo>
                    <a:pt x="401" y="34"/>
                  </a:lnTo>
                  <a:lnTo>
                    <a:pt x="395" y="30"/>
                  </a:lnTo>
                  <a:lnTo>
                    <a:pt x="398" y="17"/>
                  </a:lnTo>
                  <a:lnTo>
                    <a:pt x="401" y="14"/>
                  </a:lnTo>
                  <a:lnTo>
                    <a:pt x="401" y="4"/>
                  </a:lnTo>
                  <a:lnTo>
                    <a:pt x="395" y="4"/>
                  </a:lnTo>
                  <a:lnTo>
                    <a:pt x="388" y="0"/>
                  </a:lnTo>
                  <a:lnTo>
                    <a:pt x="376" y="0"/>
                  </a:lnTo>
                  <a:lnTo>
                    <a:pt x="373" y="7"/>
                  </a:lnTo>
                  <a:lnTo>
                    <a:pt x="332" y="17"/>
                  </a:lnTo>
                  <a:lnTo>
                    <a:pt x="332" y="20"/>
                  </a:lnTo>
                  <a:lnTo>
                    <a:pt x="287" y="30"/>
                  </a:lnTo>
                  <a:lnTo>
                    <a:pt x="263" y="34"/>
                  </a:lnTo>
                  <a:lnTo>
                    <a:pt x="259" y="34"/>
                  </a:lnTo>
                  <a:lnTo>
                    <a:pt x="246" y="34"/>
                  </a:lnTo>
                  <a:lnTo>
                    <a:pt x="244" y="34"/>
                  </a:lnTo>
                  <a:lnTo>
                    <a:pt x="244" y="37"/>
                  </a:lnTo>
                  <a:lnTo>
                    <a:pt x="240" y="37"/>
                  </a:lnTo>
                  <a:lnTo>
                    <a:pt x="240" y="41"/>
                  </a:lnTo>
                  <a:lnTo>
                    <a:pt x="230" y="41"/>
                  </a:lnTo>
                  <a:lnTo>
                    <a:pt x="230" y="44"/>
                  </a:lnTo>
                  <a:lnTo>
                    <a:pt x="228" y="47"/>
                  </a:lnTo>
                  <a:lnTo>
                    <a:pt x="208" y="51"/>
                  </a:lnTo>
                  <a:lnTo>
                    <a:pt x="208" y="47"/>
                  </a:lnTo>
                  <a:lnTo>
                    <a:pt x="193" y="44"/>
                  </a:lnTo>
                  <a:lnTo>
                    <a:pt x="189" y="44"/>
                  </a:lnTo>
                  <a:lnTo>
                    <a:pt x="186" y="44"/>
                  </a:lnTo>
                  <a:lnTo>
                    <a:pt x="183" y="44"/>
                  </a:lnTo>
                  <a:lnTo>
                    <a:pt x="183" y="47"/>
                  </a:lnTo>
                  <a:lnTo>
                    <a:pt x="176" y="47"/>
                  </a:lnTo>
                  <a:lnTo>
                    <a:pt x="176" y="51"/>
                  </a:lnTo>
                  <a:lnTo>
                    <a:pt x="174" y="51"/>
                  </a:lnTo>
                  <a:lnTo>
                    <a:pt x="164" y="54"/>
                  </a:lnTo>
                  <a:lnTo>
                    <a:pt x="160" y="57"/>
                  </a:lnTo>
                  <a:lnTo>
                    <a:pt x="158" y="61"/>
                  </a:lnTo>
                  <a:lnTo>
                    <a:pt x="126" y="57"/>
                  </a:lnTo>
                  <a:lnTo>
                    <a:pt x="123" y="57"/>
                  </a:lnTo>
                  <a:lnTo>
                    <a:pt x="120" y="54"/>
                  </a:lnTo>
                  <a:lnTo>
                    <a:pt x="116" y="54"/>
                  </a:lnTo>
                  <a:lnTo>
                    <a:pt x="116" y="51"/>
                  </a:lnTo>
                  <a:lnTo>
                    <a:pt x="113" y="47"/>
                  </a:lnTo>
                  <a:lnTo>
                    <a:pt x="110" y="44"/>
                  </a:lnTo>
                  <a:lnTo>
                    <a:pt x="107" y="41"/>
                  </a:lnTo>
                  <a:lnTo>
                    <a:pt x="107" y="37"/>
                  </a:lnTo>
                  <a:lnTo>
                    <a:pt x="100" y="30"/>
                  </a:lnTo>
                  <a:lnTo>
                    <a:pt x="98" y="27"/>
                  </a:lnTo>
                  <a:lnTo>
                    <a:pt x="94" y="20"/>
                  </a:lnTo>
                  <a:lnTo>
                    <a:pt x="91" y="20"/>
                  </a:lnTo>
                  <a:lnTo>
                    <a:pt x="88" y="17"/>
                  </a:lnTo>
                  <a:lnTo>
                    <a:pt x="85" y="27"/>
                  </a:lnTo>
                  <a:lnTo>
                    <a:pt x="82" y="27"/>
                  </a:lnTo>
                  <a:lnTo>
                    <a:pt x="82" y="30"/>
                  </a:lnTo>
                  <a:lnTo>
                    <a:pt x="79" y="30"/>
                  </a:lnTo>
                  <a:lnTo>
                    <a:pt x="79" y="34"/>
                  </a:lnTo>
                  <a:lnTo>
                    <a:pt x="75" y="37"/>
                  </a:lnTo>
                  <a:lnTo>
                    <a:pt x="75" y="41"/>
                  </a:lnTo>
                  <a:lnTo>
                    <a:pt x="75" y="64"/>
                  </a:lnTo>
                  <a:lnTo>
                    <a:pt x="79" y="70"/>
                  </a:lnTo>
                  <a:lnTo>
                    <a:pt x="82" y="78"/>
                  </a:lnTo>
                  <a:lnTo>
                    <a:pt x="120" y="118"/>
                  </a:lnTo>
                  <a:lnTo>
                    <a:pt x="278" y="162"/>
                  </a:lnTo>
                  <a:lnTo>
                    <a:pt x="160" y="289"/>
                  </a:lnTo>
                  <a:lnTo>
                    <a:pt x="113" y="289"/>
                  </a:lnTo>
                  <a:lnTo>
                    <a:pt x="91" y="300"/>
                  </a:lnTo>
                  <a:lnTo>
                    <a:pt x="85" y="302"/>
                  </a:lnTo>
                  <a:lnTo>
                    <a:pt x="85" y="306"/>
                  </a:lnTo>
                  <a:lnTo>
                    <a:pt x="82" y="306"/>
                  </a:lnTo>
                  <a:lnTo>
                    <a:pt x="71" y="316"/>
                  </a:lnTo>
                  <a:lnTo>
                    <a:pt x="44" y="326"/>
                  </a:lnTo>
                  <a:lnTo>
                    <a:pt x="37" y="329"/>
                  </a:lnTo>
                  <a:lnTo>
                    <a:pt x="35" y="333"/>
                  </a:lnTo>
                  <a:lnTo>
                    <a:pt x="27" y="346"/>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94" name="Freeform 102"/>
            <p:cNvSpPr>
              <a:spLocks/>
            </p:cNvSpPr>
            <p:nvPr/>
          </p:nvSpPr>
          <p:spPr bwMode="auto">
            <a:xfrm>
              <a:off x="4941" y="1734"/>
              <a:ext cx="646" cy="472"/>
            </a:xfrm>
            <a:custGeom>
              <a:avLst/>
              <a:gdLst>
                <a:gd name="T0" fmla="*/ 84973742 w 598"/>
                <a:gd name="T1" fmla="*/ 8707713 h 440"/>
                <a:gd name="T2" fmla="*/ 78659935 w 598"/>
                <a:gd name="T3" fmla="*/ 10414896 h 440"/>
                <a:gd name="T4" fmla="*/ 55941434 w 598"/>
                <a:gd name="T5" fmla="*/ 19591075 h 440"/>
                <a:gd name="T6" fmla="*/ 49795596 w 598"/>
                <a:gd name="T7" fmla="*/ 26775137 h 440"/>
                <a:gd name="T8" fmla="*/ 36565037 w 598"/>
                <a:gd name="T9" fmla="*/ 29084846 h 440"/>
                <a:gd name="T10" fmla="*/ 32133150 w 598"/>
                <a:gd name="T11" fmla="*/ 29853382 h 440"/>
                <a:gd name="T12" fmla="*/ 25116513 w 598"/>
                <a:gd name="T13" fmla="*/ 46571506 h 440"/>
                <a:gd name="T14" fmla="*/ 6 w 598"/>
                <a:gd name="T15" fmla="*/ 49958509 h 440"/>
                <a:gd name="T16" fmla="*/ 0 w 598"/>
                <a:gd name="T17" fmla="*/ 51421846 h 440"/>
                <a:gd name="T18" fmla="*/ 27132551 w 598"/>
                <a:gd name="T19" fmla="*/ 56156021 h 440"/>
                <a:gd name="T20" fmla="*/ 34204567 w 598"/>
                <a:gd name="T21" fmla="*/ 60240073 h 440"/>
                <a:gd name="T22" fmla="*/ 49795596 w 598"/>
                <a:gd name="T23" fmla="*/ 65620631 h 440"/>
                <a:gd name="T24" fmla="*/ 62774668 w 598"/>
                <a:gd name="T25" fmla="*/ 72535189 h 440"/>
                <a:gd name="T26" fmla="*/ 75109400 w 598"/>
                <a:gd name="T27" fmla="*/ 80038511 h 440"/>
                <a:gd name="T28" fmla="*/ 96039895 w 598"/>
                <a:gd name="T29" fmla="*/ 80194357 h 440"/>
                <a:gd name="T30" fmla="*/ 117647450 w 598"/>
                <a:gd name="T31" fmla="*/ 83368942 h 440"/>
                <a:gd name="T32" fmla="*/ 132186843 w 598"/>
                <a:gd name="T33" fmla="*/ 86412260 h 440"/>
                <a:gd name="T34" fmla="*/ 170241456 w 598"/>
                <a:gd name="T35" fmla="*/ 88441619 h 440"/>
                <a:gd name="T36" fmla="*/ 189744615 w 598"/>
                <a:gd name="T37" fmla="*/ 84478537 h 440"/>
                <a:gd name="T38" fmla="*/ 227546290 w 598"/>
                <a:gd name="T39" fmla="*/ 85402146 h 440"/>
                <a:gd name="T40" fmla="*/ 242563697 w 598"/>
                <a:gd name="T41" fmla="*/ 84478537 h 440"/>
                <a:gd name="T42" fmla="*/ 266590912 w 598"/>
                <a:gd name="T43" fmla="*/ 82227561 h 440"/>
                <a:gd name="T44" fmla="*/ 275377822 w 598"/>
                <a:gd name="T45" fmla="*/ 80038511 h 440"/>
                <a:gd name="T46" fmla="*/ 279141922 w 598"/>
                <a:gd name="T47" fmla="*/ 78357848 h 440"/>
                <a:gd name="T48" fmla="*/ 326472417 w 598"/>
                <a:gd name="T49" fmla="*/ 76748517 h 440"/>
                <a:gd name="T50" fmla="*/ 299071174 w 598"/>
                <a:gd name="T51" fmla="*/ 41818450 h 440"/>
                <a:gd name="T52" fmla="*/ 270552882 w 598"/>
                <a:gd name="T53" fmla="*/ 32784914 h 440"/>
                <a:gd name="T54" fmla="*/ 268594505 w 598"/>
                <a:gd name="T55" fmla="*/ 26775137 h 440"/>
                <a:gd name="T56" fmla="*/ 264371473 w 598"/>
                <a:gd name="T57" fmla="*/ 25483316 h 440"/>
                <a:gd name="T58" fmla="*/ 262528554 w 598"/>
                <a:gd name="T59" fmla="*/ 25153482 h 440"/>
                <a:gd name="T60" fmla="*/ 256278423 w 598"/>
                <a:gd name="T61" fmla="*/ 25483316 h 440"/>
                <a:gd name="T62" fmla="*/ 242563697 w 598"/>
                <a:gd name="T63" fmla="*/ 25483316 h 440"/>
                <a:gd name="T64" fmla="*/ 237799183 w 598"/>
                <a:gd name="T65" fmla="*/ 25153482 h 440"/>
                <a:gd name="T66" fmla="*/ 241530651 w 598"/>
                <a:gd name="T67" fmla="*/ 23267680 h 440"/>
                <a:gd name="T68" fmla="*/ 242563697 w 598"/>
                <a:gd name="T69" fmla="*/ 21718130 h 440"/>
                <a:gd name="T70" fmla="*/ 251813134 w 598"/>
                <a:gd name="T71" fmla="*/ 14344475 h 440"/>
                <a:gd name="T72" fmla="*/ 242382558 w 598"/>
                <a:gd name="T73" fmla="*/ 8850455 h 440"/>
                <a:gd name="T74" fmla="*/ 213763534 w 598"/>
                <a:gd name="T75" fmla="*/ 4485225 h 440"/>
                <a:gd name="T76" fmla="*/ 174203149 w 598"/>
                <a:gd name="T77" fmla="*/ 2683170 h 440"/>
                <a:gd name="T78" fmla="*/ 114465553 w 598"/>
                <a:gd name="T79" fmla="*/ 0 h 440"/>
                <a:gd name="T80" fmla="*/ 91794324 w 598"/>
                <a:gd name="T81" fmla="*/ 4811423 h 4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8"/>
                <a:gd name="T124" fmla="*/ 0 h 440"/>
                <a:gd name="T125" fmla="*/ 598 w 598"/>
                <a:gd name="T126" fmla="*/ 440 h 4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8" h="440">
                  <a:moveTo>
                    <a:pt x="133" y="24"/>
                  </a:moveTo>
                  <a:lnTo>
                    <a:pt x="123" y="43"/>
                  </a:lnTo>
                  <a:lnTo>
                    <a:pt x="121" y="51"/>
                  </a:lnTo>
                  <a:lnTo>
                    <a:pt x="114" y="51"/>
                  </a:lnTo>
                  <a:lnTo>
                    <a:pt x="107" y="61"/>
                  </a:lnTo>
                  <a:lnTo>
                    <a:pt x="82" y="97"/>
                  </a:lnTo>
                  <a:lnTo>
                    <a:pt x="75" y="117"/>
                  </a:lnTo>
                  <a:lnTo>
                    <a:pt x="72" y="131"/>
                  </a:lnTo>
                  <a:lnTo>
                    <a:pt x="56" y="135"/>
                  </a:lnTo>
                  <a:lnTo>
                    <a:pt x="53" y="144"/>
                  </a:lnTo>
                  <a:lnTo>
                    <a:pt x="50" y="148"/>
                  </a:lnTo>
                  <a:lnTo>
                    <a:pt x="47" y="148"/>
                  </a:lnTo>
                  <a:lnTo>
                    <a:pt x="43" y="224"/>
                  </a:lnTo>
                  <a:lnTo>
                    <a:pt x="37" y="231"/>
                  </a:lnTo>
                  <a:lnTo>
                    <a:pt x="6" y="234"/>
                  </a:lnTo>
                  <a:lnTo>
                    <a:pt x="6" y="248"/>
                  </a:lnTo>
                  <a:lnTo>
                    <a:pt x="2" y="252"/>
                  </a:lnTo>
                  <a:lnTo>
                    <a:pt x="0" y="255"/>
                  </a:lnTo>
                  <a:lnTo>
                    <a:pt x="28" y="265"/>
                  </a:lnTo>
                  <a:lnTo>
                    <a:pt x="40" y="278"/>
                  </a:lnTo>
                  <a:lnTo>
                    <a:pt x="40" y="285"/>
                  </a:lnTo>
                  <a:lnTo>
                    <a:pt x="50" y="298"/>
                  </a:lnTo>
                  <a:lnTo>
                    <a:pt x="66" y="308"/>
                  </a:lnTo>
                  <a:lnTo>
                    <a:pt x="72" y="325"/>
                  </a:lnTo>
                  <a:lnTo>
                    <a:pt x="85" y="351"/>
                  </a:lnTo>
                  <a:lnTo>
                    <a:pt x="91" y="359"/>
                  </a:lnTo>
                  <a:lnTo>
                    <a:pt x="114" y="365"/>
                  </a:lnTo>
                  <a:lnTo>
                    <a:pt x="110" y="396"/>
                  </a:lnTo>
                  <a:lnTo>
                    <a:pt x="121" y="399"/>
                  </a:lnTo>
                  <a:lnTo>
                    <a:pt x="142" y="399"/>
                  </a:lnTo>
                  <a:lnTo>
                    <a:pt x="155" y="402"/>
                  </a:lnTo>
                  <a:lnTo>
                    <a:pt x="171" y="412"/>
                  </a:lnTo>
                  <a:lnTo>
                    <a:pt x="184" y="419"/>
                  </a:lnTo>
                  <a:lnTo>
                    <a:pt x="193" y="429"/>
                  </a:lnTo>
                  <a:lnTo>
                    <a:pt x="206" y="435"/>
                  </a:lnTo>
                  <a:lnTo>
                    <a:pt x="250" y="439"/>
                  </a:lnTo>
                  <a:lnTo>
                    <a:pt x="269" y="429"/>
                  </a:lnTo>
                  <a:lnTo>
                    <a:pt x="279" y="419"/>
                  </a:lnTo>
                  <a:lnTo>
                    <a:pt x="308" y="412"/>
                  </a:lnTo>
                  <a:lnTo>
                    <a:pt x="333" y="422"/>
                  </a:lnTo>
                  <a:lnTo>
                    <a:pt x="352" y="422"/>
                  </a:lnTo>
                  <a:lnTo>
                    <a:pt x="355" y="419"/>
                  </a:lnTo>
                  <a:lnTo>
                    <a:pt x="362" y="416"/>
                  </a:lnTo>
                  <a:lnTo>
                    <a:pt x="390" y="406"/>
                  </a:lnTo>
                  <a:lnTo>
                    <a:pt x="400" y="396"/>
                  </a:lnTo>
                  <a:lnTo>
                    <a:pt x="403" y="396"/>
                  </a:lnTo>
                  <a:lnTo>
                    <a:pt x="403" y="392"/>
                  </a:lnTo>
                  <a:lnTo>
                    <a:pt x="409" y="389"/>
                  </a:lnTo>
                  <a:lnTo>
                    <a:pt x="432" y="379"/>
                  </a:lnTo>
                  <a:lnTo>
                    <a:pt x="479" y="379"/>
                  </a:lnTo>
                  <a:lnTo>
                    <a:pt x="597" y="252"/>
                  </a:lnTo>
                  <a:lnTo>
                    <a:pt x="438" y="208"/>
                  </a:lnTo>
                  <a:lnTo>
                    <a:pt x="400" y="168"/>
                  </a:lnTo>
                  <a:lnTo>
                    <a:pt x="396" y="161"/>
                  </a:lnTo>
                  <a:lnTo>
                    <a:pt x="393" y="154"/>
                  </a:lnTo>
                  <a:lnTo>
                    <a:pt x="393" y="131"/>
                  </a:lnTo>
                  <a:lnTo>
                    <a:pt x="390" y="127"/>
                  </a:lnTo>
                  <a:lnTo>
                    <a:pt x="387" y="127"/>
                  </a:lnTo>
                  <a:lnTo>
                    <a:pt x="387" y="124"/>
                  </a:lnTo>
                  <a:lnTo>
                    <a:pt x="384" y="124"/>
                  </a:lnTo>
                  <a:lnTo>
                    <a:pt x="380" y="124"/>
                  </a:lnTo>
                  <a:lnTo>
                    <a:pt x="375" y="127"/>
                  </a:lnTo>
                  <a:lnTo>
                    <a:pt x="371" y="131"/>
                  </a:lnTo>
                  <a:lnTo>
                    <a:pt x="355" y="127"/>
                  </a:lnTo>
                  <a:lnTo>
                    <a:pt x="352" y="127"/>
                  </a:lnTo>
                  <a:lnTo>
                    <a:pt x="349" y="124"/>
                  </a:lnTo>
                  <a:lnTo>
                    <a:pt x="349" y="114"/>
                  </a:lnTo>
                  <a:lnTo>
                    <a:pt x="352" y="114"/>
                  </a:lnTo>
                  <a:lnTo>
                    <a:pt x="352" y="111"/>
                  </a:lnTo>
                  <a:lnTo>
                    <a:pt x="355" y="107"/>
                  </a:lnTo>
                  <a:lnTo>
                    <a:pt x="365" y="74"/>
                  </a:lnTo>
                  <a:lnTo>
                    <a:pt x="368" y="71"/>
                  </a:lnTo>
                  <a:lnTo>
                    <a:pt x="367" y="54"/>
                  </a:lnTo>
                  <a:lnTo>
                    <a:pt x="354" y="44"/>
                  </a:lnTo>
                  <a:lnTo>
                    <a:pt x="333" y="34"/>
                  </a:lnTo>
                  <a:lnTo>
                    <a:pt x="314" y="22"/>
                  </a:lnTo>
                  <a:lnTo>
                    <a:pt x="293" y="16"/>
                  </a:lnTo>
                  <a:lnTo>
                    <a:pt x="255" y="14"/>
                  </a:lnTo>
                  <a:lnTo>
                    <a:pt x="222" y="5"/>
                  </a:lnTo>
                  <a:lnTo>
                    <a:pt x="168" y="0"/>
                  </a:lnTo>
                  <a:lnTo>
                    <a:pt x="140" y="4"/>
                  </a:lnTo>
                  <a:lnTo>
                    <a:pt x="133" y="24"/>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95" name="Freeform 103"/>
            <p:cNvSpPr>
              <a:spLocks/>
            </p:cNvSpPr>
            <p:nvPr/>
          </p:nvSpPr>
          <p:spPr bwMode="auto">
            <a:xfrm>
              <a:off x="4464" y="1323"/>
              <a:ext cx="714" cy="881"/>
            </a:xfrm>
            <a:custGeom>
              <a:avLst/>
              <a:gdLst>
                <a:gd name="T0" fmla="*/ 32785803 w 660"/>
                <a:gd name="T1" fmla="*/ 107751754 h 819"/>
                <a:gd name="T2" fmla="*/ 24387037 w 660"/>
                <a:gd name="T3" fmla="*/ 113915232 h 819"/>
                <a:gd name="T4" fmla="*/ 10077968 w 660"/>
                <a:gd name="T5" fmla="*/ 124968008 h 819"/>
                <a:gd name="T6" fmla="*/ 0 w 660"/>
                <a:gd name="T7" fmla="*/ 137228805 h 819"/>
                <a:gd name="T8" fmla="*/ 16154677 w 660"/>
                <a:gd name="T9" fmla="*/ 147623526 h 819"/>
                <a:gd name="T10" fmla="*/ 24387037 w 660"/>
                <a:gd name="T11" fmla="*/ 158246020 h 819"/>
                <a:gd name="T12" fmla="*/ 30876023 w 660"/>
                <a:gd name="T13" fmla="*/ 164234839 h 819"/>
                <a:gd name="T14" fmla="*/ 32785803 w 660"/>
                <a:gd name="T15" fmla="*/ 168795815 h 819"/>
                <a:gd name="T16" fmla="*/ 49493233 w 660"/>
                <a:gd name="T17" fmla="*/ 175646021 h 819"/>
                <a:gd name="T18" fmla="*/ 55465040 w 660"/>
                <a:gd name="T19" fmla="*/ 187233033 h 819"/>
                <a:gd name="T20" fmla="*/ 61933791 w 660"/>
                <a:gd name="T21" fmla="*/ 197535123 h 819"/>
                <a:gd name="T22" fmla="*/ 79470334 w 660"/>
                <a:gd name="T23" fmla="*/ 201806124 h 819"/>
                <a:gd name="T24" fmla="*/ 100446037 w 660"/>
                <a:gd name="T25" fmla="*/ 202505588 h 819"/>
                <a:gd name="T26" fmla="*/ 115385646 w 660"/>
                <a:gd name="T27" fmla="*/ 207253134 h 819"/>
                <a:gd name="T28" fmla="*/ 121775675 w 660"/>
                <a:gd name="T29" fmla="*/ 214990613 h 819"/>
                <a:gd name="T30" fmla="*/ 138450209 w 660"/>
                <a:gd name="T31" fmla="*/ 219390905 h 819"/>
                <a:gd name="T32" fmla="*/ 155915733 w 660"/>
                <a:gd name="T33" fmla="*/ 225645052 h 819"/>
                <a:gd name="T34" fmla="*/ 161011804 w 660"/>
                <a:gd name="T35" fmla="*/ 232486171 h 819"/>
                <a:gd name="T36" fmla="*/ 174962788 w 660"/>
                <a:gd name="T37" fmla="*/ 235999189 h 819"/>
                <a:gd name="T38" fmla="*/ 192117337 w 660"/>
                <a:gd name="T39" fmla="*/ 241534595 h 819"/>
                <a:gd name="T40" fmla="*/ 200092255 w 660"/>
                <a:gd name="T41" fmla="*/ 248885580 h 819"/>
                <a:gd name="T42" fmla="*/ 234173843 w 660"/>
                <a:gd name="T43" fmla="*/ 256869800 h 819"/>
                <a:gd name="T44" fmla="*/ 269682668 w 660"/>
                <a:gd name="T45" fmla="*/ 253583557 h 819"/>
                <a:gd name="T46" fmla="*/ 312018681 w 660"/>
                <a:gd name="T47" fmla="*/ 267400593 h 819"/>
                <a:gd name="T48" fmla="*/ 328605492 w 660"/>
                <a:gd name="T49" fmla="*/ 264654645 h 819"/>
                <a:gd name="T50" fmla="*/ 348562728 w 660"/>
                <a:gd name="T51" fmla="*/ 264654645 h 819"/>
                <a:gd name="T52" fmla="*/ 374596699 w 660"/>
                <a:gd name="T53" fmla="*/ 266297147 h 819"/>
                <a:gd name="T54" fmla="*/ 405245410 w 660"/>
                <a:gd name="T55" fmla="*/ 264654645 h 819"/>
                <a:gd name="T56" fmla="*/ 423974947 w 660"/>
                <a:gd name="T57" fmla="*/ 258239263 h 819"/>
                <a:gd name="T58" fmla="*/ 446955319 w 660"/>
                <a:gd name="T59" fmla="*/ 254210045 h 819"/>
                <a:gd name="T60" fmla="*/ 482975385 w 660"/>
                <a:gd name="T61" fmla="*/ 254210045 h 819"/>
                <a:gd name="T62" fmla="*/ 468331623 w 660"/>
                <a:gd name="T63" fmla="*/ 242160946 h 819"/>
                <a:gd name="T64" fmla="*/ 446955319 w 660"/>
                <a:gd name="T65" fmla="*/ 225645052 h 819"/>
                <a:gd name="T66" fmla="*/ 423974947 w 660"/>
                <a:gd name="T67" fmla="*/ 215883532 h 819"/>
                <a:gd name="T68" fmla="*/ 389561995 w 660"/>
                <a:gd name="T69" fmla="*/ 207253134 h 819"/>
                <a:gd name="T70" fmla="*/ 420472696 w 660"/>
                <a:gd name="T71" fmla="*/ 200690837 h 819"/>
                <a:gd name="T72" fmla="*/ 432602626 w 660"/>
                <a:gd name="T73" fmla="*/ 172936148 h 819"/>
                <a:gd name="T74" fmla="*/ 450407719 w 660"/>
                <a:gd name="T75" fmla="*/ 167780077 h 819"/>
                <a:gd name="T76" fmla="*/ 482975385 w 660"/>
                <a:gd name="T77" fmla="*/ 144996129 h 819"/>
                <a:gd name="T78" fmla="*/ 496276239 w 660"/>
                <a:gd name="T79" fmla="*/ 138934506 h 819"/>
                <a:gd name="T80" fmla="*/ 513110640 w 660"/>
                <a:gd name="T81" fmla="*/ 105389065 h 819"/>
                <a:gd name="T82" fmla="*/ 534035523 w 660"/>
                <a:gd name="T83" fmla="*/ 82822254 h 819"/>
                <a:gd name="T84" fmla="*/ 563804378 w 660"/>
                <a:gd name="T85" fmla="*/ 77020280 h 819"/>
                <a:gd name="T86" fmla="*/ 577227643 w 660"/>
                <a:gd name="T87" fmla="*/ 68825859 h 819"/>
                <a:gd name="T88" fmla="*/ 570253882 w 660"/>
                <a:gd name="T89" fmla="*/ 66971659 h 819"/>
                <a:gd name="T90" fmla="*/ 566661347 w 660"/>
                <a:gd name="T91" fmla="*/ 65368261 h 819"/>
                <a:gd name="T92" fmla="*/ 555092232 w 660"/>
                <a:gd name="T93" fmla="*/ 60768010 h 819"/>
                <a:gd name="T94" fmla="*/ 541077412 w 660"/>
                <a:gd name="T95" fmla="*/ 59126059 h 819"/>
                <a:gd name="T96" fmla="*/ 532353357 w 660"/>
                <a:gd name="T97" fmla="*/ 50921363 h 819"/>
                <a:gd name="T98" fmla="*/ 532353357 w 660"/>
                <a:gd name="T99" fmla="*/ 40909523 h 819"/>
                <a:gd name="T100" fmla="*/ 529213073 w 660"/>
                <a:gd name="T101" fmla="*/ 27085749 h 819"/>
                <a:gd name="T102" fmla="*/ 526850729 w 660"/>
                <a:gd name="T103" fmla="*/ 24606678 h 819"/>
                <a:gd name="T104" fmla="*/ 522491333 w 660"/>
                <a:gd name="T105" fmla="*/ 17422836 h 819"/>
                <a:gd name="T106" fmla="*/ 507227213 w 660"/>
                <a:gd name="T107" fmla="*/ 10738003 h 819"/>
                <a:gd name="T108" fmla="*/ 484222470 w 660"/>
                <a:gd name="T109" fmla="*/ 4028457 h 819"/>
                <a:gd name="T110" fmla="*/ 463673679 w 660"/>
                <a:gd name="T111" fmla="*/ 3236405 h 819"/>
                <a:gd name="T112" fmla="*/ 454790103 w 660"/>
                <a:gd name="T113" fmla="*/ 3236405 h 819"/>
                <a:gd name="T114" fmla="*/ 420472696 w 660"/>
                <a:gd name="T115" fmla="*/ 18505366 h 819"/>
                <a:gd name="T116" fmla="*/ 332104973 w 660"/>
                <a:gd name="T117" fmla="*/ 15466177 h 819"/>
                <a:gd name="T118" fmla="*/ 332104973 w 660"/>
                <a:gd name="T119" fmla="*/ 12036978 h 819"/>
                <a:gd name="T120" fmla="*/ 108848213 w 660"/>
                <a:gd name="T121" fmla="*/ 15466177 h 819"/>
                <a:gd name="T122" fmla="*/ 72482951 w 660"/>
                <a:gd name="T123" fmla="*/ 48820182 h 81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60"/>
                <a:gd name="T187" fmla="*/ 0 h 819"/>
                <a:gd name="T188" fmla="*/ 660 w 660"/>
                <a:gd name="T189" fmla="*/ 819 h 81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60" h="819">
                  <a:moveTo>
                    <a:pt x="82" y="308"/>
                  </a:moveTo>
                  <a:lnTo>
                    <a:pt x="40" y="312"/>
                  </a:lnTo>
                  <a:lnTo>
                    <a:pt x="37" y="329"/>
                  </a:lnTo>
                  <a:lnTo>
                    <a:pt x="35" y="335"/>
                  </a:lnTo>
                  <a:lnTo>
                    <a:pt x="32" y="339"/>
                  </a:lnTo>
                  <a:lnTo>
                    <a:pt x="28" y="349"/>
                  </a:lnTo>
                  <a:lnTo>
                    <a:pt x="16" y="362"/>
                  </a:lnTo>
                  <a:lnTo>
                    <a:pt x="16" y="379"/>
                  </a:lnTo>
                  <a:lnTo>
                    <a:pt x="12" y="382"/>
                  </a:lnTo>
                  <a:lnTo>
                    <a:pt x="6" y="385"/>
                  </a:lnTo>
                  <a:lnTo>
                    <a:pt x="2" y="413"/>
                  </a:lnTo>
                  <a:lnTo>
                    <a:pt x="0" y="419"/>
                  </a:lnTo>
                  <a:lnTo>
                    <a:pt x="0" y="436"/>
                  </a:lnTo>
                  <a:lnTo>
                    <a:pt x="16" y="433"/>
                  </a:lnTo>
                  <a:lnTo>
                    <a:pt x="18" y="453"/>
                  </a:lnTo>
                  <a:lnTo>
                    <a:pt x="22" y="463"/>
                  </a:lnTo>
                  <a:lnTo>
                    <a:pt x="25" y="479"/>
                  </a:lnTo>
                  <a:lnTo>
                    <a:pt x="28" y="483"/>
                  </a:lnTo>
                  <a:lnTo>
                    <a:pt x="35" y="489"/>
                  </a:lnTo>
                  <a:lnTo>
                    <a:pt x="37" y="503"/>
                  </a:lnTo>
                  <a:lnTo>
                    <a:pt x="35" y="503"/>
                  </a:lnTo>
                  <a:lnTo>
                    <a:pt x="35" y="507"/>
                  </a:lnTo>
                  <a:lnTo>
                    <a:pt x="32" y="507"/>
                  </a:lnTo>
                  <a:lnTo>
                    <a:pt x="37" y="517"/>
                  </a:lnTo>
                  <a:lnTo>
                    <a:pt x="44" y="523"/>
                  </a:lnTo>
                  <a:lnTo>
                    <a:pt x="51" y="533"/>
                  </a:lnTo>
                  <a:lnTo>
                    <a:pt x="56" y="536"/>
                  </a:lnTo>
                  <a:lnTo>
                    <a:pt x="63" y="547"/>
                  </a:lnTo>
                  <a:lnTo>
                    <a:pt x="67" y="560"/>
                  </a:lnTo>
                  <a:lnTo>
                    <a:pt x="63" y="573"/>
                  </a:lnTo>
                  <a:lnTo>
                    <a:pt x="60" y="587"/>
                  </a:lnTo>
                  <a:lnTo>
                    <a:pt x="63" y="596"/>
                  </a:lnTo>
                  <a:lnTo>
                    <a:pt x="70" y="604"/>
                  </a:lnTo>
                  <a:lnTo>
                    <a:pt x="79" y="604"/>
                  </a:lnTo>
                  <a:lnTo>
                    <a:pt x="86" y="607"/>
                  </a:lnTo>
                  <a:lnTo>
                    <a:pt x="91" y="617"/>
                  </a:lnTo>
                  <a:lnTo>
                    <a:pt x="99" y="620"/>
                  </a:lnTo>
                  <a:lnTo>
                    <a:pt x="108" y="620"/>
                  </a:lnTo>
                  <a:lnTo>
                    <a:pt x="114" y="620"/>
                  </a:lnTo>
                  <a:lnTo>
                    <a:pt x="120" y="627"/>
                  </a:lnTo>
                  <a:lnTo>
                    <a:pt x="127" y="631"/>
                  </a:lnTo>
                  <a:lnTo>
                    <a:pt x="130" y="634"/>
                  </a:lnTo>
                  <a:lnTo>
                    <a:pt x="127" y="644"/>
                  </a:lnTo>
                  <a:lnTo>
                    <a:pt x="133" y="650"/>
                  </a:lnTo>
                  <a:lnTo>
                    <a:pt x="140" y="657"/>
                  </a:lnTo>
                  <a:lnTo>
                    <a:pt x="146" y="660"/>
                  </a:lnTo>
                  <a:lnTo>
                    <a:pt x="152" y="667"/>
                  </a:lnTo>
                  <a:lnTo>
                    <a:pt x="159" y="670"/>
                  </a:lnTo>
                  <a:lnTo>
                    <a:pt x="164" y="678"/>
                  </a:lnTo>
                  <a:lnTo>
                    <a:pt x="175" y="680"/>
                  </a:lnTo>
                  <a:lnTo>
                    <a:pt x="178" y="691"/>
                  </a:lnTo>
                  <a:lnTo>
                    <a:pt x="178" y="698"/>
                  </a:lnTo>
                  <a:lnTo>
                    <a:pt x="183" y="704"/>
                  </a:lnTo>
                  <a:lnTo>
                    <a:pt x="183" y="711"/>
                  </a:lnTo>
                  <a:lnTo>
                    <a:pt x="183" y="714"/>
                  </a:lnTo>
                  <a:lnTo>
                    <a:pt x="194" y="718"/>
                  </a:lnTo>
                  <a:lnTo>
                    <a:pt x="200" y="721"/>
                  </a:lnTo>
                  <a:lnTo>
                    <a:pt x="206" y="725"/>
                  </a:lnTo>
                  <a:lnTo>
                    <a:pt x="213" y="731"/>
                  </a:lnTo>
                  <a:lnTo>
                    <a:pt x="219" y="738"/>
                  </a:lnTo>
                  <a:lnTo>
                    <a:pt x="219" y="748"/>
                  </a:lnTo>
                  <a:lnTo>
                    <a:pt x="222" y="751"/>
                  </a:lnTo>
                  <a:lnTo>
                    <a:pt x="228" y="762"/>
                  </a:lnTo>
                  <a:lnTo>
                    <a:pt x="238" y="768"/>
                  </a:lnTo>
                  <a:lnTo>
                    <a:pt x="244" y="782"/>
                  </a:lnTo>
                  <a:lnTo>
                    <a:pt x="267" y="785"/>
                  </a:lnTo>
                  <a:lnTo>
                    <a:pt x="274" y="782"/>
                  </a:lnTo>
                  <a:lnTo>
                    <a:pt x="298" y="782"/>
                  </a:lnTo>
                  <a:lnTo>
                    <a:pt x="308" y="775"/>
                  </a:lnTo>
                  <a:lnTo>
                    <a:pt x="334" y="801"/>
                  </a:lnTo>
                  <a:lnTo>
                    <a:pt x="343" y="805"/>
                  </a:lnTo>
                  <a:lnTo>
                    <a:pt x="356" y="818"/>
                  </a:lnTo>
                  <a:lnTo>
                    <a:pt x="359" y="818"/>
                  </a:lnTo>
                  <a:lnTo>
                    <a:pt x="366" y="811"/>
                  </a:lnTo>
                  <a:lnTo>
                    <a:pt x="375" y="811"/>
                  </a:lnTo>
                  <a:lnTo>
                    <a:pt x="382" y="815"/>
                  </a:lnTo>
                  <a:lnTo>
                    <a:pt x="391" y="811"/>
                  </a:lnTo>
                  <a:lnTo>
                    <a:pt x="398" y="811"/>
                  </a:lnTo>
                  <a:lnTo>
                    <a:pt x="403" y="818"/>
                  </a:lnTo>
                  <a:lnTo>
                    <a:pt x="413" y="815"/>
                  </a:lnTo>
                  <a:lnTo>
                    <a:pt x="426" y="815"/>
                  </a:lnTo>
                  <a:lnTo>
                    <a:pt x="436" y="811"/>
                  </a:lnTo>
                  <a:lnTo>
                    <a:pt x="445" y="811"/>
                  </a:lnTo>
                  <a:lnTo>
                    <a:pt x="461" y="811"/>
                  </a:lnTo>
                  <a:lnTo>
                    <a:pt x="471" y="805"/>
                  </a:lnTo>
                  <a:lnTo>
                    <a:pt x="480" y="798"/>
                  </a:lnTo>
                  <a:lnTo>
                    <a:pt x="483" y="791"/>
                  </a:lnTo>
                  <a:lnTo>
                    <a:pt x="490" y="782"/>
                  </a:lnTo>
                  <a:lnTo>
                    <a:pt x="499" y="778"/>
                  </a:lnTo>
                  <a:lnTo>
                    <a:pt x="509" y="778"/>
                  </a:lnTo>
                  <a:lnTo>
                    <a:pt x="518" y="778"/>
                  </a:lnTo>
                  <a:lnTo>
                    <a:pt x="528" y="778"/>
                  </a:lnTo>
                  <a:lnTo>
                    <a:pt x="550" y="778"/>
                  </a:lnTo>
                  <a:lnTo>
                    <a:pt x="553" y="778"/>
                  </a:lnTo>
                  <a:lnTo>
                    <a:pt x="557" y="748"/>
                  </a:lnTo>
                  <a:lnTo>
                    <a:pt x="534" y="741"/>
                  </a:lnTo>
                  <a:lnTo>
                    <a:pt x="528" y="734"/>
                  </a:lnTo>
                  <a:lnTo>
                    <a:pt x="515" y="707"/>
                  </a:lnTo>
                  <a:lnTo>
                    <a:pt x="509" y="691"/>
                  </a:lnTo>
                  <a:lnTo>
                    <a:pt x="493" y="680"/>
                  </a:lnTo>
                  <a:lnTo>
                    <a:pt x="483" y="667"/>
                  </a:lnTo>
                  <a:lnTo>
                    <a:pt x="483" y="660"/>
                  </a:lnTo>
                  <a:lnTo>
                    <a:pt x="471" y="647"/>
                  </a:lnTo>
                  <a:lnTo>
                    <a:pt x="442" y="637"/>
                  </a:lnTo>
                  <a:lnTo>
                    <a:pt x="445" y="634"/>
                  </a:lnTo>
                  <a:lnTo>
                    <a:pt x="448" y="631"/>
                  </a:lnTo>
                  <a:lnTo>
                    <a:pt x="448" y="617"/>
                  </a:lnTo>
                  <a:lnTo>
                    <a:pt x="480" y="614"/>
                  </a:lnTo>
                  <a:lnTo>
                    <a:pt x="487" y="607"/>
                  </a:lnTo>
                  <a:lnTo>
                    <a:pt x="490" y="530"/>
                  </a:lnTo>
                  <a:lnTo>
                    <a:pt x="493" y="530"/>
                  </a:lnTo>
                  <a:lnTo>
                    <a:pt x="495" y="526"/>
                  </a:lnTo>
                  <a:lnTo>
                    <a:pt x="499" y="517"/>
                  </a:lnTo>
                  <a:lnTo>
                    <a:pt x="515" y="513"/>
                  </a:lnTo>
                  <a:lnTo>
                    <a:pt x="518" y="499"/>
                  </a:lnTo>
                  <a:lnTo>
                    <a:pt x="525" y="479"/>
                  </a:lnTo>
                  <a:lnTo>
                    <a:pt x="550" y="443"/>
                  </a:lnTo>
                  <a:lnTo>
                    <a:pt x="557" y="433"/>
                  </a:lnTo>
                  <a:lnTo>
                    <a:pt x="563" y="433"/>
                  </a:lnTo>
                  <a:lnTo>
                    <a:pt x="567" y="426"/>
                  </a:lnTo>
                  <a:lnTo>
                    <a:pt x="575" y="405"/>
                  </a:lnTo>
                  <a:lnTo>
                    <a:pt x="582" y="332"/>
                  </a:lnTo>
                  <a:lnTo>
                    <a:pt x="585" y="322"/>
                  </a:lnTo>
                  <a:lnTo>
                    <a:pt x="591" y="295"/>
                  </a:lnTo>
                  <a:lnTo>
                    <a:pt x="602" y="252"/>
                  </a:lnTo>
                  <a:lnTo>
                    <a:pt x="610" y="252"/>
                  </a:lnTo>
                  <a:lnTo>
                    <a:pt x="621" y="241"/>
                  </a:lnTo>
                  <a:lnTo>
                    <a:pt x="630" y="238"/>
                  </a:lnTo>
                  <a:lnTo>
                    <a:pt x="642" y="235"/>
                  </a:lnTo>
                  <a:lnTo>
                    <a:pt x="652" y="228"/>
                  </a:lnTo>
                  <a:lnTo>
                    <a:pt x="655" y="218"/>
                  </a:lnTo>
                  <a:lnTo>
                    <a:pt x="659" y="211"/>
                  </a:lnTo>
                  <a:lnTo>
                    <a:pt x="655" y="208"/>
                  </a:lnTo>
                  <a:lnTo>
                    <a:pt x="655" y="205"/>
                  </a:lnTo>
                  <a:lnTo>
                    <a:pt x="652" y="205"/>
                  </a:lnTo>
                  <a:lnTo>
                    <a:pt x="649" y="201"/>
                  </a:lnTo>
                  <a:lnTo>
                    <a:pt x="646" y="205"/>
                  </a:lnTo>
                  <a:lnTo>
                    <a:pt x="646" y="201"/>
                  </a:lnTo>
                  <a:lnTo>
                    <a:pt x="642" y="194"/>
                  </a:lnTo>
                  <a:lnTo>
                    <a:pt x="639" y="191"/>
                  </a:lnTo>
                  <a:lnTo>
                    <a:pt x="633" y="187"/>
                  </a:lnTo>
                  <a:lnTo>
                    <a:pt x="630" y="187"/>
                  </a:lnTo>
                  <a:lnTo>
                    <a:pt x="623" y="185"/>
                  </a:lnTo>
                  <a:lnTo>
                    <a:pt x="617" y="181"/>
                  </a:lnTo>
                  <a:lnTo>
                    <a:pt x="614" y="174"/>
                  </a:lnTo>
                  <a:lnTo>
                    <a:pt x="610" y="164"/>
                  </a:lnTo>
                  <a:lnTo>
                    <a:pt x="607" y="154"/>
                  </a:lnTo>
                  <a:lnTo>
                    <a:pt x="607" y="144"/>
                  </a:lnTo>
                  <a:lnTo>
                    <a:pt x="607" y="138"/>
                  </a:lnTo>
                  <a:lnTo>
                    <a:pt x="607" y="124"/>
                  </a:lnTo>
                  <a:lnTo>
                    <a:pt x="607" y="114"/>
                  </a:lnTo>
                  <a:lnTo>
                    <a:pt x="607" y="97"/>
                  </a:lnTo>
                  <a:lnTo>
                    <a:pt x="604" y="84"/>
                  </a:lnTo>
                  <a:lnTo>
                    <a:pt x="607" y="84"/>
                  </a:lnTo>
                  <a:lnTo>
                    <a:pt x="607" y="80"/>
                  </a:lnTo>
                  <a:lnTo>
                    <a:pt x="602" y="74"/>
                  </a:lnTo>
                  <a:lnTo>
                    <a:pt x="595" y="67"/>
                  </a:lnTo>
                  <a:lnTo>
                    <a:pt x="595" y="56"/>
                  </a:lnTo>
                  <a:lnTo>
                    <a:pt x="595" y="54"/>
                  </a:lnTo>
                  <a:lnTo>
                    <a:pt x="595" y="47"/>
                  </a:lnTo>
                  <a:lnTo>
                    <a:pt x="585" y="33"/>
                  </a:lnTo>
                  <a:lnTo>
                    <a:pt x="579" y="33"/>
                  </a:lnTo>
                  <a:lnTo>
                    <a:pt x="569" y="23"/>
                  </a:lnTo>
                  <a:lnTo>
                    <a:pt x="563" y="17"/>
                  </a:lnTo>
                  <a:lnTo>
                    <a:pt x="553" y="13"/>
                  </a:lnTo>
                  <a:lnTo>
                    <a:pt x="547" y="7"/>
                  </a:lnTo>
                  <a:lnTo>
                    <a:pt x="544" y="0"/>
                  </a:lnTo>
                  <a:lnTo>
                    <a:pt x="530" y="10"/>
                  </a:lnTo>
                  <a:lnTo>
                    <a:pt x="530" y="13"/>
                  </a:lnTo>
                  <a:lnTo>
                    <a:pt x="528" y="13"/>
                  </a:lnTo>
                  <a:lnTo>
                    <a:pt x="518" y="10"/>
                  </a:lnTo>
                  <a:lnTo>
                    <a:pt x="509" y="33"/>
                  </a:lnTo>
                  <a:lnTo>
                    <a:pt x="487" y="37"/>
                  </a:lnTo>
                  <a:lnTo>
                    <a:pt x="480" y="56"/>
                  </a:lnTo>
                  <a:lnTo>
                    <a:pt x="461" y="56"/>
                  </a:lnTo>
                  <a:lnTo>
                    <a:pt x="455" y="51"/>
                  </a:lnTo>
                  <a:lnTo>
                    <a:pt x="379" y="47"/>
                  </a:lnTo>
                  <a:lnTo>
                    <a:pt x="382" y="40"/>
                  </a:lnTo>
                  <a:lnTo>
                    <a:pt x="379" y="40"/>
                  </a:lnTo>
                  <a:lnTo>
                    <a:pt x="379" y="37"/>
                  </a:lnTo>
                  <a:lnTo>
                    <a:pt x="375" y="37"/>
                  </a:lnTo>
                  <a:lnTo>
                    <a:pt x="368" y="47"/>
                  </a:lnTo>
                  <a:lnTo>
                    <a:pt x="124" y="47"/>
                  </a:lnTo>
                  <a:lnTo>
                    <a:pt x="124" y="127"/>
                  </a:lnTo>
                  <a:lnTo>
                    <a:pt x="82" y="127"/>
                  </a:lnTo>
                  <a:lnTo>
                    <a:pt x="82" y="151"/>
                  </a:lnTo>
                  <a:lnTo>
                    <a:pt x="82" y="308"/>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96" name="Freeform 104"/>
            <p:cNvSpPr>
              <a:spLocks/>
            </p:cNvSpPr>
            <p:nvPr/>
          </p:nvSpPr>
          <p:spPr bwMode="auto">
            <a:xfrm>
              <a:off x="5090" y="1548"/>
              <a:ext cx="285" cy="266"/>
            </a:xfrm>
            <a:custGeom>
              <a:avLst/>
              <a:gdLst>
                <a:gd name="T0" fmla="*/ 2 w 263"/>
                <a:gd name="T1" fmla="*/ 74208873 h 247"/>
                <a:gd name="T2" fmla="*/ 20827322 w 263"/>
                <a:gd name="T3" fmla="*/ 70860883 h 247"/>
                <a:gd name="T4" fmla="*/ 39604518 w 263"/>
                <a:gd name="T5" fmla="*/ 69591838 h 247"/>
                <a:gd name="T6" fmla="*/ 67534037 w 263"/>
                <a:gd name="T7" fmla="*/ 70860883 h 247"/>
                <a:gd name="T8" fmla="*/ 85938830 w 263"/>
                <a:gd name="T9" fmla="*/ 71846173 h 247"/>
                <a:gd name="T10" fmla="*/ 115353694 w 263"/>
                <a:gd name="T11" fmla="*/ 73275172 h 247"/>
                <a:gd name="T12" fmla="*/ 168168769 w 263"/>
                <a:gd name="T13" fmla="*/ 76301859 h 247"/>
                <a:gd name="T14" fmla="*/ 182612345 w 263"/>
                <a:gd name="T15" fmla="*/ 76311715 h 247"/>
                <a:gd name="T16" fmla="*/ 216470902 w 263"/>
                <a:gd name="T17" fmla="*/ 82065068 h 247"/>
                <a:gd name="T18" fmla="*/ 252596072 w 263"/>
                <a:gd name="T19" fmla="*/ 86064673 h 247"/>
                <a:gd name="T20" fmla="*/ 264626976 w 263"/>
                <a:gd name="T21" fmla="*/ 93692939 h 247"/>
                <a:gd name="T22" fmla="*/ 275464860 w 263"/>
                <a:gd name="T23" fmla="*/ 97935085 h 247"/>
                <a:gd name="T24" fmla="*/ 283052003 w 263"/>
                <a:gd name="T25" fmla="*/ 95176026 h 247"/>
                <a:gd name="T26" fmla="*/ 296622626 w 263"/>
                <a:gd name="T27" fmla="*/ 92103780 h 247"/>
                <a:gd name="T28" fmla="*/ 298639151 w 263"/>
                <a:gd name="T29" fmla="*/ 90939739 h 247"/>
                <a:gd name="T30" fmla="*/ 308900984 w 263"/>
                <a:gd name="T31" fmla="*/ 88377731 h 247"/>
                <a:gd name="T32" fmla="*/ 291148132 w 263"/>
                <a:gd name="T33" fmla="*/ 86328855 h 247"/>
                <a:gd name="T34" fmla="*/ 289199504 w 263"/>
                <a:gd name="T35" fmla="*/ 82835352 h 247"/>
                <a:gd name="T36" fmla="*/ 285056183 w 263"/>
                <a:gd name="T37" fmla="*/ 82835352 h 247"/>
                <a:gd name="T38" fmla="*/ 275464860 w 263"/>
                <a:gd name="T39" fmla="*/ 80710040 h 247"/>
                <a:gd name="T40" fmla="*/ 275464860 w 263"/>
                <a:gd name="T41" fmla="*/ 77195929 h 247"/>
                <a:gd name="T42" fmla="*/ 263051956 w 263"/>
                <a:gd name="T43" fmla="*/ 74208873 h 247"/>
                <a:gd name="T44" fmla="*/ 257585091 w 263"/>
                <a:gd name="T45" fmla="*/ 71424398 h 247"/>
                <a:gd name="T46" fmla="*/ 241805348 w 263"/>
                <a:gd name="T47" fmla="*/ 68041275 h 247"/>
                <a:gd name="T48" fmla="*/ 236475942 w 263"/>
                <a:gd name="T49" fmla="*/ 65799415 h 247"/>
                <a:gd name="T50" fmla="*/ 231900270 w 263"/>
                <a:gd name="T51" fmla="*/ 62781343 h 247"/>
                <a:gd name="T52" fmla="*/ 228795310 w 263"/>
                <a:gd name="T53" fmla="*/ 61091557 h 247"/>
                <a:gd name="T54" fmla="*/ 209720995 w 263"/>
                <a:gd name="T55" fmla="*/ 57564247 h 247"/>
                <a:gd name="T56" fmla="*/ 198499725 w 263"/>
                <a:gd name="T57" fmla="*/ 54741847 h 247"/>
                <a:gd name="T58" fmla="*/ 184340914 w 263"/>
                <a:gd name="T59" fmla="*/ 52675913 h 247"/>
                <a:gd name="T60" fmla="*/ 170186264 w 263"/>
                <a:gd name="T61" fmla="*/ 50831739 h 247"/>
                <a:gd name="T62" fmla="*/ 168516092 w 263"/>
                <a:gd name="T63" fmla="*/ 46089212 h 247"/>
                <a:gd name="T64" fmla="*/ 158898553 w 263"/>
                <a:gd name="T65" fmla="*/ 46973116 h 247"/>
                <a:gd name="T66" fmla="*/ 151486043 w 263"/>
                <a:gd name="T67" fmla="*/ 47571678 h 247"/>
                <a:gd name="T68" fmla="*/ 144926130 w 263"/>
                <a:gd name="T69" fmla="*/ 43617907 h 247"/>
                <a:gd name="T70" fmla="*/ 139792439 w 263"/>
                <a:gd name="T71" fmla="*/ 40502343 h 247"/>
                <a:gd name="T72" fmla="*/ 129001508 w 263"/>
                <a:gd name="T73" fmla="*/ 33724303 h 247"/>
                <a:gd name="T74" fmla="*/ 113838319 w 263"/>
                <a:gd name="T75" fmla="*/ 11096203 h 247"/>
                <a:gd name="T76" fmla="*/ 96984497 w 263"/>
                <a:gd name="T77" fmla="*/ 0 h 247"/>
                <a:gd name="T78" fmla="*/ 89497986 w 263"/>
                <a:gd name="T79" fmla="*/ 4 h 247"/>
                <a:gd name="T80" fmla="*/ 88437015 w 263"/>
                <a:gd name="T81" fmla="*/ 4910701 h 247"/>
                <a:gd name="T82" fmla="*/ 79305021 w 263"/>
                <a:gd name="T83" fmla="*/ 8382119 h 247"/>
                <a:gd name="T84" fmla="*/ 62320902 w 263"/>
                <a:gd name="T85" fmla="*/ 11274361 h 247"/>
                <a:gd name="T86" fmla="*/ 50501873 w 263"/>
                <a:gd name="T87" fmla="*/ 12141620 h 247"/>
                <a:gd name="T88" fmla="*/ 39604518 w 263"/>
                <a:gd name="T89" fmla="*/ 15154014 h 247"/>
                <a:gd name="T90" fmla="*/ 28779629 w 263"/>
                <a:gd name="T91" fmla="*/ 16331082 h 247"/>
                <a:gd name="T92" fmla="*/ 0 w 263"/>
                <a:gd name="T93" fmla="*/ 74945040 h 24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63"/>
                <a:gd name="T142" fmla="*/ 0 h 247"/>
                <a:gd name="T143" fmla="*/ 263 w 263"/>
                <a:gd name="T144" fmla="*/ 247 h 24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63" h="247">
                  <a:moveTo>
                    <a:pt x="0" y="189"/>
                  </a:moveTo>
                  <a:lnTo>
                    <a:pt x="2" y="187"/>
                  </a:lnTo>
                  <a:lnTo>
                    <a:pt x="10" y="180"/>
                  </a:lnTo>
                  <a:lnTo>
                    <a:pt x="17" y="178"/>
                  </a:lnTo>
                  <a:lnTo>
                    <a:pt x="24" y="178"/>
                  </a:lnTo>
                  <a:lnTo>
                    <a:pt x="33" y="175"/>
                  </a:lnTo>
                  <a:lnTo>
                    <a:pt x="40" y="178"/>
                  </a:lnTo>
                  <a:lnTo>
                    <a:pt x="56" y="178"/>
                  </a:lnTo>
                  <a:lnTo>
                    <a:pt x="60" y="179"/>
                  </a:lnTo>
                  <a:lnTo>
                    <a:pt x="72" y="181"/>
                  </a:lnTo>
                  <a:lnTo>
                    <a:pt x="80" y="183"/>
                  </a:lnTo>
                  <a:lnTo>
                    <a:pt x="99" y="184"/>
                  </a:lnTo>
                  <a:lnTo>
                    <a:pt x="123" y="191"/>
                  </a:lnTo>
                  <a:lnTo>
                    <a:pt x="142" y="191"/>
                  </a:lnTo>
                  <a:lnTo>
                    <a:pt x="148" y="192"/>
                  </a:lnTo>
                  <a:lnTo>
                    <a:pt x="155" y="192"/>
                  </a:lnTo>
                  <a:lnTo>
                    <a:pt x="174" y="199"/>
                  </a:lnTo>
                  <a:lnTo>
                    <a:pt x="184" y="205"/>
                  </a:lnTo>
                  <a:lnTo>
                    <a:pt x="199" y="212"/>
                  </a:lnTo>
                  <a:lnTo>
                    <a:pt x="215" y="216"/>
                  </a:lnTo>
                  <a:lnTo>
                    <a:pt x="222" y="230"/>
                  </a:lnTo>
                  <a:lnTo>
                    <a:pt x="225" y="236"/>
                  </a:lnTo>
                  <a:lnTo>
                    <a:pt x="230" y="246"/>
                  </a:lnTo>
                  <a:lnTo>
                    <a:pt x="234" y="246"/>
                  </a:lnTo>
                  <a:lnTo>
                    <a:pt x="239" y="242"/>
                  </a:lnTo>
                  <a:lnTo>
                    <a:pt x="239" y="238"/>
                  </a:lnTo>
                  <a:lnTo>
                    <a:pt x="242" y="236"/>
                  </a:lnTo>
                  <a:lnTo>
                    <a:pt x="252" y="231"/>
                  </a:lnTo>
                  <a:lnTo>
                    <a:pt x="255" y="230"/>
                  </a:lnTo>
                  <a:lnTo>
                    <a:pt x="255" y="228"/>
                  </a:lnTo>
                  <a:lnTo>
                    <a:pt x="261" y="224"/>
                  </a:lnTo>
                  <a:lnTo>
                    <a:pt x="262" y="221"/>
                  </a:lnTo>
                  <a:lnTo>
                    <a:pt x="249" y="218"/>
                  </a:lnTo>
                  <a:lnTo>
                    <a:pt x="248" y="217"/>
                  </a:lnTo>
                  <a:lnTo>
                    <a:pt x="251" y="212"/>
                  </a:lnTo>
                  <a:lnTo>
                    <a:pt x="247" y="208"/>
                  </a:lnTo>
                  <a:lnTo>
                    <a:pt x="244" y="208"/>
                  </a:lnTo>
                  <a:lnTo>
                    <a:pt x="242" y="208"/>
                  </a:lnTo>
                  <a:lnTo>
                    <a:pt x="236" y="208"/>
                  </a:lnTo>
                  <a:lnTo>
                    <a:pt x="234" y="202"/>
                  </a:lnTo>
                  <a:lnTo>
                    <a:pt x="234" y="199"/>
                  </a:lnTo>
                  <a:lnTo>
                    <a:pt x="234" y="194"/>
                  </a:lnTo>
                  <a:lnTo>
                    <a:pt x="228" y="193"/>
                  </a:lnTo>
                  <a:lnTo>
                    <a:pt x="223" y="187"/>
                  </a:lnTo>
                  <a:lnTo>
                    <a:pt x="220" y="183"/>
                  </a:lnTo>
                  <a:lnTo>
                    <a:pt x="220" y="179"/>
                  </a:lnTo>
                  <a:lnTo>
                    <a:pt x="206" y="173"/>
                  </a:lnTo>
                  <a:lnTo>
                    <a:pt x="205" y="171"/>
                  </a:lnTo>
                  <a:lnTo>
                    <a:pt x="202" y="168"/>
                  </a:lnTo>
                  <a:lnTo>
                    <a:pt x="201" y="165"/>
                  </a:lnTo>
                  <a:lnTo>
                    <a:pt x="199" y="162"/>
                  </a:lnTo>
                  <a:lnTo>
                    <a:pt x="196" y="158"/>
                  </a:lnTo>
                  <a:lnTo>
                    <a:pt x="196" y="155"/>
                  </a:lnTo>
                  <a:lnTo>
                    <a:pt x="195" y="152"/>
                  </a:lnTo>
                  <a:lnTo>
                    <a:pt x="191" y="149"/>
                  </a:lnTo>
                  <a:lnTo>
                    <a:pt x="179" y="146"/>
                  </a:lnTo>
                  <a:lnTo>
                    <a:pt x="174" y="145"/>
                  </a:lnTo>
                  <a:lnTo>
                    <a:pt x="169" y="138"/>
                  </a:lnTo>
                  <a:lnTo>
                    <a:pt x="162" y="134"/>
                  </a:lnTo>
                  <a:lnTo>
                    <a:pt x="157" y="131"/>
                  </a:lnTo>
                  <a:lnTo>
                    <a:pt x="150" y="134"/>
                  </a:lnTo>
                  <a:lnTo>
                    <a:pt x="146" y="128"/>
                  </a:lnTo>
                  <a:lnTo>
                    <a:pt x="143" y="122"/>
                  </a:lnTo>
                  <a:lnTo>
                    <a:pt x="143" y="117"/>
                  </a:lnTo>
                  <a:lnTo>
                    <a:pt x="133" y="112"/>
                  </a:lnTo>
                  <a:lnTo>
                    <a:pt x="136" y="118"/>
                  </a:lnTo>
                  <a:lnTo>
                    <a:pt x="135" y="123"/>
                  </a:lnTo>
                  <a:lnTo>
                    <a:pt x="128" y="120"/>
                  </a:lnTo>
                  <a:lnTo>
                    <a:pt x="128" y="117"/>
                  </a:lnTo>
                  <a:lnTo>
                    <a:pt x="125" y="110"/>
                  </a:lnTo>
                  <a:lnTo>
                    <a:pt x="120" y="105"/>
                  </a:lnTo>
                  <a:lnTo>
                    <a:pt x="118" y="102"/>
                  </a:lnTo>
                  <a:lnTo>
                    <a:pt x="116" y="97"/>
                  </a:lnTo>
                  <a:lnTo>
                    <a:pt x="109" y="84"/>
                  </a:lnTo>
                  <a:lnTo>
                    <a:pt x="101" y="49"/>
                  </a:lnTo>
                  <a:lnTo>
                    <a:pt x="97" y="28"/>
                  </a:lnTo>
                  <a:lnTo>
                    <a:pt x="88" y="10"/>
                  </a:lnTo>
                  <a:lnTo>
                    <a:pt x="83" y="0"/>
                  </a:lnTo>
                  <a:lnTo>
                    <a:pt x="78" y="1"/>
                  </a:lnTo>
                  <a:lnTo>
                    <a:pt x="77" y="4"/>
                  </a:lnTo>
                  <a:lnTo>
                    <a:pt x="77" y="9"/>
                  </a:lnTo>
                  <a:lnTo>
                    <a:pt x="75" y="13"/>
                  </a:lnTo>
                  <a:lnTo>
                    <a:pt x="74" y="15"/>
                  </a:lnTo>
                  <a:lnTo>
                    <a:pt x="66" y="21"/>
                  </a:lnTo>
                  <a:lnTo>
                    <a:pt x="59" y="25"/>
                  </a:lnTo>
                  <a:lnTo>
                    <a:pt x="52" y="29"/>
                  </a:lnTo>
                  <a:lnTo>
                    <a:pt x="51" y="29"/>
                  </a:lnTo>
                  <a:lnTo>
                    <a:pt x="43" y="31"/>
                  </a:lnTo>
                  <a:lnTo>
                    <a:pt x="40" y="33"/>
                  </a:lnTo>
                  <a:lnTo>
                    <a:pt x="33" y="38"/>
                  </a:lnTo>
                  <a:lnTo>
                    <a:pt x="26" y="42"/>
                  </a:lnTo>
                  <a:lnTo>
                    <a:pt x="25" y="42"/>
                  </a:lnTo>
                  <a:lnTo>
                    <a:pt x="3" y="120"/>
                  </a:lnTo>
                  <a:lnTo>
                    <a:pt x="0" y="188"/>
                  </a:lnTo>
                  <a:lnTo>
                    <a:pt x="0" y="189"/>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97" name="Freeform 105"/>
            <p:cNvSpPr>
              <a:spLocks/>
            </p:cNvSpPr>
            <p:nvPr/>
          </p:nvSpPr>
          <p:spPr bwMode="auto">
            <a:xfrm>
              <a:off x="4983" y="2159"/>
              <a:ext cx="342" cy="417"/>
            </a:xfrm>
            <a:custGeom>
              <a:avLst/>
              <a:gdLst>
                <a:gd name="T0" fmla="*/ 6 w 316"/>
                <a:gd name="T1" fmla="*/ 88492794 h 387"/>
                <a:gd name="T2" fmla="*/ 23817018 w 316"/>
                <a:gd name="T3" fmla="*/ 88492794 h 387"/>
                <a:gd name="T4" fmla="*/ 23817018 w 316"/>
                <a:gd name="T5" fmla="*/ 90782031 h 387"/>
                <a:gd name="T6" fmla="*/ 3 w 316"/>
                <a:gd name="T7" fmla="*/ 98729466 h 387"/>
                <a:gd name="T8" fmla="*/ 14820201 w 316"/>
                <a:gd name="T9" fmla="*/ 103565993 h 387"/>
                <a:gd name="T10" fmla="*/ 32833433 w 316"/>
                <a:gd name="T11" fmla="*/ 109035031 h 387"/>
                <a:gd name="T12" fmla="*/ 45047582 w 316"/>
                <a:gd name="T13" fmla="*/ 112014638 h 387"/>
                <a:gd name="T14" fmla="*/ 66572170 w 316"/>
                <a:gd name="T15" fmla="*/ 117879169 h 387"/>
                <a:gd name="T16" fmla="*/ 83239027 w 316"/>
                <a:gd name="T17" fmla="*/ 123632880 h 387"/>
                <a:gd name="T18" fmla="*/ 107662147 w 316"/>
                <a:gd name="T19" fmla="*/ 130953734 h 387"/>
                <a:gd name="T20" fmla="*/ 140108947 w 316"/>
                <a:gd name="T21" fmla="*/ 140135989 h 387"/>
                <a:gd name="T22" fmla="*/ 148389431 w 316"/>
                <a:gd name="T23" fmla="*/ 152454980 h 387"/>
                <a:gd name="T24" fmla="*/ 160598636 w 316"/>
                <a:gd name="T25" fmla="*/ 156558172 h 387"/>
                <a:gd name="T26" fmla="*/ 176628819 w 316"/>
                <a:gd name="T27" fmla="*/ 162093965 h 387"/>
                <a:gd name="T28" fmla="*/ 188113226 w 316"/>
                <a:gd name="T29" fmla="*/ 166614373 h 387"/>
                <a:gd name="T30" fmla="*/ 202662922 w 316"/>
                <a:gd name="T31" fmla="*/ 167377222 h 387"/>
                <a:gd name="T32" fmla="*/ 214977411 w 316"/>
                <a:gd name="T33" fmla="*/ 163068663 h 387"/>
                <a:gd name="T34" fmla="*/ 217959442 w 316"/>
                <a:gd name="T35" fmla="*/ 158904784 h 387"/>
                <a:gd name="T36" fmla="*/ 223233201 w 316"/>
                <a:gd name="T37" fmla="*/ 154670979 h 387"/>
                <a:gd name="T38" fmla="*/ 229240347 w 316"/>
                <a:gd name="T39" fmla="*/ 147861749 h 387"/>
                <a:gd name="T40" fmla="*/ 232665402 w 316"/>
                <a:gd name="T41" fmla="*/ 144618261 h 387"/>
                <a:gd name="T42" fmla="*/ 241600413 w 316"/>
                <a:gd name="T43" fmla="*/ 134214082 h 387"/>
                <a:gd name="T44" fmla="*/ 248531010 w 316"/>
                <a:gd name="T45" fmla="*/ 130953734 h 387"/>
                <a:gd name="T46" fmla="*/ 256915911 w 316"/>
                <a:gd name="T47" fmla="*/ 127352027 h 387"/>
                <a:gd name="T48" fmla="*/ 264253099 w 316"/>
                <a:gd name="T49" fmla="*/ 120697890 h 387"/>
                <a:gd name="T50" fmla="*/ 278054447 w 316"/>
                <a:gd name="T51" fmla="*/ 117879169 h 387"/>
                <a:gd name="T52" fmla="*/ 285440674 w 316"/>
                <a:gd name="T53" fmla="*/ 114629579 h 387"/>
                <a:gd name="T54" fmla="*/ 264253099 w 316"/>
                <a:gd name="T55" fmla="*/ 32488052 h 387"/>
                <a:gd name="T56" fmla="*/ 278054447 w 316"/>
                <a:gd name="T57" fmla="*/ 11476332 h 387"/>
                <a:gd name="T58" fmla="*/ 217959442 w 316"/>
                <a:gd name="T59" fmla="*/ 14357471 h 387"/>
                <a:gd name="T60" fmla="*/ 147487175 w 316"/>
                <a:gd name="T61" fmla="*/ 14357471 h 387"/>
                <a:gd name="T62" fmla="*/ 111202876 w 316"/>
                <a:gd name="T63" fmla="*/ 3398604 h 387"/>
                <a:gd name="T64" fmla="*/ 83239027 w 316"/>
                <a:gd name="T65" fmla="*/ 4251829 h 387"/>
                <a:gd name="T66" fmla="*/ 90087752 w 316"/>
                <a:gd name="T67" fmla="*/ 14357471 h 387"/>
                <a:gd name="T68" fmla="*/ 90087752 w 316"/>
                <a:gd name="T69" fmla="*/ 27981678 h 387"/>
                <a:gd name="T70" fmla="*/ 101362215 w 316"/>
                <a:gd name="T71" fmla="*/ 35006499 h 387"/>
                <a:gd name="T72" fmla="*/ 99325385 w 316"/>
                <a:gd name="T73" fmla="*/ 40644208 h 387"/>
                <a:gd name="T74" fmla="*/ 90087752 w 316"/>
                <a:gd name="T75" fmla="*/ 32488052 h 387"/>
                <a:gd name="T76" fmla="*/ 78350871 w 316"/>
                <a:gd name="T77" fmla="*/ 20757439 h 387"/>
                <a:gd name="T78" fmla="*/ 72049606 w 316"/>
                <a:gd name="T79" fmla="*/ 7170525 h 387"/>
                <a:gd name="T80" fmla="*/ 66993029 w 316"/>
                <a:gd name="T81" fmla="*/ 0 h 387"/>
                <a:gd name="T82" fmla="*/ 35534903 w 316"/>
                <a:gd name="T83" fmla="*/ 0 h 387"/>
                <a:gd name="T84" fmla="*/ 8520829 w 316"/>
                <a:gd name="T85" fmla="*/ 4 h 387"/>
                <a:gd name="T86" fmla="*/ 3 w 316"/>
                <a:gd name="T87" fmla="*/ 9884466 h 387"/>
                <a:gd name="T88" fmla="*/ 10801858 w 316"/>
                <a:gd name="T89" fmla="*/ 11476332 h 387"/>
                <a:gd name="T90" fmla="*/ 14820201 w 316"/>
                <a:gd name="T91" fmla="*/ 20757439 h 387"/>
                <a:gd name="T92" fmla="*/ 18787577 w 316"/>
                <a:gd name="T93" fmla="*/ 25163699 h 387"/>
                <a:gd name="T94" fmla="*/ 25899996 w 316"/>
                <a:gd name="T95" fmla="*/ 29622766 h 387"/>
                <a:gd name="T96" fmla="*/ 35534903 w 316"/>
                <a:gd name="T97" fmla="*/ 54330941 h 387"/>
                <a:gd name="T98" fmla="*/ 32833433 w 316"/>
                <a:gd name="T99" fmla="*/ 60319602 h 387"/>
                <a:gd name="T100" fmla="*/ 23817018 w 316"/>
                <a:gd name="T101" fmla="*/ 66568833 h 387"/>
                <a:gd name="T102" fmla="*/ 14820201 w 316"/>
                <a:gd name="T103" fmla="*/ 68823244 h 387"/>
                <a:gd name="T104" fmla="*/ 10801858 w 316"/>
                <a:gd name="T105" fmla="*/ 73239745 h 387"/>
                <a:gd name="T106" fmla="*/ 6 w 316"/>
                <a:gd name="T107" fmla="*/ 77116883 h 387"/>
                <a:gd name="T108" fmla="*/ 0 w 316"/>
                <a:gd name="T109" fmla="*/ 79583556 h 3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6"/>
                <a:gd name="T166" fmla="*/ 0 h 387"/>
                <a:gd name="T167" fmla="*/ 316 w 316"/>
                <a:gd name="T168" fmla="*/ 387 h 38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6" h="387">
                  <a:moveTo>
                    <a:pt x="0" y="188"/>
                  </a:moveTo>
                  <a:lnTo>
                    <a:pt x="0" y="191"/>
                  </a:lnTo>
                  <a:lnTo>
                    <a:pt x="6" y="201"/>
                  </a:lnTo>
                  <a:lnTo>
                    <a:pt x="6" y="208"/>
                  </a:lnTo>
                  <a:lnTo>
                    <a:pt x="16" y="204"/>
                  </a:lnTo>
                  <a:lnTo>
                    <a:pt x="25" y="201"/>
                  </a:lnTo>
                  <a:lnTo>
                    <a:pt x="32" y="201"/>
                  </a:lnTo>
                  <a:lnTo>
                    <a:pt x="32" y="204"/>
                  </a:lnTo>
                  <a:lnTo>
                    <a:pt x="25" y="208"/>
                  </a:lnTo>
                  <a:lnTo>
                    <a:pt x="19" y="214"/>
                  </a:lnTo>
                  <a:lnTo>
                    <a:pt x="9" y="214"/>
                  </a:lnTo>
                  <a:lnTo>
                    <a:pt x="3" y="225"/>
                  </a:lnTo>
                  <a:lnTo>
                    <a:pt x="9" y="231"/>
                  </a:lnTo>
                  <a:lnTo>
                    <a:pt x="12" y="231"/>
                  </a:lnTo>
                  <a:lnTo>
                    <a:pt x="16" y="235"/>
                  </a:lnTo>
                  <a:lnTo>
                    <a:pt x="22" y="238"/>
                  </a:lnTo>
                  <a:lnTo>
                    <a:pt x="35" y="245"/>
                  </a:lnTo>
                  <a:lnTo>
                    <a:pt x="35" y="248"/>
                  </a:lnTo>
                  <a:lnTo>
                    <a:pt x="38" y="248"/>
                  </a:lnTo>
                  <a:lnTo>
                    <a:pt x="41" y="251"/>
                  </a:lnTo>
                  <a:lnTo>
                    <a:pt x="48" y="255"/>
                  </a:lnTo>
                  <a:lnTo>
                    <a:pt x="51" y="255"/>
                  </a:lnTo>
                  <a:lnTo>
                    <a:pt x="64" y="265"/>
                  </a:lnTo>
                  <a:lnTo>
                    <a:pt x="70" y="269"/>
                  </a:lnTo>
                  <a:lnTo>
                    <a:pt x="76" y="272"/>
                  </a:lnTo>
                  <a:lnTo>
                    <a:pt x="86" y="278"/>
                  </a:lnTo>
                  <a:lnTo>
                    <a:pt x="88" y="282"/>
                  </a:lnTo>
                  <a:lnTo>
                    <a:pt x="102" y="288"/>
                  </a:lnTo>
                  <a:lnTo>
                    <a:pt x="105" y="288"/>
                  </a:lnTo>
                  <a:lnTo>
                    <a:pt x="115" y="298"/>
                  </a:lnTo>
                  <a:lnTo>
                    <a:pt x="136" y="309"/>
                  </a:lnTo>
                  <a:lnTo>
                    <a:pt x="146" y="315"/>
                  </a:lnTo>
                  <a:lnTo>
                    <a:pt x="149" y="319"/>
                  </a:lnTo>
                  <a:lnTo>
                    <a:pt x="152" y="332"/>
                  </a:lnTo>
                  <a:lnTo>
                    <a:pt x="156" y="343"/>
                  </a:lnTo>
                  <a:lnTo>
                    <a:pt x="158" y="348"/>
                  </a:lnTo>
                  <a:lnTo>
                    <a:pt x="158" y="353"/>
                  </a:lnTo>
                  <a:lnTo>
                    <a:pt x="165" y="353"/>
                  </a:lnTo>
                  <a:lnTo>
                    <a:pt x="171" y="358"/>
                  </a:lnTo>
                  <a:lnTo>
                    <a:pt x="175" y="362"/>
                  </a:lnTo>
                  <a:lnTo>
                    <a:pt x="181" y="366"/>
                  </a:lnTo>
                  <a:lnTo>
                    <a:pt x="187" y="369"/>
                  </a:lnTo>
                  <a:lnTo>
                    <a:pt x="193" y="372"/>
                  </a:lnTo>
                  <a:lnTo>
                    <a:pt x="200" y="376"/>
                  </a:lnTo>
                  <a:lnTo>
                    <a:pt x="200" y="379"/>
                  </a:lnTo>
                  <a:lnTo>
                    <a:pt x="207" y="382"/>
                  </a:lnTo>
                  <a:lnTo>
                    <a:pt x="212" y="386"/>
                  </a:lnTo>
                  <a:lnTo>
                    <a:pt x="215" y="382"/>
                  </a:lnTo>
                  <a:lnTo>
                    <a:pt x="219" y="382"/>
                  </a:lnTo>
                  <a:lnTo>
                    <a:pt x="226" y="376"/>
                  </a:lnTo>
                  <a:lnTo>
                    <a:pt x="228" y="372"/>
                  </a:lnTo>
                  <a:lnTo>
                    <a:pt x="228" y="369"/>
                  </a:lnTo>
                  <a:lnTo>
                    <a:pt x="231" y="366"/>
                  </a:lnTo>
                  <a:lnTo>
                    <a:pt x="231" y="362"/>
                  </a:lnTo>
                  <a:lnTo>
                    <a:pt x="231" y="356"/>
                  </a:lnTo>
                  <a:lnTo>
                    <a:pt x="235" y="356"/>
                  </a:lnTo>
                  <a:lnTo>
                    <a:pt x="235" y="353"/>
                  </a:lnTo>
                  <a:lnTo>
                    <a:pt x="238" y="348"/>
                  </a:lnTo>
                  <a:lnTo>
                    <a:pt x="242" y="345"/>
                  </a:lnTo>
                  <a:lnTo>
                    <a:pt x="242" y="339"/>
                  </a:lnTo>
                  <a:lnTo>
                    <a:pt x="245" y="339"/>
                  </a:lnTo>
                  <a:lnTo>
                    <a:pt x="245" y="335"/>
                  </a:lnTo>
                  <a:lnTo>
                    <a:pt x="247" y="329"/>
                  </a:lnTo>
                  <a:lnTo>
                    <a:pt x="247" y="325"/>
                  </a:lnTo>
                  <a:lnTo>
                    <a:pt x="250" y="315"/>
                  </a:lnTo>
                  <a:lnTo>
                    <a:pt x="254" y="305"/>
                  </a:lnTo>
                  <a:lnTo>
                    <a:pt x="258" y="302"/>
                  </a:lnTo>
                  <a:lnTo>
                    <a:pt x="261" y="298"/>
                  </a:lnTo>
                  <a:lnTo>
                    <a:pt x="263" y="298"/>
                  </a:lnTo>
                  <a:lnTo>
                    <a:pt x="266" y="295"/>
                  </a:lnTo>
                  <a:lnTo>
                    <a:pt x="270" y="292"/>
                  </a:lnTo>
                  <a:lnTo>
                    <a:pt x="273" y="292"/>
                  </a:lnTo>
                  <a:lnTo>
                    <a:pt x="273" y="288"/>
                  </a:lnTo>
                  <a:lnTo>
                    <a:pt x="276" y="282"/>
                  </a:lnTo>
                  <a:lnTo>
                    <a:pt x="280" y="275"/>
                  </a:lnTo>
                  <a:lnTo>
                    <a:pt x="286" y="275"/>
                  </a:lnTo>
                  <a:lnTo>
                    <a:pt x="292" y="272"/>
                  </a:lnTo>
                  <a:lnTo>
                    <a:pt x="295" y="269"/>
                  </a:lnTo>
                  <a:lnTo>
                    <a:pt x="298" y="269"/>
                  </a:lnTo>
                  <a:lnTo>
                    <a:pt x="298" y="265"/>
                  </a:lnTo>
                  <a:lnTo>
                    <a:pt x="302" y="261"/>
                  </a:lnTo>
                  <a:lnTo>
                    <a:pt x="302" y="259"/>
                  </a:lnTo>
                  <a:lnTo>
                    <a:pt x="282" y="235"/>
                  </a:lnTo>
                  <a:lnTo>
                    <a:pt x="280" y="74"/>
                  </a:lnTo>
                  <a:lnTo>
                    <a:pt x="308" y="40"/>
                  </a:lnTo>
                  <a:lnTo>
                    <a:pt x="315" y="27"/>
                  </a:lnTo>
                  <a:lnTo>
                    <a:pt x="295" y="27"/>
                  </a:lnTo>
                  <a:lnTo>
                    <a:pt x="270" y="17"/>
                  </a:lnTo>
                  <a:lnTo>
                    <a:pt x="242" y="23"/>
                  </a:lnTo>
                  <a:lnTo>
                    <a:pt x="231" y="33"/>
                  </a:lnTo>
                  <a:lnTo>
                    <a:pt x="212" y="43"/>
                  </a:lnTo>
                  <a:lnTo>
                    <a:pt x="168" y="40"/>
                  </a:lnTo>
                  <a:lnTo>
                    <a:pt x="156" y="33"/>
                  </a:lnTo>
                  <a:lnTo>
                    <a:pt x="146" y="23"/>
                  </a:lnTo>
                  <a:lnTo>
                    <a:pt x="133" y="17"/>
                  </a:lnTo>
                  <a:lnTo>
                    <a:pt x="118" y="7"/>
                  </a:lnTo>
                  <a:lnTo>
                    <a:pt x="105" y="4"/>
                  </a:lnTo>
                  <a:lnTo>
                    <a:pt x="83" y="4"/>
                  </a:lnTo>
                  <a:lnTo>
                    <a:pt x="88" y="10"/>
                  </a:lnTo>
                  <a:lnTo>
                    <a:pt x="92" y="17"/>
                  </a:lnTo>
                  <a:lnTo>
                    <a:pt x="92" y="27"/>
                  </a:lnTo>
                  <a:lnTo>
                    <a:pt x="95" y="33"/>
                  </a:lnTo>
                  <a:lnTo>
                    <a:pt x="92" y="40"/>
                  </a:lnTo>
                  <a:lnTo>
                    <a:pt x="92" y="50"/>
                  </a:lnTo>
                  <a:lnTo>
                    <a:pt x="95" y="64"/>
                  </a:lnTo>
                  <a:lnTo>
                    <a:pt x="102" y="74"/>
                  </a:lnTo>
                  <a:lnTo>
                    <a:pt x="105" y="77"/>
                  </a:lnTo>
                  <a:lnTo>
                    <a:pt x="107" y="80"/>
                  </a:lnTo>
                  <a:lnTo>
                    <a:pt x="107" y="87"/>
                  </a:lnTo>
                  <a:lnTo>
                    <a:pt x="111" y="93"/>
                  </a:lnTo>
                  <a:lnTo>
                    <a:pt x="105" y="93"/>
                  </a:lnTo>
                  <a:lnTo>
                    <a:pt x="105" y="87"/>
                  </a:lnTo>
                  <a:lnTo>
                    <a:pt x="102" y="77"/>
                  </a:lnTo>
                  <a:lnTo>
                    <a:pt x="95" y="74"/>
                  </a:lnTo>
                  <a:lnTo>
                    <a:pt x="88" y="67"/>
                  </a:lnTo>
                  <a:lnTo>
                    <a:pt x="83" y="57"/>
                  </a:lnTo>
                  <a:lnTo>
                    <a:pt x="83" y="47"/>
                  </a:lnTo>
                  <a:lnTo>
                    <a:pt x="79" y="40"/>
                  </a:lnTo>
                  <a:lnTo>
                    <a:pt x="76" y="30"/>
                  </a:lnTo>
                  <a:lnTo>
                    <a:pt x="76" y="17"/>
                  </a:lnTo>
                  <a:lnTo>
                    <a:pt x="79" y="7"/>
                  </a:lnTo>
                  <a:lnTo>
                    <a:pt x="83" y="4"/>
                  </a:lnTo>
                  <a:lnTo>
                    <a:pt x="72" y="0"/>
                  </a:lnTo>
                  <a:lnTo>
                    <a:pt x="70" y="0"/>
                  </a:lnTo>
                  <a:lnTo>
                    <a:pt x="48" y="0"/>
                  </a:lnTo>
                  <a:lnTo>
                    <a:pt x="38" y="0"/>
                  </a:lnTo>
                  <a:lnTo>
                    <a:pt x="28" y="0"/>
                  </a:lnTo>
                  <a:lnTo>
                    <a:pt x="19" y="0"/>
                  </a:lnTo>
                  <a:lnTo>
                    <a:pt x="9" y="4"/>
                  </a:lnTo>
                  <a:lnTo>
                    <a:pt x="3" y="13"/>
                  </a:lnTo>
                  <a:lnTo>
                    <a:pt x="0" y="20"/>
                  </a:lnTo>
                  <a:lnTo>
                    <a:pt x="3" y="23"/>
                  </a:lnTo>
                  <a:lnTo>
                    <a:pt x="6" y="23"/>
                  </a:lnTo>
                  <a:lnTo>
                    <a:pt x="12" y="23"/>
                  </a:lnTo>
                  <a:lnTo>
                    <a:pt x="12" y="27"/>
                  </a:lnTo>
                  <a:lnTo>
                    <a:pt x="12" y="33"/>
                  </a:lnTo>
                  <a:lnTo>
                    <a:pt x="16" y="33"/>
                  </a:lnTo>
                  <a:lnTo>
                    <a:pt x="16" y="47"/>
                  </a:lnTo>
                  <a:lnTo>
                    <a:pt x="19" y="47"/>
                  </a:lnTo>
                  <a:lnTo>
                    <a:pt x="19" y="54"/>
                  </a:lnTo>
                  <a:lnTo>
                    <a:pt x="19" y="57"/>
                  </a:lnTo>
                  <a:lnTo>
                    <a:pt x="22" y="64"/>
                  </a:lnTo>
                  <a:lnTo>
                    <a:pt x="25" y="64"/>
                  </a:lnTo>
                  <a:lnTo>
                    <a:pt x="28" y="67"/>
                  </a:lnTo>
                  <a:lnTo>
                    <a:pt x="32" y="70"/>
                  </a:lnTo>
                  <a:lnTo>
                    <a:pt x="38" y="74"/>
                  </a:lnTo>
                  <a:lnTo>
                    <a:pt x="38" y="124"/>
                  </a:lnTo>
                  <a:lnTo>
                    <a:pt x="38" y="127"/>
                  </a:lnTo>
                  <a:lnTo>
                    <a:pt x="35" y="134"/>
                  </a:lnTo>
                  <a:lnTo>
                    <a:pt x="35" y="138"/>
                  </a:lnTo>
                  <a:lnTo>
                    <a:pt x="32" y="140"/>
                  </a:lnTo>
                  <a:lnTo>
                    <a:pt x="25" y="148"/>
                  </a:lnTo>
                  <a:lnTo>
                    <a:pt x="25" y="151"/>
                  </a:lnTo>
                  <a:lnTo>
                    <a:pt x="22" y="151"/>
                  </a:lnTo>
                  <a:lnTo>
                    <a:pt x="19" y="157"/>
                  </a:lnTo>
                  <a:lnTo>
                    <a:pt x="16" y="157"/>
                  </a:lnTo>
                  <a:lnTo>
                    <a:pt x="16" y="161"/>
                  </a:lnTo>
                  <a:lnTo>
                    <a:pt x="12" y="164"/>
                  </a:lnTo>
                  <a:lnTo>
                    <a:pt x="12" y="167"/>
                  </a:lnTo>
                  <a:lnTo>
                    <a:pt x="9" y="167"/>
                  </a:lnTo>
                  <a:lnTo>
                    <a:pt x="9" y="171"/>
                  </a:lnTo>
                  <a:lnTo>
                    <a:pt x="6" y="175"/>
                  </a:lnTo>
                  <a:lnTo>
                    <a:pt x="6" y="177"/>
                  </a:lnTo>
                  <a:lnTo>
                    <a:pt x="3" y="181"/>
                  </a:lnTo>
                  <a:lnTo>
                    <a:pt x="0" y="181"/>
                  </a:lnTo>
                  <a:lnTo>
                    <a:pt x="0" y="188"/>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98" name="Freeform 106"/>
            <p:cNvSpPr>
              <a:spLocks/>
            </p:cNvSpPr>
            <p:nvPr/>
          </p:nvSpPr>
          <p:spPr bwMode="auto">
            <a:xfrm>
              <a:off x="4796" y="2409"/>
              <a:ext cx="471" cy="485"/>
            </a:xfrm>
            <a:custGeom>
              <a:avLst/>
              <a:gdLst>
                <a:gd name="T0" fmla="*/ 33473592 w 434"/>
                <a:gd name="T1" fmla="*/ 61175805 h 450"/>
                <a:gd name="T2" fmla="*/ 48510034 w 434"/>
                <a:gd name="T3" fmla="*/ 53453676 h 450"/>
                <a:gd name="T4" fmla="*/ 67290852 w 434"/>
                <a:gd name="T5" fmla="*/ 36756334 h 450"/>
                <a:gd name="T6" fmla="*/ 62004749 w 434"/>
                <a:gd name="T7" fmla="*/ 28153005 h 450"/>
                <a:gd name="T8" fmla="*/ 73027605 w 434"/>
                <a:gd name="T9" fmla="*/ 23223078 h 450"/>
                <a:gd name="T10" fmla="*/ 62004749 w 434"/>
                <a:gd name="T11" fmla="*/ 7512163 h 450"/>
                <a:gd name="T12" fmla="*/ 48510034 w 434"/>
                <a:gd name="T13" fmla="*/ 4 h 450"/>
                <a:gd name="T14" fmla="*/ 82327304 w 434"/>
                <a:gd name="T15" fmla="*/ 0 h 450"/>
                <a:gd name="T16" fmla="*/ 127734990 w 434"/>
                <a:gd name="T17" fmla="*/ 13677208 h 450"/>
                <a:gd name="T18" fmla="*/ 143844245 w 434"/>
                <a:gd name="T19" fmla="*/ 33772675 h 450"/>
                <a:gd name="T20" fmla="*/ 154678336 w 434"/>
                <a:gd name="T21" fmla="*/ 28153005 h 450"/>
                <a:gd name="T22" fmla="*/ 182541525 w 434"/>
                <a:gd name="T23" fmla="*/ 32702640 h 450"/>
                <a:gd name="T24" fmla="*/ 203021797 w 434"/>
                <a:gd name="T25" fmla="*/ 35246178 h 450"/>
                <a:gd name="T26" fmla="*/ 247385001 w 434"/>
                <a:gd name="T27" fmla="*/ 24901756 h 450"/>
                <a:gd name="T28" fmla="*/ 221799281 w 434"/>
                <a:gd name="T29" fmla="*/ 21547195 h 450"/>
                <a:gd name="T30" fmla="*/ 231789306 w 434"/>
                <a:gd name="T31" fmla="*/ 17210895 h 450"/>
                <a:gd name="T32" fmla="*/ 241363843 w 434"/>
                <a:gd name="T33" fmla="*/ 13677208 h 450"/>
                <a:gd name="T34" fmla="*/ 255041158 w 434"/>
                <a:gd name="T35" fmla="*/ 10924719 h 450"/>
                <a:gd name="T36" fmla="*/ 266740778 w 434"/>
                <a:gd name="T37" fmla="*/ 4 h 450"/>
                <a:gd name="T38" fmla="*/ 283685590 w 434"/>
                <a:gd name="T39" fmla="*/ 4 h 450"/>
                <a:gd name="T40" fmla="*/ 316203387 w 434"/>
                <a:gd name="T41" fmla="*/ 7512163 h 450"/>
                <a:gd name="T42" fmla="*/ 333898882 w 434"/>
                <a:gd name="T43" fmla="*/ 10924719 h 450"/>
                <a:gd name="T44" fmla="*/ 369008714 w 434"/>
                <a:gd name="T45" fmla="*/ 17210895 h 450"/>
                <a:gd name="T46" fmla="*/ 395980224 w 434"/>
                <a:gd name="T47" fmla="*/ 23223078 h 450"/>
                <a:gd name="T48" fmla="*/ 435788629 w 434"/>
                <a:gd name="T49" fmla="*/ 30851708 h 450"/>
                <a:gd name="T50" fmla="*/ 489115712 w 434"/>
                <a:gd name="T51" fmla="*/ 39615151 h 450"/>
                <a:gd name="T52" fmla="*/ 502655504 w 434"/>
                <a:gd name="T53" fmla="*/ 53453676 h 450"/>
                <a:gd name="T54" fmla="*/ 521527309 w 434"/>
                <a:gd name="T55" fmla="*/ 57730884 h 450"/>
                <a:gd name="T56" fmla="*/ 546994398 w 434"/>
                <a:gd name="T57" fmla="*/ 62221060 h 450"/>
                <a:gd name="T58" fmla="*/ 569079803 w 434"/>
                <a:gd name="T59" fmla="*/ 66921411 h 450"/>
                <a:gd name="T60" fmla="*/ 577990756 w 434"/>
                <a:gd name="T61" fmla="*/ 75676914 h 450"/>
                <a:gd name="T62" fmla="*/ 573315798 w 434"/>
                <a:gd name="T63" fmla="*/ 90459882 h 450"/>
                <a:gd name="T64" fmla="*/ 573315798 w 434"/>
                <a:gd name="T65" fmla="*/ 107716945 h 450"/>
                <a:gd name="T66" fmla="*/ 596112852 w 434"/>
                <a:gd name="T67" fmla="*/ 113284415 h 450"/>
                <a:gd name="T68" fmla="*/ 596112852 w 434"/>
                <a:gd name="T69" fmla="*/ 122095359 h 450"/>
                <a:gd name="T70" fmla="*/ 587058541 w 434"/>
                <a:gd name="T71" fmla="*/ 144009731 h 450"/>
                <a:gd name="T72" fmla="*/ 602869551 w 434"/>
                <a:gd name="T73" fmla="*/ 152540658 h 450"/>
                <a:gd name="T74" fmla="*/ 609074490 w 434"/>
                <a:gd name="T75" fmla="*/ 158560347 h 450"/>
                <a:gd name="T76" fmla="*/ 621523820 w 434"/>
                <a:gd name="T77" fmla="*/ 173280615 h 450"/>
                <a:gd name="T78" fmla="*/ 659086845 w 434"/>
                <a:gd name="T79" fmla="*/ 180337868 h 450"/>
                <a:gd name="T80" fmla="*/ 647118708 w 434"/>
                <a:gd name="T81" fmla="*/ 186831572 h 450"/>
                <a:gd name="T82" fmla="*/ 574538783 w 434"/>
                <a:gd name="T83" fmla="*/ 197539541 h 450"/>
                <a:gd name="T84" fmla="*/ 527710578 w 434"/>
                <a:gd name="T85" fmla="*/ 196117772 h 450"/>
                <a:gd name="T86" fmla="*/ 435788629 w 434"/>
                <a:gd name="T87" fmla="*/ 203541710 h 450"/>
                <a:gd name="T88" fmla="*/ 393257541 w 434"/>
                <a:gd name="T89" fmla="*/ 202132908 h 450"/>
                <a:gd name="T90" fmla="*/ 319220286 w 434"/>
                <a:gd name="T91" fmla="*/ 203541710 h 450"/>
                <a:gd name="T92" fmla="*/ 316203387 w 434"/>
                <a:gd name="T93" fmla="*/ 197539541 h 450"/>
                <a:gd name="T94" fmla="*/ 300380986 w 434"/>
                <a:gd name="T95" fmla="*/ 186831572 h 450"/>
                <a:gd name="T96" fmla="*/ 261229428 w 434"/>
                <a:gd name="T97" fmla="*/ 165445569 h 450"/>
                <a:gd name="T98" fmla="*/ 247385001 w 434"/>
                <a:gd name="T99" fmla="*/ 165445569 h 450"/>
                <a:gd name="T100" fmla="*/ 227951434 w 434"/>
                <a:gd name="T101" fmla="*/ 164433252 h 450"/>
                <a:gd name="T102" fmla="*/ 197707286 w 434"/>
                <a:gd name="T103" fmla="*/ 158560347 h 450"/>
                <a:gd name="T104" fmla="*/ 167865152 w 434"/>
                <a:gd name="T105" fmla="*/ 158117372 h 450"/>
                <a:gd name="T106" fmla="*/ 106981686 w 434"/>
                <a:gd name="T107" fmla="*/ 146942975 h 450"/>
                <a:gd name="T108" fmla="*/ 78693425 w 434"/>
                <a:gd name="T109" fmla="*/ 139943630 h 450"/>
                <a:gd name="T110" fmla="*/ 57133890 w 434"/>
                <a:gd name="T111" fmla="*/ 122095359 h 450"/>
                <a:gd name="T112" fmla="*/ 10647970 w 434"/>
                <a:gd name="T113" fmla="*/ 104891409 h 450"/>
                <a:gd name="T114" fmla="*/ 17396170 w 434"/>
                <a:gd name="T115" fmla="*/ 94889082 h 450"/>
                <a:gd name="T116" fmla="*/ 0 w 434"/>
                <a:gd name="T117" fmla="*/ 77874959 h 4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4"/>
                <a:gd name="T178" fmla="*/ 0 h 450"/>
                <a:gd name="T179" fmla="*/ 434 w 434"/>
                <a:gd name="T180" fmla="*/ 450 h 4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4" h="450">
                  <a:moveTo>
                    <a:pt x="3" y="141"/>
                  </a:moveTo>
                  <a:lnTo>
                    <a:pt x="19" y="137"/>
                  </a:lnTo>
                  <a:lnTo>
                    <a:pt x="22" y="134"/>
                  </a:lnTo>
                  <a:lnTo>
                    <a:pt x="25" y="127"/>
                  </a:lnTo>
                  <a:lnTo>
                    <a:pt x="28" y="124"/>
                  </a:lnTo>
                  <a:lnTo>
                    <a:pt x="32" y="117"/>
                  </a:lnTo>
                  <a:lnTo>
                    <a:pt x="38" y="108"/>
                  </a:lnTo>
                  <a:lnTo>
                    <a:pt x="48" y="94"/>
                  </a:lnTo>
                  <a:lnTo>
                    <a:pt x="44" y="81"/>
                  </a:lnTo>
                  <a:lnTo>
                    <a:pt x="38" y="81"/>
                  </a:lnTo>
                  <a:lnTo>
                    <a:pt x="35" y="64"/>
                  </a:lnTo>
                  <a:lnTo>
                    <a:pt x="41" y="61"/>
                  </a:lnTo>
                  <a:lnTo>
                    <a:pt x="41" y="57"/>
                  </a:lnTo>
                  <a:lnTo>
                    <a:pt x="44" y="54"/>
                  </a:lnTo>
                  <a:lnTo>
                    <a:pt x="48" y="51"/>
                  </a:lnTo>
                  <a:lnTo>
                    <a:pt x="44" y="27"/>
                  </a:lnTo>
                  <a:lnTo>
                    <a:pt x="41" y="20"/>
                  </a:lnTo>
                  <a:lnTo>
                    <a:pt x="41" y="17"/>
                  </a:lnTo>
                  <a:lnTo>
                    <a:pt x="38" y="14"/>
                  </a:lnTo>
                  <a:lnTo>
                    <a:pt x="38" y="10"/>
                  </a:lnTo>
                  <a:lnTo>
                    <a:pt x="32" y="4"/>
                  </a:lnTo>
                  <a:lnTo>
                    <a:pt x="51" y="4"/>
                  </a:lnTo>
                  <a:lnTo>
                    <a:pt x="51" y="0"/>
                  </a:lnTo>
                  <a:lnTo>
                    <a:pt x="54" y="0"/>
                  </a:lnTo>
                  <a:lnTo>
                    <a:pt x="86" y="0"/>
                  </a:lnTo>
                  <a:lnTo>
                    <a:pt x="86" y="20"/>
                  </a:lnTo>
                  <a:lnTo>
                    <a:pt x="83" y="30"/>
                  </a:lnTo>
                  <a:lnTo>
                    <a:pt x="86" y="71"/>
                  </a:lnTo>
                  <a:lnTo>
                    <a:pt x="89" y="77"/>
                  </a:lnTo>
                  <a:lnTo>
                    <a:pt x="95" y="74"/>
                  </a:lnTo>
                  <a:lnTo>
                    <a:pt x="99" y="67"/>
                  </a:lnTo>
                  <a:lnTo>
                    <a:pt x="102" y="67"/>
                  </a:lnTo>
                  <a:lnTo>
                    <a:pt x="102" y="61"/>
                  </a:lnTo>
                  <a:lnTo>
                    <a:pt x="105" y="54"/>
                  </a:lnTo>
                  <a:lnTo>
                    <a:pt x="108" y="57"/>
                  </a:lnTo>
                  <a:lnTo>
                    <a:pt x="121" y="71"/>
                  </a:lnTo>
                  <a:lnTo>
                    <a:pt x="127" y="67"/>
                  </a:lnTo>
                  <a:lnTo>
                    <a:pt x="127" y="81"/>
                  </a:lnTo>
                  <a:lnTo>
                    <a:pt x="134" y="77"/>
                  </a:lnTo>
                  <a:lnTo>
                    <a:pt x="134" y="64"/>
                  </a:lnTo>
                  <a:lnTo>
                    <a:pt x="156" y="61"/>
                  </a:lnTo>
                  <a:lnTo>
                    <a:pt x="162" y="54"/>
                  </a:lnTo>
                  <a:lnTo>
                    <a:pt x="162" y="51"/>
                  </a:lnTo>
                  <a:lnTo>
                    <a:pt x="149" y="47"/>
                  </a:lnTo>
                  <a:lnTo>
                    <a:pt x="146" y="47"/>
                  </a:lnTo>
                  <a:lnTo>
                    <a:pt x="146" y="44"/>
                  </a:lnTo>
                  <a:lnTo>
                    <a:pt x="156" y="40"/>
                  </a:lnTo>
                  <a:lnTo>
                    <a:pt x="152" y="38"/>
                  </a:lnTo>
                  <a:lnTo>
                    <a:pt x="156" y="34"/>
                  </a:lnTo>
                  <a:lnTo>
                    <a:pt x="159" y="34"/>
                  </a:lnTo>
                  <a:lnTo>
                    <a:pt x="159" y="30"/>
                  </a:lnTo>
                  <a:lnTo>
                    <a:pt x="165" y="27"/>
                  </a:lnTo>
                  <a:lnTo>
                    <a:pt x="165" y="24"/>
                  </a:lnTo>
                  <a:lnTo>
                    <a:pt x="168" y="24"/>
                  </a:lnTo>
                  <a:lnTo>
                    <a:pt x="168" y="14"/>
                  </a:lnTo>
                  <a:lnTo>
                    <a:pt x="175" y="17"/>
                  </a:lnTo>
                  <a:lnTo>
                    <a:pt x="175" y="4"/>
                  </a:lnTo>
                  <a:lnTo>
                    <a:pt x="181" y="0"/>
                  </a:lnTo>
                  <a:lnTo>
                    <a:pt x="184" y="0"/>
                  </a:lnTo>
                  <a:lnTo>
                    <a:pt x="187" y="4"/>
                  </a:lnTo>
                  <a:lnTo>
                    <a:pt x="194" y="7"/>
                  </a:lnTo>
                  <a:lnTo>
                    <a:pt x="207" y="14"/>
                  </a:lnTo>
                  <a:lnTo>
                    <a:pt x="207" y="17"/>
                  </a:lnTo>
                  <a:lnTo>
                    <a:pt x="210" y="17"/>
                  </a:lnTo>
                  <a:lnTo>
                    <a:pt x="214" y="20"/>
                  </a:lnTo>
                  <a:lnTo>
                    <a:pt x="219" y="24"/>
                  </a:lnTo>
                  <a:lnTo>
                    <a:pt x="222" y="24"/>
                  </a:lnTo>
                  <a:lnTo>
                    <a:pt x="235" y="34"/>
                  </a:lnTo>
                  <a:lnTo>
                    <a:pt x="242" y="38"/>
                  </a:lnTo>
                  <a:lnTo>
                    <a:pt x="248" y="40"/>
                  </a:lnTo>
                  <a:lnTo>
                    <a:pt x="258" y="47"/>
                  </a:lnTo>
                  <a:lnTo>
                    <a:pt x="261" y="51"/>
                  </a:lnTo>
                  <a:lnTo>
                    <a:pt x="273" y="57"/>
                  </a:lnTo>
                  <a:lnTo>
                    <a:pt x="277" y="57"/>
                  </a:lnTo>
                  <a:lnTo>
                    <a:pt x="287" y="67"/>
                  </a:lnTo>
                  <a:lnTo>
                    <a:pt x="308" y="77"/>
                  </a:lnTo>
                  <a:lnTo>
                    <a:pt x="318" y="84"/>
                  </a:lnTo>
                  <a:lnTo>
                    <a:pt x="322" y="87"/>
                  </a:lnTo>
                  <a:lnTo>
                    <a:pt x="324" y="101"/>
                  </a:lnTo>
                  <a:lnTo>
                    <a:pt x="327" y="111"/>
                  </a:lnTo>
                  <a:lnTo>
                    <a:pt x="330" y="117"/>
                  </a:lnTo>
                  <a:lnTo>
                    <a:pt x="330" y="121"/>
                  </a:lnTo>
                  <a:lnTo>
                    <a:pt x="338" y="121"/>
                  </a:lnTo>
                  <a:lnTo>
                    <a:pt x="343" y="127"/>
                  </a:lnTo>
                  <a:lnTo>
                    <a:pt x="346" y="131"/>
                  </a:lnTo>
                  <a:lnTo>
                    <a:pt x="353" y="134"/>
                  </a:lnTo>
                  <a:lnTo>
                    <a:pt x="360" y="137"/>
                  </a:lnTo>
                  <a:lnTo>
                    <a:pt x="365" y="141"/>
                  </a:lnTo>
                  <a:lnTo>
                    <a:pt x="373" y="145"/>
                  </a:lnTo>
                  <a:lnTo>
                    <a:pt x="373" y="147"/>
                  </a:lnTo>
                  <a:lnTo>
                    <a:pt x="378" y="151"/>
                  </a:lnTo>
                  <a:lnTo>
                    <a:pt x="385" y="155"/>
                  </a:lnTo>
                  <a:lnTo>
                    <a:pt x="381" y="165"/>
                  </a:lnTo>
                  <a:lnTo>
                    <a:pt x="381" y="171"/>
                  </a:lnTo>
                  <a:lnTo>
                    <a:pt x="378" y="181"/>
                  </a:lnTo>
                  <a:lnTo>
                    <a:pt x="376" y="198"/>
                  </a:lnTo>
                  <a:lnTo>
                    <a:pt x="369" y="211"/>
                  </a:lnTo>
                  <a:lnTo>
                    <a:pt x="369" y="228"/>
                  </a:lnTo>
                  <a:lnTo>
                    <a:pt x="376" y="235"/>
                  </a:lnTo>
                  <a:lnTo>
                    <a:pt x="381" y="238"/>
                  </a:lnTo>
                  <a:lnTo>
                    <a:pt x="385" y="244"/>
                  </a:lnTo>
                  <a:lnTo>
                    <a:pt x="392" y="249"/>
                  </a:lnTo>
                  <a:lnTo>
                    <a:pt x="395" y="258"/>
                  </a:lnTo>
                  <a:lnTo>
                    <a:pt x="395" y="262"/>
                  </a:lnTo>
                  <a:lnTo>
                    <a:pt x="392" y="268"/>
                  </a:lnTo>
                  <a:lnTo>
                    <a:pt x="392" y="302"/>
                  </a:lnTo>
                  <a:lnTo>
                    <a:pt x="385" y="302"/>
                  </a:lnTo>
                  <a:lnTo>
                    <a:pt x="385" y="315"/>
                  </a:lnTo>
                  <a:lnTo>
                    <a:pt x="392" y="325"/>
                  </a:lnTo>
                  <a:lnTo>
                    <a:pt x="395" y="328"/>
                  </a:lnTo>
                  <a:lnTo>
                    <a:pt x="395" y="332"/>
                  </a:lnTo>
                  <a:lnTo>
                    <a:pt x="392" y="332"/>
                  </a:lnTo>
                  <a:lnTo>
                    <a:pt x="395" y="335"/>
                  </a:lnTo>
                  <a:lnTo>
                    <a:pt x="401" y="348"/>
                  </a:lnTo>
                  <a:lnTo>
                    <a:pt x="401" y="359"/>
                  </a:lnTo>
                  <a:lnTo>
                    <a:pt x="404" y="362"/>
                  </a:lnTo>
                  <a:lnTo>
                    <a:pt x="407" y="379"/>
                  </a:lnTo>
                  <a:lnTo>
                    <a:pt x="417" y="385"/>
                  </a:lnTo>
                  <a:lnTo>
                    <a:pt x="420" y="392"/>
                  </a:lnTo>
                  <a:lnTo>
                    <a:pt x="433" y="395"/>
                  </a:lnTo>
                  <a:lnTo>
                    <a:pt x="433" y="399"/>
                  </a:lnTo>
                  <a:lnTo>
                    <a:pt x="433" y="403"/>
                  </a:lnTo>
                  <a:lnTo>
                    <a:pt x="426" y="409"/>
                  </a:lnTo>
                  <a:lnTo>
                    <a:pt x="420" y="409"/>
                  </a:lnTo>
                  <a:lnTo>
                    <a:pt x="410" y="419"/>
                  </a:lnTo>
                  <a:lnTo>
                    <a:pt x="378" y="432"/>
                  </a:lnTo>
                  <a:lnTo>
                    <a:pt x="357" y="436"/>
                  </a:lnTo>
                  <a:lnTo>
                    <a:pt x="350" y="432"/>
                  </a:lnTo>
                  <a:lnTo>
                    <a:pt x="346" y="429"/>
                  </a:lnTo>
                  <a:lnTo>
                    <a:pt x="327" y="436"/>
                  </a:lnTo>
                  <a:lnTo>
                    <a:pt x="318" y="442"/>
                  </a:lnTo>
                  <a:lnTo>
                    <a:pt x="287" y="446"/>
                  </a:lnTo>
                  <a:lnTo>
                    <a:pt x="280" y="449"/>
                  </a:lnTo>
                  <a:lnTo>
                    <a:pt x="264" y="449"/>
                  </a:lnTo>
                  <a:lnTo>
                    <a:pt x="258" y="442"/>
                  </a:lnTo>
                  <a:lnTo>
                    <a:pt x="248" y="442"/>
                  </a:lnTo>
                  <a:lnTo>
                    <a:pt x="245" y="446"/>
                  </a:lnTo>
                  <a:lnTo>
                    <a:pt x="210" y="446"/>
                  </a:lnTo>
                  <a:lnTo>
                    <a:pt x="210" y="439"/>
                  </a:lnTo>
                  <a:lnTo>
                    <a:pt x="207" y="436"/>
                  </a:lnTo>
                  <a:lnTo>
                    <a:pt x="207" y="432"/>
                  </a:lnTo>
                  <a:lnTo>
                    <a:pt x="200" y="429"/>
                  </a:lnTo>
                  <a:lnTo>
                    <a:pt x="200" y="409"/>
                  </a:lnTo>
                  <a:lnTo>
                    <a:pt x="198" y="409"/>
                  </a:lnTo>
                  <a:lnTo>
                    <a:pt x="187" y="372"/>
                  </a:lnTo>
                  <a:lnTo>
                    <a:pt x="181" y="366"/>
                  </a:lnTo>
                  <a:lnTo>
                    <a:pt x="171" y="362"/>
                  </a:lnTo>
                  <a:lnTo>
                    <a:pt x="168" y="366"/>
                  </a:lnTo>
                  <a:lnTo>
                    <a:pt x="165" y="362"/>
                  </a:lnTo>
                  <a:lnTo>
                    <a:pt x="162" y="362"/>
                  </a:lnTo>
                  <a:lnTo>
                    <a:pt x="159" y="362"/>
                  </a:lnTo>
                  <a:lnTo>
                    <a:pt x="152" y="366"/>
                  </a:lnTo>
                  <a:lnTo>
                    <a:pt x="149" y="359"/>
                  </a:lnTo>
                  <a:lnTo>
                    <a:pt x="140" y="359"/>
                  </a:lnTo>
                  <a:lnTo>
                    <a:pt x="134" y="356"/>
                  </a:lnTo>
                  <a:lnTo>
                    <a:pt x="130" y="348"/>
                  </a:lnTo>
                  <a:lnTo>
                    <a:pt x="114" y="348"/>
                  </a:lnTo>
                  <a:lnTo>
                    <a:pt x="114" y="346"/>
                  </a:lnTo>
                  <a:lnTo>
                    <a:pt x="111" y="346"/>
                  </a:lnTo>
                  <a:lnTo>
                    <a:pt x="91" y="335"/>
                  </a:lnTo>
                  <a:lnTo>
                    <a:pt x="86" y="335"/>
                  </a:lnTo>
                  <a:lnTo>
                    <a:pt x="70" y="322"/>
                  </a:lnTo>
                  <a:lnTo>
                    <a:pt x="60" y="319"/>
                  </a:lnTo>
                  <a:lnTo>
                    <a:pt x="54" y="309"/>
                  </a:lnTo>
                  <a:lnTo>
                    <a:pt x="51" y="305"/>
                  </a:lnTo>
                  <a:lnTo>
                    <a:pt x="48" y="295"/>
                  </a:lnTo>
                  <a:lnTo>
                    <a:pt x="41" y="288"/>
                  </a:lnTo>
                  <a:lnTo>
                    <a:pt x="38" y="268"/>
                  </a:lnTo>
                  <a:lnTo>
                    <a:pt x="35" y="252"/>
                  </a:lnTo>
                  <a:lnTo>
                    <a:pt x="22" y="238"/>
                  </a:lnTo>
                  <a:lnTo>
                    <a:pt x="6" y="228"/>
                  </a:lnTo>
                  <a:lnTo>
                    <a:pt x="3" y="218"/>
                  </a:lnTo>
                  <a:lnTo>
                    <a:pt x="9" y="215"/>
                  </a:lnTo>
                  <a:lnTo>
                    <a:pt x="12" y="208"/>
                  </a:lnTo>
                  <a:lnTo>
                    <a:pt x="6" y="188"/>
                  </a:lnTo>
                  <a:lnTo>
                    <a:pt x="6" y="178"/>
                  </a:lnTo>
                  <a:lnTo>
                    <a:pt x="0" y="171"/>
                  </a:lnTo>
                  <a:lnTo>
                    <a:pt x="0" y="145"/>
                  </a:lnTo>
                  <a:lnTo>
                    <a:pt x="3" y="141"/>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99" name="Freeform 107"/>
            <p:cNvSpPr>
              <a:spLocks/>
            </p:cNvSpPr>
            <p:nvPr/>
          </p:nvSpPr>
          <p:spPr bwMode="auto">
            <a:xfrm>
              <a:off x="4802" y="2183"/>
              <a:ext cx="224" cy="247"/>
            </a:xfrm>
            <a:custGeom>
              <a:avLst/>
              <a:gdLst>
                <a:gd name="T0" fmla="*/ 3 w 207"/>
                <a:gd name="T1" fmla="*/ 56159572 h 230"/>
                <a:gd name="T2" fmla="*/ 8319546 w 207"/>
                <a:gd name="T3" fmla="*/ 56159572 h 230"/>
                <a:gd name="T4" fmla="*/ 14455822 w 207"/>
                <a:gd name="T5" fmla="*/ 56159572 h 230"/>
                <a:gd name="T6" fmla="*/ 14455822 w 207"/>
                <a:gd name="T7" fmla="*/ 54034290 h 230"/>
                <a:gd name="T8" fmla="*/ 16927699 w 207"/>
                <a:gd name="T9" fmla="*/ 53847652 h 230"/>
                <a:gd name="T10" fmla="*/ 23211769 w 207"/>
                <a:gd name="T11" fmla="*/ 52471704 h 230"/>
                <a:gd name="T12" fmla="*/ 43644398 w 207"/>
                <a:gd name="T13" fmla="*/ 52471704 h 230"/>
                <a:gd name="T14" fmla="*/ 47228709 w 207"/>
                <a:gd name="T15" fmla="*/ 51957325 h 230"/>
                <a:gd name="T16" fmla="*/ 72457014 w 207"/>
                <a:gd name="T17" fmla="*/ 51177888 h 230"/>
                <a:gd name="T18" fmla="*/ 76446420 w 207"/>
                <a:gd name="T19" fmla="*/ 48896279 h 230"/>
                <a:gd name="T20" fmla="*/ 81570535 w 207"/>
                <a:gd name="T21" fmla="*/ 45997299 h 230"/>
                <a:gd name="T22" fmla="*/ 81570535 w 207"/>
                <a:gd name="T23" fmla="*/ 43508467 h 230"/>
                <a:gd name="T24" fmla="*/ 92592492 w 207"/>
                <a:gd name="T25" fmla="*/ 42350772 h 230"/>
                <a:gd name="T26" fmla="*/ 100425416 w 207"/>
                <a:gd name="T27" fmla="*/ 42350772 h 230"/>
                <a:gd name="T28" fmla="*/ 104825667 w 207"/>
                <a:gd name="T29" fmla="*/ 40484672 h 230"/>
                <a:gd name="T30" fmla="*/ 115987867 w 207"/>
                <a:gd name="T31" fmla="*/ 40625020 h 230"/>
                <a:gd name="T32" fmla="*/ 125513409 w 207"/>
                <a:gd name="T33" fmla="*/ 39450177 h 230"/>
                <a:gd name="T34" fmla="*/ 133936464 w 207"/>
                <a:gd name="T35" fmla="*/ 39450177 h 230"/>
                <a:gd name="T36" fmla="*/ 148675980 w 207"/>
                <a:gd name="T37" fmla="*/ 39450177 h 230"/>
                <a:gd name="T38" fmla="*/ 153557976 w 207"/>
                <a:gd name="T39" fmla="*/ 39450177 h 230"/>
                <a:gd name="T40" fmla="*/ 160215418 w 207"/>
                <a:gd name="T41" fmla="*/ 39063431 h 230"/>
                <a:gd name="T42" fmla="*/ 163798586 w 207"/>
                <a:gd name="T43" fmla="*/ 36762061 h 230"/>
                <a:gd name="T44" fmla="*/ 165970455 w 207"/>
                <a:gd name="T45" fmla="*/ 36610820 h 230"/>
                <a:gd name="T46" fmla="*/ 168318926 w 207"/>
                <a:gd name="T47" fmla="*/ 34231897 h 230"/>
                <a:gd name="T48" fmla="*/ 172636624 w 207"/>
                <a:gd name="T49" fmla="*/ 33871337 h 230"/>
                <a:gd name="T50" fmla="*/ 178469227 w 207"/>
                <a:gd name="T51" fmla="*/ 31875870 h 230"/>
                <a:gd name="T52" fmla="*/ 182489123 w 207"/>
                <a:gd name="T53" fmla="*/ 29660122 h 230"/>
                <a:gd name="T54" fmla="*/ 187611437 w 207"/>
                <a:gd name="T55" fmla="*/ 27639104 h 230"/>
                <a:gd name="T56" fmla="*/ 188827018 w 207"/>
                <a:gd name="T57" fmla="*/ 25708587 h 230"/>
                <a:gd name="T58" fmla="*/ 182489123 w 207"/>
                <a:gd name="T59" fmla="*/ 12481482 h 230"/>
                <a:gd name="T60" fmla="*/ 178469227 w 207"/>
                <a:gd name="T61" fmla="*/ 10822519 h 230"/>
                <a:gd name="T62" fmla="*/ 172636624 w 207"/>
                <a:gd name="T63" fmla="*/ 9177835 h 230"/>
                <a:gd name="T64" fmla="*/ 172636624 w 207"/>
                <a:gd name="T65" fmla="*/ 6569698 h 230"/>
                <a:gd name="T66" fmla="*/ 168318926 w 207"/>
                <a:gd name="T67" fmla="*/ 2998374 h 230"/>
                <a:gd name="T68" fmla="*/ 165970455 w 207"/>
                <a:gd name="T69" fmla="*/ 1954660 h 230"/>
                <a:gd name="T70" fmla="*/ 160215418 w 207"/>
                <a:gd name="T71" fmla="*/ 3 h 230"/>
                <a:gd name="T72" fmla="*/ 153557976 w 207"/>
                <a:gd name="T73" fmla="*/ 0 h 230"/>
                <a:gd name="T74" fmla="*/ 136819939 w 207"/>
                <a:gd name="T75" fmla="*/ 2998374 h 230"/>
                <a:gd name="T76" fmla="*/ 113434536 w 207"/>
                <a:gd name="T77" fmla="*/ 2998374 h 230"/>
                <a:gd name="T78" fmla="*/ 92592492 w 207"/>
                <a:gd name="T79" fmla="*/ 3988064 h 230"/>
                <a:gd name="T80" fmla="*/ 78407543 w 207"/>
                <a:gd name="T81" fmla="*/ 2998374 h 230"/>
                <a:gd name="T82" fmla="*/ 64372517 w 207"/>
                <a:gd name="T83" fmla="*/ 3988064 h 230"/>
                <a:gd name="T84" fmla="*/ 48830635 w 207"/>
                <a:gd name="T85" fmla="*/ 2998374 h 230"/>
                <a:gd name="T86" fmla="*/ 40657144 w 207"/>
                <a:gd name="T87" fmla="*/ 16601312 h 230"/>
                <a:gd name="T88" fmla="*/ 51519223 w 207"/>
                <a:gd name="T89" fmla="*/ 17998378 h 230"/>
                <a:gd name="T90" fmla="*/ 57796381 w 207"/>
                <a:gd name="T91" fmla="*/ 19146103 h 230"/>
                <a:gd name="T92" fmla="*/ 61876426 w 207"/>
                <a:gd name="T93" fmla="*/ 19548073 h 230"/>
                <a:gd name="T94" fmla="*/ 61876426 w 207"/>
                <a:gd name="T95" fmla="*/ 20992924 h 230"/>
                <a:gd name="T96" fmla="*/ 61876426 w 207"/>
                <a:gd name="T97" fmla="*/ 22900897 h 230"/>
                <a:gd name="T98" fmla="*/ 57796381 w 207"/>
                <a:gd name="T99" fmla="*/ 23939174 h 230"/>
                <a:gd name="T100" fmla="*/ 54972501 w 207"/>
                <a:gd name="T101" fmla="*/ 25708587 h 230"/>
                <a:gd name="T102" fmla="*/ 48830635 w 207"/>
                <a:gd name="T103" fmla="*/ 26000399 h 230"/>
                <a:gd name="T104" fmla="*/ 47228709 w 207"/>
                <a:gd name="T105" fmla="*/ 27347996 h 230"/>
                <a:gd name="T106" fmla="*/ 40657144 w 207"/>
                <a:gd name="T107" fmla="*/ 27639104 h 230"/>
                <a:gd name="T108" fmla="*/ 37271217 w 207"/>
                <a:gd name="T109" fmla="*/ 28723962 h 230"/>
                <a:gd name="T110" fmla="*/ 34720163 w 207"/>
                <a:gd name="T111" fmla="*/ 30437875 h 230"/>
                <a:gd name="T112" fmla="*/ 31828672 w 207"/>
                <a:gd name="T113" fmla="*/ 31540122 h 230"/>
                <a:gd name="T114" fmla="*/ 29413109 w 207"/>
                <a:gd name="T115" fmla="*/ 30437875 h 230"/>
                <a:gd name="T116" fmla="*/ 8319546 w 207"/>
                <a:gd name="T117" fmla="*/ 36610820 h 230"/>
                <a:gd name="T118" fmla="*/ 0 w 207"/>
                <a:gd name="T119" fmla="*/ 55170094 h 2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7"/>
                <a:gd name="T181" fmla="*/ 0 h 230"/>
                <a:gd name="T182" fmla="*/ 207 w 207"/>
                <a:gd name="T183" fmla="*/ 230 h 2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7" h="230">
                  <a:moveTo>
                    <a:pt x="0" y="225"/>
                  </a:moveTo>
                  <a:lnTo>
                    <a:pt x="3" y="229"/>
                  </a:lnTo>
                  <a:lnTo>
                    <a:pt x="6" y="229"/>
                  </a:lnTo>
                  <a:lnTo>
                    <a:pt x="9" y="229"/>
                  </a:lnTo>
                  <a:lnTo>
                    <a:pt x="12" y="229"/>
                  </a:lnTo>
                  <a:lnTo>
                    <a:pt x="16" y="229"/>
                  </a:lnTo>
                  <a:lnTo>
                    <a:pt x="16" y="225"/>
                  </a:lnTo>
                  <a:lnTo>
                    <a:pt x="16" y="222"/>
                  </a:lnTo>
                  <a:lnTo>
                    <a:pt x="18" y="222"/>
                  </a:lnTo>
                  <a:lnTo>
                    <a:pt x="18" y="219"/>
                  </a:lnTo>
                  <a:lnTo>
                    <a:pt x="22" y="219"/>
                  </a:lnTo>
                  <a:lnTo>
                    <a:pt x="25" y="215"/>
                  </a:lnTo>
                  <a:lnTo>
                    <a:pt x="28" y="215"/>
                  </a:lnTo>
                  <a:lnTo>
                    <a:pt x="47" y="215"/>
                  </a:lnTo>
                  <a:lnTo>
                    <a:pt x="47" y="212"/>
                  </a:lnTo>
                  <a:lnTo>
                    <a:pt x="51" y="212"/>
                  </a:lnTo>
                  <a:lnTo>
                    <a:pt x="83" y="212"/>
                  </a:lnTo>
                  <a:lnTo>
                    <a:pt x="79" y="209"/>
                  </a:lnTo>
                  <a:lnTo>
                    <a:pt x="79" y="205"/>
                  </a:lnTo>
                  <a:lnTo>
                    <a:pt x="83" y="201"/>
                  </a:lnTo>
                  <a:lnTo>
                    <a:pt x="85" y="191"/>
                  </a:lnTo>
                  <a:lnTo>
                    <a:pt x="88" y="188"/>
                  </a:lnTo>
                  <a:lnTo>
                    <a:pt x="85" y="182"/>
                  </a:lnTo>
                  <a:lnTo>
                    <a:pt x="88" y="178"/>
                  </a:lnTo>
                  <a:lnTo>
                    <a:pt x="95" y="174"/>
                  </a:lnTo>
                  <a:lnTo>
                    <a:pt x="101" y="172"/>
                  </a:lnTo>
                  <a:lnTo>
                    <a:pt x="103" y="168"/>
                  </a:lnTo>
                  <a:lnTo>
                    <a:pt x="110" y="172"/>
                  </a:lnTo>
                  <a:lnTo>
                    <a:pt x="114" y="168"/>
                  </a:lnTo>
                  <a:lnTo>
                    <a:pt x="114" y="165"/>
                  </a:lnTo>
                  <a:lnTo>
                    <a:pt x="117" y="168"/>
                  </a:lnTo>
                  <a:lnTo>
                    <a:pt x="126" y="168"/>
                  </a:lnTo>
                  <a:lnTo>
                    <a:pt x="133" y="172"/>
                  </a:lnTo>
                  <a:lnTo>
                    <a:pt x="136" y="161"/>
                  </a:lnTo>
                  <a:lnTo>
                    <a:pt x="139" y="158"/>
                  </a:lnTo>
                  <a:lnTo>
                    <a:pt x="146" y="161"/>
                  </a:lnTo>
                  <a:lnTo>
                    <a:pt x="154" y="165"/>
                  </a:lnTo>
                  <a:lnTo>
                    <a:pt x="162" y="161"/>
                  </a:lnTo>
                  <a:lnTo>
                    <a:pt x="167" y="165"/>
                  </a:lnTo>
                  <a:lnTo>
                    <a:pt x="167" y="161"/>
                  </a:lnTo>
                  <a:lnTo>
                    <a:pt x="171" y="161"/>
                  </a:lnTo>
                  <a:lnTo>
                    <a:pt x="174" y="158"/>
                  </a:lnTo>
                  <a:lnTo>
                    <a:pt x="174" y="155"/>
                  </a:lnTo>
                  <a:lnTo>
                    <a:pt x="177" y="151"/>
                  </a:lnTo>
                  <a:lnTo>
                    <a:pt x="177" y="148"/>
                  </a:lnTo>
                  <a:lnTo>
                    <a:pt x="180" y="148"/>
                  </a:lnTo>
                  <a:lnTo>
                    <a:pt x="180" y="145"/>
                  </a:lnTo>
                  <a:lnTo>
                    <a:pt x="183" y="141"/>
                  </a:lnTo>
                  <a:lnTo>
                    <a:pt x="183" y="137"/>
                  </a:lnTo>
                  <a:lnTo>
                    <a:pt x="187" y="137"/>
                  </a:lnTo>
                  <a:lnTo>
                    <a:pt x="189" y="131"/>
                  </a:lnTo>
                  <a:lnTo>
                    <a:pt x="193" y="131"/>
                  </a:lnTo>
                  <a:lnTo>
                    <a:pt x="193" y="128"/>
                  </a:lnTo>
                  <a:lnTo>
                    <a:pt x="199" y="121"/>
                  </a:lnTo>
                  <a:lnTo>
                    <a:pt x="203" y="118"/>
                  </a:lnTo>
                  <a:lnTo>
                    <a:pt x="203" y="114"/>
                  </a:lnTo>
                  <a:lnTo>
                    <a:pt x="206" y="107"/>
                  </a:lnTo>
                  <a:lnTo>
                    <a:pt x="206" y="104"/>
                  </a:lnTo>
                  <a:lnTo>
                    <a:pt x="206" y="54"/>
                  </a:lnTo>
                  <a:lnTo>
                    <a:pt x="199" y="50"/>
                  </a:lnTo>
                  <a:lnTo>
                    <a:pt x="196" y="47"/>
                  </a:lnTo>
                  <a:lnTo>
                    <a:pt x="193" y="44"/>
                  </a:lnTo>
                  <a:lnTo>
                    <a:pt x="189" y="44"/>
                  </a:lnTo>
                  <a:lnTo>
                    <a:pt x="187" y="37"/>
                  </a:lnTo>
                  <a:lnTo>
                    <a:pt x="187" y="33"/>
                  </a:lnTo>
                  <a:lnTo>
                    <a:pt x="187" y="27"/>
                  </a:lnTo>
                  <a:lnTo>
                    <a:pt x="183" y="27"/>
                  </a:lnTo>
                  <a:lnTo>
                    <a:pt x="183" y="13"/>
                  </a:lnTo>
                  <a:lnTo>
                    <a:pt x="180" y="13"/>
                  </a:lnTo>
                  <a:lnTo>
                    <a:pt x="180" y="7"/>
                  </a:lnTo>
                  <a:lnTo>
                    <a:pt x="180" y="3"/>
                  </a:lnTo>
                  <a:lnTo>
                    <a:pt x="174" y="3"/>
                  </a:lnTo>
                  <a:lnTo>
                    <a:pt x="171" y="3"/>
                  </a:lnTo>
                  <a:lnTo>
                    <a:pt x="167" y="0"/>
                  </a:lnTo>
                  <a:lnTo>
                    <a:pt x="158" y="7"/>
                  </a:lnTo>
                  <a:lnTo>
                    <a:pt x="149" y="13"/>
                  </a:lnTo>
                  <a:lnTo>
                    <a:pt x="133" y="13"/>
                  </a:lnTo>
                  <a:lnTo>
                    <a:pt x="123" y="13"/>
                  </a:lnTo>
                  <a:lnTo>
                    <a:pt x="114" y="17"/>
                  </a:lnTo>
                  <a:lnTo>
                    <a:pt x="101" y="17"/>
                  </a:lnTo>
                  <a:lnTo>
                    <a:pt x="91" y="20"/>
                  </a:lnTo>
                  <a:lnTo>
                    <a:pt x="85" y="13"/>
                  </a:lnTo>
                  <a:lnTo>
                    <a:pt x="79" y="13"/>
                  </a:lnTo>
                  <a:lnTo>
                    <a:pt x="69" y="17"/>
                  </a:lnTo>
                  <a:lnTo>
                    <a:pt x="63" y="13"/>
                  </a:lnTo>
                  <a:lnTo>
                    <a:pt x="53" y="13"/>
                  </a:lnTo>
                  <a:lnTo>
                    <a:pt x="47" y="20"/>
                  </a:lnTo>
                  <a:lnTo>
                    <a:pt x="44" y="67"/>
                  </a:lnTo>
                  <a:lnTo>
                    <a:pt x="53" y="73"/>
                  </a:lnTo>
                  <a:lnTo>
                    <a:pt x="56" y="73"/>
                  </a:lnTo>
                  <a:lnTo>
                    <a:pt x="59" y="77"/>
                  </a:lnTo>
                  <a:lnTo>
                    <a:pt x="63" y="77"/>
                  </a:lnTo>
                  <a:lnTo>
                    <a:pt x="67" y="77"/>
                  </a:lnTo>
                  <a:lnTo>
                    <a:pt x="67" y="81"/>
                  </a:lnTo>
                  <a:lnTo>
                    <a:pt x="67" y="84"/>
                  </a:lnTo>
                  <a:lnTo>
                    <a:pt x="67" y="87"/>
                  </a:lnTo>
                  <a:lnTo>
                    <a:pt x="67" y="91"/>
                  </a:lnTo>
                  <a:lnTo>
                    <a:pt x="67" y="94"/>
                  </a:lnTo>
                  <a:lnTo>
                    <a:pt x="67" y="97"/>
                  </a:lnTo>
                  <a:lnTo>
                    <a:pt x="63" y="97"/>
                  </a:lnTo>
                  <a:lnTo>
                    <a:pt x="63" y="101"/>
                  </a:lnTo>
                  <a:lnTo>
                    <a:pt x="59" y="104"/>
                  </a:lnTo>
                  <a:lnTo>
                    <a:pt x="56" y="104"/>
                  </a:lnTo>
                  <a:lnTo>
                    <a:pt x="53" y="107"/>
                  </a:lnTo>
                  <a:lnTo>
                    <a:pt x="51" y="107"/>
                  </a:lnTo>
                  <a:lnTo>
                    <a:pt x="51" y="111"/>
                  </a:lnTo>
                  <a:lnTo>
                    <a:pt x="47" y="111"/>
                  </a:lnTo>
                  <a:lnTo>
                    <a:pt x="44" y="114"/>
                  </a:lnTo>
                  <a:lnTo>
                    <a:pt x="44" y="118"/>
                  </a:lnTo>
                  <a:lnTo>
                    <a:pt x="40" y="118"/>
                  </a:lnTo>
                  <a:lnTo>
                    <a:pt x="40" y="121"/>
                  </a:lnTo>
                  <a:lnTo>
                    <a:pt x="38" y="124"/>
                  </a:lnTo>
                  <a:lnTo>
                    <a:pt x="38" y="128"/>
                  </a:lnTo>
                  <a:lnTo>
                    <a:pt x="34" y="128"/>
                  </a:lnTo>
                  <a:lnTo>
                    <a:pt x="31" y="128"/>
                  </a:lnTo>
                  <a:lnTo>
                    <a:pt x="31" y="124"/>
                  </a:lnTo>
                  <a:lnTo>
                    <a:pt x="31" y="121"/>
                  </a:lnTo>
                  <a:lnTo>
                    <a:pt x="9" y="148"/>
                  </a:lnTo>
                  <a:lnTo>
                    <a:pt x="3" y="168"/>
                  </a:lnTo>
                  <a:lnTo>
                    <a:pt x="0" y="225"/>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00" name="Freeform 108"/>
            <p:cNvSpPr>
              <a:spLocks/>
            </p:cNvSpPr>
            <p:nvPr/>
          </p:nvSpPr>
          <p:spPr bwMode="auto">
            <a:xfrm>
              <a:off x="4772" y="2406"/>
              <a:ext cx="79" cy="79"/>
            </a:xfrm>
            <a:custGeom>
              <a:avLst/>
              <a:gdLst>
                <a:gd name="T0" fmla="*/ 20101981 w 73"/>
                <a:gd name="T1" fmla="*/ 1319630 h 74"/>
                <a:gd name="T2" fmla="*/ 17164494 w 73"/>
                <a:gd name="T3" fmla="*/ 1714090 h 74"/>
                <a:gd name="T4" fmla="*/ 13543127 w 73"/>
                <a:gd name="T5" fmla="*/ 2102830 h 74"/>
                <a:gd name="T6" fmla="*/ 2 w 73"/>
                <a:gd name="T7" fmla="*/ 4608373 h 74"/>
                <a:gd name="T8" fmla="*/ 0 w 73"/>
                <a:gd name="T9" fmla="*/ 4919749 h 74"/>
                <a:gd name="T10" fmla="*/ 2 w 73"/>
                <a:gd name="T11" fmla="*/ 5898575 h 74"/>
                <a:gd name="T12" fmla="*/ 6 w 73"/>
                <a:gd name="T13" fmla="*/ 5985885 h 74"/>
                <a:gd name="T14" fmla="*/ 6 w 73"/>
                <a:gd name="T15" fmla="*/ 5898575 h 74"/>
                <a:gd name="T16" fmla="*/ 6 w 73"/>
                <a:gd name="T17" fmla="*/ 5525251 h 74"/>
                <a:gd name="T18" fmla="*/ 6 w 73"/>
                <a:gd name="T19" fmla="*/ 5175555 h 74"/>
                <a:gd name="T20" fmla="*/ 7790949 w 73"/>
                <a:gd name="T21" fmla="*/ 5175555 h 74"/>
                <a:gd name="T22" fmla="*/ 10685795 w 73"/>
                <a:gd name="T23" fmla="*/ 5175555 h 74"/>
                <a:gd name="T24" fmla="*/ 13543127 w 73"/>
                <a:gd name="T25" fmla="*/ 5175555 h 74"/>
                <a:gd name="T26" fmla="*/ 13543127 w 73"/>
                <a:gd name="T27" fmla="*/ 5525251 h 74"/>
                <a:gd name="T28" fmla="*/ 13543127 w 73"/>
                <a:gd name="T29" fmla="*/ 5898575 h 74"/>
                <a:gd name="T30" fmla="*/ 17164494 w 73"/>
                <a:gd name="T31" fmla="*/ 5898575 h 74"/>
                <a:gd name="T32" fmla="*/ 17164494 w 73"/>
                <a:gd name="T33" fmla="*/ 5985885 h 74"/>
                <a:gd name="T34" fmla="*/ 20101981 w 73"/>
                <a:gd name="T35" fmla="*/ 6337802 h 74"/>
                <a:gd name="T36" fmla="*/ 20101981 w 73"/>
                <a:gd name="T37" fmla="*/ 5985885 h 74"/>
                <a:gd name="T38" fmla="*/ 21812744 w 73"/>
                <a:gd name="T39" fmla="*/ 5985885 h 74"/>
                <a:gd name="T40" fmla="*/ 25545732 w 73"/>
                <a:gd name="T41" fmla="*/ 5985885 h 74"/>
                <a:gd name="T42" fmla="*/ 29837253 w 73"/>
                <a:gd name="T43" fmla="*/ 5985885 h 74"/>
                <a:gd name="T44" fmla="*/ 32289620 w 73"/>
                <a:gd name="T45" fmla="*/ 5985885 h 74"/>
                <a:gd name="T46" fmla="*/ 33234780 w 73"/>
                <a:gd name="T47" fmla="*/ 5898575 h 74"/>
                <a:gd name="T48" fmla="*/ 33234780 w 73"/>
                <a:gd name="T49" fmla="*/ 5525251 h 74"/>
                <a:gd name="T50" fmla="*/ 33234780 w 73"/>
                <a:gd name="T51" fmla="*/ 5175555 h 74"/>
                <a:gd name="T52" fmla="*/ 33234780 w 73"/>
                <a:gd name="T53" fmla="*/ 4919749 h 74"/>
                <a:gd name="T54" fmla="*/ 37815592 w 73"/>
                <a:gd name="T55" fmla="*/ 4919749 h 74"/>
                <a:gd name="T56" fmla="*/ 40923714 w 73"/>
                <a:gd name="T57" fmla="*/ 4608373 h 74"/>
                <a:gd name="T58" fmla="*/ 40923714 w 73"/>
                <a:gd name="T59" fmla="*/ 4919749 h 74"/>
                <a:gd name="T60" fmla="*/ 43164907 w 73"/>
                <a:gd name="T61" fmla="*/ 4919749 h 74"/>
                <a:gd name="T62" fmla="*/ 46712693 w 73"/>
                <a:gd name="T63" fmla="*/ 4608373 h 74"/>
                <a:gd name="T64" fmla="*/ 49330246 w 73"/>
                <a:gd name="T65" fmla="*/ 4608373 h 74"/>
                <a:gd name="T66" fmla="*/ 51866556 w 73"/>
                <a:gd name="T67" fmla="*/ 4608373 h 74"/>
                <a:gd name="T68" fmla="*/ 54707023 w 73"/>
                <a:gd name="T69" fmla="*/ 4608373 h 74"/>
                <a:gd name="T70" fmla="*/ 57772550 w 73"/>
                <a:gd name="T71" fmla="*/ 4608373 h 74"/>
                <a:gd name="T72" fmla="*/ 60742880 w 73"/>
                <a:gd name="T73" fmla="*/ 4919749 h 74"/>
                <a:gd name="T74" fmla="*/ 60742880 w 73"/>
                <a:gd name="T75" fmla="*/ 4608373 h 74"/>
                <a:gd name="T76" fmla="*/ 64069484 w 73"/>
                <a:gd name="T77" fmla="*/ 4316704 h 74"/>
                <a:gd name="T78" fmla="*/ 66147845 w 73"/>
                <a:gd name="T79" fmla="*/ 4043497 h 74"/>
                <a:gd name="T80" fmla="*/ 64069484 w 73"/>
                <a:gd name="T81" fmla="*/ 2102830 h 74"/>
                <a:gd name="T82" fmla="*/ 60742880 w 73"/>
                <a:gd name="T83" fmla="*/ 1319630 h 74"/>
                <a:gd name="T84" fmla="*/ 60742880 w 73"/>
                <a:gd name="T85" fmla="*/ 1157874 h 74"/>
                <a:gd name="T86" fmla="*/ 57772550 w 73"/>
                <a:gd name="T87" fmla="*/ 891415 h 74"/>
                <a:gd name="T88" fmla="*/ 57772550 w 73"/>
                <a:gd name="T89" fmla="*/ 6 h 74"/>
                <a:gd name="T90" fmla="*/ 51866556 w 73"/>
                <a:gd name="T91" fmla="*/ 0 h 74"/>
                <a:gd name="T92" fmla="*/ 49330246 w 73"/>
                <a:gd name="T93" fmla="*/ 0 h 74"/>
                <a:gd name="T94" fmla="*/ 46712693 w 73"/>
                <a:gd name="T95" fmla="*/ 4 h 74"/>
                <a:gd name="T96" fmla="*/ 43164907 w 73"/>
                <a:gd name="T97" fmla="*/ 4 h 74"/>
                <a:gd name="T98" fmla="*/ 43164907 w 73"/>
                <a:gd name="T99" fmla="*/ 6 h 74"/>
                <a:gd name="T100" fmla="*/ 40923714 w 73"/>
                <a:gd name="T101" fmla="*/ 6 h 74"/>
                <a:gd name="T102" fmla="*/ 40923714 w 73"/>
                <a:gd name="T103" fmla="*/ 891415 h 74"/>
                <a:gd name="T104" fmla="*/ 40923714 w 73"/>
                <a:gd name="T105" fmla="*/ 1157874 h 74"/>
                <a:gd name="T106" fmla="*/ 37815592 w 73"/>
                <a:gd name="T107" fmla="*/ 1157874 h 74"/>
                <a:gd name="T108" fmla="*/ 33234780 w 73"/>
                <a:gd name="T109" fmla="*/ 1157874 h 74"/>
                <a:gd name="T110" fmla="*/ 32289620 w 73"/>
                <a:gd name="T111" fmla="*/ 1157874 h 74"/>
                <a:gd name="T112" fmla="*/ 29837253 w 73"/>
                <a:gd name="T113" fmla="*/ 1157874 h 74"/>
                <a:gd name="T114" fmla="*/ 25545732 w 73"/>
                <a:gd name="T115" fmla="*/ 891415 h 74"/>
                <a:gd name="T116" fmla="*/ 20101981 w 73"/>
                <a:gd name="T117" fmla="*/ 1319630 h 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3"/>
                <a:gd name="T178" fmla="*/ 0 h 74"/>
                <a:gd name="T179" fmla="*/ 73 w 73"/>
                <a:gd name="T180" fmla="*/ 74 h 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3" h="74">
                  <a:moveTo>
                    <a:pt x="21" y="16"/>
                  </a:moveTo>
                  <a:lnTo>
                    <a:pt x="18" y="20"/>
                  </a:lnTo>
                  <a:lnTo>
                    <a:pt x="15" y="24"/>
                  </a:lnTo>
                  <a:lnTo>
                    <a:pt x="2" y="53"/>
                  </a:lnTo>
                  <a:lnTo>
                    <a:pt x="0" y="57"/>
                  </a:lnTo>
                  <a:lnTo>
                    <a:pt x="2" y="67"/>
                  </a:lnTo>
                  <a:lnTo>
                    <a:pt x="6" y="69"/>
                  </a:lnTo>
                  <a:lnTo>
                    <a:pt x="6" y="67"/>
                  </a:lnTo>
                  <a:lnTo>
                    <a:pt x="6" y="63"/>
                  </a:lnTo>
                  <a:lnTo>
                    <a:pt x="6" y="59"/>
                  </a:lnTo>
                  <a:lnTo>
                    <a:pt x="8" y="59"/>
                  </a:lnTo>
                  <a:lnTo>
                    <a:pt x="12" y="59"/>
                  </a:lnTo>
                  <a:lnTo>
                    <a:pt x="15" y="59"/>
                  </a:lnTo>
                  <a:lnTo>
                    <a:pt x="15" y="63"/>
                  </a:lnTo>
                  <a:lnTo>
                    <a:pt x="15" y="67"/>
                  </a:lnTo>
                  <a:lnTo>
                    <a:pt x="18" y="67"/>
                  </a:lnTo>
                  <a:lnTo>
                    <a:pt x="18" y="69"/>
                  </a:lnTo>
                  <a:lnTo>
                    <a:pt x="21" y="73"/>
                  </a:lnTo>
                  <a:lnTo>
                    <a:pt x="21" y="69"/>
                  </a:lnTo>
                  <a:lnTo>
                    <a:pt x="24" y="69"/>
                  </a:lnTo>
                  <a:lnTo>
                    <a:pt x="28" y="69"/>
                  </a:lnTo>
                  <a:lnTo>
                    <a:pt x="31" y="69"/>
                  </a:lnTo>
                  <a:lnTo>
                    <a:pt x="34" y="69"/>
                  </a:lnTo>
                  <a:lnTo>
                    <a:pt x="36" y="67"/>
                  </a:lnTo>
                  <a:lnTo>
                    <a:pt x="36" y="63"/>
                  </a:lnTo>
                  <a:lnTo>
                    <a:pt x="36" y="59"/>
                  </a:lnTo>
                  <a:lnTo>
                    <a:pt x="36" y="57"/>
                  </a:lnTo>
                  <a:lnTo>
                    <a:pt x="40" y="57"/>
                  </a:lnTo>
                  <a:lnTo>
                    <a:pt x="43" y="53"/>
                  </a:lnTo>
                  <a:lnTo>
                    <a:pt x="43" y="57"/>
                  </a:lnTo>
                  <a:lnTo>
                    <a:pt x="46" y="57"/>
                  </a:lnTo>
                  <a:lnTo>
                    <a:pt x="50" y="53"/>
                  </a:lnTo>
                  <a:lnTo>
                    <a:pt x="53" y="53"/>
                  </a:lnTo>
                  <a:lnTo>
                    <a:pt x="55" y="53"/>
                  </a:lnTo>
                  <a:lnTo>
                    <a:pt x="58" y="53"/>
                  </a:lnTo>
                  <a:lnTo>
                    <a:pt x="62" y="53"/>
                  </a:lnTo>
                  <a:lnTo>
                    <a:pt x="65" y="57"/>
                  </a:lnTo>
                  <a:lnTo>
                    <a:pt x="65" y="53"/>
                  </a:lnTo>
                  <a:lnTo>
                    <a:pt x="68" y="50"/>
                  </a:lnTo>
                  <a:lnTo>
                    <a:pt x="72" y="47"/>
                  </a:lnTo>
                  <a:lnTo>
                    <a:pt x="68" y="24"/>
                  </a:lnTo>
                  <a:lnTo>
                    <a:pt x="65" y="16"/>
                  </a:lnTo>
                  <a:lnTo>
                    <a:pt x="65" y="14"/>
                  </a:lnTo>
                  <a:lnTo>
                    <a:pt x="62" y="10"/>
                  </a:lnTo>
                  <a:lnTo>
                    <a:pt x="62" y="6"/>
                  </a:lnTo>
                  <a:lnTo>
                    <a:pt x="55" y="0"/>
                  </a:lnTo>
                  <a:lnTo>
                    <a:pt x="53" y="0"/>
                  </a:lnTo>
                  <a:lnTo>
                    <a:pt x="50" y="4"/>
                  </a:lnTo>
                  <a:lnTo>
                    <a:pt x="46" y="4"/>
                  </a:lnTo>
                  <a:lnTo>
                    <a:pt x="46" y="6"/>
                  </a:lnTo>
                  <a:lnTo>
                    <a:pt x="43" y="6"/>
                  </a:lnTo>
                  <a:lnTo>
                    <a:pt x="43" y="10"/>
                  </a:lnTo>
                  <a:lnTo>
                    <a:pt x="43" y="14"/>
                  </a:lnTo>
                  <a:lnTo>
                    <a:pt x="40" y="14"/>
                  </a:lnTo>
                  <a:lnTo>
                    <a:pt x="36" y="14"/>
                  </a:lnTo>
                  <a:lnTo>
                    <a:pt x="34" y="14"/>
                  </a:lnTo>
                  <a:lnTo>
                    <a:pt x="31" y="14"/>
                  </a:lnTo>
                  <a:lnTo>
                    <a:pt x="28" y="10"/>
                  </a:lnTo>
                  <a:lnTo>
                    <a:pt x="21" y="16"/>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01" name="Freeform 109"/>
            <p:cNvSpPr>
              <a:spLocks/>
            </p:cNvSpPr>
            <p:nvPr/>
          </p:nvSpPr>
          <p:spPr bwMode="auto">
            <a:xfrm>
              <a:off x="5319" y="1788"/>
              <a:ext cx="67" cy="87"/>
            </a:xfrm>
            <a:custGeom>
              <a:avLst/>
              <a:gdLst>
                <a:gd name="T0" fmla="*/ 1873321 w 63"/>
                <a:gd name="T1" fmla="*/ 7 h 82"/>
                <a:gd name="T2" fmla="*/ 1166705 w 63"/>
                <a:gd name="T3" fmla="*/ 376134 h 82"/>
                <a:gd name="T4" fmla="*/ 969970 w 63"/>
                <a:gd name="T5" fmla="*/ 569220 h 82"/>
                <a:gd name="T6" fmla="*/ 670428 w 63"/>
                <a:gd name="T7" fmla="*/ 679824 h 82"/>
                <a:gd name="T8" fmla="*/ 3 w 63"/>
                <a:gd name="T9" fmla="*/ 1838695 h 82"/>
                <a:gd name="T10" fmla="*/ 0 w 63"/>
                <a:gd name="T11" fmla="*/ 1886814 h 82"/>
                <a:gd name="T12" fmla="*/ 3 w 63"/>
                <a:gd name="T13" fmla="*/ 2329867 h 82"/>
                <a:gd name="T14" fmla="*/ 969970 w 63"/>
                <a:gd name="T15" fmla="*/ 2390841 h 82"/>
                <a:gd name="T16" fmla="*/ 1403344 w 63"/>
                <a:gd name="T17" fmla="*/ 2204891 h 82"/>
                <a:gd name="T18" fmla="*/ 1761481 w 63"/>
                <a:gd name="T19" fmla="*/ 2204891 h 82"/>
                <a:gd name="T20" fmla="*/ 1873321 w 63"/>
                <a:gd name="T21" fmla="*/ 2329867 h 82"/>
                <a:gd name="T22" fmla="*/ 2014768 w 63"/>
                <a:gd name="T23" fmla="*/ 2329867 h 82"/>
                <a:gd name="T24" fmla="*/ 2159256 w 63"/>
                <a:gd name="T25" fmla="*/ 2093143 h 82"/>
                <a:gd name="T26" fmla="*/ 2296352 w 63"/>
                <a:gd name="T27" fmla="*/ 1972848 h 82"/>
                <a:gd name="T28" fmla="*/ 2597210 w 63"/>
                <a:gd name="T29" fmla="*/ 1676172 h 82"/>
                <a:gd name="T30" fmla="*/ 2442153 w 63"/>
                <a:gd name="T31" fmla="*/ 1579840 h 82"/>
                <a:gd name="T32" fmla="*/ 2159256 w 63"/>
                <a:gd name="T33" fmla="*/ 1579840 h 82"/>
                <a:gd name="T34" fmla="*/ 1761481 w 63"/>
                <a:gd name="T35" fmla="*/ 1579840 h 82"/>
                <a:gd name="T36" fmla="*/ 1557433 w 63"/>
                <a:gd name="T37" fmla="*/ 1676172 h 82"/>
                <a:gd name="T38" fmla="*/ 1294812 w 63"/>
                <a:gd name="T39" fmla="*/ 1676172 h 82"/>
                <a:gd name="T40" fmla="*/ 1403344 w 63"/>
                <a:gd name="T41" fmla="*/ 1579840 h 82"/>
                <a:gd name="T42" fmla="*/ 1557433 w 63"/>
                <a:gd name="T43" fmla="*/ 1467462 h 82"/>
                <a:gd name="T44" fmla="*/ 1761481 w 63"/>
                <a:gd name="T45" fmla="*/ 1383125 h 82"/>
                <a:gd name="T46" fmla="*/ 1873321 w 63"/>
                <a:gd name="T47" fmla="*/ 1303635 h 82"/>
                <a:gd name="T48" fmla="*/ 2159256 w 63"/>
                <a:gd name="T49" fmla="*/ 1303635 h 82"/>
                <a:gd name="T50" fmla="*/ 2296352 w 63"/>
                <a:gd name="T51" fmla="*/ 1175131 h 82"/>
                <a:gd name="T52" fmla="*/ 2442153 w 63"/>
                <a:gd name="T53" fmla="*/ 1043940 h 82"/>
                <a:gd name="T54" fmla="*/ 2762113 w 63"/>
                <a:gd name="T55" fmla="*/ 1043940 h 82"/>
                <a:gd name="T56" fmla="*/ 2762113 w 63"/>
                <a:gd name="T57" fmla="*/ 874097 h 82"/>
                <a:gd name="T58" fmla="*/ 2762113 w 63"/>
                <a:gd name="T59" fmla="*/ 569220 h 82"/>
                <a:gd name="T60" fmla="*/ 2597210 w 63"/>
                <a:gd name="T61" fmla="*/ 476610 h 82"/>
                <a:gd name="T62" fmla="*/ 2442153 w 63"/>
                <a:gd name="T63" fmla="*/ 376134 h 82"/>
                <a:gd name="T64" fmla="*/ 2442153 w 63"/>
                <a:gd name="T65" fmla="*/ 7 h 82"/>
                <a:gd name="T66" fmla="*/ 2159256 w 63"/>
                <a:gd name="T67" fmla="*/ 3 h 82"/>
                <a:gd name="T68" fmla="*/ 1873321 w 63"/>
                <a:gd name="T69" fmla="*/ 3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
                <a:gd name="T106" fmla="*/ 0 h 82"/>
                <a:gd name="T107" fmla="*/ 63 w 63"/>
                <a:gd name="T108" fmla="*/ 82 h 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 h="82">
                  <a:moveTo>
                    <a:pt x="41" y="3"/>
                  </a:moveTo>
                  <a:lnTo>
                    <a:pt x="41" y="7"/>
                  </a:lnTo>
                  <a:lnTo>
                    <a:pt x="39" y="10"/>
                  </a:lnTo>
                  <a:lnTo>
                    <a:pt x="26" y="13"/>
                  </a:lnTo>
                  <a:lnTo>
                    <a:pt x="22" y="17"/>
                  </a:lnTo>
                  <a:lnTo>
                    <a:pt x="22" y="20"/>
                  </a:lnTo>
                  <a:lnTo>
                    <a:pt x="19" y="20"/>
                  </a:lnTo>
                  <a:lnTo>
                    <a:pt x="16" y="23"/>
                  </a:lnTo>
                  <a:lnTo>
                    <a:pt x="6" y="57"/>
                  </a:lnTo>
                  <a:lnTo>
                    <a:pt x="3" y="61"/>
                  </a:lnTo>
                  <a:lnTo>
                    <a:pt x="3" y="64"/>
                  </a:lnTo>
                  <a:lnTo>
                    <a:pt x="0" y="64"/>
                  </a:lnTo>
                  <a:lnTo>
                    <a:pt x="0" y="74"/>
                  </a:lnTo>
                  <a:lnTo>
                    <a:pt x="3" y="77"/>
                  </a:lnTo>
                  <a:lnTo>
                    <a:pt x="6" y="77"/>
                  </a:lnTo>
                  <a:lnTo>
                    <a:pt x="22" y="81"/>
                  </a:lnTo>
                  <a:lnTo>
                    <a:pt x="26" y="77"/>
                  </a:lnTo>
                  <a:lnTo>
                    <a:pt x="32" y="74"/>
                  </a:lnTo>
                  <a:lnTo>
                    <a:pt x="35" y="74"/>
                  </a:lnTo>
                  <a:lnTo>
                    <a:pt x="39" y="74"/>
                  </a:lnTo>
                  <a:lnTo>
                    <a:pt x="39" y="77"/>
                  </a:lnTo>
                  <a:lnTo>
                    <a:pt x="41" y="77"/>
                  </a:lnTo>
                  <a:lnTo>
                    <a:pt x="45" y="81"/>
                  </a:lnTo>
                  <a:lnTo>
                    <a:pt x="45" y="77"/>
                  </a:lnTo>
                  <a:lnTo>
                    <a:pt x="49" y="74"/>
                  </a:lnTo>
                  <a:lnTo>
                    <a:pt x="49" y="71"/>
                  </a:lnTo>
                  <a:lnTo>
                    <a:pt x="52" y="71"/>
                  </a:lnTo>
                  <a:lnTo>
                    <a:pt x="52" y="67"/>
                  </a:lnTo>
                  <a:lnTo>
                    <a:pt x="55" y="67"/>
                  </a:lnTo>
                  <a:lnTo>
                    <a:pt x="58" y="57"/>
                  </a:lnTo>
                  <a:lnTo>
                    <a:pt x="58" y="54"/>
                  </a:lnTo>
                  <a:lnTo>
                    <a:pt x="55" y="54"/>
                  </a:lnTo>
                  <a:lnTo>
                    <a:pt x="52" y="54"/>
                  </a:lnTo>
                  <a:lnTo>
                    <a:pt x="49" y="54"/>
                  </a:lnTo>
                  <a:lnTo>
                    <a:pt x="41" y="54"/>
                  </a:lnTo>
                  <a:lnTo>
                    <a:pt x="39" y="54"/>
                  </a:lnTo>
                  <a:lnTo>
                    <a:pt x="35" y="54"/>
                  </a:lnTo>
                  <a:lnTo>
                    <a:pt x="35" y="57"/>
                  </a:lnTo>
                  <a:lnTo>
                    <a:pt x="32" y="57"/>
                  </a:lnTo>
                  <a:lnTo>
                    <a:pt x="29" y="57"/>
                  </a:lnTo>
                  <a:lnTo>
                    <a:pt x="29" y="54"/>
                  </a:lnTo>
                  <a:lnTo>
                    <a:pt x="32" y="54"/>
                  </a:lnTo>
                  <a:lnTo>
                    <a:pt x="35" y="54"/>
                  </a:lnTo>
                  <a:lnTo>
                    <a:pt x="35" y="50"/>
                  </a:lnTo>
                  <a:lnTo>
                    <a:pt x="39" y="50"/>
                  </a:lnTo>
                  <a:lnTo>
                    <a:pt x="39" y="47"/>
                  </a:lnTo>
                  <a:lnTo>
                    <a:pt x="39" y="44"/>
                  </a:lnTo>
                  <a:lnTo>
                    <a:pt x="41" y="44"/>
                  </a:lnTo>
                  <a:lnTo>
                    <a:pt x="45" y="44"/>
                  </a:lnTo>
                  <a:lnTo>
                    <a:pt x="49" y="44"/>
                  </a:lnTo>
                  <a:lnTo>
                    <a:pt x="49" y="40"/>
                  </a:lnTo>
                  <a:lnTo>
                    <a:pt x="52" y="40"/>
                  </a:lnTo>
                  <a:lnTo>
                    <a:pt x="52" y="36"/>
                  </a:lnTo>
                  <a:lnTo>
                    <a:pt x="55" y="36"/>
                  </a:lnTo>
                  <a:lnTo>
                    <a:pt x="58" y="36"/>
                  </a:lnTo>
                  <a:lnTo>
                    <a:pt x="62" y="36"/>
                  </a:lnTo>
                  <a:lnTo>
                    <a:pt x="62" y="34"/>
                  </a:lnTo>
                  <a:lnTo>
                    <a:pt x="62" y="30"/>
                  </a:lnTo>
                  <a:lnTo>
                    <a:pt x="62" y="27"/>
                  </a:lnTo>
                  <a:lnTo>
                    <a:pt x="62" y="20"/>
                  </a:lnTo>
                  <a:lnTo>
                    <a:pt x="62" y="17"/>
                  </a:lnTo>
                  <a:lnTo>
                    <a:pt x="58" y="17"/>
                  </a:lnTo>
                  <a:lnTo>
                    <a:pt x="58" y="13"/>
                  </a:lnTo>
                  <a:lnTo>
                    <a:pt x="55" y="13"/>
                  </a:lnTo>
                  <a:lnTo>
                    <a:pt x="55" y="10"/>
                  </a:lnTo>
                  <a:lnTo>
                    <a:pt x="55" y="7"/>
                  </a:lnTo>
                  <a:lnTo>
                    <a:pt x="52" y="7"/>
                  </a:lnTo>
                  <a:lnTo>
                    <a:pt x="49" y="3"/>
                  </a:lnTo>
                  <a:lnTo>
                    <a:pt x="49" y="0"/>
                  </a:lnTo>
                  <a:lnTo>
                    <a:pt x="41" y="3"/>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grpSp>
      <p:sp>
        <p:nvSpPr>
          <p:cNvPr id="38960" name="Text Box 110"/>
          <p:cNvSpPr txBox="1">
            <a:spLocks noChangeArrowheads="1"/>
          </p:cNvSpPr>
          <p:nvPr/>
        </p:nvSpPr>
        <p:spPr bwMode="auto">
          <a:xfrm>
            <a:off x="7513638" y="2671763"/>
            <a:ext cx="274637" cy="139700"/>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Sudan</a:t>
            </a:r>
          </a:p>
        </p:txBody>
      </p:sp>
      <p:sp>
        <p:nvSpPr>
          <p:cNvPr id="38961" name="Text Box 111"/>
          <p:cNvSpPr txBox="1">
            <a:spLocks noChangeArrowheads="1"/>
          </p:cNvSpPr>
          <p:nvPr/>
        </p:nvSpPr>
        <p:spPr bwMode="auto">
          <a:xfrm>
            <a:off x="8159750" y="3395663"/>
            <a:ext cx="341313" cy="139700"/>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Ethiopia</a:t>
            </a:r>
          </a:p>
        </p:txBody>
      </p:sp>
      <p:sp>
        <p:nvSpPr>
          <p:cNvPr id="38962" name="Text Box 112"/>
          <p:cNvSpPr txBox="1">
            <a:spLocks noChangeArrowheads="1"/>
          </p:cNvSpPr>
          <p:nvPr/>
        </p:nvSpPr>
        <p:spPr bwMode="auto">
          <a:xfrm>
            <a:off x="8289925" y="2709863"/>
            <a:ext cx="277813" cy="139700"/>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Eritrea</a:t>
            </a:r>
          </a:p>
        </p:txBody>
      </p:sp>
      <p:sp>
        <p:nvSpPr>
          <p:cNvPr id="38963" name="Text Box 113"/>
          <p:cNvSpPr txBox="1">
            <a:spLocks noChangeArrowheads="1"/>
          </p:cNvSpPr>
          <p:nvPr/>
        </p:nvSpPr>
        <p:spPr bwMode="auto">
          <a:xfrm>
            <a:off x="8629650" y="3194050"/>
            <a:ext cx="341313" cy="139700"/>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Somalia</a:t>
            </a:r>
          </a:p>
        </p:txBody>
      </p:sp>
      <p:sp>
        <p:nvSpPr>
          <p:cNvPr id="38964" name="Text Box 114"/>
          <p:cNvSpPr txBox="1">
            <a:spLocks noChangeArrowheads="1"/>
          </p:cNvSpPr>
          <p:nvPr/>
        </p:nvSpPr>
        <p:spPr bwMode="auto">
          <a:xfrm>
            <a:off x="8102600" y="3725863"/>
            <a:ext cx="268288" cy="139700"/>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Kenya</a:t>
            </a:r>
          </a:p>
        </p:txBody>
      </p:sp>
      <p:sp>
        <p:nvSpPr>
          <p:cNvPr id="38965" name="Text Box 115"/>
          <p:cNvSpPr txBox="1">
            <a:spLocks noChangeArrowheads="1"/>
          </p:cNvSpPr>
          <p:nvPr/>
        </p:nvSpPr>
        <p:spPr bwMode="auto">
          <a:xfrm>
            <a:off x="7783513" y="3651250"/>
            <a:ext cx="293687" cy="122238"/>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Narrow" pitchFamily="34" charset="0"/>
                <a:ea typeface="ＭＳ Ｐゴシック" pitchFamily="34" charset="-128"/>
              </a:rPr>
              <a:t>Uganda</a:t>
            </a:r>
          </a:p>
        </p:txBody>
      </p:sp>
      <p:sp>
        <p:nvSpPr>
          <p:cNvPr id="38966" name="Text Box 116"/>
          <p:cNvSpPr txBox="1">
            <a:spLocks noChangeArrowheads="1"/>
          </p:cNvSpPr>
          <p:nvPr/>
        </p:nvSpPr>
        <p:spPr bwMode="auto">
          <a:xfrm>
            <a:off x="7791450" y="4094163"/>
            <a:ext cx="390525" cy="138112"/>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Tanzania</a:t>
            </a:r>
          </a:p>
        </p:txBody>
      </p:sp>
      <p:sp>
        <p:nvSpPr>
          <p:cNvPr id="38967" name="Text Box 117"/>
          <p:cNvSpPr txBox="1">
            <a:spLocks noChangeArrowheads="1"/>
          </p:cNvSpPr>
          <p:nvPr/>
        </p:nvSpPr>
        <p:spPr bwMode="auto">
          <a:xfrm>
            <a:off x="8605838" y="4152900"/>
            <a:ext cx="460375" cy="96838"/>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Seychelles</a:t>
            </a:r>
          </a:p>
        </p:txBody>
      </p:sp>
      <p:grpSp>
        <p:nvGrpSpPr>
          <p:cNvPr id="6" name="Group 118"/>
          <p:cNvGrpSpPr>
            <a:grpSpLocks/>
          </p:cNvGrpSpPr>
          <p:nvPr/>
        </p:nvGrpSpPr>
        <p:grpSpPr bwMode="auto">
          <a:xfrm>
            <a:off x="8485188" y="2811463"/>
            <a:ext cx="460375" cy="307975"/>
            <a:chOff x="5372" y="1607"/>
            <a:chExt cx="329" cy="213"/>
          </a:xfrm>
        </p:grpSpPr>
        <p:sp>
          <p:nvSpPr>
            <p:cNvPr id="611" name="Text Box 119"/>
            <p:cNvSpPr txBox="1">
              <a:spLocks noChangeArrowheads="1"/>
            </p:cNvSpPr>
            <p:nvPr/>
          </p:nvSpPr>
          <p:spPr bwMode="auto">
            <a:xfrm>
              <a:off x="5475" y="1607"/>
              <a:ext cx="226" cy="9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sz="900" kern="0" dirty="0">
                  <a:solidFill>
                    <a:srgbClr val="000000"/>
                  </a:solidFill>
                  <a:latin typeface="Arial Narrow" pitchFamily="34" charset="0"/>
                  <a:ea typeface="ＭＳ Ｐゴシック" pitchFamily="34" charset="-128"/>
                </a:rPr>
                <a:t>Djibouti</a:t>
              </a:r>
            </a:p>
          </p:txBody>
        </p:sp>
        <p:sp>
          <p:nvSpPr>
            <p:cNvPr id="612" name="Line 120"/>
            <p:cNvSpPr>
              <a:spLocks noChangeShapeType="1"/>
            </p:cNvSpPr>
            <p:nvPr/>
          </p:nvSpPr>
          <p:spPr bwMode="auto">
            <a:xfrm flipH="1">
              <a:off x="5372" y="1659"/>
              <a:ext cx="90" cy="161"/>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grpSp>
      <p:sp>
        <p:nvSpPr>
          <p:cNvPr id="613" name="Line 121"/>
          <p:cNvSpPr>
            <a:spLocks noChangeShapeType="1"/>
          </p:cNvSpPr>
          <p:nvPr/>
        </p:nvSpPr>
        <p:spPr bwMode="auto">
          <a:xfrm flipH="1">
            <a:off x="8221663" y="2838450"/>
            <a:ext cx="134937" cy="69850"/>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38970" name="Text Box 123"/>
          <p:cNvSpPr txBox="1">
            <a:spLocks noChangeArrowheads="1"/>
          </p:cNvSpPr>
          <p:nvPr/>
        </p:nvSpPr>
        <p:spPr bwMode="auto">
          <a:xfrm>
            <a:off x="7315200" y="3698875"/>
            <a:ext cx="349250" cy="138113"/>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Rwanda</a:t>
            </a:r>
          </a:p>
        </p:txBody>
      </p:sp>
      <p:sp>
        <p:nvSpPr>
          <p:cNvPr id="615" name="Line 124"/>
          <p:cNvSpPr>
            <a:spLocks noChangeShapeType="1"/>
          </p:cNvSpPr>
          <p:nvPr/>
        </p:nvSpPr>
        <p:spPr bwMode="auto">
          <a:xfrm>
            <a:off x="7551738" y="3816350"/>
            <a:ext cx="133350" cy="207963"/>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16" name="Freeform 126"/>
          <p:cNvSpPr>
            <a:spLocks/>
          </p:cNvSpPr>
          <p:nvPr/>
        </p:nvSpPr>
        <p:spPr bwMode="auto">
          <a:xfrm>
            <a:off x="7604125" y="5822950"/>
            <a:ext cx="157163" cy="115888"/>
          </a:xfrm>
          <a:custGeom>
            <a:avLst/>
            <a:gdLst>
              <a:gd name="T0" fmla="*/ 0 w 112"/>
              <a:gd name="T1" fmla="*/ 0 h 80"/>
              <a:gd name="T2" fmla="*/ 2147483647 w 112"/>
              <a:gd name="T3" fmla="*/ 2147483647 h 80"/>
              <a:gd name="T4" fmla="*/ 0 60000 65536"/>
              <a:gd name="T5" fmla="*/ 0 60000 65536"/>
              <a:gd name="T6" fmla="*/ 0 w 112"/>
              <a:gd name="T7" fmla="*/ 0 h 80"/>
              <a:gd name="T8" fmla="*/ 112 w 112"/>
              <a:gd name="T9" fmla="*/ 80 h 80"/>
            </a:gdLst>
            <a:ahLst/>
            <a:cxnLst>
              <a:cxn ang="T4">
                <a:pos x="T0" y="T1"/>
              </a:cxn>
              <a:cxn ang="T5">
                <a:pos x="T2" y="T3"/>
              </a:cxn>
            </a:cxnLst>
            <a:rect l="T6" t="T7" r="T8" b="T9"/>
            <a:pathLst>
              <a:path w="112" h="80">
                <a:moveTo>
                  <a:pt x="0" y="0"/>
                </a:moveTo>
                <a:lnTo>
                  <a:pt x="112" y="80"/>
                </a:lnTo>
              </a:path>
            </a:pathLst>
          </a:cu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grpSp>
        <p:nvGrpSpPr>
          <p:cNvPr id="7" name="Group 127"/>
          <p:cNvGrpSpPr>
            <a:grpSpLocks/>
          </p:cNvGrpSpPr>
          <p:nvPr/>
        </p:nvGrpSpPr>
        <p:grpSpPr bwMode="auto">
          <a:xfrm>
            <a:off x="6588125" y="4435452"/>
            <a:ext cx="2555875" cy="1728788"/>
            <a:chOff x="4015" y="2733"/>
            <a:chExt cx="1829" cy="1200"/>
          </a:xfrm>
          <a:solidFill>
            <a:srgbClr val="DAEDEF">
              <a:lumMod val="75000"/>
            </a:srgbClr>
          </a:solidFill>
        </p:grpSpPr>
        <p:sp>
          <p:nvSpPr>
            <p:cNvPr id="618" name="Freeform 128"/>
            <p:cNvSpPr>
              <a:spLocks/>
            </p:cNvSpPr>
            <p:nvPr/>
          </p:nvSpPr>
          <p:spPr bwMode="auto">
            <a:xfrm>
              <a:off x="4806" y="2839"/>
              <a:ext cx="464" cy="738"/>
            </a:xfrm>
            <a:custGeom>
              <a:avLst/>
              <a:gdLst>
                <a:gd name="T0" fmla="*/ 85268536 w 428"/>
                <a:gd name="T1" fmla="*/ 181691731 h 686"/>
                <a:gd name="T2" fmla="*/ 105052311 w 428"/>
                <a:gd name="T3" fmla="*/ 227760541 h 686"/>
                <a:gd name="T4" fmla="*/ 138431021 w 428"/>
                <a:gd name="T5" fmla="*/ 220702595 h 686"/>
                <a:gd name="T6" fmla="*/ 145111579 w 428"/>
                <a:gd name="T7" fmla="*/ 211059559 h 686"/>
                <a:gd name="T8" fmla="*/ 167606882 w 428"/>
                <a:gd name="T9" fmla="*/ 207441975 h 686"/>
                <a:gd name="T10" fmla="*/ 210635125 w 428"/>
                <a:gd name="T11" fmla="*/ 203083000 h 686"/>
                <a:gd name="T12" fmla="*/ 249718519 w 428"/>
                <a:gd name="T13" fmla="*/ 198243581 h 686"/>
                <a:gd name="T14" fmla="*/ 273608528 w 428"/>
                <a:gd name="T15" fmla="*/ 187113632 h 686"/>
                <a:gd name="T16" fmla="*/ 262010717 w 428"/>
                <a:gd name="T17" fmla="*/ 188773637 h 686"/>
                <a:gd name="T18" fmla="*/ 273608528 w 428"/>
                <a:gd name="T19" fmla="*/ 163975882 h 686"/>
                <a:gd name="T20" fmla="*/ 262010717 w 428"/>
                <a:gd name="T21" fmla="*/ 158497523 h 686"/>
                <a:gd name="T22" fmla="*/ 249718519 w 428"/>
                <a:gd name="T23" fmla="*/ 147329706 h 686"/>
                <a:gd name="T24" fmla="*/ 234296308 w 428"/>
                <a:gd name="T25" fmla="*/ 133040758 h 686"/>
                <a:gd name="T26" fmla="*/ 262010717 w 428"/>
                <a:gd name="T27" fmla="*/ 127299386 h 686"/>
                <a:gd name="T28" fmla="*/ 303157080 w 428"/>
                <a:gd name="T29" fmla="*/ 115125721 h 686"/>
                <a:gd name="T30" fmla="*/ 334038969 w 428"/>
                <a:gd name="T31" fmla="*/ 110122367 h 686"/>
                <a:gd name="T32" fmla="*/ 344296575 w 428"/>
                <a:gd name="T33" fmla="*/ 107013938 h 686"/>
                <a:gd name="T34" fmla="*/ 371013531 w 428"/>
                <a:gd name="T35" fmla="*/ 99473689 h 686"/>
                <a:gd name="T36" fmla="*/ 422774199 w 428"/>
                <a:gd name="T37" fmla="*/ 93660437 h 686"/>
                <a:gd name="T38" fmla="*/ 457096382 w 428"/>
                <a:gd name="T39" fmla="*/ 88546439 h 686"/>
                <a:gd name="T40" fmla="*/ 492166793 w 428"/>
                <a:gd name="T41" fmla="*/ 82307411 h 686"/>
                <a:gd name="T42" fmla="*/ 512490785 w 428"/>
                <a:gd name="T43" fmla="*/ 74584293 h 686"/>
                <a:gd name="T44" fmla="*/ 528308480 w 428"/>
                <a:gd name="T45" fmla="*/ 66887287 h 686"/>
                <a:gd name="T46" fmla="*/ 541983345 w 428"/>
                <a:gd name="T47" fmla="*/ 58746518 h 686"/>
                <a:gd name="T48" fmla="*/ 538551377 w 428"/>
                <a:gd name="T49" fmla="*/ 53094137 h 686"/>
                <a:gd name="T50" fmla="*/ 524935071 w 428"/>
                <a:gd name="T51" fmla="*/ 36672278 h 686"/>
                <a:gd name="T52" fmla="*/ 524935071 w 428"/>
                <a:gd name="T53" fmla="*/ 31836224 h 686"/>
                <a:gd name="T54" fmla="*/ 538551377 w 428"/>
                <a:gd name="T55" fmla="*/ 4 h 686"/>
                <a:gd name="T56" fmla="*/ 531160960 w 428"/>
                <a:gd name="T57" fmla="*/ 4 h 686"/>
                <a:gd name="T58" fmla="*/ 503232574 w 428"/>
                <a:gd name="T59" fmla="*/ 6822476 h 686"/>
                <a:gd name="T60" fmla="*/ 426498965 w 428"/>
                <a:gd name="T61" fmla="*/ 11254479 h 686"/>
                <a:gd name="T62" fmla="*/ 388919381 w 428"/>
                <a:gd name="T63" fmla="*/ 14166535 h 686"/>
                <a:gd name="T64" fmla="*/ 318179922 w 428"/>
                <a:gd name="T65" fmla="*/ 16416656 h 686"/>
                <a:gd name="T66" fmla="*/ 293493672 w 428"/>
                <a:gd name="T67" fmla="*/ 15666831 h 686"/>
                <a:gd name="T68" fmla="*/ 241682423 w 428"/>
                <a:gd name="T69" fmla="*/ 23369323 h 686"/>
                <a:gd name="T70" fmla="*/ 279636398 w 428"/>
                <a:gd name="T71" fmla="*/ 52776629 h 686"/>
                <a:gd name="T72" fmla="*/ 298529779 w 428"/>
                <a:gd name="T73" fmla="*/ 57793547 h 686"/>
                <a:gd name="T74" fmla="*/ 293493672 w 428"/>
                <a:gd name="T75" fmla="*/ 78178330 h 686"/>
                <a:gd name="T76" fmla="*/ 273608528 w 428"/>
                <a:gd name="T77" fmla="*/ 80237879 h 686"/>
                <a:gd name="T78" fmla="*/ 267476306 w 428"/>
                <a:gd name="T79" fmla="*/ 87061110 h 686"/>
                <a:gd name="T80" fmla="*/ 259710388 w 428"/>
                <a:gd name="T81" fmla="*/ 91069770 h 686"/>
                <a:gd name="T82" fmla="*/ 249718519 w 428"/>
                <a:gd name="T83" fmla="*/ 88129820 h 686"/>
                <a:gd name="T84" fmla="*/ 228531123 w 428"/>
                <a:gd name="T85" fmla="*/ 81815193 h 686"/>
                <a:gd name="T86" fmla="*/ 216118198 w 428"/>
                <a:gd name="T87" fmla="*/ 77314729 h 686"/>
                <a:gd name="T88" fmla="*/ 227581684 w 428"/>
                <a:gd name="T89" fmla="*/ 70691941 h 686"/>
                <a:gd name="T90" fmla="*/ 221572408 w 428"/>
                <a:gd name="T91" fmla="*/ 56153440 h 686"/>
                <a:gd name="T92" fmla="*/ 167606882 w 428"/>
                <a:gd name="T93" fmla="*/ 51554553 h 686"/>
                <a:gd name="T94" fmla="*/ 108645317 w 428"/>
                <a:gd name="T95" fmla="*/ 53094137 h 686"/>
                <a:gd name="T96" fmla="*/ 3 w 428"/>
                <a:gd name="T97" fmla="*/ 63199578 h 686"/>
                <a:gd name="T98" fmla="*/ 9036118 w 428"/>
                <a:gd name="T99" fmla="*/ 71117235 h 686"/>
                <a:gd name="T100" fmla="*/ 52238632 w 428"/>
                <a:gd name="T101" fmla="*/ 76050481 h 686"/>
                <a:gd name="T102" fmla="*/ 119771254 w 428"/>
                <a:gd name="T103" fmla="*/ 82307411 h 686"/>
                <a:gd name="T104" fmla="*/ 140656694 w 428"/>
                <a:gd name="T105" fmla="*/ 88546439 h 686"/>
                <a:gd name="T106" fmla="*/ 145111579 w 428"/>
                <a:gd name="T107" fmla="*/ 112654098 h 686"/>
                <a:gd name="T108" fmla="*/ 138431021 w 428"/>
                <a:gd name="T109" fmla="*/ 122738608 h 686"/>
                <a:gd name="T110" fmla="*/ 129743695 w 428"/>
                <a:gd name="T111" fmla="*/ 141177947 h 686"/>
                <a:gd name="T112" fmla="*/ 111923464 w 428"/>
                <a:gd name="T113" fmla="*/ 152818944 h 686"/>
                <a:gd name="T114" fmla="*/ 87841333 w 428"/>
                <a:gd name="T115" fmla="*/ 160741662 h 686"/>
                <a:gd name="T116" fmla="*/ 79980152 w 428"/>
                <a:gd name="T117" fmla="*/ 173929575 h 6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8"/>
                <a:gd name="T178" fmla="*/ 0 h 686"/>
                <a:gd name="T179" fmla="*/ 428 w 428"/>
                <a:gd name="T180" fmla="*/ 686 h 6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8" h="686">
                  <a:moveTo>
                    <a:pt x="64" y="524"/>
                  </a:moveTo>
                  <a:lnTo>
                    <a:pt x="67" y="537"/>
                  </a:lnTo>
                  <a:lnTo>
                    <a:pt x="67" y="547"/>
                  </a:lnTo>
                  <a:lnTo>
                    <a:pt x="76" y="581"/>
                  </a:lnTo>
                  <a:lnTo>
                    <a:pt x="79" y="644"/>
                  </a:lnTo>
                  <a:lnTo>
                    <a:pt x="83" y="685"/>
                  </a:lnTo>
                  <a:lnTo>
                    <a:pt x="111" y="685"/>
                  </a:lnTo>
                  <a:lnTo>
                    <a:pt x="115" y="658"/>
                  </a:lnTo>
                  <a:lnTo>
                    <a:pt x="109" y="665"/>
                  </a:lnTo>
                  <a:lnTo>
                    <a:pt x="99" y="655"/>
                  </a:lnTo>
                  <a:lnTo>
                    <a:pt x="111" y="635"/>
                  </a:lnTo>
                  <a:lnTo>
                    <a:pt x="115" y="635"/>
                  </a:lnTo>
                  <a:lnTo>
                    <a:pt x="121" y="631"/>
                  </a:lnTo>
                  <a:lnTo>
                    <a:pt x="128" y="628"/>
                  </a:lnTo>
                  <a:lnTo>
                    <a:pt x="133" y="625"/>
                  </a:lnTo>
                  <a:lnTo>
                    <a:pt x="144" y="618"/>
                  </a:lnTo>
                  <a:lnTo>
                    <a:pt x="156" y="615"/>
                  </a:lnTo>
                  <a:lnTo>
                    <a:pt x="166" y="611"/>
                  </a:lnTo>
                  <a:lnTo>
                    <a:pt x="175" y="607"/>
                  </a:lnTo>
                  <a:lnTo>
                    <a:pt x="187" y="605"/>
                  </a:lnTo>
                  <a:lnTo>
                    <a:pt x="197" y="597"/>
                  </a:lnTo>
                  <a:lnTo>
                    <a:pt x="210" y="584"/>
                  </a:lnTo>
                  <a:lnTo>
                    <a:pt x="213" y="574"/>
                  </a:lnTo>
                  <a:lnTo>
                    <a:pt x="216" y="564"/>
                  </a:lnTo>
                  <a:lnTo>
                    <a:pt x="210" y="571"/>
                  </a:lnTo>
                  <a:lnTo>
                    <a:pt x="207" y="578"/>
                  </a:lnTo>
                  <a:lnTo>
                    <a:pt x="207" y="568"/>
                  </a:lnTo>
                  <a:lnTo>
                    <a:pt x="213" y="544"/>
                  </a:lnTo>
                  <a:lnTo>
                    <a:pt x="216" y="537"/>
                  </a:lnTo>
                  <a:lnTo>
                    <a:pt x="216" y="494"/>
                  </a:lnTo>
                  <a:lnTo>
                    <a:pt x="216" y="490"/>
                  </a:lnTo>
                  <a:lnTo>
                    <a:pt x="210" y="494"/>
                  </a:lnTo>
                  <a:lnTo>
                    <a:pt x="207" y="477"/>
                  </a:lnTo>
                  <a:lnTo>
                    <a:pt x="207" y="470"/>
                  </a:lnTo>
                  <a:lnTo>
                    <a:pt x="197" y="447"/>
                  </a:lnTo>
                  <a:lnTo>
                    <a:pt x="197" y="443"/>
                  </a:lnTo>
                  <a:lnTo>
                    <a:pt x="197" y="440"/>
                  </a:lnTo>
                  <a:lnTo>
                    <a:pt x="185" y="426"/>
                  </a:lnTo>
                  <a:lnTo>
                    <a:pt x="185" y="399"/>
                  </a:lnTo>
                  <a:lnTo>
                    <a:pt x="194" y="396"/>
                  </a:lnTo>
                  <a:lnTo>
                    <a:pt x="197" y="389"/>
                  </a:lnTo>
                  <a:lnTo>
                    <a:pt x="207" y="383"/>
                  </a:lnTo>
                  <a:lnTo>
                    <a:pt x="229" y="360"/>
                  </a:lnTo>
                  <a:lnTo>
                    <a:pt x="236" y="356"/>
                  </a:lnTo>
                  <a:lnTo>
                    <a:pt x="239" y="346"/>
                  </a:lnTo>
                  <a:lnTo>
                    <a:pt x="242" y="352"/>
                  </a:lnTo>
                  <a:lnTo>
                    <a:pt x="245" y="356"/>
                  </a:lnTo>
                  <a:lnTo>
                    <a:pt x="264" y="332"/>
                  </a:lnTo>
                  <a:lnTo>
                    <a:pt x="259" y="329"/>
                  </a:lnTo>
                  <a:lnTo>
                    <a:pt x="267" y="325"/>
                  </a:lnTo>
                  <a:lnTo>
                    <a:pt x="271" y="322"/>
                  </a:lnTo>
                  <a:lnTo>
                    <a:pt x="274" y="316"/>
                  </a:lnTo>
                  <a:lnTo>
                    <a:pt x="280" y="309"/>
                  </a:lnTo>
                  <a:lnTo>
                    <a:pt x="293" y="299"/>
                  </a:lnTo>
                  <a:lnTo>
                    <a:pt x="303" y="296"/>
                  </a:lnTo>
                  <a:lnTo>
                    <a:pt x="315" y="288"/>
                  </a:lnTo>
                  <a:lnTo>
                    <a:pt x="334" y="282"/>
                  </a:lnTo>
                  <a:lnTo>
                    <a:pt x="347" y="282"/>
                  </a:lnTo>
                  <a:lnTo>
                    <a:pt x="356" y="275"/>
                  </a:lnTo>
                  <a:lnTo>
                    <a:pt x="360" y="268"/>
                  </a:lnTo>
                  <a:lnTo>
                    <a:pt x="367" y="265"/>
                  </a:lnTo>
                  <a:lnTo>
                    <a:pt x="386" y="255"/>
                  </a:lnTo>
                  <a:lnTo>
                    <a:pt x="389" y="249"/>
                  </a:lnTo>
                  <a:lnTo>
                    <a:pt x="383" y="245"/>
                  </a:lnTo>
                  <a:lnTo>
                    <a:pt x="395" y="238"/>
                  </a:lnTo>
                  <a:lnTo>
                    <a:pt x="405" y="225"/>
                  </a:lnTo>
                  <a:lnTo>
                    <a:pt x="410" y="218"/>
                  </a:lnTo>
                  <a:lnTo>
                    <a:pt x="417" y="215"/>
                  </a:lnTo>
                  <a:lnTo>
                    <a:pt x="417" y="202"/>
                  </a:lnTo>
                  <a:lnTo>
                    <a:pt x="410" y="202"/>
                  </a:lnTo>
                  <a:lnTo>
                    <a:pt x="420" y="191"/>
                  </a:lnTo>
                  <a:lnTo>
                    <a:pt x="427" y="178"/>
                  </a:lnTo>
                  <a:lnTo>
                    <a:pt x="427" y="171"/>
                  </a:lnTo>
                  <a:lnTo>
                    <a:pt x="420" y="168"/>
                  </a:lnTo>
                  <a:lnTo>
                    <a:pt x="424" y="161"/>
                  </a:lnTo>
                  <a:lnTo>
                    <a:pt x="420" y="158"/>
                  </a:lnTo>
                  <a:lnTo>
                    <a:pt x="414" y="158"/>
                  </a:lnTo>
                  <a:lnTo>
                    <a:pt x="414" y="111"/>
                  </a:lnTo>
                  <a:lnTo>
                    <a:pt x="410" y="111"/>
                  </a:lnTo>
                  <a:lnTo>
                    <a:pt x="410" y="101"/>
                  </a:lnTo>
                  <a:lnTo>
                    <a:pt x="414" y="97"/>
                  </a:lnTo>
                  <a:lnTo>
                    <a:pt x="414" y="43"/>
                  </a:lnTo>
                  <a:lnTo>
                    <a:pt x="424" y="27"/>
                  </a:lnTo>
                  <a:lnTo>
                    <a:pt x="424" y="4"/>
                  </a:lnTo>
                  <a:lnTo>
                    <a:pt x="420" y="4"/>
                  </a:lnTo>
                  <a:lnTo>
                    <a:pt x="420" y="0"/>
                  </a:lnTo>
                  <a:lnTo>
                    <a:pt x="420" y="4"/>
                  </a:lnTo>
                  <a:lnTo>
                    <a:pt x="414" y="10"/>
                  </a:lnTo>
                  <a:lnTo>
                    <a:pt x="408" y="10"/>
                  </a:lnTo>
                  <a:lnTo>
                    <a:pt x="398" y="20"/>
                  </a:lnTo>
                  <a:lnTo>
                    <a:pt x="367" y="33"/>
                  </a:lnTo>
                  <a:lnTo>
                    <a:pt x="344" y="37"/>
                  </a:lnTo>
                  <a:lnTo>
                    <a:pt x="337" y="33"/>
                  </a:lnTo>
                  <a:lnTo>
                    <a:pt x="334" y="30"/>
                  </a:lnTo>
                  <a:lnTo>
                    <a:pt x="315" y="37"/>
                  </a:lnTo>
                  <a:lnTo>
                    <a:pt x="306" y="43"/>
                  </a:lnTo>
                  <a:lnTo>
                    <a:pt x="274" y="47"/>
                  </a:lnTo>
                  <a:lnTo>
                    <a:pt x="267" y="50"/>
                  </a:lnTo>
                  <a:lnTo>
                    <a:pt x="252" y="50"/>
                  </a:lnTo>
                  <a:lnTo>
                    <a:pt x="245" y="43"/>
                  </a:lnTo>
                  <a:lnTo>
                    <a:pt x="236" y="43"/>
                  </a:lnTo>
                  <a:lnTo>
                    <a:pt x="232" y="47"/>
                  </a:lnTo>
                  <a:lnTo>
                    <a:pt x="197" y="47"/>
                  </a:lnTo>
                  <a:lnTo>
                    <a:pt x="194" y="64"/>
                  </a:lnTo>
                  <a:lnTo>
                    <a:pt x="191" y="70"/>
                  </a:lnTo>
                  <a:lnTo>
                    <a:pt x="187" y="91"/>
                  </a:lnTo>
                  <a:lnTo>
                    <a:pt x="194" y="128"/>
                  </a:lnTo>
                  <a:lnTo>
                    <a:pt x="220" y="158"/>
                  </a:lnTo>
                  <a:lnTo>
                    <a:pt x="223" y="161"/>
                  </a:lnTo>
                  <a:lnTo>
                    <a:pt x="229" y="168"/>
                  </a:lnTo>
                  <a:lnTo>
                    <a:pt x="236" y="175"/>
                  </a:lnTo>
                  <a:lnTo>
                    <a:pt x="236" y="194"/>
                  </a:lnTo>
                  <a:lnTo>
                    <a:pt x="232" y="194"/>
                  </a:lnTo>
                  <a:lnTo>
                    <a:pt x="232" y="235"/>
                  </a:lnTo>
                  <a:lnTo>
                    <a:pt x="229" y="235"/>
                  </a:lnTo>
                  <a:lnTo>
                    <a:pt x="220" y="238"/>
                  </a:lnTo>
                  <a:lnTo>
                    <a:pt x="216" y="242"/>
                  </a:lnTo>
                  <a:lnTo>
                    <a:pt x="213" y="245"/>
                  </a:lnTo>
                  <a:lnTo>
                    <a:pt x="207" y="258"/>
                  </a:lnTo>
                  <a:lnTo>
                    <a:pt x="210" y="262"/>
                  </a:lnTo>
                  <a:lnTo>
                    <a:pt x="213" y="278"/>
                  </a:lnTo>
                  <a:lnTo>
                    <a:pt x="204" y="278"/>
                  </a:lnTo>
                  <a:lnTo>
                    <a:pt x="204" y="275"/>
                  </a:lnTo>
                  <a:lnTo>
                    <a:pt x="207" y="272"/>
                  </a:lnTo>
                  <a:lnTo>
                    <a:pt x="204" y="265"/>
                  </a:lnTo>
                  <a:lnTo>
                    <a:pt x="197" y="265"/>
                  </a:lnTo>
                  <a:lnTo>
                    <a:pt x="185" y="252"/>
                  </a:lnTo>
                  <a:lnTo>
                    <a:pt x="185" y="249"/>
                  </a:lnTo>
                  <a:lnTo>
                    <a:pt x="181" y="245"/>
                  </a:lnTo>
                  <a:lnTo>
                    <a:pt x="179" y="245"/>
                  </a:lnTo>
                  <a:lnTo>
                    <a:pt x="175" y="232"/>
                  </a:lnTo>
                  <a:lnTo>
                    <a:pt x="171" y="232"/>
                  </a:lnTo>
                  <a:lnTo>
                    <a:pt x="175" y="222"/>
                  </a:lnTo>
                  <a:lnTo>
                    <a:pt x="179" y="218"/>
                  </a:lnTo>
                  <a:lnTo>
                    <a:pt x="179" y="212"/>
                  </a:lnTo>
                  <a:lnTo>
                    <a:pt x="185" y="204"/>
                  </a:lnTo>
                  <a:lnTo>
                    <a:pt x="181" y="175"/>
                  </a:lnTo>
                  <a:lnTo>
                    <a:pt x="175" y="168"/>
                  </a:lnTo>
                  <a:lnTo>
                    <a:pt x="144" y="171"/>
                  </a:lnTo>
                  <a:lnTo>
                    <a:pt x="133" y="158"/>
                  </a:lnTo>
                  <a:lnTo>
                    <a:pt x="133" y="154"/>
                  </a:lnTo>
                  <a:lnTo>
                    <a:pt x="128" y="151"/>
                  </a:lnTo>
                  <a:lnTo>
                    <a:pt x="121" y="151"/>
                  </a:lnTo>
                  <a:lnTo>
                    <a:pt x="86" y="161"/>
                  </a:lnTo>
                  <a:lnTo>
                    <a:pt x="67" y="171"/>
                  </a:lnTo>
                  <a:lnTo>
                    <a:pt x="36" y="181"/>
                  </a:lnTo>
                  <a:lnTo>
                    <a:pt x="3" y="191"/>
                  </a:lnTo>
                  <a:lnTo>
                    <a:pt x="0" y="194"/>
                  </a:lnTo>
                  <a:lnTo>
                    <a:pt x="6" y="204"/>
                  </a:lnTo>
                  <a:lnTo>
                    <a:pt x="6" y="215"/>
                  </a:lnTo>
                  <a:lnTo>
                    <a:pt x="9" y="215"/>
                  </a:lnTo>
                  <a:lnTo>
                    <a:pt x="9" y="232"/>
                  </a:lnTo>
                  <a:lnTo>
                    <a:pt x="41" y="228"/>
                  </a:lnTo>
                  <a:lnTo>
                    <a:pt x="64" y="235"/>
                  </a:lnTo>
                  <a:lnTo>
                    <a:pt x="83" y="245"/>
                  </a:lnTo>
                  <a:lnTo>
                    <a:pt x="95" y="249"/>
                  </a:lnTo>
                  <a:lnTo>
                    <a:pt x="105" y="252"/>
                  </a:lnTo>
                  <a:lnTo>
                    <a:pt x="111" y="258"/>
                  </a:lnTo>
                  <a:lnTo>
                    <a:pt x="111" y="268"/>
                  </a:lnTo>
                  <a:lnTo>
                    <a:pt x="117" y="292"/>
                  </a:lnTo>
                  <a:lnTo>
                    <a:pt x="117" y="329"/>
                  </a:lnTo>
                  <a:lnTo>
                    <a:pt x="115" y="339"/>
                  </a:lnTo>
                  <a:lnTo>
                    <a:pt x="115" y="346"/>
                  </a:lnTo>
                  <a:lnTo>
                    <a:pt x="109" y="360"/>
                  </a:lnTo>
                  <a:lnTo>
                    <a:pt x="109" y="370"/>
                  </a:lnTo>
                  <a:lnTo>
                    <a:pt x="111" y="379"/>
                  </a:lnTo>
                  <a:lnTo>
                    <a:pt x="115" y="399"/>
                  </a:lnTo>
                  <a:lnTo>
                    <a:pt x="102" y="426"/>
                  </a:lnTo>
                  <a:lnTo>
                    <a:pt x="99" y="436"/>
                  </a:lnTo>
                  <a:lnTo>
                    <a:pt x="95" y="450"/>
                  </a:lnTo>
                  <a:lnTo>
                    <a:pt x="89" y="460"/>
                  </a:lnTo>
                  <a:lnTo>
                    <a:pt x="83" y="473"/>
                  </a:lnTo>
                  <a:lnTo>
                    <a:pt x="76" y="477"/>
                  </a:lnTo>
                  <a:lnTo>
                    <a:pt x="70" y="483"/>
                  </a:lnTo>
                  <a:lnTo>
                    <a:pt x="64" y="490"/>
                  </a:lnTo>
                  <a:lnTo>
                    <a:pt x="60" y="510"/>
                  </a:lnTo>
                  <a:lnTo>
                    <a:pt x="64" y="524"/>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19" name="Freeform 129"/>
            <p:cNvSpPr>
              <a:spLocks/>
            </p:cNvSpPr>
            <p:nvPr/>
          </p:nvSpPr>
          <p:spPr bwMode="auto">
            <a:xfrm>
              <a:off x="4371" y="3167"/>
              <a:ext cx="405" cy="410"/>
            </a:xfrm>
            <a:custGeom>
              <a:avLst/>
              <a:gdLst>
                <a:gd name="T0" fmla="*/ 202082580 w 374"/>
                <a:gd name="T1" fmla="*/ 0 h 381"/>
                <a:gd name="T2" fmla="*/ 193542706 w 374"/>
                <a:gd name="T3" fmla="*/ 3701865 h 381"/>
                <a:gd name="T4" fmla="*/ 173872481 w 374"/>
                <a:gd name="T5" fmla="*/ 4613144 h 381"/>
                <a:gd name="T6" fmla="*/ 153130805 w 374"/>
                <a:gd name="T7" fmla="*/ 10338156 h 381"/>
                <a:gd name="T8" fmla="*/ 149691208 w 374"/>
                <a:gd name="T9" fmla="*/ 11971828 h 381"/>
                <a:gd name="T10" fmla="*/ 146092627 w 374"/>
                <a:gd name="T11" fmla="*/ 5748751 h 381"/>
                <a:gd name="T12" fmla="*/ 127652666 w 374"/>
                <a:gd name="T13" fmla="*/ 4613144 h 381"/>
                <a:gd name="T14" fmla="*/ 117041341 w 374"/>
                <a:gd name="T15" fmla="*/ 4613144 h 381"/>
                <a:gd name="T16" fmla="*/ 78414870 w 374"/>
                <a:gd name="T17" fmla="*/ 7163903 h 381"/>
                <a:gd name="T18" fmla="*/ 45013167 w 374"/>
                <a:gd name="T19" fmla="*/ 9475344 h 381"/>
                <a:gd name="T20" fmla="*/ 41567714 w 374"/>
                <a:gd name="T21" fmla="*/ 49155476 h 381"/>
                <a:gd name="T22" fmla="*/ 41567714 w 374"/>
                <a:gd name="T23" fmla="*/ 55205895 h 381"/>
                <a:gd name="T24" fmla="*/ 41567714 w 374"/>
                <a:gd name="T25" fmla="*/ 62467348 h 381"/>
                <a:gd name="T26" fmla="*/ 18746625 w 374"/>
                <a:gd name="T27" fmla="*/ 62467348 h 381"/>
                <a:gd name="T28" fmla="*/ 6 w 374"/>
                <a:gd name="T29" fmla="*/ 61153179 h 381"/>
                <a:gd name="T30" fmla="*/ 0 w 374"/>
                <a:gd name="T31" fmla="*/ 62467348 h 381"/>
                <a:gd name="T32" fmla="*/ 0 w 374"/>
                <a:gd name="T33" fmla="*/ 83491555 h 381"/>
                <a:gd name="T34" fmla="*/ 2 w 374"/>
                <a:gd name="T35" fmla="*/ 103723622 h 381"/>
                <a:gd name="T36" fmla="*/ 18746625 w 374"/>
                <a:gd name="T37" fmla="*/ 108170233 h 381"/>
                <a:gd name="T38" fmla="*/ 32734532 w 374"/>
                <a:gd name="T39" fmla="*/ 112656239 h 381"/>
                <a:gd name="T40" fmla="*/ 38386000 w 374"/>
                <a:gd name="T41" fmla="*/ 120887538 h 381"/>
                <a:gd name="T42" fmla="*/ 32734532 w 374"/>
                <a:gd name="T43" fmla="*/ 130088891 h 381"/>
                <a:gd name="T44" fmla="*/ 41567714 w 374"/>
                <a:gd name="T45" fmla="*/ 132895537 h 381"/>
                <a:gd name="T46" fmla="*/ 91952799 w 374"/>
                <a:gd name="T47" fmla="*/ 131163146 h 381"/>
                <a:gd name="T48" fmla="*/ 102849522 w 374"/>
                <a:gd name="T49" fmla="*/ 125740766 h 381"/>
                <a:gd name="T50" fmla="*/ 117041341 w 374"/>
                <a:gd name="T51" fmla="*/ 122644929 h 381"/>
                <a:gd name="T52" fmla="*/ 127652666 w 374"/>
                <a:gd name="T53" fmla="*/ 117777445 h 381"/>
                <a:gd name="T54" fmla="*/ 140748430 w 374"/>
                <a:gd name="T55" fmla="*/ 112656239 h 381"/>
                <a:gd name="T56" fmla="*/ 160943118 w 374"/>
                <a:gd name="T57" fmla="*/ 112656239 h 381"/>
                <a:gd name="T58" fmla="*/ 186614583 w 374"/>
                <a:gd name="T59" fmla="*/ 116353942 h 381"/>
                <a:gd name="T60" fmla="*/ 210001069 w 374"/>
                <a:gd name="T61" fmla="*/ 116353942 h 381"/>
                <a:gd name="T62" fmla="*/ 228052749 w 374"/>
                <a:gd name="T63" fmla="*/ 114447307 h 381"/>
                <a:gd name="T64" fmla="*/ 239091338 w 374"/>
                <a:gd name="T65" fmla="*/ 108170233 h 381"/>
                <a:gd name="T66" fmla="*/ 256149326 w 374"/>
                <a:gd name="T67" fmla="*/ 99582938 h 381"/>
                <a:gd name="T68" fmla="*/ 276244943 w 374"/>
                <a:gd name="T69" fmla="*/ 95282816 h 381"/>
                <a:gd name="T70" fmla="*/ 299142068 w 374"/>
                <a:gd name="T71" fmla="*/ 84461540 h 381"/>
                <a:gd name="T72" fmla="*/ 329550515 w 374"/>
                <a:gd name="T73" fmla="*/ 77586111 h 381"/>
                <a:gd name="T74" fmla="*/ 367687278 w 374"/>
                <a:gd name="T75" fmla="*/ 69625769 h 381"/>
                <a:gd name="T76" fmla="*/ 387177171 w 374"/>
                <a:gd name="T77" fmla="*/ 65918423 h 381"/>
                <a:gd name="T78" fmla="*/ 385534924 w 374"/>
                <a:gd name="T79" fmla="*/ 63815022 h 381"/>
                <a:gd name="T80" fmla="*/ 372852979 w 374"/>
                <a:gd name="T81" fmla="*/ 61153179 h 381"/>
                <a:gd name="T82" fmla="*/ 343749680 w 374"/>
                <a:gd name="T83" fmla="*/ 58892820 h 381"/>
                <a:gd name="T84" fmla="*/ 331916303 w 374"/>
                <a:gd name="T85" fmla="*/ 55205895 h 381"/>
                <a:gd name="T86" fmla="*/ 322006827 w 374"/>
                <a:gd name="T87" fmla="*/ 47259137 h 381"/>
                <a:gd name="T88" fmla="*/ 313594612 w 374"/>
                <a:gd name="T89" fmla="*/ 40339700 h 381"/>
                <a:gd name="T90" fmla="*/ 299142068 w 374"/>
                <a:gd name="T91" fmla="*/ 35485672 h 381"/>
                <a:gd name="T92" fmla="*/ 276244943 w 374"/>
                <a:gd name="T93" fmla="*/ 31653359 h 381"/>
                <a:gd name="T94" fmla="*/ 243571200 w 374"/>
                <a:gd name="T95" fmla="*/ 18591439 h 381"/>
                <a:gd name="T96" fmla="*/ 236971166 w 374"/>
                <a:gd name="T97" fmla="*/ 12883065 h 381"/>
                <a:gd name="T98" fmla="*/ 216989209 w 374"/>
                <a:gd name="T99" fmla="*/ 3701865 h 381"/>
                <a:gd name="T100" fmla="*/ 213527851 w 374"/>
                <a:gd name="T101" fmla="*/ 0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4"/>
                <a:gd name="T154" fmla="*/ 0 h 381"/>
                <a:gd name="T155" fmla="*/ 374 w 374"/>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4" h="381">
                  <a:moveTo>
                    <a:pt x="205" y="0"/>
                  </a:moveTo>
                  <a:lnTo>
                    <a:pt x="195" y="0"/>
                  </a:lnTo>
                  <a:lnTo>
                    <a:pt x="189" y="4"/>
                  </a:lnTo>
                  <a:lnTo>
                    <a:pt x="186" y="11"/>
                  </a:lnTo>
                  <a:lnTo>
                    <a:pt x="180" y="11"/>
                  </a:lnTo>
                  <a:lnTo>
                    <a:pt x="167" y="14"/>
                  </a:lnTo>
                  <a:lnTo>
                    <a:pt x="155" y="24"/>
                  </a:lnTo>
                  <a:lnTo>
                    <a:pt x="148" y="30"/>
                  </a:lnTo>
                  <a:lnTo>
                    <a:pt x="144" y="37"/>
                  </a:lnTo>
                  <a:lnTo>
                    <a:pt x="144" y="34"/>
                  </a:lnTo>
                  <a:lnTo>
                    <a:pt x="142" y="27"/>
                  </a:lnTo>
                  <a:lnTo>
                    <a:pt x="139" y="17"/>
                  </a:lnTo>
                  <a:lnTo>
                    <a:pt x="128" y="14"/>
                  </a:lnTo>
                  <a:lnTo>
                    <a:pt x="123" y="14"/>
                  </a:lnTo>
                  <a:lnTo>
                    <a:pt x="116" y="14"/>
                  </a:lnTo>
                  <a:lnTo>
                    <a:pt x="113" y="14"/>
                  </a:lnTo>
                  <a:lnTo>
                    <a:pt x="100" y="17"/>
                  </a:lnTo>
                  <a:lnTo>
                    <a:pt x="75" y="20"/>
                  </a:lnTo>
                  <a:lnTo>
                    <a:pt x="56" y="24"/>
                  </a:lnTo>
                  <a:lnTo>
                    <a:pt x="43" y="27"/>
                  </a:lnTo>
                  <a:lnTo>
                    <a:pt x="40" y="30"/>
                  </a:lnTo>
                  <a:lnTo>
                    <a:pt x="40" y="141"/>
                  </a:lnTo>
                  <a:lnTo>
                    <a:pt x="40" y="152"/>
                  </a:lnTo>
                  <a:lnTo>
                    <a:pt x="40" y="158"/>
                  </a:lnTo>
                  <a:lnTo>
                    <a:pt x="40" y="165"/>
                  </a:lnTo>
                  <a:lnTo>
                    <a:pt x="40" y="178"/>
                  </a:lnTo>
                  <a:lnTo>
                    <a:pt x="27" y="178"/>
                  </a:lnTo>
                  <a:lnTo>
                    <a:pt x="18" y="178"/>
                  </a:lnTo>
                  <a:lnTo>
                    <a:pt x="9" y="175"/>
                  </a:lnTo>
                  <a:lnTo>
                    <a:pt x="6" y="175"/>
                  </a:lnTo>
                  <a:lnTo>
                    <a:pt x="2" y="175"/>
                  </a:lnTo>
                  <a:lnTo>
                    <a:pt x="0" y="178"/>
                  </a:lnTo>
                  <a:lnTo>
                    <a:pt x="0" y="228"/>
                  </a:lnTo>
                  <a:lnTo>
                    <a:pt x="0" y="239"/>
                  </a:lnTo>
                  <a:lnTo>
                    <a:pt x="0" y="296"/>
                  </a:lnTo>
                  <a:lnTo>
                    <a:pt x="2" y="296"/>
                  </a:lnTo>
                  <a:lnTo>
                    <a:pt x="9" y="302"/>
                  </a:lnTo>
                  <a:lnTo>
                    <a:pt x="18" y="310"/>
                  </a:lnTo>
                  <a:lnTo>
                    <a:pt x="21" y="316"/>
                  </a:lnTo>
                  <a:lnTo>
                    <a:pt x="31" y="323"/>
                  </a:lnTo>
                  <a:lnTo>
                    <a:pt x="35" y="333"/>
                  </a:lnTo>
                  <a:lnTo>
                    <a:pt x="37" y="347"/>
                  </a:lnTo>
                  <a:lnTo>
                    <a:pt x="31" y="366"/>
                  </a:lnTo>
                  <a:lnTo>
                    <a:pt x="31" y="373"/>
                  </a:lnTo>
                  <a:lnTo>
                    <a:pt x="31" y="376"/>
                  </a:lnTo>
                  <a:lnTo>
                    <a:pt x="40" y="380"/>
                  </a:lnTo>
                  <a:lnTo>
                    <a:pt x="75" y="380"/>
                  </a:lnTo>
                  <a:lnTo>
                    <a:pt x="88" y="376"/>
                  </a:lnTo>
                  <a:lnTo>
                    <a:pt x="97" y="363"/>
                  </a:lnTo>
                  <a:lnTo>
                    <a:pt x="100" y="360"/>
                  </a:lnTo>
                  <a:lnTo>
                    <a:pt x="110" y="356"/>
                  </a:lnTo>
                  <a:lnTo>
                    <a:pt x="113" y="350"/>
                  </a:lnTo>
                  <a:lnTo>
                    <a:pt x="116" y="343"/>
                  </a:lnTo>
                  <a:lnTo>
                    <a:pt x="123" y="336"/>
                  </a:lnTo>
                  <a:lnTo>
                    <a:pt x="128" y="330"/>
                  </a:lnTo>
                  <a:lnTo>
                    <a:pt x="136" y="323"/>
                  </a:lnTo>
                  <a:lnTo>
                    <a:pt x="144" y="320"/>
                  </a:lnTo>
                  <a:lnTo>
                    <a:pt x="155" y="323"/>
                  </a:lnTo>
                  <a:lnTo>
                    <a:pt x="163" y="326"/>
                  </a:lnTo>
                  <a:lnTo>
                    <a:pt x="180" y="333"/>
                  </a:lnTo>
                  <a:lnTo>
                    <a:pt x="189" y="336"/>
                  </a:lnTo>
                  <a:lnTo>
                    <a:pt x="202" y="333"/>
                  </a:lnTo>
                  <a:lnTo>
                    <a:pt x="214" y="330"/>
                  </a:lnTo>
                  <a:lnTo>
                    <a:pt x="221" y="326"/>
                  </a:lnTo>
                  <a:lnTo>
                    <a:pt x="228" y="323"/>
                  </a:lnTo>
                  <a:lnTo>
                    <a:pt x="230" y="310"/>
                  </a:lnTo>
                  <a:lnTo>
                    <a:pt x="237" y="300"/>
                  </a:lnTo>
                  <a:lnTo>
                    <a:pt x="246" y="286"/>
                  </a:lnTo>
                  <a:lnTo>
                    <a:pt x="256" y="279"/>
                  </a:lnTo>
                  <a:lnTo>
                    <a:pt x="265" y="273"/>
                  </a:lnTo>
                  <a:lnTo>
                    <a:pt x="278" y="259"/>
                  </a:lnTo>
                  <a:lnTo>
                    <a:pt x="287" y="242"/>
                  </a:lnTo>
                  <a:lnTo>
                    <a:pt x="301" y="228"/>
                  </a:lnTo>
                  <a:lnTo>
                    <a:pt x="317" y="222"/>
                  </a:lnTo>
                  <a:lnTo>
                    <a:pt x="325" y="209"/>
                  </a:lnTo>
                  <a:lnTo>
                    <a:pt x="354" y="199"/>
                  </a:lnTo>
                  <a:lnTo>
                    <a:pt x="363" y="192"/>
                  </a:lnTo>
                  <a:lnTo>
                    <a:pt x="373" y="189"/>
                  </a:lnTo>
                  <a:lnTo>
                    <a:pt x="373" y="185"/>
                  </a:lnTo>
                  <a:lnTo>
                    <a:pt x="370" y="182"/>
                  </a:lnTo>
                  <a:lnTo>
                    <a:pt x="366" y="178"/>
                  </a:lnTo>
                  <a:lnTo>
                    <a:pt x="357" y="175"/>
                  </a:lnTo>
                  <a:lnTo>
                    <a:pt x="348" y="172"/>
                  </a:lnTo>
                  <a:lnTo>
                    <a:pt x="329" y="168"/>
                  </a:lnTo>
                  <a:lnTo>
                    <a:pt x="321" y="165"/>
                  </a:lnTo>
                  <a:lnTo>
                    <a:pt x="319" y="158"/>
                  </a:lnTo>
                  <a:lnTo>
                    <a:pt x="313" y="152"/>
                  </a:lnTo>
                  <a:lnTo>
                    <a:pt x="309" y="135"/>
                  </a:lnTo>
                  <a:lnTo>
                    <a:pt x="309" y="121"/>
                  </a:lnTo>
                  <a:lnTo>
                    <a:pt x="303" y="115"/>
                  </a:lnTo>
                  <a:lnTo>
                    <a:pt x="294" y="111"/>
                  </a:lnTo>
                  <a:lnTo>
                    <a:pt x="287" y="101"/>
                  </a:lnTo>
                  <a:lnTo>
                    <a:pt x="278" y="94"/>
                  </a:lnTo>
                  <a:lnTo>
                    <a:pt x="265" y="91"/>
                  </a:lnTo>
                  <a:lnTo>
                    <a:pt x="243" y="71"/>
                  </a:lnTo>
                  <a:lnTo>
                    <a:pt x="233" y="54"/>
                  </a:lnTo>
                  <a:lnTo>
                    <a:pt x="230" y="44"/>
                  </a:lnTo>
                  <a:lnTo>
                    <a:pt x="228" y="37"/>
                  </a:lnTo>
                  <a:lnTo>
                    <a:pt x="221" y="30"/>
                  </a:lnTo>
                  <a:lnTo>
                    <a:pt x="208" y="11"/>
                  </a:lnTo>
                  <a:lnTo>
                    <a:pt x="208" y="4"/>
                  </a:lnTo>
                  <a:lnTo>
                    <a:pt x="205" y="0"/>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20" name="Freeform 130"/>
            <p:cNvSpPr>
              <a:spLocks/>
            </p:cNvSpPr>
            <p:nvPr/>
          </p:nvSpPr>
          <p:spPr bwMode="auto">
            <a:xfrm>
              <a:off x="4929" y="2792"/>
              <a:ext cx="133" cy="347"/>
            </a:xfrm>
            <a:custGeom>
              <a:avLst/>
              <a:gdLst>
                <a:gd name="T0" fmla="*/ 746312 w 125"/>
                <a:gd name="T1" fmla="*/ 4347276 h 322"/>
                <a:gd name="T2" fmla="*/ 1387831 w 125"/>
                <a:gd name="T3" fmla="*/ 14602871 h 322"/>
                <a:gd name="T4" fmla="*/ 1678568 w 125"/>
                <a:gd name="T5" fmla="*/ 24646327 h 322"/>
                <a:gd name="T6" fmla="*/ 1082854 w 125"/>
                <a:gd name="T7" fmla="*/ 54009715 h 322"/>
                <a:gd name="T8" fmla="*/ 898970 w 125"/>
                <a:gd name="T9" fmla="*/ 58500764 h 322"/>
                <a:gd name="T10" fmla="*/ 582309 w 125"/>
                <a:gd name="T11" fmla="*/ 59537229 h 322"/>
                <a:gd name="T12" fmla="*/ 0 w 125"/>
                <a:gd name="T13" fmla="*/ 79014068 h 322"/>
                <a:gd name="T14" fmla="*/ 6 w 125"/>
                <a:gd name="T15" fmla="*/ 85148647 h 322"/>
                <a:gd name="T16" fmla="*/ 1082854 w 125"/>
                <a:gd name="T17" fmla="*/ 87862022 h 322"/>
                <a:gd name="T18" fmla="*/ 3108693 w 125"/>
                <a:gd name="T19" fmla="*/ 94224198 h 322"/>
                <a:gd name="T20" fmla="*/ 3307649 w 125"/>
                <a:gd name="T21" fmla="*/ 113783438 h 322"/>
                <a:gd name="T22" fmla="*/ 2921704 w 125"/>
                <a:gd name="T23" fmla="*/ 122936165 h 322"/>
                <a:gd name="T24" fmla="*/ 3367479 w 125"/>
                <a:gd name="T25" fmla="*/ 128985912 h 322"/>
                <a:gd name="T26" fmla="*/ 4239219 w 125"/>
                <a:gd name="T27" fmla="*/ 137607440 h 322"/>
                <a:gd name="T28" fmla="*/ 4452546 w 125"/>
                <a:gd name="T29" fmla="*/ 142396504 h 322"/>
                <a:gd name="T30" fmla="*/ 4799198 w 125"/>
                <a:gd name="T31" fmla="*/ 135793627 h 322"/>
                <a:gd name="T32" fmla="*/ 5106345 w 125"/>
                <a:gd name="T33" fmla="*/ 127483838 h 322"/>
                <a:gd name="T34" fmla="*/ 5809922 w 125"/>
                <a:gd name="T35" fmla="*/ 123749929 h 322"/>
                <a:gd name="T36" fmla="*/ 6071785 w 125"/>
                <a:gd name="T37" fmla="*/ 97885689 h 322"/>
                <a:gd name="T38" fmla="*/ 5198713 w 125"/>
                <a:gd name="T39" fmla="*/ 90018749 h 322"/>
                <a:gd name="T40" fmla="*/ 4004245 w 125"/>
                <a:gd name="T41" fmla="*/ 79014068 h 322"/>
                <a:gd name="T42" fmla="*/ 4239219 w 125"/>
                <a:gd name="T43" fmla="*/ 82357130 h 322"/>
                <a:gd name="T44" fmla="*/ 4452546 w 125"/>
                <a:gd name="T45" fmla="*/ 84289225 h 322"/>
                <a:gd name="T46" fmla="*/ 4592114 w 125"/>
                <a:gd name="T47" fmla="*/ 87862022 h 322"/>
                <a:gd name="T48" fmla="*/ 4592114 w 125"/>
                <a:gd name="T49" fmla="*/ 92062229 h 322"/>
                <a:gd name="T50" fmla="*/ 4452546 w 125"/>
                <a:gd name="T51" fmla="*/ 92062229 h 322"/>
                <a:gd name="T52" fmla="*/ 4239219 w 125"/>
                <a:gd name="T53" fmla="*/ 90018749 h 322"/>
                <a:gd name="T54" fmla="*/ 4004245 w 125"/>
                <a:gd name="T55" fmla="*/ 87862022 h 322"/>
                <a:gd name="T56" fmla="*/ 3533770 w 125"/>
                <a:gd name="T57" fmla="*/ 91156115 h 322"/>
                <a:gd name="T58" fmla="*/ 3367479 w 125"/>
                <a:gd name="T59" fmla="*/ 86527818 h 322"/>
                <a:gd name="T60" fmla="*/ 3367479 w 125"/>
                <a:gd name="T61" fmla="*/ 82357130 h 322"/>
                <a:gd name="T62" fmla="*/ 3108693 w 125"/>
                <a:gd name="T63" fmla="*/ 79014068 h 322"/>
                <a:gd name="T64" fmla="*/ 2921704 w 125"/>
                <a:gd name="T65" fmla="*/ 73321443 h 322"/>
                <a:gd name="T66" fmla="*/ 2921704 w 125"/>
                <a:gd name="T67" fmla="*/ 67591522 h 322"/>
                <a:gd name="T68" fmla="*/ 2757222 w 125"/>
                <a:gd name="T69" fmla="*/ 63042712 h 322"/>
                <a:gd name="T70" fmla="*/ 2437744 w 125"/>
                <a:gd name="T71" fmla="*/ 56667501 h 322"/>
                <a:gd name="T72" fmla="*/ 2289007 w 125"/>
                <a:gd name="T73" fmla="*/ 52057929 h 322"/>
                <a:gd name="T74" fmla="*/ 2437744 w 125"/>
                <a:gd name="T75" fmla="*/ 49988586 h 322"/>
                <a:gd name="T76" fmla="*/ 2757222 w 125"/>
                <a:gd name="T77" fmla="*/ 44576974 h 322"/>
                <a:gd name="T78" fmla="*/ 2757222 w 125"/>
                <a:gd name="T79" fmla="*/ 40312867 h 322"/>
                <a:gd name="T80" fmla="*/ 2757222 w 125"/>
                <a:gd name="T81" fmla="*/ 30844133 h 322"/>
                <a:gd name="T82" fmla="*/ 2757222 w 125"/>
                <a:gd name="T83" fmla="*/ 24646327 h 322"/>
                <a:gd name="T84" fmla="*/ 2757222 w 125"/>
                <a:gd name="T85" fmla="*/ 21104549 h 322"/>
                <a:gd name="T86" fmla="*/ 2591375 w 125"/>
                <a:gd name="T87" fmla="*/ 15736625 h 322"/>
                <a:gd name="T88" fmla="*/ 2289007 w 125"/>
                <a:gd name="T89" fmla="*/ 13345016 h 322"/>
                <a:gd name="T90" fmla="*/ 2151322 w 125"/>
                <a:gd name="T91" fmla="*/ 7337222 h 322"/>
                <a:gd name="T92" fmla="*/ 2021919 w 125"/>
                <a:gd name="T93" fmla="*/ 3473735 h 322"/>
                <a:gd name="T94" fmla="*/ 1387831 w 125"/>
                <a:gd name="T95" fmla="*/ 4347276 h 322"/>
                <a:gd name="T96" fmla="*/ 483425 w 125"/>
                <a:gd name="T97" fmla="*/ 0 h 3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
                <a:gd name="T148" fmla="*/ 0 h 322"/>
                <a:gd name="T149" fmla="*/ 125 w 125"/>
                <a:gd name="T150" fmla="*/ 322 h 3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 h="322">
                  <a:moveTo>
                    <a:pt x="6" y="0"/>
                  </a:moveTo>
                  <a:lnTo>
                    <a:pt x="9" y="10"/>
                  </a:lnTo>
                  <a:lnTo>
                    <a:pt x="16" y="10"/>
                  </a:lnTo>
                  <a:lnTo>
                    <a:pt x="22" y="17"/>
                  </a:lnTo>
                  <a:lnTo>
                    <a:pt x="25" y="27"/>
                  </a:lnTo>
                  <a:lnTo>
                    <a:pt x="28" y="33"/>
                  </a:lnTo>
                  <a:lnTo>
                    <a:pt x="32" y="47"/>
                  </a:lnTo>
                  <a:lnTo>
                    <a:pt x="35" y="47"/>
                  </a:lnTo>
                  <a:lnTo>
                    <a:pt x="35" y="56"/>
                  </a:lnTo>
                  <a:lnTo>
                    <a:pt x="28" y="60"/>
                  </a:lnTo>
                  <a:lnTo>
                    <a:pt x="25" y="64"/>
                  </a:lnTo>
                  <a:lnTo>
                    <a:pt x="22" y="120"/>
                  </a:lnTo>
                  <a:lnTo>
                    <a:pt x="25" y="124"/>
                  </a:lnTo>
                  <a:lnTo>
                    <a:pt x="25" y="130"/>
                  </a:lnTo>
                  <a:lnTo>
                    <a:pt x="19" y="130"/>
                  </a:lnTo>
                  <a:lnTo>
                    <a:pt x="19" y="134"/>
                  </a:lnTo>
                  <a:lnTo>
                    <a:pt x="16" y="134"/>
                  </a:lnTo>
                  <a:lnTo>
                    <a:pt x="12" y="134"/>
                  </a:lnTo>
                  <a:lnTo>
                    <a:pt x="9" y="137"/>
                  </a:lnTo>
                  <a:lnTo>
                    <a:pt x="6" y="167"/>
                  </a:lnTo>
                  <a:lnTo>
                    <a:pt x="0" y="177"/>
                  </a:lnTo>
                  <a:lnTo>
                    <a:pt x="0" y="184"/>
                  </a:lnTo>
                  <a:lnTo>
                    <a:pt x="3" y="187"/>
                  </a:lnTo>
                  <a:lnTo>
                    <a:pt x="6" y="191"/>
                  </a:lnTo>
                  <a:lnTo>
                    <a:pt x="16" y="191"/>
                  </a:lnTo>
                  <a:lnTo>
                    <a:pt x="16" y="194"/>
                  </a:lnTo>
                  <a:lnTo>
                    <a:pt x="22" y="197"/>
                  </a:lnTo>
                  <a:lnTo>
                    <a:pt x="22" y="201"/>
                  </a:lnTo>
                  <a:lnTo>
                    <a:pt x="32" y="214"/>
                  </a:lnTo>
                  <a:lnTo>
                    <a:pt x="63" y="211"/>
                  </a:lnTo>
                  <a:lnTo>
                    <a:pt x="70" y="218"/>
                  </a:lnTo>
                  <a:lnTo>
                    <a:pt x="72" y="247"/>
                  </a:lnTo>
                  <a:lnTo>
                    <a:pt x="67" y="254"/>
                  </a:lnTo>
                  <a:lnTo>
                    <a:pt x="67" y="261"/>
                  </a:lnTo>
                  <a:lnTo>
                    <a:pt x="63" y="265"/>
                  </a:lnTo>
                  <a:lnTo>
                    <a:pt x="59" y="275"/>
                  </a:lnTo>
                  <a:lnTo>
                    <a:pt x="63" y="275"/>
                  </a:lnTo>
                  <a:lnTo>
                    <a:pt x="67" y="288"/>
                  </a:lnTo>
                  <a:lnTo>
                    <a:pt x="70" y="288"/>
                  </a:lnTo>
                  <a:lnTo>
                    <a:pt x="72" y="291"/>
                  </a:lnTo>
                  <a:lnTo>
                    <a:pt x="72" y="294"/>
                  </a:lnTo>
                  <a:lnTo>
                    <a:pt x="86" y="308"/>
                  </a:lnTo>
                  <a:lnTo>
                    <a:pt x="91" y="308"/>
                  </a:lnTo>
                  <a:lnTo>
                    <a:pt x="95" y="314"/>
                  </a:lnTo>
                  <a:lnTo>
                    <a:pt x="91" y="318"/>
                  </a:lnTo>
                  <a:lnTo>
                    <a:pt x="91" y="321"/>
                  </a:lnTo>
                  <a:lnTo>
                    <a:pt x="101" y="321"/>
                  </a:lnTo>
                  <a:lnTo>
                    <a:pt x="98" y="304"/>
                  </a:lnTo>
                  <a:lnTo>
                    <a:pt x="95" y="301"/>
                  </a:lnTo>
                  <a:lnTo>
                    <a:pt x="101" y="288"/>
                  </a:lnTo>
                  <a:lnTo>
                    <a:pt x="104" y="285"/>
                  </a:lnTo>
                  <a:lnTo>
                    <a:pt x="107" y="281"/>
                  </a:lnTo>
                  <a:lnTo>
                    <a:pt x="117" y="278"/>
                  </a:lnTo>
                  <a:lnTo>
                    <a:pt x="120" y="278"/>
                  </a:lnTo>
                  <a:lnTo>
                    <a:pt x="120" y="237"/>
                  </a:lnTo>
                  <a:lnTo>
                    <a:pt x="124" y="237"/>
                  </a:lnTo>
                  <a:lnTo>
                    <a:pt x="124" y="218"/>
                  </a:lnTo>
                  <a:lnTo>
                    <a:pt x="117" y="211"/>
                  </a:lnTo>
                  <a:lnTo>
                    <a:pt x="111" y="204"/>
                  </a:lnTo>
                  <a:lnTo>
                    <a:pt x="107" y="201"/>
                  </a:lnTo>
                  <a:lnTo>
                    <a:pt x="83" y="171"/>
                  </a:lnTo>
                  <a:lnTo>
                    <a:pt x="83" y="174"/>
                  </a:lnTo>
                  <a:lnTo>
                    <a:pt x="83" y="177"/>
                  </a:lnTo>
                  <a:lnTo>
                    <a:pt x="83" y="181"/>
                  </a:lnTo>
                  <a:lnTo>
                    <a:pt x="83" y="184"/>
                  </a:lnTo>
                  <a:lnTo>
                    <a:pt x="86" y="184"/>
                  </a:lnTo>
                  <a:lnTo>
                    <a:pt x="88" y="184"/>
                  </a:lnTo>
                  <a:lnTo>
                    <a:pt x="88" y="187"/>
                  </a:lnTo>
                  <a:lnTo>
                    <a:pt x="91" y="187"/>
                  </a:lnTo>
                  <a:lnTo>
                    <a:pt x="91" y="191"/>
                  </a:lnTo>
                  <a:lnTo>
                    <a:pt x="91" y="194"/>
                  </a:lnTo>
                  <a:lnTo>
                    <a:pt x="95" y="197"/>
                  </a:lnTo>
                  <a:lnTo>
                    <a:pt x="95" y="201"/>
                  </a:lnTo>
                  <a:lnTo>
                    <a:pt x="95" y="204"/>
                  </a:lnTo>
                  <a:lnTo>
                    <a:pt x="95" y="207"/>
                  </a:lnTo>
                  <a:lnTo>
                    <a:pt x="98" y="207"/>
                  </a:lnTo>
                  <a:lnTo>
                    <a:pt x="95" y="211"/>
                  </a:lnTo>
                  <a:lnTo>
                    <a:pt x="91" y="207"/>
                  </a:lnTo>
                  <a:lnTo>
                    <a:pt x="91" y="204"/>
                  </a:lnTo>
                  <a:lnTo>
                    <a:pt x="88" y="201"/>
                  </a:lnTo>
                  <a:lnTo>
                    <a:pt x="86" y="201"/>
                  </a:lnTo>
                  <a:lnTo>
                    <a:pt x="86" y="197"/>
                  </a:lnTo>
                  <a:lnTo>
                    <a:pt x="83" y="194"/>
                  </a:lnTo>
                  <a:lnTo>
                    <a:pt x="83" y="197"/>
                  </a:lnTo>
                  <a:lnTo>
                    <a:pt x="79" y="201"/>
                  </a:lnTo>
                  <a:lnTo>
                    <a:pt x="75" y="204"/>
                  </a:lnTo>
                  <a:lnTo>
                    <a:pt x="72" y="204"/>
                  </a:lnTo>
                  <a:lnTo>
                    <a:pt x="72" y="201"/>
                  </a:lnTo>
                  <a:lnTo>
                    <a:pt x="70" y="197"/>
                  </a:lnTo>
                  <a:lnTo>
                    <a:pt x="70" y="194"/>
                  </a:lnTo>
                  <a:lnTo>
                    <a:pt x="70" y="191"/>
                  </a:lnTo>
                  <a:lnTo>
                    <a:pt x="70" y="187"/>
                  </a:lnTo>
                  <a:lnTo>
                    <a:pt x="70" y="184"/>
                  </a:lnTo>
                  <a:lnTo>
                    <a:pt x="70" y="181"/>
                  </a:lnTo>
                  <a:lnTo>
                    <a:pt x="67" y="177"/>
                  </a:lnTo>
                  <a:lnTo>
                    <a:pt x="63" y="177"/>
                  </a:lnTo>
                  <a:lnTo>
                    <a:pt x="63" y="174"/>
                  </a:lnTo>
                  <a:lnTo>
                    <a:pt x="63" y="171"/>
                  </a:lnTo>
                  <a:lnTo>
                    <a:pt x="59" y="164"/>
                  </a:lnTo>
                  <a:lnTo>
                    <a:pt x="59" y="161"/>
                  </a:lnTo>
                  <a:lnTo>
                    <a:pt x="59" y="154"/>
                  </a:lnTo>
                  <a:lnTo>
                    <a:pt x="59" y="150"/>
                  </a:lnTo>
                  <a:lnTo>
                    <a:pt x="56" y="147"/>
                  </a:lnTo>
                  <a:lnTo>
                    <a:pt x="56" y="144"/>
                  </a:lnTo>
                  <a:lnTo>
                    <a:pt x="56" y="140"/>
                  </a:lnTo>
                  <a:lnTo>
                    <a:pt x="53" y="134"/>
                  </a:lnTo>
                  <a:lnTo>
                    <a:pt x="51" y="130"/>
                  </a:lnTo>
                  <a:lnTo>
                    <a:pt x="51" y="127"/>
                  </a:lnTo>
                  <a:lnTo>
                    <a:pt x="47" y="124"/>
                  </a:lnTo>
                  <a:lnTo>
                    <a:pt x="47" y="120"/>
                  </a:lnTo>
                  <a:lnTo>
                    <a:pt x="47" y="117"/>
                  </a:lnTo>
                  <a:lnTo>
                    <a:pt x="47" y="114"/>
                  </a:lnTo>
                  <a:lnTo>
                    <a:pt x="51" y="114"/>
                  </a:lnTo>
                  <a:lnTo>
                    <a:pt x="51" y="110"/>
                  </a:lnTo>
                  <a:lnTo>
                    <a:pt x="51" y="107"/>
                  </a:lnTo>
                  <a:lnTo>
                    <a:pt x="53" y="103"/>
                  </a:lnTo>
                  <a:lnTo>
                    <a:pt x="56" y="100"/>
                  </a:lnTo>
                  <a:lnTo>
                    <a:pt x="56" y="97"/>
                  </a:lnTo>
                  <a:lnTo>
                    <a:pt x="56" y="93"/>
                  </a:lnTo>
                  <a:lnTo>
                    <a:pt x="56" y="90"/>
                  </a:lnTo>
                  <a:lnTo>
                    <a:pt x="56" y="80"/>
                  </a:lnTo>
                  <a:lnTo>
                    <a:pt x="56" y="73"/>
                  </a:lnTo>
                  <a:lnTo>
                    <a:pt x="56" y="70"/>
                  </a:lnTo>
                  <a:lnTo>
                    <a:pt x="56" y="64"/>
                  </a:lnTo>
                  <a:lnTo>
                    <a:pt x="56" y="60"/>
                  </a:lnTo>
                  <a:lnTo>
                    <a:pt x="56" y="56"/>
                  </a:lnTo>
                  <a:lnTo>
                    <a:pt x="53" y="56"/>
                  </a:lnTo>
                  <a:lnTo>
                    <a:pt x="53" y="50"/>
                  </a:lnTo>
                  <a:lnTo>
                    <a:pt x="56" y="47"/>
                  </a:lnTo>
                  <a:lnTo>
                    <a:pt x="56" y="43"/>
                  </a:lnTo>
                  <a:lnTo>
                    <a:pt x="56" y="40"/>
                  </a:lnTo>
                  <a:lnTo>
                    <a:pt x="53" y="36"/>
                  </a:lnTo>
                  <a:lnTo>
                    <a:pt x="51" y="33"/>
                  </a:lnTo>
                  <a:lnTo>
                    <a:pt x="47" y="33"/>
                  </a:lnTo>
                  <a:lnTo>
                    <a:pt x="47" y="30"/>
                  </a:lnTo>
                  <a:lnTo>
                    <a:pt x="44" y="27"/>
                  </a:lnTo>
                  <a:lnTo>
                    <a:pt x="44" y="23"/>
                  </a:lnTo>
                  <a:lnTo>
                    <a:pt x="44" y="17"/>
                  </a:lnTo>
                  <a:lnTo>
                    <a:pt x="44" y="13"/>
                  </a:lnTo>
                  <a:lnTo>
                    <a:pt x="44" y="10"/>
                  </a:lnTo>
                  <a:lnTo>
                    <a:pt x="41" y="7"/>
                  </a:lnTo>
                  <a:lnTo>
                    <a:pt x="37" y="7"/>
                  </a:lnTo>
                  <a:lnTo>
                    <a:pt x="35" y="7"/>
                  </a:lnTo>
                  <a:lnTo>
                    <a:pt x="28" y="10"/>
                  </a:lnTo>
                  <a:lnTo>
                    <a:pt x="25" y="3"/>
                  </a:lnTo>
                  <a:lnTo>
                    <a:pt x="16" y="3"/>
                  </a:lnTo>
                  <a:lnTo>
                    <a:pt x="9" y="0"/>
                  </a:lnTo>
                  <a:lnTo>
                    <a:pt x="6" y="0"/>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21" name="Freeform 131"/>
            <p:cNvSpPr>
              <a:spLocks/>
            </p:cNvSpPr>
            <p:nvPr/>
          </p:nvSpPr>
          <p:spPr bwMode="auto">
            <a:xfrm>
              <a:off x="4015" y="3127"/>
              <a:ext cx="583" cy="551"/>
            </a:xfrm>
            <a:custGeom>
              <a:avLst/>
              <a:gdLst>
                <a:gd name="T0" fmla="*/ 120205512 w 538"/>
                <a:gd name="T1" fmla="*/ 112245527 h 511"/>
                <a:gd name="T2" fmla="*/ 103936586 w 538"/>
                <a:gd name="T3" fmla="*/ 102897947 h 511"/>
                <a:gd name="T4" fmla="*/ 93460519 w 538"/>
                <a:gd name="T5" fmla="*/ 94361300 h 511"/>
                <a:gd name="T6" fmla="*/ 81678948 w 538"/>
                <a:gd name="T7" fmla="*/ 86019675 h 511"/>
                <a:gd name="T8" fmla="*/ 74234860 w 538"/>
                <a:gd name="T9" fmla="*/ 77598413 h 511"/>
                <a:gd name="T10" fmla="*/ 62545789 w 538"/>
                <a:gd name="T11" fmla="*/ 69802501 h 511"/>
                <a:gd name="T12" fmla="*/ 53012994 w 538"/>
                <a:gd name="T13" fmla="*/ 61422058 h 511"/>
                <a:gd name="T14" fmla="*/ 41660476 w 538"/>
                <a:gd name="T15" fmla="*/ 53204030 h 511"/>
                <a:gd name="T16" fmla="*/ 33701156 w 538"/>
                <a:gd name="T17" fmla="*/ 48168318 h 511"/>
                <a:gd name="T18" fmla="*/ 22553525 w 538"/>
                <a:gd name="T19" fmla="*/ 40456304 h 511"/>
                <a:gd name="T20" fmla="*/ 10945584 w 538"/>
                <a:gd name="T21" fmla="*/ 33223675 h 511"/>
                <a:gd name="T22" fmla="*/ 2 w 538"/>
                <a:gd name="T23" fmla="*/ 23871074 h 511"/>
                <a:gd name="T24" fmla="*/ 0 w 538"/>
                <a:gd name="T25" fmla="*/ 18392251 h 511"/>
                <a:gd name="T26" fmla="*/ 0 w 538"/>
                <a:gd name="T27" fmla="*/ 10136116 h 511"/>
                <a:gd name="T28" fmla="*/ 10945584 w 538"/>
                <a:gd name="T29" fmla="*/ 8084993 h 511"/>
                <a:gd name="T30" fmla="*/ 33701156 w 538"/>
                <a:gd name="T31" fmla="*/ 4770514 h 511"/>
                <a:gd name="T32" fmla="*/ 67459112 w 538"/>
                <a:gd name="T33" fmla="*/ 0 h 511"/>
                <a:gd name="T34" fmla="*/ 93460519 w 538"/>
                <a:gd name="T35" fmla="*/ 4770514 h 511"/>
                <a:gd name="T36" fmla="*/ 112443857 w 538"/>
                <a:gd name="T37" fmla="*/ 10136116 h 511"/>
                <a:gd name="T38" fmla="*/ 214669501 w 538"/>
                <a:gd name="T39" fmla="*/ 10136116 h 511"/>
                <a:gd name="T40" fmla="*/ 309830246 w 538"/>
                <a:gd name="T41" fmla="*/ 8084993 h 511"/>
                <a:gd name="T42" fmla="*/ 323275321 w 538"/>
                <a:gd name="T43" fmla="*/ 13278821 h 511"/>
                <a:gd name="T44" fmla="*/ 350314996 w 538"/>
                <a:gd name="T45" fmla="*/ 19973161 h 511"/>
                <a:gd name="T46" fmla="*/ 392742466 w 538"/>
                <a:gd name="T47" fmla="*/ 18392251 h 511"/>
                <a:gd name="T48" fmla="*/ 433550679 w 538"/>
                <a:gd name="T49" fmla="*/ 21536612 h 511"/>
                <a:gd name="T50" fmla="*/ 454499208 w 538"/>
                <a:gd name="T51" fmla="*/ 25040255 h 511"/>
                <a:gd name="T52" fmla="*/ 483062155 w 538"/>
                <a:gd name="T53" fmla="*/ 21536612 h 511"/>
                <a:gd name="T54" fmla="*/ 537791760 w 538"/>
                <a:gd name="T55" fmla="*/ 17057062 h 511"/>
                <a:gd name="T56" fmla="*/ 582957153 w 538"/>
                <a:gd name="T57" fmla="*/ 10136116 h 511"/>
                <a:gd name="T58" fmla="*/ 628131561 w 538"/>
                <a:gd name="T59" fmla="*/ 18392251 h 511"/>
                <a:gd name="T60" fmla="*/ 617347427 w 538"/>
                <a:gd name="T61" fmla="*/ 18392251 h 511"/>
                <a:gd name="T62" fmla="*/ 598586574 w 538"/>
                <a:gd name="T63" fmla="*/ 23871074 h 511"/>
                <a:gd name="T64" fmla="*/ 561533278 w 538"/>
                <a:gd name="T65" fmla="*/ 33223675 h 511"/>
                <a:gd name="T66" fmla="*/ 552383658 w 538"/>
                <a:gd name="T67" fmla="*/ 31392828 h 511"/>
                <a:gd name="T68" fmla="*/ 529714062 w 538"/>
                <a:gd name="T69" fmla="*/ 25040255 h 511"/>
                <a:gd name="T70" fmla="*/ 504935299 w 538"/>
                <a:gd name="T71" fmla="*/ 26809441 h 511"/>
                <a:gd name="T72" fmla="*/ 434612059 w 538"/>
                <a:gd name="T73" fmla="*/ 31392828 h 511"/>
                <a:gd name="T74" fmla="*/ 433550679 w 538"/>
                <a:gd name="T75" fmla="*/ 92753097 h 511"/>
                <a:gd name="T76" fmla="*/ 433550679 w 538"/>
                <a:gd name="T77" fmla="*/ 107145981 h 511"/>
                <a:gd name="T78" fmla="*/ 396805172 w 538"/>
                <a:gd name="T79" fmla="*/ 104838294 h 511"/>
                <a:gd name="T80" fmla="*/ 384168755 w 538"/>
                <a:gd name="T81" fmla="*/ 107145981 h 511"/>
                <a:gd name="T82" fmla="*/ 384168755 w 538"/>
                <a:gd name="T83" fmla="*/ 164779661 h 511"/>
                <a:gd name="T84" fmla="*/ 359901541 w 538"/>
                <a:gd name="T85" fmla="*/ 247073810 h 511"/>
                <a:gd name="T86" fmla="*/ 298113729 w 538"/>
                <a:gd name="T87" fmla="*/ 252833227 h 511"/>
                <a:gd name="T88" fmla="*/ 272738459 w 538"/>
                <a:gd name="T89" fmla="*/ 244502782 h 511"/>
                <a:gd name="T90" fmla="*/ 242544465 w 538"/>
                <a:gd name="T91" fmla="*/ 238492583 h 511"/>
                <a:gd name="T92" fmla="*/ 223823282 w 538"/>
                <a:gd name="T93" fmla="*/ 246419735 h 511"/>
                <a:gd name="T94" fmla="*/ 206547140 w 538"/>
                <a:gd name="T95" fmla="*/ 238942527 h 511"/>
                <a:gd name="T96" fmla="*/ 193375733 w 538"/>
                <a:gd name="T97" fmla="*/ 235454497 h 511"/>
                <a:gd name="T98" fmla="*/ 182809229 w 538"/>
                <a:gd name="T99" fmla="*/ 227657498 h 511"/>
                <a:gd name="T100" fmla="*/ 170013715 w 538"/>
                <a:gd name="T101" fmla="*/ 222754354 h 511"/>
                <a:gd name="T102" fmla="*/ 164675744 w 538"/>
                <a:gd name="T103" fmla="*/ 212503229 h 511"/>
                <a:gd name="T104" fmla="*/ 155677453 w 538"/>
                <a:gd name="T105" fmla="*/ 201574428 h 511"/>
                <a:gd name="T106" fmla="*/ 152961723 w 538"/>
                <a:gd name="T107" fmla="*/ 191586506 h 511"/>
                <a:gd name="T108" fmla="*/ 144679538 w 538"/>
                <a:gd name="T109" fmla="*/ 181589199 h 511"/>
                <a:gd name="T110" fmla="*/ 144679538 w 538"/>
                <a:gd name="T111" fmla="*/ 172679486 h 511"/>
                <a:gd name="T112" fmla="*/ 139000141 w 538"/>
                <a:gd name="T113" fmla="*/ 163002660 h 511"/>
                <a:gd name="T114" fmla="*/ 130259843 w 538"/>
                <a:gd name="T115" fmla="*/ 156780463 h 511"/>
                <a:gd name="T116" fmla="*/ 130259843 w 538"/>
                <a:gd name="T117" fmla="*/ 132824033 h 511"/>
                <a:gd name="T118" fmla="*/ 133512228 w 538"/>
                <a:gd name="T119" fmla="*/ 119637646 h 5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8"/>
                <a:gd name="T181" fmla="*/ 0 h 511"/>
                <a:gd name="T182" fmla="*/ 538 w 538"/>
                <a:gd name="T183" fmla="*/ 511 h 5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8" h="511">
                  <a:moveTo>
                    <a:pt x="107" y="242"/>
                  </a:moveTo>
                  <a:lnTo>
                    <a:pt x="104" y="235"/>
                  </a:lnTo>
                  <a:lnTo>
                    <a:pt x="102" y="225"/>
                  </a:lnTo>
                  <a:lnTo>
                    <a:pt x="98" y="221"/>
                  </a:lnTo>
                  <a:lnTo>
                    <a:pt x="91" y="215"/>
                  </a:lnTo>
                  <a:lnTo>
                    <a:pt x="89" y="208"/>
                  </a:lnTo>
                  <a:lnTo>
                    <a:pt x="86" y="201"/>
                  </a:lnTo>
                  <a:lnTo>
                    <a:pt x="86" y="198"/>
                  </a:lnTo>
                  <a:lnTo>
                    <a:pt x="79" y="191"/>
                  </a:lnTo>
                  <a:lnTo>
                    <a:pt x="76" y="184"/>
                  </a:lnTo>
                  <a:lnTo>
                    <a:pt x="72" y="178"/>
                  </a:lnTo>
                  <a:lnTo>
                    <a:pt x="70" y="174"/>
                  </a:lnTo>
                  <a:lnTo>
                    <a:pt x="67" y="168"/>
                  </a:lnTo>
                  <a:lnTo>
                    <a:pt x="63" y="165"/>
                  </a:lnTo>
                  <a:lnTo>
                    <a:pt x="63" y="158"/>
                  </a:lnTo>
                  <a:lnTo>
                    <a:pt x="60" y="155"/>
                  </a:lnTo>
                  <a:lnTo>
                    <a:pt x="56" y="148"/>
                  </a:lnTo>
                  <a:lnTo>
                    <a:pt x="53" y="141"/>
                  </a:lnTo>
                  <a:lnTo>
                    <a:pt x="51" y="135"/>
                  </a:lnTo>
                  <a:lnTo>
                    <a:pt x="47" y="127"/>
                  </a:lnTo>
                  <a:lnTo>
                    <a:pt x="44" y="124"/>
                  </a:lnTo>
                  <a:lnTo>
                    <a:pt x="40" y="118"/>
                  </a:lnTo>
                  <a:lnTo>
                    <a:pt x="38" y="111"/>
                  </a:lnTo>
                  <a:lnTo>
                    <a:pt x="35" y="108"/>
                  </a:lnTo>
                  <a:lnTo>
                    <a:pt x="32" y="104"/>
                  </a:lnTo>
                  <a:lnTo>
                    <a:pt x="32" y="97"/>
                  </a:lnTo>
                  <a:lnTo>
                    <a:pt x="28" y="97"/>
                  </a:lnTo>
                  <a:lnTo>
                    <a:pt x="28" y="94"/>
                  </a:lnTo>
                  <a:lnTo>
                    <a:pt x="25" y="88"/>
                  </a:lnTo>
                  <a:lnTo>
                    <a:pt x="18" y="81"/>
                  </a:lnTo>
                  <a:lnTo>
                    <a:pt x="16" y="77"/>
                  </a:lnTo>
                  <a:lnTo>
                    <a:pt x="12" y="74"/>
                  </a:lnTo>
                  <a:lnTo>
                    <a:pt x="9" y="67"/>
                  </a:lnTo>
                  <a:lnTo>
                    <a:pt x="6" y="61"/>
                  </a:lnTo>
                  <a:lnTo>
                    <a:pt x="2" y="54"/>
                  </a:lnTo>
                  <a:lnTo>
                    <a:pt x="2" y="48"/>
                  </a:lnTo>
                  <a:lnTo>
                    <a:pt x="0" y="48"/>
                  </a:lnTo>
                  <a:lnTo>
                    <a:pt x="0" y="41"/>
                  </a:lnTo>
                  <a:lnTo>
                    <a:pt x="0" y="37"/>
                  </a:lnTo>
                  <a:lnTo>
                    <a:pt x="0" y="30"/>
                  </a:lnTo>
                  <a:lnTo>
                    <a:pt x="0" y="24"/>
                  </a:lnTo>
                  <a:lnTo>
                    <a:pt x="0" y="20"/>
                  </a:lnTo>
                  <a:lnTo>
                    <a:pt x="0" y="17"/>
                  </a:lnTo>
                  <a:lnTo>
                    <a:pt x="2" y="17"/>
                  </a:lnTo>
                  <a:lnTo>
                    <a:pt x="9" y="17"/>
                  </a:lnTo>
                  <a:lnTo>
                    <a:pt x="16" y="7"/>
                  </a:lnTo>
                  <a:lnTo>
                    <a:pt x="22" y="14"/>
                  </a:lnTo>
                  <a:lnTo>
                    <a:pt x="28" y="10"/>
                  </a:lnTo>
                  <a:lnTo>
                    <a:pt x="35" y="4"/>
                  </a:lnTo>
                  <a:lnTo>
                    <a:pt x="40" y="0"/>
                  </a:lnTo>
                  <a:lnTo>
                    <a:pt x="56" y="0"/>
                  </a:lnTo>
                  <a:lnTo>
                    <a:pt x="67" y="4"/>
                  </a:lnTo>
                  <a:lnTo>
                    <a:pt x="70" y="7"/>
                  </a:lnTo>
                  <a:lnTo>
                    <a:pt x="79" y="10"/>
                  </a:lnTo>
                  <a:lnTo>
                    <a:pt x="86" y="17"/>
                  </a:lnTo>
                  <a:lnTo>
                    <a:pt x="89" y="20"/>
                  </a:lnTo>
                  <a:lnTo>
                    <a:pt x="95" y="20"/>
                  </a:lnTo>
                  <a:lnTo>
                    <a:pt x="107" y="20"/>
                  </a:lnTo>
                  <a:lnTo>
                    <a:pt x="120" y="20"/>
                  </a:lnTo>
                  <a:lnTo>
                    <a:pt x="183" y="20"/>
                  </a:lnTo>
                  <a:lnTo>
                    <a:pt x="232" y="20"/>
                  </a:lnTo>
                  <a:lnTo>
                    <a:pt x="260" y="17"/>
                  </a:lnTo>
                  <a:lnTo>
                    <a:pt x="263" y="17"/>
                  </a:lnTo>
                  <a:lnTo>
                    <a:pt x="263" y="20"/>
                  </a:lnTo>
                  <a:lnTo>
                    <a:pt x="270" y="24"/>
                  </a:lnTo>
                  <a:lnTo>
                    <a:pt x="276" y="27"/>
                  </a:lnTo>
                  <a:lnTo>
                    <a:pt x="283" y="34"/>
                  </a:lnTo>
                  <a:lnTo>
                    <a:pt x="292" y="41"/>
                  </a:lnTo>
                  <a:lnTo>
                    <a:pt x="299" y="41"/>
                  </a:lnTo>
                  <a:lnTo>
                    <a:pt x="314" y="37"/>
                  </a:lnTo>
                  <a:lnTo>
                    <a:pt x="323" y="37"/>
                  </a:lnTo>
                  <a:lnTo>
                    <a:pt x="334" y="37"/>
                  </a:lnTo>
                  <a:lnTo>
                    <a:pt x="346" y="41"/>
                  </a:lnTo>
                  <a:lnTo>
                    <a:pt x="358" y="44"/>
                  </a:lnTo>
                  <a:lnTo>
                    <a:pt x="369" y="44"/>
                  </a:lnTo>
                  <a:lnTo>
                    <a:pt x="377" y="48"/>
                  </a:lnTo>
                  <a:lnTo>
                    <a:pt x="387" y="48"/>
                  </a:lnTo>
                  <a:lnTo>
                    <a:pt x="387" y="51"/>
                  </a:lnTo>
                  <a:lnTo>
                    <a:pt x="391" y="51"/>
                  </a:lnTo>
                  <a:lnTo>
                    <a:pt x="397" y="51"/>
                  </a:lnTo>
                  <a:lnTo>
                    <a:pt x="412" y="44"/>
                  </a:lnTo>
                  <a:lnTo>
                    <a:pt x="435" y="37"/>
                  </a:lnTo>
                  <a:lnTo>
                    <a:pt x="450" y="34"/>
                  </a:lnTo>
                  <a:lnTo>
                    <a:pt x="457" y="34"/>
                  </a:lnTo>
                  <a:lnTo>
                    <a:pt x="461" y="30"/>
                  </a:lnTo>
                  <a:lnTo>
                    <a:pt x="480" y="27"/>
                  </a:lnTo>
                  <a:lnTo>
                    <a:pt x="496" y="20"/>
                  </a:lnTo>
                  <a:lnTo>
                    <a:pt x="499" y="24"/>
                  </a:lnTo>
                  <a:lnTo>
                    <a:pt x="524" y="27"/>
                  </a:lnTo>
                  <a:lnTo>
                    <a:pt x="534" y="37"/>
                  </a:lnTo>
                  <a:lnTo>
                    <a:pt x="537" y="41"/>
                  </a:lnTo>
                  <a:lnTo>
                    <a:pt x="534" y="37"/>
                  </a:lnTo>
                  <a:lnTo>
                    <a:pt x="524" y="37"/>
                  </a:lnTo>
                  <a:lnTo>
                    <a:pt x="518" y="41"/>
                  </a:lnTo>
                  <a:lnTo>
                    <a:pt x="514" y="48"/>
                  </a:lnTo>
                  <a:lnTo>
                    <a:pt x="509" y="48"/>
                  </a:lnTo>
                  <a:lnTo>
                    <a:pt x="496" y="51"/>
                  </a:lnTo>
                  <a:lnTo>
                    <a:pt x="483" y="61"/>
                  </a:lnTo>
                  <a:lnTo>
                    <a:pt x="477" y="67"/>
                  </a:lnTo>
                  <a:lnTo>
                    <a:pt x="473" y="74"/>
                  </a:lnTo>
                  <a:lnTo>
                    <a:pt x="473" y="71"/>
                  </a:lnTo>
                  <a:lnTo>
                    <a:pt x="470" y="64"/>
                  </a:lnTo>
                  <a:lnTo>
                    <a:pt x="466" y="54"/>
                  </a:lnTo>
                  <a:lnTo>
                    <a:pt x="457" y="51"/>
                  </a:lnTo>
                  <a:lnTo>
                    <a:pt x="450" y="51"/>
                  </a:lnTo>
                  <a:lnTo>
                    <a:pt x="445" y="51"/>
                  </a:lnTo>
                  <a:lnTo>
                    <a:pt x="442" y="51"/>
                  </a:lnTo>
                  <a:lnTo>
                    <a:pt x="429" y="54"/>
                  </a:lnTo>
                  <a:lnTo>
                    <a:pt x="403" y="57"/>
                  </a:lnTo>
                  <a:lnTo>
                    <a:pt x="384" y="61"/>
                  </a:lnTo>
                  <a:lnTo>
                    <a:pt x="371" y="64"/>
                  </a:lnTo>
                  <a:lnTo>
                    <a:pt x="369" y="67"/>
                  </a:lnTo>
                  <a:lnTo>
                    <a:pt x="369" y="178"/>
                  </a:lnTo>
                  <a:lnTo>
                    <a:pt x="369" y="188"/>
                  </a:lnTo>
                  <a:lnTo>
                    <a:pt x="369" y="195"/>
                  </a:lnTo>
                  <a:lnTo>
                    <a:pt x="369" y="201"/>
                  </a:lnTo>
                  <a:lnTo>
                    <a:pt x="369" y="215"/>
                  </a:lnTo>
                  <a:lnTo>
                    <a:pt x="356" y="215"/>
                  </a:lnTo>
                  <a:lnTo>
                    <a:pt x="346" y="215"/>
                  </a:lnTo>
                  <a:lnTo>
                    <a:pt x="337" y="211"/>
                  </a:lnTo>
                  <a:lnTo>
                    <a:pt x="334" y="211"/>
                  </a:lnTo>
                  <a:lnTo>
                    <a:pt x="330" y="211"/>
                  </a:lnTo>
                  <a:lnTo>
                    <a:pt x="327" y="215"/>
                  </a:lnTo>
                  <a:lnTo>
                    <a:pt x="327" y="265"/>
                  </a:lnTo>
                  <a:lnTo>
                    <a:pt x="327" y="275"/>
                  </a:lnTo>
                  <a:lnTo>
                    <a:pt x="327" y="332"/>
                  </a:lnTo>
                  <a:lnTo>
                    <a:pt x="327" y="490"/>
                  </a:lnTo>
                  <a:lnTo>
                    <a:pt x="314" y="493"/>
                  </a:lnTo>
                  <a:lnTo>
                    <a:pt x="305" y="500"/>
                  </a:lnTo>
                  <a:lnTo>
                    <a:pt x="292" y="510"/>
                  </a:lnTo>
                  <a:lnTo>
                    <a:pt x="263" y="506"/>
                  </a:lnTo>
                  <a:lnTo>
                    <a:pt x="254" y="510"/>
                  </a:lnTo>
                  <a:lnTo>
                    <a:pt x="241" y="510"/>
                  </a:lnTo>
                  <a:lnTo>
                    <a:pt x="232" y="500"/>
                  </a:lnTo>
                  <a:lnTo>
                    <a:pt x="232" y="493"/>
                  </a:lnTo>
                  <a:lnTo>
                    <a:pt x="229" y="490"/>
                  </a:lnTo>
                  <a:lnTo>
                    <a:pt x="215" y="480"/>
                  </a:lnTo>
                  <a:lnTo>
                    <a:pt x="206" y="480"/>
                  </a:lnTo>
                  <a:lnTo>
                    <a:pt x="203" y="490"/>
                  </a:lnTo>
                  <a:lnTo>
                    <a:pt x="194" y="496"/>
                  </a:lnTo>
                  <a:lnTo>
                    <a:pt x="190" y="496"/>
                  </a:lnTo>
                  <a:lnTo>
                    <a:pt x="187" y="496"/>
                  </a:lnTo>
                  <a:lnTo>
                    <a:pt x="183" y="496"/>
                  </a:lnTo>
                  <a:lnTo>
                    <a:pt x="175" y="483"/>
                  </a:lnTo>
                  <a:lnTo>
                    <a:pt x="171" y="483"/>
                  </a:lnTo>
                  <a:lnTo>
                    <a:pt x="168" y="480"/>
                  </a:lnTo>
                  <a:lnTo>
                    <a:pt x="165" y="476"/>
                  </a:lnTo>
                  <a:lnTo>
                    <a:pt x="161" y="473"/>
                  </a:lnTo>
                  <a:lnTo>
                    <a:pt x="156" y="466"/>
                  </a:lnTo>
                  <a:lnTo>
                    <a:pt x="156" y="459"/>
                  </a:lnTo>
                  <a:lnTo>
                    <a:pt x="152" y="456"/>
                  </a:lnTo>
                  <a:lnTo>
                    <a:pt x="149" y="453"/>
                  </a:lnTo>
                  <a:lnTo>
                    <a:pt x="146" y="449"/>
                  </a:lnTo>
                  <a:lnTo>
                    <a:pt x="140" y="443"/>
                  </a:lnTo>
                  <a:lnTo>
                    <a:pt x="140" y="436"/>
                  </a:lnTo>
                  <a:lnTo>
                    <a:pt x="140" y="430"/>
                  </a:lnTo>
                  <a:lnTo>
                    <a:pt x="136" y="420"/>
                  </a:lnTo>
                  <a:lnTo>
                    <a:pt x="133" y="412"/>
                  </a:lnTo>
                  <a:lnTo>
                    <a:pt x="133" y="406"/>
                  </a:lnTo>
                  <a:lnTo>
                    <a:pt x="130" y="399"/>
                  </a:lnTo>
                  <a:lnTo>
                    <a:pt x="130" y="389"/>
                  </a:lnTo>
                  <a:lnTo>
                    <a:pt x="130" y="386"/>
                  </a:lnTo>
                  <a:lnTo>
                    <a:pt x="126" y="379"/>
                  </a:lnTo>
                  <a:lnTo>
                    <a:pt x="124" y="373"/>
                  </a:lnTo>
                  <a:lnTo>
                    <a:pt x="124" y="366"/>
                  </a:lnTo>
                  <a:lnTo>
                    <a:pt x="124" y="359"/>
                  </a:lnTo>
                  <a:lnTo>
                    <a:pt x="124" y="352"/>
                  </a:lnTo>
                  <a:lnTo>
                    <a:pt x="124" y="349"/>
                  </a:lnTo>
                  <a:lnTo>
                    <a:pt x="124" y="342"/>
                  </a:lnTo>
                  <a:lnTo>
                    <a:pt x="120" y="339"/>
                  </a:lnTo>
                  <a:lnTo>
                    <a:pt x="117" y="328"/>
                  </a:lnTo>
                  <a:lnTo>
                    <a:pt x="114" y="326"/>
                  </a:lnTo>
                  <a:lnTo>
                    <a:pt x="114" y="319"/>
                  </a:lnTo>
                  <a:lnTo>
                    <a:pt x="111" y="315"/>
                  </a:lnTo>
                  <a:lnTo>
                    <a:pt x="107" y="305"/>
                  </a:lnTo>
                  <a:lnTo>
                    <a:pt x="107" y="275"/>
                  </a:lnTo>
                  <a:lnTo>
                    <a:pt x="111" y="268"/>
                  </a:lnTo>
                  <a:lnTo>
                    <a:pt x="117" y="268"/>
                  </a:lnTo>
                  <a:lnTo>
                    <a:pt x="117" y="242"/>
                  </a:lnTo>
                  <a:lnTo>
                    <a:pt x="114" y="242"/>
                  </a:lnTo>
                  <a:lnTo>
                    <a:pt x="111" y="242"/>
                  </a:lnTo>
                  <a:lnTo>
                    <a:pt x="107" y="242"/>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22" name="Freeform 132"/>
            <p:cNvSpPr>
              <a:spLocks/>
            </p:cNvSpPr>
            <p:nvPr/>
          </p:nvSpPr>
          <p:spPr bwMode="auto">
            <a:xfrm>
              <a:off x="4463" y="2733"/>
              <a:ext cx="505" cy="450"/>
            </a:xfrm>
            <a:custGeom>
              <a:avLst/>
              <a:gdLst>
                <a:gd name="T0" fmla="*/ 131600715 w 465"/>
                <a:gd name="T1" fmla="*/ 74341839 h 418"/>
                <a:gd name="T2" fmla="*/ 146087821 w 465"/>
                <a:gd name="T3" fmla="*/ 75661195 h 418"/>
                <a:gd name="T4" fmla="*/ 15397917 w 465"/>
                <a:gd name="T5" fmla="*/ 136134150 h 418"/>
                <a:gd name="T6" fmla="*/ 55462026 w 465"/>
                <a:gd name="T7" fmla="*/ 145606212 h 418"/>
                <a:gd name="T8" fmla="*/ 75351767 w 465"/>
                <a:gd name="T9" fmla="*/ 148949491 h 418"/>
                <a:gd name="T10" fmla="*/ 142921192 w 465"/>
                <a:gd name="T11" fmla="*/ 145606212 h 418"/>
                <a:gd name="T12" fmla="*/ 207686667 w 465"/>
                <a:gd name="T13" fmla="*/ 151758937 h 418"/>
                <a:gd name="T14" fmla="*/ 262436454 w 465"/>
                <a:gd name="T15" fmla="*/ 153789819 h 418"/>
                <a:gd name="T16" fmla="*/ 309528628 w 465"/>
                <a:gd name="T17" fmla="*/ 156753049 h 418"/>
                <a:gd name="T18" fmla="*/ 333424292 w 465"/>
                <a:gd name="T19" fmla="*/ 155451537 h 418"/>
                <a:gd name="T20" fmla="*/ 343485054 w 465"/>
                <a:gd name="T21" fmla="*/ 151758937 h 418"/>
                <a:gd name="T22" fmla="*/ 356344101 w 465"/>
                <a:gd name="T23" fmla="*/ 148949491 h 418"/>
                <a:gd name="T24" fmla="*/ 365343933 w 465"/>
                <a:gd name="T25" fmla="*/ 144319135 h 418"/>
                <a:gd name="T26" fmla="*/ 372170193 w 465"/>
                <a:gd name="T27" fmla="*/ 141205980 h 418"/>
                <a:gd name="T28" fmla="*/ 374922883 w 465"/>
                <a:gd name="T29" fmla="*/ 138637613 h 418"/>
                <a:gd name="T30" fmla="*/ 386997354 w 465"/>
                <a:gd name="T31" fmla="*/ 137410789 h 418"/>
                <a:gd name="T32" fmla="*/ 407174204 w 465"/>
                <a:gd name="T33" fmla="*/ 135428205 h 418"/>
                <a:gd name="T34" fmla="*/ 422438692 w 465"/>
                <a:gd name="T35" fmla="*/ 132344608 h 418"/>
                <a:gd name="T36" fmla="*/ 453766981 w 465"/>
                <a:gd name="T37" fmla="*/ 123387811 h 418"/>
                <a:gd name="T38" fmla="*/ 480238514 w 465"/>
                <a:gd name="T39" fmla="*/ 119621420 h 418"/>
                <a:gd name="T40" fmla="*/ 562254559 w 465"/>
                <a:gd name="T41" fmla="*/ 118562848 h 418"/>
                <a:gd name="T42" fmla="*/ 559072325 w 465"/>
                <a:gd name="T43" fmla="*/ 113226168 h 418"/>
                <a:gd name="T44" fmla="*/ 608140467 w 465"/>
                <a:gd name="T45" fmla="*/ 105073359 h 418"/>
                <a:gd name="T46" fmla="*/ 756025071 w 465"/>
                <a:gd name="T47" fmla="*/ 93748417 h 418"/>
                <a:gd name="T48" fmla="*/ 748884369 w 465"/>
                <a:gd name="T49" fmla="*/ 92315031 h 418"/>
                <a:gd name="T50" fmla="*/ 736985051 w 465"/>
                <a:gd name="T51" fmla="*/ 87123109 h 418"/>
                <a:gd name="T52" fmla="*/ 759567620 w 465"/>
                <a:gd name="T53" fmla="*/ 70965952 h 418"/>
                <a:gd name="T54" fmla="*/ 772802553 w 465"/>
                <a:gd name="T55" fmla="*/ 69055335 h 418"/>
                <a:gd name="T56" fmla="*/ 777716859 w 465"/>
                <a:gd name="T57" fmla="*/ 65283156 h 418"/>
                <a:gd name="T58" fmla="*/ 796629545 w 465"/>
                <a:gd name="T59" fmla="*/ 41204537 h 418"/>
                <a:gd name="T60" fmla="*/ 785435846 w 465"/>
                <a:gd name="T61" fmla="*/ 32671463 h 418"/>
                <a:gd name="T62" fmla="*/ 765196442 w 465"/>
                <a:gd name="T63" fmla="*/ 24259161 h 418"/>
                <a:gd name="T64" fmla="*/ 756025071 w 465"/>
                <a:gd name="T65" fmla="*/ 20055034 h 418"/>
                <a:gd name="T66" fmla="*/ 720191445 w 465"/>
                <a:gd name="T67" fmla="*/ 16720811 h 418"/>
                <a:gd name="T68" fmla="*/ 674727156 w 465"/>
                <a:gd name="T69" fmla="*/ 12882695 h 418"/>
                <a:gd name="T70" fmla="*/ 619025006 w 465"/>
                <a:gd name="T71" fmla="*/ 10010189 h 418"/>
                <a:gd name="T72" fmla="*/ 592589060 w 465"/>
                <a:gd name="T73" fmla="*/ 2946346 h 418"/>
                <a:gd name="T74" fmla="*/ 502776322 w 465"/>
                <a:gd name="T75" fmla="*/ 4937840 h 418"/>
                <a:gd name="T76" fmla="*/ 480238514 w 465"/>
                <a:gd name="T77" fmla="*/ 11115647 h 418"/>
                <a:gd name="T78" fmla="*/ 458897867 w 465"/>
                <a:gd name="T79" fmla="*/ 43884693 h 418"/>
                <a:gd name="T80" fmla="*/ 521549163 w 465"/>
                <a:gd name="T81" fmla="*/ 64144764 h 418"/>
                <a:gd name="T82" fmla="*/ 521549163 w 465"/>
                <a:gd name="T83" fmla="*/ 80889427 h 418"/>
                <a:gd name="T84" fmla="*/ 437362883 w 465"/>
                <a:gd name="T85" fmla="*/ 72576013 h 418"/>
                <a:gd name="T86" fmla="*/ 383693070 w 465"/>
                <a:gd name="T87" fmla="*/ 63082299 h 418"/>
                <a:gd name="T88" fmla="*/ 289373673 w 465"/>
                <a:gd name="T89" fmla="*/ 58946434 h 418"/>
                <a:gd name="T90" fmla="*/ 262436454 w 465"/>
                <a:gd name="T91" fmla="*/ 57513532 h 418"/>
                <a:gd name="T92" fmla="*/ 220137579 w 465"/>
                <a:gd name="T93" fmla="*/ 47754813 h 418"/>
                <a:gd name="T94" fmla="*/ 168112818 w 465"/>
                <a:gd name="T95" fmla="*/ 43884693 h 418"/>
                <a:gd name="T96" fmla="*/ 142921192 w 465"/>
                <a:gd name="T97" fmla="*/ 43356992 h 4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5"/>
                <a:gd name="T148" fmla="*/ 0 h 418"/>
                <a:gd name="T149" fmla="*/ 465 w 465"/>
                <a:gd name="T150" fmla="*/ 418 h 4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5" h="418">
                  <a:moveTo>
                    <a:pt x="83" y="115"/>
                  </a:moveTo>
                  <a:lnTo>
                    <a:pt x="83" y="118"/>
                  </a:lnTo>
                  <a:lnTo>
                    <a:pt x="76" y="199"/>
                  </a:lnTo>
                  <a:lnTo>
                    <a:pt x="79" y="199"/>
                  </a:lnTo>
                  <a:lnTo>
                    <a:pt x="79" y="202"/>
                  </a:lnTo>
                  <a:lnTo>
                    <a:pt x="86" y="202"/>
                  </a:lnTo>
                  <a:lnTo>
                    <a:pt x="0" y="202"/>
                  </a:lnTo>
                  <a:lnTo>
                    <a:pt x="3" y="356"/>
                  </a:lnTo>
                  <a:lnTo>
                    <a:pt x="9" y="363"/>
                  </a:lnTo>
                  <a:lnTo>
                    <a:pt x="9" y="366"/>
                  </a:lnTo>
                  <a:lnTo>
                    <a:pt x="13" y="366"/>
                  </a:lnTo>
                  <a:lnTo>
                    <a:pt x="32" y="387"/>
                  </a:lnTo>
                  <a:lnTo>
                    <a:pt x="37" y="387"/>
                  </a:lnTo>
                  <a:lnTo>
                    <a:pt x="41" y="394"/>
                  </a:lnTo>
                  <a:lnTo>
                    <a:pt x="44" y="397"/>
                  </a:lnTo>
                  <a:lnTo>
                    <a:pt x="48" y="397"/>
                  </a:lnTo>
                  <a:lnTo>
                    <a:pt x="67" y="394"/>
                  </a:lnTo>
                  <a:lnTo>
                    <a:pt x="83" y="387"/>
                  </a:lnTo>
                  <a:lnTo>
                    <a:pt x="86" y="390"/>
                  </a:lnTo>
                  <a:lnTo>
                    <a:pt x="111" y="394"/>
                  </a:lnTo>
                  <a:lnTo>
                    <a:pt x="121" y="403"/>
                  </a:lnTo>
                  <a:lnTo>
                    <a:pt x="124" y="407"/>
                  </a:lnTo>
                  <a:lnTo>
                    <a:pt x="149" y="410"/>
                  </a:lnTo>
                  <a:lnTo>
                    <a:pt x="153" y="410"/>
                  </a:lnTo>
                  <a:lnTo>
                    <a:pt x="178" y="410"/>
                  </a:lnTo>
                  <a:lnTo>
                    <a:pt x="178" y="414"/>
                  </a:lnTo>
                  <a:lnTo>
                    <a:pt x="180" y="417"/>
                  </a:lnTo>
                  <a:lnTo>
                    <a:pt x="184" y="417"/>
                  </a:lnTo>
                  <a:lnTo>
                    <a:pt x="184" y="414"/>
                  </a:lnTo>
                  <a:lnTo>
                    <a:pt x="194" y="414"/>
                  </a:lnTo>
                  <a:lnTo>
                    <a:pt x="196" y="407"/>
                  </a:lnTo>
                  <a:lnTo>
                    <a:pt x="196" y="403"/>
                  </a:lnTo>
                  <a:lnTo>
                    <a:pt x="200" y="403"/>
                  </a:lnTo>
                  <a:lnTo>
                    <a:pt x="200" y="400"/>
                  </a:lnTo>
                  <a:lnTo>
                    <a:pt x="203" y="397"/>
                  </a:lnTo>
                  <a:lnTo>
                    <a:pt x="207" y="397"/>
                  </a:lnTo>
                  <a:lnTo>
                    <a:pt x="207" y="394"/>
                  </a:lnTo>
                  <a:lnTo>
                    <a:pt x="207" y="387"/>
                  </a:lnTo>
                  <a:lnTo>
                    <a:pt x="213" y="384"/>
                  </a:lnTo>
                  <a:lnTo>
                    <a:pt x="213" y="380"/>
                  </a:lnTo>
                  <a:lnTo>
                    <a:pt x="216" y="380"/>
                  </a:lnTo>
                  <a:lnTo>
                    <a:pt x="216" y="376"/>
                  </a:lnTo>
                  <a:lnTo>
                    <a:pt x="219" y="376"/>
                  </a:lnTo>
                  <a:lnTo>
                    <a:pt x="219" y="373"/>
                  </a:lnTo>
                  <a:lnTo>
                    <a:pt x="219" y="370"/>
                  </a:lnTo>
                  <a:lnTo>
                    <a:pt x="222" y="370"/>
                  </a:lnTo>
                  <a:lnTo>
                    <a:pt x="222" y="366"/>
                  </a:lnTo>
                  <a:lnTo>
                    <a:pt x="225" y="366"/>
                  </a:lnTo>
                  <a:lnTo>
                    <a:pt x="235" y="363"/>
                  </a:lnTo>
                  <a:lnTo>
                    <a:pt x="238" y="363"/>
                  </a:lnTo>
                  <a:lnTo>
                    <a:pt x="238" y="360"/>
                  </a:lnTo>
                  <a:lnTo>
                    <a:pt x="238" y="356"/>
                  </a:lnTo>
                  <a:lnTo>
                    <a:pt x="241" y="356"/>
                  </a:lnTo>
                  <a:lnTo>
                    <a:pt x="245" y="353"/>
                  </a:lnTo>
                  <a:lnTo>
                    <a:pt x="260" y="353"/>
                  </a:lnTo>
                  <a:lnTo>
                    <a:pt x="264" y="350"/>
                  </a:lnTo>
                  <a:lnTo>
                    <a:pt x="264" y="330"/>
                  </a:lnTo>
                  <a:lnTo>
                    <a:pt x="267" y="326"/>
                  </a:lnTo>
                  <a:lnTo>
                    <a:pt x="273" y="326"/>
                  </a:lnTo>
                  <a:lnTo>
                    <a:pt x="280" y="320"/>
                  </a:lnTo>
                  <a:lnTo>
                    <a:pt x="283" y="320"/>
                  </a:lnTo>
                  <a:lnTo>
                    <a:pt x="299" y="316"/>
                  </a:lnTo>
                  <a:lnTo>
                    <a:pt x="327" y="316"/>
                  </a:lnTo>
                  <a:lnTo>
                    <a:pt x="327" y="313"/>
                  </a:lnTo>
                  <a:lnTo>
                    <a:pt x="324" y="313"/>
                  </a:lnTo>
                  <a:lnTo>
                    <a:pt x="324" y="302"/>
                  </a:lnTo>
                  <a:lnTo>
                    <a:pt x="317" y="292"/>
                  </a:lnTo>
                  <a:lnTo>
                    <a:pt x="321" y="289"/>
                  </a:lnTo>
                  <a:lnTo>
                    <a:pt x="353" y="279"/>
                  </a:lnTo>
                  <a:lnTo>
                    <a:pt x="384" y="269"/>
                  </a:lnTo>
                  <a:lnTo>
                    <a:pt x="404" y="259"/>
                  </a:lnTo>
                  <a:lnTo>
                    <a:pt x="439" y="249"/>
                  </a:lnTo>
                  <a:lnTo>
                    <a:pt x="445" y="249"/>
                  </a:lnTo>
                  <a:lnTo>
                    <a:pt x="445" y="246"/>
                  </a:lnTo>
                  <a:lnTo>
                    <a:pt x="435" y="246"/>
                  </a:lnTo>
                  <a:lnTo>
                    <a:pt x="432" y="242"/>
                  </a:lnTo>
                  <a:lnTo>
                    <a:pt x="428" y="239"/>
                  </a:lnTo>
                  <a:lnTo>
                    <a:pt x="428" y="232"/>
                  </a:lnTo>
                  <a:lnTo>
                    <a:pt x="435" y="222"/>
                  </a:lnTo>
                  <a:lnTo>
                    <a:pt x="439" y="192"/>
                  </a:lnTo>
                  <a:lnTo>
                    <a:pt x="441" y="189"/>
                  </a:lnTo>
                  <a:lnTo>
                    <a:pt x="445" y="189"/>
                  </a:lnTo>
                  <a:lnTo>
                    <a:pt x="448" y="189"/>
                  </a:lnTo>
                  <a:lnTo>
                    <a:pt x="448" y="185"/>
                  </a:lnTo>
                  <a:lnTo>
                    <a:pt x="454" y="185"/>
                  </a:lnTo>
                  <a:lnTo>
                    <a:pt x="454" y="178"/>
                  </a:lnTo>
                  <a:lnTo>
                    <a:pt x="451" y="175"/>
                  </a:lnTo>
                  <a:lnTo>
                    <a:pt x="454" y="118"/>
                  </a:lnTo>
                  <a:lnTo>
                    <a:pt x="457" y="115"/>
                  </a:lnTo>
                  <a:lnTo>
                    <a:pt x="464" y="111"/>
                  </a:lnTo>
                  <a:lnTo>
                    <a:pt x="464" y="102"/>
                  </a:lnTo>
                  <a:lnTo>
                    <a:pt x="461" y="102"/>
                  </a:lnTo>
                  <a:lnTo>
                    <a:pt x="457" y="88"/>
                  </a:lnTo>
                  <a:lnTo>
                    <a:pt x="454" y="81"/>
                  </a:lnTo>
                  <a:lnTo>
                    <a:pt x="451" y="71"/>
                  </a:lnTo>
                  <a:lnTo>
                    <a:pt x="445" y="65"/>
                  </a:lnTo>
                  <a:lnTo>
                    <a:pt x="439" y="65"/>
                  </a:lnTo>
                  <a:lnTo>
                    <a:pt x="435" y="54"/>
                  </a:lnTo>
                  <a:lnTo>
                    <a:pt x="439" y="54"/>
                  </a:lnTo>
                  <a:lnTo>
                    <a:pt x="435" y="47"/>
                  </a:lnTo>
                  <a:lnTo>
                    <a:pt x="419" y="47"/>
                  </a:lnTo>
                  <a:lnTo>
                    <a:pt x="419" y="44"/>
                  </a:lnTo>
                  <a:lnTo>
                    <a:pt x="416" y="44"/>
                  </a:lnTo>
                  <a:lnTo>
                    <a:pt x="396" y="34"/>
                  </a:lnTo>
                  <a:lnTo>
                    <a:pt x="391" y="34"/>
                  </a:lnTo>
                  <a:lnTo>
                    <a:pt x="375" y="20"/>
                  </a:lnTo>
                  <a:lnTo>
                    <a:pt x="365" y="17"/>
                  </a:lnTo>
                  <a:lnTo>
                    <a:pt x="359" y="27"/>
                  </a:lnTo>
                  <a:lnTo>
                    <a:pt x="349" y="20"/>
                  </a:lnTo>
                  <a:lnTo>
                    <a:pt x="343" y="17"/>
                  </a:lnTo>
                  <a:lnTo>
                    <a:pt x="343" y="7"/>
                  </a:lnTo>
                  <a:lnTo>
                    <a:pt x="339" y="0"/>
                  </a:lnTo>
                  <a:lnTo>
                    <a:pt x="312" y="7"/>
                  </a:lnTo>
                  <a:lnTo>
                    <a:pt x="292" y="14"/>
                  </a:lnTo>
                  <a:lnTo>
                    <a:pt x="283" y="17"/>
                  </a:lnTo>
                  <a:lnTo>
                    <a:pt x="280" y="17"/>
                  </a:lnTo>
                  <a:lnTo>
                    <a:pt x="280" y="30"/>
                  </a:lnTo>
                  <a:lnTo>
                    <a:pt x="267" y="44"/>
                  </a:lnTo>
                  <a:lnTo>
                    <a:pt x="273" y="102"/>
                  </a:lnTo>
                  <a:lnTo>
                    <a:pt x="267" y="118"/>
                  </a:lnTo>
                  <a:lnTo>
                    <a:pt x="260" y="154"/>
                  </a:lnTo>
                  <a:lnTo>
                    <a:pt x="273" y="168"/>
                  </a:lnTo>
                  <a:lnTo>
                    <a:pt x="304" y="172"/>
                  </a:lnTo>
                  <a:lnTo>
                    <a:pt x="304" y="175"/>
                  </a:lnTo>
                  <a:lnTo>
                    <a:pt x="308" y="215"/>
                  </a:lnTo>
                  <a:lnTo>
                    <a:pt x="304" y="215"/>
                  </a:lnTo>
                  <a:lnTo>
                    <a:pt x="299" y="209"/>
                  </a:lnTo>
                  <a:lnTo>
                    <a:pt x="273" y="209"/>
                  </a:lnTo>
                  <a:lnTo>
                    <a:pt x="254" y="192"/>
                  </a:lnTo>
                  <a:lnTo>
                    <a:pt x="248" y="178"/>
                  </a:lnTo>
                  <a:lnTo>
                    <a:pt x="241" y="172"/>
                  </a:lnTo>
                  <a:lnTo>
                    <a:pt x="222" y="168"/>
                  </a:lnTo>
                  <a:lnTo>
                    <a:pt x="216" y="165"/>
                  </a:lnTo>
                  <a:lnTo>
                    <a:pt x="200" y="152"/>
                  </a:lnTo>
                  <a:lnTo>
                    <a:pt x="168" y="158"/>
                  </a:lnTo>
                  <a:lnTo>
                    <a:pt x="165" y="154"/>
                  </a:lnTo>
                  <a:lnTo>
                    <a:pt x="156" y="152"/>
                  </a:lnTo>
                  <a:lnTo>
                    <a:pt x="153" y="152"/>
                  </a:lnTo>
                  <a:lnTo>
                    <a:pt x="137" y="141"/>
                  </a:lnTo>
                  <a:lnTo>
                    <a:pt x="130" y="135"/>
                  </a:lnTo>
                  <a:lnTo>
                    <a:pt x="127" y="128"/>
                  </a:lnTo>
                  <a:lnTo>
                    <a:pt x="127" y="125"/>
                  </a:lnTo>
                  <a:lnTo>
                    <a:pt x="98" y="131"/>
                  </a:lnTo>
                  <a:lnTo>
                    <a:pt x="96" y="118"/>
                  </a:lnTo>
                  <a:lnTo>
                    <a:pt x="92" y="111"/>
                  </a:lnTo>
                  <a:lnTo>
                    <a:pt x="79" y="115"/>
                  </a:lnTo>
                  <a:lnTo>
                    <a:pt x="83" y="115"/>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23" name="Freeform 133"/>
            <p:cNvSpPr>
              <a:spLocks/>
            </p:cNvSpPr>
            <p:nvPr/>
          </p:nvSpPr>
          <p:spPr bwMode="auto">
            <a:xfrm>
              <a:off x="4596" y="3071"/>
              <a:ext cx="341" cy="319"/>
            </a:xfrm>
            <a:custGeom>
              <a:avLst/>
              <a:gdLst>
                <a:gd name="T0" fmla="*/ 103870419 w 314"/>
                <a:gd name="T1" fmla="*/ 45340486 h 296"/>
                <a:gd name="T2" fmla="*/ 96256000 w 314"/>
                <a:gd name="T3" fmla="*/ 47106366 h 296"/>
                <a:gd name="T4" fmla="*/ 95646110 w 314"/>
                <a:gd name="T5" fmla="*/ 44407144 h 296"/>
                <a:gd name="T6" fmla="*/ 41920048 w 314"/>
                <a:gd name="T7" fmla="*/ 44407144 h 296"/>
                <a:gd name="T8" fmla="*/ 0 w 314"/>
                <a:gd name="T9" fmla="*/ 45340486 h 296"/>
                <a:gd name="T10" fmla="*/ 32730175 w 314"/>
                <a:gd name="T11" fmla="*/ 57162035 h 296"/>
                <a:gd name="T12" fmla="*/ 41920048 w 314"/>
                <a:gd name="T13" fmla="*/ 65319120 h 296"/>
                <a:gd name="T14" fmla="*/ 96256000 w 314"/>
                <a:gd name="T15" fmla="*/ 81759252 h 296"/>
                <a:gd name="T16" fmla="*/ 133883203 w 314"/>
                <a:gd name="T17" fmla="*/ 86133861 h 296"/>
                <a:gd name="T18" fmla="*/ 161624797 w 314"/>
                <a:gd name="T19" fmla="*/ 92377982 h 296"/>
                <a:gd name="T20" fmla="*/ 175279805 w 314"/>
                <a:gd name="T21" fmla="*/ 101455235 h 296"/>
                <a:gd name="T22" fmla="*/ 190351565 w 314"/>
                <a:gd name="T23" fmla="*/ 111979196 h 296"/>
                <a:gd name="T24" fmla="*/ 206719280 w 314"/>
                <a:gd name="T25" fmla="*/ 116190133 h 296"/>
                <a:gd name="T26" fmla="*/ 257372487 w 314"/>
                <a:gd name="T27" fmla="*/ 119941847 h 296"/>
                <a:gd name="T28" fmla="*/ 279503126 w 314"/>
                <a:gd name="T29" fmla="*/ 123336350 h 296"/>
                <a:gd name="T30" fmla="*/ 323844820 w 314"/>
                <a:gd name="T31" fmla="*/ 124099053 h 296"/>
                <a:gd name="T32" fmla="*/ 387087689 w 314"/>
                <a:gd name="T33" fmla="*/ 125218346 h 296"/>
                <a:gd name="T34" fmla="*/ 434913090 w 314"/>
                <a:gd name="T35" fmla="*/ 133680016 h 296"/>
                <a:gd name="T36" fmla="*/ 439588707 w 314"/>
                <a:gd name="T37" fmla="*/ 124099053 h 296"/>
                <a:gd name="T38" fmla="*/ 463586757 w 314"/>
                <a:gd name="T39" fmla="*/ 118081164 h 296"/>
                <a:gd name="T40" fmla="*/ 484554747 w 314"/>
                <a:gd name="T41" fmla="*/ 110289014 h 296"/>
                <a:gd name="T42" fmla="*/ 503449042 w 314"/>
                <a:gd name="T43" fmla="*/ 99555927 h 296"/>
                <a:gd name="T44" fmla="*/ 531232234 w 314"/>
                <a:gd name="T45" fmla="*/ 83012284 h 296"/>
                <a:gd name="T46" fmla="*/ 517290457 w 314"/>
                <a:gd name="T47" fmla="*/ 69788015 h 296"/>
                <a:gd name="T48" fmla="*/ 531232234 w 314"/>
                <a:gd name="T49" fmla="*/ 59248846 h 296"/>
                <a:gd name="T50" fmla="*/ 535237840 w 314"/>
                <a:gd name="T51" fmla="*/ 51576330 h 296"/>
                <a:gd name="T52" fmla="*/ 524437883 w 314"/>
                <a:gd name="T53" fmla="*/ 24479214 h 296"/>
                <a:gd name="T54" fmla="*/ 513422745 w 314"/>
                <a:gd name="T55" fmla="*/ 16838524 h 296"/>
                <a:gd name="T56" fmla="*/ 474001666 w 314"/>
                <a:gd name="T57" fmla="*/ 13452643 h 296"/>
                <a:gd name="T58" fmla="*/ 403887993 w 314"/>
                <a:gd name="T59" fmla="*/ 5906367 h 296"/>
                <a:gd name="T60" fmla="*/ 351691121 w 314"/>
                <a:gd name="T61" fmla="*/ 0 h 296"/>
                <a:gd name="T62" fmla="*/ 298884568 w 314"/>
                <a:gd name="T63" fmla="*/ 4 h 296"/>
                <a:gd name="T64" fmla="*/ 266659359 w 314"/>
                <a:gd name="T65" fmla="*/ 3498072 h 296"/>
                <a:gd name="T66" fmla="*/ 245545690 w 314"/>
                <a:gd name="T67" fmla="*/ 5906367 h 296"/>
                <a:gd name="T68" fmla="*/ 238505437 w 314"/>
                <a:gd name="T69" fmla="*/ 16838524 h 296"/>
                <a:gd name="T70" fmla="*/ 238505437 w 314"/>
                <a:gd name="T71" fmla="*/ 18146911 h 296"/>
                <a:gd name="T72" fmla="*/ 253291539 w 314"/>
                <a:gd name="T73" fmla="*/ 19556959 h 296"/>
                <a:gd name="T74" fmla="*/ 257372487 w 314"/>
                <a:gd name="T75" fmla="*/ 21259746 h 296"/>
                <a:gd name="T76" fmla="*/ 245545690 w 314"/>
                <a:gd name="T77" fmla="*/ 22911683 h 296"/>
                <a:gd name="T78" fmla="*/ 220653273 w 314"/>
                <a:gd name="T79" fmla="*/ 22911683 h 296"/>
                <a:gd name="T80" fmla="*/ 214768997 w 314"/>
                <a:gd name="T81" fmla="*/ 24479214 h 296"/>
                <a:gd name="T82" fmla="*/ 201936907 w 314"/>
                <a:gd name="T83" fmla="*/ 25780647 h 296"/>
                <a:gd name="T84" fmla="*/ 197763937 w 314"/>
                <a:gd name="T85" fmla="*/ 27783863 h 296"/>
                <a:gd name="T86" fmla="*/ 190351565 w 314"/>
                <a:gd name="T87" fmla="*/ 28678304 h 296"/>
                <a:gd name="T88" fmla="*/ 182105293 w 314"/>
                <a:gd name="T89" fmla="*/ 30546298 h 296"/>
                <a:gd name="T90" fmla="*/ 175279805 w 314"/>
                <a:gd name="T91" fmla="*/ 32269346 h 296"/>
                <a:gd name="T92" fmla="*/ 161624797 w 314"/>
                <a:gd name="T93" fmla="*/ 34776754 h 296"/>
                <a:gd name="T94" fmla="*/ 154409258 w 314"/>
                <a:gd name="T95" fmla="*/ 36223435 h 296"/>
                <a:gd name="T96" fmla="*/ 148621869 w 314"/>
                <a:gd name="T97" fmla="*/ 38234479 h 296"/>
                <a:gd name="T98" fmla="*/ 142259723 w 314"/>
                <a:gd name="T99" fmla="*/ 40755475 h 296"/>
                <a:gd name="T100" fmla="*/ 133883203 w 314"/>
                <a:gd name="T101" fmla="*/ 42071444 h 296"/>
                <a:gd name="T102" fmla="*/ 123282512 w 314"/>
                <a:gd name="T103" fmla="*/ 42071444 h 2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4"/>
                <a:gd name="T157" fmla="*/ 0 h 296"/>
                <a:gd name="T158" fmla="*/ 314 w 314"/>
                <a:gd name="T159" fmla="*/ 296 h 2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4" h="296">
                  <a:moveTo>
                    <a:pt x="71" y="101"/>
                  </a:moveTo>
                  <a:lnTo>
                    <a:pt x="60" y="101"/>
                  </a:lnTo>
                  <a:lnTo>
                    <a:pt x="60" y="104"/>
                  </a:lnTo>
                  <a:lnTo>
                    <a:pt x="57" y="104"/>
                  </a:lnTo>
                  <a:lnTo>
                    <a:pt x="55" y="101"/>
                  </a:lnTo>
                  <a:lnTo>
                    <a:pt x="55" y="98"/>
                  </a:lnTo>
                  <a:lnTo>
                    <a:pt x="29" y="98"/>
                  </a:lnTo>
                  <a:lnTo>
                    <a:pt x="25" y="98"/>
                  </a:lnTo>
                  <a:lnTo>
                    <a:pt x="0" y="94"/>
                  </a:lnTo>
                  <a:lnTo>
                    <a:pt x="0" y="101"/>
                  </a:lnTo>
                  <a:lnTo>
                    <a:pt x="13" y="121"/>
                  </a:lnTo>
                  <a:lnTo>
                    <a:pt x="19" y="127"/>
                  </a:lnTo>
                  <a:lnTo>
                    <a:pt x="22" y="134"/>
                  </a:lnTo>
                  <a:lnTo>
                    <a:pt x="25" y="145"/>
                  </a:lnTo>
                  <a:lnTo>
                    <a:pt x="35" y="161"/>
                  </a:lnTo>
                  <a:lnTo>
                    <a:pt x="57" y="181"/>
                  </a:lnTo>
                  <a:lnTo>
                    <a:pt x="71" y="184"/>
                  </a:lnTo>
                  <a:lnTo>
                    <a:pt x="79" y="191"/>
                  </a:lnTo>
                  <a:lnTo>
                    <a:pt x="87" y="201"/>
                  </a:lnTo>
                  <a:lnTo>
                    <a:pt x="95" y="205"/>
                  </a:lnTo>
                  <a:lnTo>
                    <a:pt x="102" y="211"/>
                  </a:lnTo>
                  <a:lnTo>
                    <a:pt x="102" y="225"/>
                  </a:lnTo>
                  <a:lnTo>
                    <a:pt x="105" y="241"/>
                  </a:lnTo>
                  <a:lnTo>
                    <a:pt x="111" y="248"/>
                  </a:lnTo>
                  <a:lnTo>
                    <a:pt x="114" y="255"/>
                  </a:lnTo>
                  <a:lnTo>
                    <a:pt x="121" y="258"/>
                  </a:lnTo>
                  <a:lnTo>
                    <a:pt x="140" y="262"/>
                  </a:lnTo>
                  <a:lnTo>
                    <a:pt x="150" y="265"/>
                  </a:lnTo>
                  <a:lnTo>
                    <a:pt x="159" y="268"/>
                  </a:lnTo>
                  <a:lnTo>
                    <a:pt x="163" y="272"/>
                  </a:lnTo>
                  <a:lnTo>
                    <a:pt x="165" y="275"/>
                  </a:lnTo>
                  <a:lnTo>
                    <a:pt x="188" y="275"/>
                  </a:lnTo>
                  <a:lnTo>
                    <a:pt x="198" y="278"/>
                  </a:lnTo>
                  <a:lnTo>
                    <a:pt x="226" y="278"/>
                  </a:lnTo>
                  <a:lnTo>
                    <a:pt x="239" y="282"/>
                  </a:lnTo>
                  <a:lnTo>
                    <a:pt x="253" y="295"/>
                  </a:lnTo>
                  <a:lnTo>
                    <a:pt x="255" y="295"/>
                  </a:lnTo>
                  <a:lnTo>
                    <a:pt x="258" y="275"/>
                  </a:lnTo>
                  <a:lnTo>
                    <a:pt x="265" y="268"/>
                  </a:lnTo>
                  <a:lnTo>
                    <a:pt x="271" y="262"/>
                  </a:lnTo>
                  <a:lnTo>
                    <a:pt x="277" y="258"/>
                  </a:lnTo>
                  <a:lnTo>
                    <a:pt x="284" y="244"/>
                  </a:lnTo>
                  <a:lnTo>
                    <a:pt x="290" y="235"/>
                  </a:lnTo>
                  <a:lnTo>
                    <a:pt x="294" y="221"/>
                  </a:lnTo>
                  <a:lnTo>
                    <a:pt x="296" y="211"/>
                  </a:lnTo>
                  <a:lnTo>
                    <a:pt x="310" y="184"/>
                  </a:lnTo>
                  <a:lnTo>
                    <a:pt x="306" y="164"/>
                  </a:lnTo>
                  <a:lnTo>
                    <a:pt x="303" y="155"/>
                  </a:lnTo>
                  <a:lnTo>
                    <a:pt x="303" y="145"/>
                  </a:lnTo>
                  <a:lnTo>
                    <a:pt x="310" y="131"/>
                  </a:lnTo>
                  <a:lnTo>
                    <a:pt x="310" y="124"/>
                  </a:lnTo>
                  <a:lnTo>
                    <a:pt x="313" y="114"/>
                  </a:lnTo>
                  <a:lnTo>
                    <a:pt x="313" y="77"/>
                  </a:lnTo>
                  <a:lnTo>
                    <a:pt x="306" y="54"/>
                  </a:lnTo>
                  <a:lnTo>
                    <a:pt x="306" y="43"/>
                  </a:lnTo>
                  <a:lnTo>
                    <a:pt x="300" y="37"/>
                  </a:lnTo>
                  <a:lnTo>
                    <a:pt x="290" y="34"/>
                  </a:lnTo>
                  <a:lnTo>
                    <a:pt x="277" y="30"/>
                  </a:lnTo>
                  <a:lnTo>
                    <a:pt x="258" y="20"/>
                  </a:lnTo>
                  <a:lnTo>
                    <a:pt x="237" y="14"/>
                  </a:lnTo>
                  <a:lnTo>
                    <a:pt x="204" y="17"/>
                  </a:lnTo>
                  <a:lnTo>
                    <a:pt x="204" y="0"/>
                  </a:lnTo>
                  <a:lnTo>
                    <a:pt x="204" y="4"/>
                  </a:lnTo>
                  <a:lnTo>
                    <a:pt x="175" y="4"/>
                  </a:lnTo>
                  <a:lnTo>
                    <a:pt x="159" y="7"/>
                  </a:lnTo>
                  <a:lnTo>
                    <a:pt x="156" y="7"/>
                  </a:lnTo>
                  <a:lnTo>
                    <a:pt x="150" y="14"/>
                  </a:lnTo>
                  <a:lnTo>
                    <a:pt x="144" y="14"/>
                  </a:lnTo>
                  <a:lnTo>
                    <a:pt x="140" y="17"/>
                  </a:lnTo>
                  <a:lnTo>
                    <a:pt x="140" y="37"/>
                  </a:lnTo>
                  <a:lnTo>
                    <a:pt x="137" y="40"/>
                  </a:lnTo>
                  <a:lnTo>
                    <a:pt x="140" y="40"/>
                  </a:lnTo>
                  <a:lnTo>
                    <a:pt x="144" y="40"/>
                  </a:lnTo>
                  <a:lnTo>
                    <a:pt x="147" y="43"/>
                  </a:lnTo>
                  <a:lnTo>
                    <a:pt x="147" y="47"/>
                  </a:lnTo>
                  <a:lnTo>
                    <a:pt x="150" y="47"/>
                  </a:lnTo>
                  <a:lnTo>
                    <a:pt x="147" y="51"/>
                  </a:lnTo>
                  <a:lnTo>
                    <a:pt x="144" y="51"/>
                  </a:lnTo>
                  <a:lnTo>
                    <a:pt x="144" y="54"/>
                  </a:lnTo>
                  <a:lnTo>
                    <a:pt x="130" y="51"/>
                  </a:lnTo>
                  <a:lnTo>
                    <a:pt x="128" y="54"/>
                  </a:lnTo>
                  <a:lnTo>
                    <a:pt x="124" y="54"/>
                  </a:lnTo>
                  <a:lnTo>
                    <a:pt x="121" y="54"/>
                  </a:lnTo>
                  <a:lnTo>
                    <a:pt x="118" y="57"/>
                  </a:lnTo>
                  <a:lnTo>
                    <a:pt x="114" y="57"/>
                  </a:lnTo>
                  <a:lnTo>
                    <a:pt x="114" y="61"/>
                  </a:lnTo>
                  <a:lnTo>
                    <a:pt x="114" y="64"/>
                  </a:lnTo>
                  <a:lnTo>
                    <a:pt x="111" y="64"/>
                  </a:lnTo>
                  <a:lnTo>
                    <a:pt x="105" y="64"/>
                  </a:lnTo>
                  <a:lnTo>
                    <a:pt x="105" y="67"/>
                  </a:lnTo>
                  <a:lnTo>
                    <a:pt x="102" y="67"/>
                  </a:lnTo>
                  <a:lnTo>
                    <a:pt x="102" y="71"/>
                  </a:lnTo>
                  <a:lnTo>
                    <a:pt x="99" y="71"/>
                  </a:lnTo>
                  <a:lnTo>
                    <a:pt x="95" y="77"/>
                  </a:lnTo>
                  <a:lnTo>
                    <a:pt x="92" y="81"/>
                  </a:lnTo>
                  <a:lnTo>
                    <a:pt x="89" y="81"/>
                  </a:lnTo>
                  <a:lnTo>
                    <a:pt x="89" y="84"/>
                  </a:lnTo>
                  <a:lnTo>
                    <a:pt x="87" y="84"/>
                  </a:lnTo>
                  <a:lnTo>
                    <a:pt x="83" y="87"/>
                  </a:lnTo>
                  <a:lnTo>
                    <a:pt x="83" y="90"/>
                  </a:lnTo>
                  <a:lnTo>
                    <a:pt x="79" y="90"/>
                  </a:lnTo>
                  <a:lnTo>
                    <a:pt x="79" y="94"/>
                  </a:lnTo>
                  <a:lnTo>
                    <a:pt x="76" y="94"/>
                  </a:lnTo>
                  <a:lnTo>
                    <a:pt x="73" y="94"/>
                  </a:lnTo>
                  <a:lnTo>
                    <a:pt x="71" y="101"/>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24" name="Freeform 134"/>
            <p:cNvSpPr>
              <a:spLocks/>
            </p:cNvSpPr>
            <p:nvPr/>
          </p:nvSpPr>
          <p:spPr bwMode="auto">
            <a:xfrm>
              <a:off x="5703" y="3267"/>
              <a:ext cx="141" cy="59"/>
            </a:xfrm>
            <a:custGeom>
              <a:avLst/>
              <a:gdLst>
                <a:gd name="T0" fmla="*/ 2147483647 w 17"/>
                <a:gd name="T1" fmla="*/ 2147483647 h 24"/>
                <a:gd name="T2" fmla="*/ 0 w 17"/>
                <a:gd name="T3" fmla="*/ 2147483647 h 24"/>
                <a:gd name="T4" fmla="*/ 2147483647 w 17"/>
                <a:gd name="T5" fmla="*/ 2147483647 h 24"/>
                <a:gd name="T6" fmla="*/ 2147483647 w 17"/>
                <a:gd name="T7" fmla="*/ 0 h 24"/>
                <a:gd name="T8" fmla="*/ 2147483647 w 17"/>
                <a:gd name="T9" fmla="*/ 2147483647 h 24"/>
                <a:gd name="T10" fmla="*/ 2147483647 w 17"/>
                <a:gd name="T11" fmla="*/ 0 h 24"/>
                <a:gd name="T12" fmla="*/ 2147483647 w 17"/>
                <a:gd name="T13" fmla="*/ 2147483647 h 24"/>
                <a:gd name="T14" fmla="*/ 2147483647 w 17"/>
                <a:gd name="T15" fmla="*/ 2147483647 h 24"/>
                <a:gd name="T16" fmla="*/ 2147483647 w 17"/>
                <a:gd name="T17" fmla="*/ 2147483647 h 24"/>
                <a:gd name="T18" fmla="*/ 2147483647 w 17"/>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4"/>
                <a:gd name="T32" fmla="*/ 17 w 17"/>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4">
                  <a:moveTo>
                    <a:pt x="10" y="23"/>
                  </a:moveTo>
                  <a:lnTo>
                    <a:pt x="0" y="19"/>
                  </a:lnTo>
                  <a:lnTo>
                    <a:pt x="5" y="9"/>
                  </a:lnTo>
                  <a:lnTo>
                    <a:pt x="5" y="0"/>
                  </a:lnTo>
                  <a:lnTo>
                    <a:pt x="5" y="3"/>
                  </a:lnTo>
                  <a:lnTo>
                    <a:pt x="10" y="0"/>
                  </a:lnTo>
                  <a:lnTo>
                    <a:pt x="10" y="6"/>
                  </a:lnTo>
                  <a:lnTo>
                    <a:pt x="10" y="9"/>
                  </a:lnTo>
                  <a:lnTo>
                    <a:pt x="16" y="13"/>
                  </a:lnTo>
                  <a:lnTo>
                    <a:pt x="10" y="23"/>
                  </a:lnTo>
                </a:path>
              </a:pathLst>
            </a:custGeom>
            <a:grpFill/>
            <a:ln w="12700">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25" name="Freeform 135"/>
            <p:cNvSpPr>
              <a:spLocks/>
            </p:cNvSpPr>
            <p:nvPr/>
          </p:nvSpPr>
          <p:spPr bwMode="auto">
            <a:xfrm>
              <a:off x="4221" y="3364"/>
              <a:ext cx="709" cy="569"/>
            </a:xfrm>
            <a:custGeom>
              <a:avLst/>
              <a:gdLst>
                <a:gd name="T0" fmla="*/ 144662693 w 654"/>
                <a:gd name="T1" fmla="*/ 124373583 h 528"/>
                <a:gd name="T2" fmla="*/ 79846431 w 654"/>
                <a:gd name="T3" fmla="*/ 129278154 h 528"/>
                <a:gd name="T4" fmla="*/ 52130257 w 654"/>
                <a:gd name="T5" fmla="*/ 121699078 h 528"/>
                <a:gd name="T6" fmla="*/ 20234575 w 654"/>
                <a:gd name="T7" fmla="*/ 115370904 h 528"/>
                <a:gd name="T8" fmla="*/ 0 w 654"/>
                <a:gd name="T9" fmla="*/ 123210755 h 528"/>
                <a:gd name="T10" fmla="*/ 20234575 w 654"/>
                <a:gd name="T11" fmla="*/ 135701851 h 528"/>
                <a:gd name="T12" fmla="*/ 30682742 w 654"/>
                <a:gd name="T13" fmla="*/ 150160962 h 528"/>
                <a:gd name="T14" fmla="*/ 61266996 w 654"/>
                <a:gd name="T15" fmla="*/ 167741605 h 528"/>
                <a:gd name="T16" fmla="*/ 85148206 w 654"/>
                <a:gd name="T17" fmla="*/ 180061105 h 528"/>
                <a:gd name="T18" fmla="*/ 85148206 w 654"/>
                <a:gd name="T19" fmla="*/ 202305891 h 528"/>
                <a:gd name="T20" fmla="*/ 72450059 w 654"/>
                <a:gd name="T21" fmla="*/ 203843363 h 528"/>
                <a:gd name="T22" fmla="*/ 74583927 w 654"/>
                <a:gd name="T23" fmla="*/ 208842284 h 528"/>
                <a:gd name="T24" fmla="*/ 101627597 w 654"/>
                <a:gd name="T25" fmla="*/ 219637830 h 528"/>
                <a:gd name="T26" fmla="*/ 104732938 w 654"/>
                <a:gd name="T27" fmla="*/ 231333016 h 528"/>
                <a:gd name="T28" fmla="*/ 116888775 w 654"/>
                <a:gd name="T29" fmla="*/ 231333016 h 528"/>
                <a:gd name="T30" fmla="*/ 140373414 w 654"/>
                <a:gd name="T31" fmla="*/ 234944267 h 528"/>
                <a:gd name="T32" fmla="*/ 196546487 w 654"/>
                <a:gd name="T33" fmla="*/ 232709650 h 528"/>
                <a:gd name="T34" fmla="*/ 269697983 w 654"/>
                <a:gd name="T35" fmla="*/ 231333016 h 528"/>
                <a:gd name="T36" fmla="*/ 290335452 w 654"/>
                <a:gd name="T37" fmla="*/ 225348380 h 528"/>
                <a:gd name="T38" fmla="*/ 381220563 w 654"/>
                <a:gd name="T39" fmla="*/ 225348380 h 528"/>
                <a:gd name="T40" fmla="*/ 433347993 w 654"/>
                <a:gd name="T41" fmla="*/ 224116444 h 528"/>
                <a:gd name="T42" fmla="*/ 467318091 w 654"/>
                <a:gd name="T43" fmla="*/ 221068123 h 528"/>
                <a:gd name="T44" fmla="*/ 573970523 w 654"/>
                <a:gd name="T45" fmla="*/ 207323158 h 528"/>
                <a:gd name="T46" fmla="*/ 655817834 w 654"/>
                <a:gd name="T47" fmla="*/ 179076770 h 528"/>
                <a:gd name="T48" fmla="*/ 689247306 w 654"/>
                <a:gd name="T49" fmla="*/ 170818066 h 528"/>
                <a:gd name="T50" fmla="*/ 639858810 w 654"/>
                <a:gd name="T51" fmla="*/ 146082372 h 528"/>
                <a:gd name="T52" fmla="*/ 608725612 w 654"/>
                <a:gd name="T53" fmla="*/ 151443246 h 528"/>
                <a:gd name="T54" fmla="*/ 574490335 w 654"/>
                <a:gd name="T55" fmla="*/ 159313512 h 528"/>
                <a:gd name="T56" fmla="*/ 543728194 w 654"/>
                <a:gd name="T57" fmla="*/ 146082372 h 528"/>
                <a:gd name="T58" fmla="*/ 549223822 w 654"/>
                <a:gd name="T59" fmla="*/ 133536617 h 528"/>
                <a:gd name="T60" fmla="*/ 598973800 w 654"/>
                <a:gd name="T61" fmla="*/ 120181745 h 528"/>
                <a:gd name="T62" fmla="*/ 636016144 w 654"/>
                <a:gd name="T63" fmla="*/ 124373583 h 528"/>
                <a:gd name="T64" fmla="*/ 651675437 w 654"/>
                <a:gd name="T65" fmla="*/ 135701851 h 528"/>
                <a:gd name="T66" fmla="*/ 639858810 w 654"/>
                <a:gd name="T67" fmla="*/ 146082372 h 528"/>
                <a:gd name="T68" fmla="*/ 717096226 w 654"/>
                <a:gd name="T69" fmla="*/ 155654809 h 528"/>
                <a:gd name="T70" fmla="*/ 759819587 w 654"/>
                <a:gd name="T71" fmla="*/ 130404843 h 528"/>
                <a:gd name="T72" fmla="*/ 795330527 w 654"/>
                <a:gd name="T73" fmla="*/ 123210755 h 528"/>
                <a:gd name="T74" fmla="*/ 814186398 w 654"/>
                <a:gd name="T75" fmla="*/ 106540511 h 528"/>
                <a:gd name="T76" fmla="*/ 826767341 w 654"/>
                <a:gd name="T77" fmla="*/ 87502745 h 528"/>
                <a:gd name="T78" fmla="*/ 777468208 w 654"/>
                <a:gd name="T79" fmla="*/ 91739966 h 528"/>
                <a:gd name="T80" fmla="*/ 731298493 w 654"/>
                <a:gd name="T81" fmla="*/ 87502745 h 528"/>
                <a:gd name="T82" fmla="*/ 743520312 w 654"/>
                <a:gd name="T83" fmla="*/ 69105449 h 528"/>
                <a:gd name="T84" fmla="*/ 783763675 w 654"/>
                <a:gd name="T85" fmla="*/ 69105449 h 528"/>
                <a:gd name="T86" fmla="*/ 769178419 w 654"/>
                <a:gd name="T87" fmla="*/ 21131814 h 528"/>
                <a:gd name="T88" fmla="*/ 754180754 w 654"/>
                <a:gd name="T89" fmla="*/ 9191204 h 528"/>
                <a:gd name="T90" fmla="*/ 689247306 w 654"/>
                <a:gd name="T91" fmla="*/ 4 h 528"/>
                <a:gd name="T92" fmla="*/ 648900703 w 654"/>
                <a:gd name="T93" fmla="*/ 4 h 528"/>
                <a:gd name="T94" fmla="*/ 587677262 w 654"/>
                <a:gd name="T95" fmla="*/ 10674034 h 528"/>
                <a:gd name="T96" fmla="*/ 538293899 w 654"/>
                <a:gd name="T97" fmla="*/ 25621653 h 528"/>
                <a:gd name="T98" fmla="*/ 499187018 w 654"/>
                <a:gd name="T99" fmla="*/ 41726596 h 528"/>
                <a:gd name="T100" fmla="*/ 467318091 w 654"/>
                <a:gd name="T101" fmla="*/ 55866687 h 528"/>
                <a:gd name="T102" fmla="*/ 447274118 w 654"/>
                <a:gd name="T103" fmla="*/ 64879747 h 528"/>
                <a:gd name="T104" fmla="*/ 403848886 w 654"/>
                <a:gd name="T105" fmla="*/ 65892601 h 528"/>
                <a:gd name="T106" fmla="*/ 358724621 w 654"/>
                <a:gd name="T107" fmla="*/ 60204776 h 528"/>
                <a:gd name="T108" fmla="*/ 330897071 w 654"/>
                <a:gd name="T109" fmla="*/ 68021453 h 528"/>
                <a:gd name="T110" fmla="*/ 314751825 w 654"/>
                <a:gd name="T111" fmla="*/ 76523188 h 528"/>
                <a:gd name="T112" fmla="*/ 284993714 w 654"/>
                <a:gd name="T113" fmla="*/ 85542903 h 528"/>
                <a:gd name="T114" fmla="*/ 211999299 w 654"/>
                <a:gd name="T115" fmla="*/ 85542903 h 528"/>
                <a:gd name="T116" fmla="*/ 221189670 w 654"/>
                <a:gd name="T117" fmla="*/ 72770204 h 528"/>
                <a:gd name="T118" fmla="*/ 199815778 w 654"/>
                <a:gd name="T119" fmla="*/ 58856315 h 528"/>
                <a:gd name="T120" fmla="*/ 178272871 w 654"/>
                <a:gd name="T121" fmla="*/ 50223934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54"/>
                <a:gd name="T184" fmla="*/ 0 h 528"/>
                <a:gd name="T185" fmla="*/ 654 w 654"/>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54" h="528">
                  <a:moveTo>
                    <a:pt x="137" y="269"/>
                  </a:moveTo>
                  <a:lnTo>
                    <a:pt x="124" y="272"/>
                  </a:lnTo>
                  <a:lnTo>
                    <a:pt x="115" y="279"/>
                  </a:lnTo>
                  <a:lnTo>
                    <a:pt x="102" y="289"/>
                  </a:lnTo>
                  <a:lnTo>
                    <a:pt x="72" y="285"/>
                  </a:lnTo>
                  <a:lnTo>
                    <a:pt x="64" y="289"/>
                  </a:lnTo>
                  <a:lnTo>
                    <a:pt x="51" y="289"/>
                  </a:lnTo>
                  <a:lnTo>
                    <a:pt x="41" y="279"/>
                  </a:lnTo>
                  <a:lnTo>
                    <a:pt x="41" y="272"/>
                  </a:lnTo>
                  <a:lnTo>
                    <a:pt x="38" y="269"/>
                  </a:lnTo>
                  <a:lnTo>
                    <a:pt x="25" y="258"/>
                  </a:lnTo>
                  <a:lnTo>
                    <a:pt x="16" y="258"/>
                  </a:lnTo>
                  <a:lnTo>
                    <a:pt x="13" y="269"/>
                  </a:lnTo>
                  <a:lnTo>
                    <a:pt x="3" y="275"/>
                  </a:lnTo>
                  <a:lnTo>
                    <a:pt x="0" y="275"/>
                  </a:lnTo>
                  <a:lnTo>
                    <a:pt x="3" y="282"/>
                  </a:lnTo>
                  <a:lnTo>
                    <a:pt x="9" y="292"/>
                  </a:lnTo>
                  <a:lnTo>
                    <a:pt x="16" y="303"/>
                  </a:lnTo>
                  <a:lnTo>
                    <a:pt x="16" y="308"/>
                  </a:lnTo>
                  <a:lnTo>
                    <a:pt x="25" y="329"/>
                  </a:lnTo>
                  <a:lnTo>
                    <a:pt x="25" y="336"/>
                  </a:lnTo>
                  <a:lnTo>
                    <a:pt x="38" y="359"/>
                  </a:lnTo>
                  <a:lnTo>
                    <a:pt x="41" y="366"/>
                  </a:lnTo>
                  <a:lnTo>
                    <a:pt x="48" y="376"/>
                  </a:lnTo>
                  <a:lnTo>
                    <a:pt x="51" y="382"/>
                  </a:lnTo>
                  <a:lnTo>
                    <a:pt x="60" y="396"/>
                  </a:lnTo>
                  <a:lnTo>
                    <a:pt x="67" y="402"/>
                  </a:lnTo>
                  <a:lnTo>
                    <a:pt x="70" y="413"/>
                  </a:lnTo>
                  <a:lnTo>
                    <a:pt x="72" y="439"/>
                  </a:lnTo>
                  <a:lnTo>
                    <a:pt x="67" y="450"/>
                  </a:lnTo>
                  <a:lnTo>
                    <a:pt x="57" y="446"/>
                  </a:lnTo>
                  <a:lnTo>
                    <a:pt x="54" y="456"/>
                  </a:lnTo>
                  <a:lnTo>
                    <a:pt x="57" y="456"/>
                  </a:lnTo>
                  <a:lnTo>
                    <a:pt x="60" y="460"/>
                  </a:lnTo>
                  <a:lnTo>
                    <a:pt x="64" y="466"/>
                  </a:lnTo>
                  <a:lnTo>
                    <a:pt x="60" y="466"/>
                  </a:lnTo>
                  <a:lnTo>
                    <a:pt x="64" y="473"/>
                  </a:lnTo>
                  <a:lnTo>
                    <a:pt x="67" y="473"/>
                  </a:lnTo>
                  <a:lnTo>
                    <a:pt x="80" y="490"/>
                  </a:lnTo>
                  <a:lnTo>
                    <a:pt x="76" y="510"/>
                  </a:lnTo>
                  <a:lnTo>
                    <a:pt x="80" y="517"/>
                  </a:lnTo>
                  <a:lnTo>
                    <a:pt x="83" y="517"/>
                  </a:lnTo>
                  <a:lnTo>
                    <a:pt x="83" y="503"/>
                  </a:lnTo>
                  <a:lnTo>
                    <a:pt x="92" y="503"/>
                  </a:lnTo>
                  <a:lnTo>
                    <a:pt x="92" y="517"/>
                  </a:lnTo>
                  <a:lnTo>
                    <a:pt x="111" y="517"/>
                  </a:lnTo>
                  <a:lnTo>
                    <a:pt x="115" y="520"/>
                  </a:lnTo>
                  <a:lnTo>
                    <a:pt x="111" y="523"/>
                  </a:lnTo>
                  <a:lnTo>
                    <a:pt x="115" y="523"/>
                  </a:lnTo>
                  <a:lnTo>
                    <a:pt x="149" y="527"/>
                  </a:lnTo>
                  <a:lnTo>
                    <a:pt x="156" y="520"/>
                  </a:lnTo>
                  <a:lnTo>
                    <a:pt x="191" y="517"/>
                  </a:lnTo>
                  <a:lnTo>
                    <a:pt x="195" y="517"/>
                  </a:lnTo>
                  <a:lnTo>
                    <a:pt x="213" y="517"/>
                  </a:lnTo>
                  <a:lnTo>
                    <a:pt x="217" y="510"/>
                  </a:lnTo>
                  <a:lnTo>
                    <a:pt x="222" y="510"/>
                  </a:lnTo>
                  <a:lnTo>
                    <a:pt x="229" y="503"/>
                  </a:lnTo>
                  <a:lnTo>
                    <a:pt x="271" y="507"/>
                  </a:lnTo>
                  <a:lnTo>
                    <a:pt x="277" y="500"/>
                  </a:lnTo>
                  <a:lnTo>
                    <a:pt x="302" y="503"/>
                  </a:lnTo>
                  <a:lnTo>
                    <a:pt x="325" y="510"/>
                  </a:lnTo>
                  <a:lnTo>
                    <a:pt x="334" y="510"/>
                  </a:lnTo>
                  <a:lnTo>
                    <a:pt x="341" y="500"/>
                  </a:lnTo>
                  <a:lnTo>
                    <a:pt x="369" y="503"/>
                  </a:lnTo>
                  <a:lnTo>
                    <a:pt x="366" y="493"/>
                  </a:lnTo>
                  <a:lnTo>
                    <a:pt x="369" y="493"/>
                  </a:lnTo>
                  <a:lnTo>
                    <a:pt x="411" y="486"/>
                  </a:lnTo>
                  <a:lnTo>
                    <a:pt x="426" y="480"/>
                  </a:lnTo>
                  <a:lnTo>
                    <a:pt x="453" y="463"/>
                  </a:lnTo>
                  <a:lnTo>
                    <a:pt x="471" y="446"/>
                  </a:lnTo>
                  <a:lnTo>
                    <a:pt x="484" y="439"/>
                  </a:lnTo>
                  <a:lnTo>
                    <a:pt x="519" y="400"/>
                  </a:lnTo>
                  <a:lnTo>
                    <a:pt x="526" y="396"/>
                  </a:lnTo>
                  <a:lnTo>
                    <a:pt x="535" y="389"/>
                  </a:lnTo>
                  <a:lnTo>
                    <a:pt x="544" y="382"/>
                  </a:lnTo>
                  <a:lnTo>
                    <a:pt x="550" y="372"/>
                  </a:lnTo>
                  <a:lnTo>
                    <a:pt x="557" y="363"/>
                  </a:lnTo>
                  <a:lnTo>
                    <a:pt x="506" y="326"/>
                  </a:lnTo>
                  <a:lnTo>
                    <a:pt x="500" y="332"/>
                  </a:lnTo>
                  <a:lnTo>
                    <a:pt x="493" y="336"/>
                  </a:lnTo>
                  <a:lnTo>
                    <a:pt x="481" y="339"/>
                  </a:lnTo>
                  <a:lnTo>
                    <a:pt x="477" y="339"/>
                  </a:lnTo>
                  <a:lnTo>
                    <a:pt x="471" y="349"/>
                  </a:lnTo>
                  <a:lnTo>
                    <a:pt x="455" y="356"/>
                  </a:lnTo>
                  <a:lnTo>
                    <a:pt x="442" y="342"/>
                  </a:lnTo>
                  <a:lnTo>
                    <a:pt x="434" y="332"/>
                  </a:lnTo>
                  <a:lnTo>
                    <a:pt x="430" y="326"/>
                  </a:lnTo>
                  <a:lnTo>
                    <a:pt x="423" y="316"/>
                  </a:lnTo>
                  <a:lnTo>
                    <a:pt x="426" y="308"/>
                  </a:lnTo>
                  <a:lnTo>
                    <a:pt x="434" y="299"/>
                  </a:lnTo>
                  <a:lnTo>
                    <a:pt x="446" y="285"/>
                  </a:lnTo>
                  <a:lnTo>
                    <a:pt x="455" y="279"/>
                  </a:lnTo>
                  <a:lnTo>
                    <a:pt x="474" y="269"/>
                  </a:lnTo>
                  <a:lnTo>
                    <a:pt x="487" y="269"/>
                  </a:lnTo>
                  <a:lnTo>
                    <a:pt x="493" y="272"/>
                  </a:lnTo>
                  <a:lnTo>
                    <a:pt x="503" y="279"/>
                  </a:lnTo>
                  <a:lnTo>
                    <a:pt x="512" y="295"/>
                  </a:lnTo>
                  <a:lnTo>
                    <a:pt x="516" y="295"/>
                  </a:lnTo>
                  <a:lnTo>
                    <a:pt x="516" y="303"/>
                  </a:lnTo>
                  <a:lnTo>
                    <a:pt x="519" y="299"/>
                  </a:lnTo>
                  <a:lnTo>
                    <a:pt x="519" y="305"/>
                  </a:lnTo>
                  <a:lnTo>
                    <a:pt x="506" y="326"/>
                  </a:lnTo>
                  <a:lnTo>
                    <a:pt x="557" y="363"/>
                  </a:lnTo>
                  <a:lnTo>
                    <a:pt x="563" y="356"/>
                  </a:lnTo>
                  <a:lnTo>
                    <a:pt x="566" y="349"/>
                  </a:lnTo>
                  <a:lnTo>
                    <a:pt x="580" y="329"/>
                  </a:lnTo>
                  <a:lnTo>
                    <a:pt x="592" y="305"/>
                  </a:lnTo>
                  <a:lnTo>
                    <a:pt x="601" y="292"/>
                  </a:lnTo>
                  <a:lnTo>
                    <a:pt x="608" y="289"/>
                  </a:lnTo>
                  <a:lnTo>
                    <a:pt x="615" y="285"/>
                  </a:lnTo>
                  <a:lnTo>
                    <a:pt x="630" y="275"/>
                  </a:lnTo>
                  <a:lnTo>
                    <a:pt x="636" y="265"/>
                  </a:lnTo>
                  <a:lnTo>
                    <a:pt x="640" y="245"/>
                  </a:lnTo>
                  <a:lnTo>
                    <a:pt x="643" y="238"/>
                  </a:lnTo>
                  <a:lnTo>
                    <a:pt x="646" y="218"/>
                  </a:lnTo>
                  <a:lnTo>
                    <a:pt x="650" y="211"/>
                  </a:lnTo>
                  <a:lnTo>
                    <a:pt x="653" y="195"/>
                  </a:lnTo>
                  <a:lnTo>
                    <a:pt x="624" y="195"/>
                  </a:lnTo>
                  <a:lnTo>
                    <a:pt x="617" y="195"/>
                  </a:lnTo>
                  <a:lnTo>
                    <a:pt x="615" y="205"/>
                  </a:lnTo>
                  <a:lnTo>
                    <a:pt x="608" y="211"/>
                  </a:lnTo>
                  <a:lnTo>
                    <a:pt x="582" y="208"/>
                  </a:lnTo>
                  <a:lnTo>
                    <a:pt x="577" y="195"/>
                  </a:lnTo>
                  <a:lnTo>
                    <a:pt x="573" y="188"/>
                  </a:lnTo>
                  <a:lnTo>
                    <a:pt x="582" y="164"/>
                  </a:lnTo>
                  <a:lnTo>
                    <a:pt x="589" y="154"/>
                  </a:lnTo>
                  <a:lnTo>
                    <a:pt x="598" y="151"/>
                  </a:lnTo>
                  <a:lnTo>
                    <a:pt x="615" y="161"/>
                  </a:lnTo>
                  <a:lnTo>
                    <a:pt x="620" y="154"/>
                  </a:lnTo>
                  <a:lnTo>
                    <a:pt x="617" y="91"/>
                  </a:lnTo>
                  <a:lnTo>
                    <a:pt x="608" y="57"/>
                  </a:lnTo>
                  <a:lnTo>
                    <a:pt x="608" y="47"/>
                  </a:lnTo>
                  <a:lnTo>
                    <a:pt x="605" y="34"/>
                  </a:lnTo>
                  <a:lnTo>
                    <a:pt x="601" y="20"/>
                  </a:lnTo>
                  <a:lnTo>
                    <a:pt x="598" y="20"/>
                  </a:lnTo>
                  <a:lnTo>
                    <a:pt x="585" y="7"/>
                  </a:lnTo>
                  <a:lnTo>
                    <a:pt x="573" y="4"/>
                  </a:lnTo>
                  <a:lnTo>
                    <a:pt x="544" y="4"/>
                  </a:lnTo>
                  <a:lnTo>
                    <a:pt x="535" y="0"/>
                  </a:lnTo>
                  <a:lnTo>
                    <a:pt x="512" y="0"/>
                  </a:lnTo>
                  <a:lnTo>
                    <a:pt x="512" y="4"/>
                  </a:lnTo>
                  <a:lnTo>
                    <a:pt x="503" y="7"/>
                  </a:lnTo>
                  <a:lnTo>
                    <a:pt x="493" y="14"/>
                  </a:lnTo>
                  <a:lnTo>
                    <a:pt x="465" y="24"/>
                  </a:lnTo>
                  <a:lnTo>
                    <a:pt x="455" y="37"/>
                  </a:lnTo>
                  <a:lnTo>
                    <a:pt x="439" y="43"/>
                  </a:lnTo>
                  <a:lnTo>
                    <a:pt x="426" y="57"/>
                  </a:lnTo>
                  <a:lnTo>
                    <a:pt x="417" y="74"/>
                  </a:lnTo>
                  <a:lnTo>
                    <a:pt x="404" y="88"/>
                  </a:lnTo>
                  <a:lnTo>
                    <a:pt x="395" y="94"/>
                  </a:lnTo>
                  <a:lnTo>
                    <a:pt x="385" y="101"/>
                  </a:lnTo>
                  <a:lnTo>
                    <a:pt x="376" y="114"/>
                  </a:lnTo>
                  <a:lnTo>
                    <a:pt x="369" y="125"/>
                  </a:lnTo>
                  <a:lnTo>
                    <a:pt x="366" y="138"/>
                  </a:lnTo>
                  <a:lnTo>
                    <a:pt x="360" y="141"/>
                  </a:lnTo>
                  <a:lnTo>
                    <a:pt x="354" y="145"/>
                  </a:lnTo>
                  <a:lnTo>
                    <a:pt x="341" y="148"/>
                  </a:lnTo>
                  <a:lnTo>
                    <a:pt x="327" y="151"/>
                  </a:lnTo>
                  <a:lnTo>
                    <a:pt x="319" y="148"/>
                  </a:lnTo>
                  <a:lnTo>
                    <a:pt x="302" y="141"/>
                  </a:lnTo>
                  <a:lnTo>
                    <a:pt x="292" y="138"/>
                  </a:lnTo>
                  <a:lnTo>
                    <a:pt x="283" y="135"/>
                  </a:lnTo>
                  <a:lnTo>
                    <a:pt x="274" y="138"/>
                  </a:lnTo>
                  <a:lnTo>
                    <a:pt x="267" y="145"/>
                  </a:lnTo>
                  <a:lnTo>
                    <a:pt x="261" y="151"/>
                  </a:lnTo>
                  <a:lnTo>
                    <a:pt x="254" y="158"/>
                  </a:lnTo>
                  <a:lnTo>
                    <a:pt x="252" y="164"/>
                  </a:lnTo>
                  <a:lnTo>
                    <a:pt x="248" y="171"/>
                  </a:lnTo>
                  <a:lnTo>
                    <a:pt x="238" y="174"/>
                  </a:lnTo>
                  <a:lnTo>
                    <a:pt x="235" y="178"/>
                  </a:lnTo>
                  <a:lnTo>
                    <a:pt x="226" y="191"/>
                  </a:lnTo>
                  <a:lnTo>
                    <a:pt x="213" y="195"/>
                  </a:lnTo>
                  <a:lnTo>
                    <a:pt x="179" y="195"/>
                  </a:lnTo>
                  <a:lnTo>
                    <a:pt x="168" y="191"/>
                  </a:lnTo>
                  <a:lnTo>
                    <a:pt x="168" y="188"/>
                  </a:lnTo>
                  <a:lnTo>
                    <a:pt x="168" y="181"/>
                  </a:lnTo>
                  <a:lnTo>
                    <a:pt x="175" y="161"/>
                  </a:lnTo>
                  <a:lnTo>
                    <a:pt x="172" y="148"/>
                  </a:lnTo>
                  <a:lnTo>
                    <a:pt x="168" y="138"/>
                  </a:lnTo>
                  <a:lnTo>
                    <a:pt x="159" y="131"/>
                  </a:lnTo>
                  <a:lnTo>
                    <a:pt x="156" y="125"/>
                  </a:lnTo>
                  <a:lnTo>
                    <a:pt x="146" y="117"/>
                  </a:lnTo>
                  <a:lnTo>
                    <a:pt x="140" y="111"/>
                  </a:lnTo>
                  <a:lnTo>
                    <a:pt x="137" y="111"/>
                  </a:lnTo>
                  <a:lnTo>
                    <a:pt x="137" y="269"/>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26" name="Freeform 136"/>
            <p:cNvSpPr>
              <a:spLocks noChangeAspect="1"/>
            </p:cNvSpPr>
            <p:nvPr/>
          </p:nvSpPr>
          <p:spPr bwMode="auto">
            <a:xfrm>
              <a:off x="5424" y="2914"/>
              <a:ext cx="48" cy="41"/>
            </a:xfrm>
            <a:custGeom>
              <a:avLst/>
              <a:gdLst>
                <a:gd name="T0" fmla="*/ 2147483647 w 34"/>
                <a:gd name="T1" fmla="*/ 0 h 42"/>
                <a:gd name="T2" fmla="*/ 2147483647 w 34"/>
                <a:gd name="T3" fmla="*/ 3 h 42"/>
                <a:gd name="T4" fmla="*/ 0 w 34"/>
                <a:gd name="T5" fmla="*/ 14 h 42"/>
                <a:gd name="T6" fmla="*/ 2147483647 w 34"/>
                <a:gd name="T7" fmla="*/ 21 h 42"/>
                <a:gd name="T8" fmla="*/ 2147483647 w 34"/>
                <a:gd name="T9" fmla="*/ 18 h 42"/>
                <a:gd name="T10" fmla="*/ 2147483647 w 34"/>
                <a:gd name="T11" fmla="*/ 0 h 42"/>
                <a:gd name="T12" fmla="*/ 0 60000 65536"/>
                <a:gd name="T13" fmla="*/ 0 60000 65536"/>
                <a:gd name="T14" fmla="*/ 0 60000 65536"/>
                <a:gd name="T15" fmla="*/ 0 60000 65536"/>
                <a:gd name="T16" fmla="*/ 0 60000 65536"/>
                <a:gd name="T17" fmla="*/ 0 60000 65536"/>
                <a:gd name="T18" fmla="*/ 0 w 34"/>
                <a:gd name="T19" fmla="*/ 0 h 42"/>
                <a:gd name="T20" fmla="*/ 34 w 34"/>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34" h="42">
                  <a:moveTo>
                    <a:pt x="29" y="0"/>
                  </a:moveTo>
                  <a:lnTo>
                    <a:pt x="4" y="3"/>
                  </a:lnTo>
                  <a:lnTo>
                    <a:pt x="0" y="14"/>
                  </a:lnTo>
                  <a:lnTo>
                    <a:pt x="17" y="41"/>
                  </a:lnTo>
                  <a:lnTo>
                    <a:pt x="33" y="18"/>
                  </a:lnTo>
                  <a:lnTo>
                    <a:pt x="29" y="0"/>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27" name="Freeform 137"/>
            <p:cNvSpPr>
              <a:spLocks noChangeAspect="1"/>
            </p:cNvSpPr>
            <p:nvPr/>
          </p:nvSpPr>
          <p:spPr bwMode="auto">
            <a:xfrm>
              <a:off x="5358" y="2880"/>
              <a:ext cx="29" cy="33"/>
            </a:xfrm>
            <a:custGeom>
              <a:avLst/>
              <a:gdLst>
                <a:gd name="T0" fmla="*/ 2147483647 w 22"/>
                <a:gd name="T1" fmla="*/ 0 h 15"/>
                <a:gd name="T2" fmla="*/ 2147483647 w 22"/>
                <a:gd name="T3" fmla="*/ 2147483647 h 15"/>
                <a:gd name="T4" fmla="*/ 0 w 22"/>
                <a:gd name="T5" fmla="*/ 2147483647 h 15"/>
                <a:gd name="T6" fmla="*/ 2147483647 w 22"/>
                <a:gd name="T7" fmla="*/ 2147483647 h 15"/>
                <a:gd name="T8" fmla="*/ 2147483647 w 22"/>
                <a:gd name="T9" fmla="*/ 2147483647 h 15"/>
                <a:gd name="T10" fmla="*/ 2147483647 w 22"/>
                <a:gd name="T11" fmla="*/ 0 h 15"/>
                <a:gd name="T12" fmla="*/ 0 60000 65536"/>
                <a:gd name="T13" fmla="*/ 0 60000 65536"/>
                <a:gd name="T14" fmla="*/ 0 60000 65536"/>
                <a:gd name="T15" fmla="*/ 0 60000 65536"/>
                <a:gd name="T16" fmla="*/ 0 60000 65536"/>
                <a:gd name="T17" fmla="*/ 0 60000 65536"/>
                <a:gd name="T18" fmla="*/ 0 w 22"/>
                <a:gd name="T19" fmla="*/ 0 h 15"/>
                <a:gd name="T20" fmla="*/ 22 w 2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22" h="15">
                  <a:moveTo>
                    <a:pt x="18" y="0"/>
                  </a:moveTo>
                  <a:lnTo>
                    <a:pt x="3" y="4"/>
                  </a:lnTo>
                  <a:lnTo>
                    <a:pt x="0" y="10"/>
                  </a:lnTo>
                  <a:lnTo>
                    <a:pt x="9" y="14"/>
                  </a:lnTo>
                  <a:lnTo>
                    <a:pt x="21" y="11"/>
                  </a:lnTo>
                  <a:lnTo>
                    <a:pt x="18" y="0"/>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28" name="Freeform 138"/>
            <p:cNvSpPr>
              <a:spLocks/>
            </p:cNvSpPr>
            <p:nvPr/>
          </p:nvSpPr>
          <p:spPr bwMode="auto">
            <a:xfrm>
              <a:off x="4841" y="3526"/>
              <a:ext cx="56" cy="66"/>
            </a:xfrm>
            <a:custGeom>
              <a:avLst/>
              <a:gdLst>
                <a:gd name="T0" fmla="*/ 598217 w 53"/>
                <a:gd name="T1" fmla="*/ 8816492 h 61"/>
                <a:gd name="T2" fmla="*/ 381512 w 53"/>
                <a:gd name="T3" fmla="*/ 0 h 61"/>
                <a:gd name="T4" fmla="*/ 219982 w 53"/>
                <a:gd name="T5" fmla="*/ 3 h 61"/>
                <a:gd name="T6" fmla="*/ 158094 w 53"/>
                <a:gd name="T7" fmla="*/ 11167037 h 61"/>
                <a:gd name="T8" fmla="*/ 0 w 53"/>
                <a:gd name="T9" fmla="*/ 33646030 h 61"/>
                <a:gd name="T10" fmla="*/ 3 w 53"/>
                <a:gd name="T11" fmla="*/ 39387803 h 61"/>
                <a:gd name="T12" fmla="*/ 158094 w 53"/>
                <a:gd name="T13" fmla="*/ 50605810 h 61"/>
                <a:gd name="T14" fmla="*/ 502422 w 53"/>
                <a:gd name="T15" fmla="*/ 53978119 h 61"/>
                <a:gd name="T16" fmla="*/ 598217 w 53"/>
                <a:gd name="T17" fmla="*/ 46772046 h 61"/>
                <a:gd name="T18" fmla="*/ 661653 w 53"/>
                <a:gd name="T19" fmla="*/ 39387803 h 61"/>
                <a:gd name="T20" fmla="*/ 745602 w 53"/>
                <a:gd name="T21" fmla="*/ 39387803 h 61"/>
                <a:gd name="T22" fmla="*/ 699105 w 53"/>
                <a:gd name="T23" fmla="*/ 3 h 61"/>
                <a:gd name="T24" fmla="*/ 598217 w 53"/>
                <a:gd name="T25" fmla="*/ 8816492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1"/>
                <a:gd name="T41" fmla="*/ 53 w 53"/>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1">
                  <a:moveTo>
                    <a:pt x="42" y="10"/>
                  </a:moveTo>
                  <a:lnTo>
                    <a:pt x="26" y="0"/>
                  </a:lnTo>
                  <a:lnTo>
                    <a:pt x="16" y="3"/>
                  </a:lnTo>
                  <a:lnTo>
                    <a:pt x="10" y="13"/>
                  </a:lnTo>
                  <a:lnTo>
                    <a:pt x="0" y="37"/>
                  </a:lnTo>
                  <a:lnTo>
                    <a:pt x="3" y="43"/>
                  </a:lnTo>
                  <a:lnTo>
                    <a:pt x="10" y="57"/>
                  </a:lnTo>
                  <a:lnTo>
                    <a:pt x="35" y="60"/>
                  </a:lnTo>
                  <a:lnTo>
                    <a:pt x="42" y="53"/>
                  </a:lnTo>
                  <a:lnTo>
                    <a:pt x="45" y="43"/>
                  </a:lnTo>
                  <a:lnTo>
                    <a:pt x="52" y="43"/>
                  </a:lnTo>
                  <a:lnTo>
                    <a:pt x="48" y="3"/>
                  </a:lnTo>
                  <a:lnTo>
                    <a:pt x="42" y="10"/>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29" name="Freeform 139"/>
            <p:cNvSpPr>
              <a:spLocks/>
            </p:cNvSpPr>
            <p:nvPr/>
          </p:nvSpPr>
          <p:spPr bwMode="auto">
            <a:xfrm>
              <a:off x="4679" y="3654"/>
              <a:ext cx="106" cy="97"/>
            </a:xfrm>
            <a:custGeom>
              <a:avLst/>
              <a:gdLst>
                <a:gd name="T0" fmla="*/ 488933077 w 97"/>
                <a:gd name="T1" fmla="*/ 17210868 h 90"/>
                <a:gd name="T2" fmla="*/ 418469859 w 97"/>
                <a:gd name="T3" fmla="*/ 26639131 h 90"/>
                <a:gd name="T4" fmla="*/ 382939615 w 97"/>
                <a:gd name="T5" fmla="*/ 29359200 h 90"/>
                <a:gd name="T6" fmla="*/ 350425941 w 97"/>
                <a:gd name="T7" fmla="*/ 31335447 h 90"/>
                <a:gd name="T8" fmla="*/ 289330865 w 97"/>
                <a:gd name="T9" fmla="*/ 33251235 h 90"/>
                <a:gd name="T10" fmla="*/ 268530848 w 97"/>
                <a:gd name="T11" fmla="*/ 33251235 h 90"/>
                <a:gd name="T12" fmla="*/ 242285168 w 97"/>
                <a:gd name="T13" fmla="*/ 37835281 h 90"/>
                <a:gd name="T14" fmla="*/ 155473775 w 97"/>
                <a:gd name="T15" fmla="*/ 40941936 h 90"/>
                <a:gd name="T16" fmla="*/ 98927439 w 97"/>
                <a:gd name="T17" fmla="*/ 34103783 h 90"/>
                <a:gd name="T18" fmla="*/ 44515423 w 97"/>
                <a:gd name="T19" fmla="*/ 29359200 h 90"/>
                <a:gd name="T20" fmla="*/ 34112118 w 97"/>
                <a:gd name="T21" fmla="*/ 26639131 h 90"/>
                <a:gd name="T22" fmla="*/ 0 w 97"/>
                <a:gd name="T23" fmla="*/ 21758438 h 90"/>
                <a:gd name="T24" fmla="*/ 2 w 97"/>
                <a:gd name="T25" fmla="*/ 18549489 h 90"/>
                <a:gd name="T26" fmla="*/ 44515423 w 97"/>
                <a:gd name="T27" fmla="*/ 14346989 h 90"/>
                <a:gd name="T28" fmla="*/ 108106258 w 97"/>
                <a:gd name="T29" fmla="*/ 7456329 h 90"/>
                <a:gd name="T30" fmla="*/ 155473775 w 97"/>
                <a:gd name="T31" fmla="*/ 4413890 h 90"/>
                <a:gd name="T32" fmla="*/ 254888158 w 97"/>
                <a:gd name="T33" fmla="*/ 0 h 90"/>
                <a:gd name="T34" fmla="*/ 316534766 w 97"/>
                <a:gd name="T35" fmla="*/ 0 h 90"/>
                <a:gd name="T36" fmla="*/ 350425941 w 97"/>
                <a:gd name="T37" fmla="*/ 4 h 90"/>
                <a:gd name="T38" fmla="*/ 397209230 w 97"/>
                <a:gd name="T39" fmla="*/ 4413890 h 90"/>
                <a:gd name="T40" fmla="*/ 450883661 w 97"/>
                <a:gd name="T41" fmla="*/ 12351014 h 90"/>
                <a:gd name="T42" fmla="*/ 467426545 w 97"/>
                <a:gd name="T43" fmla="*/ 12351014 h 90"/>
                <a:gd name="T44" fmla="*/ 467426545 w 97"/>
                <a:gd name="T45" fmla="*/ 15769440 h 90"/>
                <a:gd name="T46" fmla="*/ 488933077 w 97"/>
                <a:gd name="T47" fmla="*/ 14346989 h 90"/>
                <a:gd name="T48" fmla="*/ 488933077 w 97"/>
                <a:gd name="T49" fmla="*/ 1721086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
                <a:gd name="T76" fmla="*/ 0 h 90"/>
                <a:gd name="T77" fmla="*/ 97 w 97"/>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 h="90">
                  <a:moveTo>
                    <a:pt x="96" y="38"/>
                  </a:moveTo>
                  <a:lnTo>
                    <a:pt x="83" y="58"/>
                  </a:lnTo>
                  <a:lnTo>
                    <a:pt x="76" y="65"/>
                  </a:lnTo>
                  <a:lnTo>
                    <a:pt x="70" y="69"/>
                  </a:lnTo>
                  <a:lnTo>
                    <a:pt x="57" y="72"/>
                  </a:lnTo>
                  <a:lnTo>
                    <a:pt x="54" y="72"/>
                  </a:lnTo>
                  <a:lnTo>
                    <a:pt x="48" y="82"/>
                  </a:lnTo>
                  <a:lnTo>
                    <a:pt x="31" y="89"/>
                  </a:lnTo>
                  <a:lnTo>
                    <a:pt x="19" y="75"/>
                  </a:lnTo>
                  <a:lnTo>
                    <a:pt x="9" y="65"/>
                  </a:lnTo>
                  <a:lnTo>
                    <a:pt x="6" y="58"/>
                  </a:lnTo>
                  <a:lnTo>
                    <a:pt x="0" y="48"/>
                  </a:lnTo>
                  <a:lnTo>
                    <a:pt x="2" y="41"/>
                  </a:lnTo>
                  <a:lnTo>
                    <a:pt x="9" y="31"/>
                  </a:lnTo>
                  <a:lnTo>
                    <a:pt x="21" y="17"/>
                  </a:lnTo>
                  <a:lnTo>
                    <a:pt x="31" y="10"/>
                  </a:lnTo>
                  <a:lnTo>
                    <a:pt x="50" y="0"/>
                  </a:lnTo>
                  <a:lnTo>
                    <a:pt x="63" y="0"/>
                  </a:lnTo>
                  <a:lnTo>
                    <a:pt x="70" y="4"/>
                  </a:lnTo>
                  <a:lnTo>
                    <a:pt x="79" y="10"/>
                  </a:lnTo>
                  <a:lnTo>
                    <a:pt x="89" y="27"/>
                  </a:lnTo>
                  <a:lnTo>
                    <a:pt x="93" y="27"/>
                  </a:lnTo>
                  <a:lnTo>
                    <a:pt x="93" y="34"/>
                  </a:lnTo>
                  <a:lnTo>
                    <a:pt x="96" y="31"/>
                  </a:lnTo>
                  <a:lnTo>
                    <a:pt x="96" y="38"/>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30" name="Freeform 140"/>
            <p:cNvSpPr>
              <a:spLocks/>
            </p:cNvSpPr>
            <p:nvPr/>
          </p:nvSpPr>
          <p:spPr bwMode="auto">
            <a:xfrm>
              <a:off x="5349" y="2925"/>
              <a:ext cx="313" cy="598"/>
            </a:xfrm>
            <a:custGeom>
              <a:avLst/>
              <a:gdLst>
                <a:gd name="T0" fmla="*/ 0 w 285"/>
                <a:gd name="T1" fmla="*/ 34993 h 583"/>
                <a:gd name="T2" fmla="*/ 686100907 w 285"/>
                <a:gd name="T3" fmla="*/ 26831 h 583"/>
                <a:gd name="T4" fmla="*/ 517952653 w 285"/>
                <a:gd name="T5" fmla="*/ 19546 h 583"/>
                <a:gd name="T6" fmla="*/ 791807969 w 285"/>
                <a:gd name="T7" fmla="*/ 13412 h 583"/>
                <a:gd name="T8" fmla="*/ 1751381968 w 285"/>
                <a:gd name="T9" fmla="*/ 12116 h 583"/>
                <a:gd name="T10" fmla="*/ 2147483647 w 285"/>
                <a:gd name="T11" fmla="*/ 4615 h 583"/>
                <a:gd name="T12" fmla="*/ 2147483647 w 285"/>
                <a:gd name="T13" fmla="*/ 3766 h 583"/>
                <a:gd name="T14" fmla="*/ 2147483647 w 285"/>
                <a:gd name="T15" fmla="*/ 0 h 583"/>
                <a:gd name="T16" fmla="*/ 2147483647 w 285"/>
                <a:gd name="T17" fmla="*/ 2509 h 583"/>
                <a:gd name="T18" fmla="*/ 2147483647 w 285"/>
                <a:gd name="T19" fmla="*/ 10779 h 583"/>
                <a:gd name="T20" fmla="*/ 1843976159 w 285"/>
                <a:gd name="T21" fmla="*/ 44908 h 583"/>
                <a:gd name="T22" fmla="*/ 893085219 w 285"/>
                <a:gd name="T23" fmla="*/ 48248 h 583"/>
                <a:gd name="T24" fmla="*/ 0 w 285"/>
                <a:gd name="T25" fmla="*/ 42961 h 583"/>
                <a:gd name="T26" fmla="*/ 0 w 285"/>
                <a:gd name="T27" fmla="*/ 34993 h 5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5"/>
                <a:gd name="T43" fmla="*/ 0 h 583"/>
                <a:gd name="T44" fmla="*/ 285 w 285"/>
                <a:gd name="T45" fmla="*/ 583 h 5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5" h="583">
                  <a:moveTo>
                    <a:pt x="0" y="421"/>
                  </a:moveTo>
                  <a:lnTo>
                    <a:pt x="56" y="323"/>
                  </a:lnTo>
                  <a:lnTo>
                    <a:pt x="42" y="235"/>
                  </a:lnTo>
                  <a:lnTo>
                    <a:pt x="66" y="162"/>
                  </a:lnTo>
                  <a:lnTo>
                    <a:pt x="145" y="146"/>
                  </a:lnTo>
                  <a:lnTo>
                    <a:pt x="195" y="56"/>
                  </a:lnTo>
                  <a:lnTo>
                    <a:pt x="227" y="48"/>
                  </a:lnTo>
                  <a:lnTo>
                    <a:pt x="227" y="0"/>
                  </a:lnTo>
                  <a:lnTo>
                    <a:pt x="284" y="32"/>
                  </a:lnTo>
                  <a:lnTo>
                    <a:pt x="284" y="130"/>
                  </a:lnTo>
                  <a:lnTo>
                    <a:pt x="153" y="541"/>
                  </a:lnTo>
                  <a:lnTo>
                    <a:pt x="73" y="582"/>
                  </a:lnTo>
                  <a:lnTo>
                    <a:pt x="0" y="517"/>
                  </a:lnTo>
                  <a:lnTo>
                    <a:pt x="0" y="421"/>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grpSp>
      <p:sp>
        <p:nvSpPr>
          <p:cNvPr id="38974" name="Text Box 141"/>
          <p:cNvSpPr txBox="1">
            <a:spLocks noChangeArrowheads="1"/>
          </p:cNvSpPr>
          <p:nvPr/>
        </p:nvSpPr>
        <p:spPr bwMode="auto">
          <a:xfrm>
            <a:off x="6743700" y="5248275"/>
            <a:ext cx="347663" cy="96838"/>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Namibia</a:t>
            </a:r>
          </a:p>
        </p:txBody>
      </p:sp>
      <p:sp>
        <p:nvSpPr>
          <p:cNvPr id="38975" name="Text Box 142"/>
          <p:cNvSpPr txBox="1">
            <a:spLocks noChangeArrowheads="1"/>
          </p:cNvSpPr>
          <p:nvPr/>
        </p:nvSpPr>
        <p:spPr bwMode="auto">
          <a:xfrm>
            <a:off x="7259638" y="4827588"/>
            <a:ext cx="315912" cy="96837"/>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Zambia</a:t>
            </a:r>
          </a:p>
        </p:txBody>
      </p:sp>
      <p:sp>
        <p:nvSpPr>
          <p:cNvPr id="38976" name="Text Box 143"/>
          <p:cNvSpPr txBox="1">
            <a:spLocks noChangeArrowheads="1"/>
          </p:cNvSpPr>
          <p:nvPr/>
        </p:nvSpPr>
        <p:spPr bwMode="auto">
          <a:xfrm>
            <a:off x="7135813" y="5229225"/>
            <a:ext cx="417512" cy="96838"/>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Botswana</a:t>
            </a:r>
          </a:p>
        </p:txBody>
      </p:sp>
      <p:sp>
        <p:nvSpPr>
          <p:cNvPr id="38977" name="Text Box 144"/>
          <p:cNvSpPr txBox="1">
            <a:spLocks noChangeArrowheads="1"/>
          </p:cNvSpPr>
          <p:nvPr/>
        </p:nvSpPr>
        <p:spPr bwMode="auto">
          <a:xfrm>
            <a:off x="7551738" y="5130800"/>
            <a:ext cx="436562" cy="96838"/>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Zimbabwe</a:t>
            </a:r>
          </a:p>
        </p:txBody>
      </p:sp>
      <p:sp>
        <p:nvSpPr>
          <p:cNvPr id="38978" name="Text Box 145"/>
          <p:cNvSpPr txBox="1">
            <a:spLocks noChangeArrowheads="1"/>
          </p:cNvSpPr>
          <p:nvPr/>
        </p:nvSpPr>
        <p:spPr bwMode="auto">
          <a:xfrm>
            <a:off x="8012113" y="5200650"/>
            <a:ext cx="544512" cy="96838"/>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Mozambique</a:t>
            </a:r>
          </a:p>
        </p:txBody>
      </p:sp>
      <p:sp>
        <p:nvSpPr>
          <p:cNvPr id="38979" name="Text Box 146"/>
          <p:cNvSpPr txBox="1">
            <a:spLocks noChangeArrowheads="1"/>
          </p:cNvSpPr>
          <p:nvPr/>
        </p:nvSpPr>
        <p:spPr bwMode="auto">
          <a:xfrm>
            <a:off x="7219950" y="5707063"/>
            <a:ext cx="247650" cy="193675"/>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South</a:t>
            </a:r>
          </a:p>
          <a:p>
            <a:pPr>
              <a:lnSpc>
                <a:spcPct val="70000"/>
              </a:lnSpc>
            </a:pPr>
            <a:r>
              <a:rPr lang="en-US" sz="900">
                <a:solidFill>
                  <a:srgbClr val="000000"/>
                </a:solidFill>
                <a:latin typeface="Arial Narrow" pitchFamily="34" charset="0"/>
                <a:ea typeface="ＭＳ Ｐゴシック" pitchFamily="34" charset="-128"/>
              </a:rPr>
              <a:t>Africa</a:t>
            </a:r>
          </a:p>
        </p:txBody>
      </p:sp>
      <p:sp>
        <p:nvSpPr>
          <p:cNvPr id="38980" name="Text Box 147"/>
          <p:cNvSpPr txBox="1">
            <a:spLocks noChangeArrowheads="1"/>
          </p:cNvSpPr>
          <p:nvPr/>
        </p:nvSpPr>
        <p:spPr bwMode="auto">
          <a:xfrm>
            <a:off x="8577263" y="5646738"/>
            <a:ext cx="523875" cy="96837"/>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Madagascar</a:t>
            </a:r>
          </a:p>
        </p:txBody>
      </p:sp>
      <p:sp>
        <p:nvSpPr>
          <p:cNvPr id="38981" name="Text Box 148"/>
          <p:cNvSpPr txBox="1">
            <a:spLocks noChangeArrowheads="1"/>
          </p:cNvSpPr>
          <p:nvPr/>
        </p:nvSpPr>
        <p:spPr bwMode="auto">
          <a:xfrm>
            <a:off x="8524875" y="4603750"/>
            <a:ext cx="387350" cy="96838"/>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Comoros</a:t>
            </a:r>
          </a:p>
        </p:txBody>
      </p:sp>
      <p:sp>
        <p:nvSpPr>
          <p:cNvPr id="38982" name="Text Box 149"/>
          <p:cNvSpPr txBox="1">
            <a:spLocks noChangeArrowheads="1"/>
          </p:cNvSpPr>
          <p:nvPr/>
        </p:nvSpPr>
        <p:spPr bwMode="auto">
          <a:xfrm>
            <a:off x="7775575" y="5897563"/>
            <a:ext cx="338138" cy="96837"/>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Lesotho</a:t>
            </a:r>
          </a:p>
        </p:txBody>
      </p:sp>
      <p:sp>
        <p:nvSpPr>
          <p:cNvPr id="38983" name="Text Box 150"/>
          <p:cNvSpPr txBox="1">
            <a:spLocks noChangeArrowheads="1"/>
          </p:cNvSpPr>
          <p:nvPr/>
        </p:nvSpPr>
        <p:spPr bwMode="auto">
          <a:xfrm>
            <a:off x="8015288" y="5603875"/>
            <a:ext cx="433387" cy="96838"/>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Swaziland</a:t>
            </a:r>
          </a:p>
        </p:txBody>
      </p:sp>
      <p:sp>
        <p:nvSpPr>
          <p:cNvPr id="641" name="Line 151"/>
          <p:cNvSpPr>
            <a:spLocks noChangeShapeType="1"/>
          </p:cNvSpPr>
          <p:nvPr/>
        </p:nvSpPr>
        <p:spPr bwMode="auto">
          <a:xfrm flipH="1">
            <a:off x="7785100" y="5638800"/>
            <a:ext cx="219075" cy="7938"/>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38985" name="Text Box 152"/>
          <p:cNvSpPr txBox="1">
            <a:spLocks noChangeArrowheads="1"/>
          </p:cNvSpPr>
          <p:nvPr/>
        </p:nvSpPr>
        <p:spPr bwMode="auto">
          <a:xfrm>
            <a:off x="8007350" y="4508500"/>
            <a:ext cx="295275" cy="96838"/>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Malawi</a:t>
            </a:r>
          </a:p>
        </p:txBody>
      </p:sp>
      <p:sp>
        <p:nvSpPr>
          <p:cNvPr id="643" name="Freeform 153"/>
          <p:cNvSpPr>
            <a:spLocks/>
          </p:cNvSpPr>
          <p:nvPr/>
        </p:nvSpPr>
        <p:spPr bwMode="auto">
          <a:xfrm>
            <a:off x="7912100" y="4603750"/>
            <a:ext cx="106363" cy="166688"/>
          </a:xfrm>
          <a:custGeom>
            <a:avLst/>
            <a:gdLst>
              <a:gd name="T0" fmla="*/ 2147483647 w 76"/>
              <a:gd name="T1" fmla="*/ 0 h 116"/>
              <a:gd name="T2" fmla="*/ 0 w 76"/>
              <a:gd name="T3" fmla="*/ 2147483647 h 116"/>
              <a:gd name="T4" fmla="*/ 0 60000 65536"/>
              <a:gd name="T5" fmla="*/ 0 60000 65536"/>
              <a:gd name="T6" fmla="*/ 0 w 76"/>
              <a:gd name="T7" fmla="*/ 0 h 116"/>
              <a:gd name="T8" fmla="*/ 76 w 76"/>
              <a:gd name="T9" fmla="*/ 116 h 116"/>
            </a:gdLst>
            <a:ahLst/>
            <a:cxnLst>
              <a:cxn ang="T4">
                <a:pos x="T0" y="T1"/>
              </a:cxn>
              <a:cxn ang="T5">
                <a:pos x="T2" y="T3"/>
              </a:cxn>
            </a:cxnLst>
            <a:rect l="T6" t="T7" r="T8" b="T9"/>
            <a:pathLst>
              <a:path w="76" h="116">
                <a:moveTo>
                  <a:pt x="76" y="0"/>
                </a:moveTo>
                <a:lnTo>
                  <a:pt x="0" y="116"/>
                </a:lnTo>
              </a:path>
            </a:pathLst>
          </a:cu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44" name="Line 154"/>
          <p:cNvSpPr>
            <a:spLocks noChangeShapeType="1"/>
          </p:cNvSpPr>
          <p:nvPr/>
        </p:nvSpPr>
        <p:spPr bwMode="auto">
          <a:xfrm>
            <a:off x="8624888" y="5476875"/>
            <a:ext cx="133350" cy="138113"/>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45" name="Line 155"/>
          <p:cNvSpPr>
            <a:spLocks noChangeShapeType="1"/>
          </p:cNvSpPr>
          <p:nvPr/>
        </p:nvSpPr>
        <p:spPr bwMode="auto">
          <a:xfrm>
            <a:off x="8088313" y="5062538"/>
            <a:ext cx="66675" cy="138112"/>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46" name="Line 95"/>
          <p:cNvSpPr>
            <a:spLocks noChangeShapeType="1"/>
          </p:cNvSpPr>
          <p:nvPr/>
        </p:nvSpPr>
        <p:spPr bwMode="auto">
          <a:xfrm flipV="1">
            <a:off x="6324600" y="3821113"/>
            <a:ext cx="161925" cy="214312"/>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38990" name="Text Box 110"/>
          <p:cNvSpPr txBox="1">
            <a:spLocks noChangeArrowheads="1"/>
          </p:cNvSpPr>
          <p:nvPr/>
        </p:nvSpPr>
        <p:spPr bwMode="auto">
          <a:xfrm>
            <a:off x="7489825" y="3338513"/>
            <a:ext cx="346075" cy="12223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Narrow" pitchFamily="34" charset="0"/>
                <a:ea typeface="ＭＳ Ｐゴシック" pitchFamily="34" charset="-128"/>
              </a:rPr>
              <a:t>S. Sudan</a:t>
            </a:r>
          </a:p>
        </p:txBody>
      </p:sp>
      <p:sp>
        <p:nvSpPr>
          <p:cNvPr id="648" name="Freeform 647"/>
          <p:cNvSpPr/>
          <p:nvPr/>
        </p:nvSpPr>
        <p:spPr bwMode="auto">
          <a:xfrm>
            <a:off x="7820025" y="3127375"/>
            <a:ext cx="130175" cy="163513"/>
          </a:xfrm>
          <a:custGeom>
            <a:avLst/>
            <a:gdLst>
              <a:gd name="connsiteX0" fmla="*/ 129654 w 129654"/>
              <a:gd name="connsiteY0" fmla="*/ 163773 h 163773"/>
              <a:gd name="connsiteX1" fmla="*/ 109182 w 129654"/>
              <a:gd name="connsiteY1" fmla="*/ 156950 h 163773"/>
              <a:gd name="connsiteX2" fmla="*/ 102358 w 129654"/>
              <a:gd name="connsiteY2" fmla="*/ 136478 h 163773"/>
              <a:gd name="connsiteX3" fmla="*/ 95535 w 129654"/>
              <a:gd name="connsiteY3" fmla="*/ 88711 h 163773"/>
              <a:gd name="connsiteX4" fmla="*/ 54591 w 129654"/>
              <a:gd name="connsiteY4" fmla="*/ 75063 h 163773"/>
              <a:gd name="connsiteX5" fmla="*/ 47767 w 129654"/>
              <a:gd name="connsiteY5" fmla="*/ 27296 h 163773"/>
              <a:gd name="connsiteX6" fmla="*/ 40944 w 129654"/>
              <a:gd name="connsiteY6" fmla="*/ 6824 h 163773"/>
              <a:gd name="connsiteX7" fmla="*/ 13648 w 129654"/>
              <a:gd name="connsiteY7" fmla="*/ 0 h 163773"/>
              <a:gd name="connsiteX8" fmla="*/ 6824 w 129654"/>
              <a:gd name="connsiteY8" fmla="*/ 34120 h 163773"/>
              <a:gd name="connsiteX9" fmla="*/ 0 w 129654"/>
              <a:gd name="connsiteY9" fmla="*/ 54591 h 163773"/>
              <a:gd name="connsiteX10" fmla="*/ 6824 w 129654"/>
              <a:gd name="connsiteY10" fmla="*/ 75063 h 163773"/>
              <a:gd name="connsiteX11" fmla="*/ 6824 w 129654"/>
              <a:gd name="connsiteY11" fmla="*/ 81887 h 16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654" h="163773">
                <a:moveTo>
                  <a:pt x="129654" y="163773"/>
                </a:moveTo>
                <a:cubicBezTo>
                  <a:pt x="122830" y="161499"/>
                  <a:pt x="114268" y="162036"/>
                  <a:pt x="109182" y="156950"/>
                </a:cubicBezTo>
                <a:cubicBezTo>
                  <a:pt x="104096" y="151864"/>
                  <a:pt x="103769" y="143531"/>
                  <a:pt x="102358" y="136478"/>
                </a:cubicBezTo>
                <a:cubicBezTo>
                  <a:pt x="99204" y="120706"/>
                  <a:pt x="105410" y="101407"/>
                  <a:pt x="95535" y="88711"/>
                </a:cubicBezTo>
                <a:cubicBezTo>
                  <a:pt x="86703" y="77355"/>
                  <a:pt x="54591" y="75063"/>
                  <a:pt x="54591" y="75063"/>
                </a:cubicBezTo>
                <a:cubicBezTo>
                  <a:pt x="52316" y="59141"/>
                  <a:pt x="50921" y="43068"/>
                  <a:pt x="47767" y="27296"/>
                </a:cubicBezTo>
                <a:cubicBezTo>
                  <a:pt x="46356" y="20243"/>
                  <a:pt x="46561" y="11318"/>
                  <a:pt x="40944" y="6824"/>
                </a:cubicBezTo>
                <a:cubicBezTo>
                  <a:pt x="33621" y="965"/>
                  <a:pt x="22747" y="2275"/>
                  <a:pt x="13648" y="0"/>
                </a:cubicBezTo>
                <a:cubicBezTo>
                  <a:pt x="11373" y="11373"/>
                  <a:pt x="9637" y="22868"/>
                  <a:pt x="6824" y="34120"/>
                </a:cubicBezTo>
                <a:cubicBezTo>
                  <a:pt x="5079" y="41098"/>
                  <a:pt x="0" y="47398"/>
                  <a:pt x="0" y="54591"/>
                </a:cubicBezTo>
                <a:cubicBezTo>
                  <a:pt x="0" y="61784"/>
                  <a:pt x="5079" y="68085"/>
                  <a:pt x="6824" y="75063"/>
                </a:cubicBezTo>
                <a:cubicBezTo>
                  <a:pt x="7376" y="77270"/>
                  <a:pt x="6824" y="79612"/>
                  <a:pt x="6824" y="81887"/>
                </a:cubicBezTo>
              </a:path>
            </a:pathLst>
          </a:custGeom>
          <a:noFill/>
          <a:ln w="12700" cap="flat" cmpd="sng" algn="ctr">
            <a:solidFill>
              <a:srgbClr val="000000"/>
            </a:solidFill>
            <a:prstDash val="solid"/>
            <a:round/>
            <a:headEnd type="none" w="med" len="med"/>
            <a:tailEnd type="none" w="med" len="med"/>
          </a:ln>
          <a:effectLst/>
        </p:spPr>
        <p:txBody>
          <a:bodyPr/>
          <a:lstStyle/>
          <a:p>
            <a:pPr defTabSz="966788">
              <a:defRPr/>
            </a:pPr>
            <a:endParaRPr lang="en-US" sz="800" kern="0">
              <a:solidFill>
                <a:srgbClr val="000000"/>
              </a:solidFill>
              <a:ea typeface="ＭＳ Ｐゴシック" pitchFamily="34" charset="-128"/>
            </a:endParaRPr>
          </a:p>
        </p:txBody>
      </p:sp>
      <p:sp>
        <p:nvSpPr>
          <p:cNvPr id="649" name="Freeform 648"/>
          <p:cNvSpPr/>
          <p:nvPr/>
        </p:nvSpPr>
        <p:spPr bwMode="auto">
          <a:xfrm>
            <a:off x="7416800" y="3252788"/>
            <a:ext cx="76200" cy="133350"/>
          </a:xfrm>
          <a:custGeom>
            <a:avLst/>
            <a:gdLst>
              <a:gd name="connsiteX0" fmla="*/ 0 w 75063"/>
              <a:gd name="connsiteY0" fmla="*/ 133363 h 133363"/>
              <a:gd name="connsiteX1" fmla="*/ 6824 w 75063"/>
              <a:gd name="connsiteY1" fmla="*/ 51476 h 133363"/>
              <a:gd name="connsiteX2" fmla="*/ 13648 w 75063"/>
              <a:gd name="connsiteY2" fmla="*/ 10533 h 133363"/>
              <a:gd name="connsiteX3" fmla="*/ 75063 w 75063"/>
              <a:gd name="connsiteY3" fmla="*/ 10533 h 133363"/>
            </a:gdLst>
            <a:ahLst/>
            <a:cxnLst>
              <a:cxn ang="0">
                <a:pos x="connsiteX0" y="connsiteY0"/>
              </a:cxn>
              <a:cxn ang="0">
                <a:pos x="connsiteX1" y="connsiteY1"/>
              </a:cxn>
              <a:cxn ang="0">
                <a:pos x="connsiteX2" y="connsiteY2"/>
              </a:cxn>
              <a:cxn ang="0">
                <a:pos x="connsiteX3" y="connsiteY3"/>
              </a:cxn>
            </a:cxnLst>
            <a:rect l="l" t="t" r="r" b="b"/>
            <a:pathLst>
              <a:path w="75063" h="133363">
                <a:moveTo>
                  <a:pt x="0" y="133363"/>
                </a:moveTo>
                <a:cubicBezTo>
                  <a:pt x="2275" y="106067"/>
                  <a:pt x="3799" y="78699"/>
                  <a:pt x="6824" y="51476"/>
                </a:cubicBezTo>
                <a:cubicBezTo>
                  <a:pt x="8352" y="37725"/>
                  <a:pt x="1784" y="17651"/>
                  <a:pt x="13648" y="10533"/>
                </a:cubicBezTo>
                <a:cubicBezTo>
                  <a:pt x="31202" y="0"/>
                  <a:pt x="54591" y="10533"/>
                  <a:pt x="75063" y="10533"/>
                </a:cubicBezTo>
              </a:path>
            </a:pathLst>
          </a:custGeom>
          <a:noFill/>
          <a:ln w="12700" cap="flat" cmpd="sng" algn="ctr">
            <a:solidFill>
              <a:srgbClr val="000000"/>
            </a:solidFill>
            <a:prstDash val="solid"/>
            <a:round/>
            <a:headEnd type="none" w="med" len="med"/>
            <a:tailEnd type="none" w="med" len="med"/>
          </a:ln>
          <a:effectLst/>
        </p:spPr>
        <p:txBody>
          <a:bodyPr/>
          <a:lstStyle/>
          <a:p>
            <a:pPr defTabSz="966788">
              <a:defRPr/>
            </a:pPr>
            <a:endParaRPr lang="en-US" sz="800" kern="0">
              <a:solidFill>
                <a:srgbClr val="000000"/>
              </a:solidFill>
              <a:ea typeface="ＭＳ Ｐゴシック" pitchFamily="34" charset="-128"/>
            </a:endParaRPr>
          </a:p>
        </p:txBody>
      </p:sp>
      <p:sp>
        <p:nvSpPr>
          <p:cNvPr id="650" name="Freeform 649"/>
          <p:cNvSpPr/>
          <p:nvPr/>
        </p:nvSpPr>
        <p:spPr bwMode="auto">
          <a:xfrm>
            <a:off x="7485063" y="3209925"/>
            <a:ext cx="352425" cy="133350"/>
          </a:xfrm>
          <a:custGeom>
            <a:avLst/>
            <a:gdLst>
              <a:gd name="connsiteX0" fmla="*/ 0 w 351045"/>
              <a:gd name="connsiteY0" fmla="*/ 54592 h 133643"/>
              <a:gd name="connsiteX1" fmla="*/ 20472 w 351045"/>
              <a:gd name="connsiteY1" fmla="*/ 116006 h 133643"/>
              <a:gd name="connsiteX2" fmla="*/ 75063 w 351045"/>
              <a:gd name="connsiteY2" fmla="*/ 109183 h 133643"/>
              <a:gd name="connsiteX3" fmla="*/ 218364 w 351045"/>
              <a:gd name="connsiteY3" fmla="*/ 116006 h 133643"/>
              <a:gd name="connsiteX4" fmla="*/ 225188 w 351045"/>
              <a:gd name="connsiteY4" fmla="*/ 81887 h 133643"/>
              <a:gd name="connsiteX5" fmla="*/ 232012 w 351045"/>
              <a:gd name="connsiteY5" fmla="*/ 54592 h 133643"/>
              <a:gd name="connsiteX6" fmla="*/ 252484 w 351045"/>
              <a:gd name="connsiteY6" fmla="*/ 61415 h 133643"/>
              <a:gd name="connsiteX7" fmla="*/ 293427 w 351045"/>
              <a:gd name="connsiteY7" fmla="*/ 81887 h 133643"/>
              <a:gd name="connsiteX8" fmla="*/ 320722 w 351045"/>
              <a:gd name="connsiteY8" fmla="*/ 75063 h 133643"/>
              <a:gd name="connsiteX9" fmla="*/ 327546 w 351045"/>
              <a:gd name="connsiteY9" fmla="*/ 47768 h 133643"/>
              <a:gd name="connsiteX10" fmla="*/ 348018 w 351045"/>
              <a:gd name="connsiteY10" fmla="*/ 6824 h 133643"/>
              <a:gd name="connsiteX11" fmla="*/ 334370 w 351045"/>
              <a:gd name="connsiteY11" fmla="*/ 0 h 133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1045" h="133643">
                <a:moveTo>
                  <a:pt x="0" y="54592"/>
                </a:moveTo>
                <a:cubicBezTo>
                  <a:pt x="110" y="55249"/>
                  <a:pt x="3928" y="112697"/>
                  <a:pt x="20472" y="116006"/>
                </a:cubicBezTo>
                <a:cubicBezTo>
                  <a:pt x="38454" y="119603"/>
                  <a:pt x="56866" y="111457"/>
                  <a:pt x="75063" y="109183"/>
                </a:cubicBezTo>
                <a:cubicBezTo>
                  <a:pt x="148446" y="133643"/>
                  <a:pt x="101652" y="123787"/>
                  <a:pt x="218364" y="116006"/>
                </a:cubicBezTo>
                <a:cubicBezTo>
                  <a:pt x="220639" y="104633"/>
                  <a:pt x="222672" y="93209"/>
                  <a:pt x="225188" y="81887"/>
                </a:cubicBezTo>
                <a:cubicBezTo>
                  <a:pt x="227223" y="72732"/>
                  <a:pt x="224509" y="60219"/>
                  <a:pt x="232012" y="54592"/>
                </a:cubicBezTo>
                <a:cubicBezTo>
                  <a:pt x="237766" y="50276"/>
                  <a:pt x="245660" y="59141"/>
                  <a:pt x="252484" y="61415"/>
                </a:cubicBezTo>
                <a:cubicBezTo>
                  <a:pt x="262835" y="68316"/>
                  <a:pt x="279300" y="81887"/>
                  <a:pt x="293427" y="81887"/>
                </a:cubicBezTo>
                <a:cubicBezTo>
                  <a:pt x="302805" y="81887"/>
                  <a:pt x="311624" y="77338"/>
                  <a:pt x="320722" y="75063"/>
                </a:cubicBezTo>
                <a:cubicBezTo>
                  <a:pt x="322997" y="65965"/>
                  <a:pt x="323852" y="56388"/>
                  <a:pt x="327546" y="47768"/>
                </a:cubicBezTo>
                <a:cubicBezTo>
                  <a:pt x="330995" y="39720"/>
                  <a:pt x="351045" y="18931"/>
                  <a:pt x="348018" y="6824"/>
                </a:cubicBezTo>
                <a:cubicBezTo>
                  <a:pt x="346784" y="1890"/>
                  <a:pt x="338919" y="2275"/>
                  <a:pt x="334370" y="0"/>
                </a:cubicBezTo>
              </a:path>
            </a:pathLst>
          </a:custGeom>
          <a:noFill/>
          <a:ln w="12700" cap="flat" cmpd="sng" algn="ctr">
            <a:solidFill>
              <a:srgbClr val="000000"/>
            </a:solidFill>
            <a:prstDash val="solid"/>
            <a:round/>
            <a:headEnd type="none" w="med" len="med"/>
            <a:tailEnd type="none" w="med" len="med"/>
          </a:ln>
          <a:effectLst/>
        </p:spPr>
        <p:txBody>
          <a:bodyPr/>
          <a:lstStyle/>
          <a:p>
            <a:pPr defTabSz="966788">
              <a:defRPr/>
            </a:pPr>
            <a:endParaRPr lang="en-US" sz="800" kern="0">
              <a:solidFill>
                <a:srgbClr val="000000"/>
              </a:solidFill>
              <a:ea typeface="ＭＳ Ｐゴシック" pitchFamily="34" charset="-128"/>
            </a:endParaRPr>
          </a:p>
        </p:txBody>
      </p:sp>
      <p:sp>
        <p:nvSpPr>
          <p:cNvPr id="651" name="Oval 202"/>
          <p:cNvSpPr>
            <a:spLocks noChangeArrowheads="1"/>
          </p:cNvSpPr>
          <p:nvPr/>
        </p:nvSpPr>
        <p:spPr bwMode="auto">
          <a:xfrm>
            <a:off x="6621463" y="1592263"/>
            <a:ext cx="160337"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2</a:t>
            </a:r>
          </a:p>
        </p:txBody>
      </p:sp>
      <p:sp>
        <p:nvSpPr>
          <p:cNvPr id="652" name="Oval 202"/>
          <p:cNvSpPr>
            <a:spLocks noChangeArrowheads="1"/>
          </p:cNvSpPr>
          <p:nvPr/>
        </p:nvSpPr>
        <p:spPr bwMode="auto">
          <a:xfrm>
            <a:off x="6926263" y="3040063"/>
            <a:ext cx="160337"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2</a:t>
            </a:r>
          </a:p>
        </p:txBody>
      </p:sp>
      <p:sp>
        <p:nvSpPr>
          <p:cNvPr id="653" name="Oval 202"/>
          <p:cNvSpPr>
            <a:spLocks noChangeArrowheads="1"/>
          </p:cNvSpPr>
          <p:nvPr/>
        </p:nvSpPr>
        <p:spPr bwMode="auto">
          <a:xfrm>
            <a:off x="7002463" y="3602038"/>
            <a:ext cx="160337"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1</a:t>
            </a:r>
          </a:p>
        </p:txBody>
      </p:sp>
      <p:sp>
        <p:nvSpPr>
          <p:cNvPr id="654" name="Oval 202"/>
          <p:cNvSpPr>
            <a:spLocks noChangeArrowheads="1"/>
          </p:cNvSpPr>
          <p:nvPr/>
        </p:nvSpPr>
        <p:spPr bwMode="auto">
          <a:xfrm>
            <a:off x="7772400" y="3802063"/>
            <a:ext cx="152400" cy="152400"/>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1</a:t>
            </a:r>
          </a:p>
        </p:txBody>
      </p:sp>
      <p:sp>
        <p:nvSpPr>
          <p:cNvPr id="655" name="Oval 202"/>
          <p:cNvSpPr>
            <a:spLocks noChangeArrowheads="1"/>
          </p:cNvSpPr>
          <p:nvPr/>
        </p:nvSpPr>
        <p:spPr bwMode="auto">
          <a:xfrm>
            <a:off x="5715000" y="2687638"/>
            <a:ext cx="160338"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2</a:t>
            </a:r>
          </a:p>
        </p:txBody>
      </p:sp>
      <p:sp>
        <p:nvSpPr>
          <p:cNvPr id="656" name="Oval 202"/>
          <p:cNvSpPr>
            <a:spLocks noChangeArrowheads="1"/>
          </p:cNvSpPr>
          <p:nvPr/>
        </p:nvSpPr>
        <p:spPr bwMode="auto">
          <a:xfrm>
            <a:off x="6477000" y="3573463"/>
            <a:ext cx="160338"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1</a:t>
            </a:r>
          </a:p>
        </p:txBody>
      </p:sp>
      <p:sp>
        <p:nvSpPr>
          <p:cNvPr id="657" name="Oval 202"/>
          <p:cNvSpPr>
            <a:spLocks noChangeArrowheads="1"/>
          </p:cNvSpPr>
          <p:nvPr/>
        </p:nvSpPr>
        <p:spPr bwMode="auto">
          <a:xfrm>
            <a:off x="6545263" y="4030663"/>
            <a:ext cx="160337"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1</a:t>
            </a:r>
          </a:p>
        </p:txBody>
      </p:sp>
      <p:sp>
        <p:nvSpPr>
          <p:cNvPr id="658" name="Oval 202"/>
          <p:cNvSpPr>
            <a:spLocks noChangeArrowheads="1"/>
          </p:cNvSpPr>
          <p:nvPr/>
        </p:nvSpPr>
        <p:spPr bwMode="auto">
          <a:xfrm>
            <a:off x="7307263" y="4411663"/>
            <a:ext cx="160337"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1</a:t>
            </a:r>
          </a:p>
        </p:txBody>
      </p:sp>
      <p:sp>
        <p:nvSpPr>
          <p:cNvPr id="659" name="Oval 202"/>
          <p:cNvSpPr>
            <a:spLocks noChangeArrowheads="1"/>
          </p:cNvSpPr>
          <p:nvPr/>
        </p:nvSpPr>
        <p:spPr bwMode="auto">
          <a:xfrm>
            <a:off x="7535863" y="2813050"/>
            <a:ext cx="160337"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1</a:t>
            </a:r>
          </a:p>
        </p:txBody>
      </p:sp>
      <p:sp>
        <p:nvSpPr>
          <p:cNvPr id="660" name="Oval 202"/>
          <p:cNvSpPr>
            <a:spLocks noChangeArrowheads="1"/>
          </p:cNvSpPr>
          <p:nvPr/>
        </p:nvSpPr>
        <p:spPr bwMode="auto">
          <a:xfrm>
            <a:off x="8040688" y="5311775"/>
            <a:ext cx="160337"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3</a:t>
            </a:r>
          </a:p>
        </p:txBody>
      </p:sp>
      <p:sp>
        <p:nvSpPr>
          <p:cNvPr id="661" name="Oval 202"/>
          <p:cNvSpPr>
            <a:spLocks noChangeArrowheads="1"/>
          </p:cNvSpPr>
          <p:nvPr/>
        </p:nvSpPr>
        <p:spPr bwMode="auto">
          <a:xfrm>
            <a:off x="7154863" y="5343525"/>
            <a:ext cx="160337"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1</a:t>
            </a:r>
          </a:p>
        </p:txBody>
      </p:sp>
      <p:sp>
        <p:nvSpPr>
          <p:cNvPr id="662" name="Oval 202"/>
          <p:cNvSpPr>
            <a:spLocks noChangeArrowheads="1"/>
          </p:cNvSpPr>
          <p:nvPr/>
        </p:nvSpPr>
        <p:spPr bwMode="auto">
          <a:xfrm>
            <a:off x="5764213" y="3352800"/>
            <a:ext cx="160337"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1</a:t>
            </a:r>
          </a:p>
        </p:txBody>
      </p:sp>
      <p:sp>
        <p:nvSpPr>
          <p:cNvPr id="663" name="Oval 202"/>
          <p:cNvSpPr>
            <a:spLocks noChangeArrowheads="1"/>
          </p:cNvSpPr>
          <p:nvPr/>
        </p:nvSpPr>
        <p:spPr bwMode="auto">
          <a:xfrm>
            <a:off x="6164263" y="3352800"/>
            <a:ext cx="160337"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1</a:t>
            </a:r>
          </a:p>
        </p:txBody>
      </p:sp>
      <p:sp>
        <p:nvSpPr>
          <p:cNvPr id="664" name="Line 46"/>
          <p:cNvSpPr>
            <a:spLocks noChangeShapeType="1"/>
          </p:cNvSpPr>
          <p:nvPr/>
        </p:nvSpPr>
        <p:spPr bwMode="auto">
          <a:xfrm flipH="1" flipV="1">
            <a:off x="5976938" y="3463925"/>
            <a:ext cx="68262" cy="138113"/>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39008" name="Text Box 45"/>
          <p:cNvSpPr txBox="1">
            <a:spLocks noChangeArrowheads="1"/>
          </p:cNvSpPr>
          <p:nvPr/>
        </p:nvSpPr>
        <p:spPr bwMode="auto">
          <a:xfrm>
            <a:off x="6030913" y="3595688"/>
            <a:ext cx="217487" cy="138112"/>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Togo</a:t>
            </a:r>
          </a:p>
        </p:txBody>
      </p:sp>
      <p:sp>
        <p:nvSpPr>
          <p:cNvPr id="666" name="Line 54"/>
          <p:cNvSpPr>
            <a:spLocks noChangeShapeType="1"/>
          </p:cNvSpPr>
          <p:nvPr/>
        </p:nvSpPr>
        <p:spPr bwMode="auto">
          <a:xfrm flipH="1">
            <a:off x="5686425" y="3521075"/>
            <a:ext cx="152400" cy="212725"/>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39010" name="Text Box 47"/>
          <p:cNvSpPr txBox="1">
            <a:spLocks noChangeArrowheads="1"/>
          </p:cNvSpPr>
          <p:nvPr/>
        </p:nvSpPr>
        <p:spPr bwMode="auto">
          <a:xfrm>
            <a:off x="5543550" y="3676650"/>
            <a:ext cx="284163" cy="139700"/>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Ghana</a:t>
            </a:r>
          </a:p>
        </p:txBody>
      </p:sp>
      <p:sp>
        <p:nvSpPr>
          <p:cNvPr id="668" name="Oval 202"/>
          <p:cNvSpPr>
            <a:spLocks noChangeArrowheads="1"/>
          </p:cNvSpPr>
          <p:nvPr/>
        </p:nvSpPr>
        <p:spPr bwMode="auto">
          <a:xfrm>
            <a:off x="5868988" y="3590925"/>
            <a:ext cx="160337"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1</a:t>
            </a:r>
          </a:p>
        </p:txBody>
      </p:sp>
      <p:sp>
        <p:nvSpPr>
          <p:cNvPr id="669" name="Oval 202"/>
          <p:cNvSpPr>
            <a:spLocks noChangeArrowheads="1"/>
          </p:cNvSpPr>
          <p:nvPr/>
        </p:nvSpPr>
        <p:spPr bwMode="auto">
          <a:xfrm>
            <a:off x="7086600" y="4191000"/>
            <a:ext cx="160338"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3</a:t>
            </a:r>
          </a:p>
        </p:txBody>
      </p:sp>
      <p:sp>
        <p:nvSpPr>
          <p:cNvPr id="670" name="Oval 202"/>
          <p:cNvSpPr>
            <a:spLocks noChangeArrowheads="1"/>
          </p:cNvSpPr>
          <p:nvPr/>
        </p:nvSpPr>
        <p:spPr bwMode="auto">
          <a:xfrm>
            <a:off x="4953000" y="3695700"/>
            <a:ext cx="160338"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1</a:t>
            </a:r>
          </a:p>
        </p:txBody>
      </p:sp>
      <p:sp>
        <p:nvSpPr>
          <p:cNvPr id="671" name="Oval 202"/>
          <p:cNvSpPr>
            <a:spLocks noChangeArrowheads="1"/>
          </p:cNvSpPr>
          <p:nvPr/>
        </p:nvSpPr>
        <p:spPr bwMode="auto">
          <a:xfrm>
            <a:off x="4610100" y="2819400"/>
            <a:ext cx="160338"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1</a:t>
            </a:r>
          </a:p>
        </p:txBody>
      </p:sp>
      <p:sp>
        <p:nvSpPr>
          <p:cNvPr id="672" name="Oval 202"/>
          <p:cNvSpPr>
            <a:spLocks noChangeArrowheads="1"/>
          </p:cNvSpPr>
          <p:nvPr/>
        </p:nvSpPr>
        <p:spPr bwMode="auto">
          <a:xfrm>
            <a:off x="6811963" y="5356225"/>
            <a:ext cx="160337"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1</a:t>
            </a:r>
          </a:p>
        </p:txBody>
      </p:sp>
      <p:sp>
        <p:nvSpPr>
          <p:cNvPr id="673" name="Oval 202"/>
          <p:cNvSpPr>
            <a:spLocks noChangeArrowheads="1"/>
          </p:cNvSpPr>
          <p:nvPr/>
        </p:nvSpPr>
        <p:spPr bwMode="auto">
          <a:xfrm>
            <a:off x="5478463" y="1822450"/>
            <a:ext cx="160337"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4</a:t>
            </a:r>
          </a:p>
        </p:txBody>
      </p:sp>
      <p:sp>
        <p:nvSpPr>
          <p:cNvPr id="674" name="Oval 202"/>
          <p:cNvSpPr>
            <a:spLocks noChangeArrowheads="1"/>
          </p:cNvSpPr>
          <p:nvPr/>
        </p:nvSpPr>
        <p:spPr bwMode="auto">
          <a:xfrm>
            <a:off x="7840663" y="4648200"/>
            <a:ext cx="160337"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1</a:t>
            </a:r>
          </a:p>
        </p:txBody>
      </p:sp>
      <p:sp>
        <p:nvSpPr>
          <p:cNvPr id="675" name="Oval 202"/>
          <p:cNvSpPr>
            <a:spLocks noChangeArrowheads="1"/>
          </p:cNvSpPr>
          <p:nvPr/>
        </p:nvSpPr>
        <p:spPr bwMode="auto">
          <a:xfrm>
            <a:off x="7154863" y="5921375"/>
            <a:ext cx="160337"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1</a:t>
            </a:r>
          </a:p>
        </p:txBody>
      </p:sp>
      <p:sp>
        <p:nvSpPr>
          <p:cNvPr id="676" name="Oval 202"/>
          <p:cNvSpPr>
            <a:spLocks noChangeArrowheads="1"/>
          </p:cNvSpPr>
          <p:nvPr/>
        </p:nvSpPr>
        <p:spPr bwMode="auto">
          <a:xfrm>
            <a:off x="5486400" y="3048000"/>
            <a:ext cx="160338"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1</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7"/>
          <p:cNvSpPr txBox="1">
            <a:spLocks noChangeArrowheads="1"/>
          </p:cNvSpPr>
          <p:nvPr/>
        </p:nvSpPr>
        <p:spPr bwMode="auto">
          <a:xfrm>
            <a:off x="793750" y="300038"/>
            <a:ext cx="7543800" cy="522287"/>
          </a:xfrm>
          <a:prstGeom prst="rect">
            <a:avLst/>
          </a:prstGeom>
          <a:noFill/>
          <a:ln w="9525">
            <a:noFill/>
            <a:miter lim="800000"/>
            <a:headEnd/>
            <a:tailEnd/>
          </a:ln>
        </p:spPr>
        <p:txBody>
          <a:bodyPr lIns="91365" tIns="45683" rIns="91365" bIns="45683">
            <a:spAutoFit/>
          </a:bodyPr>
          <a:lstStyle/>
          <a:p>
            <a:pPr algn="ctr"/>
            <a:r>
              <a:rPr lang="en-US" sz="2800" b="1">
                <a:solidFill>
                  <a:srgbClr val="000000"/>
                </a:solidFill>
                <a:ea typeface="ＭＳ Ｐゴシック" pitchFamily="34" charset="-128"/>
              </a:rPr>
              <a:t>3</a:t>
            </a:r>
            <a:r>
              <a:rPr lang="en-US" sz="2800" b="1" baseline="30000">
                <a:solidFill>
                  <a:srgbClr val="000000"/>
                </a:solidFill>
                <a:ea typeface="ＭＳ Ｐゴシック" pitchFamily="34" charset="-128"/>
              </a:rPr>
              <a:t>rd</a:t>
            </a:r>
            <a:r>
              <a:rPr lang="en-US" sz="2800" b="1">
                <a:solidFill>
                  <a:srgbClr val="000000"/>
                </a:solidFill>
                <a:ea typeface="ＭＳ Ｐゴシック" pitchFamily="34" charset="-128"/>
              </a:rPr>
              <a:t> Quarter FY13 Events</a:t>
            </a:r>
          </a:p>
        </p:txBody>
      </p:sp>
      <p:sp>
        <p:nvSpPr>
          <p:cNvPr id="173" name="TextBox 172"/>
          <p:cNvSpPr txBox="1"/>
          <p:nvPr/>
        </p:nvSpPr>
        <p:spPr>
          <a:xfrm>
            <a:off x="0" y="1143000"/>
            <a:ext cx="4267200" cy="4862513"/>
          </a:xfrm>
          <a:prstGeom prst="rect">
            <a:avLst/>
          </a:prstGeom>
          <a:noFill/>
          <a:ln w="12700">
            <a:solidFill>
              <a:schemeClr val="tx1">
                <a:lumMod val="95000"/>
                <a:lumOff val="5000"/>
              </a:schemeClr>
            </a:solidFill>
          </a:ln>
        </p:spPr>
        <p:txBody>
          <a:bodyPr>
            <a:spAutoFit/>
          </a:bodyPr>
          <a:lstStyle/>
          <a:p>
            <a:pPr>
              <a:defRPr/>
            </a:pPr>
            <a:r>
              <a:rPr lang="en-US" sz="1000" b="1" dirty="0">
                <a:solidFill>
                  <a:srgbClr val="000000"/>
                </a:solidFill>
              </a:rPr>
              <a:t>Northern Accord 13 Execution</a:t>
            </a:r>
            <a:endParaRPr lang="en-US" sz="1000" dirty="0">
              <a:solidFill>
                <a:srgbClr val="000000"/>
              </a:solidFill>
            </a:endParaRPr>
          </a:p>
          <a:p>
            <a:pPr>
              <a:defRPr/>
            </a:pPr>
            <a:r>
              <a:rPr lang="en-US" sz="1000" b="1" dirty="0">
                <a:solidFill>
                  <a:srgbClr val="000000"/>
                </a:solidFill>
              </a:rPr>
              <a:t>Judicious Response 13-1 Execution</a:t>
            </a:r>
          </a:p>
          <a:p>
            <a:pPr>
              <a:defRPr/>
            </a:pPr>
            <a:r>
              <a:rPr lang="en-US" sz="1000" b="1" dirty="0">
                <a:solidFill>
                  <a:srgbClr val="000000"/>
                </a:solidFill>
              </a:rPr>
              <a:t>Judicious Response 13-2 Planning Conference</a:t>
            </a:r>
          </a:p>
          <a:p>
            <a:pPr>
              <a:defRPr/>
            </a:pPr>
            <a:r>
              <a:rPr lang="en-US" sz="1000" b="1" dirty="0">
                <a:solidFill>
                  <a:srgbClr val="000000"/>
                </a:solidFill>
              </a:rPr>
              <a:t>Southern Accord 13 Planning Conference</a:t>
            </a:r>
            <a:endParaRPr lang="en-US" sz="1000" dirty="0">
              <a:solidFill>
                <a:srgbClr val="000000"/>
              </a:solidFill>
            </a:endParaRPr>
          </a:p>
          <a:p>
            <a:pPr>
              <a:defRPr/>
            </a:pPr>
            <a:r>
              <a:rPr lang="en-US" sz="1000" b="1" dirty="0">
                <a:solidFill>
                  <a:srgbClr val="000000"/>
                </a:solidFill>
              </a:rPr>
              <a:t>Eastern Accord  13 Planning Conference</a:t>
            </a:r>
            <a:endParaRPr lang="en-US" sz="1000" b="1" dirty="0"/>
          </a:p>
          <a:p>
            <a:pPr>
              <a:defRPr/>
            </a:pPr>
            <a:r>
              <a:rPr lang="en-US" sz="1000" b="1" dirty="0"/>
              <a:t>Angola:</a:t>
            </a:r>
            <a:r>
              <a:rPr lang="en-US" sz="1000" dirty="0"/>
              <a:t> Logistics Assessment </a:t>
            </a:r>
          </a:p>
          <a:p>
            <a:pPr>
              <a:defRPr/>
            </a:pPr>
            <a:r>
              <a:rPr lang="en-US" sz="1000" b="1" dirty="0"/>
              <a:t>Botswana:</a:t>
            </a:r>
            <a:r>
              <a:rPr lang="en-US" sz="1000" dirty="0"/>
              <a:t> NCO Roles within an Eng BN; MDMP; MDMP Course Assessment; Medical Engagement TCT; Employ of </a:t>
            </a:r>
            <a:r>
              <a:rPr lang="en-US" sz="1000" dirty="0" err="1"/>
              <a:t>Comms</a:t>
            </a:r>
            <a:r>
              <a:rPr lang="en-US" sz="1000" dirty="0"/>
              <a:t> Assets in PSO </a:t>
            </a:r>
          </a:p>
          <a:p>
            <a:pPr>
              <a:defRPr/>
            </a:pPr>
            <a:r>
              <a:rPr lang="en-US" sz="1000" b="1" dirty="0"/>
              <a:t>Burkina Faso:</a:t>
            </a:r>
            <a:r>
              <a:rPr lang="en-US" sz="1000" dirty="0"/>
              <a:t> Burkina Faso ACOTA </a:t>
            </a:r>
          </a:p>
          <a:p>
            <a:pPr>
              <a:defRPr/>
            </a:pPr>
            <a:r>
              <a:rPr lang="en-US" sz="1000" b="1" dirty="0"/>
              <a:t>Chad:</a:t>
            </a:r>
            <a:r>
              <a:rPr lang="en-US" sz="1000" dirty="0"/>
              <a:t> Humanitarian Mine Action (HMA) Course; Officer Training Assess FAM; Recruit Training FAM  </a:t>
            </a:r>
          </a:p>
          <a:p>
            <a:pPr>
              <a:defRPr/>
            </a:pPr>
            <a:r>
              <a:rPr lang="en-US" sz="1000" b="1" dirty="0"/>
              <a:t>Congo Democratic Republic:</a:t>
            </a:r>
            <a:r>
              <a:rPr lang="en-US" sz="1000" dirty="0"/>
              <a:t> HMA Course </a:t>
            </a:r>
          </a:p>
          <a:p>
            <a:pPr>
              <a:defRPr/>
            </a:pPr>
            <a:r>
              <a:rPr lang="en-US" sz="1000" b="1" dirty="0"/>
              <a:t>Gabon:</a:t>
            </a:r>
            <a:r>
              <a:rPr lang="en-US" sz="1000" dirty="0"/>
              <a:t> Staff Org/Battle Rhythm TCT </a:t>
            </a:r>
          </a:p>
          <a:p>
            <a:pPr>
              <a:defRPr/>
            </a:pPr>
            <a:r>
              <a:rPr lang="en-US" sz="1000" b="1" dirty="0"/>
              <a:t>Ghana:</a:t>
            </a:r>
            <a:r>
              <a:rPr lang="en-US" sz="1000" dirty="0"/>
              <a:t> ADAPT Phase I; ACOTA  </a:t>
            </a:r>
          </a:p>
          <a:p>
            <a:pPr>
              <a:defRPr/>
            </a:pPr>
            <a:r>
              <a:rPr lang="en-US" sz="1000" b="1" dirty="0"/>
              <a:t>Malawi:</a:t>
            </a:r>
            <a:r>
              <a:rPr lang="en-US" sz="1000" dirty="0"/>
              <a:t> Disaster Response FAM Visit </a:t>
            </a:r>
          </a:p>
          <a:p>
            <a:pPr>
              <a:defRPr/>
            </a:pPr>
            <a:r>
              <a:rPr lang="en-US" sz="1000" b="1" dirty="0"/>
              <a:t>Mali:</a:t>
            </a:r>
            <a:r>
              <a:rPr lang="en-US" sz="1000" dirty="0"/>
              <a:t> Intel Institution Dev FAM </a:t>
            </a:r>
          </a:p>
          <a:p>
            <a:pPr>
              <a:defRPr/>
            </a:pPr>
            <a:r>
              <a:rPr lang="en-US" sz="1000" b="1" dirty="0"/>
              <a:t>Morocco:</a:t>
            </a:r>
            <a:r>
              <a:rPr lang="en-US" sz="1000" dirty="0"/>
              <a:t> Staff College Lecture TCT; Staff College Lecture TCT </a:t>
            </a:r>
          </a:p>
          <a:p>
            <a:pPr>
              <a:defRPr/>
            </a:pPr>
            <a:r>
              <a:rPr lang="en-US" sz="1000" b="1" dirty="0"/>
              <a:t>Mozambique:</a:t>
            </a:r>
            <a:r>
              <a:rPr lang="en-US" sz="1000" dirty="0"/>
              <a:t> Explosive Ordnance Disposal (EOD) School ; NCOA FAM Visit (WLC); NCOPD (WLC) </a:t>
            </a:r>
          </a:p>
          <a:p>
            <a:pPr>
              <a:defRPr/>
            </a:pPr>
            <a:r>
              <a:rPr lang="en-US" sz="1000" b="1" dirty="0"/>
              <a:t>Namibia:</a:t>
            </a:r>
            <a:r>
              <a:rPr lang="en-US" sz="1000" dirty="0"/>
              <a:t> NCO Leader Development TCT; NCO Leader Development TCT </a:t>
            </a:r>
          </a:p>
          <a:p>
            <a:pPr>
              <a:defRPr/>
            </a:pPr>
            <a:r>
              <a:rPr lang="en-US" sz="1000" b="1" dirty="0"/>
              <a:t>Nigeria:</a:t>
            </a:r>
            <a:r>
              <a:rPr lang="en-US" sz="1000" dirty="0"/>
              <a:t> Nigeria ACOTA  </a:t>
            </a:r>
          </a:p>
          <a:p>
            <a:pPr>
              <a:defRPr/>
            </a:pPr>
            <a:r>
              <a:rPr lang="en-US" sz="1000" b="1" dirty="0"/>
              <a:t>Senegal:</a:t>
            </a:r>
            <a:r>
              <a:rPr lang="en-US" sz="1000" dirty="0"/>
              <a:t> Senegal ACOTA </a:t>
            </a:r>
          </a:p>
          <a:p>
            <a:pPr>
              <a:defRPr/>
            </a:pPr>
            <a:r>
              <a:rPr lang="en-US" sz="1000" b="1" dirty="0"/>
              <a:t>Sierra Leone:</a:t>
            </a:r>
            <a:r>
              <a:rPr lang="en-US" sz="1000" dirty="0"/>
              <a:t> ACOTA </a:t>
            </a:r>
          </a:p>
          <a:p>
            <a:pPr>
              <a:defRPr/>
            </a:pPr>
            <a:r>
              <a:rPr lang="en-US" sz="1000" b="1" dirty="0"/>
              <a:t>Sudan:</a:t>
            </a:r>
            <a:r>
              <a:rPr lang="en-US" sz="1000" dirty="0"/>
              <a:t> Counter Insurgency Ops Seminar </a:t>
            </a:r>
          </a:p>
          <a:p>
            <a:pPr>
              <a:defRPr/>
            </a:pPr>
            <a:endParaRPr lang="en-US" sz="1000" dirty="0"/>
          </a:p>
          <a:p>
            <a:pPr>
              <a:defRPr/>
            </a:pPr>
            <a:endParaRPr lang="en-US" sz="1000" dirty="0">
              <a:solidFill>
                <a:srgbClr val="000000"/>
              </a:solidFill>
            </a:endParaRPr>
          </a:p>
          <a:p>
            <a:pPr>
              <a:defRPr/>
            </a:pPr>
            <a:endParaRPr lang="en-US" sz="1000" dirty="0">
              <a:solidFill>
                <a:srgbClr val="000000"/>
              </a:solidFill>
            </a:endParaRPr>
          </a:p>
          <a:p>
            <a:pPr>
              <a:defRPr/>
            </a:pPr>
            <a:endParaRPr lang="en-US" sz="1000" dirty="0">
              <a:solidFill>
                <a:srgbClr val="000000"/>
              </a:solidFill>
            </a:endParaRPr>
          </a:p>
          <a:p>
            <a:pPr>
              <a:defRPr/>
            </a:pPr>
            <a:endParaRPr lang="en-US" sz="1000" dirty="0">
              <a:solidFill>
                <a:srgbClr val="000000"/>
              </a:solidFill>
            </a:endParaRPr>
          </a:p>
        </p:txBody>
      </p:sp>
      <p:sp>
        <p:nvSpPr>
          <p:cNvPr id="39940" name="Rectangle 169"/>
          <p:cNvSpPr>
            <a:spLocks noChangeArrowheads="1"/>
          </p:cNvSpPr>
          <p:nvPr/>
        </p:nvSpPr>
        <p:spPr bwMode="auto">
          <a:xfrm>
            <a:off x="9525" y="5334000"/>
            <a:ext cx="4114800" cy="554038"/>
          </a:xfrm>
          <a:prstGeom prst="rect">
            <a:avLst/>
          </a:prstGeom>
          <a:noFill/>
          <a:ln w="9525">
            <a:noFill/>
            <a:miter lim="800000"/>
            <a:headEnd/>
            <a:tailEnd/>
          </a:ln>
        </p:spPr>
        <p:txBody>
          <a:bodyPr>
            <a:spAutoFit/>
          </a:bodyPr>
          <a:lstStyle/>
          <a:p>
            <a:r>
              <a:rPr lang="en-US" sz="1000" b="1"/>
              <a:t>Note</a:t>
            </a:r>
            <a:r>
              <a:rPr lang="en-US" sz="1000"/>
              <a:t>: The numbers on the map represent the number of projected RAB missions in each country by quarter.  The short titles aligned with the countries are from data pulled from TSCMIS</a:t>
            </a:r>
          </a:p>
        </p:txBody>
      </p:sp>
      <p:grpSp>
        <p:nvGrpSpPr>
          <p:cNvPr id="2" name="Group 3"/>
          <p:cNvGrpSpPr>
            <a:grpSpLocks/>
          </p:cNvGrpSpPr>
          <p:nvPr/>
        </p:nvGrpSpPr>
        <p:grpSpPr bwMode="auto">
          <a:xfrm>
            <a:off x="4868863" y="1474313"/>
            <a:ext cx="2528887" cy="1468438"/>
            <a:chOff x="2785" y="677"/>
            <a:chExt cx="1809" cy="1020"/>
          </a:xfrm>
          <a:solidFill>
            <a:srgbClr val="FFFFFF">
              <a:lumMod val="75000"/>
            </a:srgbClr>
          </a:solidFill>
        </p:grpSpPr>
        <p:sp>
          <p:nvSpPr>
            <p:cNvPr id="495" name="Freeform 4"/>
            <p:cNvSpPr>
              <a:spLocks/>
            </p:cNvSpPr>
            <p:nvPr/>
          </p:nvSpPr>
          <p:spPr bwMode="auto">
            <a:xfrm>
              <a:off x="3145" y="689"/>
              <a:ext cx="875" cy="818"/>
            </a:xfrm>
            <a:custGeom>
              <a:avLst/>
              <a:gdLst>
                <a:gd name="T0" fmla="*/ 3 w 808"/>
                <a:gd name="T1" fmla="*/ 189239314 h 759"/>
                <a:gd name="T2" fmla="*/ 48950344 w 808"/>
                <a:gd name="T3" fmla="*/ 200807102 h 759"/>
                <a:gd name="T4" fmla="*/ 154034815 w 808"/>
                <a:gd name="T5" fmla="*/ 229613384 h 759"/>
                <a:gd name="T6" fmla="*/ 255618646 w 808"/>
                <a:gd name="T7" fmla="*/ 258591414 h 759"/>
                <a:gd name="T8" fmla="*/ 333266850 w 808"/>
                <a:gd name="T9" fmla="*/ 280986337 h 759"/>
                <a:gd name="T10" fmla="*/ 400661166 w 808"/>
                <a:gd name="T11" fmla="*/ 302828288 h 759"/>
                <a:gd name="T12" fmla="*/ 405891065 w 808"/>
                <a:gd name="T13" fmla="*/ 308953815 h 759"/>
                <a:gd name="T14" fmla="*/ 416279894 w 808"/>
                <a:gd name="T15" fmla="*/ 311988988 h 759"/>
                <a:gd name="T16" fmla="*/ 424865911 w 808"/>
                <a:gd name="T17" fmla="*/ 317066096 h 759"/>
                <a:gd name="T18" fmla="*/ 452160636 w 808"/>
                <a:gd name="T19" fmla="*/ 320368340 h 759"/>
                <a:gd name="T20" fmla="*/ 485095556 w 808"/>
                <a:gd name="T21" fmla="*/ 327233003 h 759"/>
                <a:gd name="T22" fmla="*/ 492745376 w 808"/>
                <a:gd name="T23" fmla="*/ 333744789 h 759"/>
                <a:gd name="T24" fmla="*/ 488178328 w 808"/>
                <a:gd name="T25" fmla="*/ 342309270 h 759"/>
                <a:gd name="T26" fmla="*/ 518699150 w 808"/>
                <a:gd name="T27" fmla="*/ 342309270 h 759"/>
                <a:gd name="T28" fmla="*/ 551015022 w 808"/>
                <a:gd name="T29" fmla="*/ 339920530 h 759"/>
                <a:gd name="T30" fmla="*/ 660910969 w 808"/>
                <a:gd name="T31" fmla="*/ 311988988 h 759"/>
                <a:gd name="T32" fmla="*/ 685221615 w 808"/>
                <a:gd name="T33" fmla="*/ 304527554 h 759"/>
                <a:gd name="T34" fmla="*/ 743727736 w 808"/>
                <a:gd name="T35" fmla="*/ 287429562 h 759"/>
                <a:gd name="T36" fmla="*/ 773143252 w 808"/>
                <a:gd name="T37" fmla="*/ 278692644 h 759"/>
                <a:gd name="T38" fmla="*/ 816539357 w 808"/>
                <a:gd name="T39" fmla="*/ 266612372 h 759"/>
                <a:gd name="T40" fmla="*/ 837252698 w 808"/>
                <a:gd name="T41" fmla="*/ 252411948 h 759"/>
                <a:gd name="T42" fmla="*/ 781711249 w 808"/>
                <a:gd name="T43" fmla="*/ 239241735 h 759"/>
                <a:gd name="T44" fmla="*/ 761454225 w 808"/>
                <a:gd name="T45" fmla="*/ 219803354 h 759"/>
                <a:gd name="T46" fmla="*/ 757791494 w 808"/>
                <a:gd name="T47" fmla="*/ 202339725 h 759"/>
                <a:gd name="T48" fmla="*/ 736574154 w 808"/>
                <a:gd name="T49" fmla="*/ 136934889 h 759"/>
                <a:gd name="T50" fmla="*/ 736574154 w 808"/>
                <a:gd name="T51" fmla="*/ 107032043 h 759"/>
                <a:gd name="T52" fmla="*/ 702252818 w 808"/>
                <a:gd name="T53" fmla="*/ 88501441 h 759"/>
                <a:gd name="T54" fmla="*/ 687697812 w 808"/>
                <a:gd name="T55" fmla="*/ 74503597 h 759"/>
                <a:gd name="T56" fmla="*/ 664893066 w 808"/>
                <a:gd name="T57" fmla="*/ 63505939 h 759"/>
                <a:gd name="T58" fmla="*/ 685221615 w 808"/>
                <a:gd name="T59" fmla="*/ 55132553 h 759"/>
                <a:gd name="T60" fmla="*/ 708900182 w 808"/>
                <a:gd name="T61" fmla="*/ 36042349 h 759"/>
                <a:gd name="T62" fmla="*/ 702252818 w 808"/>
                <a:gd name="T63" fmla="*/ 10784746 h 759"/>
                <a:gd name="T64" fmla="*/ 658013940 w 808"/>
                <a:gd name="T65" fmla="*/ 4 h 759"/>
                <a:gd name="T66" fmla="*/ 570429550 w 808"/>
                <a:gd name="T67" fmla="*/ 5925411 h 759"/>
                <a:gd name="T68" fmla="*/ 469861898 w 808"/>
                <a:gd name="T69" fmla="*/ 9285110 h 759"/>
                <a:gd name="T70" fmla="*/ 378413925 w 808"/>
                <a:gd name="T71" fmla="*/ 16899685 h 759"/>
                <a:gd name="T72" fmla="*/ 338069264 w 808"/>
                <a:gd name="T73" fmla="*/ 25959953 h 759"/>
                <a:gd name="T74" fmla="*/ 281140222 w 808"/>
                <a:gd name="T75" fmla="*/ 38354915 h 759"/>
                <a:gd name="T76" fmla="*/ 276591609 w 808"/>
                <a:gd name="T77" fmla="*/ 40934164 h 759"/>
                <a:gd name="T78" fmla="*/ 281140222 w 808"/>
                <a:gd name="T79" fmla="*/ 42343219 h 759"/>
                <a:gd name="T80" fmla="*/ 286778062 w 808"/>
                <a:gd name="T81" fmla="*/ 48624905 h 759"/>
                <a:gd name="T82" fmla="*/ 290769239 w 808"/>
                <a:gd name="T83" fmla="*/ 65025560 h 759"/>
                <a:gd name="T84" fmla="*/ 305522462 w 808"/>
                <a:gd name="T85" fmla="*/ 83477789 h 759"/>
                <a:gd name="T86" fmla="*/ 313365509 w 808"/>
                <a:gd name="T87" fmla="*/ 86536621 h 759"/>
                <a:gd name="T88" fmla="*/ 308550065 w 808"/>
                <a:gd name="T89" fmla="*/ 94179735 h 759"/>
                <a:gd name="T90" fmla="*/ 236045681 w 808"/>
                <a:gd name="T91" fmla="*/ 99312160 h 759"/>
                <a:gd name="T92" fmla="*/ 198266762 w 808"/>
                <a:gd name="T93" fmla="*/ 107032043 h 759"/>
                <a:gd name="T94" fmla="*/ 202510147 w 808"/>
                <a:gd name="T95" fmla="*/ 108145989 h 759"/>
                <a:gd name="T96" fmla="*/ 202510147 w 808"/>
                <a:gd name="T97" fmla="*/ 112478995 h 759"/>
                <a:gd name="T98" fmla="*/ 209471194 w 808"/>
                <a:gd name="T99" fmla="*/ 113988580 h 759"/>
                <a:gd name="T100" fmla="*/ 175106056 w 808"/>
                <a:gd name="T101" fmla="*/ 121964636 h 759"/>
                <a:gd name="T102" fmla="*/ 147251748 w 808"/>
                <a:gd name="T103" fmla="*/ 129221421 h 759"/>
                <a:gd name="T104" fmla="*/ 126019195 w 808"/>
                <a:gd name="T105" fmla="*/ 135376952 h 759"/>
                <a:gd name="T106" fmla="*/ 86254217 w 808"/>
                <a:gd name="T107" fmla="*/ 141042209 h 759"/>
                <a:gd name="T108" fmla="*/ 32867962 w 808"/>
                <a:gd name="T109" fmla="*/ 147579275 h 759"/>
                <a:gd name="T110" fmla="*/ 0 w 808"/>
                <a:gd name="T111" fmla="*/ 156733492 h 7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08"/>
                <a:gd name="T169" fmla="*/ 0 h 759"/>
                <a:gd name="T170" fmla="*/ 808 w 808"/>
                <a:gd name="T171" fmla="*/ 759 h 7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08" h="759">
                  <a:moveTo>
                    <a:pt x="0" y="413"/>
                  </a:moveTo>
                  <a:lnTo>
                    <a:pt x="3" y="413"/>
                  </a:lnTo>
                  <a:lnTo>
                    <a:pt x="3" y="416"/>
                  </a:lnTo>
                  <a:lnTo>
                    <a:pt x="18" y="426"/>
                  </a:lnTo>
                  <a:lnTo>
                    <a:pt x="44" y="443"/>
                  </a:lnTo>
                  <a:lnTo>
                    <a:pt x="47" y="443"/>
                  </a:lnTo>
                  <a:lnTo>
                    <a:pt x="104" y="480"/>
                  </a:lnTo>
                  <a:lnTo>
                    <a:pt x="143" y="503"/>
                  </a:lnTo>
                  <a:lnTo>
                    <a:pt x="149" y="507"/>
                  </a:lnTo>
                  <a:lnTo>
                    <a:pt x="155" y="513"/>
                  </a:lnTo>
                  <a:lnTo>
                    <a:pt x="238" y="567"/>
                  </a:lnTo>
                  <a:lnTo>
                    <a:pt x="244" y="570"/>
                  </a:lnTo>
                  <a:lnTo>
                    <a:pt x="260" y="580"/>
                  </a:lnTo>
                  <a:lnTo>
                    <a:pt x="283" y="597"/>
                  </a:lnTo>
                  <a:lnTo>
                    <a:pt x="318" y="620"/>
                  </a:lnTo>
                  <a:lnTo>
                    <a:pt x="362" y="654"/>
                  </a:lnTo>
                  <a:lnTo>
                    <a:pt x="369" y="654"/>
                  </a:lnTo>
                  <a:lnTo>
                    <a:pt x="384" y="668"/>
                  </a:lnTo>
                  <a:lnTo>
                    <a:pt x="384" y="671"/>
                  </a:lnTo>
                  <a:lnTo>
                    <a:pt x="387" y="671"/>
                  </a:lnTo>
                  <a:lnTo>
                    <a:pt x="387" y="681"/>
                  </a:lnTo>
                  <a:lnTo>
                    <a:pt x="391" y="681"/>
                  </a:lnTo>
                  <a:lnTo>
                    <a:pt x="397" y="684"/>
                  </a:lnTo>
                  <a:lnTo>
                    <a:pt x="397" y="688"/>
                  </a:lnTo>
                  <a:lnTo>
                    <a:pt x="403" y="688"/>
                  </a:lnTo>
                  <a:lnTo>
                    <a:pt x="406" y="691"/>
                  </a:lnTo>
                  <a:lnTo>
                    <a:pt x="406" y="698"/>
                  </a:lnTo>
                  <a:lnTo>
                    <a:pt x="413" y="704"/>
                  </a:lnTo>
                  <a:lnTo>
                    <a:pt x="416" y="704"/>
                  </a:lnTo>
                  <a:lnTo>
                    <a:pt x="432" y="704"/>
                  </a:lnTo>
                  <a:lnTo>
                    <a:pt x="435" y="712"/>
                  </a:lnTo>
                  <a:lnTo>
                    <a:pt x="450" y="715"/>
                  </a:lnTo>
                  <a:lnTo>
                    <a:pt x="464" y="721"/>
                  </a:lnTo>
                  <a:lnTo>
                    <a:pt x="470" y="728"/>
                  </a:lnTo>
                  <a:lnTo>
                    <a:pt x="470" y="731"/>
                  </a:lnTo>
                  <a:lnTo>
                    <a:pt x="470" y="735"/>
                  </a:lnTo>
                  <a:lnTo>
                    <a:pt x="470" y="738"/>
                  </a:lnTo>
                  <a:lnTo>
                    <a:pt x="466" y="741"/>
                  </a:lnTo>
                  <a:lnTo>
                    <a:pt x="466" y="755"/>
                  </a:lnTo>
                  <a:lnTo>
                    <a:pt x="470" y="755"/>
                  </a:lnTo>
                  <a:lnTo>
                    <a:pt x="496" y="758"/>
                  </a:lnTo>
                  <a:lnTo>
                    <a:pt x="496" y="755"/>
                  </a:lnTo>
                  <a:lnTo>
                    <a:pt x="504" y="751"/>
                  </a:lnTo>
                  <a:lnTo>
                    <a:pt x="524" y="748"/>
                  </a:lnTo>
                  <a:lnTo>
                    <a:pt x="527" y="748"/>
                  </a:lnTo>
                  <a:lnTo>
                    <a:pt x="565" y="738"/>
                  </a:lnTo>
                  <a:lnTo>
                    <a:pt x="613" y="702"/>
                  </a:lnTo>
                  <a:lnTo>
                    <a:pt x="632" y="688"/>
                  </a:lnTo>
                  <a:lnTo>
                    <a:pt x="639" y="681"/>
                  </a:lnTo>
                  <a:lnTo>
                    <a:pt x="645" y="678"/>
                  </a:lnTo>
                  <a:lnTo>
                    <a:pt x="654" y="671"/>
                  </a:lnTo>
                  <a:lnTo>
                    <a:pt x="680" y="651"/>
                  </a:lnTo>
                  <a:lnTo>
                    <a:pt x="699" y="641"/>
                  </a:lnTo>
                  <a:lnTo>
                    <a:pt x="709" y="634"/>
                  </a:lnTo>
                  <a:lnTo>
                    <a:pt x="724" y="624"/>
                  </a:lnTo>
                  <a:lnTo>
                    <a:pt x="728" y="620"/>
                  </a:lnTo>
                  <a:lnTo>
                    <a:pt x="740" y="614"/>
                  </a:lnTo>
                  <a:lnTo>
                    <a:pt x="743" y="610"/>
                  </a:lnTo>
                  <a:lnTo>
                    <a:pt x="779" y="591"/>
                  </a:lnTo>
                  <a:lnTo>
                    <a:pt x="781" y="587"/>
                  </a:lnTo>
                  <a:lnTo>
                    <a:pt x="804" y="574"/>
                  </a:lnTo>
                  <a:lnTo>
                    <a:pt x="807" y="570"/>
                  </a:lnTo>
                  <a:lnTo>
                    <a:pt x="801" y="557"/>
                  </a:lnTo>
                  <a:lnTo>
                    <a:pt x="791" y="536"/>
                  </a:lnTo>
                  <a:lnTo>
                    <a:pt x="769" y="527"/>
                  </a:lnTo>
                  <a:lnTo>
                    <a:pt x="747" y="527"/>
                  </a:lnTo>
                  <a:lnTo>
                    <a:pt x="736" y="516"/>
                  </a:lnTo>
                  <a:lnTo>
                    <a:pt x="734" y="493"/>
                  </a:lnTo>
                  <a:lnTo>
                    <a:pt x="728" y="483"/>
                  </a:lnTo>
                  <a:lnTo>
                    <a:pt x="712" y="466"/>
                  </a:lnTo>
                  <a:lnTo>
                    <a:pt x="712" y="452"/>
                  </a:lnTo>
                  <a:lnTo>
                    <a:pt x="724" y="446"/>
                  </a:lnTo>
                  <a:lnTo>
                    <a:pt x="721" y="325"/>
                  </a:lnTo>
                  <a:lnTo>
                    <a:pt x="715" y="312"/>
                  </a:lnTo>
                  <a:lnTo>
                    <a:pt x="705" y="302"/>
                  </a:lnTo>
                  <a:lnTo>
                    <a:pt x="705" y="292"/>
                  </a:lnTo>
                  <a:lnTo>
                    <a:pt x="715" y="285"/>
                  </a:lnTo>
                  <a:lnTo>
                    <a:pt x="705" y="235"/>
                  </a:lnTo>
                  <a:lnTo>
                    <a:pt x="699" y="211"/>
                  </a:lnTo>
                  <a:lnTo>
                    <a:pt x="696" y="208"/>
                  </a:lnTo>
                  <a:lnTo>
                    <a:pt x="670" y="195"/>
                  </a:lnTo>
                  <a:lnTo>
                    <a:pt x="667" y="195"/>
                  </a:lnTo>
                  <a:lnTo>
                    <a:pt x="663" y="178"/>
                  </a:lnTo>
                  <a:lnTo>
                    <a:pt x="657" y="164"/>
                  </a:lnTo>
                  <a:lnTo>
                    <a:pt x="645" y="161"/>
                  </a:lnTo>
                  <a:lnTo>
                    <a:pt x="642" y="154"/>
                  </a:lnTo>
                  <a:lnTo>
                    <a:pt x="635" y="138"/>
                  </a:lnTo>
                  <a:lnTo>
                    <a:pt x="635" y="131"/>
                  </a:lnTo>
                  <a:lnTo>
                    <a:pt x="648" y="121"/>
                  </a:lnTo>
                  <a:lnTo>
                    <a:pt x="654" y="121"/>
                  </a:lnTo>
                  <a:lnTo>
                    <a:pt x="654" y="114"/>
                  </a:lnTo>
                  <a:lnTo>
                    <a:pt x="670" y="104"/>
                  </a:lnTo>
                  <a:lnTo>
                    <a:pt x="677" y="80"/>
                  </a:lnTo>
                  <a:lnTo>
                    <a:pt x="677" y="27"/>
                  </a:lnTo>
                  <a:lnTo>
                    <a:pt x="673" y="24"/>
                  </a:lnTo>
                  <a:lnTo>
                    <a:pt x="670" y="24"/>
                  </a:lnTo>
                  <a:lnTo>
                    <a:pt x="689" y="7"/>
                  </a:lnTo>
                  <a:lnTo>
                    <a:pt x="632" y="0"/>
                  </a:lnTo>
                  <a:lnTo>
                    <a:pt x="628" y="4"/>
                  </a:lnTo>
                  <a:lnTo>
                    <a:pt x="593" y="0"/>
                  </a:lnTo>
                  <a:lnTo>
                    <a:pt x="588" y="7"/>
                  </a:lnTo>
                  <a:lnTo>
                    <a:pt x="546" y="14"/>
                  </a:lnTo>
                  <a:lnTo>
                    <a:pt x="540" y="7"/>
                  </a:lnTo>
                  <a:lnTo>
                    <a:pt x="464" y="10"/>
                  </a:lnTo>
                  <a:lnTo>
                    <a:pt x="450" y="20"/>
                  </a:lnTo>
                  <a:lnTo>
                    <a:pt x="394" y="24"/>
                  </a:lnTo>
                  <a:lnTo>
                    <a:pt x="375" y="30"/>
                  </a:lnTo>
                  <a:lnTo>
                    <a:pt x="362" y="37"/>
                  </a:lnTo>
                  <a:lnTo>
                    <a:pt x="346" y="51"/>
                  </a:lnTo>
                  <a:lnTo>
                    <a:pt x="330" y="51"/>
                  </a:lnTo>
                  <a:lnTo>
                    <a:pt x="323" y="57"/>
                  </a:lnTo>
                  <a:lnTo>
                    <a:pt x="304" y="60"/>
                  </a:lnTo>
                  <a:lnTo>
                    <a:pt x="292" y="74"/>
                  </a:lnTo>
                  <a:lnTo>
                    <a:pt x="269" y="84"/>
                  </a:lnTo>
                  <a:lnTo>
                    <a:pt x="254" y="84"/>
                  </a:lnTo>
                  <a:lnTo>
                    <a:pt x="257" y="84"/>
                  </a:lnTo>
                  <a:lnTo>
                    <a:pt x="263" y="90"/>
                  </a:lnTo>
                  <a:lnTo>
                    <a:pt x="267" y="90"/>
                  </a:lnTo>
                  <a:lnTo>
                    <a:pt x="267" y="94"/>
                  </a:lnTo>
                  <a:lnTo>
                    <a:pt x="269" y="94"/>
                  </a:lnTo>
                  <a:lnTo>
                    <a:pt x="273" y="98"/>
                  </a:lnTo>
                  <a:lnTo>
                    <a:pt x="269" y="98"/>
                  </a:lnTo>
                  <a:lnTo>
                    <a:pt x="273" y="108"/>
                  </a:lnTo>
                  <a:lnTo>
                    <a:pt x="273" y="111"/>
                  </a:lnTo>
                  <a:lnTo>
                    <a:pt x="273" y="138"/>
                  </a:lnTo>
                  <a:lnTo>
                    <a:pt x="279" y="144"/>
                  </a:lnTo>
                  <a:lnTo>
                    <a:pt x="286" y="174"/>
                  </a:lnTo>
                  <a:lnTo>
                    <a:pt x="292" y="181"/>
                  </a:lnTo>
                  <a:lnTo>
                    <a:pt x="292" y="185"/>
                  </a:lnTo>
                  <a:lnTo>
                    <a:pt x="302" y="188"/>
                  </a:lnTo>
                  <a:lnTo>
                    <a:pt x="302" y="191"/>
                  </a:lnTo>
                  <a:lnTo>
                    <a:pt x="299" y="191"/>
                  </a:lnTo>
                  <a:lnTo>
                    <a:pt x="295" y="201"/>
                  </a:lnTo>
                  <a:lnTo>
                    <a:pt x="295" y="205"/>
                  </a:lnTo>
                  <a:lnTo>
                    <a:pt x="295" y="208"/>
                  </a:lnTo>
                  <a:lnTo>
                    <a:pt x="289" y="205"/>
                  </a:lnTo>
                  <a:lnTo>
                    <a:pt x="229" y="208"/>
                  </a:lnTo>
                  <a:lnTo>
                    <a:pt x="225" y="218"/>
                  </a:lnTo>
                  <a:lnTo>
                    <a:pt x="222" y="222"/>
                  </a:lnTo>
                  <a:lnTo>
                    <a:pt x="190" y="228"/>
                  </a:lnTo>
                  <a:lnTo>
                    <a:pt x="190" y="235"/>
                  </a:lnTo>
                  <a:lnTo>
                    <a:pt x="197" y="235"/>
                  </a:lnTo>
                  <a:lnTo>
                    <a:pt x="197" y="238"/>
                  </a:lnTo>
                  <a:lnTo>
                    <a:pt x="194" y="238"/>
                  </a:lnTo>
                  <a:lnTo>
                    <a:pt x="194" y="245"/>
                  </a:lnTo>
                  <a:lnTo>
                    <a:pt x="190" y="245"/>
                  </a:lnTo>
                  <a:lnTo>
                    <a:pt x="194" y="248"/>
                  </a:lnTo>
                  <a:lnTo>
                    <a:pt x="194" y="245"/>
                  </a:lnTo>
                  <a:lnTo>
                    <a:pt x="197" y="248"/>
                  </a:lnTo>
                  <a:lnTo>
                    <a:pt x="199" y="251"/>
                  </a:lnTo>
                  <a:lnTo>
                    <a:pt x="199" y="255"/>
                  </a:lnTo>
                  <a:lnTo>
                    <a:pt x="180" y="258"/>
                  </a:lnTo>
                  <a:lnTo>
                    <a:pt x="168" y="269"/>
                  </a:lnTo>
                  <a:lnTo>
                    <a:pt x="149" y="271"/>
                  </a:lnTo>
                  <a:lnTo>
                    <a:pt x="140" y="282"/>
                  </a:lnTo>
                  <a:lnTo>
                    <a:pt x="140" y="285"/>
                  </a:lnTo>
                  <a:lnTo>
                    <a:pt x="130" y="295"/>
                  </a:lnTo>
                  <a:lnTo>
                    <a:pt x="124" y="299"/>
                  </a:lnTo>
                  <a:lnTo>
                    <a:pt x="120" y="299"/>
                  </a:lnTo>
                  <a:lnTo>
                    <a:pt x="86" y="302"/>
                  </a:lnTo>
                  <a:lnTo>
                    <a:pt x="83" y="306"/>
                  </a:lnTo>
                  <a:lnTo>
                    <a:pt x="83" y="312"/>
                  </a:lnTo>
                  <a:lnTo>
                    <a:pt x="60" y="312"/>
                  </a:lnTo>
                  <a:lnTo>
                    <a:pt x="51" y="319"/>
                  </a:lnTo>
                  <a:lnTo>
                    <a:pt x="31" y="325"/>
                  </a:lnTo>
                  <a:lnTo>
                    <a:pt x="18" y="332"/>
                  </a:lnTo>
                  <a:lnTo>
                    <a:pt x="6" y="342"/>
                  </a:lnTo>
                  <a:lnTo>
                    <a:pt x="0" y="345"/>
                  </a:lnTo>
                  <a:lnTo>
                    <a:pt x="0" y="396"/>
                  </a:lnTo>
                  <a:lnTo>
                    <a:pt x="0" y="413"/>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496" name="Freeform 5"/>
            <p:cNvSpPr>
              <a:spLocks/>
            </p:cNvSpPr>
            <p:nvPr/>
          </p:nvSpPr>
          <p:spPr bwMode="auto">
            <a:xfrm>
              <a:off x="2792" y="1133"/>
              <a:ext cx="520" cy="564"/>
            </a:xfrm>
            <a:custGeom>
              <a:avLst/>
              <a:gdLst>
                <a:gd name="T0" fmla="*/ 4841335 w 482"/>
                <a:gd name="T1" fmla="*/ 95553473 h 524"/>
                <a:gd name="T2" fmla="*/ 8234901 w 482"/>
                <a:gd name="T3" fmla="*/ 100459013 h 524"/>
                <a:gd name="T4" fmla="*/ 13436421 w 482"/>
                <a:gd name="T5" fmla="*/ 105096314 h 524"/>
                <a:gd name="T6" fmla="*/ 12034821 w 482"/>
                <a:gd name="T7" fmla="*/ 118182003 h 524"/>
                <a:gd name="T8" fmla="*/ 9584530 w 482"/>
                <a:gd name="T9" fmla="*/ 120009603 h 524"/>
                <a:gd name="T10" fmla="*/ 18974782 w 482"/>
                <a:gd name="T11" fmla="*/ 145360246 h 524"/>
                <a:gd name="T12" fmla="*/ 15111520 w 482"/>
                <a:gd name="T13" fmla="*/ 154759668 h 524"/>
                <a:gd name="T14" fmla="*/ 8234901 w 482"/>
                <a:gd name="T15" fmla="*/ 168399403 h 524"/>
                <a:gd name="T16" fmla="*/ 12034821 w 482"/>
                <a:gd name="T17" fmla="*/ 166573250 h 524"/>
                <a:gd name="T18" fmla="*/ 28697615 w 482"/>
                <a:gd name="T19" fmla="*/ 162613300 h 524"/>
                <a:gd name="T20" fmla="*/ 39299406 w 482"/>
                <a:gd name="T21" fmla="*/ 161088038 h 524"/>
                <a:gd name="T22" fmla="*/ 55618064 w 482"/>
                <a:gd name="T23" fmla="*/ 160664530 h 524"/>
                <a:gd name="T24" fmla="*/ 60017996 w 482"/>
                <a:gd name="T25" fmla="*/ 162613300 h 524"/>
                <a:gd name="T26" fmla="*/ 64733364 w 482"/>
                <a:gd name="T27" fmla="*/ 167335812 h 524"/>
                <a:gd name="T28" fmla="*/ 65979016 w 482"/>
                <a:gd name="T29" fmla="*/ 168399403 h 524"/>
                <a:gd name="T30" fmla="*/ 70153722 w 482"/>
                <a:gd name="T31" fmla="*/ 168399403 h 524"/>
                <a:gd name="T32" fmla="*/ 75342621 w 482"/>
                <a:gd name="T33" fmla="*/ 167335812 h 524"/>
                <a:gd name="T34" fmla="*/ 77802234 w 482"/>
                <a:gd name="T35" fmla="*/ 174710552 h 524"/>
                <a:gd name="T36" fmla="*/ 81302985 w 482"/>
                <a:gd name="T37" fmla="*/ 176157835 h 524"/>
                <a:gd name="T38" fmla="*/ 86556597 w 482"/>
                <a:gd name="T39" fmla="*/ 179284409 h 524"/>
                <a:gd name="T40" fmla="*/ 87759718 w 482"/>
                <a:gd name="T41" fmla="*/ 179635862 h 524"/>
                <a:gd name="T42" fmla="*/ 87759718 w 482"/>
                <a:gd name="T43" fmla="*/ 180758971 h 524"/>
                <a:gd name="T44" fmla="*/ 89575479 w 482"/>
                <a:gd name="T45" fmla="*/ 181685618 h 524"/>
                <a:gd name="T46" fmla="*/ 94678503 w 482"/>
                <a:gd name="T47" fmla="*/ 184289351 h 524"/>
                <a:gd name="T48" fmla="*/ 96637397 w 482"/>
                <a:gd name="T49" fmla="*/ 186595774 h 524"/>
                <a:gd name="T50" fmla="*/ 102088066 w 482"/>
                <a:gd name="T51" fmla="*/ 188387209 h 524"/>
                <a:gd name="T52" fmla="*/ 104928050 w 482"/>
                <a:gd name="T53" fmla="*/ 188387209 h 524"/>
                <a:gd name="T54" fmla="*/ 116021749 w 482"/>
                <a:gd name="T55" fmla="*/ 177119063 h 524"/>
                <a:gd name="T56" fmla="*/ 118883069 w 482"/>
                <a:gd name="T57" fmla="*/ 172118667 h 524"/>
                <a:gd name="T58" fmla="*/ 122124830 w 482"/>
                <a:gd name="T59" fmla="*/ 173384782 h 524"/>
                <a:gd name="T60" fmla="*/ 128154585 w 482"/>
                <a:gd name="T61" fmla="*/ 179635862 h 524"/>
                <a:gd name="T62" fmla="*/ 131254181 w 482"/>
                <a:gd name="T63" fmla="*/ 183754111 h 524"/>
                <a:gd name="T64" fmla="*/ 148064547 w 482"/>
                <a:gd name="T65" fmla="*/ 177119063 h 524"/>
                <a:gd name="T66" fmla="*/ 247990138 w 482"/>
                <a:gd name="T67" fmla="*/ 170613106 h 524"/>
                <a:gd name="T68" fmla="*/ 240954665 w 482"/>
                <a:gd name="T69" fmla="*/ 164889000 h 524"/>
                <a:gd name="T70" fmla="*/ 260835110 w 482"/>
                <a:gd name="T71" fmla="*/ 33955875 h 524"/>
                <a:gd name="T72" fmla="*/ 235924691 w 482"/>
                <a:gd name="T73" fmla="*/ 23791670 h 524"/>
                <a:gd name="T74" fmla="*/ 202972252 w 482"/>
                <a:gd name="T75" fmla="*/ 10592565 h 524"/>
                <a:gd name="T76" fmla="*/ 181551123 w 482"/>
                <a:gd name="T77" fmla="*/ 4 h 524"/>
                <a:gd name="T78" fmla="*/ 179271098 w 482"/>
                <a:gd name="T79" fmla="*/ 17726955 h 524"/>
                <a:gd name="T80" fmla="*/ 110195472 w 482"/>
                <a:gd name="T81" fmla="*/ 56990098 h 524"/>
                <a:gd name="T82" fmla="*/ 89575479 w 482"/>
                <a:gd name="T83" fmla="*/ 60918016 h 524"/>
                <a:gd name="T84" fmla="*/ 83935971 w 482"/>
                <a:gd name="T85" fmla="*/ 64610587 h 524"/>
                <a:gd name="T86" fmla="*/ 83935971 w 482"/>
                <a:gd name="T87" fmla="*/ 67850615 h 524"/>
                <a:gd name="T88" fmla="*/ 83935971 w 482"/>
                <a:gd name="T89" fmla="*/ 77660473 h 524"/>
                <a:gd name="T90" fmla="*/ 86556597 w 482"/>
                <a:gd name="T91" fmla="*/ 88610438 h 524"/>
                <a:gd name="T92" fmla="*/ 4841335 w 482"/>
                <a:gd name="T93" fmla="*/ 89429762 h 524"/>
                <a:gd name="T94" fmla="*/ 0 w 482"/>
                <a:gd name="T95" fmla="*/ 93334327 h 524"/>
                <a:gd name="T96" fmla="*/ 0 w 482"/>
                <a:gd name="T97" fmla="*/ 94778236 h 5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2"/>
                <a:gd name="T148" fmla="*/ 0 h 524"/>
                <a:gd name="T149" fmla="*/ 482 w 482"/>
                <a:gd name="T150" fmla="*/ 524 h 5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2" h="524">
                  <a:moveTo>
                    <a:pt x="6" y="258"/>
                  </a:moveTo>
                  <a:lnTo>
                    <a:pt x="9" y="265"/>
                  </a:lnTo>
                  <a:lnTo>
                    <a:pt x="12" y="271"/>
                  </a:lnTo>
                  <a:lnTo>
                    <a:pt x="16" y="278"/>
                  </a:lnTo>
                  <a:lnTo>
                    <a:pt x="22" y="278"/>
                  </a:lnTo>
                  <a:lnTo>
                    <a:pt x="25" y="289"/>
                  </a:lnTo>
                  <a:lnTo>
                    <a:pt x="25" y="322"/>
                  </a:lnTo>
                  <a:lnTo>
                    <a:pt x="22" y="325"/>
                  </a:lnTo>
                  <a:lnTo>
                    <a:pt x="18" y="325"/>
                  </a:lnTo>
                  <a:lnTo>
                    <a:pt x="18" y="332"/>
                  </a:lnTo>
                  <a:lnTo>
                    <a:pt x="31" y="349"/>
                  </a:lnTo>
                  <a:lnTo>
                    <a:pt x="35" y="402"/>
                  </a:lnTo>
                  <a:lnTo>
                    <a:pt x="35" y="409"/>
                  </a:lnTo>
                  <a:lnTo>
                    <a:pt x="28" y="426"/>
                  </a:lnTo>
                  <a:lnTo>
                    <a:pt x="22" y="446"/>
                  </a:lnTo>
                  <a:lnTo>
                    <a:pt x="16" y="466"/>
                  </a:lnTo>
                  <a:lnTo>
                    <a:pt x="18" y="462"/>
                  </a:lnTo>
                  <a:lnTo>
                    <a:pt x="22" y="459"/>
                  </a:lnTo>
                  <a:lnTo>
                    <a:pt x="25" y="449"/>
                  </a:lnTo>
                  <a:lnTo>
                    <a:pt x="53" y="449"/>
                  </a:lnTo>
                  <a:lnTo>
                    <a:pt x="66" y="446"/>
                  </a:lnTo>
                  <a:lnTo>
                    <a:pt x="73" y="446"/>
                  </a:lnTo>
                  <a:lnTo>
                    <a:pt x="73" y="443"/>
                  </a:lnTo>
                  <a:lnTo>
                    <a:pt x="101" y="443"/>
                  </a:lnTo>
                  <a:lnTo>
                    <a:pt x="105" y="449"/>
                  </a:lnTo>
                  <a:lnTo>
                    <a:pt x="110" y="449"/>
                  </a:lnTo>
                  <a:lnTo>
                    <a:pt x="118" y="456"/>
                  </a:lnTo>
                  <a:lnTo>
                    <a:pt x="118" y="462"/>
                  </a:lnTo>
                  <a:lnTo>
                    <a:pt x="121" y="462"/>
                  </a:lnTo>
                  <a:lnTo>
                    <a:pt x="121" y="466"/>
                  </a:lnTo>
                  <a:lnTo>
                    <a:pt x="130" y="462"/>
                  </a:lnTo>
                  <a:lnTo>
                    <a:pt x="130" y="466"/>
                  </a:lnTo>
                  <a:lnTo>
                    <a:pt x="133" y="466"/>
                  </a:lnTo>
                  <a:lnTo>
                    <a:pt x="137" y="462"/>
                  </a:lnTo>
                  <a:lnTo>
                    <a:pt x="142" y="472"/>
                  </a:lnTo>
                  <a:lnTo>
                    <a:pt x="145" y="482"/>
                  </a:lnTo>
                  <a:lnTo>
                    <a:pt x="145" y="486"/>
                  </a:lnTo>
                  <a:lnTo>
                    <a:pt x="149" y="486"/>
                  </a:lnTo>
                  <a:lnTo>
                    <a:pt x="153" y="493"/>
                  </a:lnTo>
                  <a:lnTo>
                    <a:pt x="159" y="493"/>
                  </a:lnTo>
                  <a:lnTo>
                    <a:pt x="159" y="496"/>
                  </a:lnTo>
                  <a:lnTo>
                    <a:pt x="162" y="496"/>
                  </a:lnTo>
                  <a:lnTo>
                    <a:pt x="165" y="499"/>
                  </a:lnTo>
                  <a:lnTo>
                    <a:pt x="162" y="499"/>
                  </a:lnTo>
                  <a:lnTo>
                    <a:pt x="162" y="503"/>
                  </a:lnTo>
                  <a:lnTo>
                    <a:pt x="165" y="503"/>
                  </a:lnTo>
                  <a:lnTo>
                    <a:pt x="168" y="506"/>
                  </a:lnTo>
                  <a:lnTo>
                    <a:pt x="175" y="509"/>
                  </a:lnTo>
                  <a:lnTo>
                    <a:pt x="178" y="513"/>
                  </a:lnTo>
                  <a:lnTo>
                    <a:pt x="178" y="516"/>
                  </a:lnTo>
                  <a:lnTo>
                    <a:pt x="181" y="516"/>
                  </a:lnTo>
                  <a:lnTo>
                    <a:pt x="188" y="520"/>
                  </a:lnTo>
                  <a:lnTo>
                    <a:pt x="191" y="523"/>
                  </a:lnTo>
                  <a:lnTo>
                    <a:pt x="194" y="520"/>
                  </a:lnTo>
                  <a:lnTo>
                    <a:pt x="207" y="506"/>
                  </a:lnTo>
                  <a:lnTo>
                    <a:pt x="213" y="490"/>
                  </a:lnTo>
                  <a:lnTo>
                    <a:pt x="216" y="480"/>
                  </a:lnTo>
                  <a:lnTo>
                    <a:pt x="220" y="476"/>
                  </a:lnTo>
                  <a:lnTo>
                    <a:pt x="223" y="476"/>
                  </a:lnTo>
                  <a:lnTo>
                    <a:pt x="225" y="480"/>
                  </a:lnTo>
                  <a:lnTo>
                    <a:pt x="229" y="480"/>
                  </a:lnTo>
                  <a:lnTo>
                    <a:pt x="235" y="496"/>
                  </a:lnTo>
                  <a:lnTo>
                    <a:pt x="239" y="496"/>
                  </a:lnTo>
                  <a:lnTo>
                    <a:pt x="242" y="506"/>
                  </a:lnTo>
                  <a:lnTo>
                    <a:pt x="255" y="506"/>
                  </a:lnTo>
                  <a:lnTo>
                    <a:pt x="273" y="490"/>
                  </a:lnTo>
                  <a:lnTo>
                    <a:pt x="455" y="493"/>
                  </a:lnTo>
                  <a:lnTo>
                    <a:pt x="458" y="469"/>
                  </a:lnTo>
                  <a:lnTo>
                    <a:pt x="462" y="459"/>
                  </a:lnTo>
                  <a:lnTo>
                    <a:pt x="445" y="456"/>
                  </a:lnTo>
                  <a:lnTo>
                    <a:pt x="410" y="94"/>
                  </a:lnTo>
                  <a:lnTo>
                    <a:pt x="481" y="94"/>
                  </a:lnTo>
                  <a:lnTo>
                    <a:pt x="474" y="90"/>
                  </a:lnTo>
                  <a:lnTo>
                    <a:pt x="436" y="67"/>
                  </a:lnTo>
                  <a:lnTo>
                    <a:pt x="378" y="30"/>
                  </a:lnTo>
                  <a:lnTo>
                    <a:pt x="375" y="30"/>
                  </a:lnTo>
                  <a:lnTo>
                    <a:pt x="350" y="13"/>
                  </a:lnTo>
                  <a:lnTo>
                    <a:pt x="335" y="4"/>
                  </a:lnTo>
                  <a:lnTo>
                    <a:pt x="335" y="0"/>
                  </a:lnTo>
                  <a:lnTo>
                    <a:pt x="331" y="50"/>
                  </a:lnTo>
                  <a:lnTo>
                    <a:pt x="204" y="50"/>
                  </a:lnTo>
                  <a:lnTo>
                    <a:pt x="204" y="158"/>
                  </a:lnTo>
                  <a:lnTo>
                    <a:pt x="200" y="158"/>
                  </a:lnTo>
                  <a:lnTo>
                    <a:pt x="165" y="167"/>
                  </a:lnTo>
                  <a:lnTo>
                    <a:pt x="159" y="174"/>
                  </a:lnTo>
                  <a:lnTo>
                    <a:pt x="156" y="178"/>
                  </a:lnTo>
                  <a:lnTo>
                    <a:pt x="156" y="181"/>
                  </a:lnTo>
                  <a:lnTo>
                    <a:pt x="156" y="187"/>
                  </a:lnTo>
                  <a:lnTo>
                    <a:pt x="156" y="211"/>
                  </a:lnTo>
                  <a:lnTo>
                    <a:pt x="156" y="215"/>
                  </a:lnTo>
                  <a:lnTo>
                    <a:pt x="159" y="234"/>
                  </a:lnTo>
                  <a:lnTo>
                    <a:pt x="159" y="245"/>
                  </a:lnTo>
                  <a:lnTo>
                    <a:pt x="9" y="245"/>
                  </a:lnTo>
                  <a:lnTo>
                    <a:pt x="9" y="248"/>
                  </a:lnTo>
                  <a:lnTo>
                    <a:pt x="3" y="255"/>
                  </a:lnTo>
                  <a:lnTo>
                    <a:pt x="0" y="258"/>
                  </a:lnTo>
                  <a:lnTo>
                    <a:pt x="3" y="258"/>
                  </a:lnTo>
                  <a:lnTo>
                    <a:pt x="0" y="261"/>
                  </a:lnTo>
                  <a:lnTo>
                    <a:pt x="6" y="258"/>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497" name="Freeform 6"/>
            <p:cNvSpPr>
              <a:spLocks/>
            </p:cNvSpPr>
            <p:nvPr/>
          </p:nvSpPr>
          <p:spPr bwMode="auto">
            <a:xfrm>
              <a:off x="2957" y="743"/>
              <a:ext cx="516" cy="372"/>
            </a:xfrm>
            <a:custGeom>
              <a:avLst/>
              <a:gdLst>
                <a:gd name="T0" fmla="*/ 49177275 w 477"/>
                <a:gd name="T1" fmla="*/ 102147672 h 346"/>
                <a:gd name="T2" fmla="*/ 0 w 477"/>
                <a:gd name="T3" fmla="*/ 102147672 h 346"/>
                <a:gd name="T4" fmla="*/ 7908560 w 477"/>
                <a:gd name="T5" fmla="*/ 98872766 h 346"/>
                <a:gd name="T6" fmla="*/ 35512552 w 477"/>
                <a:gd name="T7" fmla="*/ 97100171 h 346"/>
                <a:gd name="T8" fmla="*/ 61389125 w 477"/>
                <a:gd name="T9" fmla="*/ 91962324 h 346"/>
                <a:gd name="T10" fmla="*/ 88277595 w 477"/>
                <a:gd name="T11" fmla="*/ 86185790 h 346"/>
                <a:gd name="T12" fmla="*/ 97790512 w 477"/>
                <a:gd name="T13" fmla="*/ 83160523 h 346"/>
                <a:gd name="T14" fmla="*/ 106293255 w 477"/>
                <a:gd name="T15" fmla="*/ 78130431 h 346"/>
                <a:gd name="T16" fmla="*/ 114435019 w 477"/>
                <a:gd name="T17" fmla="*/ 74295831 h 346"/>
                <a:gd name="T18" fmla="*/ 114435019 w 477"/>
                <a:gd name="T19" fmla="*/ 69103160 h 346"/>
                <a:gd name="T20" fmla="*/ 108363590 w 477"/>
                <a:gd name="T21" fmla="*/ 62866636 h 346"/>
                <a:gd name="T22" fmla="*/ 110533411 w 477"/>
                <a:gd name="T23" fmla="*/ 56377823 h 346"/>
                <a:gd name="T24" fmla="*/ 120885844 w 477"/>
                <a:gd name="T25" fmla="*/ 51184963 h 346"/>
                <a:gd name="T26" fmla="*/ 129346909 w 477"/>
                <a:gd name="T27" fmla="*/ 48102172 h 346"/>
                <a:gd name="T28" fmla="*/ 133912597 w 477"/>
                <a:gd name="T29" fmla="*/ 41760748 h 346"/>
                <a:gd name="T30" fmla="*/ 153027431 w 477"/>
                <a:gd name="T31" fmla="*/ 35211667 h 346"/>
                <a:gd name="T32" fmla="*/ 179073737 w 477"/>
                <a:gd name="T33" fmla="*/ 30461646 h 346"/>
                <a:gd name="T34" fmla="*/ 204358621 w 477"/>
                <a:gd name="T35" fmla="*/ 26352393 h 346"/>
                <a:gd name="T36" fmla="*/ 224503672 w 477"/>
                <a:gd name="T37" fmla="*/ 18621694 h 346"/>
                <a:gd name="T38" fmla="*/ 234241111 w 477"/>
                <a:gd name="T39" fmla="*/ 9701056 h 346"/>
                <a:gd name="T40" fmla="*/ 245220307 w 477"/>
                <a:gd name="T41" fmla="*/ 2429371 h 346"/>
                <a:gd name="T42" fmla="*/ 263467966 w 477"/>
                <a:gd name="T43" fmla="*/ 0 h 346"/>
                <a:gd name="T44" fmla="*/ 273265499 w 477"/>
                <a:gd name="T45" fmla="*/ 5013735 h 346"/>
                <a:gd name="T46" fmla="*/ 286151225 w 477"/>
                <a:gd name="T47" fmla="*/ 7805824 h 346"/>
                <a:gd name="T48" fmla="*/ 307431484 w 477"/>
                <a:gd name="T49" fmla="*/ 7805824 h 346"/>
                <a:gd name="T50" fmla="*/ 324275243 w 477"/>
                <a:gd name="T51" fmla="*/ 7805824 h 346"/>
                <a:gd name="T52" fmla="*/ 341569568 w 477"/>
                <a:gd name="T53" fmla="*/ 7805824 h 346"/>
                <a:gd name="T54" fmla="*/ 353934249 w 477"/>
                <a:gd name="T55" fmla="*/ 8951484 h 346"/>
                <a:gd name="T56" fmla="*/ 371966594 w 477"/>
                <a:gd name="T57" fmla="*/ 9701056 h 346"/>
                <a:gd name="T58" fmla="*/ 381815082 w 477"/>
                <a:gd name="T59" fmla="*/ 11960845 h 346"/>
                <a:gd name="T60" fmla="*/ 388681026 w 477"/>
                <a:gd name="T61" fmla="*/ 13936461 h 346"/>
                <a:gd name="T62" fmla="*/ 388681026 w 477"/>
                <a:gd name="T63" fmla="*/ 18343688 h 346"/>
                <a:gd name="T64" fmla="*/ 399707024 w 477"/>
                <a:gd name="T65" fmla="*/ 37042018 h 346"/>
                <a:gd name="T66" fmla="*/ 413032655 w 477"/>
                <a:gd name="T67" fmla="*/ 40991599 h 346"/>
                <a:gd name="T68" fmla="*/ 406052338 w 477"/>
                <a:gd name="T69" fmla="*/ 44740222 h 346"/>
                <a:gd name="T70" fmla="*/ 402378852 w 477"/>
                <a:gd name="T71" fmla="*/ 46035693 h 346"/>
                <a:gd name="T72" fmla="*/ 343852862 w 477"/>
                <a:gd name="T73" fmla="*/ 51184963 h 346"/>
                <a:gd name="T74" fmla="*/ 320667943 w 477"/>
                <a:gd name="T75" fmla="*/ 55031226 h 346"/>
                <a:gd name="T76" fmla="*/ 317864019 w 477"/>
                <a:gd name="T77" fmla="*/ 57978876 h 346"/>
                <a:gd name="T78" fmla="*/ 317864019 w 477"/>
                <a:gd name="T79" fmla="*/ 57978876 h 346"/>
                <a:gd name="T80" fmla="*/ 324275243 w 477"/>
                <a:gd name="T81" fmla="*/ 60614269 h 346"/>
                <a:gd name="T82" fmla="*/ 278822530 w 477"/>
                <a:gd name="T83" fmla="*/ 66185993 h 346"/>
                <a:gd name="T84" fmla="*/ 263467966 w 477"/>
                <a:gd name="T85" fmla="*/ 72694296 h 346"/>
                <a:gd name="T86" fmla="*/ 224503672 w 477"/>
                <a:gd name="T87" fmla="*/ 74880021 h 346"/>
                <a:gd name="T88" fmla="*/ 202360705 w 477"/>
                <a:gd name="T89" fmla="*/ 78130431 h 346"/>
                <a:gd name="T90" fmla="*/ 165539162 w 477"/>
                <a:gd name="T91" fmla="*/ 84001441 h 346"/>
                <a:gd name="T92" fmla="*/ 148500859 w 477"/>
                <a:gd name="T93" fmla="*/ 103351627 h 3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7"/>
                <a:gd name="T142" fmla="*/ 0 h 346"/>
                <a:gd name="T143" fmla="*/ 477 w 477"/>
                <a:gd name="T144" fmla="*/ 346 h 3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7" h="346">
                  <a:moveTo>
                    <a:pt x="160" y="345"/>
                  </a:moveTo>
                  <a:lnTo>
                    <a:pt x="114" y="341"/>
                  </a:lnTo>
                  <a:lnTo>
                    <a:pt x="57" y="341"/>
                  </a:lnTo>
                  <a:lnTo>
                    <a:pt x="25" y="341"/>
                  </a:lnTo>
                  <a:lnTo>
                    <a:pt x="6" y="341"/>
                  </a:lnTo>
                  <a:lnTo>
                    <a:pt x="0" y="341"/>
                  </a:lnTo>
                  <a:lnTo>
                    <a:pt x="0" y="338"/>
                  </a:lnTo>
                  <a:lnTo>
                    <a:pt x="3" y="335"/>
                  </a:lnTo>
                  <a:lnTo>
                    <a:pt x="9" y="331"/>
                  </a:lnTo>
                  <a:lnTo>
                    <a:pt x="18" y="331"/>
                  </a:lnTo>
                  <a:lnTo>
                    <a:pt x="31" y="328"/>
                  </a:lnTo>
                  <a:lnTo>
                    <a:pt x="41" y="325"/>
                  </a:lnTo>
                  <a:lnTo>
                    <a:pt x="54" y="322"/>
                  </a:lnTo>
                  <a:lnTo>
                    <a:pt x="60" y="315"/>
                  </a:lnTo>
                  <a:lnTo>
                    <a:pt x="70" y="308"/>
                  </a:lnTo>
                  <a:lnTo>
                    <a:pt x="79" y="298"/>
                  </a:lnTo>
                  <a:lnTo>
                    <a:pt x="92" y="294"/>
                  </a:lnTo>
                  <a:lnTo>
                    <a:pt x="102" y="288"/>
                  </a:lnTo>
                  <a:lnTo>
                    <a:pt x="105" y="284"/>
                  </a:lnTo>
                  <a:lnTo>
                    <a:pt x="105" y="281"/>
                  </a:lnTo>
                  <a:lnTo>
                    <a:pt x="111" y="278"/>
                  </a:lnTo>
                  <a:lnTo>
                    <a:pt x="114" y="271"/>
                  </a:lnTo>
                  <a:lnTo>
                    <a:pt x="118" y="265"/>
                  </a:lnTo>
                  <a:lnTo>
                    <a:pt x="121" y="261"/>
                  </a:lnTo>
                  <a:lnTo>
                    <a:pt x="125" y="257"/>
                  </a:lnTo>
                  <a:lnTo>
                    <a:pt x="128" y="255"/>
                  </a:lnTo>
                  <a:lnTo>
                    <a:pt x="130" y="248"/>
                  </a:lnTo>
                  <a:lnTo>
                    <a:pt x="130" y="244"/>
                  </a:lnTo>
                  <a:lnTo>
                    <a:pt x="130" y="238"/>
                  </a:lnTo>
                  <a:lnTo>
                    <a:pt x="130" y="231"/>
                  </a:lnTo>
                  <a:lnTo>
                    <a:pt x="128" y="228"/>
                  </a:lnTo>
                  <a:lnTo>
                    <a:pt x="125" y="221"/>
                  </a:lnTo>
                  <a:lnTo>
                    <a:pt x="125" y="210"/>
                  </a:lnTo>
                  <a:lnTo>
                    <a:pt x="125" y="204"/>
                  </a:lnTo>
                  <a:lnTo>
                    <a:pt x="125" y="194"/>
                  </a:lnTo>
                  <a:lnTo>
                    <a:pt x="128" y="190"/>
                  </a:lnTo>
                  <a:lnTo>
                    <a:pt x="130" y="184"/>
                  </a:lnTo>
                  <a:lnTo>
                    <a:pt x="137" y="177"/>
                  </a:lnTo>
                  <a:lnTo>
                    <a:pt x="140" y="171"/>
                  </a:lnTo>
                  <a:lnTo>
                    <a:pt x="140" y="167"/>
                  </a:lnTo>
                  <a:lnTo>
                    <a:pt x="146" y="164"/>
                  </a:lnTo>
                  <a:lnTo>
                    <a:pt x="149" y="161"/>
                  </a:lnTo>
                  <a:lnTo>
                    <a:pt x="149" y="157"/>
                  </a:lnTo>
                  <a:lnTo>
                    <a:pt x="153" y="147"/>
                  </a:lnTo>
                  <a:lnTo>
                    <a:pt x="153" y="140"/>
                  </a:lnTo>
                  <a:lnTo>
                    <a:pt x="160" y="134"/>
                  </a:lnTo>
                  <a:lnTo>
                    <a:pt x="168" y="124"/>
                  </a:lnTo>
                  <a:lnTo>
                    <a:pt x="176" y="117"/>
                  </a:lnTo>
                  <a:lnTo>
                    <a:pt x="181" y="111"/>
                  </a:lnTo>
                  <a:lnTo>
                    <a:pt x="195" y="103"/>
                  </a:lnTo>
                  <a:lnTo>
                    <a:pt x="207" y="101"/>
                  </a:lnTo>
                  <a:lnTo>
                    <a:pt x="217" y="97"/>
                  </a:lnTo>
                  <a:lnTo>
                    <a:pt x="226" y="93"/>
                  </a:lnTo>
                  <a:lnTo>
                    <a:pt x="236" y="87"/>
                  </a:lnTo>
                  <a:lnTo>
                    <a:pt x="242" y="83"/>
                  </a:lnTo>
                  <a:lnTo>
                    <a:pt x="252" y="74"/>
                  </a:lnTo>
                  <a:lnTo>
                    <a:pt x="258" y="63"/>
                  </a:lnTo>
                  <a:lnTo>
                    <a:pt x="264" y="54"/>
                  </a:lnTo>
                  <a:lnTo>
                    <a:pt x="268" y="43"/>
                  </a:lnTo>
                  <a:lnTo>
                    <a:pt x="271" y="33"/>
                  </a:lnTo>
                  <a:lnTo>
                    <a:pt x="277" y="23"/>
                  </a:lnTo>
                  <a:lnTo>
                    <a:pt x="280" y="13"/>
                  </a:lnTo>
                  <a:lnTo>
                    <a:pt x="283" y="7"/>
                  </a:lnTo>
                  <a:lnTo>
                    <a:pt x="291" y="3"/>
                  </a:lnTo>
                  <a:lnTo>
                    <a:pt x="296" y="3"/>
                  </a:lnTo>
                  <a:lnTo>
                    <a:pt x="303" y="0"/>
                  </a:lnTo>
                  <a:lnTo>
                    <a:pt x="306" y="3"/>
                  </a:lnTo>
                  <a:lnTo>
                    <a:pt x="310" y="9"/>
                  </a:lnTo>
                  <a:lnTo>
                    <a:pt x="315" y="17"/>
                  </a:lnTo>
                  <a:lnTo>
                    <a:pt x="318" y="20"/>
                  </a:lnTo>
                  <a:lnTo>
                    <a:pt x="322" y="20"/>
                  </a:lnTo>
                  <a:lnTo>
                    <a:pt x="329" y="27"/>
                  </a:lnTo>
                  <a:lnTo>
                    <a:pt x="338" y="30"/>
                  </a:lnTo>
                  <a:lnTo>
                    <a:pt x="345" y="30"/>
                  </a:lnTo>
                  <a:lnTo>
                    <a:pt x="354" y="27"/>
                  </a:lnTo>
                  <a:lnTo>
                    <a:pt x="361" y="27"/>
                  </a:lnTo>
                  <a:lnTo>
                    <a:pt x="366" y="27"/>
                  </a:lnTo>
                  <a:lnTo>
                    <a:pt x="373" y="27"/>
                  </a:lnTo>
                  <a:lnTo>
                    <a:pt x="380" y="27"/>
                  </a:lnTo>
                  <a:lnTo>
                    <a:pt x="385" y="27"/>
                  </a:lnTo>
                  <a:lnTo>
                    <a:pt x="392" y="27"/>
                  </a:lnTo>
                  <a:lnTo>
                    <a:pt x="399" y="23"/>
                  </a:lnTo>
                  <a:lnTo>
                    <a:pt x="402" y="27"/>
                  </a:lnTo>
                  <a:lnTo>
                    <a:pt x="408" y="30"/>
                  </a:lnTo>
                  <a:lnTo>
                    <a:pt x="418" y="33"/>
                  </a:lnTo>
                  <a:lnTo>
                    <a:pt x="424" y="33"/>
                  </a:lnTo>
                  <a:lnTo>
                    <a:pt x="428" y="33"/>
                  </a:lnTo>
                  <a:lnTo>
                    <a:pt x="431" y="33"/>
                  </a:lnTo>
                  <a:lnTo>
                    <a:pt x="437" y="40"/>
                  </a:lnTo>
                  <a:lnTo>
                    <a:pt x="440" y="40"/>
                  </a:lnTo>
                  <a:lnTo>
                    <a:pt x="440" y="43"/>
                  </a:lnTo>
                  <a:lnTo>
                    <a:pt x="443" y="43"/>
                  </a:lnTo>
                  <a:lnTo>
                    <a:pt x="447" y="47"/>
                  </a:lnTo>
                  <a:lnTo>
                    <a:pt x="443" y="47"/>
                  </a:lnTo>
                  <a:lnTo>
                    <a:pt x="447" y="57"/>
                  </a:lnTo>
                  <a:lnTo>
                    <a:pt x="447" y="60"/>
                  </a:lnTo>
                  <a:lnTo>
                    <a:pt x="447" y="87"/>
                  </a:lnTo>
                  <a:lnTo>
                    <a:pt x="453" y="93"/>
                  </a:lnTo>
                  <a:lnTo>
                    <a:pt x="459" y="124"/>
                  </a:lnTo>
                  <a:lnTo>
                    <a:pt x="466" y="130"/>
                  </a:lnTo>
                  <a:lnTo>
                    <a:pt x="466" y="134"/>
                  </a:lnTo>
                  <a:lnTo>
                    <a:pt x="476" y="137"/>
                  </a:lnTo>
                  <a:lnTo>
                    <a:pt x="476" y="140"/>
                  </a:lnTo>
                  <a:lnTo>
                    <a:pt x="473" y="140"/>
                  </a:lnTo>
                  <a:lnTo>
                    <a:pt x="469" y="150"/>
                  </a:lnTo>
                  <a:lnTo>
                    <a:pt x="469" y="154"/>
                  </a:lnTo>
                  <a:lnTo>
                    <a:pt x="469" y="157"/>
                  </a:lnTo>
                  <a:lnTo>
                    <a:pt x="463" y="154"/>
                  </a:lnTo>
                  <a:lnTo>
                    <a:pt x="402" y="157"/>
                  </a:lnTo>
                  <a:lnTo>
                    <a:pt x="399" y="167"/>
                  </a:lnTo>
                  <a:lnTo>
                    <a:pt x="396" y="171"/>
                  </a:lnTo>
                  <a:lnTo>
                    <a:pt x="364" y="177"/>
                  </a:lnTo>
                  <a:lnTo>
                    <a:pt x="364" y="184"/>
                  </a:lnTo>
                  <a:lnTo>
                    <a:pt x="370" y="184"/>
                  </a:lnTo>
                  <a:lnTo>
                    <a:pt x="370" y="187"/>
                  </a:lnTo>
                  <a:lnTo>
                    <a:pt x="366" y="187"/>
                  </a:lnTo>
                  <a:lnTo>
                    <a:pt x="366" y="194"/>
                  </a:lnTo>
                  <a:lnTo>
                    <a:pt x="364" y="194"/>
                  </a:lnTo>
                  <a:lnTo>
                    <a:pt x="366" y="197"/>
                  </a:lnTo>
                  <a:lnTo>
                    <a:pt x="366" y="194"/>
                  </a:lnTo>
                  <a:lnTo>
                    <a:pt x="370" y="197"/>
                  </a:lnTo>
                  <a:lnTo>
                    <a:pt x="373" y="200"/>
                  </a:lnTo>
                  <a:lnTo>
                    <a:pt x="373" y="204"/>
                  </a:lnTo>
                  <a:lnTo>
                    <a:pt x="354" y="208"/>
                  </a:lnTo>
                  <a:lnTo>
                    <a:pt x="342" y="218"/>
                  </a:lnTo>
                  <a:lnTo>
                    <a:pt x="322" y="221"/>
                  </a:lnTo>
                  <a:lnTo>
                    <a:pt x="312" y="231"/>
                  </a:lnTo>
                  <a:lnTo>
                    <a:pt x="312" y="234"/>
                  </a:lnTo>
                  <a:lnTo>
                    <a:pt x="303" y="244"/>
                  </a:lnTo>
                  <a:lnTo>
                    <a:pt x="296" y="248"/>
                  </a:lnTo>
                  <a:lnTo>
                    <a:pt x="293" y="248"/>
                  </a:lnTo>
                  <a:lnTo>
                    <a:pt x="258" y="251"/>
                  </a:lnTo>
                  <a:lnTo>
                    <a:pt x="256" y="255"/>
                  </a:lnTo>
                  <a:lnTo>
                    <a:pt x="256" y="261"/>
                  </a:lnTo>
                  <a:lnTo>
                    <a:pt x="233" y="261"/>
                  </a:lnTo>
                  <a:lnTo>
                    <a:pt x="223" y="268"/>
                  </a:lnTo>
                  <a:lnTo>
                    <a:pt x="203" y="274"/>
                  </a:lnTo>
                  <a:lnTo>
                    <a:pt x="191" y="281"/>
                  </a:lnTo>
                  <a:lnTo>
                    <a:pt x="179" y="291"/>
                  </a:lnTo>
                  <a:lnTo>
                    <a:pt x="172" y="294"/>
                  </a:lnTo>
                  <a:lnTo>
                    <a:pt x="172" y="345"/>
                  </a:lnTo>
                  <a:lnTo>
                    <a:pt x="160" y="345"/>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498" name="Freeform 7"/>
            <p:cNvSpPr>
              <a:spLocks/>
            </p:cNvSpPr>
            <p:nvPr/>
          </p:nvSpPr>
          <p:spPr bwMode="auto">
            <a:xfrm>
              <a:off x="3831" y="677"/>
              <a:ext cx="174" cy="319"/>
            </a:xfrm>
            <a:custGeom>
              <a:avLst/>
              <a:gdLst>
                <a:gd name="T0" fmla="*/ 85017794 w 160"/>
                <a:gd name="T1" fmla="*/ 15624471 h 296"/>
                <a:gd name="T2" fmla="*/ 92456848 w 160"/>
                <a:gd name="T3" fmla="*/ 40755475 h 296"/>
                <a:gd name="T4" fmla="*/ 42720934 w 160"/>
                <a:gd name="T5" fmla="*/ 55755090 h 296"/>
                <a:gd name="T6" fmla="*/ 26272554 w 160"/>
                <a:gd name="T7" fmla="*/ 59248846 h 296"/>
                <a:gd name="T8" fmla="*/ 0 w 160"/>
                <a:gd name="T9" fmla="*/ 66390408 h 296"/>
                <a:gd name="T10" fmla="*/ 18783911 w 160"/>
                <a:gd name="T11" fmla="*/ 77027088 h 296"/>
                <a:gd name="T12" fmla="*/ 64981023 w 160"/>
                <a:gd name="T13" fmla="*/ 85324533 h 296"/>
                <a:gd name="T14" fmla="*/ 76850168 w 160"/>
                <a:gd name="T15" fmla="*/ 92377982 h 296"/>
                <a:gd name="T16" fmla="*/ 141098599 w 160"/>
                <a:gd name="T17" fmla="*/ 99555927 h 296"/>
                <a:gd name="T18" fmla="*/ 176630465 w 160"/>
                <a:gd name="T19" fmla="*/ 133680016 h 296"/>
                <a:gd name="T20" fmla="*/ 210277876 w 160"/>
                <a:gd name="T21" fmla="*/ 130057350 h 296"/>
                <a:gd name="T22" fmla="*/ 238672438 w 160"/>
                <a:gd name="T23" fmla="*/ 124099053 h 296"/>
                <a:gd name="T24" fmla="*/ 232626706 w 160"/>
                <a:gd name="T25" fmla="*/ 116190133 h 296"/>
                <a:gd name="T26" fmla="*/ 238672438 w 160"/>
                <a:gd name="T27" fmla="*/ 107291657 h 296"/>
                <a:gd name="T28" fmla="*/ 275117211 w 160"/>
                <a:gd name="T29" fmla="*/ 104015511 h 296"/>
                <a:gd name="T30" fmla="*/ 294961486 w 160"/>
                <a:gd name="T31" fmla="*/ 99555927 h 296"/>
                <a:gd name="T32" fmla="*/ 330362260 w 160"/>
                <a:gd name="T33" fmla="*/ 95416861 h 296"/>
                <a:gd name="T34" fmla="*/ 345616903 w 160"/>
                <a:gd name="T35" fmla="*/ 91431535 h 296"/>
                <a:gd name="T36" fmla="*/ 338104839 w 160"/>
                <a:gd name="T37" fmla="*/ 79172629 h 296"/>
                <a:gd name="T38" fmla="*/ 325368879 w 160"/>
                <a:gd name="T39" fmla="*/ 79172629 h 296"/>
                <a:gd name="T40" fmla="*/ 317808652 w 160"/>
                <a:gd name="T41" fmla="*/ 75864411 h 296"/>
                <a:gd name="T42" fmla="*/ 302765592 w 160"/>
                <a:gd name="T43" fmla="*/ 71036080 h 296"/>
                <a:gd name="T44" fmla="*/ 279339424 w 160"/>
                <a:gd name="T45" fmla="*/ 73464290 h 296"/>
                <a:gd name="T46" fmla="*/ 268724593 w 160"/>
                <a:gd name="T47" fmla="*/ 69573785 h 296"/>
                <a:gd name="T48" fmla="*/ 253820176 w 160"/>
                <a:gd name="T49" fmla="*/ 69573785 h 296"/>
                <a:gd name="T50" fmla="*/ 232626706 w 160"/>
                <a:gd name="T51" fmla="*/ 68481495 h 296"/>
                <a:gd name="T52" fmla="*/ 217192494 w 160"/>
                <a:gd name="T53" fmla="*/ 64756301 h 296"/>
                <a:gd name="T54" fmla="*/ 217192494 w 160"/>
                <a:gd name="T55" fmla="*/ 61603651 h 296"/>
                <a:gd name="T56" fmla="*/ 238672438 w 160"/>
                <a:gd name="T57" fmla="*/ 61603651 h 296"/>
                <a:gd name="T58" fmla="*/ 238672438 w 160"/>
                <a:gd name="T59" fmla="*/ 59248846 h 296"/>
                <a:gd name="T60" fmla="*/ 253820176 w 160"/>
                <a:gd name="T61" fmla="*/ 55755090 h 296"/>
                <a:gd name="T62" fmla="*/ 275117211 w 160"/>
                <a:gd name="T63" fmla="*/ 53040660 h 296"/>
                <a:gd name="T64" fmla="*/ 294961486 w 160"/>
                <a:gd name="T65" fmla="*/ 50557220 h 296"/>
                <a:gd name="T66" fmla="*/ 317808652 w 160"/>
                <a:gd name="T67" fmla="*/ 45340486 h 296"/>
                <a:gd name="T68" fmla="*/ 330362260 w 160"/>
                <a:gd name="T69" fmla="*/ 39038083 h 296"/>
                <a:gd name="T70" fmla="*/ 325368879 w 160"/>
                <a:gd name="T71" fmla="*/ 34776754 h 296"/>
                <a:gd name="T72" fmla="*/ 307335526 w 160"/>
                <a:gd name="T73" fmla="*/ 30546298 h 296"/>
                <a:gd name="T74" fmla="*/ 290693964 w 160"/>
                <a:gd name="T75" fmla="*/ 28678304 h 296"/>
                <a:gd name="T76" fmla="*/ 275117211 w 160"/>
                <a:gd name="T77" fmla="*/ 21259746 h 296"/>
                <a:gd name="T78" fmla="*/ 290693964 w 160"/>
                <a:gd name="T79" fmla="*/ 16838524 h 296"/>
                <a:gd name="T80" fmla="*/ 317808652 w 160"/>
                <a:gd name="T81" fmla="*/ 11789817 h 296"/>
                <a:gd name="T82" fmla="*/ 317808652 w 160"/>
                <a:gd name="T83" fmla="*/ 4378498 h 296"/>
                <a:gd name="T84" fmla="*/ 302765592 w 160"/>
                <a:gd name="T85" fmla="*/ 7392936 h 296"/>
                <a:gd name="T86" fmla="*/ 279339424 w 160"/>
                <a:gd name="T87" fmla="*/ 9253656 h 296"/>
                <a:gd name="T88" fmla="*/ 253820176 w 160"/>
                <a:gd name="T89" fmla="*/ 9253656 h 296"/>
                <a:gd name="T90" fmla="*/ 247103222 w 160"/>
                <a:gd name="T91" fmla="*/ 4378498 h 296"/>
                <a:gd name="T92" fmla="*/ 247103222 w 160"/>
                <a:gd name="T93" fmla="*/ 4 h 296"/>
                <a:gd name="T94" fmla="*/ 217192494 w 160"/>
                <a:gd name="T95" fmla="*/ 0 h 296"/>
                <a:gd name="T96" fmla="*/ 176630465 w 160"/>
                <a:gd name="T97" fmla="*/ 0 h 296"/>
                <a:gd name="T98" fmla="*/ 141098599 w 160"/>
                <a:gd name="T99" fmla="*/ 3498072 h 296"/>
                <a:gd name="T100" fmla="*/ 129316994 w 160"/>
                <a:gd name="T101" fmla="*/ 5906367 h 296"/>
                <a:gd name="T102" fmla="*/ 76850168 w 160"/>
                <a:gd name="T103" fmla="*/ 15624471 h 2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0"/>
                <a:gd name="T157" fmla="*/ 0 h 296"/>
                <a:gd name="T158" fmla="*/ 160 w 160"/>
                <a:gd name="T159" fmla="*/ 296 h 2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0" h="296">
                  <a:moveTo>
                    <a:pt x="35" y="34"/>
                  </a:moveTo>
                  <a:lnTo>
                    <a:pt x="39" y="34"/>
                  </a:lnTo>
                  <a:lnTo>
                    <a:pt x="42" y="37"/>
                  </a:lnTo>
                  <a:lnTo>
                    <a:pt x="42" y="90"/>
                  </a:lnTo>
                  <a:lnTo>
                    <a:pt x="35" y="114"/>
                  </a:lnTo>
                  <a:lnTo>
                    <a:pt x="19" y="124"/>
                  </a:lnTo>
                  <a:lnTo>
                    <a:pt x="19" y="131"/>
                  </a:lnTo>
                  <a:lnTo>
                    <a:pt x="13" y="131"/>
                  </a:lnTo>
                  <a:lnTo>
                    <a:pt x="0" y="141"/>
                  </a:lnTo>
                  <a:lnTo>
                    <a:pt x="0" y="148"/>
                  </a:lnTo>
                  <a:lnTo>
                    <a:pt x="6" y="164"/>
                  </a:lnTo>
                  <a:lnTo>
                    <a:pt x="9" y="171"/>
                  </a:lnTo>
                  <a:lnTo>
                    <a:pt x="22" y="174"/>
                  </a:lnTo>
                  <a:lnTo>
                    <a:pt x="29" y="188"/>
                  </a:lnTo>
                  <a:lnTo>
                    <a:pt x="32" y="205"/>
                  </a:lnTo>
                  <a:lnTo>
                    <a:pt x="35" y="205"/>
                  </a:lnTo>
                  <a:lnTo>
                    <a:pt x="61" y="218"/>
                  </a:lnTo>
                  <a:lnTo>
                    <a:pt x="65" y="221"/>
                  </a:lnTo>
                  <a:lnTo>
                    <a:pt x="71" y="245"/>
                  </a:lnTo>
                  <a:lnTo>
                    <a:pt x="80" y="295"/>
                  </a:lnTo>
                  <a:lnTo>
                    <a:pt x="90" y="291"/>
                  </a:lnTo>
                  <a:lnTo>
                    <a:pt x="97" y="288"/>
                  </a:lnTo>
                  <a:lnTo>
                    <a:pt x="107" y="281"/>
                  </a:lnTo>
                  <a:lnTo>
                    <a:pt x="110" y="275"/>
                  </a:lnTo>
                  <a:lnTo>
                    <a:pt x="110" y="261"/>
                  </a:lnTo>
                  <a:lnTo>
                    <a:pt x="107" y="258"/>
                  </a:lnTo>
                  <a:lnTo>
                    <a:pt x="107" y="245"/>
                  </a:lnTo>
                  <a:lnTo>
                    <a:pt x="110" y="238"/>
                  </a:lnTo>
                  <a:lnTo>
                    <a:pt x="119" y="234"/>
                  </a:lnTo>
                  <a:lnTo>
                    <a:pt x="126" y="231"/>
                  </a:lnTo>
                  <a:lnTo>
                    <a:pt x="129" y="225"/>
                  </a:lnTo>
                  <a:lnTo>
                    <a:pt x="136" y="221"/>
                  </a:lnTo>
                  <a:lnTo>
                    <a:pt x="146" y="215"/>
                  </a:lnTo>
                  <a:lnTo>
                    <a:pt x="152" y="211"/>
                  </a:lnTo>
                  <a:lnTo>
                    <a:pt x="155" y="208"/>
                  </a:lnTo>
                  <a:lnTo>
                    <a:pt x="159" y="201"/>
                  </a:lnTo>
                  <a:lnTo>
                    <a:pt x="159" y="174"/>
                  </a:lnTo>
                  <a:lnTo>
                    <a:pt x="155" y="174"/>
                  </a:lnTo>
                  <a:lnTo>
                    <a:pt x="152" y="174"/>
                  </a:lnTo>
                  <a:lnTo>
                    <a:pt x="149" y="174"/>
                  </a:lnTo>
                  <a:lnTo>
                    <a:pt x="146" y="171"/>
                  </a:lnTo>
                  <a:lnTo>
                    <a:pt x="146" y="168"/>
                  </a:lnTo>
                  <a:lnTo>
                    <a:pt x="142" y="161"/>
                  </a:lnTo>
                  <a:lnTo>
                    <a:pt x="139" y="158"/>
                  </a:lnTo>
                  <a:lnTo>
                    <a:pt x="136" y="158"/>
                  </a:lnTo>
                  <a:lnTo>
                    <a:pt x="129" y="161"/>
                  </a:lnTo>
                  <a:lnTo>
                    <a:pt x="126" y="158"/>
                  </a:lnTo>
                  <a:lnTo>
                    <a:pt x="123" y="154"/>
                  </a:lnTo>
                  <a:lnTo>
                    <a:pt x="119" y="154"/>
                  </a:lnTo>
                  <a:lnTo>
                    <a:pt x="117" y="154"/>
                  </a:lnTo>
                  <a:lnTo>
                    <a:pt x="110" y="154"/>
                  </a:lnTo>
                  <a:lnTo>
                    <a:pt x="107" y="151"/>
                  </a:lnTo>
                  <a:lnTo>
                    <a:pt x="103" y="148"/>
                  </a:lnTo>
                  <a:lnTo>
                    <a:pt x="100" y="144"/>
                  </a:lnTo>
                  <a:lnTo>
                    <a:pt x="100" y="141"/>
                  </a:lnTo>
                  <a:lnTo>
                    <a:pt x="100" y="137"/>
                  </a:lnTo>
                  <a:lnTo>
                    <a:pt x="100" y="134"/>
                  </a:lnTo>
                  <a:lnTo>
                    <a:pt x="110" y="137"/>
                  </a:lnTo>
                  <a:lnTo>
                    <a:pt x="110" y="134"/>
                  </a:lnTo>
                  <a:lnTo>
                    <a:pt x="110" y="131"/>
                  </a:lnTo>
                  <a:lnTo>
                    <a:pt x="110" y="127"/>
                  </a:lnTo>
                  <a:lnTo>
                    <a:pt x="117" y="124"/>
                  </a:lnTo>
                  <a:lnTo>
                    <a:pt x="119" y="121"/>
                  </a:lnTo>
                  <a:lnTo>
                    <a:pt x="126" y="118"/>
                  </a:lnTo>
                  <a:lnTo>
                    <a:pt x="129" y="118"/>
                  </a:lnTo>
                  <a:lnTo>
                    <a:pt x="136" y="111"/>
                  </a:lnTo>
                  <a:lnTo>
                    <a:pt x="139" y="108"/>
                  </a:lnTo>
                  <a:lnTo>
                    <a:pt x="146" y="101"/>
                  </a:lnTo>
                  <a:lnTo>
                    <a:pt x="149" y="94"/>
                  </a:lnTo>
                  <a:lnTo>
                    <a:pt x="152" y="87"/>
                  </a:lnTo>
                  <a:lnTo>
                    <a:pt x="149" y="80"/>
                  </a:lnTo>
                  <a:lnTo>
                    <a:pt x="149" y="77"/>
                  </a:lnTo>
                  <a:lnTo>
                    <a:pt x="149" y="70"/>
                  </a:lnTo>
                  <a:lnTo>
                    <a:pt x="142" y="67"/>
                  </a:lnTo>
                  <a:lnTo>
                    <a:pt x="139" y="64"/>
                  </a:lnTo>
                  <a:lnTo>
                    <a:pt x="132" y="64"/>
                  </a:lnTo>
                  <a:lnTo>
                    <a:pt x="129" y="57"/>
                  </a:lnTo>
                  <a:lnTo>
                    <a:pt x="126" y="47"/>
                  </a:lnTo>
                  <a:lnTo>
                    <a:pt x="129" y="40"/>
                  </a:lnTo>
                  <a:lnTo>
                    <a:pt x="132" y="37"/>
                  </a:lnTo>
                  <a:lnTo>
                    <a:pt x="142" y="34"/>
                  </a:lnTo>
                  <a:lnTo>
                    <a:pt x="146" y="27"/>
                  </a:lnTo>
                  <a:lnTo>
                    <a:pt x="152" y="20"/>
                  </a:lnTo>
                  <a:lnTo>
                    <a:pt x="146" y="10"/>
                  </a:lnTo>
                  <a:lnTo>
                    <a:pt x="142" y="10"/>
                  </a:lnTo>
                  <a:lnTo>
                    <a:pt x="139" y="17"/>
                  </a:lnTo>
                  <a:lnTo>
                    <a:pt x="132" y="20"/>
                  </a:lnTo>
                  <a:lnTo>
                    <a:pt x="129" y="20"/>
                  </a:lnTo>
                  <a:lnTo>
                    <a:pt x="123" y="24"/>
                  </a:lnTo>
                  <a:lnTo>
                    <a:pt x="117" y="20"/>
                  </a:lnTo>
                  <a:lnTo>
                    <a:pt x="117" y="14"/>
                  </a:lnTo>
                  <a:lnTo>
                    <a:pt x="113" y="10"/>
                  </a:lnTo>
                  <a:lnTo>
                    <a:pt x="113" y="7"/>
                  </a:lnTo>
                  <a:lnTo>
                    <a:pt x="113" y="4"/>
                  </a:lnTo>
                  <a:lnTo>
                    <a:pt x="107" y="4"/>
                  </a:lnTo>
                  <a:lnTo>
                    <a:pt x="100" y="0"/>
                  </a:lnTo>
                  <a:lnTo>
                    <a:pt x="90" y="0"/>
                  </a:lnTo>
                  <a:lnTo>
                    <a:pt x="80" y="0"/>
                  </a:lnTo>
                  <a:lnTo>
                    <a:pt x="75" y="4"/>
                  </a:lnTo>
                  <a:lnTo>
                    <a:pt x="65" y="7"/>
                  </a:lnTo>
                  <a:lnTo>
                    <a:pt x="59" y="10"/>
                  </a:lnTo>
                  <a:lnTo>
                    <a:pt x="59" y="14"/>
                  </a:lnTo>
                  <a:lnTo>
                    <a:pt x="55" y="17"/>
                  </a:lnTo>
                  <a:lnTo>
                    <a:pt x="35" y="34"/>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499" name="Freeform 8"/>
            <p:cNvSpPr>
              <a:spLocks/>
            </p:cNvSpPr>
            <p:nvPr/>
          </p:nvSpPr>
          <p:spPr bwMode="auto">
            <a:xfrm>
              <a:off x="2785" y="1111"/>
              <a:ext cx="365" cy="305"/>
            </a:xfrm>
            <a:custGeom>
              <a:avLst/>
              <a:gdLst>
                <a:gd name="T0" fmla="*/ 0 w 337"/>
                <a:gd name="T1" fmla="*/ 126267204 h 283"/>
                <a:gd name="T2" fmla="*/ 0 w 337"/>
                <a:gd name="T3" fmla="*/ 125101729 h 283"/>
                <a:gd name="T4" fmla="*/ 0 w 337"/>
                <a:gd name="T5" fmla="*/ 121136895 h 283"/>
                <a:gd name="T6" fmla="*/ 0 w 337"/>
                <a:gd name="T7" fmla="*/ 117159438 h 283"/>
                <a:gd name="T8" fmla="*/ 3 w 337"/>
                <a:gd name="T9" fmla="*/ 112714398 h 283"/>
                <a:gd name="T10" fmla="*/ 6 w 337"/>
                <a:gd name="T11" fmla="*/ 109871376 h 283"/>
                <a:gd name="T12" fmla="*/ 9432259 w 337"/>
                <a:gd name="T13" fmla="*/ 105072631 h 283"/>
                <a:gd name="T14" fmla="*/ 19345548 w 337"/>
                <a:gd name="T15" fmla="*/ 101946260 h 283"/>
                <a:gd name="T16" fmla="*/ 22903007 w 337"/>
                <a:gd name="T17" fmla="*/ 99361137 h 283"/>
                <a:gd name="T18" fmla="*/ 29099193 w 337"/>
                <a:gd name="T19" fmla="*/ 94235173 h 283"/>
                <a:gd name="T20" fmla="*/ 36971710 w 337"/>
                <a:gd name="T21" fmla="*/ 90040858 h 283"/>
                <a:gd name="T22" fmla="*/ 33823647 w 337"/>
                <a:gd name="T23" fmla="*/ 86584164 h 283"/>
                <a:gd name="T24" fmla="*/ 40043514 w 337"/>
                <a:gd name="T25" fmla="*/ 83546150 h 283"/>
                <a:gd name="T26" fmla="*/ 50412057 w 337"/>
                <a:gd name="T27" fmla="*/ 77519922 h 283"/>
                <a:gd name="T28" fmla="*/ 50412057 w 337"/>
                <a:gd name="T29" fmla="*/ 76256778 h 283"/>
                <a:gd name="T30" fmla="*/ 50412057 w 337"/>
                <a:gd name="T31" fmla="*/ 74764982 h 283"/>
                <a:gd name="T32" fmla="*/ 54600566 w 337"/>
                <a:gd name="T33" fmla="*/ 71727192 h 283"/>
                <a:gd name="T34" fmla="*/ 57967212 w 337"/>
                <a:gd name="T35" fmla="*/ 69848962 h 283"/>
                <a:gd name="T36" fmla="*/ 64050515 w 337"/>
                <a:gd name="T37" fmla="*/ 66740076 h 283"/>
                <a:gd name="T38" fmla="*/ 70011888 w 337"/>
                <a:gd name="T39" fmla="*/ 64177921 h 283"/>
                <a:gd name="T40" fmla="*/ 81378759 w 337"/>
                <a:gd name="T41" fmla="*/ 59548717 h 283"/>
                <a:gd name="T42" fmla="*/ 86170261 w 337"/>
                <a:gd name="T43" fmla="*/ 55156340 h 283"/>
                <a:gd name="T44" fmla="*/ 93329786 w 337"/>
                <a:gd name="T45" fmla="*/ 51969995 h 283"/>
                <a:gd name="T46" fmla="*/ 95463378 w 337"/>
                <a:gd name="T47" fmla="*/ 45772501 h 283"/>
                <a:gd name="T48" fmla="*/ 102372460 w 337"/>
                <a:gd name="T49" fmla="*/ 38375527 h 283"/>
                <a:gd name="T50" fmla="*/ 105079169 w 337"/>
                <a:gd name="T51" fmla="*/ 31480254 h 283"/>
                <a:gd name="T52" fmla="*/ 118579233 w 337"/>
                <a:gd name="T53" fmla="*/ 27102655 h 283"/>
                <a:gd name="T54" fmla="*/ 120090493 w 337"/>
                <a:gd name="T55" fmla="*/ 24582179 h 283"/>
                <a:gd name="T56" fmla="*/ 139102268 w 337"/>
                <a:gd name="T57" fmla="*/ 21357638 h 283"/>
                <a:gd name="T58" fmla="*/ 145644140 w 337"/>
                <a:gd name="T59" fmla="*/ 18387668 h 283"/>
                <a:gd name="T60" fmla="*/ 155524793 w 337"/>
                <a:gd name="T61" fmla="*/ 11895051 h 283"/>
                <a:gd name="T62" fmla="*/ 156614048 w 337"/>
                <a:gd name="T63" fmla="*/ 7420073 h 283"/>
                <a:gd name="T64" fmla="*/ 165240609 w 337"/>
                <a:gd name="T65" fmla="*/ 4 h 283"/>
                <a:gd name="T66" fmla="*/ 170851443 w 337"/>
                <a:gd name="T67" fmla="*/ 0 h 283"/>
                <a:gd name="T68" fmla="*/ 178969768 w 337"/>
                <a:gd name="T69" fmla="*/ 0 h 283"/>
                <a:gd name="T70" fmla="*/ 198984498 w 337"/>
                <a:gd name="T71" fmla="*/ 0 h 283"/>
                <a:gd name="T72" fmla="*/ 233423641 w 337"/>
                <a:gd name="T73" fmla="*/ 0 h 283"/>
                <a:gd name="T74" fmla="*/ 295685782 w 337"/>
                <a:gd name="T75" fmla="*/ 0 h 283"/>
                <a:gd name="T76" fmla="*/ 344135375 w 337"/>
                <a:gd name="T77" fmla="*/ 4 h 283"/>
                <a:gd name="T78" fmla="*/ 356830733 w 337"/>
                <a:gd name="T79" fmla="*/ 4 h 283"/>
                <a:gd name="T80" fmla="*/ 356830733 w 337"/>
                <a:gd name="T81" fmla="*/ 9288554 h 283"/>
                <a:gd name="T82" fmla="*/ 360841165 w 337"/>
                <a:gd name="T83" fmla="*/ 9288554 h 283"/>
                <a:gd name="T84" fmla="*/ 356830733 w 337"/>
                <a:gd name="T85" fmla="*/ 31480254 h 283"/>
                <a:gd name="T86" fmla="*/ 219397248 w 337"/>
                <a:gd name="T87" fmla="*/ 31480254 h 283"/>
                <a:gd name="T88" fmla="*/ 219397248 w 337"/>
                <a:gd name="T89" fmla="*/ 80577042 h 283"/>
                <a:gd name="T90" fmla="*/ 216107164 w 337"/>
                <a:gd name="T91" fmla="*/ 80577042 h 283"/>
                <a:gd name="T92" fmla="*/ 178969768 w 337"/>
                <a:gd name="T93" fmla="*/ 85721146 h 283"/>
                <a:gd name="T94" fmla="*/ 170851443 w 337"/>
                <a:gd name="T95" fmla="*/ 88573755 h 283"/>
                <a:gd name="T96" fmla="*/ 168446681 w 337"/>
                <a:gd name="T97" fmla="*/ 90040858 h 283"/>
                <a:gd name="T98" fmla="*/ 168446681 w 337"/>
                <a:gd name="T99" fmla="*/ 92194127 h 283"/>
                <a:gd name="T100" fmla="*/ 168446681 w 337"/>
                <a:gd name="T101" fmla="*/ 94235173 h 283"/>
                <a:gd name="T102" fmla="*/ 168446681 w 337"/>
                <a:gd name="T103" fmla="*/ 105072631 h 283"/>
                <a:gd name="T104" fmla="*/ 168446681 w 337"/>
                <a:gd name="T105" fmla="*/ 107306877 h 283"/>
                <a:gd name="T106" fmla="*/ 170851443 w 337"/>
                <a:gd name="T107" fmla="*/ 116078044 h 283"/>
                <a:gd name="T108" fmla="*/ 170851443 w 337"/>
                <a:gd name="T109" fmla="*/ 121136895 h 283"/>
                <a:gd name="T110" fmla="*/ 9432259 w 337"/>
                <a:gd name="T111" fmla="*/ 121136895 h 283"/>
                <a:gd name="T112" fmla="*/ 9432259 w 337"/>
                <a:gd name="T113" fmla="*/ 122043850 h 283"/>
                <a:gd name="T114" fmla="*/ 3 w 337"/>
                <a:gd name="T115" fmla="*/ 125101729 h 283"/>
                <a:gd name="T116" fmla="*/ 0 w 337"/>
                <a:gd name="T117" fmla="*/ 126267204 h 283"/>
                <a:gd name="T118" fmla="*/ 3 w 337"/>
                <a:gd name="T119" fmla="*/ 126267204 h 283"/>
                <a:gd name="T120" fmla="*/ 0 w 337"/>
                <a:gd name="T121" fmla="*/ 128105118 h 283"/>
                <a:gd name="T122" fmla="*/ 0 w 337"/>
                <a:gd name="T123" fmla="*/ 126267204 h 2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7"/>
                <a:gd name="T187" fmla="*/ 0 h 283"/>
                <a:gd name="T188" fmla="*/ 337 w 337"/>
                <a:gd name="T189" fmla="*/ 283 h 2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7" h="283">
                  <a:moveTo>
                    <a:pt x="0" y="279"/>
                  </a:moveTo>
                  <a:lnTo>
                    <a:pt x="0" y="275"/>
                  </a:lnTo>
                  <a:lnTo>
                    <a:pt x="0" y="265"/>
                  </a:lnTo>
                  <a:lnTo>
                    <a:pt x="0" y="259"/>
                  </a:lnTo>
                  <a:lnTo>
                    <a:pt x="3" y="249"/>
                  </a:lnTo>
                  <a:lnTo>
                    <a:pt x="6" y="242"/>
                  </a:lnTo>
                  <a:lnTo>
                    <a:pt x="9" y="232"/>
                  </a:lnTo>
                  <a:lnTo>
                    <a:pt x="18" y="225"/>
                  </a:lnTo>
                  <a:lnTo>
                    <a:pt x="22" y="218"/>
                  </a:lnTo>
                  <a:lnTo>
                    <a:pt x="28" y="208"/>
                  </a:lnTo>
                  <a:lnTo>
                    <a:pt x="35" y="199"/>
                  </a:lnTo>
                  <a:lnTo>
                    <a:pt x="31" y="191"/>
                  </a:lnTo>
                  <a:lnTo>
                    <a:pt x="38" y="185"/>
                  </a:lnTo>
                  <a:lnTo>
                    <a:pt x="47" y="172"/>
                  </a:lnTo>
                  <a:lnTo>
                    <a:pt x="47" y="168"/>
                  </a:lnTo>
                  <a:lnTo>
                    <a:pt x="47" y="165"/>
                  </a:lnTo>
                  <a:lnTo>
                    <a:pt x="51" y="158"/>
                  </a:lnTo>
                  <a:lnTo>
                    <a:pt x="54" y="154"/>
                  </a:lnTo>
                  <a:lnTo>
                    <a:pt x="60" y="148"/>
                  </a:lnTo>
                  <a:lnTo>
                    <a:pt x="66" y="141"/>
                  </a:lnTo>
                  <a:lnTo>
                    <a:pt x="76" y="131"/>
                  </a:lnTo>
                  <a:lnTo>
                    <a:pt x="79" y="121"/>
                  </a:lnTo>
                  <a:lnTo>
                    <a:pt x="86" y="115"/>
                  </a:lnTo>
                  <a:lnTo>
                    <a:pt x="89" y="101"/>
                  </a:lnTo>
                  <a:lnTo>
                    <a:pt x="95" y="84"/>
                  </a:lnTo>
                  <a:lnTo>
                    <a:pt x="98" y="70"/>
                  </a:lnTo>
                  <a:lnTo>
                    <a:pt x="109" y="60"/>
                  </a:lnTo>
                  <a:lnTo>
                    <a:pt x="112" y="54"/>
                  </a:lnTo>
                  <a:lnTo>
                    <a:pt x="128" y="47"/>
                  </a:lnTo>
                  <a:lnTo>
                    <a:pt x="137" y="41"/>
                  </a:lnTo>
                  <a:lnTo>
                    <a:pt x="144" y="27"/>
                  </a:lnTo>
                  <a:lnTo>
                    <a:pt x="146" y="17"/>
                  </a:lnTo>
                  <a:lnTo>
                    <a:pt x="153" y="4"/>
                  </a:lnTo>
                  <a:lnTo>
                    <a:pt x="160" y="0"/>
                  </a:lnTo>
                  <a:lnTo>
                    <a:pt x="166" y="0"/>
                  </a:lnTo>
                  <a:lnTo>
                    <a:pt x="185" y="0"/>
                  </a:lnTo>
                  <a:lnTo>
                    <a:pt x="217" y="0"/>
                  </a:lnTo>
                  <a:lnTo>
                    <a:pt x="275" y="0"/>
                  </a:lnTo>
                  <a:lnTo>
                    <a:pt x="319" y="4"/>
                  </a:lnTo>
                  <a:lnTo>
                    <a:pt x="332" y="4"/>
                  </a:lnTo>
                  <a:lnTo>
                    <a:pt x="332" y="20"/>
                  </a:lnTo>
                  <a:lnTo>
                    <a:pt x="336" y="20"/>
                  </a:lnTo>
                  <a:lnTo>
                    <a:pt x="332" y="70"/>
                  </a:lnTo>
                  <a:lnTo>
                    <a:pt x="205" y="70"/>
                  </a:lnTo>
                  <a:lnTo>
                    <a:pt x="205" y="178"/>
                  </a:lnTo>
                  <a:lnTo>
                    <a:pt x="201" y="178"/>
                  </a:lnTo>
                  <a:lnTo>
                    <a:pt x="166" y="188"/>
                  </a:lnTo>
                  <a:lnTo>
                    <a:pt x="160" y="195"/>
                  </a:lnTo>
                  <a:lnTo>
                    <a:pt x="156" y="199"/>
                  </a:lnTo>
                  <a:lnTo>
                    <a:pt x="156" y="202"/>
                  </a:lnTo>
                  <a:lnTo>
                    <a:pt x="156" y="208"/>
                  </a:lnTo>
                  <a:lnTo>
                    <a:pt x="156" y="232"/>
                  </a:lnTo>
                  <a:lnTo>
                    <a:pt x="156" y="236"/>
                  </a:lnTo>
                  <a:lnTo>
                    <a:pt x="160" y="255"/>
                  </a:lnTo>
                  <a:lnTo>
                    <a:pt x="160" y="265"/>
                  </a:lnTo>
                  <a:lnTo>
                    <a:pt x="9" y="265"/>
                  </a:lnTo>
                  <a:lnTo>
                    <a:pt x="9" y="269"/>
                  </a:lnTo>
                  <a:lnTo>
                    <a:pt x="3" y="275"/>
                  </a:lnTo>
                  <a:lnTo>
                    <a:pt x="0" y="279"/>
                  </a:lnTo>
                  <a:lnTo>
                    <a:pt x="3" y="279"/>
                  </a:lnTo>
                  <a:lnTo>
                    <a:pt x="0" y="282"/>
                  </a:lnTo>
                  <a:lnTo>
                    <a:pt x="0" y="279"/>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00" name="Freeform 9"/>
            <p:cNvSpPr>
              <a:spLocks/>
            </p:cNvSpPr>
            <p:nvPr/>
          </p:nvSpPr>
          <p:spPr bwMode="auto">
            <a:xfrm>
              <a:off x="3909" y="864"/>
              <a:ext cx="685" cy="620"/>
            </a:xfrm>
            <a:custGeom>
              <a:avLst/>
              <a:gdLst>
                <a:gd name="T0" fmla="*/ 72662279 w 633"/>
                <a:gd name="T1" fmla="*/ 18355831 h 575"/>
                <a:gd name="T2" fmla="*/ 51724653 w 633"/>
                <a:gd name="T3" fmla="*/ 24993464 h 575"/>
                <a:gd name="T4" fmla="*/ 34553464 w 633"/>
                <a:gd name="T5" fmla="*/ 31332669 h 575"/>
                <a:gd name="T6" fmla="*/ 34553464 w 633"/>
                <a:gd name="T7" fmla="*/ 43548143 h 575"/>
                <a:gd name="T8" fmla="*/ 21704229 w 633"/>
                <a:gd name="T9" fmla="*/ 56836659 h 575"/>
                <a:gd name="T10" fmla="*/ 0 w 633"/>
                <a:gd name="T11" fmla="*/ 63476880 h 575"/>
                <a:gd name="T12" fmla="*/ 14498988 w 633"/>
                <a:gd name="T13" fmla="*/ 79576757 h 575"/>
                <a:gd name="T14" fmla="*/ 6 w 633"/>
                <a:gd name="T15" fmla="*/ 149559239 h 575"/>
                <a:gd name="T16" fmla="*/ 29506534 w 633"/>
                <a:gd name="T17" fmla="*/ 173884380 h 575"/>
                <a:gd name="T18" fmla="*/ 78631373 w 633"/>
                <a:gd name="T19" fmla="*/ 183979244 h 575"/>
                <a:gd name="T20" fmla="*/ 102293813 w 633"/>
                <a:gd name="T21" fmla="*/ 201177722 h 575"/>
                <a:gd name="T22" fmla="*/ 187391272 w 633"/>
                <a:gd name="T23" fmla="*/ 206104940 h 575"/>
                <a:gd name="T24" fmla="*/ 214219264 w 633"/>
                <a:gd name="T25" fmla="*/ 211394731 h 575"/>
                <a:gd name="T26" fmla="*/ 280406419 w 633"/>
                <a:gd name="T27" fmla="*/ 211394731 h 575"/>
                <a:gd name="T28" fmla="*/ 289559487 w 633"/>
                <a:gd name="T29" fmla="*/ 213902644 h 575"/>
                <a:gd name="T30" fmla="*/ 304445481 w 633"/>
                <a:gd name="T31" fmla="*/ 217378196 h 575"/>
                <a:gd name="T32" fmla="*/ 339086963 w 633"/>
                <a:gd name="T33" fmla="*/ 227938592 h 575"/>
                <a:gd name="T34" fmla="*/ 358185682 w 633"/>
                <a:gd name="T35" fmla="*/ 232570454 h 575"/>
                <a:gd name="T36" fmla="*/ 369056059 w 633"/>
                <a:gd name="T37" fmla="*/ 235047313 h 575"/>
                <a:gd name="T38" fmla="*/ 381355079 w 633"/>
                <a:gd name="T39" fmla="*/ 238100118 h 575"/>
                <a:gd name="T40" fmla="*/ 404922844 w 633"/>
                <a:gd name="T41" fmla="*/ 245933706 h 575"/>
                <a:gd name="T42" fmla="*/ 414026601 w 633"/>
                <a:gd name="T43" fmla="*/ 246400619 h 575"/>
                <a:gd name="T44" fmla="*/ 434702174 w 633"/>
                <a:gd name="T45" fmla="*/ 253442263 h 575"/>
                <a:gd name="T46" fmla="*/ 448942620 w 633"/>
                <a:gd name="T47" fmla="*/ 258907474 h 575"/>
                <a:gd name="T48" fmla="*/ 477349267 w 633"/>
                <a:gd name="T49" fmla="*/ 265667148 h 575"/>
                <a:gd name="T50" fmla="*/ 485822503 w 633"/>
                <a:gd name="T51" fmla="*/ 267213357 h 575"/>
                <a:gd name="T52" fmla="*/ 513135713 w 633"/>
                <a:gd name="T53" fmla="*/ 275777608 h 575"/>
                <a:gd name="T54" fmla="*/ 521174290 w 633"/>
                <a:gd name="T55" fmla="*/ 278759749 h 575"/>
                <a:gd name="T56" fmla="*/ 536870528 w 633"/>
                <a:gd name="T57" fmla="*/ 282072441 h 575"/>
                <a:gd name="T58" fmla="*/ 584802658 w 633"/>
                <a:gd name="T59" fmla="*/ 272512808 h 575"/>
                <a:gd name="T60" fmla="*/ 580973412 w 633"/>
                <a:gd name="T61" fmla="*/ 86602874 h 575"/>
                <a:gd name="T62" fmla="*/ 565930411 w 633"/>
                <a:gd name="T63" fmla="*/ 71252397 h 575"/>
                <a:gd name="T64" fmla="*/ 572536743 w 633"/>
                <a:gd name="T65" fmla="*/ 38071615 h 575"/>
                <a:gd name="T66" fmla="*/ 584802658 w 633"/>
                <a:gd name="T67" fmla="*/ 31332669 h 575"/>
                <a:gd name="T68" fmla="*/ 575294299 w 633"/>
                <a:gd name="T69" fmla="*/ 26754220 h 575"/>
                <a:gd name="T70" fmla="*/ 536870528 w 633"/>
                <a:gd name="T71" fmla="*/ 23179433 h 575"/>
                <a:gd name="T72" fmla="*/ 509832408 w 633"/>
                <a:gd name="T73" fmla="*/ 19936802 h 575"/>
                <a:gd name="T74" fmla="*/ 506103309 w 633"/>
                <a:gd name="T75" fmla="*/ 16620379 h 575"/>
                <a:gd name="T76" fmla="*/ 492210536 w 633"/>
                <a:gd name="T77" fmla="*/ 10119107 h 575"/>
                <a:gd name="T78" fmla="*/ 468643879 w 633"/>
                <a:gd name="T79" fmla="*/ 6438726 h 575"/>
                <a:gd name="T80" fmla="*/ 432181202 w 633"/>
                <a:gd name="T81" fmla="*/ 8071808 h 575"/>
                <a:gd name="T82" fmla="*/ 393904534 w 633"/>
                <a:gd name="T83" fmla="*/ 23179433 h 575"/>
                <a:gd name="T84" fmla="*/ 394919571 w 633"/>
                <a:gd name="T85" fmla="*/ 38071615 h 575"/>
                <a:gd name="T86" fmla="*/ 393904534 w 633"/>
                <a:gd name="T87" fmla="*/ 48065140 h 575"/>
                <a:gd name="T88" fmla="*/ 375006384 w 633"/>
                <a:gd name="T89" fmla="*/ 57391730 h 575"/>
                <a:gd name="T90" fmla="*/ 349663134 w 633"/>
                <a:gd name="T91" fmla="*/ 59833291 h 575"/>
                <a:gd name="T92" fmla="*/ 327929861 w 633"/>
                <a:gd name="T93" fmla="*/ 51463058 h 575"/>
                <a:gd name="T94" fmla="*/ 313084382 w 633"/>
                <a:gd name="T95" fmla="*/ 48065140 h 575"/>
                <a:gd name="T96" fmla="*/ 278993705 w 633"/>
                <a:gd name="T97" fmla="*/ 41560694 h 575"/>
                <a:gd name="T98" fmla="*/ 228304573 w 633"/>
                <a:gd name="T99" fmla="*/ 33152169 h 575"/>
                <a:gd name="T100" fmla="*/ 220477370 w 633"/>
                <a:gd name="T101" fmla="*/ 19936802 h 575"/>
                <a:gd name="T102" fmla="*/ 183745974 w 633"/>
                <a:gd name="T103" fmla="*/ 11764938 h 575"/>
                <a:gd name="T104" fmla="*/ 157768048 w 633"/>
                <a:gd name="T105" fmla="*/ 8071808 h 575"/>
                <a:gd name="T106" fmla="*/ 126170675 w 633"/>
                <a:gd name="T107" fmla="*/ 8071808 h 575"/>
                <a:gd name="T108" fmla="*/ 96431376 w 633"/>
                <a:gd name="T109" fmla="*/ 3799566 h 575"/>
                <a:gd name="T110" fmla="*/ 78631373 w 633"/>
                <a:gd name="T111" fmla="*/ 13257751 h 5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3"/>
                <a:gd name="T169" fmla="*/ 0 h 575"/>
                <a:gd name="T170" fmla="*/ 633 w 633"/>
                <a:gd name="T171" fmla="*/ 575 h 5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3" h="575">
                  <a:moveTo>
                    <a:pt x="85" y="27"/>
                  </a:moveTo>
                  <a:lnTo>
                    <a:pt x="82" y="33"/>
                  </a:lnTo>
                  <a:lnTo>
                    <a:pt x="79" y="37"/>
                  </a:lnTo>
                  <a:lnTo>
                    <a:pt x="72" y="41"/>
                  </a:lnTo>
                  <a:lnTo>
                    <a:pt x="63" y="47"/>
                  </a:lnTo>
                  <a:lnTo>
                    <a:pt x="56" y="51"/>
                  </a:lnTo>
                  <a:lnTo>
                    <a:pt x="54" y="57"/>
                  </a:lnTo>
                  <a:lnTo>
                    <a:pt x="47" y="60"/>
                  </a:lnTo>
                  <a:lnTo>
                    <a:pt x="37" y="64"/>
                  </a:lnTo>
                  <a:lnTo>
                    <a:pt x="35" y="71"/>
                  </a:lnTo>
                  <a:lnTo>
                    <a:pt x="35" y="84"/>
                  </a:lnTo>
                  <a:lnTo>
                    <a:pt x="37" y="87"/>
                  </a:lnTo>
                  <a:lnTo>
                    <a:pt x="37" y="101"/>
                  </a:lnTo>
                  <a:lnTo>
                    <a:pt x="35" y="107"/>
                  </a:lnTo>
                  <a:lnTo>
                    <a:pt x="24" y="115"/>
                  </a:lnTo>
                  <a:lnTo>
                    <a:pt x="18" y="117"/>
                  </a:lnTo>
                  <a:lnTo>
                    <a:pt x="9" y="121"/>
                  </a:lnTo>
                  <a:lnTo>
                    <a:pt x="0" y="128"/>
                  </a:lnTo>
                  <a:lnTo>
                    <a:pt x="0" y="138"/>
                  </a:lnTo>
                  <a:lnTo>
                    <a:pt x="9" y="148"/>
                  </a:lnTo>
                  <a:lnTo>
                    <a:pt x="16" y="161"/>
                  </a:lnTo>
                  <a:lnTo>
                    <a:pt x="18" y="282"/>
                  </a:lnTo>
                  <a:lnTo>
                    <a:pt x="6" y="288"/>
                  </a:lnTo>
                  <a:lnTo>
                    <a:pt x="6" y="302"/>
                  </a:lnTo>
                  <a:lnTo>
                    <a:pt x="22" y="319"/>
                  </a:lnTo>
                  <a:lnTo>
                    <a:pt x="28" y="329"/>
                  </a:lnTo>
                  <a:lnTo>
                    <a:pt x="31" y="352"/>
                  </a:lnTo>
                  <a:lnTo>
                    <a:pt x="40" y="363"/>
                  </a:lnTo>
                  <a:lnTo>
                    <a:pt x="63" y="363"/>
                  </a:lnTo>
                  <a:lnTo>
                    <a:pt x="85" y="373"/>
                  </a:lnTo>
                  <a:lnTo>
                    <a:pt x="95" y="393"/>
                  </a:lnTo>
                  <a:lnTo>
                    <a:pt x="101" y="407"/>
                  </a:lnTo>
                  <a:lnTo>
                    <a:pt x="110" y="407"/>
                  </a:lnTo>
                  <a:lnTo>
                    <a:pt x="193" y="410"/>
                  </a:lnTo>
                  <a:lnTo>
                    <a:pt x="199" y="410"/>
                  </a:lnTo>
                  <a:lnTo>
                    <a:pt x="202" y="416"/>
                  </a:lnTo>
                  <a:lnTo>
                    <a:pt x="212" y="420"/>
                  </a:lnTo>
                  <a:lnTo>
                    <a:pt x="218" y="427"/>
                  </a:lnTo>
                  <a:lnTo>
                    <a:pt x="232" y="427"/>
                  </a:lnTo>
                  <a:lnTo>
                    <a:pt x="272" y="413"/>
                  </a:lnTo>
                  <a:lnTo>
                    <a:pt x="288" y="420"/>
                  </a:lnTo>
                  <a:lnTo>
                    <a:pt x="304" y="427"/>
                  </a:lnTo>
                  <a:lnTo>
                    <a:pt x="307" y="430"/>
                  </a:lnTo>
                  <a:lnTo>
                    <a:pt x="311" y="433"/>
                  </a:lnTo>
                  <a:lnTo>
                    <a:pt x="314" y="433"/>
                  </a:lnTo>
                  <a:lnTo>
                    <a:pt x="324" y="436"/>
                  </a:lnTo>
                  <a:lnTo>
                    <a:pt x="324" y="440"/>
                  </a:lnTo>
                  <a:lnTo>
                    <a:pt x="330" y="440"/>
                  </a:lnTo>
                  <a:lnTo>
                    <a:pt x="330" y="444"/>
                  </a:lnTo>
                  <a:lnTo>
                    <a:pt x="348" y="450"/>
                  </a:lnTo>
                  <a:lnTo>
                    <a:pt x="368" y="460"/>
                  </a:lnTo>
                  <a:lnTo>
                    <a:pt x="371" y="464"/>
                  </a:lnTo>
                  <a:lnTo>
                    <a:pt x="375" y="464"/>
                  </a:lnTo>
                  <a:lnTo>
                    <a:pt x="387" y="470"/>
                  </a:lnTo>
                  <a:lnTo>
                    <a:pt x="390" y="474"/>
                  </a:lnTo>
                  <a:lnTo>
                    <a:pt x="393" y="474"/>
                  </a:lnTo>
                  <a:lnTo>
                    <a:pt x="399" y="477"/>
                  </a:lnTo>
                  <a:lnTo>
                    <a:pt x="406" y="481"/>
                  </a:lnTo>
                  <a:lnTo>
                    <a:pt x="409" y="481"/>
                  </a:lnTo>
                  <a:lnTo>
                    <a:pt x="412" y="483"/>
                  </a:lnTo>
                  <a:lnTo>
                    <a:pt x="415" y="487"/>
                  </a:lnTo>
                  <a:lnTo>
                    <a:pt x="432" y="494"/>
                  </a:lnTo>
                  <a:lnTo>
                    <a:pt x="438" y="497"/>
                  </a:lnTo>
                  <a:lnTo>
                    <a:pt x="441" y="497"/>
                  </a:lnTo>
                  <a:lnTo>
                    <a:pt x="441" y="500"/>
                  </a:lnTo>
                  <a:lnTo>
                    <a:pt x="447" y="500"/>
                  </a:lnTo>
                  <a:lnTo>
                    <a:pt x="456" y="507"/>
                  </a:lnTo>
                  <a:lnTo>
                    <a:pt x="463" y="510"/>
                  </a:lnTo>
                  <a:lnTo>
                    <a:pt x="469" y="514"/>
                  </a:lnTo>
                  <a:lnTo>
                    <a:pt x="479" y="517"/>
                  </a:lnTo>
                  <a:lnTo>
                    <a:pt x="486" y="520"/>
                  </a:lnTo>
                  <a:lnTo>
                    <a:pt x="486" y="524"/>
                  </a:lnTo>
                  <a:lnTo>
                    <a:pt x="488" y="524"/>
                  </a:lnTo>
                  <a:lnTo>
                    <a:pt x="510" y="534"/>
                  </a:lnTo>
                  <a:lnTo>
                    <a:pt x="517" y="538"/>
                  </a:lnTo>
                  <a:lnTo>
                    <a:pt x="517" y="541"/>
                  </a:lnTo>
                  <a:lnTo>
                    <a:pt x="520" y="541"/>
                  </a:lnTo>
                  <a:lnTo>
                    <a:pt x="526" y="541"/>
                  </a:lnTo>
                  <a:lnTo>
                    <a:pt x="542" y="551"/>
                  </a:lnTo>
                  <a:lnTo>
                    <a:pt x="548" y="554"/>
                  </a:lnTo>
                  <a:lnTo>
                    <a:pt x="555" y="557"/>
                  </a:lnTo>
                  <a:lnTo>
                    <a:pt x="555" y="561"/>
                  </a:lnTo>
                  <a:lnTo>
                    <a:pt x="564" y="561"/>
                  </a:lnTo>
                  <a:lnTo>
                    <a:pt x="564" y="564"/>
                  </a:lnTo>
                  <a:lnTo>
                    <a:pt x="571" y="567"/>
                  </a:lnTo>
                  <a:lnTo>
                    <a:pt x="577" y="571"/>
                  </a:lnTo>
                  <a:lnTo>
                    <a:pt x="580" y="571"/>
                  </a:lnTo>
                  <a:lnTo>
                    <a:pt x="590" y="574"/>
                  </a:lnTo>
                  <a:lnTo>
                    <a:pt x="590" y="551"/>
                  </a:lnTo>
                  <a:lnTo>
                    <a:pt x="632" y="551"/>
                  </a:lnTo>
                  <a:lnTo>
                    <a:pt x="632" y="470"/>
                  </a:lnTo>
                  <a:lnTo>
                    <a:pt x="632" y="175"/>
                  </a:lnTo>
                  <a:lnTo>
                    <a:pt x="628" y="175"/>
                  </a:lnTo>
                  <a:lnTo>
                    <a:pt x="619" y="165"/>
                  </a:lnTo>
                  <a:lnTo>
                    <a:pt x="619" y="151"/>
                  </a:lnTo>
                  <a:lnTo>
                    <a:pt x="612" y="144"/>
                  </a:lnTo>
                  <a:lnTo>
                    <a:pt x="612" y="128"/>
                  </a:lnTo>
                  <a:lnTo>
                    <a:pt x="622" y="121"/>
                  </a:lnTo>
                  <a:lnTo>
                    <a:pt x="619" y="77"/>
                  </a:lnTo>
                  <a:lnTo>
                    <a:pt x="622" y="71"/>
                  </a:lnTo>
                  <a:lnTo>
                    <a:pt x="625" y="67"/>
                  </a:lnTo>
                  <a:lnTo>
                    <a:pt x="632" y="64"/>
                  </a:lnTo>
                  <a:lnTo>
                    <a:pt x="628" y="64"/>
                  </a:lnTo>
                  <a:lnTo>
                    <a:pt x="625" y="57"/>
                  </a:lnTo>
                  <a:lnTo>
                    <a:pt x="622" y="54"/>
                  </a:lnTo>
                  <a:lnTo>
                    <a:pt x="590" y="51"/>
                  </a:lnTo>
                  <a:lnTo>
                    <a:pt x="584" y="47"/>
                  </a:lnTo>
                  <a:lnTo>
                    <a:pt x="580" y="47"/>
                  </a:lnTo>
                  <a:lnTo>
                    <a:pt x="571" y="43"/>
                  </a:lnTo>
                  <a:lnTo>
                    <a:pt x="559" y="41"/>
                  </a:lnTo>
                  <a:lnTo>
                    <a:pt x="552" y="41"/>
                  </a:lnTo>
                  <a:lnTo>
                    <a:pt x="546" y="37"/>
                  </a:lnTo>
                  <a:lnTo>
                    <a:pt x="546" y="30"/>
                  </a:lnTo>
                  <a:lnTo>
                    <a:pt x="546" y="33"/>
                  </a:lnTo>
                  <a:lnTo>
                    <a:pt x="546" y="24"/>
                  </a:lnTo>
                  <a:lnTo>
                    <a:pt x="540" y="20"/>
                  </a:lnTo>
                  <a:lnTo>
                    <a:pt x="533" y="20"/>
                  </a:lnTo>
                  <a:lnTo>
                    <a:pt x="530" y="17"/>
                  </a:lnTo>
                  <a:lnTo>
                    <a:pt x="517" y="17"/>
                  </a:lnTo>
                  <a:lnTo>
                    <a:pt x="507" y="14"/>
                  </a:lnTo>
                  <a:lnTo>
                    <a:pt x="486" y="14"/>
                  </a:lnTo>
                  <a:lnTo>
                    <a:pt x="475" y="17"/>
                  </a:lnTo>
                  <a:lnTo>
                    <a:pt x="467" y="17"/>
                  </a:lnTo>
                  <a:lnTo>
                    <a:pt x="447" y="27"/>
                  </a:lnTo>
                  <a:lnTo>
                    <a:pt x="434" y="37"/>
                  </a:lnTo>
                  <a:lnTo>
                    <a:pt x="425" y="47"/>
                  </a:lnTo>
                  <a:lnTo>
                    <a:pt x="422" y="67"/>
                  </a:lnTo>
                  <a:lnTo>
                    <a:pt x="425" y="71"/>
                  </a:lnTo>
                  <a:lnTo>
                    <a:pt x="428" y="77"/>
                  </a:lnTo>
                  <a:lnTo>
                    <a:pt x="432" y="87"/>
                  </a:lnTo>
                  <a:lnTo>
                    <a:pt x="428" y="91"/>
                  </a:lnTo>
                  <a:lnTo>
                    <a:pt x="425" y="97"/>
                  </a:lnTo>
                  <a:lnTo>
                    <a:pt x="422" y="107"/>
                  </a:lnTo>
                  <a:lnTo>
                    <a:pt x="412" y="115"/>
                  </a:lnTo>
                  <a:lnTo>
                    <a:pt x="406" y="117"/>
                  </a:lnTo>
                  <a:lnTo>
                    <a:pt x="393" y="121"/>
                  </a:lnTo>
                  <a:lnTo>
                    <a:pt x="383" y="121"/>
                  </a:lnTo>
                  <a:lnTo>
                    <a:pt x="378" y="121"/>
                  </a:lnTo>
                  <a:lnTo>
                    <a:pt x="364" y="115"/>
                  </a:lnTo>
                  <a:lnTo>
                    <a:pt x="359" y="107"/>
                  </a:lnTo>
                  <a:lnTo>
                    <a:pt x="355" y="104"/>
                  </a:lnTo>
                  <a:lnTo>
                    <a:pt x="348" y="101"/>
                  </a:lnTo>
                  <a:lnTo>
                    <a:pt x="343" y="101"/>
                  </a:lnTo>
                  <a:lnTo>
                    <a:pt x="339" y="97"/>
                  </a:lnTo>
                  <a:lnTo>
                    <a:pt x="333" y="94"/>
                  </a:lnTo>
                  <a:lnTo>
                    <a:pt x="324" y="91"/>
                  </a:lnTo>
                  <a:lnTo>
                    <a:pt x="301" y="84"/>
                  </a:lnTo>
                  <a:lnTo>
                    <a:pt x="275" y="80"/>
                  </a:lnTo>
                  <a:lnTo>
                    <a:pt x="259" y="77"/>
                  </a:lnTo>
                  <a:lnTo>
                    <a:pt x="247" y="67"/>
                  </a:lnTo>
                  <a:lnTo>
                    <a:pt x="240" y="57"/>
                  </a:lnTo>
                  <a:lnTo>
                    <a:pt x="240" y="47"/>
                  </a:lnTo>
                  <a:lnTo>
                    <a:pt x="238" y="41"/>
                  </a:lnTo>
                  <a:lnTo>
                    <a:pt x="234" y="37"/>
                  </a:lnTo>
                  <a:lnTo>
                    <a:pt x="216" y="30"/>
                  </a:lnTo>
                  <a:lnTo>
                    <a:pt x="199" y="24"/>
                  </a:lnTo>
                  <a:lnTo>
                    <a:pt x="193" y="20"/>
                  </a:lnTo>
                  <a:lnTo>
                    <a:pt x="180" y="17"/>
                  </a:lnTo>
                  <a:lnTo>
                    <a:pt x="171" y="17"/>
                  </a:lnTo>
                  <a:lnTo>
                    <a:pt x="164" y="14"/>
                  </a:lnTo>
                  <a:lnTo>
                    <a:pt x="152" y="14"/>
                  </a:lnTo>
                  <a:lnTo>
                    <a:pt x="136" y="17"/>
                  </a:lnTo>
                  <a:lnTo>
                    <a:pt x="123" y="17"/>
                  </a:lnTo>
                  <a:lnTo>
                    <a:pt x="114" y="14"/>
                  </a:lnTo>
                  <a:lnTo>
                    <a:pt x="104" y="7"/>
                  </a:lnTo>
                  <a:lnTo>
                    <a:pt x="95" y="4"/>
                  </a:lnTo>
                  <a:lnTo>
                    <a:pt x="85" y="0"/>
                  </a:lnTo>
                  <a:lnTo>
                    <a:pt x="85" y="27"/>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grpSp>
      <p:sp>
        <p:nvSpPr>
          <p:cNvPr id="39942" name="Text Box 10"/>
          <p:cNvSpPr txBox="1">
            <a:spLocks noChangeArrowheads="1"/>
          </p:cNvSpPr>
          <p:nvPr/>
        </p:nvSpPr>
        <p:spPr bwMode="auto">
          <a:xfrm>
            <a:off x="5940425" y="2170113"/>
            <a:ext cx="295275" cy="138112"/>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Algeria</a:t>
            </a:r>
          </a:p>
        </p:txBody>
      </p:sp>
      <p:sp>
        <p:nvSpPr>
          <p:cNvPr id="39943" name="Text Box 11"/>
          <p:cNvSpPr txBox="1">
            <a:spLocks noChangeArrowheads="1"/>
          </p:cNvSpPr>
          <p:nvPr/>
        </p:nvSpPr>
        <p:spPr bwMode="auto">
          <a:xfrm>
            <a:off x="5470525" y="1685925"/>
            <a:ext cx="366713" cy="138113"/>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Morocco</a:t>
            </a:r>
          </a:p>
        </p:txBody>
      </p:sp>
      <p:sp>
        <p:nvSpPr>
          <p:cNvPr id="39944" name="Text Box 12"/>
          <p:cNvSpPr txBox="1">
            <a:spLocks noChangeArrowheads="1"/>
          </p:cNvSpPr>
          <p:nvPr/>
        </p:nvSpPr>
        <p:spPr bwMode="auto">
          <a:xfrm>
            <a:off x="6813550" y="2159000"/>
            <a:ext cx="227013" cy="138113"/>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Libya</a:t>
            </a:r>
          </a:p>
        </p:txBody>
      </p:sp>
      <p:sp>
        <p:nvSpPr>
          <p:cNvPr id="39945" name="Text Box 13"/>
          <p:cNvSpPr txBox="1">
            <a:spLocks noChangeArrowheads="1"/>
          </p:cNvSpPr>
          <p:nvPr/>
        </p:nvSpPr>
        <p:spPr bwMode="auto">
          <a:xfrm>
            <a:off x="6611938" y="1466850"/>
            <a:ext cx="306387" cy="138113"/>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Tunisia</a:t>
            </a:r>
          </a:p>
        </p:txBody>
      </p:sp>
      <p:sp>
        <p:nvSpPr>
          <p:cNvPr id="505" name="Line 14"/>
          <p:cNvSpPr>
            <a:spLocks noChangeShapeType="1"/>
          </p:cNvSpPr>
          <p:nvPr/>
        </p:nvSpPr>
        <p:spPr bwMode="auto">
          <a:xfrm flipH="1">
            <a:off x="6477000" y="1536700"/>
            <a:ext cx="134938" cy="68263"/>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39947" name="Text Box 15"/>
          <p:cNvSpPr txBox="1">
            <a:spLocks noChangeArrowheads="1"/>
          </p:cNvSpPr>
          <p:nvPr/>
        </p:nvSpPr>
        <p:spPr bwMode="auto">
          <a:xfrm>
            <a:off x="5000625" y="1733550"/>
            <a:ext cx="355600" cy="193675"/>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Western</a:t>
            </a:r>
          </a:p>
          <a:p>
            <a:pPr>
              <a:lnSpc>
                <a:spcPct val="70000"/>
              </a:lnSpc>
            </a:pPr>
            <a:r>
              <a:rPr lang="en-US" sz="900">
                <a:solidFill>
                  <a:srgbClr val="000000"/>
                </a:solidFill>
                <a:latin typeface="Arial Narrow" pitchFamily="34" charset="0"/>
                <a:ea typeface="ＭＳ Ｐゴシック" pitchFamily="34" charset="-128"/>
              </a:rPr>
              <a:t>Sahara</a:t>
            </a:r>
          </a:p>
        </p:txBody>
      </p:sp>
      <p:sp>
        <p:nvSpPr>
          <p:cNvPr id="507" name="Line 16"/>
          <p:cNvSpPr>
            <a:spLocks noChangeShapeType="1"/>
          </p:cNvSpPr>
          <p:nvPr/>
        </p:nvSpPr>
        <p:spPr bwMode="auto">
          <a:xfrm>
            <a:off x="5068888" y="1951038"/>
            <a:ext cx="0" cy="276225"/>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39949" name="Text Box 17"/>
          <p:cNvSpPr txBox="1">
            <a:spLocks noChangeArrowheads="1"/>
          </p:cNvSpPr>
          <p:nvPr/>
        </p:nvSpPr>
        <p:spPr bwMode="auto">
          <a:xfrm>
            <a:off x="4989513" y="2508250"/>
            <a:ext cx="442912" cy="138113"/>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Mauritania</a:t>
            </a:r>
          </a:p>
        </p:txBody>
      </p:sp>
      <p:sp>
        <p:nvSpPr>
          <p:cNvPr id="39950" name="Text Box 19"/>
          <p:cNvSpPr txBox="1">
            <a:spLocks noChangeArrowheads="1"/>
          </p:cNvSpPr>
          <p:nvPr/>
        </p:nvSpPr>
        <p:spPr bwMode="auto">
          <a:xfrm>
            <a:off x="4364038" y="2959100"/>
            <a:ext cx="331787" cy="139700"/>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Gambia</a:t>
            </a:r>
          </a:p>
        </p:txBody>
      </p:sp>
      <p:grpSp>
        <p:nvGrpSpPr>
          <p:cNvPr id="3" name="Group 20"/>
          <p:cNvGrpSpPr>
            <a:grpSpLocks/>
          </p:cNvGrpSpPr>
          <p:nvPr/>
        </p:nvGrpSpPr>
        <p:grpSpPr bwMode="auto">
          <a:xfrm>
            <a:off x="4343400" y="2279176"/>
            <a:ext cx="2524125" cy="1362075"/>
            <a:chOff x="2400" y="1234"/>
            <a:chExt cx="1806" cy="945"/>
          </a:xfrm>
          <a:solidFill>
            <a:srgbClr val="DAEDEF">
              <a:lumMod val="90000"/>
            </a:srgbClr>
          </a:solidFill>
        </p:grpSpPr>
        <p:sp>
          <p:nvSpPr>
            <p:cNvPr id="511" name="Freeform 21"/>
            <p:cNvSpPr>
              <a:spLocks/>
            </p:cNvSpPr>
            <p:nvPr/>
          </p:nvSpPr>
          <p:spPr bwMode="auto">
            <a:xfrm>
              <a:off x="3382" y="1863"/>
              <a:ext cx="188" cy="290"/>
            </a:xfrm>
            <a:custGeom>
              <a:avLst/>
              <a:gdLst>
                <a:gd name="T0" fmla="*/ 30036460 w 173"/>
                <a:gd name="T1" fmla="*/ 21183094 h 270"/>
                <a:gd name="T2" fmla="*/ 38185434 w 173"/>
                <a:gd name="T3" fmla="*/ 22280935 h 270"/>
                <a:gd name="T4" fmla="*/ 49004076 w 173"/>
                <a:gd name="T5" fmla="*/ 30316260 h 270"/>
                <a:gd name="T6" fmla="*/ 41888506 w 173"/>
                <a:gd name="T7" fmla="*/ 30316260 h 270"/>
                <a:gd name="T8" fmla="*/ 41888506 w 173"/>
                <a:gd name="T9" fmla="*/ 31101004 h 270"/>
                <a:gd name="T10" fmla="*/ 30036460 w 173"/>
                <a:gd name="T11" fmla="*/ 32825347 h 270"/>
                <a:gd name="T12" fmla="*/ 16782917 w 173"/>
                <a:gd name="T13" fmla="*/ 35899277 h 270"/>
                <a:gd name="T14" fmla="*/ 13077740 w 173"/>
                <a:gd name="T15" fmla="*/ 41724494 h 270"/>
                <a:gd name="T16" fmla="*/ 0 w 173"/>
                <a:gd name="T17" fmla="*/ 43221323 h 270"/>
                <a:gd name="T18" fmla="*/ 13077740 w 173"/>
                <a:gd name="T19" fmla="*/ 56578674 h 270"/>
                <a:gd name="T20" fmla="*/ 13077740 w 173"/>
                <a:gd name="T21" fmla="*/ 57193662 h 270"/>
                <a:gd name="T22" fmla="*/ 23405283 w 173"/>
                <a:gd name="T23" fmla="*/ 57193662 h 270"/>
                <a:gd name="T24" fmla="*/ 30036460 w 173"/>
                <a:gd name="T25" fmla="*/ 63549910 h 270"/>
                <a:gd name="T26" fmla="*/ 3 w 173"/>
                <a:gd name="T27" fmla="*/ 62447618 h 270"/>
                <a:gd name="T28" fmla="*/ 0 w 173"/>
                <a:gd name="T29" fmla="*/ 63880140 h 270"/>
                <a:gd name="T30" fmla="*/ 68340571 w 173"/>
                <a:gd name="T31" fmla="*/ 66455992 h 270"/>
                <a:gd name="T32" fmla="*/ 103570550 w 173"/>
                <a:gd name="T33" fmla="*/ 67717521 h 270"/>
                <a:gd name="T34" fmla="*/ 127457609 w 173"/>
                <a:gd name="T35" fmla="*/ 65079528 h 270"/>
                <a:gd name="T36" fmla="*/ 185360545 w 173"/>
                <a:gd name="T37" fmla="*/ 62447618 h 270"/>
                <a:gd name="T38" fmla="*/ 247889645 w 173"/>
                <a:gd name="T39" fmla="*/ 57193662 h 270"/>
                <a:gd name="T40" fmla="*/ 292574321 w 173"/>
                <a:gd name="T41" fmla="*/ 56578674 h 270"/>
                <a:gd name="T42" fmla="*/ 296701087 w 173"/>
                <a:gd name="T43" fmla="*/ 57193662 h 270"/>
                <a:gd name="T44" fmla="*/ 310759187 w 173"/>
                <a:gd name="T45" fmla="*/ 56578674 h 270"/>
                <a:gd name="T46" fmla="*/ 331740206 w 173"/>
                <a:gd name="T47" fmla="*/ 53696719 h 270"/>
                <a:gd name="T48" fmla="*/ 322426467 w 173"/>
                <a:gd name="T49" fmla="*/ 53249286 h 270"/>
                <a:gd name="T50" fmla="*/ 306493045 w 173"/>
                <a:gd name="T51" fmla="*/ 49861606 h 270"/>
                <a:gd name="T52" fmla="*/ 296701087 w 173"/>
                <a:gd name="T53" fmla="*/ 49861606 h 270"/>
                <a:gd name="T54" fmla="*/ 292574321 w 173"/>
                <a:gd name="T55" fmla="*/ 47777354 h 270"/>
                <a:gd name="T56" fmla="*/ 282038813 w 173"/>
                <a:gd name="T57" fmla="*/ 28453868 h 270"/>
                <a:gd name="T58" fmla="*/ 273028309 w 173"/>
                <a:gd name="T59" fmla="*/ 17559080 h 270"/>
                <a:gd name="T60" fmla="*/ 265735389 w 173"/>
                <a:gd name="T61" fmla="*/ 16973383 h 270"/>
                <a:gd name="T62" fmla="*/ 258501865 w 173"/>
                <a:gd name="T63" fmla="*/ 9452024 h 270"/>
                <a:gd name="T64" fmla="*/ 238828230 w 173"/>
                <a:gd name="T65" fmla="*/ 5811088 h 270"/>
                <a:gd name="T66" fmla="*/ 225022593 w 173"/>
                <a:gd name="T67" fmla="*/ 5037201 h 270"/>
                <a:gd name="T68" fmla="*/ 238828230 w 173"/>
                <a:gd name="T69" fmla="*/ 4 h 270"/>
                <a:gd name="T70" fmla="*/ 220966628 w 173"/>
                <a:gd name="T71" fmla="*/ 0 h 270"/>
                <a:gd name="T72" fmla="*/ 194409023 w 173"/>
                <a:gd name="T73" fmla="*/ 4 h 270"/>
                <a:gd name="T74" fmla="*/ 175344222 w 173"/>
                <a:gd name="T75" fmla="*/ 1989510 h 270"/>
                <a:gd name="T76" fmla="*/ 16782917 w 173"/>
                <a:gd name="T77" fmla="*/ 4 h 270"/>
                <a:gd name="T78" fmla="*/ 16782917 w 173"/>
                <a:gd name="T79" fmla="*/ 1989510 h 270"/>
                <a:gd name="T80" fmla="*/ 23405283 w 173"/>
                <a:gd name="T81" fmla="*/ 7628210 h 270"/>
                <a:gd name="T82" fmla="*/ 23405283 w 173"/>
                <a:gd name="T83" fmla="*/ 8306685 h 270"/>
                <a:gd name="T84" fmla="*/ 30036460 w 173"/>
                <a:gd name="T85" fmla="*/ 16973383 h 270"/>
                <a:gd name="T86" fmla="*/ 38185434 w 173"/>
                <a:gd name="T87" fmla="*/ 16973383 h 270"/>
                <a:gd name="T88" fmla="*/ 30036460 w 173"/>
                <a:gd name="T89" fmla="*/ 21183094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3"/>
                <a:gd name="T136" fmla="*/ 0 h 270"/>
                <a:gd name="T137" fmla="*/ 173 w 173"/>
                <a:gd name="T138" fmla="*/ 270 h 2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3" h="270">
                  <a:moveTo>
                    <a:pt x="16" y="84"/>
                  </a:moveTo>
                  <a:lnTo>
                    <a:pt x="19" y="88"/>
                  </a:lnTo>
                  <a:lnTo>
                    <a:pt x="25" y="121"/>
                  </a:lnTo>
                  <a:lnTo>
                    <a:pt x="22" y="121"/>
                  </a:lnTo>
                  <a:lnTo>
                    <a:pt x="22" y="124"/>
                  </a:lnTo>
                  <a:lnTo>
                    <a:pt x="16" y="131"/>
                  </a:lnTo>
                  <a:lnTo>
                    <a:pt x="9" y="144"/>
                  </a:lnTo>
                  <a:lnTo>
                    <a:pt x="6" y="168"/>
                  </a:lnTo>
                  <a:lnTo>
                    <a:pt x="0" y="171"/>
                  </a:lnTo>
                  <a:lnTo>
                    <a:pt x="6" y="225"/>
                  </a:lnTo>
                  <a:lnTo>
                    <a:pt x="6" y="228"/>
                  </a:lnTo>
                  <a:lnTo>
                    <a:pt x="13" y="228"/>
                  </a:lnTo>
                  <a:lnTo>
                    <a:pt x="16" y="252"/>
                  </a:lnTo>
                  <a:lnTo>
                    <a:pt x="3" y="249"/>
                  </a:lnTo>
                  <a:lnTo>
                    <a:pt x="0" y="255"/>
                  </a:lnTo>
                  <a:lnTo>
                    <a:pt x="35" y="265"/>
                  </a:lnTo>
                  <a:lnTo>
                    <a:pt x="53" y="269"/>
                  </a:lnTo>
                  <a:lnTo>
                    <a:pt x="67" y="259"/>
                  </a:lnTo>
                  <a:lnTo>
                    <a:pt x="95" y="249"/>
                  </a:lnTo>
                  <a:lnTo>
                    <a:pt x="130" y="228"/>
                  </a:lnTo>
                  <a:lnTo>
                    <a:pt x="152" y="225"/>
                  </a:lnTo>
                  <a:lnTo>
                    <a:pt x="155" y="228"/>
                  </a:lnTo>
                  <a:lnTo>
                    <a:pt x="162" y="225"/>
                  </a:lnTo>
                  <a:lnTo>
                    <a:pt x="172" y="215"/>
                  </a:lnTo>
                  <a:lnTo>
                    <a:pt x="168" y="212"/>
                  </a:lnTo>
                  <a:lnTo>
                    <a:pt x="159" y="198"/>
                  </a:lnTo>
                  <a:lnTo>
                    <a:pt x="155" y="198"/>
                  </a:lnTo>
                  <a:lnTo>
                    <a:pt x="152" y="191"/>
                  </a:lnTo>
                  <a:lnTo>
                    <a:pt x="146" y="114"/>
                  </a:lnTo>
                  <a:lnTo>
                    <a:pt x="143" y="70"/>
                  </a:lnTo>
                  <a:lnTo>
                    <a:pt x="139" y="67"/>
                  </a:lnTo>
                  <a:lnTo>
                    <a:pt x="133" y="37"/>
                  </a:lnTo>
                  <a:lnTo>
                    <a:pt x="123" y="23"/>
                  </a:lnTo>
                  <a:lnTo>
                    <a:pt x="118" y="20"/>
                  </a:lnTo>
                  <a:lnTo>
                    <a:pt x="123" y="4"/>
                  </a:lnTo>
                  <a:lnTo>
                    <a:pt x="115" y="0"/>
                  </a:lnTo>
                  <a:lnTo>
                    <a:pt x="102" y="4"/>
                  </a:lnTo>
                  <a:lnTo>
                    <a:pt x="92" y="7"/>
                  </a:lnTo>
                  <a:lnTo>
                    <a:pt x="9" y="4"/>
                  </a:lnTo>
                  <a:lnTo>
                    <a:pt x="9" y="7"/>
                  </a:lnTo>
                  <a:lnTo>
                    <a:pt x="13" y="30"/>
                  </a:lnTo>
                  <a:lnTo>
                    <a:pt x="13" y="33"/>
                  </a:lnTo>
                  <a:lnTo>
                    <a:pt x="16" y="67"/>
                  </a:lnTo>
                  <a:lnTo>
                    <a:pt x="19" y="67"/>
                  </a:lnTo>
                  <a:lnTo>
                    <a:pt x="16" y="84"/>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12" name="Freeform 22"/>
            <p:cNvSpPr>
              <a:spLocks/>
            </p:cNvSpPr>
            <p:nvPr/>
          </p:nvSpPr>
          <p:spPr bwMode="auto">
            <a:xfrm>
              <a:off x="3020" y="1978"/>
              <a:ext cx="179" cy="190"/>
            </a:xfrm>
            <a:custGeom>
              <a:avLst/>
              <a:gdLst>
                <a:gd name="T0" fmla="*/ 23326814 w 166"/>
                <a:gd name="T1" fmla="*/ 8102333 h 176"/>
                <a:gd name="T2" fmla="*/ 18454721 w 166"/>
                <a:gd name="T3" fmla="*/ 12604807 h 176"/>
                <a:gd name="T4" fmla="*/ 17253467 w 166"/>
                <a:gd name="T5" fmla="*/ 20859566 h 176"/>
                <a:gd name="T6" fmla="*/ 13760751 w 166"/>
                <a:gd name="T7" fmla="*/ 22518835 h 176"/>
                <a:gd name="T8" fmla="*/ 10726146 w 166"/>
                <a:gd name="T9" fmla="*/ 27098404 h 176"/>
                <a:gd name="T10" fmla="*/ 5568069 w 166"/>
                <a:gd name="T11" fmla="*/ 33017938 h 176"/>
                <a:gd name="T12" fmla="*/ 6 w 166"/>
                <a:gd name="T13" fmla="*/ 34688487 h 176"/>
                <a:gd name="T14" fmla="*/ 3 w 166"/>
                <a:gd name="T15" fmla="*/ 38706804 h 176"/>
                <a:gd name="T16" fmla="*/ 3 w 166"/>
                <a:gd name="T17" fmla="*/ 42893193 h 176"/>
                <a:gd name="T18" fmla="*/ 5568069 w 166"/>
                <a:gd name="T19" fmla="*/ 45109594 h 176"/>
                <a:gd name="T20" fmla="*/ 4440890 w 166"/>
                <a:gd name="T21" fmla="*/ 49031538 h 176"/>
                <a:gd name="T22" fmla="*/ 8753332 w 166"/>
                <a:gd name="T23" fmla="*/ 50861514 h 176"/>
                <a:gd name="T24" fmla="*/ 13760751 w 166"/>
                <a:gd name="T25" fmla="*/ 57142221 h 176"/>
                <a:gd name="T26" fmla="*/ 19899970 w 166"/>
                <a:gd name="T27" fmla="*/ 61687607 h 176"/>
                <a:gd name="T28" fmla="*/ 25153597 w 166"/>
                <a:gd name="T29" fmla="*/ 67884541 h 176"/>
                <a:gd name="T30" fmla="*/ 30045946 w 166"/>
                <a:gd name="T31" fmla="*/ 71891812 h 176"/>
                <a:gd name="T32" fmla="*/ 34007857 w 166"/>
                <a:gd name="T33" fmla="*/ 75429870 h 176"/>
                <a:gd name="T34" fmla="*/ 37672128 w 166"/>
                <a:gd name="T35" fmla="*/ 81429930 h 176"/>
                <a:gd name="T36" fmla="*/ 42296106 w 166"/>
                <a:gd name="T37" fmla="*/ 87907270 h 176"/>
                <a:gd name="T38" fmla="*/ 45281255 w 166"/>
                <a:gd name="T39" fmla="*/ 90448570 h 176"/>
                <a:gd name="T40" fmla="*/ 50933029 w 166"/>
                <a:gd name="T41" fmla="*/ 93824420 h 176"/>
                <a:gd name="T42" fmla="*/ 55171817 w 166"/>
                <a:gd name="T43" fmla="*/ 96409801 h 176"/>
                <a:gd name="T44" fmla="*/ 61220617 w 166"/>
                <a:gd name="T45" fmla="*/ 99599313 h 176"/>
                <a:gd name="T46" fmla="*/ 67757850 w 166"/>
                <a:gd name="T47" fmla="*/ 102373864 h 176"/>
                <a:gd name="T48" fmla="*/ 71703854 w 166"/>
                <a:gd name="T49" fmla="*/ 104692969 h 176"/>
                <a:gd name="T50" fmla="*/ 77314066 w 166"/>
                <a:gd name="T51" fmla="*/ 106346245 h 176"/>
                <a:gd name="T52" fmla="*/ 82139731 w 166"/>
                <a:gd name="T53" fmla="*/ 81429930 h 176"/>
                <a:gd name="T54" fmla="*/ 77314066 w 166"/>
                <a:gd name="T55" fmla="*/ 69871906 h 176"/>
                <a:gd name="T56" fmla="*/ 74254625 w 166"/>
                <a:gd name="T57" fmla="*/ 66141274 h 176"/>
                <a:gd name="T58" fmla="*/ 61220617 w 166"/>
                <a:gd name="T59" fmla="*/ 54907304 h 176"/>
                <a:gd name="T60" fmla="*/ 58273355 w 166"/>
                <a:gd name="T61" fmla="*/ 53957062 h 176"/>
                <a:gd name="T62" fmla="*/ 63860741 w 166"/>
                <a:gd name="T63" fmla="*/ 37220279 h 176"/>
                <a:gd name="T64" fmla="*/ 59863254 w 166"/>
                <a:gd name="T65" fmla="*/ 33017938 h 176"/>
                <a:gd name="T66" fmla="*/ 59863254 w 166"/>
                <a:gd name="T67" fmla="*/ 25101694 h 176"/>
                <a:gd name="T68" fmla="*/ 55171817 w 166"/>
                <a:gd name="T69" fmla="*/ 22518835 h 176"/>
                <a:gd name="T70" fmla="*/ 51838881 w 166"/>
                <a:gd name="T71" fmla="*/ 30765558 h 176"/>
                <a:gd name="T72" fmla="*/ 48827369 w 166"/>
                <a:gd name="T73" fmla="*/ 34688487 h 176"/>
                <a:gd name="T74" fmla="*/ 42296106 w 166"/>
                <a:gd name="T75" fmla="*/ 30765558 h 176"/>
                <a:gd name="T76" fmla="*/ 40807309 w 166"/>
                <a:gd name="T77" fmla="*/ 27098404 h 176"/>
                <a:gd name="T78" fmla="*/ 39224346 w 166"/>
                <a:gd name="T79" fmla="*/ 10193717 h 176"/>
                <a:gd name="T80" fmla="*/ 36375668 w 166"/>
                <a:gd name="T81" fmla="*/ 4741597 h 176"/>
                <a:gd name="T82" fmla="*/ 30045946 w 166"/>
                <a:gd name="T83" fmla="*/ 4 h 176"/>
                <a:gd name="T84" fmla="*/ 25153597 w 166"/>
                <a:gd name="T85" fmla="*/ 4741597 h 1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6"/>
                <a:gd name="T130" fmla="*/ 0 h 176"/>
                <a:gd name="T131" fmla="*/ 166 w 166"/>
                <a:gd name="T132" fmla="*/ 176 h 17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6" h="176">
                  <a:moveTo>
                    <a:pt x="47" y="7"/>
                  </a:moveTo>
                  <a:lnTo>
                    <a:pt x="47" y="10"/>
                  </a:lnTo>
                  <a:lnTo>
                    <a:pt x="47" y="14"/>
                  </a:lnTo>
                  <a:lnTo>
                    <a:pt x="40" y="14"/>
                  </a:lnTo>
                  <a:lnTo>
                    <a:pt x="40" y="17"/>
                  </a:lnTo>
                  <a:lnTo>
                    <a:pt x="37" y="20"/>
                  </a:lnTo>
                  <a:lnTo>
                    <a:pt x="35" y="20"/>
                  </a:lnTo>
                  <a:lnTo>
                    <a:pt x="35" y="27"/>
                  </a:lnTo>
                  <a:lnTo>
                    <a:pt x="35" y="34"/>
                  </a:lnTo>
                  <a:lnTo>
                    <a:pt x="31" y="34"/>
                  </a:lnTo>
                  <a:lnTo>
                    <a:pt x="31" y="37"/>
                  </a:lnTo>
                  <a:lnTo>
                    <a:pt x="28" y="37"/>
                  </a:lnTo>
                  <a:lnTo>
                    <a:pt x="28" y="41"/>
                  </a:lnTo>
                  <a:lnTo>
                    <a:pt x="25" y="44"/>
                  </a:lnTo>
                  <a:lnTo>
                    <a:pt x="21" y="44"/>
                  </a:lnTo>
                  <a:lnTo>
                    <a:pt x="18" y="47"/>
                  </a:lnTo>
                  <a:lnTo>
                    <a:pt x="16" y="51"/>
                  </a:lnTo>
                  <a:lnTo>
                    <a:pt x="12" y="54"/>
                  </a:lnTo>
                  <a:lnTo>
                    <a:pt x="9" y="54"/>
                  </a:lnTo>
                  <a:lnTo>
                    <a:pt x="9" y="57"/>
                  </a:lnTo>
                  <a:lnTo>
                    <a:pt x="6" y="57"/>
                  </a:lnTo>
                  <a:lnTo>
                    <a:pt x="6" y="61"/>
                  </a:lnTo>
                  <a:lnTo>
                    <a:pt x="6" y="64"/>
                  </a:lnTo>
                  <a:lnTo>
                    <a:pt x="3" y="64"/>
                  </a:lnTo>
                  <a:lnTo>
                    <a:pt x="3" y="68"/>
                  </a:lnTo>
                  <a:lnTo>
                    <a:pt x="0" y="68"/>
                  </a:lnTo>
                  <a:lnTo>
                    <a:pt x="3" y="70"/>
                  </a:lnTo>
                  <a:lnTo>
                    <a:pt x="6" y="70"/>
                  </a:lnTo>
                  <a:lnTo>
                    <a:pt x="9" y="74"/>
                  </a:lnTo>
                  <a:lnTo>
                    <a:pt x="12" y="74"/>
                  </a:lnTo>
                  <a:lnTo>
                    <a:pt x="12" y="78"/>
                  </a:lnTo>
                  <a:lnTo>
                    <a:pt x="9" y="78"/>
                  </a:lnTo>
                  <a:lnTo>
                    <a:pt x="9" y="81"/>
                  </a:lnTo>
                  <a:lnTo>
                    <a:pt x="12" y="81"/>
                  </a:lnTo>
                  <a:lnTo>
                    <a:pt x="16" y="81"/>
                  </a:lnTo>
                  <a:lnTo>
                    <a:pt x="18" y="84"/>
                  </a:lnTo>
                  <a:lnTo>
                    <a:pt x="21" y="88"/>
                  </a:lnTo>
                  <a:lnTo>
                    <a:pt x="25" y="94"/>
                  </a:lnTo>
                  <a:lnTo>
                    <a:pt x="28" y="94"/>
                  </a:lnTo>
                  <a:lnTo>
                    <a:pt x="35" y="97"/>
                  </a:lnTo>
                  <a:lnTo>
                    <a:pt x="37" y="101"/>
                  </a:lnTo>
                  <a:lnTo>
                    <a:pt x="40" y="101"/>
                  </a:lnTo>
                  <a:lnTo>
                    <a:pt x="44" y="105"/>
                  </a:lnTo>
                  <a:lnTo>
                    <a:pt x="47" y="108"/>
                  </a:lnTo>
                  <a:lnTo>
                    <a:pt x="51" y="111"/>
                  </a:lnTo>
                  <a:lnTo>
                    <a:pt x="54" y="115"/>
                  </a:lnTo>
                  <a:lnTo>
                    <a:pt x="56" y="115"/>
                  </a:lnTo>
                  <a:lnTo>
                    <a:pt x="60" y="118"/>
                  </a:lnTo>
                  <a:lnTo>
                    <a:pt x="63" y="121"/>
                  </a:lnTo>
                  <a:lnTo>
                    <a:pt x="66" y="124"/>
                  </a:lnTo>
                  <a:lnTo>
                    <a:pt x="69" y="124"/>
                  </a:lnTo>
                  <a:lnTo>
                    <a:pt x="73" y="128"/>
                  </a:lnTo>
                  <a:lnTo>
                    <a:pt x="75" y="131"/>
                  </a:lnTo>
                  <a:lnTo>
                    <a:pt x="75" y="134"/>
                  </a:lnTo>
                  <a:lnTo>
                    <a:pt x="79" y="134"/>
                  </a:lnTo>
                  <a:lnTo>
                    <a:pt x="85" y="142"/>
                  </a:lnTo>
                  <a:lnTo>
                    <a:pt x="85" y="145"/>
                  </a:lnTo>
                  <a:lnTo>
                    <a:pt x="88" y="145"/>
                  </a:lnTo>
                  <a:lnTo>
                    <a:pt x="91" y="145"/>
                  </a:lnTo>
                  <a:lnTo>
                    <a:pt x="91" y="148"/>
                  </a:lnTo>
                  <a:lnTo>
                    <a:pt x="95" y="148"/>
                  </a:lnTo>
                  <a:lnTo>
                    <a:pt x="101" y="152"/>
                  </a:lnTo>
                  <a:lnTo>
                    <a:pt x="101" y="155"/>
                  </a:lnTo>
                  <a:lnTo>
                    <a:pt x="104" y="155"/>
                  </a:lnTo>
                  <a:lnTo>
                    <a:pt x="108" y="155"/>
                  </a:lnTo>
                  <a:lnTo>
                    <a:pt x="110" y="158"/>
                  </a:lnTo>
                  <a:lnTo>
                    <a:pt x="113" y="162"/>
                  </a:lnTo>
                  <a:lnTo>
                    <a:pt x="120" y="165"/>
                  </a:lnTo>
                  <a:lnTo>
                    <a:pt x="123" y="165"/>
                  </a:lnTo>
                  <a:lnTo>
                    <a:pt x="129" y="168"/>
                  </a:lnTo>
                  <a:lnTo>
                    <a:pt x="132" y="168"/>
                  </a:lnTo>
                  <a:lnTo>
                    <a:pt x="136" y="168"/>
                  </a:lnTo>
                  <a:lnTo>
                    <a:pt x="139" y="172"/>
                  </a:lnTo>
                  <a:lnTo>
                    <a:pt x="143" y="172"/>
                  </a:lnTo>
                  <a:lnTo>
                    <a:pt x="145" y="172"/>
                  </a:lnTo>
                  <a:lnTo>
                    <a:pt x="145" y="175"/>
                  </a:lnTo>
                  <a:lnTo>
                    <a:pt x="152" y="175"/>
                  </a:lnTo>
                  <a:lnTo>
                    <a:pt x="155" y="175"/>
                  </a:lnTo>
                  <a:lnTo>
                    <a:pt x="158" y="145"/>
                  </a:lnTo>
                  <a:lnTo>
                    <a:pt x="161" y="138"/>
                  </a:lnTo>
                  <a:lnTo>
                    <a:pt x="165" y="134"/>
                  </a:lnTo>
                  <a:lnTo>
                    <a:pt x="161" y="131"/>
                  </a:lnTo>
                  <a:lnTo>
                    <a:pt x="161" y="115"/>
                  </a:lnTo>
                  <a:lnTo>
                    <a:pt x="155" y="115"/>
                  </a:lnTo>
                  <a:lnTo>
                    <a:pt x="152" y="111"/>
                  </a:lnTo>
                  <a:lnTo>
                    <a:pt x="148" y="111"/>
                  </a:lnTo>
                  <a:lnTo>
                    <a:pt x="148" y="108"/>
                  </a:lnTo>
                  <a:lnTo>
                    <a:pt x="143" y="101"/>
                  </a:lnTo>
                  <a:lnTo>
                    <a:pt x="139" y="94"/>
                  </a:lnTo>
                  <a:lnTo>
                    <a:pt x="123" y="91"/>
                  </a:lnTo>
                  <a:lnTo>
                    <a:pt x="123" y="88"/>
                  </a:lnTo>
                  <a:lnTo>
                    <a:pt x="120" y="88"/>
                  </a:lnTo>
                  <a:lnTo>
                    <a:pt x="117" y="88"/>
                  </a:lnTo>
                  <a:lnTo>
                    <a:pt x="117" y="81"/>
                  </a:lnTo>
                  <a:lnTo>
                    <a:pt x="127" y="74"/>
                  </a:lnTo>
                  <a:lnTo>
                    <a:pt x="127" y="61"/>
                  </a:lnTo>
                  <a:lnTo>
                    <a:pt x="123" y="61"/>
                  </a:lnTo>
                  <a:lnTo>
                    <a:pt x="123" y="54"/>
                  </a:lnTo>
                  <a:lnTo>
                    <a:pt x="120" y="54"/>
                  </a:lnTo>
                  <a:lnTo>
                    <a:pt x="120" y="47"/>
                  </a:lnTo>
                  <a:lnTo>
                    <a:pt x="120" y="44"/>
                  </a:lnTo>
                  <a:lnTo>
                    <a:pt x="120" y="41"/>
                  </a:lnTo>
                  <a:lnTo>
                    <a:pt x="117" y="41"/>
                  </a:lnTo>
                  <a:lnTo>
                    <a:pt x="117" y="37"/>
                  </a:lnTo>
                  <a:lnTo>
                    <a:pt x="110" y="37"/>
                  </a:lnTo>
                  <a:lnTo>
                    <a:pt x="110" y="41"/>
                  </a:lnTo>
                  <a:lnTo>
                    <a:pt x="108" y="47"/>
                  </a:lnTo>
                  <a:lnTo>
                    <a:pt x="104" y="51"/>
                  </a:lnTo>
                  <a:lnTo>
                    <a:pt x="104" y="54"/>
                  </a:lnTo>
                  <a:lnTo>
                    <a:pt x="101" y="54"/>
                  </a:lnTo>
                  <a:lnTo>
                    <a:pt x="98" y="57"/>
                  </a:lnTo>
                  <a:lnTo>
                    <a:pt x="95" y="57"/>
                  </a:lnTo>
                  <a:lnTo>
                    <a:pt x="85" y="47"/>
                  </a:lnTo>
                  <a:lnTo>
                    <a:pt x="85" y="51"/>
                  </a:lnTo>
                  <a:lnTo>
                    <a:pt x="79" y="51"/>
                  </a:lnTo>
                  <a:lnTo>
                    <a:pt x="79" y="47"/>
                  </a:lnTo>
                  <a:lnTo>
                    <a:pt x="82" y="44"/>
                  </a:lnTo>
                  <a:lnTo>
                    <a:pt x="85" y="30"/>
                  </a:lnTo>
                  <a:lnTo>
                    <a:pt x="82" y="30"/>
                  </a:lnTo>
                  <a:lnTo>
                    <a:pt x="79" y="17"/>
                  </a:lnTo>
                  <a:lnTo>
                    <a:pt x="79" y="10"/>
                  </a:lnTo>
                  <a:lnTo>
                    <a:pt x="75" y="7"/>
                  </a:lnTo>
                  <a:lnTo>
                    <a:pt x="73" y="7"/>
                  </a:lnTo>
                  <a:lnTo>
                    <a:pt x="69" y="0"/>
                  </a:lnTo>
                  <a:lnTo>
                    <a:pt x="63" y="4"/>
                  </a:lnTo>
                  <a:lnTo>
                    <a:pt x="60" y="4"/>
                  </a:lnTo>
                  <a:lnTo>
                    <a:pt x="56" y="0"/>
                  </a:lnTo>
                  <a:lnTo>
                    <a:pt x="51" y="0"/>
                  </a:lnTo>
                  <a:lnTo>
                    <a:pt x="51" y="7"/>
                  </a:lnTo>
                  <a:lnTo>
                    <a:pt x="47" y="7"/>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13" name="Freeform 23"/>
            <p:cNvSpPr>
              <a:spLocks/>
            </p:cNvSpPr>
            <p:nvPr/>
          </p:nvSpPr>
          <p:spPr bwMode="auto">
            <a:xfrm>
              <a:off x="2758" y="1609"/>
              <a:ext cx="273" cy="198"/>
            </a:xfrm>
            <a:custGeom>
              <a:avLst/>
              <a:gdLst>
                <a:gd name="T0" fmla="*/ 36885584 w 252"/>
                <a:gd name="T1" fmla="*/ 420264790 h 182"/>
                <a:gd name="T2" fmla="*/ 39959373 w 252"/>
                <a:gd name="T3" fmla="*/ 420264790 h 182"/>
                <a:gd name="T4" fmla="*/ 102237626 w 252"/>
                <a:gd name="T5" fmla="*/ 397413143 h 182"/>
                <a:gd name="T6" fmla="*/ 185032387 w 252"/>
                <a:gd name="T7" fmla="*/ 388711799 h 182"/>
                <a:gd name="T8" fmla="*/ 200629333 w 252"/>
                <a:gd name="T9" fmla="*/ 397413143 h 182"/>
                <a:gd name="T10" fmla="*/ 206347113 w 252"/>
                <a:gd name="T11" fmla="*/ 412571913 h 182"/>
                <a:gd name="T12" fmla="*/ 210273042 w 252"/>
                <a:gd name="T13" fmla="*/ 406046810 h 182"/>
                <a:gd name="T14" fmla="*/ 240126305 w 252"/>
                <a:gd name="T15" fmla="*/ 420264790 h 182"/>
                <a:gd name="T16" fmla="*/ 276339096 w 252"/>
                <a:gd name="T17" fmla="*/ 412571913 h 182"/>
                <a:gd name="T18" fmla="*/ 282753676 w 252"/>
                <a:gd name="T19" fmla="*/ 406046810 h 182"/>
                <a:gd name="T20" fmla="*/ 276339096 w 252"/>
                <a:gd name="T21" fmla="*/ 365298964 h 182"/>
                <a:gd name="T22" fmla="*/ 270798670 w 252"/>
                <a:gd name="T23" fmla="*/ 343074790 h 182"/>
                <a:gd name="T24" fmla="*/ 267149519 w 252"/>
                <a:gd name="T25" fmla="*/ 324924593 h 182"/>
                <a:gd name="T26" fmla="*/ 262778331 w 252"/>
                <a:gd name="T27" fmla="*/ 320419211 h 182"/>
                <a:gd name="T28" fmla="*/ 255082333 w 252"/>
                <a:gd name="T29" fmla="*/ 324924593 h 182"/>
                <a:gd name="T30" fmla="*/ 252687283 w 252"/>
                <a:gd name="T31" fmla="*/ 300018690 h 182"/>
                <a:gd name="T32" fmla="*/ 252687283 w 252"/>
                <a:gd name="T33" fmla="*/ 283705306 h 182"/>
                <a:gd name="T34" fmla="*/ 245221749 w 252"/>
                <a:gd name="T35" fmla="*/ 220184490 h 182"/>
                <a:gd name="T36" fmla="*/ 240975638 w 252"/>
                <a:gd name="T37" fmla="*/ 186960885 h 182"/>
                <a:gd name="T38" fmla="*/ 232389261 w 252"/>
                <a:gd name="T39" fmla="*/ 171122004 h 182"/>
                <a:gd name="T40" fmla="*/ 227630500 w 252"/>
                <a:gd name="T41" fmla="*/ 162668390 h 182"/>
                <a:gd name="T42" fmla="*/ 217155899 w 252"/>
                <a:gd name="T43" fmla="*/ 149523492 h 182"/>
                <a:gd name="T44" fmla="*/ 210273042 w 252"/>
                <a:gd name="T45" fmla="*/ 137969104 h 182"/>
                <a:gd name="T46" fmla="*/ 214513191 w 252"/>
                <a:gd name="T47" fmla="*/ 128603385 h 182"/>
                <a:gd name="T48" fmla="*/ 206347113 w 252"/>
                <a:gd name="T49" fmla="*/ 126334541 h 182"/>
                <a:gd name="T50" fmla="*/ 198745547 w 252"/>
                <a:gd name="T51" fmla="*/ 116125716 h 182"/>
                <a:gd name="T52" fmla="*/ 190783863 w 252"/>
                <a:gd name="T53" fmla="*/ 98493400 h 182"/>
                <a:gd name="T54" fmla="*/ 188865965 w 252"/>
                <a:gd name="T55" fmla="*/ 70043221 h 182"/>
                <a:gd name="T56" fmla="*/ 178037488 w 252"/>
                <a:gd name="T57" fmla="*/ 53850812 h 182"/>
                <a:gd name="T58" fmla="*/ 174954512 w 252"/>
                <a:gd name="T59" fmla="*/ 45961903 h 182"/>
                <a:gd name="T60" fmla="*/ 162561459 w 252"/>
                <a:gd name="T61" fmla="*/ 45961903 h 182"/>
                <a:gd name="T62" fmla="*/ 160927273 w 252"/>
                <a:gd name="T63" fmla="*/ 27722732 h 182"/>
                <a:gd name="T64" fmla="*/ 145662018 w 252"/>
                <a:gd name="T65" fmla="*/ 16721451 h 182"/>
                <a:gd name="T66" fmla="*/ 110757373 w 252"/>
                <a:gd name="T67" fmla="*/ 0 h 182"/>
                <a:gd name="T68" fmla="*/ 102237626 w 252"/>
                <a:gd name="T69" fmla="*/ 3 h 182"/>
                <a:gd name="T70" fmla="*/ 56849073 w 252"/>
                <a:gd name="T71" fmla="*/ 16721451 h 182"/>
                <a:gd name="T72" fmla="*/ 50804802 w 252"/>
                <a:gd name="T73" fmla="*/ 45961903 h 182"/>
                <a:gd name="T74" fmla="*/ 46896761 w 252"/>
                <a:gd name="T75" fmla="*/ 94874640 h 182"/>
                <a:gd name="T76" fmla="*/ 32463029 w 252"/>
                <a:gd name="T77" fmla="*/ 137969104 h 182"/>
                <a:gd name="T78" fmla="*/ 13336259 w 252"/>
                <a:gd name="T79" fmla="*/ 177649057 h 182"/>
                <a:gd name="T80" fmla="*/ 3 w 252"/>
                <a:gd name="T81" fmla="*/ 192526397 h 182"/>
                <a:gd name="T82" fmla="*/ 3 w 252"/>
                <a:gd name="T83" fmla="*/ 192526397 h 182"/>
                <a:gd name="T84" fmla="*/ 13336259 w 252"/>
                <a:gd name="T85" fmla="*/ 192526397 h 182"/>
                <a:gd name="T86" fmla="*/ 25300568 w 252"/>
                <a:gd name="T87" fmla="*/ 239541312 h 182"/>
                <a:gd name="T88" fmla="*/ 32463029 w 252"/>
                <a:gd name="T89" fmla="*/ 247897031 h 182"/>
                <a:gd name="T90" fmla="*/ 41273863 w 252"/>
                <a:gd name="T91" fmla="*/ 294526842 h 182"/>
                <a:gd name="T92" fmla="*/ 46896761 w 252"/>
                <a:gd name="T93" fmla="*/ 300018690 h 182"/>
                <a:gd name="T94" fmla="*/ 92828956 w 252"/>
                <a:gd name="T95" fmla="*/ 294526842 h 182"/>
                <a:gd name="T96" fmla="*/ 117832353 w 252"/>
                <a:gd name="T97" fmla="*/ 283705306 h 182"/>
                <a:gd name="T98" fmla="*/ 135872535 w 252"/>
                <a:gd name="T99" fmla="*/ 294526842 h 182"/>
                <a:gd name="T100" fmla="*/ 149073772 w 252"/>
                <a:gd name="T101" fmla="*/ 311445210 h 182"/>
                <a:gd name="T102" fmla="*/ 167522951 w 252"/>
                <a:gd name="T103" fmla="*/ 300018690 h 182"/>
                <a:gd name="T104" fmla="*/ 157660842 w 252"/>
                <a:gd name="T105" fmla="*/ 324924593 h 182"/>
                <a:gd name="T106" fmla="*/ 138289287 w 252"/>
                <a:gd name="T107" fmla="*/ 335779898 h 182"/>
                <a:gd name="T108" fmla="*/ 132754408 w 252"/>
                <a:gd name="T109" fmla="*/ 324924593 h 182"/>
                <a:gd name="T110" fmla="*/ 117832353 w 252"/>
                <a:gd name="T111" fmla="*/ 311445210 h 182"/>
                <a:gd name="T112" fmla="*/ 110757373 w 252"/>
                <a:gd name="T113" fmla="*/ 300018690 h 182"/>
                <a:gd name="T114" fmla="*/ 82125279 w 252"/>
                <a:gd name="T115" fmla="*/ 324924593 h 182"/>
                <a:gd name="T116" fmla="*/ 39959373 w 252"/>
                <a:gd name="T117" fmla="*/ 343074790 h 182"/>
                <a:gd name="T118" fmla="*/ 36885584 w 252"/>
                <a:gd name="T119" fmla="*/ 360335719 h 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2"/>
                <a:gd name="T181" fmla="*/ 0 h 182"/>
                <a:gd name="T182" fmla="*/ 252 w 252"/>
                <a:gd name="T183" fmla="*/ 182 h 1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2" h="182">
                  <a:moveTo>
                    <a:pt x="32" y="177"/>
                  </a:moveTo>
                  <a:lnTo>
                    <a:pt x="32" y="181"/>
                  </a:lnTo>
                  <a:lnTo>
                    <a:pt x="32" y="177"/>
                  </a:lnTo>
                  <a:lnTo>
                    <a:pt x="35" y="181"/>
                  </a:lnTo>
                  <a:lnTo>
                    <a:pt x="83" y="174"/>
                  </a:lnTo>
                  <a:lnTo>
                    <a:pt x="91" y="171"/>
                  </a:lnTo>
                  <a:lnTo>
                    <a:pt x="156" y="167"/>
                  </a:lnTo>
                  <a:lnTo>
                    <a:pt x="165" y="167"/>
                  </a:lnTo>
                  <a:lnTo>
                    <a:pt x="168" y="171"/>
                  </a:lnTo>
                  <a:lnTo>
                    <a:pt x="180" y="171"/>
                  </a:lnTo>
                  <a:lnTo>
                    <a:pt x="180" y="177"/>
                  </a:lnTo>
                  <a:lnTo>
                    <a:pt x="184" y="177"/>
                  </a:lnTo>
                  <a:lnTo>
                    <a:pt x="184" y="174"/>
                  </a:lnTo>
                  <a:lnTo>
                    <a:pt x="188" y="174"/>
                  </a:lnTo>
                  <a:lnTo>
                    <a:pt x="191" y="177"/>
                  </a:lnTo>
                  <a:lnTo>
                    <a:pt x="213" y="181"/>
                  </a:lnTo>
                  <a:lnTo>
                    <a:pt x="245" y="177"/>
                  </a:lnTo>
                  <a:lnTo>
                    <a:pt x="248" y="177"/>
                  </a:lnTo>
                  <a:lnTo>
                    <a:pt x="251" y="177"/>
                  </a:lnTo>
                  <a:lnTo>
                    <a:pt x="251" y="174"/>
                  </a:lnTo>
                  <a:lnTo>
                    <a:pt x="248" y="171"/>
                  </a:lnTo>
                  <a:lnTo>
                    <a:pt x="248" y="157"/>
                  </a:lnTo>
                  <a:lnTo>
                    <a:pt x="248" y="154"/>
                  </a:lnTo>
                  <a:lnTo>
                    <a:pt x="241" y="147"/>
                  </a:lnTo>
                  <a:lnTo>
                    <a:pt x="241" y="144"/>
                  </a:lnTo>
                  <a:lnTo>
                    <a:pt x="238" y="140"/>
                  </a:lnTo>
                  <a:lnTo>
                    <a:pt x="238" y="138"/>
                  </a:lnTo>
                  <a:lnTo>
                    <a:pt x="235" y="138"/>
                  </a:lnTo>
                  <a:lnTo>
                    <a:pt x="232" y="140"/>
                  </a:lnTo>
                  <a:lnTo>
                    <a:pt x="229" y="140"/>
                  </a:lnTo>
                  <a:lnTo>
                    <a:pt x="229" y="138"/>
                  </a:lnTo>
                  <a:lnTo>
                    <a:pt x="226" y="130"/>
                  </a:lnTo>
                  <a:lnTo>
                    <a:pt x="223" y="127"/>
                  </a:lnTo>
                  <a:lnTo>
                    <a:pt x="226" y="121"/>
                  </a:lnTo>
                  <a:lnTo>
                    <a:pt x="219" y="97"/>
                  </a:lnTo>
                  <a:lnTo>
                    <a:pt x="219" y="93"/>
                  </a:lnTo>
                  <a:lnTo>
                    <a:pt x="215" y="93"/>
                  </a:lnTo>
                  <a:lnTo>
                    <a:pt x="215" y="80"/>
                  </a:lnTo>
                  <a:lnTo>
                    <a:pt x="213" y="77"/>
                  </a:lnTo>
                  <a:lnTo>
                    <a:pt x="207" y="73"/>
                  </a:lnTo>
                  <a:lnTo>
                    <a:pt x="203" y="73"/>
                  </a:lnTo>
                  <a:lnTo>
                    <a:pt x="203" y="70"/>
                  </a:lnTo>
                  <a:lnTo>
                    <a:pt x="200" y="67"/>
                  </a:lnTo>
                  <a:lnTo>
                    <a:pt x="194" y="64"/>
                  </a:lnTo>
                  <a:lnTo>
                    <a:pt x="191" y="60"/>
                  </a:lnTo>
                  <a:lnTo>
                    <a:pt x="188" y="60"/>
                  </a:lnTo>
                  <a:lnTo>
                    <a:pt x="188" y="56"/>
                  </a:lnTo>
                  <a:lnTo>
                    <a:pt x="191" y="56"/>
                  </a:lnTo>
                  <a:lnTo>
                    <a:pt x="188" y="54"/>
                  </a:lnTo>
                  <a:lnTo>
                    <a:pt x="184" y="54"/>
                  </a:lnTo>
                  <a:lnTo>
                    <a:pt x="184" y="50"/>
                  </a:lnTo>
                  <a:lnTo>
                    <a:pt x="178" y="50"/>
                  </a:lnTo>
                  <a:lnTo>
                    <a:pt x="175" y="43"/>
                  </a:lnTo>
                  <a:lnTo>
                    <a:pt x="171" y="43"/>
                  </a:lnTo>
                  <a:lnTo>
                    <a:pt x="171" y="40"/>
                  </a:lnTo>
                  <a:lnTo>
                    <a:pt x="168" y="30"/>
                  </a:lnTo>
                  <a:lnTo>
                    <a:pt x="162" y="20"/>
                  </a:lnTo>
                  <a:lnTo>
                    <a:pt x="159" y="23"/>
                  </a:lnTo>
                  <a:lnTo>
                    <a:pt x="156" y="23"/>
                  </a:lnTo>
                  <a:lnTo>
                    <a:pt x="156" y="20"/>
                  </a:lnTo>
                  <a:lnTo>
                    <a:pt x="146" y="23"/>
                  </a:lnTo>
                  <a:lnTo>
                    <a:pt x="146" y="20"/>
                  </a:lnTo>
                  <a:lnTo>
                    <a:pt x="143" y="20"/>
                  </a:lnTo>
                  <a:lnTo>
                    <a:pt x="143" y="13"/>
                  </a:lnTo>
                  <a:lnTo>
                    <a:pt x="136" y="7"/>
                  </a:lnTo>
                  <a:lnTo>
                    <a:pt x="130" y="7"/>
                  </a:lnTo>
                  <a:lnTo>
                    <a:pt x="126" y="0"/>
                  </a:lnTo>
                  <a:lnTo>
                    <a:pt x="99" y="0"/>
                  </a:lnTo>
                  <a:lnTo>
                    <a:pt x="99" y="3"/>
                  </a:lnTo>
                  <a:lnTo>
                    <a:pt x="91" y="3"/>
                  </a:lnTo>
                  <a:lnTo>
                    <a:pt x="79" y="7"/>
                  </a:lnTo>
                  <a:lnTo>
                    <a:pt x="51" y="7"/>
                  </a:lnTo>
                  <a:lnTo>
                    <a:pt x="48" y="17"/>
                  </a:lnTo>
                  <a:lnTo>
                    <a:pt x="44" y="20"/>
                  </a:lnTo>
                  <a:lnTo>
                    <a:pt x="41" y="23"/>
                  </a:lnTo>
                  <a:lnTo>
                    <a:pt x="41" y="40"/>
                  </a:lnTo>
                  <a:lnTo>
                    <a:pt x="32" y="54"/>
                  </a:lnTo>
                  <a:lnTo>
                    <a:pt x="29" y="60"/>
                  </a:lnTo>
                  <a:lnTo>
                    <a:pt x="25" y="64"/>
                  </a:lnTo>
                  <a:lnTo>
                    <a:pt x="12" y="77"/>
                  </a:lnTo>
                  <a:lnTo>
                    <a:pt x="0" y="80"/>
                  </a:lnTo>
                  <a:lnTo>
                    <a:pt x="3" y="83"/>
                  </a:lnTo>
                  <a:lnTo>
                    <a:pt x="3" y="87"/>
                  </a:lnTo>
                  <a:lnTo>
                    <a:pt x="3" y="83"/>
                  </a:lnTo>
                  <a:lnTo>
                    <a:pt x="6" y="83"/>
                  </a:lnTo>
                  <a:lnTo>
                    <a:pt x="12" y="83"/>
                  </a:lnTo>
                  <a:lnTo>
                    <a:pt x="12" y="87"/>
                  </a:lnTo>
                  <a:lnTo>
                    <a:pt x="22" y="101"/>
                  </a:lnTo>
                  <a:lnTo>
                    <a:pt x="25" y="104"/>
                  </a:lnTo>
                  <a:lnTo>
                    <a:pt x="29" y="107"/>
                  </a:lnTo>
                  <a:lnTo>
                    <a:pt x="32" y="117"/>
                  </a:lnTo>
                  <a:lnTo>
                    <a:pt x="37" y="127"/>
                  </a:lnTo>
                  <a:lnTo>
                    <a:pt x="37" y="130"/>
                  </a:lnTo>
                  <a:lnTo>
                    <a:pt x="41" y="130"/>
                  </a:lnTo>
                  <a:lnTo>
                    <a:pt x="83" y="130"/>
                  </a:lnTo>
                  <a:lnTo>
                    <a:pt x="83" y="127"/>
                  </a:lnTo>
                  <a:lnTo>
                    <a:pt x="89" y="121"/>
                  </a:lnTo>
                  <a:lnTo>
                    <a:pt x="105" y="121"/>
                  </a:lnTo>
                  <a:lnTo>
                    <a:pt x="111" y="127"/>
                  </a:lnTo>
                  <a:lnTo>
                    <a:pt x="121" y="127"/>
                  </a:lnTo>
                  <a:lnTo>
                    <a:pt x="124" y="130"/>
                  </a:lnTo>
                  <a:lnTo>
                    <a:pt x="133" y="134"/>
                  </a:lnTo>
                  <a:lnTo>
                    <a:pt x="140" y="130"/>
                  </a:lnTo>
                  <a:lnTo>
                    <a:pt x="149" y="130"/>
                  </a:lnTo>
                  <a:lnTo>
                    <a:pt x="149" y="140"/>
                  </a:lnTo>
                  <a:lnTo>
                    <a:pt x="140" y="140"/>
                  </a:lnTo>
                  <a:lnTo>
                    <a:pt x="136" y="144"/>
                  </a:lnTo>
                  <a:lnTo>
                    <a:pt x="124" y="144"/>
                  </a:lnTo>
                  <a:lnTo>
                    <a:pt x="121" y="140"/>
                  </a:lnTo>
                  <a:lnTo>
                    <a:pt x="117" y="140"/>
                  </a:lnTo>
                  <a:lnTo>
                    <a:pt x="111" y="138"/>
                  </a:lnTo>
                  <a:lnTo>
                    <a:pt x="105" y="134"/>
                  </a:lnTo>
                  <a:lnTo>
                    <a:pt x="101" y="134"/>
                  </a:lnTo>
                  <a:lnTo>
                    <a:pt x="99" y="130"/>
                  </a:lnTo>
                  <a:lnTo>
                    <a:pt x="91" y="138"/>
                  </a:lnTo>
                  <a:lnTo>
                    <a:pt x="72" y="140"/>
                  </a:lnTo>
                  <a:lnTo>
                    <a:pt x="70" y="144"/>
                  </a:lnTo>
                  <a:lnTo>
                    <a:pt x="35" y="147"/>
                  </a:lnTo>
                  <a:lnTo>
                    <a:pt x="35" y="151"/>
                  </a:lnTo>
                  <a:lnTo>
                    <a:pt x="32" y="154"/>
                  </a:lnTo>
                  <a:lnTo>
                    <a:pt x="32" y="177"/>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14" name="Freeform 24"/>
            <p:cNvSpPr>
              <a:spLocks/>
            </p:cNvSpPr>
            <p:nvPr/>
          </p:nvSpPr>
          <p:spPr bwMode="auto">
            <a:xfrm>
              <a:off x="2942" y="1913"/>
              <a:ext cx="130" cy="138"/>
            </a:xfrm>
            <a:custGeom>
              <a:avLst/>
              <a:gdLst>
                <a:gd name="T0" fmla="*/ 0 w 121"/>
                <a:gd name="T1" fmla="*/ 19275270 h 128"/>
                <a:gd name="T2" fmla="*/ 2 w 121"/>
                <a:gd name="T3" fmla="*/ 22643952 h 128"/>
                <a:gd name="T4" fmla="*/ 2 w 121"/>
                <a:gd name="T5" fmla="*/ 25411800 h 128"/>
                <a:gd name="T6" fmla="*/ 2 w 121"/>
                <a:gd name="T7" fmla="*/ 29078182 h 128"/>
                <a:gd name="T8" fmla="*/ 2382686 w 121"/>
                <a:gd name="T9" fmla="*/ 29078182 h 128"/>
                <a:gd name="T10" fmla="*/ 2382686 w 121"/>
                <a:gd name="T11" fmla="*/ 31845063 h 128"/>
                <a:gd name="T12" fmla="*/ 6 w 121"/>
                <a:gd name="T13" fmla="*/ 30593421 h 128"/>
                <a:gd name="T14" fmla="*/ 2 w 121"/>
                <a:gd name="T15" fmla="*/ 31845063 h 128"/>
                <a:gd name="T16" fmla="*/ 6 w 121"/>
                <a:gd name="T17" fmla="*/ 35560332 h 128"/>
                <a:gd name="T18" fmla="*/ 2382686 w 121"/>
                <a:gd name="T19" fmla="*/ 36831924 h 128"/>
                <a:gd name="T20" fmla="*/ 3937062 w 121"/>
                <a:gd name="T21" fmla="*/ 38338469 h 128"/>
                <a:gd name="T22" fmla="*/ 4882543 w 121"/>
                <a:gd name="T23" fmla="*/ 40696474 h 128"/>
                <a:gd name="T24" fmla="*/ 3937062 w 121"/>
                <a:gd name="T25" fmla="*/ 42355682 h 128"/>
                <a:gd name="T26" fmla="*/ 4882543 w 121"/>
                <a:gd name="T27" fmla="*/ 43617346 h 128"/>
                <a:gd name="T28" fmla="*/ 5635881 w 121"/>
                <a:gd name="T29" fmla="*/ 45664713 h 128"/>
                <a:gd name="T30" fmla="*/ 7469534 w 121"/>
                <a:gd name="T31" fmla="*/ 47024944 h 128"/>
                <a:gd name="T32" fmla="*/ 9263334 w 121"/>
                <a:gd name="T33" fmla="*/ 50170238 h 128"/>
                <a:gd name="T34" fmla="*/ 9952338 w 121"/>
                <a:gd name="T35" fmla="*/ 51250260 h 128"/>
                <a:gd name="T36" fmla="*/ 10692594 w 121"/>
                <a:gd name="T37" fmla="*/ 53649907 h 128"/>
                <a:gd name="T38" fmla="*/ 11548901 w 121"/>
                <a:gd name="T39" fmla="*/ 54659549 h 128"/>
                <a:gd name="T40" fmla="*/ 13439336 w 121"/>
                <a:gd name="T41" fmla="*/ 54659549 h 128"/>
                <a:gd name="T42" fmla="*/ 14246711 w 121"/>
                <a:gd name="T43" fmla="*/ 55989972 h 128"/>
                <a:gd name="T44" fmla="*/ 15723735 w 121"/>
                <a:gd name="T45" fmla="*/ 58315477 h 128"/>
                <a:gd name="T46" fmla="*/ 17668036 w 121"/>
                <a:gd name="T47" fmla="*/ 59279062 h 128"/>
                <a:gd name="T48" fmla="*/ 19082955 w 121"/>
                <a:gd name="T49" fmla="*/ 59279062 h 128"/>
                <a:gd name="T50" fmla="*/ 20394077 w 121"/>
                <a:gd name="T51" fmla="*/ 61695889 h 128"/>
                <a:gd name="T52" fmla="*/ 20731243 w 121"/>
                <a:gd name="T53" fmla="*/ 59279062 h 128"/>
                <a:gd name="T54" fmla="*/ 20731243 w 121"/>
                <a:gd name="T55" fmla="*/ 55989972 h 128"/>
                <a:gd name="T56" fmla="*/ 21910981 w 121"/>
                <a:gd name="T57" fmla="*/ 54659549 h 128"/>
                <a:gd name="T58" fmla="*/ 23540721 w 121"/>
                <a:gd name="T59" fmla="*/ 53649907 h 128"/>
                <a:gd name="T60" fmla="*/ 25291685 w 121"/>
                <a:gd name="T61" fmla="*/ 50170238 h 128"/>
                <a:gd name="T62" fmla="*/ 26728964 w 121"/>
                <a:gd name="T63" fmla="*/ 48044280 h 128"/>
                <a:gd name="T64" fmla="*/ 27317123 w 121"/>
                <a:gd name="T65" fmla="*/ 47024944 h 128"/>
                <a:gd name="T66" fmla="*/ 28100062 w 121"/>
                <a:gd name="T67" fmla="*/ 45664713 h 128"/>
                <a:gd name="T68" fmla="*/ 28100062 w 121"/>
                <a:gd name="T69" fmla="*/ 38338469 h 128"/>
                <a:gd name="T70" fmla="*/ 29676633 w 121"/>
                <a:gd name="T71" fmla="*/ 36831924 h 128"/>
                <a:gd name="T72" fmla="*/ 31788641 w 121"/>
                <a:gd name="T73" fmla="*/ 35560332 h 128"/>
                <a:gd name="T74" fmla="*/ 31788641 w 121"/>
                <a:gd name="T75" fmla="*/ 31845063 h 128"/>
                <a:gd name="T76" fmla="*/ 30853036 w 121"/>
                <a:gd name="T77" fmla="*/ 30593421 h 128"/>
                <a:gd name="T78" fmla="*/ 27317123 w 121"/>
                <a:gd name="T79" fmla="*/ 33799091 h 128"/>
                <a:gd name="T80" fmla="*/ 28100062 w 121"/>
                <a:gd name="T81" fmla="*/ 30593421 h 128"/>
                <a:gd name="T82" fmla="*/ 29194005 w 121"/>
                <a:gd name="T83" fmla="*/ 25411800 h 128"/>
                <a:gd name="T84" fmla="*/ 28100062 w 121"/>
                <a:gd name="T85" fmla="*/ 19275270 h 128"/>
                <a:gd name="T86" fmla="*/ 27317123 w 121"/>
                <a:gd name="T87" fmla="*/ 16181609 h 128"/>
                <a:gd name="T88" fmla="*/ 25709816 w 121"/>
                <a:gd name="T89" fmla="*/ 11109051 h 128"/>
                <a:gd name="T90" fmla="*/ 25709816 w 121"/>
                <a:gd name="T91" fmla="*/ 7899278 h 128"/>
                <a:gd name="T92" fmla="*/ 22273227 w 121"/>
                <a:gd name="T93" fmla="*/ 6 h 128"/>
                <a:gd name="T94" fmla="*/ 14635173 w 121"/>
                <a:gd name="T95" fmla="*/ 0 h 128"/>
                <a:gd name="T96" fmla="*/ 9263334 w 121"/>
                <a:gd name="T97" fmla="*/ 3 h 128"/>
                <a:gd name="T98" fmla="*/ 9263334 w 121"/>
                <a:gd name="T99" fmla="*/ 4665573 h 128"/>
                <a:gd name="T100" fmla="*/ 7469534 w 121"/>
                <a:gd name="T101" fmla="*/ 9899067 h 128"/>
                <a:gd name="T102" fmla="*/ 6471095 w 121"/>
                <a:gd name="T103" fmla="*/ 11109051 h 128"/>
                <a:gd name="T104" fmla="*/ 5635881 w 121"/>
                <a:gd name="T105" fmla="*/ 12912632 h 128"/>
                <a:gd name="T106" fmla="*/ 3937062 w 121"/>
                <a:gd name="T107" fmla="*/ 16181609 h 128"/>
                <a:gd name="T108" fmla="*/ 6 w 121"/>
                <a:gd name="T109" fmla="*/ 17878525 h 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1"/>
                <a:gd name="T166" fmla="*/ 0 h 128"/>
                <a:gd name="T167" fmla="*/ 121 w 121"/>
                <a:gd name="T168" fmla="*/ 128 h 12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1" h="128">
                  <a:moveTo>
                    <a:pt x="2" y="37"/>
                  </a:moveTo>
                  <a:lnTo>
                    <a:pt x="0" y="40"/>
                  </a:lnTo>
                  <a:lnTo>
                    <a:pt x="0" y="43"/>
                  </a:lnTo>
                  <a:lnTo>
                    <a:pt x="2" y="47"/>
                  </a:lnTo>
                  <a:lnTo>
                    <a:pt x="2" y="50"/>
                  </a:lnTo>
                  <a:lnTo>
                    <a:pt x="2" y="53"/>
                  </a:lnTo>
                  <a:lnTo>
                    <a:pt x="2" y="57"/>
                  </a:lnTo>
                  <a:lnTo>
                    <a:pt x="2" y="60"/>
                  </a:lnTo>
                  <a:lnTo>
                    <a:pt x="6" y="60"/>
                  </a:lnTo>
                  <a:lnTo>
                    <a:pt x="9" y="60"/>
                  </a:lnTo>
                  <a:lnTo>
                    <a:pt x="9" y="64"/>
                  </a:lnTo>
                  <a:lnTo>
                    <a:pt x="9" y="66"/>
                  </a:lnTo>
                  <a:lnTo>
                    <a:pt x="6" y="66"/>
                  </a:lnTo>
                  <a:lnTo>
                    <a:pt x="6" y="64"/>
                  </a:lnTo>
                  <a:lnTo>
                    <a:pt x="2" y="64"/>
                  </a:lnTo>
                  <a:lnTo>
                    <a:pt x="2" y="66"/>
                  </a:lnTo>
                  <a:lnTo>
                    <a:pt x="2" y="70"/>
                  </a:lnTo>
                  <a:lnTo>
                    <a:pt x="6" y="74"/>
                  </a:lnTo>
                  <a:lnTo>
                    <a:pt x="6" y="76"/>
                  </a:lnTo>
                  <a:lnTo>
                    <a:pt x="9" y="76"/>
                  </a:lnTo>
                  <a:lnTo>
                    <a:pt x="12" y="76"/>
                  </a:lnTo>
                  <a:lnTo>
                    <a:pt x="16" y="80"/>
                  </a:lnTo>
                  <a:lnTo>
                    <a:pt x="16" y="84"/>
                  </a:lnTo>
                  <a:lnTo>
                    <a:pt x="19" y="84"/>
                  </a:lnTo>
                  <a:lnTo>
                    <a:pt x="19" y="87"/>
                  </a:lnTo>
                  <a:lnTo>
                    <a:pt x="16" y="87"/>
                  </a:lnTo>
                  <a:lnTo>
                    <a:pt x="16" y="90"/>
                  </a:lnTo>
                  <a:lnTo>
                    <a:pt x="19" y="90"/>
                  </a:lnTo>
                  <a:lnTo>
                    <a:pt x="21" y="90"/>
                  </a:lnTo>
                  <a:lnTo>
                    <a:pt x="21" y="94"/>
                  </a:lnTo>
                  <a:lnTo>
                    <a:pt x="24" y="97"/>
                  </a:lnTo>
                  <a:lnTo>
                    <a:pt x="28" y="97"/>
                  </a:lnTo>
                  <a:lnTo>
                    <a:pt x="32" y="100"/>
                  </a:lnTo>
                  <a:lnTo>
                    <a:pt x="34" y="104"/>
                  </a:lnTo>
                  <a:lnTo>
                    <a:pt x="37" y="104"/>
                  </a:lnTo>
                  <a:lnTo>
                    <a:pt x="37" y="107"/>
                  </a:lnTo>
                  <a:lnTo>
                    <a:pt x="37" y="110"/>
                  </a:lnTo>
                  <a:lnTo>
                    <a:pt x="40" y="110"/>
                  </a:lnTo>
                  <a:lnTo>
                    <a:pt x="44" y="110"/>
                  </a:lnTo>
                  <a:lnTo>
                    <a:pt x="44" y="113"/>
                  </a:lnTo>
                  <a:lnTo>
                    <a:pt x="47" y="113"/>
                  </a:lnTo>
                  <a:lnTo>
                    <a:pt x="51" y="113"/>
                  </a:lnTo>
                  <a:lnTo>
                    <a:pt x="51" y="117"/>
                  </a:lnTo>
                  <a:lnTo>
                    <a:pt x="53" y="117"/>
                  </a:lnTo>
                  <a:lnTo>
                    <a:pt x="56" y="121"/>
                  </a:lnTo>
                  <a:lnTo>
                    <a:pt x="60" y="121"/>
                  </a:lnTo>
                  <a:lnTo>
                    <a:pt x="63" y="121"/>
                  </a:lnTo>
                  <a:lnTo>
                    <a:pt x="66" y="123"/>
                  </a:lnTo>
                  <a:lnTo>
                    <a:pt x="68" y="123"/>
                  </a:lnTo>
                  <a:lnTo>
                    <a:pt x="72" y="123"/>
                  </a:lnTo>
                  <a:lnTo>
                    <a:pt x="72" y="127"/>
                  </a:lnTo>
                  <a:lnTo>
                    <a:pt x="76" y="127"/>
                  </a:lnTo>
                  <a:lnTo>
                    <a:pt x="76" y="123"/>
                  </a:lnTo>
                  <a:lnTo>
                    <a:pt x="79" y="123"/>
                  </a:lnTo>
                  <a:lnTo>
                    <a:pt x="79" y="121"/>
                  </a:lnTo>
                  <a:lnTo>
                    <a:pt x="79" y="117"/>
                  </a:lnTo>
                  <a:lnTo>
                    <a:pt x="82" y="117"/>
                  </a:lnTo>
                  <a:lnTo>
                    <a:pt x="82" y="113"/>
                  </a:lnTo>
                  <a:lnTo>
                    <a:pt x="85" y="113"/>
                  </a:lnTo>
                  <a:lnTo>
                    <a:pt x="88" y="110"/>
                  </a:lnTo>
                  <a:lnTo>
                    <a:pt x="91" y="107"/>
                  </a:lnTo>
                  <a:lnTo>
                    <a:pt x="95" y="104"/>
                  </a:lnTo>
                  <a:lnTo>
                    <a:pt x="98" y="104"/>
                  </a:lnTo>
                  <a:lnTo>
                    <a:pt x="101" y="100"/>
                  </a:lnTo>
                  <a:lnTo>
                    <a:pt x="101" y="97"/>
                  </a:lnTo>
                  <a:lnTo>
                    <a:pt x="103" y="97"/>
                  </a:lnTo>
                  <a:lnTo>
                    <a:pt x="103" y="94"/>
                  </a:lnTo>
                  <a:lnTo>
                    <a:pt x="107" y="94"/>
                  </a:lnTo>
                  <a:lnTo>
                    <a:pt x="107" y="87"/>
                  </a:lnTo>
                  <a:lnTo>
                    <a:pt x="107" y="80"/>
                  </a:lnTo>
                  <a:lnTo>
                    <a:pt x="110" y="80"/>
                  </a:lnTo>
                  <a:lnTo>
                    <a:pt x="113" y="76"/>
                  </a:lnTo>
                  <a:lnTo>
                    <a:pt x="113" y="74"/>
                  </a:lnTo>
                  <a:lnTo>
                    <a:pt x="120" y="74"/>
                  </a:lnTo>
                  <a:lnTo>
                    <a:pt x="120" y="70"/>
                  </a:lnTo>
                  <a:lnTo>
                    <a:pt x="120" y="66"/>
                  </a:lnTo>
                  <a:lnTo>
                    <a:pt x="120" y="64"/>
                  </a:lnTo>
                  <a:lnTo>
                    <a:pt x="117" y="64"/>
                  </a:lnTo>
                  <a:lnTo>
                    <a:pt x="113" y="66"/>
                  </a:lnTo>
                  <a:lnTo>
                    <a:pt x="103" y="70"/>
                  </a:lnTo>
                  <a:lnTo>
                    <a:pt x="103" y="64"/>
                  </a:lnTo>
                  <a:lnTo>
                    <a:pt x="107" y="64"/>
                  </a:lnTo>
                  <a:lnTo>
                    <a:pt x="107" y="53"/>
                  </a:lnTo>
                  <a:lnTo>
                    <a:pt x="110" y="53"/>
                  </a:lnTo>
                  <a:lnTo>
                    <a:pt x="110" y="43"/>
                  </a:lnTo>
                  <a:lnTo>
                    <a:pt x="107" y="40"/>
                  </a:lnTo>
                  <a:lnTo>
                    <a:pt x="103" y="37"/>
                  </a:lnTo>
                  <a:lnTo>
                    <a:pt x="103" y="33"/>
                  </a:lnTo>
                  <a:lnTo>
                    <a:pt x="103" y="27"/>
                  </a:lnTo>
                  <a:lnTo>
                    <a:pt x="98" y="23"/>
                  </a:lnTo>
                  <a:lnTo>
                    <a:pt x="98" y="20"/>
                  </a:lnTo>
                  <a:lnTo>
                    <a:pt x="98" y="17"/>
                  </a:lnTo>
                  <a:lnTo>
                    <a:pt x="91" y="10"/>
                  </a:lnTo>
                  <a:lnTo>
                    <a:pt x="85" y="6"/>
                  </a:lnTo>
                  <a:lnTo>
                    <a:pt x="85" y="0"/>
                  </a:lnTo>
                  <a:lnTo>
                    <a:pt x="56" y="0"/>
                  </a:lnTo>
                  <a:lnTo>
                    <a:pt x="56" y="3"/>
                  </a:lnTo>
                  <a:lnTo>
                    <a:pt x="34" y="3"/>
                  </a:lnTo>
                  <a:lnTo>
                    <a:pt x="34" y="6"/>
                  </a:lnTo>
                  <a:lnTo>
                    <a:pt x="34" y="10"/>
                  </a:lnTo>
                  <a:lnTo>
                    <a:pt x="32" y="13"/>
                  </a:lnTo>
                  <a:lnTo>
                    <a:pt x="28" y="20"/>
                  </a:lnTo>
                  <a:lnTo>
                    <a:pt x="28" y="23"/>
                  </a:lnTo>
                  <a:lnTo>
                    <a:pt x="24" y="23"/>
                  </a:lnTo>
                  <a:lnTo>
                    <a:pt x="21" y="23"/>
                  </a:lnTo>
                  <a:lnTo>
                    <a:pt x="21" y="27"/>
                  </a:lnTo>
                  <a:lnTo>
                    <a:pt x="19" y="30"/>
                  </a:lnTo>
                  <a:lnTo>
                    <a:pt x="16" y="33"/>
                  </a:lnTo>
                  <a:lnTo>
                    <a:pt x="12" y="37"/>
                  </a:lnTo>
                  <a:lnTo>
                    <a:pt x="6" y="37"/>
                  </a:lnTo>
                  <a:lnTo>
                    <a:pt x="2" y="37"/>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15" name="Freeform 25"/>
            <p:cNvSpPr>
              <a:spLocks/>
            </p:cNvSpPr>
            <p:nvPr/>
          </p:nvSpPr>
          <p:spPr bwMode="auto">
            <a:xfrm>
              <a:off x="3507" y="1863"/>
              <a:ext cx="91" cy="233"/>
            </a:xfrm>
            <a:custGeom>
              <a:avLst/>
              <a:gdLst>
                <a:gd name="T0" fmla="*/ 5169190 w 85"/>
                <a:gd name="T1" fmla="*/ 4095704 h 216"/>
                <a:gd name="T2" fmla="*/ 4382050 w 85"/>
                <a:gd name="T3" fmla="*/ 4 h 216"/>
                <a:gd name="T4" fmla="*/ 3934893 w 85"/>
                <a:gd name="T5" fmla="*/ 4095704 h 216"/>
                <a:gd name="T6" fmla="*/ 3433115 w 85"/>
                <a:gd name="T7" fmla="*/ 4 h 216"/>
                <a:gd name="T8" fmla="*/ 2441048 w 85"/>
                <a:gd name="T9" fmla="*/ 4 h 216"/>
                <a:gd name="T10" fmla="*/ 1234105 w 85"/>
                <a:gd name="T11" fmla="*/ 0 h 216"/>
                <a:gd name="T12" fmla="*/ 2 w 85"/>
                <a:gd name="T13" fmla="*/ 0 h 216"/>
                <a:gd name="T14" fmla="*/ 1234105 w 85"/>
                <a:gd name="T15" fmla="*/ 4 h 216"/>
                <a:gd name="T16" fmla="*/ 1234105 w 85"/>
                <a:gd name="T17" fmla="*/ 12246481 h 216"/>
                <a:gd name="T18" fmla="*/ 3433115 w 85"/>
                <a:gd name="T19" fmla="*/ 35525371 h 216"/>
                <a:gd name="T20" fmla="*/ 4382050 w 85"/>
                <a:gd name="T21" fmla="*/ 60374373 h 216"/>
                <a:gd name="T22" fmla="*/ 5756609 w 85"/>
                <a:gd name="T23" fmla="*/ 105623565 h 216"/>
                <a:gd name="T24" fmla="*/ 7562344 w 85"/>
                <a:gd name="T25" fmla="*/ 111794162 h 216"/>
                <a:gd name="T26" fmla="*/ 8875955 w 85"/>
                <a:gd name="T27" fmla="*/ 111794162 h 216"/>
                <a:gd name="T28" fmla="*/ 10946328 w 85"/>
                <a:gd name="T29" fmla="*/ 110679974 h 216"/>
                <a:gd name="T30" fmla="*/ 11399067 w 85"/>
                <a:gd name="T31" fmla="*/ 108268649 h 216"/>
                <a:gd name="T32" fmla="*/ 10946328 w 85"/>
                <a:gd name="T33" fmla="*/ 106443172 h 216"/>
                <a:gd name="T34" fmla="*/ 10946328 w 85"/>
                <a:gd name="T35" fmla="*/ 103263534 h 216"/>
                <a:gd name="T36" fmla="*/ 10635755 w 85"/>
                <a:gd name="T37" fmla="*/ 98798220 h 216"/>
                <a:gd name="T38" fmla="*/ 10635755 w 85"/>
                <a:gd name="T39" fmla="*/ 92953891 h 216"/>
                <a:gd name="T40" fmla="*/ 10635755 w 85"/>
                <a:gd name="T41" fmla="*/ 55476404 h 216"/>
                <a:gd name="T42" fmla="*/ 10635755 w 85"/>
                <a:gd name="T43" fmla="*/ 49961002 h 216"/>
                <a:gd name="T44" fmla="*/ 9945449 w 85"/>
                <a:gd name="T45" fmla="*/ 47890410 h 216"/>
                <a:gd name="T46" fmla="*/ 9550453 w 85"/>
                <a:gd name="T47" fmla="*/ 42883845 h 216"/>
                <a:gd name="T48" fmla="*/ 9550453 w 85"/>
                <a:gd name="T49" fmla="*/ 39754984 h 216"/>
                <a:gd name="T50" fmla="*/ 9289709 w 85"/>
                <a:gd name="T51" fmla="*/ 34165479 h 216"/>
                <a:gd name="T52" fmla="*/ 8875955 w 85"/>
                <a:gd name="T53" fmla="*/ 30397370 h 216"/>
                <a:gd name="T54" fmla="*/ 8290729 w 85"/>
                <a:gd name="T55" fmla="*/ 26406461 h 216"/>
                <a:gd name="T56" fmla="*/ 7783176 w 85"/>
                <a:gd name="T57" fmla="*/ 22693736 h 216"/>
                <a:gd name="T58" fmla="*/ 7063728 w 85"/>
                <a:gd name="T59" fmla="*/ 21037970 h 216"/>
                <a:gd name="T60" fmla="*/ 6162957 w 85"/>
                <a:gd name="T61" fmla="*/ 19503018 h 216"/>
                <a:gd name="T62" fmla="*/ 5169190 w 85"/>
                <a:gd name="T63" fmla="*/ 17886348 h 216"/>
                <a:gd name="T64" fmla="*/ 5169190 w 85"/>
                <a:gd name="T65" fmla="*/ 12246481 h 216"/>
                <a:gd name="T66" fmla="*/ 5756609 w 85"/>
                <a:gd name="T67" fmla="*/ 6960547 h 216"/>
                <a:gd name="T68" fmla="*/ 5756609 w 85"/>
                <a:gd name="T69" fmla="*/ 4095704 h 216"/>
                <a:gd name="T70" fmla="*/ 6162957 w 85"/>
                <a:gd name="T71" fmla="*/ 4 h 2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216"/>
                <a:gd name="T110" fmla="*/ 85 w 85"/>
                <a:gd name="T111" fmla="*/ 216 h 2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216">
                  <a:moveTo>
                    <a:pt x="40" y="7"/>
                  </a:moveTo>
                  <a:lnTo>
                    <a:pt x="36" y="7"/>
                  </a:lnTo>
                  <a:lnTo>
                    <a:pt x="33" y="4"/>
                  </a:lnTo>
                  <a:lnTo>
                    <a:pt x="31" y="4"/>
                  </a:lnTo>
                  <a:lnTo>
                    <a:pt x="31" y="7"/>
                  </a:lnTo>
                  <a:lnTo>
                    <a:pt x="28" y="7"/>
                  </a:lnTo>
                  <a:lnTo>
                    <a:pt x="24" y="7"/>
                  </a:lnTo>
                  <a:lnTo>
                    <a:pt x="24" y="4"/>
                  </a:lnTo>
                  <a:lnTo>
                    <a:pt x="21" y="4"/>
                  </a:lnTo>
                  <a:lnTo>
                    <a:pt x="18" y="4"/>
                  </a:lnTo>
                  <a:lnTo>
                    <a:pt x="15" y="4"/>
                  </a:lnTo>
                  <a:lnTo>
                    <a:pt x="8" y="0"/>
                  </a:lnTo>
                  <a:lnTo>
                    <a:pt x="6" y="0"/>
                  </a:lnTo>
                  <a:lnTo>
                    <a:pt x="2" y="0"/>
                  </a:lnTo>
                  <a:lnTo>
                    <a:pt x="0" y="0"/>
                  </a:lnTo>
                  <a:lnTo>
                    <a:pt x="8" y="4"/>
                  </a:lnTo>
                  <a:lnTo>
                    <a:pt x="2" y="20"/>
                  </a:lnTo>
                  <a:lnTo>
                    <a:pt x="8" y="23"/>
                  </a:lnTo>
                  <a:lnTo>
                    <a:pt x="18" y="37"/>
                  </a:lnTo>
                  <a:lnTo>
                    <a:pt x="24" y="67"/>
                  </a:lnTo>
                  <a:lnTo>
                    <a:pt x="28" y="70"/>
                  </a:lnTo>
                  <a:lnTo>
                    <a:pt x="31" y="114"/>
                  </a:lnTo>
                  <a:lnTo>
                    <a:pt x="36" y="191"/>
                  </a:lnTo>
                  <a:lnTo>
                    <a:pt x="40" y="198"/>
                  </a:lnTo>
                  <a:lnTo>
                    <a:pt x="43" y="198"/>
                  </a:lnTo>
                  <a:lnTo>
                    <a:pt x="52" y="211"/>
                  </a:lnTo>
                  <a:lnTo>
                    <a:pt x="55" y="215"/>
                  </a:lnTo>
                  <a:lnTo>
                    <a:pt x="62" y="211"/>
                  </a:lnTo>
                  <a:lnTo>
                    <a:pt x="67" y="208"/>
                  </a:lnTo>
                  <a:lnTo>
                    <a:pt x="77" y="208"/>
                  </a:lnTo>
                  <a:lnTo>
                    <a:pt x="84" y="204"/>
                  </a:lnTo>
                  <a:lnTo>
                    <a:pt x="80" y="204"/>
                  </a:lnTo>
                  <a:lnTo>
                    <a:pt x="80" y="201"/>
                  </a:lnTo>
                  <a:lnTo>
                    <a:pt x="77" y="201"/>
                  </a:lnTo>
                  <a:lnTo>
                    <a:pt x="77" y="198"/>
                  </a:lnTo>
                  <a:lnTo>
                    <a:pt x="77" y="195"/>
                  </a:lnTo>
                  <a:lnTo>
                    <a:pt x="74" y="195"/>
                  </a:lnTo>
                  <a:lnTo>
                    <a:pt x="74" y="187"/>
                  </a:lnTo>
                  <a:lnTo>
                    <a:pt x="74" y="177"/>
                  </a:lnTo>
                  <a:lnTo>
                    <a:pt x="74" y="174"/>
                  </a:lnTo>
                  <a:lnTo>
                    <a:pt x="77" y="117"/>
                  </a:lnTo>
                  <a:lnTo>
                    <a:pt x="74" y="104"/>
                  </a:lnTo>
                  <a:lnTo>
                    <a:pt x="74" y="97"/>
                  </a:lnTo>
                  <a:lnTo>
                    <a:pt x="74" y="94"/>
                  </a:lnTo>
                  <a:lnTo>
                    <a:pt x="70" y="94"/>
                  </a:lnTo>
                  <a:lnTo>
                    <a:pt x="70" y="90"/>
                  </a:lnTo>
                  <a:lnTo>
                    <a:pt x="70" y="88"/>
                  </a:lnTo>
                  <a:lnTo>
                    <a:pt x="67" y="80"/>
                  </a:lnTo>
                  <a:lnTo>
                    <a:pt x="67" y="77"/>
                  </a:lnTo>
                  <a:lnTo>
                    <a:pt x="67" y="74"/>
                  </a:lnTo>
                  <a:lnTo>
                    <a:pt x="65" y="67"/>
                  </a:lnTo>
                  <a:lnTo>
                    <a:pt x="65" y="64"/>
                  </a:lnTo>
                  <a:lnTo>
                    <a:pt x="62" y="60"/>
                  </a:lnTo>
                  <a:lnTo>
                    <a:pt x="62" y="57"/>
                  </a:lnTo>
                  <a:lnTo>
                    <a:pt x="62" y="54"/>
                  </a:lnTo>
                  <a:lnTo>
                    <a:pt x="58" y="50"/>
                  </a:lnTo>
                  <a:lnTo>
                    <a:pt x="55" y="47"/>
                  </a:lnTo>
                  <a:lnTo>
                    <a:pt x="55" y="43"/>
                  </a:lnTo>
                  <a:lnTo>
                    <a:pt x="52" y="40"/>
                  </a:lnTo>
                  <a:lnTo>
                    <a:pt x="49" y="40"/>
                  </a:lnTo>
                  <a:lnTo>
                    <a:pt x="46" y="37"/>
                  </a:lnTo>
                  <a:lnTo>
                    <a:pt x="43" y="37"/>
                  </a:lnTo>
                  <a:lnTo>
                    <a:pt x="40" y="33"/>
                  </a:lnTo>
                  <a:lnTo>
                    <a:pt x="36" y="33"/>
                  </a:lnTo>
                  <a:lnTo>
                    <a:pt x="36" y="30"/>
                  </a:lnTo>
                  <a:lnTo>
                    <a:pt x="36" y="23"/>
                  </a:lnTo>
                  <a:lnTo>
                    <a:pt x="36" y="14"/>
                  </a:lnTo>
                  <a:lnTo>
                    <a:pt x="40" y="14"/>
                  </a:lnTo>
                  <a:lnTo>
                    <a:pt x="40" y="10"/>
                  </a:lnTo>
                  <a:lnTo>
                    <a:pt x="40" y="7"/>
                  </a:lnTo>
                  <a:lnTo>
                    <a:pt x="43" y="7"/>
                  </a:lnTo>
                  <a:lnTo>
                    <a:pt x="43" y="4"/>
                  </a:lnTo>
                  <a:lnTo>
                    <a:pt x="40" y="7"/>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16" name="Freeform 26"/>
            <p:cNvSpPr>
              <a:spLocks/>
            </p:cNvSpPr>
            <p:nvPr/>
          </p:nvSpPr>
          <p:spPr bwMode="auto">
            <a:xfrm>
              <a:off x="3547" y="1805"/>
              <a:ext cx="132" cy="279"/>
            </a:xfrm>
            <a:custGeom>
              <a:avLst/>
              <a:gdLst>
                <a:gd name="T0" fmla="*/ 3 w 122"/>
                <a:gd name="T1" fmla="*/ 25058514 h 259"/>
                <a:gd name="T2" fmla="*/ 3 w 122"/>
                <a:gd name="T3" fmla="*/ 28092568 h 259"/>
                <a:gd name="T4" fmla="*/ 0 w 122"/>
                <a:gd name="T5" fmla="*/ 32517941 h 259"/>
                <a:gd name="T6" fmla="*/ 0 w 122"/>
                <a:gd name="T7" fmla="*/ 36347681 h 259"/>
                <a:gd name="T8" fmla="*/ 6 w 122"/>
                <a:gd name="T9" fmla="*/ 38211736 h 259"/>
                <a:gd name="T10" fmla="*/ 10321051 w 122"/>
                <a:gd name="T11" fmla="*/ 38486918 h 259"/>
                <a:gd name="T12" fmla="*/ 17915204 w 122"/>
                <a:gd name="T13" fmla="*/ 40748631 h 259"/>
                <a:gd name="T14" fmla="*/ 19625089 w 122"/>
                <a:gd name="T15" fmla="*/ 43895215 h 259"/>
                <a:gd name="T16" fmla="*/ 22691521 w 122"/>
                <a:gd name="T17" fmla="*/ 47167653 h 259"/>
                <a:gd name="T18" fmla="*/ 24857290 w 122"/>
                <a:gd name="T19" fmla="*/ 48943359 h 259"/>
                <a:gd name="T20" fmla="*/ 29099241 w 122"/>
                <a:gd name="T21" fmla="*/ 53478057 h 259"/>
                <a:gd name="T22" fmla="*/ 29099241 w 122"/>
                <a:gd name="T23" fmla="*/ 55621776 h 259"/>
                <a:gd name="T24" fmla="*/ 31097089 w 122"/>
                <a:gd name="T25" fmla="*/ 59916866 h 259"/>
                <a:gd name="T26" fmla="*/ 33646030 w 122"/>
                <a:gd name="T27" fmla="*/ 61479713 h 259"/>
                <a:gd name="T28" fmla="*/ 33646030 w 122"/>
                <a:gd name="T29" fmla="*/ 65903828 h 259"/>
                <a:gd name="T30" fmla="*/ 33646030 w 122"/>
                <a:gd name="T31" fmla="*/ 95594188 h 259"/>
                <a:gd name="T32" fmla="*/ 33646030 w 122"/>
                <a:gd name="T33" fmla="*/ 100667772 h 259"/>
                <a:gd name="T34" fmla="*/ 36857316 w 122"/>
                <a:gd name="T35" fmla="*/ 104075922 h 259"/>
                <a:gd name="T36" fmla="*/ 36857316 w 122"/>
                <a:gd name="T37" fmla="*/ 106903236 h 259"/>
                <a:gd name="T38" fmla="*/ 39878410 w 122"/>
                <a:gd name="T39" fmla="*/ 107723163 h 259"/>
                <a:gd name="T40" fmla="*/ 56522628 w 122"/>
                <a:gd name="T41" fmla="*/ 107723163 h 259"/>
                <a:gd name="T42" fmla="*/ 70818995 w 122"/>
                <a:gd name="T43" fmla="*/ 106903236 h 259"/>
                <a:gd name="T44" fmla="*/ 74894444 w 122"/>
                <a:gd name="T45" fmla="*/ 84099342 h 259"/>
                <a:gd name="T46" fmla="*/ 79662577 w 122"/>
                <a:gd name="T47" fmla="*/ 59916866 h 259"/>
                <a:gd name="T48" fmla="*/ 81186610 w 122"/>
                <a:gd name="T49" fmla="*/ 57607617 h 259"/>
                <a:gd name="T50" fmla="*/ 100901190 w 122"/>
                <a:gd name="T51" fmla="*/ 43895215 h 259"/>
                <a:gd name="T52" fmla="*/ 102637392 w 122"/>
                <a:gd name="T53" fmla="*/ 40748631 h 259"/>
                <a:gd name="T54" fmla="*/ 100901190 w 122"/>
                <a:gd name="T55" fmla="*/ 35115936 h 259"/>
                <a:gd name="T56" fmla="*/ 105007333 w 122"/>
                <a:gd name="T57" fmla="*/ 35115936 h 259"/>
                <a:gd name="T58" fmla="*/ 105007333 w 122"/>
                <a:gd name="T59" fmla="*/ 20862891 h 259"/>
                <a:gd name="T60" fmla="*/ 96126271 w 122"/>
                <a:gd name="T61" fmla="*/ 16690212 h 259"/>
                <a:gd name="T62" fmla="*/ 93257206 w 122"/>
                <a:gd name="T63" fmla="*/ 8545227 h 259"/>
                <a:gd name="T64" fmla="*/ 74894444 w 122"/>
                <a:gd name="T65" fmla="*/ 0 h 259"/>
                <a:gd name="T66" fmla="*/ 56522628 w 122"/>
                <a:gd name="T67" fmla="*/ 3249137 h 259"/>
                <a:gd name="T68" fmla="*/ 62894461 w 122"/>
                <a:gd name="T69" fmla="*/ 5076843 h 259"/>
                <a:gd name="T70" fmla="*/ 56522628 w 122"/>
                <a:gd name="T71" fmla="*/ 6836137 h 259"/>
                <a:gd name="T72" fmla="*/ 56522628 w 122"/>
                <a:gd name="T73" fmla="*/ 9527960 h 259"/>
                <a:gd name="T74" fmla="*/ 53978119 w 122"/>
                <a:gd name="T75" fmla="*/ 12394958 h 259"/>
                <a:gd name="T76" fmla="*/ 46109432 w 122"/>
                <a:gd name="T77" fmla="*/ 15493791 h 259"/>
                <a:gd name="T78" fmla="*/ 39878410 w 122"/>
                <a:gd name="T79" fmla="*/ 16690212 h 259"/>
                <a:gd name="T80" fmla="*/ 36857316 w 122"/>
                <a:gd name="T81" fmla="*/ 15493791 h 259"/>
                <a:gd name="T82" fmla="*/ 31097089 w 122"/>
                <a:gd name="T83" fmla="*/ 16690212 h 259"/>
                <a:gd name="T84" fmla="*/ 22691521 w 122"/>
                <a:gd name="T85" fmla="*/ 15493791 h 259"/>
                <a:gd name="T86" fmla="*/ 19625089 w 122"/>
                <a:gd name="T87" fmla="*/ 17979023 h 259"/>
                <a:gd name="T88" fmla="*/ 14144247 w 122"/>
                <a:gd name="T89" fmla="*/ 19704940 h 259"/>
                <a:gd name="T90" fmla="*/ 8148577 w 122"/>
                <a:gd name="T91" fmla="*/ 23376380 h 259"/>
                <a:gd name="T92" fmla="*/ 6 w 122"/>
                <a:gd name="T93" fmla="*/ 25058514 h 25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2"/>
                <a:gd name="T142" fmla="*/ 0 h 259"/>
                <a:gd name="T143" fmla="*/ 122 w 122"/>
                <a:gd name="T144" fmla="*/ 259 h 25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2" h="259">
                  <a:moveTo>
                    <a:pt x="6" y="60"/>
                  </a:moveTo>
                  <a:lnTo>
                    <a:pt x="3" y="60"/>
                  </a:lnTo>
                  <a:lnTo>
                    <a:pt x="3" y="64"/>
                  </a:lnTo>
                  <a:lnTo>
                    <a:pt x="3" y="67"/>
                  </a:lnTo>
                  <a:lnTo>
                    <a:pt x="0" y="67"/>
                  </a:lnTo>
                  <a:lnTo>
                    <a:pt x="0" y="77"/>
                  </a:lnTo>
                  <a:lnTo>
                    <a:pt x="0" y="84"/>
                  </a:lnTo>
                  <a:lnTo>
                    <a:pt x="0" y="87"/>
                  </a:lnTo>
                  <a:lnTo>
                    <a:pt x="3" y="87"/>
                  </a:lnTo>
                  <a:lnTo>
                    <a:pt x="6" y="91"/>
                  </a:lnTo>
                  <a:lnTo>
                    <a:pt x="9" y="91"/>
                  </a:lnTo>
                  <a:lnTo>
                    <a:pt x="12" y="93"/>
                  </a:lnTo>
                  <a:lnTo>
                    <a:pt x="16" y="93"/>
                  </a:lnTo>
                  <a:lnTo>
                    <a:pt x="19" y="97"/>
                  </a:lnTo>
                  <a:lnTo>
                    <a:pt x="19" y="101"/>
                  </a:lnTo>
                  <a:lnTo>
                    <a:pt x="22" y="104"/>
                  </a:lnTo>
                  <a:lnTo>
                    <a:pt x="25" y="107"/>
                  </a:lnTo>
                  <a:lnTo>
                    <a:pt x="25" y="111"/>
                  </a:lnTo>
                  <a:lnTo>
                    <a:pt x="25" y="114"/>
                  </a:lnTo>
                  <a:lnTo>
                    <a:pt x="28" y="117"/>
                  </a:lnTo>
                  <a:lnTo>
                    <a:pt x="28" y="121"/>
                  </a:lnTo>
                  <a:lnTo>
                    <a:pt x="32" y="128"/>
                  </a:lnTo>
                  <a:lnTo>
                    <a:pt x="32" y="131"/>
                  </a:lnTo>
                  <a:lnTo>
                    <a:pt x="32" y="134"/>
                  </a:lnTo>
                  <a:lnTo>
                    <a:pt x="34" y="141"/>
                  </a:lnTo>
                  <a:lnTo>
                    <a:pt x="34" y="144"/>
                  </a:lnTo>
                  <a:lnTo>
                    <a:pt x="34" y="148"/>
                  </a:lnTo>
                  <a:lnTo>
                    <a:pt x="37" y="148"/>
                  </a:lnTo>
                  <a:lnTo>
                    <a:pt x="37" y="151"/>
                  </a:lnTo>
                  <a:lnTo>
                    <a:pt x="37" y="158"/>
                  </a:lnTo>
                  <a:lnTo>
                    <a:pt x="41" y="171"/>
                  </a:lnTo>
                  <a:lnTo>
                    <a:pt x="37" y="228"/>
                  </a:lnTo>
                  <a:lnTo>
                    <a:pt x="37" y="231"/>
                  </a:lnTo>
                  <a:lnTo>
                    <a:pt x="37" y="241"/>
                  </a:lnTo>
                  <a:lnTo>
                    <a:pt x="37" y="249"/>
                  </a:lnTo>
                  <a:lnTo>
                    <a:pt x="41" y="249"/>
                  </a:lnTo>
                  <a:lnTo>
                    <a:pt x="41" y="251"/>
                  </a:lnTo>
                  <a:lnTo>
                    <a:pt x="41" y="255"/>
                  </a:lnTo>
                  <a:lnTo>
                    <a:pt x="44" y="255"/>
                  </a:lnTo>
                  <a:lnTo>
                    <a:pt x="44" y="258"/>
                  </a:lnTo>
                  <a:lnTo>
                    <a:pt x="48" y="258"/>
                  </a:lnTo>
                  <a:lnTo>
                    <a:pt x="63" y="258"/>
                  </a:lnTo>
                  <a:lnTo>
                    <a:pt x="72" y="255"/>
                  </a:lnTo>
                  <a:lnTo>
                    <a:pt x="79" y="255"/>
                  </a:lnTo>
                  <a:lnTo>
                    <a:pt x="79" y="251"/>
                  </a:lnTo>
                  <a:lnTo>
                    <a:pt x="83" y="201"/>
                  </a:lnTo>
                  <a:lnTo>
                    <a:pt x="85" y="148"/>
                  </a:lnTo>
                  <a:lnTo>
                    <a:pt x="88" y="144"/>
                  </a:lnTo>
                  <a:lnTo>
                    <a:pt x="91" y="141"/>
                  </a:lnTo>
                  <a:lnTo>
                    <a:pt x="91" y="138"/>
                  </a:lnTo>
                  <a:lnTo>
                    <a:pt x="95" y="117"/>
                  </a:lnTo>
                  <a:lnTo>
                    <a:pt x="111" y="104"/>
                  </a:lnTo>
                  <a:lnTo>
                    <a:pt x="111" y="101"/>
                  </a:lnTo>
                  <a:lnTo>
                    <a:pt x="114" y="97"/>
                  </a:lnTo>
                  <a:lnTo>
                    <a:pt x="114" y="93"/>
                  </a:lnTo>
                  <a:lnTo>
                    <a:pt x="111" y="84"/>
                  </a:lnTo>
                  <a:lnTo>
                    <a:pt x="114" y="84"/>
                  </a:lnTo>
                  <a:lnTo>
                    <a:pt x="117" y="84"/>
                  </a:lnTo>
                  <a:lnTo>
                    <a:pt x="121" y="80"/>
                  </a:lnTo>
                  <a:lnTo>
                    <a:pt x="117" y="50"/>
                  </a:lnTo>
                  <a:lnTo>
                    <a:pt x="107" y="43"/>
                  </a:lnTo>
                  <a:lnTo>
                    <a:pt x="107" y="40"/>
                  </a:lnTo>
                  <a:lnTo>
                    <a:pt x="111" y="27"/>
                  </a:lnTo>
                  <a:lnTo>
                    <a:pt x="103" y="20"/>
                  </a:lnTo>
                  <a:lnTo>
                    <a:pt x="101" y="20"/>
                  </a:lnTo>
                  <a:lnTo>
                    <a:pt x="83" y="0"/>
                  </a:lnTo>
                  <a:lnTo>
                    <a:pt x="76" y="4"/>
                  </a:lnTo>
                  <a:lnTo>
                    <a:pt x="63" y="7"/>
                  </a:lnTo>
                  <a:lnTo>
                    <a:pt x="67" y="10"/>
                  </a:lnTo>
                  <a:lnTo>
                    <a:pt x="69" y="13"/>
                  </a:lnTo>
                  <a:lnTo>
                    <a:pt x="69" y="17"/>
                  </a:lnTo>
                  <a:lnTo>
                    <a:pt x="63" y="17"/>
                  </a:lnTo>
                  <a:lnTo>
                    <a:pt x="63" y="20"/>
                  </a:lnTo>
                  <a:lnTo>
                    <a:pt x="63" y="23"/>
                  </a:lnTo>
                  <a:lnTo>
                    <a:pt x="60" y="27"/>
                  </a:lnTo>
                  <a:lnTo>
                    <a:pt x="60" y="30"/>
                  </a:lnTo>
                  <a:lnTo>
                    <a:pt x="53" y="37"/>
                  </a:lnTo>
                  <a:lnTo>
                    <a:pt x="51" y="37"/>
                  </a:lnTo>
                  <a:lnTo>
                    <a:pt x="48" y="40"/>
                  </a:lnTo>
                  <a:lnTo>
                    <a:pt x="44" y="40"/>
                  </a:lnTo>
                  <a:lnTo>
                    <a:pt x="44" y="37"/>
                  </a:lnTo>
                  <a:lnTo>
                    <a:pt x="41" y="37"/>
                  </a:lnTo>
                  <a:lnTo>
                    <a:pt x="41" y="40"/>
                  </a:lnTo>
                  <a:lnTo>
                    <a:pt x="34" y="40"/>
                  </a:lnTo>
                  <a:lnTo>
                    <a:pt x="32" y="37"/>
                  </a:lnTo>
                  <a:lnTo>
                    <a:pt x="25" y="37"/>
                  </a:lnTo>
                  <a:lnTo>
                    <a:pt x="22" y="40"/>
                  </a:lnTo>
                  <a:lnTo>
                    <a:pt x="22" y="43"/>
                  </a:lnTo>
                  <a:lnTo>
                    <a:pt x="19" y="47"/>
                  </a:lnTo>
                  <a:lnTo>
                    <a:pt x="16" y="47"/>
                  </a:lnTo>
                  <a:lnTo>
                    <a:pt x="12" y="50"/>
                  </a:lnTo>
                  <a:lnTo>
                    <a:pt x="9" y="57"/>
                  </a:lnTo>
                  <a:lnTo>
                    <a:pt x="6" y="57"/>
                  </a:lnTo>
                  <a:lnTo>
                    <a:pt x="6" y="60"/>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17" name="Freeform 27"/>
            <p:cNvSpPr>
              <a:spLocks/>
            </p:cNvSpPr>
            <p:nvPr/>
          </p:nvSpPr>
          <p:spPr bwMode="auto">
            <a:xfrm>
              <a:off x="3291" y="1687"/>
              <a:ext cx="326" cy="250"/>
            </a:xfrm>
            <a:custGeom>
              <a:avLst/>
              <a:gdLst>
                <a:gd name="T0" fmla="*/ 3 w 302"/>
                <a:gd name="T1" fmla="*/ 89472149 h 232"/>
                <a:gd name="T2" fmla="*/ 5474222 w 302"/>
                <a:gd name="T3" fmla="*/ 91450217 h 232"/>
                <a:gd name="T4" fmla="*/ 6885793 w 302"/>
                <a:gd name="T5" fmla="*/ 96413940 h 232"/>
                <a:gd name="T6" fmla="*/ 13088040 w 302"/>
                <a:gd name="T7" fmla="*/ 97960836 h 232"/>
                <a:gd name="T8" fmla="*/ 19183464 w 302"/>
                <a:gd name="T9" fmla="*/ 99029870 h 232"/>
                <a:gd name="T10" fmla="*/ 22353634 w 302"/>
                <a:gd name="T11" fmla="*/ 96413940 h 232"/>
                <a:gd name="T12" fmla="*/ 36522918 w 302"/>
                <a:gd name="T13" fmla="*/ 93582148 h 232"/>
                <a:gd name="T14" fmla="*/ 47906782 w 302"/>
                <a:gd name="T15" fmla="*/ 93582148 h 232"/>
                <a:gd name="T16" fmla="*/ 49591514 w 302"/>
                <a:gd name="T17" fmla="*/ 96413940 h 232"/>
                <a:gd name="T18" fmla="*/ 53532529 w 302"/>
                <a:gd name="T19" fmla="*/ 97960836 h 232"/>
                <a:gd name="T20" fmla="*/ 55959522 w 302"/>
                <a:gd name="T21" fmla="*/ 102404628 h 232"/>
                <a:gd name="T22" fmla="*/ 61504923 w 302"/>
                <a:gd name="T23" fmla="*/ 102404628 h 232"/>
                <a:gd name="T24" fmla="*/ 57516273 w 302"/>
                <a:gd name="T25" fmla="*/ 87197391 h 232"/>
                <a:gd name="T26" fmla="*/ 55959522 w 302"/>
                <a:gd name="T27" fmla="*/ 75093049 h 232"/>
                <a:gd name="T28" fmla="*/ 106041203 w 302"/>
                <a:gd name="T29" fmla="*/ 75093049 h 232"/>
                <a:gd name="T30" fmla="*/ 119591467 w 302"/>
                <a:gd name="T31" fmla="*/ 72817326 h 232"/>
                <a:gd name="T32" fmla="*/ 123565021 w 302"/>
                <a:gd name="T33" fmla="*/ 72817326 h 232"/>
                <a:gd name="T34" fmla="*/ 127803037 w 302"/>
                <a:gd name="T35" fmla="*/ 73944636 h 232"/>
                <a:gd name="T36" fmla="*/ 133384707 w 302"/>
                <a:gd name="T37" fmla="*/ 73944636 h 232"/>
                <a:gd name="T38" fmla="*/ 134046552 w 302"/>
                <a:gd name="T39" fmla="*/ 75093049 h 232"/>
                <a:gd name="T40" fmla="*/ 137744867 w 302"/>
                <a:gd name="T41" fmla="*/ 75093049 h 232"/>
                <a:gd name="T42" fmla="*/ 140087713 w 302"/>
                <a:gd name="T43" fmla="*/ 73944636 h 232"/>
                <a:gd name="T44" fmla="*/ 144661833 w 302"/>
                <a:gd name="T45" fmla="*/ 75093049 h 232"/>
                <a:gd name="T46" fmla="*/ 148606129 w 302"/>
                <a:gd name="T47" fmla="*/ 73944636 h 232"/>
                <a:gd name="T48" fmla="*/ 151220484 w 302"/>
                <a:gd name="T49" fmla="*/ 69404206 h 232"/>
                <a:gd name="T50" fmla="*/ 156158065 w 302"/>
                <a:gd name="T51" fmla="*/ 68156413 h 232"/>
                <a:gd name="T52" fmla="*/ 158337316 w 302"/>
                <a:gd name="T53" fmla="*/ 64668966 h 232"/>
                <a:gd name="T54" fmla="*/ 162841451 w 302"/>
                <a:gd name="T55" fmla="*/ 67020793 h 232"/>
                <a:gd name="T56" fmla="*/ 167779032 w 302"/>
                <a:gd name="T57" fmla="*/ 64668966 h 232"/>
                <a:gd name="T58" fmla="*/ 168611519 w 302"/>
                <a:gd name="T59" fmla="*/ 67020793 h 232"/>
                <a:gd name="T60" fmla="*/ 173235173 w 302"/>
                <a:gd name="T61" fmla="*/ 64668966 h 232"/>
                <a:gd name="T62" fmla="*/ 179737139 w 302"/>
                <a:gd name="T63" fmla="*/ 62566346 h 232"/>
                <a:gd name="T64" fmla="*/ 181112366 w 302"/>
                <a:gd name="T65" fmla="*/ 59095036 h 232"/>
                <a:gd name="T66" fmla="*/ 181112366 w 302"/>
                <a:gd name="T67" fmla="*/ 56256865 h 232"/>
                <a:gd name="T68" fmla="*/ 181112366 w 302"/>
                <a:gd name="T69" fmla="*/ 56256865 h 232"/>
                <a:gd name="T70" fmla="*/ 175288134 w 302"/>
                <a:gd name="T71" fmla="*/ 51682142 h 232"/>
                <a:gd name="T72" fmla="*/ 175288134 w 302"/>
                <a:gd name="T73" fmla="*/ 48633970 h 232"/>
                <a:gd name="T74" fmla="*/ 175782376 w 302"/>
                <a:gd name="T75" fmla="*/ 47227522 h 232"/>
                <a:gd name="T76" fmla="*/ 175288134 w 302"/>
                <a:gd name="T77" fmla="*/ 43159006 h 232"/>
                <a:gd name="T78" fmla="*/ 167779032 w 302"/>
                <a:gd name="T79" fmla="*/ 44309695 h 232"/>
                <a:gd name="T80" fmla="*/ 151220484 w 302"/>
                <a:gd name="T81" fmla="*/ 38329490 h 232"/>
                <a:gd name="T82" fmla="*/ 148923096 w 302"/>
                <a:gd name="T83" fmla="*/ 35411413 h 232"/>
                <a:gd name="T84" fmla="*/ 133384707 w 302"/>
                <a:gd name="T85" fmla="*/ 19134797 h 232"/>
                <a:gd name="T86" fmla="*/ 124151216 w 302"/>
                <a:gd name="T87" fmla="*/ 9063674 h 232"/>
                <a:gd name="T88" fmla="*/ 127803037 w 302"/>
                <a:gd name="T89" fmla="*/ 0 h 232"/>
                <a:gd name="T90" fmla="*/ 101429155 w 302"/>
                <a:gd name="T91" fmla="*/ 5372057 h 232"/>
                <a:gd name="T92" fmla="*/ 85881543 w 302"/>
                <a:gd name="T93" fmla="*/ 13169346 h 232"/>
                <a:gd name="T94" fmla="*/ 77364406 w 302"/>
                <a:gd name="T95" fmla="*/ 17757103 h 232"/>
                <a:gd name="T96" fmla="*/ 61504923 w 302"/>
                <a:gd name="T97" fmla="*/ 26379933 h 232"/>
                <a:gd name="T98" fmla="*/ 51839817 w 302"/>
                <a:gd name="T99" fmla="*/ 29959552 h 232"/>
                <a:gd name="T100" fmla="*/ 28117692 w 302"/>
                <a:gd name="T101" fmla="*/ 37487904 h 232"/>
                <a:gd name="T102" fmla="*/ 22353634 w 302"/>
                <a:gd name="T103" fmla="*/ 50547452 h 232"/>
                <a:gd name="T104" fmla="*/ 3 w 302"/>
                <a:gd name="T105" fmla="*/ 69404206 h 2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2"/>
                <a:gd name="T160" fmla="*/ 0 h 232"/>
                <a:gd name="T161" fmla="*/ 302 w 302"/>
                <a:gd name="T162" fmla="*/ 232 h 2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2" h="232">
                  <a:moveTo>
                    <a:pt x="0" y="197"/>
                  </a:moveTo>
                  <a:lnTo>
                    <a:pt x="3" y="201"/>
                  </a:lnTo>
                  <a:lnTo>
                    <a:pt x="6" y="207"/>
                  </a:lnTo>
                  <a:lnTo>
                    <a:pt x="9" y="207"/>
                  </a:lnTo>
                  <a:lnTo>
                    <a:pt x="9" y="214"/>
                  </a:lnTo>
                  <a:lnTo>
                    <a:pt x="12" y="217"/>
                  </a:lnTo>
                  <a:lnTo>
                    <a:pt x="16" y="221"/>
                  </a:lnTo>
                  <a:lnTo>
                    <a:pt x="22" y="221"/>
                  </a:lnTo>
                  <a:lnTo>
                    <a:pt x="25" y="221"/>
                  </a:lnTo>
                  <a:lnTo>
                    <a:pt x="32" y="224"/>
                  </a:lnTo>
                  <a:lnTo>
                    <a:pt x="35" y="221"/>
                  </a:lnTo>
                  <a:lnTo>
                    <a:pt x="38" y="217"/>
                  </a:lnTo>
                  <a:lnTo>
                    <a:pt x="54" y="214"/>
                  </a:lnTo>
                  <a:lnTo>
                    <a:pt x="60" y="211"/>
                  </a:lnTo>
                  <a:lnTo>
                    <a:pt x="76" y="214"/>
                  </a:lnTo>
                  <a:lnTo>
                    <a:pt x="79" y="211"/>
                  </a:lnTo>
                  <a:lnTo>
                    <a:pt x="82" y="214"/>
                  </a:lnTo>
                  <a:lnTo>
                    <a:pt x="82" y="217"/>
                  </a:lnTo>
                  <a:lnTo>
                    <a:pt x="86" y="217"/>
                  </a:lnTo>
                  <a:lnTo>
                    <a:pt x="89" y="221"/>
                  </a:lnTo>
                  <a:lnTo>
                    <a:pt x="89" y="227"/>
                  </a:lnTo>
                  <a:lnTo>
                    <a:pt x="93" y="231"/>
                  </a:lnTo>
                  <a:lnTo>
                    <a:pt x="98" y="231"/>
                  </a:lnTo>
                  <a:lnTo>
                    <a:pt x="102" y="231"/>
                  </a:lnTo>
                  <a:lnTo>
                    <a:pt x="98" y="231"/>
                  </a:lnTo>
                  <a:lnTo>
                    <a:pt x="95" y="197"/>
                  </a:lnTo>
                  <a:lnTo>
                    <a:pt x="95" y="194"/>
                  </a:lnTo>
                  <a:lnTo>
                    <a:pt x="93" y="170"/>
                  </a:lnTo>
                  <a:lnTo>
                    <a:pt x="93" y="167"/>
                  </a:lnTo>
                  <a:lnTo>
                    <a:pt x="176" y="170"/>
                  </a:lnTo>
                  <a:lnTo>
                    <a:pt x="186" y="167"/>
                  </a:lnTo>
                  <a:lnTo>
                    <a:pt x="199" y="164"/>
                  </a:lnTo>
                  <a:lnTo>
                    <a:pt x="202" y="164"/>
                  </a:lnTo>
                  <a:lnTo>
                    <a:pt x="205" y="164"/>
                  </a:lnTo>
                  <a:lnTo>
                    <a:pt x="207" y="164"/>
                  </a:lnTo>
                  <a:lnTo>
                    <a:pt x="214" y="167"/>
                  </a:lnTo>
                  <a:lnTo>
                    <a:pt x="218" y="167"/>
                  </a:lnTo>
                  <a:lnTo>
                    <a:pt x="221" y="167"/>
                  </a:lnTo>
                  <a:lnTo>
                    <a:pt x="224" y="167"/>
                  </a:lnTo>
                  <a:lnTo>
                    <a:pt x="224" y="170"/>
                  </a:lnTo>
                  <a:lnTo>
                    <a:pt x="227" y="170"/>
                  </a:lnTo>
                  <a:lnTo>
                    <a:pt x="230" y="170"/>
                  </a:lnTo>
                  <a:lnTo>
                    <a:pt x="230" y="167"/>
                  </a:lnTo>
                  <a:lnTo>
                    <a:pt x="234" y="167"/>
                  </a:lnTo>
                  <a:lnTo>
                    <a:pt x="237" y="170"/>
                  </a:lnTo>
                  <a:lnTo>
                    <a:pt x="240" y="170"/>
                  </a:lnTo>
                  <a:lnTo>
                    <a:pt x="244" y="167"/>
                  </a:lnTo>
                  <a:lnTo>
                    <a:pt x="246" y="167"/>
                  </a:lnTo>
                  <a:lnTo>
                    <a:pt x="249" y="160"/>
                  </a:lnTo>
                  <a:lnTo>
                    <a:pt x="253" y="157"/>
                  </a:lnTo>
                  <a:lnTo>
                    <a:pt x="256" y="157"/>
                  </a:lnTo>
                  <a:lnTo>
                    <a:pt x="259" y="154"/>
                  </a:lnTo>
                  <a:lnTo>
                    <a:pt x="259" y="150"/>
                  </a:lnTo>
                  <a:lnTo>
                    <a:pt x="263" y="147"/>
                  </a:lnTo>
                  <a:lnTo>
                    <a:pt x="269" y="147"/>
                  </a:lnTo>
                  <a:lnTo>
                    <a:pt x="272" y="150"/>
                  </a:lnTo>
                  <a:lnTo>
                    <a:pt x="279" y="150"/>
                  </a:lnTo>
                  <a:lnTo>
                    <a:pt x="279" y="147"/>
                  </a:lnTo>
                  <a:lnTo>
                    <a:pt x="282" y="147"/>
                  </a:lnTo>
                  <a:lnTo>
                    <a:pt x="282" y="150"/>
                  </a:lnTo>
                  <a:lnTo>
                    <a:pt x="285" y="150"/>
                  </a:lnTo>
                  <a:lnTo>
                    <a:pt x="288" y="147"/>
                  </a:lnTo>
                  <a:lnTo>
                    <a:pt x="291" y="147"/>
                  </a:lnTo>
                  <a:lnTo>
                    <a:pt x="298" y="140"/>
                  </a:lnTo>
                  <a:lnTo>
                    <a:pt x="298" y="137"/>
                  </a:lnTo>
                  <a:lnTo>
                    <a:pt x="301" y="134"/>
                  </a:lnTo>
                  <a:lnTo>
                    <a:pt x="301" y="130"/>
                  </a:lnTo>
                  <a:lnTo>
                    <a:pt x="301" y="127"/>
                  </a:lnTo>
                  <a:lnTo>
                    <a:pt x="301" y="130"/>
                  </a:lnTo>
                  <a:lnTo>
                    <a:pt x="301" y="127"/>
                  </a:lnTo>
                  <a:lnTo>
                    <a:pt x="298" y="127"/>
                  </a:lnTo>
                  <a:lnTo>
                    <a:pt x="291" y="117"/>
                  </a:lnTo>
                  <a:lnTo>
                    <a:pt x="288" y="117"/>
                  </a:lnTo>
                  <a:lnTo>
                    <a:pt x="291" y="110"/>
                  </a:lnTo>
                  <a:lnTo>
                    <a:pt x="298" y="110"/>
                  </a:lnTo>
                  <a:lnTo>
                    <a:pt x="294" y="107"/>
                  </a:lnTo>
                  <a:lnTo>
                    <a:pt x="294" y="100"/>
                  </a:lnTo>
                  <a:lnTo>
                    <a:pt x="291" y="97"/>
                  </a:lnTo>
                  <a:lnTo>
                    <a:pt x="285" y="97"/>
                  </a:lnTo>
                  <a:lnTo>
                    <a:pt x="279" y="100"/>
                  </a:lnTo>
                  <a:lnTo>
                    <a:pt x="265" y="100"/>
                  </a:lnTo>
                  <a:lnTo>
                    <a:pt x="253" y="87"/>
                  </a:lnTo>
                  <a:lnTo>
                    <a:pt x="253" y="84"/>
                  </a:lnTo>
                  <a:lnTo>
                    <a:pt x="249" y="80"/>
                  </a:lnTo>
                  <a:lnTo>
                    <a:pt x="244" y="67"/>
                  </a:lnTo>
                  <a:lnTo>
                    <a:pt x="221" y="43"/>
                  </a:lnTo>
                  <a:lnTo>
                    <a:pt x="218" y="30"/>
                  </a:lnTo>
                  <a:lnTo>
                    <a:pt x="207" y="20"/>
                  </a:lnTo>
                  <a:lnTo>
                    <a:pt x="211" y="3"/>
                  </a:lnTo>
                  <a:lnTo>
                    <a:pt x="214" y="0"/>
                  </a:lnTo>
                  <a:lnTo>
                    <a:pt x="183" y="3"/>
                  </a:lnTo>
                  <a:lnTo>
                    <a:pt x="169" y="13"/>
                  </a:lnTo>
                  <a:lnTo>
                    <a:pt x="160" y="17"/>
                  </a:lnTo>
                  <a:lnTo>
                    <a:pt x="144" y="30"/>
                  </a:lnTo>
                  <a:lnTo>
                    <a:pt x="141" y="33"/>
                  </a:lnTo>
                  <a:lnTo>
                    <a:pt x="128" y="40"/>
                  </a:lnTo>
                  <a:lnTo>
                    <a:pt x="106" y="60"/>
                  </a:lnTo>
                  <a:lnTo>
                    <a:pt x="102" y="60"/>
                  </a:lnTo>
                  <a:lnTo>
                    <a:pt x="102" y="64"/>
                  </a:lnTo>
                  <a:lnTo>
                    <a:pt x="86" y="67"/>
                  </a:lnTo>
                  <a:lnTo>
                    <a:pt x="57" y="74"/>
                  </a:lnTo>
                  <a:lnTo>
                    <a:pt x="47" y="84"/>
                  </a:lnTo>
                  <a:lnTo>
                    <a:pt x="41" y="100"/>
                  </a:lnTo>
                  <a:lnTo>
                    <a:pt x="38" y="114"/>
                  </a:lnTo>
                  <a:lnTo>
                    <a:pt x="9" y="140"/>
                  </a:lnTo>
                  <a:lnTo>
                    <a:pt x="3" y="157"/>
                  </a:lnTo>
                  <a:lnTo>
                    <a:pt x="0" y="197"/>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18" name="Freeform 28"/>
            <p:cNvSpPr>
              <a:spLocks/>
            </p:cNvSpPr>
            <p:nvPr/>
          </p:nvSpPr>
          <p:spPr bwMode="auto">
            <a:xfrm>
              <a:off x="2866" y="1791"/>
              <a:ext cx="321" cy="250"/>
            </a:xfrm>
            <a:custGeom>
              <a:avLst/>
              <a:gdLst>
                <a:gd name="T0" fmla="*/ 23232437 w 298"/>
                <a:gd name="T1" fmla="*/ 7243500 h 232"/>
                <a:gd name="T2" fmla="*/ 22341634 w 298"/>
                <a:gd name="T3" fmla="*/ 11595846 h 232"/>
                <a:gd name="T4" fmla="*/ 7324633 w 298"/>
                <a:gd name="T5" fmla="*/ 22616830 h 232"/>
                <a:gd name="T6" fmla="*/ 2 w 298"/>
                <a:gd name="T7" fmla="*/ 32861793 h 232"/>
                <a:gd name="T8" fmla="*/ 6 w 298"/>
                <a:gd name="T9" fmla="*/ 35569775 h 232"/>
                <a:gd name="T10" fmla="*/ 9154860 w 298"/>
                <a:gd name="T11" fmla="*/ 38329490 h 232"/>
                <a:gd name="T12" fmla="*/ 14541936 w 298"/>
                <a:gd name="T13" fmla="*/ 48633970 h 232"/>
                <a:gd name="T14" fmla="*/ 22341634 w 298"/>
                <a:gd name="T15" fmla="*/ 54840210 h 232"/>
                <a:gd name="T16" fmla="*/ 26287149 w 298"/>
                <a:gd name="T17" fmla="*/ 62709139 h 232"/>
                <a:gd name="T18" fmla="*/ 28752773 w 298"/>
                <a:gd name="T19" fmla="*/ 64668966 h 232"/>
                <a:gd name="T20" fmla="*/ 30971937 w 298"/>
                <a:gd name="T21" fmla="*/ 67420620 h 232"/>
                <a:gd name="T22" fmla="*/ 37544817 w 298"/>
                <a:gd name="T23" fmla="*/ 63679966 h 232"/>
                <a:gd name="T24" fmla="*/ 38710964 w 298"/>
                <a:gd name="T25" fmla="*/ 60621622 h 232"/>
                <a:gd name="T26" fmla="*/ 42111787 w 298"/>
                <a:gd name="T27" fmla="*/ 56256865 h 232"/>
                <a:gd name="T28" fmla="*/ 43788915 w 298"/>
                <a:gd name="T29" fmla="*/ 51682142 h 232"/>
                <a:gd name="T30" fmla="*/ 64327184 w 298"/>
                <a:gd name="T31" fmla="*/ 50547452 h 232"/>
                <a:gd name="T32" fmla="*/ 70168572 w 298"/>
                <a:gd name="T33" fmla="*/ 58194105 h 232"/>
                <a:gd name="T34" fmla="*/ 73307270 w 298"/>
                <a:gd name="T35" fmla="*/ 62709139 h 232"/>
                <a:gd name="T36" fmla="*/ 74256568 w 298"/>
                <a:gd name="T37" fmla="*/ 68156413 h 232"/>
                <a:gd name="T38" fmla="*/ 74256568 w 298"/>
                <a:gd name="T39" fmla="*/ 73944636 h 232"/>
                <a:gd name="T40" fmla="*/ 73307270 w 298"/>
                <a:gd name="T41" fmla="*/ 81740082 h 232"/>
                <a:gd name="T42" fmla="*/ 79372987 w 298"/>
                <a:gd name="T43" fmla="*/ 78755462 h 232"/>
                <a:gd name="T44" fmla="*/ 80181165 w 298"/>
                <a:gd name="T45" fmla="*/ 77698911 h 232"/>
                <a:gd name="T46" fmla="*/ 86161259 w 298"/>
                <a:gd name="T47" fmla="*/ 78755462 h 232"/>
                <a:gd name="T48" fmla="*/ 91624789 w 298"/>
                <a:gd name="T49" fmla="*/ 79681669 h 232"/>
                <a:gd name="T50" fmla="*/ 93035637 w 298"/>
                <a:gd name="T51" fmla="*/ 90368493 h 232"/>
                <a:gd name="T52" fmla="*/ 92097921 w 298"/>
                <a:gd name="T53" fmla="*/ 97960836 h 232"/>
                <a:gd name="T54" fmla="*/ 95406607 w 298"/>
                <a:gd name="T55" fmla="*/ 97960836 h 232"/>
                <a:gd name="T56" fmla="*/ 101762008 w 298"/>
                <a:gd name="T57" fmla="*/ 100842836 h 232"/>
                <a:gd name="T58" fmla="*/ 104556405 w 298"/>
                <a:gd name="T59" fmla="*/ 97960836 h 232"/>
                <a:gd name="T60" fmla="*/ 107950920 w 298"/>
                <a:gd name="T61" fmla="*/ 93582148 h 232"/>
                <a:gd name="T62" fmla="*/ 109616086 w 298"/>
                <a:gd name="T63" fmla="*/ 97127112 h 232"/>
                <a:gd name="T64" fmla="*/ 117585845 w 298"/>
                <a:gd name="T65" fmla="*/ 85863874 h 232"/>
                <a:gd name="T66" fmla="*/ 113975618 w 298"/>
                <a:gd name="T67" fmla="*/ 83727254 h 232"/>
                <a:gd name="T68" fmla="*/ 112626126 w 298"/>
                <a:gd name="T69" fmla="*/ 78755462 h 232"/>
                <a:gd name="T70" fmla="*/ 121446944 w 298"/>
                <a:gd name="T71" fmla="*/ 79681669 h 232"/>
                <a:gd name="T72" fmla="*/ 121446944 w 298"/>
                <a:gd name="T73" fmla="*/ 77698911 h 232"/>
                <a:gd name="T74" fmla="*/ 119246186 w 298"/>
                <a:gd name="T75" fmla="*/ 72817326 h 232"/>
                <a:gd name="T76" fmla="*/ 120396580 w 298"/>
                <a:gd name="T77" fmla="*/ 67420620 h 232"/>
                <a:gd name="T78" fmla="*/ 117585845 w 298"/>
                <a:gd name="T79" fmla="*/ 62709139 h 232"/>
                <a:gd name="T80" fmla="*/ 117585845 w 298"/>
                <a:gd name="T81" fmla="*/ 47227522 h 232"/>
                <a:gd name="T82" fmla="*/ 116094269 w 298"/>
                <a:gd name="T83" fmla="*/ 43159006 h 232"/>
                <a:gd name="T84" fmla="*/ 113975618 w 298"/>
                <a:gd name="T85" fmla="*/ 41303317 h 232"/>
                <a:gd name="T86" fmla="*/ 107950920 w 298"/>
                <a:gd name="T87" fmla="*/ 29959552 h 232"/>
                <a:gd name="T88" fmla="*/ 106313950 w 298"/>
                <a:gd name="T89" fmla="*/ 29959552 h 232"/>
                <a:gd name="T90" fmla="*/ 109616086 w 298"/>
                <a:gd name="T91" fmla="*/ 27339295 h 232"/>
                <a:gd name="T92" fmla="*/ 106944264 w 298"/>
                <a:gd name="T93" fmla="*/ 22616830 h 232"/>
                <a:gd name="T94" fmla="*/ 102976517 w 298"/>
                <a:gd name="T95" fmla="*/ 11595846 h 232"/>
                <a:gd name="T96" fmla="*/ 100053823 w 298"/>
                <a:gd name="T97" fmla="*/ 4293235 h 232"/>
                <a:gd name="T98" fmla="*/ 95406607 w 298"/>
                <a:gd name="T99" fmla="*/ 3431065 h 232"/>
                <a:gd name="T100" fmla="*/ 88570628 w 298"/>
                <a:gd name="T101" fmla="*/ 11595846 h 232"/>
                <a:gd name="T102" fmla="*/ 76854487 w 298"/>
                <a:gd name="T103" fmla="*/ 10524665 h 232"/>
                <a:gd name="T104" fmla="*/ 71347818 w 298"/>
                <a:gd name="T105" fmla="*/ 13169346 h 232"/>
                <a:gd name="T106" fmla="*/ 65786290 w 298"/>
                <a:gd name="T107" fmla="*/ 10524665 h 232"/>
                <a:gd name="T108" fmla="*/ 61489873 w 298"/>
                <a:gd name="T109" fmla="*/ 4293235 h 232"/>
                <a:gd name="T110" fmla="*/ 38122944 w 298"/>
                <a:gd name="T111" fmla="*/ 4293235 h 232"/>
                <a:gd name="T112" fmla="*/ 35488324 w 298"/>
                <a:gd name="T113" fmla="*/ 4293235 h 232"/>
                <a:gd name="T114" fmla="*/ 28752773 w 298"/>
                <a:gd name="T115" fmla="*/ 4 h 232"/>
                <a:gd name="T116" fmla="*/ 23232437 w 298"/>
                <a:gd name="T117" fmla="*/ 4 h 2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8"/>
                <a:gd name="T178" fmla="*/ 0 h 232"/>
                <a:gd name="T179" fmla="*/ 298 w 298"/>
                <a:gd name="T180" fmla="*/ 232 h 2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8" h="232">
                  <a:moveTo>
                    <a:pt x="57" y="4"/>
                  </a:moveTo>
                  <a:lnTo>
                    <a:pt x="57" y="7"/>
                  </a:lnTo>
                  <a:lnTo>
                    <a:pt x="57" y="17"/>
                  </a:lnTo>
                  <a:lnTo>
                    <a:pt x="51" y="20"/>
                  </a:lnTo>
                  <a:lnTo>
                    <a:pt x="47" y="24"/>
                  </a:lnTo>
                  <a:lnTo>
                    <a:pt x="54" y="27"/>
                  </a:lnTo>
                  <a:lnTo>
                    <a:pt x="54" y="40"/>
                  </a:lnTo>
                  <a:lnTo>
                    <a:pt x="28" y="47"/>
                  </a:lnTo>
                  <a:lnTo>
                    <a:pt x="18" y="51"/>
                  </a:lnTo>
                  <a:lnTo>
                    <a:pt x="15" y="53"/>
                  </a:lnTo>
                  <a:lnTo>
                    <a:pt x="9" y="67"/>
                  </a:lnTo>
                  <a:lnTo>
                    <a:pt x="2" y="74"/>
                  </a:lnTo>
                  <a:lnTo>
                    <a:pt x="0" y="74"/>
                  </a:lnTo>
                  <a:lnTo>
                    <a:pt x="2" y="81"/>
                  </a:lnTo>
                  <a:lnTo>
                    <a:pt x="6" y="81"/>
                  </a:lnTo>
                  <a:lnTo>
                    <a:pt x="12" y="74"/>
                  </a:lnTo>
                  <a:lnTo>
                    <a:pt x="15" y="84"/>
                  </a:lnTo>
                  <a:lnTo>
                    <a:pt x="22" y="87"/>
                  </a:lnTo>
                  <a:lnTo>
                    <a:pt x="25" y="104"/>
                  </a:lnTo>
                  <a:lnTo>
                    <a:pt x="28" y="110"/>
                  </a:lnTo>
                  <a:lnTo>
                    <a:pt x="35" y="110"/>
                  </a:lnTo>
                  <a:lnTo>
                    <a:pt x="37" y="114"/>
                  </a:lnTo>
                  <a:lnTo>
                    <a:pt x="47" y="117"/>
                  </a:lnTo>
                  <a:lnTo>
                    <a:pt x="54" y="124"/>
                  </a:lnTo>
                  <a:lnTo>
                    <a:pt x="54" y="134"/>
                  </a:lnTo>
                  <a:lnTo>
                    <a:pt x="59" y="137"/>
                  </a:lnTo>
                  <a:lnTo>
                    <a:pt x="63" y="141"/>
                  </a:lnTo>
                  <a:lnTo>
                    <a:pt x="67" y="141"/>
                  </a:lnTo>
                  <a:lnTo>
                    <a:pt x="67" y="144"/>
                  </a:lnTo>
                  <a:lnTo>
                    <a:pt x="70" y="147"/>
                  </a:lnTo>
                  <a:lnTo>
                    <a:pt x="70" y="151"/>
                  </a:lnTo>
                  <a:lnTo>
                    <a:pt x="73" y="151"/>
                  </a:lnTo>
                  <a:lnTo>
                    <a:pt x="75" y="151"/>
                  </a:lnTo>
                  <a:lnTo>
                    <a:pt x="82" y="151"/>
                  </a:lnTo>
                  <a:lnTo>
                    <a:pt x="86" y="147"/>
                  </a:lnTo>
                  <a:lnTo>
                    <a:pt x="89" y="144"/>
                  </a:lnTo>
                  <a:lnTo>
                    <a:pt x="92" y="141"/>
                  </a:lnTo>
                  <a:lnTo>
                    <a:pt x="92" y="137"/>
                  </a:lnTo>
                  <a:lnTo>
                    <a:pt x="94" y="137"/>
                  </a:lnTo>
                  <a:lnTo>
                    <a:pt x="98" y="137"/>
                  </a:lnTo>
                  <a:lnTo>
                    <a:pt x="98" y="134"/>
                  </a:lnTo>
                  <a:lnTo>
                    <a:pt x="102" y="127"/>
                  </a:lnTo>
                  <a:lnTo>
                    <a:pt x="105" y="124"/>
                  </a:lnTo>
                  <a:lnTo>
                    <a:pt x="105" y="121"/>
                  </a:lnTo>
                  <a:lnTo>
                    <a:pt x="105" y="117"/>
                  </a:lnTo>
                  <a:lnTo>
                    <a:pt x="127" y="117"/>
                  </a:lnTo>
                  <a:lnTo>
                    <a:pt x="127" y="114"/>
                  </a:lnTo>
                  <a:lnTo>
                    <a:pt x="156" y="114"/>
                  </a:lnTo>
                  <a:lnTo>
                    <a:pt x="156" y="121"/>
                  </a:lnTo>
                  <a:lnTo>
                    <a:pt x="162" y="124"/>
                  </a:lnTo>
                  <a:lnTo>
                    <a:pt x="169" y="131"/>
                  </a:lnTo>
                  <a:lnTo>
                    <a:pt x="169" y="134"/>
                  </a:lnTo>
                  <a:lnTo>
                    <a:pt x="169" y="137"/>
                  </a:lnTo>
                  <a:lnTo>
                    <a:pt x="175" y="141"/>
                  </a:lnTo>
                  <a:lnTo>
                    <a:pt x="175" y="147"/>
                  </a:lnTo>
                  <a:lnTo>
                    <a:pt x="175" y="151"/>
                  </a:lnTo>
                  <a:lnTo>
                    <a:pt x="178" y="154"/>
                  </a:lnTo>
                  <a:lnTo>
                    <a:pt x="182" y="157"/>
                  </a:lnTo>
                  <a:lnTo>
                    <a:pt x="182" y="167"/>
                  </a:lnTo>
                  <a:lnTo>
                    <a:pt x="178" y="167"/>
                  </a:lnTo>
                  <a:lnTo>
                    <a:pt x="178" y="178"/>
                  </a:lnTo>
                  <a:lnTo>
                    <a:pt x="175" y="178"/>
                  </a:lnTo>
                  <a:lnTo>
                    <a:pt x="175" y="184"/>
                  </a:lnTo>
                  <a:lnTo>
                    <a:pt x="185" y="180"/>
                  </a:lnTo>
                  <a:lnTo>
                    <a:pt x="188" y="178"/>
                  </a:lnTo>
                  <a:lnTo>
                    <a:pt x="191" y="178"/>
                  </a:lnTo>
                  <a:lnTo>
                    <a:pt x="191" y="180"/>
                  </a:lnTo>
                  <a:lnTo>
                    <a:pt x="194" y="180"/>
                  </a:lnTo>
                  <a:lnTo>
                    <a:pt x="194" y="174"/>
                  </a:lnTo>
                  <a:lnTo>
                    <a:pt x="201" y="174"/>
                  </a:lnTo>
                  <a:lnTo>
                    <a:pt x="204" y="178"/>
                  </a:lnTo>
                  <a:lnTo>
                    <a:pt x="207" y="178"/>
                  </a:lnTo>
                  <a:lnTo>
                    <a:pt x="213" y="174"/>
                  </a:lnTo>
                  <a:lnTo>
                    <a:pt x="217" y="180"/>
                  </a:lnTo>
                  <a:lnTo>
                    <a:pt x="220" y="180"/>
                  </a:lnTo>
                  <a:lnTo>
                    <a:pt x="222" y="184"/>
                  </a:lnTo>
                  <a:lnTo>
                    <a:pt x="222" y="191"/>
                  </a:lnTo>
                  <a:lnTo>
                    <a:pt x="225" y="204"/>
                  </a:lnTo>
                  <a:lnTo>
                    <a:pt x="229" y="204"/>
                  </a:lnTo>
                  <a:lnTo>
                    <a:pt x="225" y="218"/>
                  </a:lnTo>
                  <a:lnTo>
                    <a:pt x="222" y="221"/>
                  </a:lnTo>
                  <a:lnTo>
                    <a:pt x="222" y="225"/>
                  </a:lnTo>
                  <a:lnTo>
                    <a:pt x="229" y="225"/>
                  </a:lnTo>
                  <a:lnTo>
                    <a:pt x="229" y="221"/>
                  </a:lnTo>
                  <a:lnTo>
                    <a:pt x="239" y="231"/>
                  </a:lnTo>
                  <a:lnTo>
                    <a:pt x="241" y="231"/>
                  </a:lnTo>
                  <a:lnTo>
                    <a:pt x="245" y="227"/>
                  </a:lnTo>
                  <a:lnTo>
                    <a:pt x="248" y="227"/>
                  </a:lnTo>
                  <a:lnTo>
                    <a:pt x="248" y="225"/>
                  </a:lnTo>
                  <a:lnTo>
                    <a:pt x="252" y="221"/>
                  </a:lnTo>
                  <a:lnTo>
                    <a:pt x="255" y="214"/>
                  </a:lnTo>
                  <a:lnTo>
                    <a:pt x="255" y="211"/>
                  </a:lnTo>
                  <a:lnTo>
                    <a:pt x="261" y="211"/>
                  </a:lnTo>
                  <a:lnTo>
                    <a:pt x="261" y="214"/>
                  </a:lnTo>
                  <a:lnTo>
                    <a:pt x="264" y="214"/>
                  </a:lnTo>
                  <a:lnTo>
                    <a:pt x="264" y="218"/>
                  </a:lnTo>
                  <a:lnTo>
                    <a:pt x="277" y="214"/>
                  </a:lnTo>
                  <a:lnTo>
                    <a:pt x="280" y="198"/>
                  </a:lnTo>
                  <a:lnTo>
                    <a:pt x="283" y="194"/>
                  </a:lnTo>
                  <a:lnTo>
                    <a:pt x="280" y="194"/>
                  </a:lnTo>
                  <a:lnTo>
                    <a:pt x="280" y="191"/>
                  </a:lnTo>
                  <a:lnTo>
                    <a:pt x="274" y="188"/>
                  </a:lnTo>
                  <a:lnTo>
                    <a:pt x="274" y="184"/>
                  </a:lnTo>
                  <a:lnTo>
                    <a:pt x="274" y="180"/>
                  </a:lnTo>
                  <a:lnTo>
                    <a:pt x="271" y="178"/>
                  </a:lnTo>
                  <a:lnTo>
                    <a:pt x="287" y="178"/>
                  </a:lnTo>
                  <a:lnTo>
                    <a:pt x="287" y="180"/>
                  </a:lnTo>
                  <a:lnTo>
                    <a:pt x="293" y="180"/>
                  </a:lnTo>
                  <a:lnTo>
                    <a:pt x="293" y="184"/>
                  </a:lnTo>
                  <a:lnTo>
                    <a:pt x="297" y="184"/>
                  </a:lnTo>
                  <a:lnTo>
                    <a:pt x="293" y="174"/>
                  </a:lnTo>
                  <a:lnTo>
                    <a:pt x="290" y="171"/>
                  </a:lnTo>
                  <a:lnTo>
                    <a:pt x="290" y="164"/>
                  </a:lnTo>
                  <a:lnTo>
                    <a:pt x="287" y="164"/>
                  </a:lnTo>
                  <a:lnTo>
                    <a:pt x="290" y="154"/>
                  </a:lnTo>
                  <a:lnTo>
                    <a:pt x="293" y="154"/>
                  </a:lnTo>
                  <a:lnTo>
                    <a:pt x="290" y="151"/>
                  </a:lnTo>
                  <a:lnTo>
                    <a:pt x="287" y="151"/>
                  </a:lnTo>
                  <a:lnTo>
                    <a:pt x="287" y="141"/>
                  </a:lnTo>
                  <a:lnTo>
                    <a:pt x="283" y="141"/>
                  </a:lnTo>
                  <a:lnTo>
                    <a:pt x="277" y="134"/>
                  </a:lnTo>
                  <a:lnTo>
                    <a:pt x="277" y="110"/>
                  </a:lnTo>
                  <a:lnTo>
                    <a:pt x="283" y="107"/>
                  </a:lnTo>
                  <a:lnTo>
                    <a:pt x="283" y="104"/>
                  </a:lnTo>
                  <a:lnTo>
                    <a:pt x="283" y="100"/>
                  </a:lnTo>
                  <a:lnTo>
                    <a:pt x="280" y="97"/>
                  </a:lnTo>
                  <a:lnTo>
                    <a:pt x="277" y="97"/>
                  </a:lnTo>
                  <a:lnTo>
                    <a:pt x="277" y="94"/>
                  </a:lnTo>
                  <a:lnTo>
                    <a:pt x="274" y="94"/>
                  </a:lnTo>
                  <a:lnTo>
                    <a:pt x="271" y="94"/>
                  </a:lnTo>
                  <a:lnTo>
                    <a:pt x="267" y="71"/>
                  </a:lnTo>
                  <a:lnTo>
                    <a:pt x="261" y="67"/>
                  </a:lnTo>
                  <a:lnTo>
                    <a:pt x="258" y="74"/>
                  </a:lnTo>
                  <a:lnTo>
                    <a:pt x="255" y="74"/>
                  </a:lnTo>
                  <a:lnTo>
                    <a:pt x="255" y="67"/>
                  </a:lnTo>
                  <a:lnTo>
                    <a:pt x="261" y="64"/>
                  </a:lnTo>
                  <a:lnTo>
                    <a:pt x="261" y="61"/>
                  </a:lnTo>
                  <a:lnTo>
                    <a:pt x="264" y="61"/>
                  </a:lnTo>
                  <a:lnTo>
                    <a:pt x="267" y="61"/>
                  </a:lnTo>
                  <a:lnTo>
                    <a:pt x="267" y="53"/>
                  </a:lnTo>
                  <a:lnTo>
                    <a:pt x="258" y="51"/>
                  </a:lnTo>
                  <a:lnTo>
                    <a:pt x="255" y="43"/>
                  </a:lnTo>
                  <a:lnTo>
                    <a:pt x="248" y="43"/>
                  </a:lnTo>
                  <a:lnTo>
                    <a:pt x="248" y="27"/>
                  </a:lnTo>
                  <a:lnTo>
                    <a:pt x="245" y="20"/>
                  </a:lnTo>
                  <a:lnTo>
                    <a:pt x="241" y="20"/>
                  </a:lnTo>
                  <a:lnTo>
                    <a:pt x="241" y="10"/>
                  </a:lnTo>
                  <a:lnTo>
                    <a:pt x="239" y="7"/>
                  </a:lnTo>
                  <a:lnTo>
                    <a:pt x="236" y="10"/>
                  </a:lnTo>
                  <a:lnTo>
                    <a:pt x="229" y="7"/>
                  </a:lnTo>
                  <a:lnTo>
                    <a:pt x="229" y="14"/>
                  </a:lnTo>
                  <a:lnTo>
                    <a:pt x="217" y="20"/>
                  </a:lnTo>
                  <a:lnTo>
                    <a:pt x="213" y="27"/>
                  </a:lnTo>
                  <a:lnTo>
                    <a:pt x="210" y="27"/>
                  </a:lnTo>
                  <a:lnTo>
                    <a:pt x="188" y="20"/>
                  </a:lnTo>
                  <a:lnTo>
                    <a:pt x="185" y="24"/>
                  </a:lnTo>
                  <a:lnTo>
                    <a:pt x="182" y="24"/>
                  </a:lnTo>
                  <a:lnTo>
                    <a:pt x="178" y="30"/>
                  </a:lnTo>
                  <a:lnTo>
                    <a:pt x="172" y="30"/>
                  </a:lnTo>
                  <a:lnTo>
                    <a:pt x="166" y="20"/>
                  </a:lnTo>
                  <a:lnTo>
                    <a:pt x="159" y="20"/>
                  </a:lnTo>
                  <a:lnTo>
                    <a:pt x="159" y="24"/>
                  </a:lnTo>
                  <a:lnTo>
                    <a:pt x="147" y="24"/>
                  </a:lnTo>
                  <a:lnTo>
                    <a:pt x="149" y="14"/>
                  </a:lnTo>
                  <a:lnTo>
                    <a:pt x="149" y="10"/>
                  </a:lnTo>
                  <a:lnTo>
                    <a:pt x="147" y="10"/>
                  </a:lnTo>
                  <a:lnTo>
                    <a:pt x="114" y="14"/>
                  </a:lnTo>
                  <a:lnTo>
                    <a:pt x="92" y="10"/>
                  </a:lnTo>
                  <a:lnTo>
                    <a:pt x="89" y="7"/>
                  </a:lnTo>
                  <a:lnTo>
                    <a:pt x="86" y="7"/>
                  </a:lnTo>
                  <a:lnTo>
                    <a:pt x="86" y="10"/>
                  </a:lnTo>
                  <a:lnTo>
                    <a:pt x="82" y="10"/>
                  </a:lnTo>
                  <a:lnTo>
                    <a:pt x="82" y="4"/>
                  </a:lnTo>
                  <a:lnTo>
                    <a:pt x="70" y="4"/>
                  </a:lnTo>
                  <a:lnTo>
                    <a:pt x="67" y="0"/>
                  </a:lnTo>
                  <a:lnTo>
                    <a:pt x="57" y="0"/>
                  </a:lnTo>
                  <a:lnTo>
                    <a:pt x="57" y="4"/>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19" name="Freeform 29"/>
            <p:cNvSpPr>
              <a:spLocks/>
            </p:cNvSpPr>
            <p:nvPr/>
          </p:nvSpPr>
          <p:spPr bwMode="auto">
            <a:xfrm>
              <a:off x="2819" y="1842"/>
              <a:ext cx="18" cy="17"/>
            </a:xfrm>
            <a:custGeom>
              <a:avLst/>
              <a:gdLst>
                <a:gd name="T0" fmla="*/ 5 w 17"/>
                <a:gd name="T1" fmla="*/ 0 h 17"/>
                <a:gd name="T2" fmla="*/ 0 w 17"/>
                <a:gd name="T3" fmla="*/ 8 h 17"/>
                <a:gd name="T4" fmla="*/ 0 w 17"/>
                <a:gd name="T5" fmla="*/ 16 h 17"/>
                <a:gd name="T6" fmla="*/ 231710 w 17"/>
                <a:gd name="T7" fmla="*/ 8 h 17"/>
                <a:gd name="T8" fmla="*/ 308364 w 17"/>
                <a:gd name="T9" fmla="*/ 8 h 17"/>
                <a:gd name="T10" fmla="*/ 5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5" y="0"/>
                  </a:moveTo>
                  <a:lnTo>
                    <a:pt x="0" y="8"/>
                  </a:lnTo>
                  <a:lnTo>
                    <a:pt x="0" y="16"/>
                  </a:lnTo>
                  <a:lnTo>
                    <a:pt x="11" y="8"/>
                  </a:lnTo>
                  <a:lnTo>
                    <a:pt x="16" y="8"/>
                  </a:lnTo>
                  <a:lnTo>
                    <a:pt x="5" y="0"/>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20" name="Freeform 30"/>
            <p:cNvSpPr>
              <a:spLocks/>
            </p:cNvSpPr>
            <p:nvPr/>
          </p:nvSpPr>
          <p:spPr bwMode="auto">
            <a:xfrm>
              <a:off x="2792" y="1791"/>
              <a:ext cx="136" cy="79"/>
            </a:xfrm>
            <a:custGeom>
              <a:avLst/>
              <a:gdLst>
                <a:gd name="T0" fmla="*/ 624860287 w 124"/>
                <a:gd name="T1" fmla="*/ 6133628 h 74"/>
                <a:gd name="T2" fmla="*/ 660840929 w 124"/>
                <a:gd name="T3" fmla="*/ 6133628 h 74"/>
                <a:gd name="T4" fmla="*/ 601171936 w 124"/>
                <a:gd name="T5" fmla="*/ 6133628 h 74"/>
                <a:gd name="T6" fmla="*/ 528219658 w 124"/>
                <a:gd name="T7" fmla="*/ 6133628 h 74"/>
                <a:gd name="T8" fmla="*/ 500893878 w 124"/>
                <a:gd name="T9" fmla="*/ 5525251 h 74"/>
                <a:gd name="T10" fmla="*/ 500893878 w 124"/>
                <a:gd name="T11" fmla="*/ 5208987 h 74"/>
                <a:gd name="T12" fmla="*/ 500893878 w 124"/>
                <a:gd name="T13" fmla="*/ 4608373 h 74"/>
                <a:gd name="T14" fmla="*/ 528219658 w 124"/>
                <a:gd name="T15" fmla="*/ 4316704 h 74"/>
                <a:gd name="T16" fmla="*/ 500893878 w 124"/>
                <a:gd name="T17" fmla="*/ 4043497 h 74"/>
                <a:gd name="T18" fmla="*/ 473622007 w 124"/>
                <a:gd name="T19" fmla="*/ 3756445 h 74"/>
                <a:gd name="T20" fmla="*/ 528219658 w 124"/>
                <a:gd name="T21" fmla="*/ 3518696 h 74"/>
                <a:gd name="T22" fmla="*/ 563603656 w 124"/>
                <a:gd name="T23" fmla="*/ 3295995 h 74"/>
                <a:gd name="T24" fmla="*/ 624860287 w 124"/>
                <a:gd name="T25" fmla="*/ 3295995 h 74"/>
                <a:gd name="T26" fmla="*/ 723157062 w 124"/>
                <a:gd name="T27" fmla="*/ 3295995 h 74"/>
                <a:gd name="T28" fmla="*/ 723157062 w 124"/>
                <a:gd name="T29" fmla="*/ 2891985 h 74"/>
                <a:gd name="T30" fmla="*/ 624860287 w 124"/>
                <a:gd name="T31" fmla="*/ 2891985 h 74"/>
                <a:gd name="T32" fmla="*/ 528219658 w 124"/>
                <a:gd name="T33" fmla="*/ 2891985 h 74"/>
                <a:gd name="T34" fmla="*/ 500893878 w 124"/>
                <a:gd name="T35" fmla="*/ 3295995 h 74"/>
                <a:gd name="T36" fmla="*/ 387055975 w 124"/>
                <a:gd name="T37" fmla="*/ 3518696 h 74"/>
                <a:gd name="T38" fmla="*/ 355130834 w 124"/>
                <a:gd name="T39" fmla="*/ 3756445 h 74"/>
                <a:gd name="T40" fmla="*/ 327313138 w 124"/>
                <a:gd name="T41" fmla="*/ 3518696 h 74"/>
                <a:gd name="T42" fmla="*/ 327313138 w 124"/>
                <a:gd name="T43" fmla="*/ 3295995 h 74"/>
                <a:gd name="T44" fmla="*/ 269176539 w 124"/>
                <a:gd name="T45" fmla="*/ 3295995 h 74"/>
                <a:gd name="T46" fmla="*/ 198872523 w 124"/>
                <a:gd name="T47" fmla="*/ 2891985 h 74"/>
                <a:gd name="T48" fmla="*/ 171452543 w 124"/>
                <a:gd name="T49" fmla="*/ 2558526 h 74"/>
                <a:gd name="T50" fmla="*/ 171452543 w 124"/>
                <a:gd name="T51" fmla="*/ 2244913 h 74"/>
                <a:gd name="T52" fmla="*/ 171452543 w 124"/>
                <a:gd name="T53" fmla="*/ 2102830 h 74"/>
                <a:gd name="T54" fmla="*/ 108033425 w 124"/>
                <a:gd name="T55" fmla="*/ 2102830 h 74"/>
                <a:gd name="T56" fmla="*/ 3 w 124"/>
                <a:gd name="T57" fmla="*/ 1714090 h 74"/>
                <a:gd name="T58" fmla="*/ 0 w 124"/>
                <a:gd name="T59" fmla="*/ 1157874 h 74"/>
                <a:gd name="T60" fmla="*/ 0 w 124"/>
                <a:gd name="T61" fmla="*/ 891415 h 74"/>
                <a:gd name="T62" fmla="*/ 3 w 124"/>
                <a:gd name="T63" fmla="*/ 1157874 h 74"/>
                <a:gd name="T64" fmla="*/ 473622007 w 124"/>
                <a:gd name="T65" fmla="*/ 7 h 74"/>
                <a:gd name="T66" fmla="*/ 563603656 w 124"/>
                <a:gd name="T67" fmla="*/ 4 h 74"/>
                <a:gd name="T68" fmla="*/ 1177110420 w 124"/>
                <a:gd name="T69" fmla="*/ 0 h 74"/>
                <a:gd name="T70" fmla="*/ 1177110420 w 124"/>
                <a:gd name="T71" fmla="*/ 4 h 74"/>
                <a:gd name="T72" fmla="*/ 1177110420 w 124"/>
                <a:gd name="T73" fmla="*/ 7 h 74"/>
                <a:gd name="T74" fmla="*/ 1177110420 w 124"/>
                <a:gd name="T75" fmla="*/ 1408794 h 74"/>
                <a:gd name="T76" fmla="*/ 1105990334 w 124"/>
                <a:gd name="T77" fmla="*/ 1714090 h 74"/>
                <a:gd name="T78" fmla="*/ 1075955365 w 124"/>
                <a:gd name="T79" fmla="*/ 2102830 h 74"/>
                <a:gd name="T80" fmla="*/ 1140592376 w 124"/>
                <a:gd name="T81" fmla="*/ 2244913 h 74"/>
                <a:gd name="T82" fmla="*/ 1140592376 w 124"/>
                <a:gd name="T83" fmla="*/ 3518696 h 74"/>
                <a:gd name="T84" fmla="*/ 892207231 w 124"/>
                <a:gd name="T85" fmla="*/ 4043497 h 74"/>
                <a:gd name="T86" fmla="*/ 813483221 w 124"/>
                <a:gd name="T87" fmla="*/ 4316704 h 74"/>
                <a:gd name="T88" fmla="*/ 773845776 w 124"/>
                <a:gd name="T89" fmla="*/ 4608373 h 74"/>
                <a:gd name="T90" fmla="*/ 723157062 w 124"/>
                <a:gd name="T91" fmla="*/ 5898575 h 74"/>
                <a:gd name="T92" fmla="*/ 660840929 w 124"/>
                <a:gd name="T93" fmla="*/ 6337802 h 74"/>
                <a:gd name="T94" fmla="*/ 624860287 w 124"/>
                <a:gd name="T95" fmla="*/ 6337802 h 74"/>
                <a:gd name="T96" fmla="*/ 624860287 w 124"/>
                <a:gd name="T97" fmla="*/ 6133628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4"/>
                <a:gd name="T148" fmla="*/ 0 h 74"/>
                <a:gd name="T149" fmla="*/ 124 w 124"/>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4" h="74">
                  <a:moveTo>
                    <a:pt x="66" y="70"/>
                  </a:moveTo>
                  <a:lnTo>
                    <a:pt x="69" y="70"/>
                  </a:lnTo>
                  <a:lnTo>
                    <a:pt x="62" y="70"/>
                  </a:lnTo>
                  <a:lnTo>
                    <a:pt x="56" y="70"/>
                  </a:lnTo>
                  <a:lnTo>
                    <a:pt x="52" y="63"/>
                  </a:lnTo>
                  <a:lnTo>
                    <a:pt x="52" y="60"/>
                  </a:lnTo>
                  <a:lnTo>
                    <a:pt x="52" y="53"/>
                  </a:lnTo>
                  <a:lnTo>
                    <a:pt x="56" y="50"/>
                  </a:lnTo>
                  <a:lnTo>
                    <a:pt x="52" y="47"/>
                  </a:lnTo>
                  <a:lnTo>
                    <a:pt x="50" y="43"/>
                  </a:lnTo>
                  <a:lnTo>
                    <a:pt x="56" y="40"/>
                  </a:lnTo>
                  <a:lnTo>
                    <a:pt x="59" y="37"/>
                  </a:lnTo>
                  <a:lnTo>
                    <a:pt x="66" y="37"/>
                  </a:lnTo>
                  <a:lnTo>
                    <a:pt x="75" y="37"/>
                  </a:lnTo>
                  <a:lnTo>
                    <a:pt x="75" y="33"/>
                  </a:lnTo>
                  <a:lnTo>
                    <a:pt x="66" y="33"/>
                  </a:lnTo>
                  <a:lnTo>
                    <a:pt x="56" y="33"/>
                  </a:lnTo>
                  <a:lnTo>
                    <a:pt x="52" y="37"/>
                  </a:lnTo>
                  <a:lnTo>
                    <a:pt x="40" y="40"/>
                  </a:lnTo>
                  <a:lnTo>
                    <a:pt x="37" y="43"/>
                  </a:lnTo>
                  <a:lnTo>
                    <a:pt x="35" y="40"/>
                  </a:lnTo>
                  <a:lnTo>
                    <a:pt x="35" y="37"/>
                  </a:lnTo>
                  <a:lnTo>
                    <a:pt x="28" y="37"/>
                  </a:lnTo>
                  <a:lnTo>
                    <a:pt x="21" y="33"/>
                  </a:lnTo>
                  <a:lnTo>
                    <a:pt x="18" y="30"/>
                  </a:lnTo>
                  <a:lnTo>
                    <a:pt x="18" y="26"/>
                  </a:lnTo>
                  <a:lnTo>
                    <a:pt x="18" y="24"/>
                  </a:lnTo>
                  <a:lnTo>
                    <a:pt x="12" y="24"/>
                  </a:lnTo>
                  <a:lnTo>
                    <a:pt x="3" y="20"/>
                  </a:lnTo>
                  <a:lnTo>
                    <a:pt x="0" y="14"/>
                  </a:lnTo>
                  <a:lnTo>
                    <a:pt x="0" y="10"/>
                  </a:lnTo>
                  <a:lnTo>
                    <a:pt x="3" y="14"/>
                  </a:lnTo>
                  <a:lnTo>
                    <a:pt x="50" y="7"/>
                  </a:lnTo>
                  <a:lnTo>
                    <a:pt x="59" y="4"/>
                  </a:lnTo>
                  <a:lnTo>
                    <a:pt x="123" y="0"/>
                  </a:lnTo>
                  <a:lnTo>
                    <a:pt x="123" y="4"/>
                  </a:lnTo>
                  <a:lnTo>
                    <a:pt x="123" y="7"/>
                  </a:lnTo>
                  <a:lnTo>
                    <a:pt x="123" y="17"/>
                  </a:lnTo>
                  <a:lnTo>
                    <a:pt x="116" y="20"/>
                  </a:lnTo>
                  <a:lnTo>
                    <a:pt x="113" y="24"/>
                  </a:lnTo>
                  <a:lnTo>
                    <a:pt x="119" y="26"/>
                  </a:lnTo>
                  <a:lnTo>
                    <a:pt x="119" y="40"/>
                  </a:lnTo>
                  <a:lnTo>
                    <a:pt x="93" y="47"/>
                  </a:lnTo>
                  <a:lnTo>
                    <a:pt x="85" y="50"/>
                  </a:lnTo>
                  <a:lnTo>
                    <a:pt x="81" y="53"/>
                  </a:lnTo>
                  <a:lnTo>
                    <a:pt x="75" y="67"/>
                  </a:lnTo>
                  <a:lnTo>
                    <a:pt x="69" y="73"/>
                  </a:lnTo>
                  <a:lnTo>
                    <a:pt x="66" y="73"/>
                  </a:lnTo>
                  <a:lnTo>
                    <a:pt x="66" y="70"/>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21" name="Freeform 31"/>
            <p:cNvSpPr>
              <a:spLocks/>
            </p:cNvSpPr>
            <p:nvPr/>
          </p:nvSpPr>
          <p:spPr bwMode="auto">
            <a:xfrm>
              <a:off x="3148" y="1883"/>
              <a:ext cx="262" cy="285"/>
            </a:xfrm>
            <a:custGeom>
              <a:avLst/>
              <a:gdLst>
                <a:gd name="T0" fmla="*/ 14319353 w 242"/>
                <a:gd name="T1" fmla="*/ 4234778 h 266"/>
                <a:gd name="T2" fmla="*/ 21298689 w 242"/>
                <a:gd name="T3" fmla="*/ 9256157 h 266"/>
                <a:gd name="T4" fmla="*/ 24964610 w 242"/>
                <a:gd name="T5" fmla="*/ 10879671 h 266"/>
                <a:gd name="T6" fmla="*/ 31679793 w 242"/>
                <a:gd name="T7" fmla="*/ 11477322 h 266"/>
                <a:gd name="T8" fmla="*/ 24964610 w 242"/>
                <a:gd name="T9" fmla="*/ 13069113 h 266"/>
                <a:gd name="T10" fmla="*/ 27027801 w 242"/>
                <a:gd name="T11" fmla="*/ 14337315 h 266"/>
                <a:gd name="T12" fmla="*/ 34297957 w 242"/>
                <a:gd name="T13" fmla="*/ 16458640 h 266"/>
                <a:gd name="T14" fmla="*/ 31679793 w 242"/>
                <a:gd name="T15" fmla="*/ 15708271 h 266"/>
                <a:gd name="T16" fmla="*/ 24964610 w 242"/>
                <a:gd name="T17" fmla="*/ 15361403 h 266"/>
                <a:gd name="T18" fmla="*/ 11284069 w 242"/>
                <a:gd name="T19" fmla="*/ 15708271 h 266"/>
                <a:gd name="T20" fmla="*/ 11284069 w 242"/>
                <a:gd name="T21" fmla="*/ 16830279 h 266"/>
                <a:gd name="T22" fmla="*/ 18171094 w 242"/>
                <a:gd name="T23" fmla="*/ 18032435 h 266"/>
                <a:gd name="T24" fmla="*/ 18171094 w 242"/>
                <a:gd name="T25" fmla="*/ 18452777 h 266"/>
                <a:gd name="T26" fmla="*/ 2 w 242"/>
                <a:gd name="T27" fmla="*/ 22102438 h 266"/>
                <a:gd name="T28" fmla="*/ 2 w 242"/>
                <a:gd name="T29" fmla="*/ 23631272 h 266"/>
                <a:gd name="T30" fmla="*/ 5 w 242"/>
                <a:gd name="T31" fmla="*/ 24515106 h 266"/>
                <a:gd name="T32" fmla="*/ 8892180 w 242"/>
                <a:gd name="T33" fmla="*/ 26676905 h 266"/>
                <a:gd name="T34" fmla="*/ 0 w 242"/>
                <a:gd name="T35" fmla="*/ 29126772 h 266"/>
                <a:gd name="T36" fmla="*/ 5 w 242"/>
                <a:gd name="T37" fmla="*/ 29126772 h 266"/>
                <a:gd name="T38" fmla="*/ 21298689 w 242"/>
                <a:gd name="T39" fmla="*/ 30054629 h 266"/>
                <a:gd name="T40" fmla="*/ 31679793 w 242"/>
                <a:gd name="T41" fmla="*/ 32201377 h 266"/>
                <a:gd name="T42" fmla="*/ 34297957 w 242"/>
                <a:gd name="T43" fmla="*/ 32785039 h 266"/>
                <a:gd name="T44" fmla="*/ 43523706 w 242"/>
                <a:gd name="T45" fmla="*/ 33436313 h 266"/>
                <a:gd name="T46" fmla="*/ 47120684 w 242"/>
                <a:gd name="T47" fmla="*/ 36623692 h 266"/>
                <a:gd name="T48" fmla="*/ 40201287 w 242"/>
                <a:gd name="T49" fmla="*/ 38302594 h 266"/>
                <a:gd name="T50" fmla="*/ 61844993 w 242"/>
                <a:gd name="T51" fmla="*/ 42739369 h 266"/>
                <a:gd name="T52" fmla="*/ 71870835 w 242"/>
                <a:gd name="T53" fmla="*/ 42066855 h 266"/>
                <a:gd name="T54" fmla="*/ 94861298 w 242"/>
                <a:gd name="T55" fmla="*/ 40509187 h 266"/>
                <a:gd name="T56" fmla="*/ 183668242 w 242"/>
                <a:gd name="T57" fmla="*/ 38021005 h 266"/>
                <a:gd name="T58" fmla="*/ 208538505 w 242"/>
                <a:gd name="T59" fmla="*/ 38738331 h 266"/>
                <a:gd name="T60" fmla="*/ 218451024 w 242"/>
                <a:gd name="T61" fmla="*/ 38021005 h 266"/>
                <a:gd name="T62" fmla="*/ 228385715 w 242"/>
                <a:gd name="T63" fmla="*/ 34334341 h 266"/>
                <a:gd name="T64" fmla="*/ 220137662 w 242"/>
                <a:gd name="T65" fmla="*/ 34001256 h 266"/>
                <a:gd name="T66" fmla="*/ 220137662 w 242"/>
                <a:gd name="T67" fmla="*/ 24515106 h 266"/>
                <a:gd name="T68" fmla="*/ 230636229 w 242"/>
                <a:gd name="T69" fmla="*/ 18452777 h 266"/>
                <a:gd name="T70" fmla="*/ 238212315 w 242"/>
                <a:gd name="T71" fmla="*/ 16830279 h 266"/>
                <a:gd name="T72" fmla="*/ 235462225 w 242"/>
                <a:gd name="T73" fmla="*/ 11477322 h 266"/>
                <a:gd name="T74" fmla="*/ 235462225 w 242"/>
                <a:gd name="T75" fmla="*/ 8255883 h 266"/>
                <a:gd name="T76" fmla="*/ 225638812 w 242"/>
                <a:gd name="T77" fmla="*/ 8255883 h 266"/>
                <a:gd name="T78" fmla="*/ 220137662 w 242"/>
                <a:gd name="T79" fmla="*/ 6609008 h 266"/>
                <a:gd name="T80" fmla="*/ 215281041 w 242"/>
                <a:gd name="T81" fmla="*/ 5979239 h 266"/>
                <a:gd name="T82" fmla="*/ 212753370 w 242"/>
                <a:gd name="T83" fmla="*/ 4753997 h 266"/>
                <a:gd name="T84" fmla="*/ 193759804 w 242"/>
                <a:gd name="T85" fmla="*/ 4753997 h 266"/>
                <a:gd name="T86" fmla="*/ 171604154 w 242"/>
                <a:gd name="T87" fmla="*/ 5979239 h 266"/>
                <a:gd name="T88" fmla="*/ 165382673 w 242"/>
                <a:gd name="T89" fmla="*/ 6863913 h 266"/>
                <a:gd name="T90" fmla="*/ 154857776 w 242"/>
                <a:gd name="T91" fmla="*/ 6609008 h 266"/>
                <a:gd name="T92" fmla="*/ 144736039 w 242"/>
                <a:gd name="T93" fmla="*/ 5979239 h 266"/>
                <a:gd name="T94" fmla="*/ 141825337 w 242"/>
                <a:gd name="T95" fmla="*/ 4234778 h 266"/>
                <a:gd name="T96" fmla="*/ 135655961 w 242"/>
                <a:gd name="T97" fmla="*/ 3142536 h 266"/>
                <a:gd name="T98" fmla="*/ 122191607 w 242"/>
                <a:gd name="T99" fmla="*/ 2555001 h 266"/>
                <a:gd name="T100" fmla="*/ 120999139 w 242"/>
                <a:gd name="T101" fmla="*/ 1576336 h 266"/>
                <a:gd name="T102" fmla="*/ 104248466 w 242"/>
                <a:gd name="T103" fmla="*/ 2555001 h 266"/>
                <a:gd name="T104" fmla="*/ 91203173 w 242"/>
                <a:gd name="T105" fmla="*/ 3142536 h 266"/>
                <a:gd name="T106" fmla="*/ 91203173 w 242"/>
                <a:gd name="T107" fmla="*/ 0 h 266"/>
                <a:gd name="T108" fmla="*/ 82150880 w 242"/>
                <a:gd name="T109" fmla="*/ 4 h 266"/>
                <a:gd name="T110" fmla="*/ 75781051 w 242"/>
                <a:gd name="T111" fmla="*/ 4 h 266"/>
                <a:gd name="T112" fmla="*/ 71870835 w 242"/>
                <a:gd name="T113" fmla="*/ 2077311 h 266"/>
                <a:gd name="T114" fmla="*/ 59717745 w 242"/>
                <a:gd name="T115" fmla="*/ 3688964 h 266"/>
                <a:gd name="T116" fmla="*/ 50257685 w 242"/>
                <a:gd name="T117" fmla="*/ 2555001 h 266"/>
                <a:gd name="T118" fmla="*/ 40201287 w 242"/>
                <a:gd name="T119" fmla="*/ 1576336 h 266"/>
                <a:gd name="T120" fmla="*/ 27027801 w 242"/>
                <a:gd name="T121" fmla="*/ 2077311 h 266"/>
                <a:gd name="T122" fmla="*/ 24964610 w 242"/>
                <a:gd name="T123" fmla="*/ 3142536 h 266"/>
                <a:gd name="T124" fmla="*/ 21298689 w 242"/>
                <a:gd name="T125" fmla="*/ 3688964 h 2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2"/>
                <a:gd name="T190" fmla="*/ 0 h 266"/>
                <a:gd name="T191" fmla="*/ 242 w 242"/>
                <a:gd name="T192" fmla="*/ 266 h 2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2" h="266">
                  <a:moveTo>
                    <a:pt x="21" y="23"/>
                  </a:moveTo>
                  <a:lnTo>
                    <a:pt x="15" y="27"/>
                  </a:lnTo>
                  <a:lnTo>
                    <a:pt x="15" y="51"/>
                  </a:lnTo>
                  <a:lnTo>
                    <a:pt x="21" y="57"/>
                  </a:lnTo>
                  <a:lnTo>
                    <a:pt x="25" y="57"/>
                  </a:lnTo>
                  <a:lnTo>
                    <a:pt x="25" y="67"/>
                  </a:lnTo>
                  <a:lnTo>
                    <a:pt x="27" y="67"/>
                  </a:lnTo>
                  <a:lnTo>
                    <a:pt x="31" y="71"/>
                  </a:lnTo>
                  <a:lnTo>
                    <a:pt x="27" y="71"/>
                  </a:lnTo>
                  <a:lnTo>
                    <a:pt x="25" y="80"/>
                  </a:lnTo>
                  <a:lnTo>
                    <a:pt x="27" y="80"/>
                  </a:lnTo>
                  <a:lnTo>
                    <a:pt x="27" y="88"/>
                  </a:lnTo>
                  <a:lnTo>
                    <a:pt x="31" y="91"/>
                  </a:lnTo>
                  <a:lnTo>
                    <a:pt x="34" y="101"/>
                  </a:lnTo>
                  <a:lnTo>
                    <a:pt x="31" y="101"/>
                  </a:lnTo>
                  <a:lnTo>
                    <a:pt x="31" y="97"/>
                  </a:lnTo>
                  <a:lnTo>
                    <a:pt x="25" y="97"/>
                  </a:lnTo>
                  <a:lnTo>
                    <a:pt x="25" y="94"/>
                  </a:lnTo>
                  <a:lnTo>
                    <a:pt x="9" y="94"/>
                  </a:lnTo>
                  <a:lnTo>
                    <a:pt x="12" y="97"/>
                  </a:lnTo>
                  <a:lnTo>
                    <a:pt x="12" y="101"/>
                  </a:lnTo>
                  <a:lnTo>
                    <a:pt x="12" y="104"/>
                  </a:lnTo>
                  <a:lnTo>
                    <a:pt x="18" y="107"/>
                  </a:lnTo>
                  <a:lnTo>
                    <a:pt x="18" y="111"/>
                  </a:lnTo>
                  <a:lnTo>
                    <a:pt x="21" y="111"/>
                  </a:lnTo>
                  <a:lnTo>
                    <a:pt x="18" y="114"/>
                  </a:lnTo>
                  <a:lnTo>
                    <a:pt x="15" y="131"/>
                  </a:lnTo>
                  <a:lnTo>
                    <a:pt x="2" y="135"/>
                  </a:lnTo>
                  <a:lnTo>
                    <a:pt x="2" y="138"/>
                  </a:lnTo>
                  <a:lnTo>
                    <a:pt x="2" y="144"/>
                  </a:lnTo>
                  <a:lnTo>
                    <a:pt x="5" y="144"/>
                  </a:lnTo>
                  <a:lnTo>
                    <a:pt x="5" y="151"/>
                  </a:lnTo>
                  <a:lnTo>
                    <a:pt x="9" y="151"/>
                  </a:lnTo>
                  <a:lnTo>
                    <a:pt x="9" y="164"/>
                  </a:lnTo>
                  <a:lnTo>
                    <a:pt x="0" y="171"/>
                  </a:lnTo>
                  <a:lnTo>
                    <a:pt x="0" y="178"/>
                  </a:lnTo>
                  <a:lnTo>
                    <a:pt x="2" y="178"/>
                  </a:lnTo>
                  <a:lnTo>
                    <a:pt x="5" y="178"/>
                  </a:lnTo>
                  <a:lnTo>
                    <a:pt x="5" y="181"/>
                  </a:lnTo>
                  <a:lnTo>
                    <a:pt x="21" y="185"/>
                  </a:lnTo>
                  <a:lnTo>
                    <a:pt x="25" y="191"/>
                  </a:lnTo>
                  <a:lnTo>
                    <a:pt x="31" y="198"/>
                  </a:lnTo>
                  <a:lnTo>
                    <a:pt x="31" y="201"/>
                  </a:lnTo>
                  <a:lnTo>
                    <a:pt x="34" y="201"/>
                  </a:lnTo>
                  <a:lnTo>
                    <a:pt x="37" y="205"/>
                  </a:lnTo>
                  <a:lnTo>
                    <a:pt x="43" y="205"/>
                  </a:lnTo>
                  <a:lnTo>
                    <a:pt x="43" y="222"/>
                  </a:lnTo>
                  <a:lnTo>
                    <a:pt x="47" y="224"/>
                  </a:lnTo>
                  <a:lnTo>
                    <a:pt x="43" y="228"/>
                  </a:lnTo>
                  <a:lnTo>
                    <a:pt x="40" y="235"/>
                  </a:lnTo>
                  <a:lnTo>
                    <a:pt x="37" y="265"/>
                  </a:lnTo>
                  <a:lnTo>
                    <a:pt x="62" y="262"/>
                  </a:lnTo>
                  <a:lnTo>
                    <a:pt x="66" y="262"/>
                  </a:lnTo>
                  <a:lnTo>
                    <a:pt x="72" y="258"/>
                  </a:lnTo>
                  <a:lnTo>
                    <a:pt x="82" y="252"/>
                  </a:lnTo>
                  <a:lnTo>
                    <a:pt x="94" y="248"/>
                  </a:lnTo>
                  <a:lnTo>
                    <a:pt x="133" y="238"/>
                  </a:lnTo>
                  <a:lnTo>
                    <a:pt x="184" y="232"/>
                  </a:lnTo>
                  <a:lnTo>
                    <a:pt x="193" y="235"/>
                  </a:lnTo>
                  <a:lnTo>
                    <a:pt x="208" y="238"/>
                  </a:lnTo>
                  <a:lnTo>
                    <a:pt x="215" y="238"/>
                  </a:lnTo>
                  <a:lnTo>
                    <a:pt x="218" y="232"/>
                  </a:lnTo>
                  <a:lnTo>
                    <a:pt x="231" y="235"/>
                  </a:lnTo>
                  <a:lnTo>
                    <a:pt x="228" y="211"/>
                  </a:lnTo>
                  <a:lnTo>
                    <a:pt x="221" y="211"/>
                  </a:lnTo>
                  <a:lnTo>
                    <a:pt x="221" y="208"/>
                  </a:lnTo>
                  <a:lnTo>
                    <a:pt x="215" y="154"/>
                  </a:lnTo>
                  <a:lnTo>
                    <a:pt x="221" y="151"/>
                  </a:lnTo>
                  <a:lnTo>
                    <a:pt x="224" y="127"/>
                  </a:lnTo>
                  <a:lnTo>
                    <a:pt x="231" y="114"/>
                  </a:lnTo>
                  <a:lnTo>
                    <a:pt x="238" y="107"/>
                  </a:lnTo>
                  <a:lnTo>
                    <a:pt x="238" y="104"/>
                  </a:lnTo>
                  <a:lnTo>
                    <a:pt x="241" y="104"/>
                  </a:lnTo>
                  <a:lnTo>
                    <a:pt x="234" y="71"/>
                  </a:lnTo>
                  <a:lnTo>
                    <a:pt x="231" y="67"/>
                  </a:lnTo>
                  <a:lnTo>
                    <a:pt x="234" y="51"/>
                  </a:lnTo>
                  <a:lnTo>
                    <a:pt x="231" y="51"/>
                  </a:lnTo>
                  <a:lnTo>
                    <a:pt x="224" y="51"/>
                  </a:lnTo>
                  <a:lnTo>
                    <a:pt x="221" y="47"/>
                  </a:lnTo>
                  <a:lnTo>
                    <a:pt x="221" y="41"/>
                  </a:lnTo>
                  <a:lnTo>
                    <a:pt x="218" y="37"/>
                  </a:lnTo>
                  <a:lnTo>
                    <a:pt x="215" y="37"/>
                  </a:lnTo>
                  <a:lnTo>
                    <a:pt x="215" y="33"/>
                  </a:lnTo>
                  <a:lnTo>
                    <a:pt x="212" y="30"/>
                  </a:lnTo>
                  <a:lnTo>
                    <a:pt x="208" y="33"/>
                  </a:lnTo>
                  <a:lnTo>
                    <a:pt x="193" y="30"/>
                  </a:lnTo>
                  <a:lnTo>
                    <a:pt x="187" y="33"/>
                  </a:lnTo>
                  <a:lnTo>
                    <a:pt x="171" y="37"/>
                  </a:lnTo>
                  <a:lnTo>
                    <a:pt x="168" y="41"/>
                  </a:lnTo>
                  <a:lnTo>
                    <a:pt x="165" y="43"/>
                  </a:lnTo>
                  <a:lnTo>
                    <a:pt x="158" y="41"/>
                  </a:lnTo>
                  <a:lnTo>
                    <a:pt x="154" y="41"/>
                  </a:lnTo>
                  <a:lnTo>
                    <a:pt x="149" y="41"/>
                  </a:lnTo>
                  <a:lnTo>
                    <a:pt x="145" y="37"/>
                  </a:lnTo>
                  <a:lnTo>
                    <a:pt x="141" y="33"/>
                  </a:lnTo>
                  <a:lnTo>
                    <a:pt x="141" y="27"/>
                  </a:lnTo>
                  <a:lnTo>
                    <a:pt x="138" y="27"/>
                  </a:lnTo>
                  <a:lnTo>
                    <a:pt x="136" y="20"/>
                  </a:lnTo>
                  <a:lnTo>
                    <a:pt x="133" y="17"/>
                  </a:lnTo>
                  <a:lnTo>
                    <a:pt x="122" y="17"/>
                  </a:lnTo>
                  <a:lnTo>
                    <a:pt x="120" y="14"/>
                  </a:lnTo>
                  <a:lnTo>
                    <a:pt x="120" y="10"/>
                  </a:lnTo>
                  <a:lnTo>
                    <a:pt x="106" y="10"/>
                  </a:lnTo>
                  <a:lnTo>
                    <a:pt x="104" y="17"/>
                  </a:lnTo>
                  <a:lnTo>
                    <a:pt x="101" y="17"/>
                  </a:lnTo>
                  <a:lnTo>
                    <a:pt x="91" y="20"/>
                  </a:lnTo>
                  <a:lnTo>
                    <a:pt x="91" y="7"/>
                  </a:lnTo>
                  <a:lnTo>
                    <a:pt x="91" y="0"/>
                  </a:lnTo>
                  <a:lnTo>
                    <a:pt x="85" y="0"/>
                  </a:lnTo>
                  <a:lnTo>
                    <a:pt x="82" y="4"/>
                  </a:lnTo>
                  <a:lnTo>
                    <a:pt x="79" y="4"/>
                  </a:lnTo>
                  <a:lnTo>
                    <a:pt x="75" y="4"/>
                  </a:lnTo>
                  <a:lnTo>
                    <a:pt x="72" y="4"/>
                  </a:lnTo>
                  <a:lnTo>
                    <a:pt x="72" y="14"/>
                  </a:lnTo>
                  <a:lnTo>
                    <a:pt x="59" y="17"/>
                  </a:lnTo>
                  <a:lnTo>
                    <a:pt x="59" y="23"/>
                  </a:lnTo>
                  <a:lnTo>
                    <a:pt x="56" y="23"/>
                  </a:lnTo>
                  <a:lnTo>
                    <a:pt x="50" y="17"/>
                  </a:lnTo>
                  <a:lnTo>
                    <a:pt x="47" y="20"/>
                  </a:lnTo>
                  <a:lnTo>
                    <a:pt x="40" y="10"/>
                  </a:lnTo>
                  <a:lnTo>
                    <a:pt x="31" y="10"/>
                  </a:lnTo>
                  <a:lnTo>
                    <a:pt x="27" y="14"/>
                  </a:lnTo>
                  <a:lnTo>
                    <a:pt x="27" y="17"/>
                  </a:lnTo>
                  <a:lnTo>
                    <a:pt x="25" y="20"/>
                  </a:lnTo>
                  <a:lnTo>
                    <a:pt x="21" y="20"/>
                  </a:lnTo>
                  <a:lnTo>
                    <a:pt x="21" y="23"/>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22" name="Freeform 32"/>
            <p:cNvSpPr>
              <a:spLocks/>
            </p:cNvSpPr>
            <p:nvPr/>
          </p:nvSpPr>
          <p:spPr bwMode="auto">
            <a:xfrm>
              <a:off x="2993" y="1234"/>
              <a:ext cx="702" cy="672"/>
            </a:xfrm>
            <a:custGeom>
              <a:avLst/>
              <a:gdLst>
                <a:gd name="T0" fmla="*/ 3 w 650"/>
                <a:gd name="T1" fmla="*/ 175877219 h 624"/>
                <a:gd name="T2" fmla="*/ 6 w 650"/>
                <a:gd name="T3" fmla="*/ 189222513 h 624"/>
                <a:gd name="T4" fmla="*/ 8008869 w 650"/>
                <a:gd name="T5" fmla="*/ 195065671 h 624"/>
                <a:gd name="T6" fmla="*/ 14387344 w 650"/>
                <a:gd name="T7" fmla="*/ 193249411 h 624"/>
                <a:gd name="T8" fmla="*/ 16009720 w 650"/>
                <a:gd name="T9" fmla="*/ 197422150 h 624"/>
                <a:gd name="T10" fmla="*/ 21139713 w 650"/>
                <a:gd name="T11" fmla="*/ 206877979 h 624"/>
                <a:gd name="T12" fmla="*/ 21139713 w 650"/>
                <a:gd name="T13" fmla="*/ 209428270 h 624"/>
                <a:gd name="T14" fmla="*/ 26629930 w 650"/>
                <a:gd name="T15" fmla="*/ 215054872 h 624"/>
                <a:gd name="T16" fmla="*/ 35397332 w 650"/>
                <a:gd name="T17" fmla="*/ 217074455 h 624"/>
                <a:gd name="T18" fmla="*/ 43540210 w 650"/>
                <a:gd name="T19" fmla="*/ 215054872 h 624"/>
                <a:gd name="T20" fmla="*/ 61859871 w 650"/>
                <a:gd name="T21" fmla="*/ 215601432 h 624"/>
                <a:gd name="T22" fmla="*/ 72153287 w 650"/>
                <a:gd name="T23" fmla="*/ 208114735 h 624"/>
                <a:gd name="T24" fmla="*/ 80589639 w 650"/>
                <a:gd name="T25" fmla="*/ 209428270 h 624"/>
                <a:gd name="T26" fmla="*/ 84159547 w 650"/>
                <a:gd name="T27" fmla="*/ 215601432 h 624"/>
                <a:gd name="T28" fmla="*/ 90892247 w 650"/>
                <a:gd name="T29" fmla="*/ 226210068 h 624"/>
                <a:gd name="T30" fmla="*/ 96266948 w 650"/>
                <a:gd name="T31" fmla="*/ 229287620 h 624"/>
                <a:gd name="T32" fmla="*/ 90097230 w 650"/>
                <a:gd name="T33" fmla="*/ 231899114 h 624"/>
                <a:gd name="T34" fmla="*/ 92691717 w 650"/>
                <a:gd name="T35" fmla="*/ 231899114 h 624"/>
                <a:gd name="T36" fmla="*/ 101519651 w 650"/>
                <a:gd name="T37" fmla="*/ 242887103 h 624"/>
                <a:gd name="T38" fmla="*/ 105859418 w 650"/>
                <a:gd name="T39" fmla="*/ 244523336 h 624"/>
                <a:gd name="T40" fmla="*/ 110728781 w 650"/>
                <a:gd name="T41" fmla="*/ 246795867 h 624"/>
                <a:gd name="T42" fmla="*/ 114328135 w 650"/>
                <a:gd name="T43" fmla="*/ 242887103 h 624"/>
                <a:gd name="T44" fmla="*/ 126105902 w 650"/>
                <a:gd name="T45" fmla="*/ 245474474 h 624"/>
                <a:gd name="T46" fmla="*/ 132750129 w 650"/>
                <a:gd name="T47" fmla="*/ 245474474 h 624"/>
                <a:gd name="T48" fmla="*/ 143370067 w 650"/>
                <a:gd name="T49" fmla="*/ 239929339 h 624"/>
                <a:gd name="T50" fmla="*/ 149165397 w 650"/>
                <a:gd name="T51" fmla="*/ 239036372 h 624"/>
                <a:gd name="T52" fmla="*/ 154410497 w 650"/>
                <a:gd name="T53" fmla="*/ 246795867 h 624"/>
                <a:gd name="T54" fmla="*/ 163427750 w 650"/>
                <a:gd name="T55" fmla="*/ 242887103 h 624"/>
                <a:gd name="T56" fmla="*/ 174825219 w 650"/>
                <a:gd name="T57" fmla="*/ 245474474 h 624"/>
                <a:gd name="T58" fmla="*/ 186559164 w 650"/>
                <a:gd name="T59" fmla="*/ 222699541 h 624"/>
                <a:gd name="T60" fmla="*/ 211612529 w 650"/>
                <a:gd name="T61" fmla="*/ 199980161 h 624"/>
                <a:gd name="T62" fmla="*/ 247191620 w 650"/>
                <a:gd name="T63" fmla="*/ 192101015 h 624"/>
                <a:gd name="T64" fmla="*/ 263383389 w 650"/>
                <a:gd name="T65" fmla="*/ 182542629 h 624"/>
                <a:gd name="T66" fmla="*/ 285802453 w 650"/>
                <a:gd name="T67" fmla="*/ 173669751 h 624"/>
                <a:gd name="T68" fmla="*/ 319728955 w 650"/>
                <a:gd name="T69" fmla="*/ 166628434 h 624"/>
                <a:gd name="T70" fmla="*/ 339507497 w 650"/>
                <a:gd name="T71" fmla="*/ 165497545 h 624"/>
                <a:gd name="T72" fmla="*/ 393000551 w 650"/>
                <a:gd name="T73" fmla="*/ 160094529 h 624"/>
                <a:gd name="T74" fmla="*/ 411537146 w 650"/>
                <a:gd name="T75" fmla="*/ 156180665 h 624"/>
                <a:gd name="T76" fmla="*/ 415533386 w 650"/>
                <a:gd name="T77" fmla="*/ 150400640 h 624"/>
                <a:gd name="T78" fmla="*/ 415533386 w 650"/>
                <a:gd name="T79" fmla="*/ 99036116 h 624"/>
                <a:gd name="T80" fmla="*/ 396976609 w 650"/>
                <a:gd name="T81" fmla="*/ 99036116 h 624"/>
                <a:gd name="T82" fmla="*/ 400163039 w 650"/>
                <a:gd name="T83" fmla="*/ 90938899 h 624"/>
                <a:gd name="T84" fmla="*/ 395083827 w 650"/>
                <a:gd name="T85" fmla="*/ 85393419 h 624"/>
                <a:gd name="T86" fmla="*/ 375622131 w 650"/>
                <a:gd name="T87" fmla="*/ 78910724 h 624"/>
                <a:gd name="T88" fmla="*/ 356920478 w 650"/>
                <a:gd name="T89" fmla="*/ 76301159 h 624"/>
                <a:gd name="T90" fmla="*/ 351248769 w 650"/>
                <a:gd name="T91" fmla="*/ 71845715 h 624"/>
                <a:gd name="T92" fmla="*/ 344395109 w 650"/>
                <a:gd name="T93" fmla="*/ 68907732 h 624"/>
                <a:gd name="T94" fmla="*/ 343432959 w 650"/>
                <a:gd name="T95" fmla="*/ 63660586 h 624"/>
                <a:gd name="T96" fmla="*/ 300227446 w 650"/>
                <a:gd name="T97" fmla="*/ 45425132 h 624"/>
                <a:gd name="T98" fmla="*/ 252171023 w 650"/>
                <a:gd name="T99" fmla="*/ 25457599 h 624"/>
                <a:gd name="T100" fmla="*/ 189194571 w 650"/>
                <a:gd name="T101" fmla="*/ 0 h 624"/>
                <a:gd name="T102" fmla="*/ 176230843 w 650"/>
                <a:gd name="T103" fmla="*/ 145555488 h 624"/>
                <a:gd name="T104" fmla="*/ 54084842 w 650"/>
                <a:gd name="T105" fmla="*/ 157396605 h 624"/>
                <a:gd name="T106" fmla="*/ 31061125 w 650"/>
                <a:gd name="T107" fmla="*/ 160094529 h 624"/>
                <a:gd name="T108" fmla="*/ 22830889 w 650"/>
                <a:gd name="T109" fmla="*/ 153743546 h 624"/>
                <a:gd name="T110" fmla="*/ 16009720 w 650"/>
                <a:gd name="T111" fmla="*/ 153743546 h 624"/>
                <a:gd name="T112" fmla="*/ 3 w 650"/>
                <a:gd name="T113" fmla="*/ 169503904 h 6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50"/>
                <a:gd name="T172" fmla="*/ 0 h 624"/>
                <a:gd name="T173" fmla="*/ 650 w 650"/>
                <a:gd name="T174" fmla="*/ 624 h 6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50" h="624">
                  <a:moveTo>
                    <a:pt x="0" y="429"/>
                  </a:moveTo>
                  <a:lnTo>
                    <a:pt x="0" y="442"/>
                  </a:lnTo>
                  <a:lnTo>
                    <a:pt x="3" y="442"/>
                  </a:lnTo>
                  <a:lnTo>
                    <a:pt x="3" y="446"/>
                  </a:lnTo>
                  <a:lnTo>
                    <a:pt x="9" y="470"/>
                  </a:lnTo>
                  <a:lnTo>
                    <a:pt x="6" y="475"/>
                  </a:lnTo>
                  <a:lnTo>
                    <a:pt x="9" y="479"/>
                  </a:lnTo>
                  <a:lnTo>
                    <a:pt x="13" y="486"/>
                  </a:lnTo>
                  <a:lnTo>
                    <a:pt x="13" y="489"/>
                  </a:lnTo>
                  <a:lnTo>
                    <a:pt x="16" y="489"/>
                  </a:lnTo>
                  <a:lnTo>
                    <a:pt x="19" y="486"/>
                  </a:lnTo>
                  <a:lnTo>
                    <a:pt x="22" y="486"/>
                  </a:lnTo>
                  <a:lnTo>
                    <a:pt x="22" y="489"/>
                  </a:lnTo>
                  <a:lnTo>
                    <a:pt x="25" y="493"/>
                  </a:lnTo>
                  <a:lnTo>
                    <a:pt x="25" y="496"/>
                  </a:lnTo>
                  <a:lnTo>
                    <a:pt x="32" y="503"/>
                  </a:lnTo>
                  <a:lnTo>
                    <a:pt x="32" y="506"/>
                  </a:lnTo>
                  <a:lnTo>
                    <a:pt x="32" y="520"/>
                  </a:lnTo>
                  <a:lnTo>
                    <a:pt x="35" y="523"/>
                  </a:lnTo>
                  <a:lnTo>
                    <a:pt x="35" y="526"/>
                  </a:lnTo>
                  <a:lnTo>
                    <a:pt x="32" y="526"/>
                  </a:lnTo>
                  <a:lnTo>
                    <a:pt x="32" y="530"/>
                  </a:lnTo>
                  <a:lnTo>
                    <a:pt x="29" y="540"/>
                  </a:lnTo>
                  <a:lnTo>
                    <a:pt x="41" y="540"/>
                  </a:lnTo>
                  <a:lnTo>
                    <a:pt x="41" y="536"/>
                  </a:lnTo>
                  <a:lnTo>
                    <a:pt x="48" y="536"/>
                  </a:lnTo>
                  <a:lnTo>
                    <a:pt x="54" y="546"/>
                  </a:lnTo>
                  <a:lnTo>
                    <a:pt x="60" y="546"/>
                  </a:lnTo>
                  <a:lnTo>
                    <a:pt x="64" y="540"/>
                  </a:lnTo>
                  <a:lnTo>
                    <a:pt x="67" y="540"/>
                  </a:lnTo>
                  <a:lnTo>
                    <a:pt x="70" y="536"/>
                  </a:lnTo>
                  <a:lnTo>
                    <a:pt x="92" y="543"/>
                  </a:lnTo>
                  <a:lnTo>
                    <a:pt x="95" y="543"/>
                  </a:lnTo>
                  <a:lnTo>
                    <a:pt x="99" y="536"/>
                  </a:lnTo>
                  <a:lnTo>
                    <a:pt x="111" y="530"/>
                  </a:lnTo>
                  <a:lnTo>
                    <a:pt x="111" y="523"/>
                  </a:lnTo>
                  <a:lnTo>
                    <a:pt x="118" y="526"/>
                  </a:lnTo>
                  <a:lnTo>
                    <a:pt x="121" y="523"/>
                  </a:lnTo>
                  <a:lnTo>
                    <a:pt x="123" y="526"/>
                  </a:lnTo>
                  <a:lnTo>
                    <a:pt x="123" y="536"/>
                  </a:lnTo>
                  <a:lnTo>
                    <a:pt x="127" y="536"/>
                  </a:lnTo>
                  <a:lnTo>
                    <a:pt x="130" y="543"/>
                  </a:lnTo>
                  <a:lnTo>
                    <a:pt x="130" y="559"/>
                  </a:lnTo>
                  <a:lnTo>
                    <a:pt x="137" y="559"/>
                  </a:lnTo>
                  <a:lnTo>
                    <a:pt x="140" y="567"/>
                  </a:lnTo>
                  <a:lnTo>
                    <a:pt x="149" y="569"/>
                  </a:lnTo>
                  <a:lnTo>
                    <a:pt x="149" y="577"/>
                  </a:lnTo>
                  <a:lnTo>
                    <a:pt x="146" y="577"/>
                  </a:lnTo>
                  <a:lnTo>
                    <a:pt x="143" y="577"/>
                  </a:lnTo>
                  <a:lnTo>
                    <a:pt x="143" y="580"/>
                  </a:lnTo>
                  <a:lnTo>
                    <a:pt x="137" y="583"/>
                  </a:lnTo>
                  <a:lnTo>
                    <a:pt x="137" y="590"/>
                  </a:lnTo>
                  <a:lnTo>
                    <a:pt x="140" y="590"/>
                  </a:lnTo>
                  <a:lnTo>
                    <a:pt x="143" y="583"/>
                  </a:lnTo>
                  <a:lnTo>
                    <a:pt x="149" y="587"/>
                  </a:lnTo>
                  <a:lnTo>
                    <a:pt x="153" y="610"/>
                  </a:lnTo>
                  <a:lnTo>
                    <a:pt x="156" y="610"/>
                  </a:lnTo>
                  <a:lnTo>
                    <a:pt x="158" y="610"/>
                  </a:lnTo>
                  <a:lnTo>
                    <a:pt x="158" y="614"/>
                  </a:lnTo>
                  <a:lnTo>
                    <a:pt x="162" y="614"/>
                  </a:lnTo>
                  <a:lnTo>
                    <a:pt x="165" y="616"/>
                  </a:lnTo>
                  <a:lnTo>
                    <a:pt x="165" y="620"/>
                  </a:lnTo>
                  <a:lnTo>
                    <a:pt x="169" y="620"/>
                  </a:lnTo>
                  <a:lnTo>
                    <a:pt x="171" y="616"/>
                  </a:lnTo>
                  <a:lnTo>
                    <a:pt x="171" y="614"/>
                  </a:lnTo>
                  <a:lnTo>
                    <a:pt x="175" y="610"/>
                  </a:lnTo>
                  <a:lnTo>
                    <a:pt x="184" y="610"/>
                  </a:lnTo>
                  <a:lnTo>
                    <a:pt x="191" y="620"/>
                  </a:lnTo>
                  <a:lnTo>
                    <a:pt x="193" y="616"/>
                  </a:lnTo>
                  <a:lnTo>
                    <a:pt x="200" y="623"/>
                  </a:lnTo>
                  <a:lnTo>
                    <a:pt x="203" y="623"/>
                  </a:lnTo>
                  <a:lnTo>
                    <a:pt x="203" y="616"/>
                  </a:lnTo>
                  <a:lnTo>
                    <a:pt x="216" y="614"/>
                  </a:lnTo>
                  <a:lnTo>
                    <a:pt x="216" y="603"/>
                  </a:lnTo>
                  <a:lnTo>
                    <a:pt x="219" y="603"/>
                  </a:lnTo>
                  <a:lnTo>
                    <a:pt x="223" y="603"/>
                  </a:lnTo>
                  <a:lnTo>
                    <a:pt x="226" y="603"/>
                  </a:lnTo>
                  <a:lnTo>
                    <a:pt x="228" y="600"/>
                  </a:lnTo>
                  <a:lnTo>
                    <a:pt x="235" y="600"/>
                  </a:lnTo>
                  <a:lnTo>
                    <a:pt x="235" y="606"/>
                  </a:lnTo>
                  <a:lnTo>
                    <a:pt x="235" y="620"/>
                  </a:lnTo>
                  <a:lnTo>
                    <a:pt x="245" y="616"/>
                  </a:lnTo>
                  <a:lnTo>
                    <a:pt x="248" y="616"/>
                  </a:lnTo>
                  <a:lnTo>
                    <a:pt x="251" y="610"/>
                  </a:lnTo>
                  <a:lnTo>
                    <a:pt x="264" y="610"/>
                  </a:lnTo>
                  <a:lnTo>
                    <a:pt x="264" y="614"/>
                  </a:lnTo>
                  <a:lnTo>
                    <a:pt x="267" y="616"/>
                  </a:lnTo>
                  <a:lnTo>
                    <a:pt x="277" y="616"/>
                  </a:lnTo>
                  <a:lnTo>
                    <a:pt x="280" y="577"/>
                  </a:lnTo>
                  <a:lnTo>
                    <a:pt x="285" y="559"/>
                  </a:lnTo>
                  <a:lnTo>
                    <a:pt x="315" y="533"/>
                  </a:lnTo>
                  <a:lnTo>
                    <a:pt x="317" y="520"/>
                  </a:lnTo>
                  <a:lnTo>
                    <a:pt x="324" y="503"/>
                  </a:lnTo>
                  <a:lnTo>
                    <a:pt x="333" y="493"/>
                  </a:lnTo>
                  <a:lnTo>
                    <a:pt x="363" y="486"/>
                  </a:lnTo>
                  <a:lnTo>
                    <a:pt x="379" y="483"/>
                  </a:lnTo>
                  <a:lnTo>
                    <a:pt x="379" y="479"/>
                  </a:lnTo>
                  <a:lnTo>
                    <a:pt x="382" y="479"/>
                  </a:lnTo>
                  <a:lnTo>
                    <a:pt x="403" y="459"/>
                  </a:lnTo>
                  <a:lnTo>
                    <a:pt x="417" y="452"/>
                  </a:lnTo>
                  <a:lnTo>
                    <a:pt x="420" y="449"/>
                  </a:lnTo>
                  <a:lnTo>
                    <a:pt x="436" y="436"/>
                  </a:lnTo>
                  <a:lnTo>
                    <a:pt x="445" y="432"/>
                  </a:lnTo>
                  <a:lnTo>
                    <a:pt x="458" y="422"/>
                  </a:lnTo>
                  <a:lnTo>
                    <a:pt x="490" y="419"/>
                  </a:lnTo>
                  <a:lnTo>
                    <a:pt x="515" y="419"/>
                  </a:lnTo>
                  <a:lnTo>
                    <a:pt x="519" y="419"/>
                  </a:lnTo>
                  <a:lnTo>
                    <a:pt x="519" y="415"/>
                  </a:lnTo>
                  <a:lnTo>
                    <a:pt x="534" y="405"/>
                  </a:lnTo>
                  <a:lnTo>
                    <a:pt x="601" y="405"/>
                  </a:lnTo>
                  <a:lnTo>
                    <a:pt x="601" y="402"/>
                  </a:lnTo>
                  <a:lnTo>
                    <a:pt x="620" y="405"/>
                  </a:lnTo>
                  <a:lnTo>
                    <a:pt x="620" y="402"/>
                  </a:lnTo>
                  <a:lnTo>
                    <a:pt x="630" y="392"/>
                  </a:lnTo>
                  <a:lnTo>
                    <a:pt x="633" y="392"/>
                  </a:lnTo>
                  <a:lnTo>
                    <a:pt x="636" y="382"/>
                  </a:lnTo>
                  <a:lnTo>
                    <a:pt x="636" y="378"/>
                  </a:lnTo>
                  <a:lnTo>
                    <a:pt x="649" y="376"/>
                  </a:lnTo>
                  <a:lnTo>
                    <a:pt x="645" y="245"/>
                  </a:lnTo>
                  <a:lnTo>
                    <a:pt x="636" y="248"/>
                  </a:lnTo>
                  <a:lnTo>
                    <a:pt x="636" y="251"/>
                  </a:lnTo>
                  <a:lnTo>
                    <a:pt x="611" y="248"/>
                  </a:lnTo>
                  <a:lnTo>
                    <a:pt x="607" y="248"/>
                  </a:lnTo>
                  <a:lnTo>
                    <a:pt x="607" y="234"/>
                  </a:lnTo>
                  <a:lnTo>
                    <a:pt x="611" y="231"/>
                  </a:lnTo>
                  <a:lnTo>
                    <a:pt x="611" y="228"/>
                  </a:lnTo>
                  <a:lnTo>
                    <a:pt x="611" y="224"/>
                  </a:lnTo>
                  <a:lnTo>
                    <a:pt x="611" y="221"/>
                  </a:lnTo>
                  <a:lnTo>
                    <a:pt x="604" y="214"/>
                  </a:lnTo>
                  <a:lnTo>
                    <a:pt x="592" y="208"/>
                  </a:lnTo>
                  <a:lnTo>
                    <a:pt x="576" y="205"/>
                  </a:lnTo>
                  <a:lnTo>
                    <a:pt x="573" y="198"/>
                  </a:lnTo>
                  <a:lnTo>
                    <a:pt x="557" y="198"/>
                  </a:lnTo>
                  <a:lnTo>
                    <a:pt x="554" y="198"/>
                  </a:lnTo>
                  <a:lnTo>
                    <a:pt x="546" y="191"/>
                  </a:lnTo>
                  <a:lnTo>
                    <a:pt x="546" y="185"/>
                  </a:lnTo>
                  <a:lnTo>
                    <a:pt x="543" y="181"/>
                  </a:lnTo>
                  <a:lnTo>
                    <a:pt x="538" y="181"/>
                  </a:lnTo>
                  <a:lnTo>
                    <a:pt x="538" y="177"/>
                  </a:lnTo>
                  <a:lnTo>
                    <a:pt x="531" y="174"/>
                  </a:lnTo>
                  <a:lnTo>
                    <a:pt x="527" y="174"/>
                  </a:lnTo>
                  <a:lnTo>
                    <a:pt x="527" y="164"/>
                  </a:lnTo>
                  <a:lnTo>
                    <a:pt x="525" y="164"/>
                  </a:lnTo>
                  <a:lnTo>
                    <a:pt x="525" y="161"/>
                  </a:lnTo>
                  <a:lnTo>
                    <a:pt x="508" y="148"/>
                  </a:lnTo>
                  <a:lnTo>
                    <a:pt x="503" y="148"/>
                  </a:lnTo>
                  <a:lnTo>
                    <a:pt x="458" y="114"/>
                  </a:lnTo>
                  <a:lnTo>
                    <a:pt x="423" y="90"/>
                  </a:lnTo>
                  <a:lnTo>
                    <a:pt x="401" y="73"/>
                  </a:lnTo>
                  <a:lnTo>
                    <a:pt x="385" y="64"/>
                  </a:lnTo>
                  <a:lnTo>
                    <a:pt x="379" y="60"/>
                  </a:lnTo>
                  <a:lnTo>
                    <a:pt x="296" y="7"/>
                  </a:lnTo>
                  <a:lnTo>
                    <a:pt x="289" y="0"/>
                  </a:lnTo>
                  <a:lnTo>
                    <a:pt x="219" y="0"/>
                  </a:lnTo>
                  <a:lnTo>
                    <a:pt x="254" y="362"/>
                  </a:lnTo>
                  <a:lnTo>
                    <a:pt x="270" y="365"/>
                  </a:lnTo>
                  <a:lnTo>
                    <a:pt x="267" y="376"/>
                  </a:lnTo>
                  <a:lnTo>
                    <a:pt x="264" y="399"/>
                  </a:lnTo>
                  <a:lnTo>
                    <a:pt x="83" y="396"/>
                  </a:lnTo>
                  <a:lnTo>
                    <a:pt x="64" y="412"/>
                  </a:lnTo>
                  <a:lnTo>
                    <a:pt x="52" y="412"/>
                  </a:lnTo>
                  <a:lnTo>
                    <a:pt x="48" y="402"/>
                  </a:lnTo>
                  <a:lnTo>
                    <a:pt x="44" y="402"/>
                  </a:lnTo>
                  <a:lnTo>
                    <a:pt x="38" y="386"/>
                  </a:lnTo>
                  <a:lnTo>
                    <a:pt x="35" y="386"/>
                  </a:lnTo>
                  <a:lnTo>
                    <a:pt x="32" y="382"/>
                  </a:lnTo>
                  <a:lnTo>
                    <a:pt x="29" y="382"/>
                  </a:lnTo>
                  <a:lnTo>
                    <a:pt x="25" y="386"/>
                  </a:lnTo>
                  <a:lnTo>
                    <a:pt x="22" y="396"/>
                  </a:lnTo>
                  <a:lnTo>
                    <a:pt x="16" y="412"/>
                  </a:lnTo>
                  <a:lnTo>
                    <a:pt x="3" y="426"/>
                  </a:lnTo>
                  <a:lnTo>
                    <a:pt x="0" y="429"/>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23" name="Freeform 33"/>
            <p:cNvSpPr>
              <a:spLocks/>
            </p:cNvSpPr>
            <p:nvPr/>
          </p:nvSpPr>
          <p:spPr bwMode="auto">
            <a:xfrm>
              <a:off x="3633" y="1739"/>
              <a:ext cx="504" cy="440"/>
            </a:xfrm>
            <a:custGeom>
              <a:avLst/>
              <a:gdLst>
                <a:gd name="T0" fmla="*/ 31887652 w 466"/>
                <a:gd name="T1" fmla="*/ 85180550 h 407"/>
                <a:gd name="T2" fmla="*/ 29483439 w 466"/>
                <a:gd name="T3" fmla="*/ 112846115 h 407"/>
                <a:gd name="T4" fmla="*/ 29483439 w 466"/>
                <a:gd name="T5" fmla="*/ 122701075 h 407"/>
                <a:gd name="T6" fmla="*/ 13093454 w 466"/>
                <a:gd name="T7" fmla="*/ 138446246 h 407"/>
                <a:gd name="T8" fmla="*/ 7563846 w 466"/>
                <a:gd name="T9" fmla="*/ 158929803 h 407"/>
                <a:gd name="T10" fmla="*/ 0 w 466"/>
                <a:gd name="T11" fmla="*/ 242532598 h 407"/>
                <a:gd name="T12" fmla="*/ 60430475 w 466"/>
                <a:gd name="T13" fmla="*/ 250825888 h 407"/>
                <a:gd name="T14" fmla="*/ 75257970 w 466"/>
                <a:gd name="T15" fmla="*/ 260929582 h 407"/>
                <a:gd name="T16" fmla="*/ 82686400 w 466"/>
                <a:gd name="T17" fmla="*/ 274291533 h 407"/>
                <a:gd name="T18" fmla="*/ 88348919 w 466"/>
                <a:gd name="T19" fmla="*/ 284255465 h 407"/>
                <a:gd name="T20" fmla="*/ 102974657 w 466"/>
                <a:gd name="T21" fmla="*/ 309287622 h 407"/>
                <a:gd name="T22" fmla="*/ 124942095 w 466"/>
                <a:gd name="T23" fmla="*/ 310575094 h 407"/>
                <a:gd name="T24" fmla="*/ 143319150 w 466"/>
                <a:gd name="T25" fmla="*/ 300618219 h 407"/>
                <a:gd name="T26" fmla="*/ 182857901 w 466"/>
                <a:gd name="T27" fmla="*/ 293149110 h 407"/>
                <a:gd name="T28" fmla="*/ 188392503 w 466"/>
                <a:gd name="T29" fmla="*/ 293149110 h 407"/>
                <a:gd name="T30" fmla="*/ 196101962 w 466"/>
                <a:gd name="T31" fmla="*/ 284255465 h 407"/>
                <a:gd name="T32" fmla="*/ 208511935 w 466"/>
                <a:gd name="T33" fmla="*/ 250825888 h 407"/>
                <a:gd name="T34" fmla="*/ 225481910 w 466"/>
                <a:gd name="T35" fmla="*/ 237925429 h 407"/>
                <a:gd name="T36" fmla="*/ 257704814 w 466"/>
                <a:gd name="T37" fmla="*/ 227370483 h 407"/>
                <a:gd name="T38" fmla="*/ 287563480 w 466"/>
                <a:gd name="T39" fmla="*/ 240694103 h 407"/>
                <a:gd name="T40" fmla="*/ 293282966 w 466"/>
                <a:gd name="T41" fmla="*/ 229521436 h 407"/>
                <a:gd name="T42" fmla="*/ 301302663 w 466"/>
                <a:gd name="T43" fmla="*/ 214178738 h 407"/>
                <a:gd name="T44" fmla="*/ 314962591 w 466"/>
                <a:gd name="T45" fmla="*/ 176698412 h 407"/>
                <a:gd name="T46" fmla="*/ 328871430 w 466"/>
                <a:gd name="T47" fmla="*/ 167602665 h 407"/>
                <a:gd name="T48" fmla="*/ 334932234 w 466"/>
                <a:gd name="T49" fmla="*/ 149036167 h 407"/>
                <a:gd name="T50" fmla="*/ 343064620 w 466"/>
                <a:gd name="T51" fmla="*/ 122701075 h 407"/>
                <a:gd name="T52" fmla="*/ 354871421 w 466"/>
                <a:gd name="T53" fmla="*/ 97112222 h 407"/>
                <a:gd name="T54" fmla="*/ 376472967 w 466"/>
                <a:gd name="T55" fmla="*/ 77735795 h 407"/>
                <a:gd name="T56" fmla="*/ 387934227 w 466"/>
                <a:gd name="T57" fmla="*/ 50035444 h 407"/>
                <a:gd name="T58" fmla="*/ 376472967 w 466"/>
                <a:gd name="T59" fmla="*/ 44534110 h 407"/>
                <a:gd name="T60" fmla="*/ 364224274 w 466"/>
                <a:gd name="T61" fmla="*/ 25803936 h 407"/>
                <a:gd name="T62" fmla="*/ 352445438 w 466"/>
                <a:gd name="T63" fmla="*/ 9531591 h 407"/>
                <a:gd name="T64" fmla="*/ 343064620 w 466"/>
                <a:gd name="T65" fmla="*/ 3 h 407"/>
                <a:gd name="T66" fmla="*/ 328871430 w 466"/>
                <a:gd name="T67" fmla="*/ 13019607 h 407"/>
                <a:gd name="T68" fmla="*/ 301302663 w 466"/>
                <a:gd name="T69" fmla="*/ 17784034 h 407"/>
                <a:gd name="T70" fmla="*/ 238067976 w 466"/>
                <a:gd name="T71" fmla="*/ 25803936 h 407"/>
                <a:gd name="T72" fmla="*/ 226326103 w 466"/>
                <a:gd name="T73" fmla="*/ 30692860 h 407"/>
                <a:gd name="T74" fmla="*/ 188392503 w 466"/>
                <a:gd name="T75" fmla="*/ 25803936 h 407"/>
                <a:gd name="T76" fmla="*/ 181316535 w 466"/>
                <a:gd name="T77" fmla="*/ 20305196 h 407"/>
                <a:gd name="T78" fmla="*/ 172987568 w 466"/>
                <a:gd name="T79" fmla="*/ 16070624 h 407"/>
                <a:gd name="T80" fmla="*/ 143319150 w 466"/>
                <a:gd name="T81" fmla="*/ 27896147 h 407"/>
                <a:gd name="T82" fmla="*/ 135879922 w 466"/>
                <a:gd name="T83" fmla="*/ 25803936 h 407"/>
                <a:gd name="T84" fmla="*/ 102974657 w 466"/>
                <a:gd name="T85" fmla="*/ 3 h 407"/>
                <a:gd name="T86" fmla="*/ 53238981 w 466"/>
                <a:gd name="T87" fmla="*/ 6978028 h 407"/>
                <a:gd name="T88" fmla="*/ 42434782 w 466"/>
                <a:gd name="T89" fmla="*/ 25803936 h 407"/>
                <a:gd name="T90" fmla="*/ 29483439 w 466"/>
                <a:gd name="T91" fmla="*/ 67416455 h 4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6"/>
                <a:gd name="T139" fmla="*/ 0 h 407"/>
                <a:gd name="T140" fmla="*/ 466 w 466"/>
                <a:gd name="T141" fmla="*/ 407 h 4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6" h="407">
                  <a:moveTo>
                    <a:pt x="28" y="100"/>
                  </a:moveTo>
                  <a:lnTo>
                    <a:pt x="28" y="104"/>
                  </a:lnTo>
                  <a:lnTo>
                    <a:pt x="38" y="110"/>
                  </a:lnTo>
                  <a:lnTo>
                    <a:pt x="41" y="141"/>
                  </a:lnTo>
                  <a:lnTo>
                    <a:pt x="38" y="144"/>
                  </a:lnTo>
                  <a:lnTo>
                    <a:pt x="35" y="144"/>
                  </a:lnTo>
                  <a:lnTo>
                    <a:pt x="32" y="144"/>
                  </a:lnTo>
                  <a:lnTo>
                    <a:pt x="35" y="154"/>
                  </a:lnTo>
                  <a:lnTo>
                    <a:pt x="35" y="157"/>
                  </a:lnTo>
                  <a:lnTo>
                    <a:pt x="32" y="161"/>
                  </a:lnTo>
                  <a:lnTo>
                    <a:pt x="32" y="164"/>
                  </a:lnTo>
                  <a:lnTo>
                    <a:pt x="16" y="178"/>
                  </a:lnTo>
                  <a:lnTo>
                    <a:pt x="12" y="198"/>
                  </a:lnTo>
                  <a:lnTo>
                    <a:pt x="12" y="202"/>
                  </a:lnTo>
                  <a:lnTo>
                    <a:pt x="9" y="204"/>
                  </a:lnTo>
                  <a:lnTo>
                    <a:pt x="6" y="208"/>
                  </a:lnTo>
                  <a:lnTo>
                    <a:pt x="3" y="262"/>
                  </a:lnTo>
                  <a:lnTo>
                    <a:pt x="0" y="312"/>
                  </a:lnTo>
                  <a:lnTo>
                    <a:pt x="0" y="315"/>
                  </a:lnTo>
                  <a:lnTo>
                    <a:pt x="67" y="315"/>
                  </a:lnTo>
                  <a:lnTo>
                    <a:pt x="72" y="322"/>
                  </a:lnTo>
                  <a:lnTo>
                    <a:pt x="83" y="326"/>
                  </a:lnTo>
                  <a:lnTo>
                    <a:pt x="89" y="332"/>
                  </a:lnTo>
                  <a:lnTo>
                    <a:pt x="89" y="336"/>
                  </a:lnTo>
                  <a:lnTo>
                    <a:pt x="91" y="339"/>
                  </a:lnTo>
                  <a:lnTo>
                    <a:pt x="95" y="345"/>
                  </a:lnTo>
                  <a:lnTo>
                    <a:pt x="98" y="352"/>
                  </a:lnTo>
                  <a:lnTo>
                    <a:pt x="107" y="355"/>
                  </a:lnTo>
                  <a:lnTo>
                    <a:pt x="102" y="359"/>
                  </a:lnTo>
                  <a:lnTo>
                    <a:pt x="105" y="365"/>
                  </a:lnTo>
                  <a:lnTo>
                    <a:pt x="107" y="379"/>
                  </a:lnTo>
                  <a:lnTo>
                    <a:pt x="118" y="389"/>
                  </a:lnTo>
                  <a:lnTo>
                    <a:pt x="121" y="396"/>
                  </a:lnTo>
                  <a:lnTo>
                    <a:pt x="136" y="399"/>
                  </a:lnTo>
                  <a:lnTo>
                    <a:pt x="136" y="406"/>
                  </a:lnTo>
                  <a:lnTo>
                    <a:pt x="149" y="399"/>
                  </a:lnTo>
                  <a:lnTo>
                    <a:pt x="152" y="399"/>
                  </a:lnTo>
                  <a:lnTo>
                    <a:pt x="162" y="399"/>
                  </a:lnTo>
                  <a:lnTo>
                    <a:pt x="171" y="386"/>
                  </a:lnTo>
                  <a:lnTo>
                    <a:pt x="191" y="393"/>
                  </a:lnTo>
                  <a:lnTo>
                    <a:pt x="213" y="393"/>
                  </a:lnTo>
                  <a:lnTo>
                    <a:pt x="218" y="376"/>
                  </a:lnTo>
                  <a:lnTo>
                    <a:pt x="222" y="379"/>
                  </a:lnTo>
                  <a:lnTo>
                    <a:pt x="226" y="383"/>
                  </a:lnTo>
                  <a:lnTo>
                    <a:pt x="226" y="376"/>
                  </a:lnTo>
                  <a:lnTo>
                    <a:pt x="229" y="376"/>
                  </a:lnTo>
                  <a:lnTo>
                    <a:pt x="232" y="369"/>
                  </a:lnTo>
                  <a:lnTo>
                    <a:pt x="234" y="365"/>
                  </a:lnTo>
                  <a:lnTo>
                    <a:pt x="242" y="332"/>
                  </a:lnTo>
                  <a:lnTo>
                    <a:pt x="245" y="326"/>
                  </a:lnTo>
                  <a:lnTo>
                    <a:pt x="248" y="322"/>
                  </a:lnTo>
                  <a:lnTo>
                    <a:pt x="261" y="309"/>
                  </a:lnTo>
                  <a:lnTo>
                    <a:pt x="264" y="305"/>
                  </a:lnTo>
                  <a:lnTo>
                    <a:pt x="267" y="305"/>
                  </a:lnTo>
                  <a:lnTo>
                    <a:pt x="270" y="295"/>
                  </a:lnTo>
                  <a:lnTo>
                    <a:pt x="270" y="291"/>
                  </a:lnTo>
                  <a:lnTo>
                    <a:pt x="308" y="291"/>
                  </a:lnTo>
                  <a:lnTo>
                    <a:pt x="318" y="302"/>
                  </a:lnTo>
                  <a:lnTo>
                    <a:pt x="328" y="309"/>
                  </a:lnTo>
                  <a:lnTo>
                    <a:pt x="343" y="309"/>
                  </a:lnTo>
                  <a:lnTo>
                    <a:pt x="346" y="302"/>
                  </a:lnTo>
                  <a:lnTo>
                    <a:pt x="346" y="295"/>
                  </a:lnTo>
                  <a:lnTo>
                    <a:pt x="350" y="295"/>
                  </a:lnTo>
                  <a:lnTo>
                    <a:pt x="353" y="289"/>
                  </a:lnTo>
                  <a:lnTo>
                    <a:pt x="356" y="282"/>
                  </a:lnTo>
                  <a:lnTo>
                    <a:pt x="359" y="275"/>
                  </a:lnTo>
                  <a:lnTo>
                    <a:pt x="365" y="265"/>
                  </a:lnTo>
                  <a:lnTo>
                    <a:pt x="375" y="231"/>
                  </a:lnTo>
                  <a:lnTo>
                    <a:pt x="375" y="228"/>
                  </a:lnTo>
                  <a:lnTo>
                    <a:pt x="385" y="218"/>
                  </a:lnTo>
                  <a:lnTo>
                    <a:pt x="388" y="215"/>
                  </a:lnTo>
                  <a:lnTo>
                    <a:pt x="392" y="215"/>
                  </a:lnTo>
                  <a:lnTo>
                    <a:pt x="397" y="211"/>
                  </a:lnTo>
                  <a:lnTo>
                    <a:pt x="397" y="208"/>
                  </a:lnTo>
                  <a:lnTo>
                    <a:pt x="400" y="191"/>
                  </a:lnTo>
                  <a:lnTo>
                    <a:pt x="404" y="184"/>
                  </a:lnTo>
                  <a:lnTo>
                    <a:pt x="408" y="167"/>
                  </a:lnTo>
                  <a:lnTo>
                    <a:pt x="410" y="157"/>
                  </a:lnTo>
                  <a:lnTo>
                    <a:pt x="416" y="144"/>
                  </a:lnTo>
                  <a:lnTo>
                    <a:pt x="416" y="137"/>
                  </a:lnTo>
                  <a:lnTo>
                    <a:pt x="423" y="124"/>
                  </a:lnTo>
                  <a:lnTo>
                    <a:pt x="423" y="120"/>
                  </a:lnTo>
                  <a:lnTo>
                    <a:pt x="435" y="107"/>
                  </a:lnTo>
                  <a:lnTo>
                    <a:pt x="448" y="100"/>
                  </a:lnTo>
                  <a:lnTo>
                    <a:pt x="455" y="97"/>
                  </a:lnTo>
                  <a:lnTo>
                    <a:pt x="465" y="90"/>
                  </a:lnTo>
                  <a:lnTo>
                    <a:pt x="461" y="64"/>
                  </a:lnTo>
                  <a:lnTo>
                    <a:pt x="458" y="60"/>
                  </a:lnTo>
                  <a:lnTo>
                    <a:pt x="451" y="57"/>
                  </a:lnTo>
                  <a:lnTo>
                    <a:pt x="448" y="57"/>
                  </a:lnTo>
                  <a:lnTo>
                    <a:pt x="448" y="54"/>
                  </a:lnTo>
                  <a:lnTo>
                    <a:pt x="442" y="50"/>
                  </a:lnTo>
                  <a:lnTo>
                    <a:pt x="435" y="33"/>
                  </a:lnTo>
                  <a:lnTo>
                    <a:pt x="432" y="26"/>
                  </a:lnTo>
                  <a:lnTo>
                    <a:pt x="423" y="23"/>
                  </a:lnTo>
                  <a:lnTo>
                    <a:pt x="420" y="13"/>
                  </a:lnTo>
                  <a:lnTo>
                    <a:pt x="416" y="9"/>
                  </a:lnTo>
                  <a:lnTo>
                    <a:pt x="413" y="0"/>
                  </a:lnTo>
                  <a:lnTo>
                    <a:pt x="410" y="3"/>
                  </a:lnTo>
                  <a:lnTo>
                    <a:pt x="408" y="13"/>
                  </a:lnTo>
                  <a:lnTo>
                    <a:pt x="397" y="13"/>
                  </a:lnTo>
                  <a:lnTo>
                    <a:pt x="392" y="17"/>
                  </a:lnTo>
                  <a:lnTo>
                    <a:pt x="385" y="26"/>
                  </a:lnTo>
                  <a:lnTo>
                    <a:pt x="378" y="26"/>
                  </a:lnTo>
                  <a:lnTo>
                    <a:pt x="359" y="23"/>
                  </a:lnTo>
                  <a:lnTo>
                    <a:pt x="359" y="20"/>
                  </a:lnTo>
                  <a:lnTo>
                    <a:pt x="296" y="23"/>
                  </a:lnTo>
                  <a:lnTo>
                    <a:pt x="283" y="33"/>
                  </a:lnTo>
                  <a:lnTo>
                    <a:pt x="280" y="33"/>
                  </a:lnTo>
                  <a:lnTo>
                    <a:pt x="273" y="40"/>
                  </a:lnTo>
                  <a:lnTo>
                    <a:pt x="270" y="40"/>
                  </a:lnTo>
                  <a:lnTo>
                    <a:pt x="245" y="40"/>
                  </a:lnTo>
                  <a:lnTo>
                    <a:pt x="232" y="36"/>
                  </a:lnTo>
                  <a:lnTo>
                    <a:pt x="226" y="33"/>
                  </a:lnTo>
                  <a:lnTo>
                    <a:pt x="222" y="33"/>
                  </a:lnTo>
                  <a:lnTo>
                    <a:pt x="222" y="30"/>
                  </a:lnTo>
                  <a:lnTo>
                    <a:pt x="216" y="26"/>
                  </a:lnTo>
                  <a:lnTo>
                    <a:pt x="210" y="23"/>
                  </a:lnTo>
                  <a:lnTo>
                    <a:pt x="206" y="23"/>
                  </a:lnTo>
                  <a:lnTo>
                    <a:pt x="206" y="20"/>
                  </a:lnTo>
                  <a:lnTo>
                    <a:pt x="187" y="23"/>
                  </a:lnTo>
                  <a:lnTo>
                    <a:pt x="181" y="26"/>
                  </a:lnTo>
                  <a:lnTo>
                    <a:pt x="171" y="36"/>
                  </a:lnTo>
                  <a:lnTo>
                    <a:pt x="165" y="36"/>
                  </a:lnTo>
                  <a:lnTo>
                    <a:pt x="165" y="33"/>
                  </a:lnTo>
                  <a:lnTo>
                    <a:pt x="162" y="33"/>
                  </a:lnTo>
                  <a:lnTo>
                    <a:pt x="143" y="13"/>
                  </a:lnTo>
                  <a:lnTo>
                    <a:pt x="134" y="9"/>
                  </a:lnTo>
                  <a:lnTo>
                    <a:pt x="121" y="3"/>
                  </a:lnTo>
                  <a:lnTo>
                    <a:pt x="114" y="0"/>
                  </a:lnTo>
                  <a:lnTo>
                    <a:pt x="79" y="3"/>
                  </a:lnTo>
                  <a:lnTo>
                    <a:pt x="63" y="9"/>
                  </a:lnTo>
                  <a:lnTo>
                    <a:pt x="60" y="13"/>
                  </a:lnTo>
                  <a:lnTo>
                    <a:pt x="53" y="13"/>
                  </a:lnTo>
                  <a:lnTo>
                    <a:pt x="51" y="33"/>
                  </a:lnTo>
                  <a:lnTo>
                    <a:pt x="47" y="44"/>
                  </a:lnTo>
                  <a:lnTo>
                    <a:pt x="35" y="54"/>
                  </a:lnTo>
                  <a:lnTo>
                    <a:pt x="35" y="87"/>
                  </a:lnTo>
                  <a:lnTo>
                    <a:pt x="32" y="87"/>
                  </a:lnTo>
                  <a:lnTo>
                    <a:pt x="28" y="100"/>
                  </a:lnTo>
                </a:path>
              </a:pathLst>
            </a:custGeom>
            <a:grpFill/>
            <a:ln w="12700">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24" name="Freeform 34"/>
            <p:cNvSpPr>
              <a:spLocks/>
            </p:cNvSpPr>
            <p:nvPr/>
          </p:nvSpPr>
          <p:spPr bwMode="auto">
            <a:xfrm>
              <a:off x="2965" y="2025"/>
              <a:ext cx="19" cy="19"/>
            </a:xfrm>
            <a:custGeom>
              <a:avLst/>
              <a:gdLst>
                <a:gd name="T0" fmla="*/ 2147483647 w 17"/>
                <a:gd name="T1" fmla="*/ 1526141116 h 17"/>
                <a:gd name="T2" fmla="*/ 2147483647 w 17"/>
                <a:gd name="T3" fmla="*/ 0 h 17"/>
                <a:gd name="T4" fmla="*/ 3 w 17"/>
                <a:gd name="T5" fmla="*/ 1526141116 h 17"/>
                <a:gd name="T6" fmla="*/ 0 w 17"/>
                <a:gd name="T7" fmla="*/ 1526141116 h 17"/>
                <a:gd name="T8" fmla="*/ 0 w 17"/>
                <a:gd name="T9" fmla="*/ 2147483647 h 17"/>
                <a:gd name="T10" fmla="*/ 1906354676 w 17"/>
                <a:gd name="T11" fmla="*/ 2147483647 h 17"/>
                <a:gd name="T12" fmla="*/ 2147483647 w 17"/>
                <a:gd name="T13" fmla="*/ 2147483647 h 17"/>
                <a:gd name="T14" fmla="*/ 2147483647 w 17"/>
                <a:gd name="T15" fmla="*/ 15261411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6"/>
                  </a:moveTo>
                  <a:lnTo>
                    <a:pt x="12" y="0"/>
                  </a:lnTo>
                  <a:lnTo>
                    <a:pt x="3" y="6"/>
                  </a:lnTo>
                  <a:lnTo>
                    <a:pt x="0" y="6"/>
                  </a:lnTo>
                  <a:lnTo>
                    <a:pt x="0" y="16"/>
                  </a:lnTo>
                  <a:lnTo>
                    <a:pt x="8" y="16"/>
                  </a:lnTo>
                  <a:lnTo>
                    <a:pt x="12" y="16"/>
                  </a:lnTo>
                  <a:lnTo>
                    <a:pt x="16" y="6"/>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25" name="Freeform 35"/>
            <p:cNvSpPr>
              <a:spLocks/>
            </p:cNvSpPr>
            <p:nvPr/>
          </p:nvSpPr>
          <p:spPr bwMode="auto">
            <a:xfrm>
              <a:off x="2965" y="2025"/>
              <a:ext cx="19" cy="19"/>
            </a:xfrm>
            <a:custGeom>
              <a:avLst/>
              <a:gdLst>
                <a:gd name="T0" fmla="*/ 2147483647 w 17"/>
                <a:gd name="T1" fmla="*/ 1526141116 h 17"/>
                <a:gd name="T2" fmla="*/ 2147483647 w 17"/>
                <a:gd name="T3" fmla="*/ 0 h 17"/>
                <a:gd name="T4" fmla="*/ 3 w 17"/>
                <a:gd name="T5" fmla="*/ 1526141116 h 17"/>
                <a:gd name="T6" fmla="*/ 0 w 17"/>
                <a:gd name="T7" fmla="*/ 1526141116 h 17"/>
                <a:gd name="T8" fmla="*/ 0 w 17"/>
                <a:gd name="T9" fmla="*/ 2147483647 h 17"/>
                <a:gd name="T10" fmla="*/ 1906354676 w 17"/>
                <a:gd name="T11" fmla="*/ 2147483647 h 17"/>
                <a:gd name="T12" fmla="*/ 2147483647 w 17"/>
                <a:gd name="T13" fmla="*/ 2147483647 h 17"/>
                <a:gd name="T14" fmla="*/ 2147483647 w 17"/>
                <a:gd name="T15" fmla="*/ 15261411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6"/>
                  </a:moveTo>
                  <a:lnTo>
                    <a:pt x="12" y="0"/>
                  </a:lnTo>
                  <a:lnTo>
                    <a:pt x="3" y="6"/>
                  </a:lnTo>
                  <a:lnTo>
                    <a:pt x="0" y="6"/>
                  </a:lnTo>
                  <a:lnTo>
                    <a:pt x="0" y="16"/>
                  </a:lnTo>
                  <a:lnTo>
                    <a:pt x="8" y="16"/>
                  </a:lnTo>
                  <a:lnTo>
                    <a:pt x="12" y="16"/>
                  </a:lnTo>
                  <a:lnTo>
                    <a:pt x="16" y="6"/>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26" name="Freeform 36"/>
            <p:cNvSpPr>
              <a:spLocks/>
            </p:cNvSpPr>
            <p:nvPr/>
          </p:nvSpPr>
          <p:spPr bwMode="auto">
            <a:xfrm>
              <a:off x="3517" y="1301"/>
              <a:ext cx="689" cy="535"/>
            </a:xfrm>
            <a:custGeom>
              <a:avLst/>
              <a:gdLst>
                <a:gd name="T0" fmla="*/ 7668939 w 637"/>
                <a:gd name="T1" fmla="*/ 202891486 h 496"/>
                <a:gd name="T2" fmla="*/ 34060262 w 637"/>
                <a:gd name="T3" fmla="*/ 229148589 h 496"/>
                <a:gd name="T4" fmla="*/ 47754513 w 637"/>
                <a:gd name="T5" fmla="*/ 240470153 h 496"/>
                <a:gd name="T6" fmla="*/ 70698892 w 637"/>
                <a:gd name="T7" fmla="*/ 238440191 h 496"/>
                <a:gd name="T8" fmla="*/ 74652457 w 637"/>
                <a:gd name="T9" fmla="*/ 246391186 h 496"/>
                <a:gd name="T10" fmla="*/ 70698892 w 637"/>
                <a:gd name="T11" fmla="*/ 248214052 h 496"/>
                <a:gd name="T12" fmla="*/ 77537594 w 637"/>
                <a:gd name="T13" fmla="*/ 255934203 h 496"/>
                <a:gd name="T14" fmla="*/ 83867133 w 637"/>
                <a:gd name="T15" fmla="*/ 252312496 h 496"/>
                <a:gd name="T16" fmla="*/ 89464693 w 637"/>
                <a:gd name="T17" fmla="*/ 247166280 h 496"/>
                <a:gd name="T18" fmla="*/ 113211522 w 637"/>
                <a:gd name="T19" fmla="*/ 255934203 h 496"/>
                <a:gd name="T20" fmla="*/ 121833013 w 637"/>
                <a:gd name="T21" fmla="*/ 242255603 h 496"/>
                <a:gd name="T22" fmla="*/ 136803150 w 637"/>
                <a:gd name="T23" fmla="*/ 221058563 h 496"/>
                <a:gd name="T24" fmla="*/ 158272528 w 637"/>
                <a:gd name="T25" fmla="*/ 215558074 h 496"/>
                <a:gd name="T26" fmla="*/ 205872238 w 637"/>
                <a:gd name="T27" fmla="*/ 218844561 h 496"/>
                <a:gd name="T28" fmla="*/ 232609357 w 637"/>
                <a:gd name="T29" fmla="*/ 231633612 h 496"/>
                <a:gd name="T30" fmla="*/ 246723948 w 637"/>
                <a:gd name="T31" fmla="*/ 228429964 h 496"/>
                <a:gd name="T32" fmla="*/ 267030667 w 637"/>
                <a:gd name="T33" fmla="*/ 226521084 h 496"/>
                <a:gd name="T34" fmla="*/ 281586634 w 637"/>
                <a:gd name="T35" fmla="*/ 229148589 h 496"/>
                <a:gd name="T36" fmla="*/ 288829035 w 637"/>
                <a:gd name="T37" fmla="*/ 233002936 h 496"/>
                <a:gd name="T38" fmla="*/ 324041512 w 637"/>
                <a:gd name="T39" fmla="*/ 234755664 h 496"/>
                <a:gd name="T40" fmla="*/ 344419256 w 637"/>
                <a:gd name="T41" fmla="*/ 226521084 h 496"/>
                <a:gd name="T42" fmla="*/ 413694392 w 637"/>
                <a:gd name="T43" fmla="*/ 228429964 h 496"/>
                <a:gd name="T44" fmla="*/ 429436588 w 637"/>
                <a:gd name="T45" fmla="*/ 221058563 h 496"/>
                <a:gd name="T46" fmla="*/ 443526259 w 637"/>
                <a:gd name="T47" fmla="*/ 213344900 h 496"/>
                <a:gd name="T48" fmla="*/ 445750025 w 637"/>
                <a:gd name="T49" fmla="*/ 202891486 h 496"/>
                <a:gd name="T50" fmla="*/ 456129818 w 637"/>
                <a:gd name="T51" fmla="*/ 193314920 h 496"/>
                <a:gd name="T52" fmla="*/ 462219633 w 637"/>
                <a:gd name="T53" fmla="*/ 185276529 h 496"/>
                <a:gd name="T54" fmla="*/ 499951673 w 637"/>
                <a:gd name="T55" fmla="*/ 156566849 h 496"/>
                <a:gd name="T56" fmla="*/ 521495710 w 637"/>
                <a:gd name="T57" fmla="*/ 107235891 h 496"/>
                <a:gd name="T58" fmla="*/ 527532083 w 637"/>
                <a:gd name="T59" fmla="*/ 63283909 h 496"/>
                <a:gd name="T60" fmla="*/ 495101253 w 637"/>
                <a:gd name="T61" fmla="*/ 10591207 h 496"/>
                <a:gd name="T62" fmla="*/ 479589712 w 637"/>
                <a:gd name="T63" fmla="*/ 4 h 496"/>
                <a:gd name="T64" fmla="*/ 394896627 w 637"/>
                <a:gd name="T65" fmla="*/ 0 h 496"/>
                <a:gd name="T66" fmla="*/ 372482023 w 637"/>
                <a:gd name="T67" fmla="*/ 10591207 h 496"/>
                <a:gd name="T68" fmla="*/ 327687426 w 637"/>
                <a:gd name="T69" fmla="*/ 26141379 h 496"/>
                <a:gd name="T70" fmla="*/ 302956295 w 637"/>
                <a:gd name="T71" fmla="*/ 37747744 h 496"/>
                <a:gd name="T72" fmla="*/ 256290630 w 637"/>
                <a:gd name="T73" fmla="*/ 55992482 h 496"/>
                <a:gd name="T74" fmla="*/ 229407587 w 637"/>
                <a:gd name="T75" fmla="*/ 69161935 h 496"/>
                <a:gd name="T76" fmla="*/ 154171394 w 637"/>
                <a:gd name="T77" fmla="*/ 93617142 h 496"/>
                <a:gd name="T78" fmla="*/ 128564331 w 637"/>
                <a:gd name="T79" fmla="*/ 165925826 h 496"/>
                <a:gd name="T80" fmla="*/ 124198275 w 637"/>
                <a:gd name="T81" fmla="*/ 173059065 h 496"/>
                <a:gd name="T82" fmla="*/ 99948807 w 637"/>
                <a:gd name="T83" fmla="*/ 178092068 h 496"/>
                <a:gd name="T84" fmla="*/ 29821977 w 637"/>
                <a:gd name="T85" fmla="*/ 185276529 h 496"/>
                <a:gd name="T86" fmla="*/ 6 w 637"/>
                <a:gd name="T87" fmla="*/ 187068192 h 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7"/>
                <a:gd name="T133" fmla="*/ 0 h 496"/>
                <a:gd name="T134" fmla="*/ 637 w 637"/>
                <a:gd name="T135" fmla="*/ 496 h 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7" h="496">
                  <a:moveTo>
                    <a:pt x="3" y="360"/>
                  </a:moveTo>
                  <a:lnTo>
                    <a:pt x="0" y="377"/>
                  </a:lnTo>
                  <a:lnTo>
                    <a:pt x="9" y="387"/>
                  </a:lnTo>
                  <a:lnTo>
                    <a:pt x="13" y="401"/>
                  </a:lnTo>
                  <a:lnTo>
                    <a:pt x="35" y="424"/>
                  </a:lnTo>
                  <a:lnTo>
                    <a:pt x="40" y="438"/>
                  </a:lnTo>
                  <a:lnTo>
                    <a:pt x="44" y="441"/>
                  </a:lnTo>
                  <a:lnTo>
                    <a:pt x="44" y="444"/>
                  </a:lnTo>
                  <a:lnTo>
                    <a:pt x="56" y="458"/>
                  </a:lnTo>
                  <a:lnTo>
                    <a:pt x="70" y="458"/>
                  </a:lnTo>
                  <a:lnTo>
                    <a:pt x="76" y="454"/>
                  </a:lnTo>
                  <a:lnTo>
                    <a:pt x="83" y="454"/>
                  </a:lnTo>
                  <a:lnTo>
                    <a:pt x="86" y="458"/>
                  </a:lnTo>
                  <a:lnTo>
                    <a:pt x="86" y="464"/>
                  </a:lnTo>
                  <a:lnTo>
                    <a:pt x="88" y="468"/>
                  </a:lnTo>
                  <a:lnTo>
                    <a:pt x="83" y="468"/>
                  </a:lnTo>
                  <a:lnTo>
                    <a:pt x="79" y="475"/>
                  </a:lnTo>
                  <a:lnTo>
                    <a:pt x="83" y="475"/>
                  </a:lnTo>
                  <a:lnTo>
                    <a:pt x="88" y="485"/>
                  </a:lnTo>
                  <a:lnTo>
                    <a:pt x="91" y="485"/>
                  </a:lnTo>
                  <a:lnTo>
                    <a:pt x="91" y="488"/>
                  </a:lnTo>
                  <a:lnTo>
                    <a:pt x="91" y="485"/>
                  </a:lnTo>
                  <a:lnTo>
                    <a:pt x="98" y="485"/>
                  </a:lnTo>
                  <a:lnTo>
                    <a:pt x="98" y="481"/>
                  </a:lnTo>
                  <a:lnTo>
                    <a:pt x="95" y="478"/>
                  </a:lnTo>
                  <a:lnTo>
                    <a:pt x="91" y="475"/>
                  </a:lnTo>
                  <a:lnTo>
                    <a:pt x="105" y="472"/>
                  </a:lnTo>
                  <a:lnTo>
                    <a:pt x="111" y="468"/>
                  </a:lnTo>
                  <a:lnTo>
                    <a:pt x="130" y="488"/>
                  </a:lnTo>
                  <a:lnTo>
                    <a:pt x="133" y="488"/>
                  </a:lnTo>
                  <a:lnTo>
                    <a:pt x="140" y="495"/>
                  </a:lnTo>
                  <a:lnTo>
                    <a:pt x="142" y="495"/>
                  </a:lnTo>
                  <a:lnTo>
                    <a:pt x="142" y="462"/>
                  </a:lnTo>
                  <a:lnTo>
                    <a:pt x="155" y="451"/>
                  </a:lnTo>
                  <a:lnTo>
                    <a:pt x="159" y="441"/>
                  </a:lnTo>
                  <a:lnTo>
                    <a:pt x="161" y="421"/>
                  </a:lnTo>
                  <a:lnTo>
                    <a:pt x="168" y="421"/>
                  </a:lnTo>
                  <a:lnTo>
                    <a:pt x="171" y="417"/>
                  </a:lnTo>
                  <a:lnTo>
                    <a:pt x="187" y="411"/>
                  </a:lnTo>
                  <a:lnTo>
                    <a:pt x="222" y="408"/>
                  </a:lnTo>
                  <a:lnTo>
                    <a:pt x="229" y="411"/>
                  </a:lnTo>
                  <a:lnTo>
                    <a:pt x="242" y="417"/>
                  </a:lnTo>
                  <a:lnTo>
                    <a:pt x="250" y="421"/>
                  </a:lnTo>
                  <a:lnTo>
                    <a:pt x="270" y="441"/>
                  </a:lnTo>
                  <a:lnTo>
                    <a:pt x="273" y="441"/>
                  </a:lnTo>
                  <a:lnTo>
                    <a:pt x="273" y="444"/>
                  </a:lnTo>
                  <a:lnTo>
                    <a:pt x="279" y="444"/>
                  </a:lnTo>
                  <a:lnTo>
                    <a:pt x="289" y="434"/>
                  </a:lnTo>
                  <a:lnTo>
                    <a:pt x="295" y="431"/>
                  </a:lnTo>
                  <a:lnTo>
                    <a:pt x="314" y="427"/>
                  </a:lnTo>
                  <a:lnTo>
                    <a:pt x="314" y="431"/>
                  </a:lnTo>
                  <a:lnTo>
                    <a:pt x="318" y="431"/>
                  </a:lnTo>
                  <a:lnTo>
                    <a:pt x="324" y="434"/>
                  </a:lnTo>
                  <a:lnTo>
                    <a:pt x="330" y="438"/>
                  </a:lnTo>
                  <a:lnTo>
                    <a:pt x="330" y="441"/>
                  </a:lnTo>
                  <a:lnTo>
                    <a:pt x="334" y="441"/>
                  </a:lnTo>
                  <a:lnTo>
                    <a:pt x="340" y="444"/>
                  </a:lnTo>
                  <a:lnTo>
                    <a:pt x="353" y="448"/>
                  </a:lnTo>
                  <a:lnTo>
                    <a:pt x="378" y="448"/>
                  </a:lnTo>
                  <a:lnTo>
                    <a:pt x="381" y="448"/>
                  </a:lnTo>
                  <a:lnTo>
                    <a:pt x="388" y="441"/>
                  </a:lnTo>
                  <a:lnTo>
                    <a:pt x="390" y="441"/>
                  </a:lnTo>
                  <a:lnTo>
                    <a:pt x="404" y="431"/>
                  </a:lnTo>
                  <a:lnTo>
                    <a:pt x="467" y="427"/>
                  </a:lnTo>
                  <a:lnTo>
                    <a:pt x="467" y="431"/>
                  </a:lnTo>
                  <a:lnTo>
                    <a:pt x="486" y="434"/>
                  </a:lnTo>
                  <a:lnTo>
                    <a:pt x="493" y="434"/>
                  </a:lnTo>
                  <a:lnTo>
                    <a:pt x="499" y="424"/>
                  </a:lnTo>
                  <a:lnTo>
                    <a:pt x="505" y="421"/>
                  </a:lnTo>
                  <a:lnTo>
                    <a:pt x="515" y="421"/>
                  </a:lnTo>
                  <a:lnTo>
                    <a:pt x="517" y="411"/>
                  </a:lnTo>
                  <a:lnTo>
                    <a:pt x="521" y="408"/>
                  </a:lnTo>
                  <a:lnTo>
                    <a:pt x="517" y="404"/>
                  </a:lnTo>
                  <a:lnTo>
                    <a:pt x="515" y="398"/>
                  </a:lnTo>
                  <a:lnTo>
                    <a:pt x="524" y="387"/>
                  </a:lnTo>
                  <a:lnTo>
                    <a:pt x="530" y="387"/>
                  </a:lnTo>
                  <a:lnTo>
                    <a:pt x="530" y="374"/>
                  </a:lnTo>
                  <a:lnTo>
                    <a:pt x="537" y="370"/>
                  </a:lnTo>
                  <a:lnTo>
                    <a:pt x="537" y="364"/>
                  </a:lnTo>
                  <a:lnTo>
                    <a:pt x="543" y="364"/>
                  </a:lnTo>
                  <a:lnTo>
                    <a:pt x="543" y="353"/>
                  </a:lnTo>
                  <a:lnTo>
                    <a:pt x="565" y="326"/>
                  </a:lnTo>
                  <a:lnTo>
                    <a:pt x="587" y="303"/>
                  </a:lnTo>
                  <a:lnTo>
                    <a:pt x="587" y="299"/>
                  </a:lnTo>
                  <a:lnTo>
                    <a:pt x="595" y="293"/>
                  </a:lnTo>
                  <a:lnTo>
                    <a:pt x="610" y="276"/>
                  </a:lnTo>
                  <a:lnTo>
                    <a:pt x="613" y="205"/>
                  </a:lnTo>
                  <a:lnTo>
                    <a:pt x="622" y="145"/>
                  </a:lnTo>
                  <a:lnTo>
                    <a:pt x="636" y="128"/>
                  </a:lnTo>
                  <a:lnTo>
                    <a:pt x="619" y="121"/>
                  </a:lnTo>
                  <a:lnTo>
                    <a:pt x="607" y="108"/>
                  </a:lnTo>
                  <a:lnTo>
                    <a:pt x="595" y="20"/>
                  </a:lnTo>
                  <a:lnTo>
                    <a:pt x="582" y="20"/>
                  </a:lnTo>
                  <a:lnTo>
                    <a:pt x="575" y="13"/>
                  </a:lnTo>
                  <a:lnTo>
                    <a:pt x="565" y="9"/>
                  </a:lnTo>
                  <a:lnTo>
                    <a:pt x="563" y="4"/>
                  </a:lnTo>
                  <a:lnTo>
                    <a:pt x="556" y="4"/>
                  </a:lnTo>
                  <a:lnTo>
                    <a:pt x="473" y="0"/>
                  </a:lnTo>
                  <a:lnTo>
                    <a:pt x="463" y="0"/>
                  </a:lnTo>
                  <a:lnTo>
                    <a:pt x="460" y="4"/>
                  </a:lnTo>
                  <a:lnTo>
                    <a:pt x="438" y="17"/>
                  </a:lnTo>
                  <a:lnTo>
                    <a:pt x="436" y="20"/>
                  </a:lnTo>
                  <a:lnTo>
                    <a:pt x="400" y="40"/>
                  </a:lnTo>
                  <a:lnTo>
                    <a:pt x="397" y="44"/>
                  </a:lnTo>
                  <a:lnTo>
                    <a:pt x="385" y="50"/>
                  </a:lnTo>
                  <a:lnTo>
                    <a:pt x="381" y="54"/>
                  </a:lnTo>
                  <a:lnTo>
                    <a:pt x="366" y="64"/>
                  </a:lnTo>
                  <a:lnTo>
                    <a:pt x="356" y="71"/>
                  </a:lnTo>
                  <a:lnTo>
                    <a:pt x="336" y="81"/>
                  </a:lnTo>
                  <a:lnTo>
                    <a:pt x="311" y="101"/>
                  </a:lnTo>
                  <a:lnTo>
                    <a:pt x="301" y="108"/>
                  </a:lnTo>
                  <a:lnTo>
                    <a:pt x="295" y="111"/>
                  </a:lnTo>
                  <a:lnTo>
                    <a:pt x="289" y="118"/>
                  </a:lnTo>
                  <a:lnTo>
                    <a:pt x="270" y="132"/>
                  </a:lnTo>
                  <a:lnTo>
                    <a:pt x="222" y="168"/>
                  </a:lnTo>
                  <a:lnTo>
                    <a:pt x="184" y="178"/>
                  </a:lnTo>
                  <a:lnTo>
                    <a:pt x="181" y="178"/>
                  </a:lnTo>
                  <a:lnTo>
                    <a:pt x="161" y="182"/>
                  </a:lnTo>
                  <a:lnTo>
                    <a:pt x="165" y="313"/>
                  </a:lnTo>
                  <a:lnTo>
                    <a:pt x="152" y="316"/>
                  </a:lnTo>
                  <a:lnTo>
                    <a:pt x="152" y="320"/>
                  </a:lnTo>
                  <a:lnTo>
                    <a:pt x="149" y="330"/>
                  </a:lnTo>
                  <a:lnTo>
                    <a:pt x="146" y="330"/>
                  </a:lnTo>
                  <a:lnTo>
                    <a:pt x="136" y="340"/>
                  </a:lnTo>
                  <a:lnTo>
                    <a:pt x="136" y="343"/>
                  </a:lnTo>
                  <a:lnTo>
                    <a:pt x="118" y="340"/>
                  </a:lnTo>
                  <a:lnTo>
                    <a:pt x="118" y="343"/>
                  </a:lnTo>
                  <a:lnTo>
                    <a:pt x="51" y="343"/>
                  </a:lnTo>
                  <a:lnTo>
                    <a:pt x="35" y="353"/>
                  </a:lnTo>
                  <a:lnTo>
                    <a:pt x="35" y="357"/>
                  </a:lnTo>
                  <a:lnTo>
                    <a:pt x="32" y="357"/>
                  </a:lnTo>
                  <a:lnTo>
                    <a:pt x="6" y="357"/>
                  </a:lnTo>
                  <a:lnTo>
                    <a:pt x="3" y="360"/>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27" name="Freeform 37"/>
            <p:cNvSpPr>
              <a:spLocks/>
            </p:cNvSpPr>
            <p:nvPr/>
          </p:nvSpPr>
          <p:spPr bwMode="auto">
            <a:xfrm>
              <a:off x="2790" y="1739"/>
              <a:ext cx="132" cy="39"/>
            </a:xfrm>
            <a:custGeom>
              <a:avLst/>
              <a:gdLst>
                <a:gd name="T0" fmla="*/ 42042840 w 121"/>
                <a:gd name="T1" fmla="*/ 1415622756 h 35"/>
                <a:gd name="T2" fmla="*/ 32383715 w 121"/>
                <a:gd name="T3" fmla="*/ 1415622756 h 35"/>
                <a:gd name="T4" fmla="*/ 32383715 w 121"/>
                <a:gd name="T5" fmla="*/ 1958559285 h 35"/>
                <a:gd name="T6" fmla="*/ 24943735 w 121"/>
                <a:gd name="T7" fmla="*/ 1958559285 h 35"/>
                <a:gd name="T8" fmla="*/ 2 w 121"/>
                <a:gd name="T9" fmla="*/ 1958559285 h 35"/>
                <a:gd name="T10" fmla="*/ 2 w 121"/>
                <a:gd name="T11" fmla="*/ 2147483647 h 35"/>
                <a:gd name="T12" fmla="*/ 0 w 121"/>
                <a:gd name="T13" fmla="*/ 2147483647 h 35"/>
                <a:gd name="T14" fmla="*/ 0 w 121"/>
                <a:gd name="T15" fmla="*/ 2147483647 h 35"/>
                <a:gd name="T16" fmla="*/ 0 w 121"/>
                <a:gd name="T17" fmla="*/ 2147483647 h 35"/>
                <a:gd name="T18" fmla="*/ 0 w 121"/>
                <a:gd name="T19" fmla="*/ 2147483647 h 35"/>
                <a:gd name="T20" fmla="*/ 0 w 121"/>
                <a:gd name="T21" fmla="*/ 2147483647 h 35"/>
                <a:gd name="T22" fmla="*/ 2 w 121"/>
                <a:gd name="T23" fmla="*/ 2147483647 h 35"/>
                <a:gd name="T24" fmla="*/ 24943735 w 121"/>
                <a:gd name="T25" fmla="*/ 2147483647 h 35"/>
                <a:gd name="T26" fmla="*/ 24943735 w 121"/>
                <a:gd name="T27" fmla="*/ 2147483647 h 35"/>
                <a:gd name="T28" fmla="*/ 150648538 w 121"/>
                <a:gd name="T29" fmla="*/ 2147483647 h 35"/>
                <a:gd name="T30" fmla="*/ 160828725 w 121"/>
                <a:gd name="T31" fmla="*/ 2147483647 h 35"/>
                <a:gd name="T32" fmla="*/ 232759307 w 121"/>
                <a:gd name="T33" fmla="*/ 2147483647 h 35"/>
                <a:gd name="T34" fmla="*/ 253919238 w 121"/>
                <a:gd name="T35" fmla="*/ 1415622756 h 35"/>
                <a:gd name="T36" fmla="*/ 267374036 w 121"/>
                <a:gd name="T37" fmla="*/ 1958559285 h 35"/>
                <a:gd name="T38" fmla="*/ 285127399 w 121"/>
                <a:gd name="T39" fmla="*/ 1958559285 h 35"/>
                <a:gd name="T40" fmla="*/ 311047881 w 121"/>
                <a:gd name="T41" fmla="*/ 2147483647 h 35"/>
                <a:gd name="T42" fmla="*/ 322605300 w 121"/>
                <a:gd name="T43" fmla="*/ 2147483647 h 35"/>
                <a:gd name="T44" fmla="*/ 346264163 w 121"/>
                <a:gd name="T45" fmla="*/ 2147483647 h 35"/>
                <a:gd name="T46" fmla="*/ 351779798 w 121"/>
                <a:gd name="T47" fmla="*/ 2147483647 h 35"/>
                <a:gd name="T48" fmla="*/ 403824492 w 121"/>
                <a:gd name="T49" fmla="*/ 2147483647 h 35"/>
                <a:gd name="T50" fmla="*/ 413611602 w 121"/>
                <a:gd name="T51" fmla="*/ 2147483647 h 35"/>
                <a:gd name="T52" fmla="*/ 451212593 w 121"/>
                <a:gd name="T53" fmla="*/ 2147483647 h 35"/>
                <a:gd name="T54" fmla="*/ 451212593 w 121"/>
                <a:gd name="T55" fmla="*/ 1415622756 h 35"/>
                <a:gd name="T56" fmla="*/ 413611602 w 121"/>
                <a:gd name="T57" fmla="*/ 1415622756 h 35"/>
                <a:gd name="T58" fmla="*/ 383759589 w 121"/>
                <a:gd name="T59" fmla="*/ 1958559285 h 35"/>
                <a:gd name="T60" fmla="*/ 351779798 w 121"/>
                <a:gd name="T61" fmla="*/ 1415622756 h 35"/>
                <a:gd name="T62" fmla="*/ 346264163 w 121"/>
                <a:gd name="T63" fmla="*/ 918252897 h 35"/>
                <a:gd name="T64" fmla="*/ 311047881 w 121"/>
                <a:gd name="T65" fmla="*/ 918252897 h 35"/>
                <a:gd name="T66" fmla="*/ 285127399 w 121"/>
                <a:gd name="T67" fmla="*/ 0 h 35"/>
                <a:gd name="T68" fmla="*/ 224112188 w 121"/>
                <a:gd name="T69" fmla="*/ 0 h 35"/>
                <a:gd name="T70" fmla="*/ 201319210 w 121"/>
                <a:gd name="T71" fmla="*/ 918252897 h 35"/>
                <a:gd name="T72" fmla="*/ 201319210 w 121"/>
                <a:gd name="T73" fmla="*/ 1415622756 h 35"/>
                <a:gd name="T74" fmla="*/ 42042840 w 121"/>
                <a:gd name="T75" fmla="*/ 1415622756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1"/>
                <a:gd name="T115" fmla="*/ 0 h 35"/>
                <a:gd name="T116" fmla="*/ 121 w 121"/>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1" h="35">
                  <a:moveTo>
                    <a:pt x="12" y="10"/>
                  </a:moveTo>
                  <a:lnTo>
                    <a:pt x="9" y="10"/>
                  </a:lnTo>
                  <a:lnTo>
                    <a:pt x="9" y="13"/>
                  </a:lnTo>
                  <a:lnTo>
                    <a:pt x="6" y="13"/>
                  </a:lnTo>
                  <a:lnTo>
                    <a:pt x="2" y="13"/>
                  </a:lnTo>
                  <a:lnTo>
                    <a:pt x="2" y="17"/>
                  </a:lnTo>
                  <a:lnTo>
                    <a:pt x="0" y="20"/>
                  </a:lnTo>
                  <a:lnTo>
                    <a:pt x="0" y="24"/>
                  </a:lnTo>
                  <a:lnTo>
                    <a:pt x="0" y="27"/>
                  </a:lnTo>
                  <a:lnTo>
                    <a:pt x="0" y="30"/>
                  </a:lnTo>
                  <a:lnTo>
                    <a:pt x="0" y="34"/>
                  </a:lnTo>
                  <a:lnTo>
                    <a:pt x="2" y="34"/>
                  </a:lnTo>
                  <a:lnTo>
                    <a:pt x="6" y="30"/>
                  </a:lnTo>
                  <a:lnTo>
                    <a:pt x="6" y="27"/>
                  </a:lnTo>
                  <a:lnTo>
                    <a:pt x="40" y="24"/>
                  </a:lnTo>
                  <a:lnTo>
                    <a:pt x="43" y="20"/>
                  </a:lnTo>
                  <a:lnTo>
                    <a:pt x="62" y="17"/>
                  </a:lnTo>
                  <a:lnTo>
                    <a:pt x="68" y="10"/>
                  </a:lnTo>
                  <a:lnTo>
                    <a:pt x="71" y="13"/>
                  </a:lnTo>
                  <a:lnTo>
                    <a:pt x="75" y="13"/>
                  </a:lnTo>
                  <a:lnTo>
                    <a:pt x="82" y="17"/>
                  </a:lnTo>
                  <a:lnTo>
                    <a:pt x="87" y="20"/>
                  </a:lnTo>
                  <a:lnTo>
                    <a:pt x="91" y="20"/>
                  </a:lnTo>
                  <a:lnTo>
                    <a:pt x="94" y="24"/>
                  </a:lnTo>
                  <a:lnTo>
                    <a:pt x="106" y="24"/>
                  </a:lnTo>
                  <a:lnTo>
                    <a:pt x="110" y="20"/>
                  </a:lnTo>
                  <a:lnTo>
                    <a:pt x="120" y="20"/>
                  </a:lnTo>
                  <a:lnTo>
                    <a:pt x="120" y="10"/>
                  </a:lnTo>
                  <a:lnTo>
                    <a:pt x="110" y="10"/>
                  </a:lnTo>
                  <a:lnTo>
                    <a:pt x="103" y="13"/>
                  </a:lnTo>
                  <a:lnTo>
                    <a:pt x="94" y="10"/>
                  </a:lnTo>
                  <a:lnTo>
                    <a:pt x="91" y="6"/>
                  </a:lnTo>
                  <a:lnTo>
                    <a:pt x="82" y="6"/>
                  </a:lnTo>
                  <a:lnTo>
                    <a:pt x="75" y="0"/>
                  </a:lnTo>
                  <a:lnTo>
                    <a:pt x="59" y="0"/>
                  </a:lnTo>
                  <a:lnTo>
                    <a:pt x="53" y="6"/>
                  </a:lnTo>
                  <a:lnTo>
                    <a:pt x="53" y="10"/>
                  </a:lnTo>
                  <a:lnTo>
                    <a:pt x="12" y="10"/>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28" name="Freeform 38"/>
            <p:cNvSpPr>
              <a:spLocks/>
            </p:cNvSpPr>
            <p:nvPr/>
          </p:nvSpPr>
          <p:spPr bwMode="auto">
            <a:xfrm>
              <a:off x="2483" y="1536"/>
              <a:ext cx="69" cy="58"/>
            </a:xfrm>
            <a:custGeom>
              <a:avLst/>
              <a:gdLst>
                <a:gd name="T0" fmla="*/ 2147483647 w 34"/>
                <a:gd name="T1" fmla="*/ 0 h 42"/>
                <a:gd name="T2" fmla="*/ 2147483647 w 34"/>
                <a:gd name="T3" fmla="*/ 2147483647 h 42"/>
                <a:gd name="T4" fmla="*/ 0 w 34"/>
                <a:gd name="T5" fmla="*/ 2147483647 h 42"/>
                <a:gd name="T6" fmla="*/ 2147483647 w 34"/>
                <a:gd name="T7" fmla="*/ 2147483647 h 42"/>
                <a:gd name="T8" fmla="*/ 2147483647 w 34"/>
                <a:gd name="T9" fmla="*/ 2147483647 h 42"/>
                <a:gd name="T10" fmla="*/ 2147483647 w 34"/>
                <a:gd name="T11" fmla="*/ 0 h 42"/>
                <a:gd name="T12" fmla="*/ 0 60000 65536"/>
                <a:gd name="T13" fmla="*/ 0 60000 65536"/>
                <a:gd name="T14" fmla="*/ 0 60000 65536"/>
                <a:gd name="T15" fmla="*/ 0 60000 65536"/>
                <a:gd name="T16" fmla="*/ 0 60000 65536"/>
                <a:gd name="T17" fmla="*/ 0 60000 65536"/>
                <a:gd name="T18" fmla="*/ 0 w 34"/>
                <a:gd name="T19" fmla="*/ 0 h 42"/>
                <a:gd name="T20" fmla="*/ 34 w 34"/>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34" h="42">
                  <a:moveTo>
                    <a:pt x="29" y="0"/>
                  </a:moveTo>
                  <a:lnTo>
                    <a:pt x="4" y="3"/>
                  </a:lnTo>
                  <a:lnTo>
                    <a:pt x="0" y="14"/>
                  </a:lnTo>
                  <a:lnTo>
                    <a:pt x="17" y="41"/>
                  </a:lnTo>
                  <a:lnTo>
                    <a:pt x="33" y="18"/>
                  </a:lnTo>
                  <a:lnTo>
                    <a:pt x="29" y="0"/>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29" name="Freeform 39"/>
            <p:cNvSpPr>
              <a:spLocks/>
            </p:cNvSpPr>
            <p:nvPr/>
          </p:nvSpPr>
          <p:spPr bwMode="auto">
            <a:xfrm>
              <a:off x="2566" y="1536"/>
              <a:ext cx="40" cy="48"/>
            </a:xfrm>
            <a:custGeom>
              <a:avLst/>
              <a:gdLst>
                <a:gd name="T0" fmla="*/ 2147483647 w 22"/>
                <a:gd name="T1" fmla="*/ 0 h 15"/>
                <a:gd name="T2" fmla="*/ 2147483647 w 22"/>
                <a:gd name="T3" fmla="*/ 2147483647 h 15"/>
                <a:gd name="T4" fmla="*/ 0 w 22"/>
                <a:gd name="T5" fmla="*/ 2147483647 h 15"/>
                <a:gd name="T6" fmla="*/ 2147483647 w 22"/>
                <a:gd name="T7" fmla="*/ 2147483647 h 15"/>
                <a:gd name="T8" fmla="*/ 2147483647 w 22"/>
                <a:gd name="T9" fmla="*/ 2147483647 h 15"/>
                <a:gd name="T10" fmla="*/ 2147483647 w 22"/>
                <a:gd name="T11" fmla="*/ 0 h 15"/>
                <a:gd name="T12" fmla="*/ 0 60000 65536"/>
                <a:gd name="T13" fmla="*/ 0 60000 65536"/>
                <a:gd name="T14" fmla="*/ 0 60000 65536"/>
                <a:gd name="T15" fmla="*/ 0 60000 65536"/>
                <a:gd name="T16" fmla="*/ 0 60000 65536"/>
                <a:gd name="T17" fmla="*/ 0 60000 65536"/>
                <a:gd name="T18" fmla="*/ 0 w 22"/>
                <a:gd name="T19" fmla="*/ 0 h 15"/>
                <a:gd name="T20" fmla="*/ 22 w 2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22" h="15">
                  <a:moveTo>
                    <a:pt x="18" y="0"/>
                  </a:moveTo>
                  <a:lnTo>
                    <a:pt x="3" y="4"/>
                  </a:lnTo>
                  <a:lnTo>
                    <a:pt x="0" y="10"/>
                  </a:lnTo>
                  <a:lnTo>
                    <a:pt x="9" y="14"/>
                  </a:lnTo>
                  <a:lnTo>
                    <a:pt x="21" y="11"/>
                  </a:lnTo>
                  <a:lnTo>
                    <a:pt x="18" y="0"/>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30" name="Freeform 40"/>
            <p:cNvSpPr>
              <a:spLocks/>
            </p:cNvSpPr>
            <p:nvPr/>
          </p:nvSpPr>
          <p:spPr bwMode="auto">
            <a:xfrm>
              <a:off x="2400" y="1488"/>
              <a:ext cx="41" cy="47"/>
            </a:xfrm>
            <a:custGeom>
              <a:avLst/>
              <a:gdLst>
                <a:gd name="T0" fmla="*/ 2147483647 w 22"/>
                <a:gd name="T1" fmla="*/ 0 h 15"/>
                <a:gd name="T2" fmla="*/ 2147483647 w 22"/>
                <a:gd name="T3" fmla="*/ 2147483647 h 15"/>
                <a:gd name="T4" fmla="*/ 0 w 22"/>
                <a:gd name="T5" fmla="*/ 2147483647 h 15"/>
                <a:gd name="T6" fmla="*/ 2147483647 w 22"/>
                <a:gd name="T7" fmla="*/ 2147483647 h 15"/>
                <a:gd name="T8" fmla="*/ 2147483647 w 22"/>
                <a:gd name="T9" fmla="*/ 2147483647 h 15"/>
                <a:gd name="T10" fmla="*/ 2147483647 w 22"/>
                <a:gd name="T11" fmla="*/ 0 h 15"/>
                <a:gd name="T12" fmla="*/ 0 60000 65536"/>
                <a:gd name="T13" fmla="*/ 0 60000 65536"/>
                <a:gd name="T14" fmla="*/ 0 60000 65536"/>
                <a:gd name="T15" fmla="*/ 0 60000 65536"/>
                <a:gd name="T16" fmla="*/ 0 60000 65536"/>
                <a:gd name="T17" fmla="*/ 0 60000 65536"/>
                <a:gd name="T18" fmla="*/ 0 w 22"/>
                <a:gd name="T19" fmla="*/ 0 h 15"/>
                <a:gd name="T20" fmla="*/ 22 w 2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22" h="15">
                  <a:moveTo>
                    <a:pt x="18" y="0"/>
                  </a:moveTo>
                  <a:lnTo>
                    <a:pt x="3" y="4"/>
                  </a:lnTo>
                  <a:lnTo>
                    <a:pt x="0" y="10"/>
                  </a:lnTo>
                  <a:lnTo>
                    <a:pt x="9" y="14"/>
                  </a:lnTo>
                  <a:lnTo>
                    <a:pt x="21" y="11"/>
                  </a:lnTo>
                  <a:lnTo>
                    <a:pt x="18" y="0"/>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grpSp>
      <p:sp>
        <p:nvSpPr>
          <p:cNvPr id="39952" name="Text Box 41"/>
          <p:cNvSpPr txBox="1">
            <a:spLocks noChangeArrowheads="1"/>
          </p:cNvSpPr>
          <p:nvPr/>
        </p:nvSpPr>
        <p:spPr bwMode="auto">
          <a:xfrm>
            <a:off x="5724525" y="2547938"/>
            <a:ext cx="173038" cy="138112"/>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Mali</a:t>
            </a:r>
          </a:p>
        </p:txBody>
      </p:sp>
      <p:sp>
        <p:nvSpPr>
          <p:cNvPr id="39953" name="Text Box 42"/>
          <p:cNvSpPr txBox="1">
            <a:spLocks noChangeArrowheads="1"/>
          </p:cNvSpPr>
          <p:nvPr/>
        </p:nvSpPr>
        <p:spPr bwMode="auto">
          <a:xfrm>
            <a:off x="6353175" y="2732088"/>
            <a:ext cx="227013" cy="138112"/>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Niger</a:t>
            </a:r>
          </a:p>
        </p:txBody>
      </p:sp>
      <p:sp>
        <p:nvSpPr>
          <p:cNvPr id="39954" name="Text Box 43"/>
          <p:cNvSpPr txBox="1">
            <a:spLocks noChangeArrowheads="1"/>
          </p:cNvSpPr>
          <p:nvPr/>
        </p:nvSpPr>
        <p:spPr bwMode="auto">
          <a:xfrm>
            <a:off x="5930900" y="2911475"/>
            <a:ext cx="242888" cy="138113"/>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Benin</a:t>
            </a:r>
          </a:p>
        </p:txBody>
      </p:sp>
      <p:sp>
        <p:nvSpPr>
          <p:cNvPr id="534" name="Line 44"/>
          <p:cNvSpPr>
            <a:spLocks noChangeShapeType="1"/>
          </p:cNvSpPr>
          <p:nvPr/>
        </p:nvSpPr>
        <p:spPr bwMode="auto">
          <a:xfrm flipH="1">
            <a:off x="6057900" y="3032125"/>
            <a:ext cx="0" cy="163513"/>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39956" name="Text Box 48"/>
          <p:cNvSpPr txBox="1">
            <a:spLocks noChangeArrowheads="1"/>
          </p:cNvSpPr>
          <p:nvPr/>
        </p:nvSpPr>
        <p:spPr bwMode="auto">
          <a:xfrm>
            <a:off x="5424488" y="3240088"/>
            <a:ext cx="266700" cy="222250"/>
          </a:xfrm>
          <a:prstGeom prst="rect">
            <a:avLst/>
          </a:prstGeom>
          <a:noFill/>
          <a:ln w="9525">
            <a:noFill/>
            <a:miter lim="800000"/>
            <a:headEnd/>
            <a:tailEnd/>
          </a:ln>
        </p:spPr>
        <p:txBody>
          <a:bodyPr wrap="none" lIns="0" tIns="0" rIns="0" bIns="0">
            <a:spAutoFit/>
          </a:bodyPr>
          <a:lstStyle/>
          <a:p>
            <a:pPr algn="ctr">
              <a:lnSpc>
                <a:spcPct val="90000"/>
              </a:lnSpc>
            </a:pPr>
            <a:r>
              <a:rPr lang="en-US" sz="800">
                <a:solidFill>
                  <a:srgbClr val="000000"/>
                </a:solidFill>
                <a:latin typeface="Arial Narrow" pitchFamily="34" charset="0"/>
                <a:ea typeface="ＭＳ Ｐゴシック" pitchFamily="34" charset="-128"/>
              </a:rPr>
              <a:t>Cote</a:t>
            </a:r>
          </a:p>
          <a:p>
            <a:pPr algn="ctr">
              <a:lnSpc>
                <a:spcPct val="90000"/>
              </a:lnSpc>
            </a:pPr>
            <a:r>
              <a:rPr lang="en-US" sz="800">
                <a:solidFill>
                  <a:srgbClr val="000000"/>
                </a:solidFill>
                <a:latin typeface="Arial Narrow" pitchFamily="34" charset="0"/>
                <a:ea typeface="ＭＳ Ｐゴシック" pitchFamily="34" charset="-128"/>
              </a:rPr>
              <a:t>D’Ivore</a:t>
            </a:r>
          </a:p>
        </p:txBody>
      </p:sp>
      <p:sp>
        <p:nvSpPr>
          <p:cNvPr id="39957" name="Text Box 49"/>
          <p:cNvSpPr txBox="1">
            <a:spLocks noChangeArrowheads="1"/>
          </p:cNvSpPr>
          <p:nvPr/>
        </p:nvSpPr>
        <p:spPr bwMode="auto">
          <a:xfrm>
            <a:off x="5280025" y="3740150"/>
            <a:ext cx="285750" cy="139700"/>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Liberia</a:t>
            </a:r>
          </a:p>
        </p:txBody>
      </p:sp>
      <p:sp>
        <p:nvSpPr>
          <p:cNvPr id="537" name="Line 50"/>
          <p:cNvSpPr>
            <a:spLocks noChangeShapeType="1"/>
          </p:cNvSpPr>
          <p:nvPr/>
        </p:nvSpPr>
        <p:spPr bwMode="auto">
          <a:xfrm flipV="1">
            <a:off x="5334000" y="3541713"/>
            <a:ext cx="36513" cy="185737"/>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39959" name="Text Box 51"/>
          <p:cNvSpPr txBox="1">
            <a:spLocks noChangeArrowheads="1"/>
          </p:cNvSpPr>
          <p:nvPr/>
        </p:nvSpPr>
        <p:spPr bwMode="auto">
          <a:xfrm>
            <a:off x="5032375" y="3135313"/>
            <a:ext cx="306388" cy="138112"/>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Guinea</a:t>
            </a:r>
          </a:p>
        </p:txBody>
      </p:sp>
      <p:sp>
        <p:nvSpPr>
          <p:cNvPr id="39960" name="Text Box 52"/>
          <p:cNvSpPr txBox="1">
            <a:spLocks noChangeArrowheads="1"/>
          </p:cNvSpPr>
          <p:nvPr/>
        </p:nvSpPr>
        <p:spPr bwMode="auto">
          <a:xfrm>
            <a:off x="5043488" y="3514725"/>
            <a:ext cx="263525" cy="193675"/>
          </a:xfrm>
          <a:prstGeom prst="rect">
            <a:avLst/>
          </a:prstGeom>
          <a:noFill/>
          <a:ln w="9525">
            <a:noFill/>
            <a:miter lim="800000"/>
            <a:headEnd/>
            <a:tailEnd/>
          </a:ln>
        </p:spPr>
        <p:txBody>
          <a:bodyPr wrap="none" lIns="0" tIns="0" rIns="0" bIns="0">
            <a:spAutoFit/>
          </a:bodyPr>
          <a:lstStyle/>
          <a:p>
            <a:pPr algn="ctr">
              <a:lnSpc>
                <a:spcPct val="70000"/>
              </a:lnSpc>
            </a:pPr>
            <a:r>
              <a:rPr lang="en-US" sz="900">
                <a:solidFill>
                  <a:srgbClr val="000000"/>
                </a:solidFill>
                <a:latin typeface="Arial Narrow" pitchFamily="34" charset="0"/>
                <a:ea typeface="ＭＳ Ｐゴシック" pitchFamily="34" charset="-128"/>
              </a:rPr>
              <a:t>Sierra</a:t>
            </a:r>
          </a:p>
          <a:p>
            <a:pPr algn="ctr">
              <a:lnSpc>
                <a:spcPct val="70000"/>
              </a:lnSpc>
            </a:pPr>
            <a:r>
              <a:rPr lang="en-US" sz="900">
                <a:solidFill>
                  <a:srgbClr val="000000"/>
                </a:solidFill>
                <a:latin typeface="Arial Narrow" pitchFamily="34" charset="0"/>
                <a:ea typeface="ＭＳ Ｐゴシック" pitchFamily="34" charset="-128"/>
              </a:rPr>
              <a:t>Leone</a:t>
            </a:r>
          </a:p>
        </p:txBody>
      </p:sp>
      <p:sp>
        <p:nvSpPr>
          <p:cNvPr id="540" name="Line 53"/>
          <p:cNvSpPr>
            <a:spLocks noChangeShapeType="1"/>
          </p:cNvSpPr>
          <p:nvPr/>
        </p:nvSpPr>
        <p:spPr bwMode="auto">
          <a:xfrm flipV="1">
            <a:off x="5160963" y="3368675"/>
            <a:ext cx="0" cy="138113"/>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39962" name="Text Box 55"/>
          <p:cNvSpPr txBox="1">
            <a:spLocks noChangeArrowheads="1"/>
          </p:cNvSpPr>
          <p:nvPr/>
        </p:nvSpPr>
        <p:spPr bwMode="auto">
          <a:xfrm>
            <a:off x="4797425" y="2846388"/>
            <a:ext cx="347663" cy="138112"/>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Senegal</a:t>
            </a:r>
          </a:p>
        </p:txBody>
      </p:sp>
      <p:sp>
        <p:nvSpPr>
          <p:cNvPr id="542" name="Line 56"/>
          <p:cNvSpPr>
            <a:spLocks noChangeShapeType="1"/>
          </p:cNvSpPr>
          <p:nvPr/>
        </p:nvSpPr>
        <p:spPr bwMode="auto">
          <a:xfrm flipV="1">
            <a:off x="4724400" y="3035300"/>
            <a:ext cx="179388" cy="6350"/>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39964" name="Text Box 57"/>
          <p:cNvSpPr txBox="1">
            <a:spLocks noChangeArrowheads="1"/>
          </p:cNvSpPr>
          <p:nvPr/>
        </p:nvSpPr>
        <p:spPr bwMode="auto">
          <a:xfrm>
            <a:off x="6226175" y="3225800"/>
            <a:ext cx="301625" cy="138113"/>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Nigeria</a:t>
            </a:r>
          </a:p>
        </p:txBody>
      </p:sp>
      <p:sp>
        <p:nvSpPr>
          <p:cNvPr id="39965" name="Text Box 58"/>
          <p:cNvSpPr txBox="1">
            <a:spLocks noChangeArrowheads="1"/>
          </p:cNvSpPr>
          <p:nvPr/>
        </p:nvSpPr>
        <p:spPr bwMode="auto">
          <a:xfrm>
            <a:off x="4751388" y="3255963"/>
            <a:ext cx="338137" cy="193675"/>
          </a:xfrm>
          <a:prstGeom prst="rect">
            <a:avLst/>
          </a:prstGeom>
          <a:noFill/>
          <a:ln w="9525">
            <a:noFill/>
            <a:miter lim="800000"/>
            <a:headEnd/>
            <a:tailEnd/>
          </a:ln>
        </p:spPr>
        <p:txBody>
          <a:bodyPr wrap="none" lIns="0" tIns="0" rIns="0" bIns="0">
            <a:spAutoFit/>
          </a:bodyPr>
          <a:lstStyle/>
          <a:p>
            <a:pPr algn="ctr">
              <a:lnSpc>
                <a:spcPct val="70000"/>
              </a:lnSpc>
            </a:pPr>
            <a:r>
              <a:rPr lang="en-US" sz="900">
                <a:solidFill>
                  <a:srgbClr val="000000"/>
                </a:solidFill>
                <a:latin typeface="Arial Narrow" pitchFamily="34" charset="0"/>
                <a:ea typeface="ＭＳ Ｐゴシック" pitchFamily="34" charset="-128"/>
              </a:rPr>
              <a:t>Guinea-</a:t>
            </a:r>
          </a:p>
          <a:p>
            <a:pPr algn="ctr">
              <a:lnSpc>
                <a:spcPct val="70000"/>
              </a:lnSpc>
            </a:pPr>
            <a:r>
              <a:rPr lang="en-US" sz="900">
                <a:solidFill>
                  <a:srgbClr val="000000"/>
                </a:solidFill>
                <a:latin typeface="Arial Narrow" pitchFamily="34" charset="0"/>
                <a:ea typeface="ＭＳ Ｐゴシック" pitchFamily="34" charset="-128"/>
              </a:rPr>
              <a:t>Bissau</a:t>
            </a:r>
          </a:p>
        </p:txBody>
      </p:sp>
      <p:sp>
        <p:nvSpPr>
          <p:cNvPr id="545" name="Freeform 59"/>
          <p:cNvSpPr>
            <a:spLocks/>
          </p:cNvSpPr>
          <p:nvPr/>
        </p:nvSpPr>
        <p:spPr bwMode="auto">
          <a:xfrm>
            <a:off x="4933950" y="3162300"/>
            <a:ext cx="44450" cy="103188"/>
          </a:xfrm>
          <a:custGeom>
            <a:avLst/>
            <a:gdLst>
              <a:gd name="T0" fmla="*/ 0 w 32"/>
              <a:gd name="T1" fmla="*/ 2147483647 h 72"/>
              <a:gd name="T2" fmla="*/ 2147483647 w 32"/>
              <a:gd name="T3" fmla="*/ 0 h 72"/>
              <a:gd name="T4" fmla="*/ 0 60000 65536"/>
              <a:gd name="T5" fmla="*/ 0 60000 65536"/>
              <a:gd name="T6" fmla="*/ 0 w 32"/>
              <a:gd name="T7" fmla="*/ 0 h 72"/>
              <a:gd name="T8" fmla="*/ 32 w 32"/>
              <a:gd name="T9" fmla="*/ 72 h 72"/>
            </a:gdLst>
            <a:ahLst/>
            <a:cxnLst>
              <a:cxn ang="T4">
                <a:pos x="T0" y="T1"/>
              </a:cxn>
              <a:cxn ang="T5">
                <a:pos x="T2" y="T3"/>
              </a:cxn>
            </a:cxnLst>
            <a:rect l="T6" t="T7" r="T8" b="T9"/>
            <a:pathLst>
              <a:path w="32" h="72">
                <a:moveTo>
                  <a:pt x="0" y="72"/>
                </a:moveTo>
                <a:lnTo>
                  <a:pt x="32" y="0"/>
                </a:lnTo>
              </a:path>
            </a:pathLst>
          </a:cu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39967" name="Text Box 60"/>
          <p:cNvSpPr txBox="1">
            <a:spLocks noChangeArrowheads="1"/>
          </p:cNvSpPr>
          <p:nvPr/>
        </p:nvSpPr>
        <p:spPr bwMode="auto">
          <a:xfrm>
            <a:off x="5638800" y="3041650"/>
            <a:ext cx="322263" cy="193675"/>
          </a:xfrm>
          <a:prstGeom prst="rect">
            <a:avLst/>
          </a:prstGeom>
          <a:noFill/>
          <a:ln w="9525">
            <a:noFill/>
            <a:miter lim="800000"/>
            <a:headEnd/>
            <a:tailEnd/>
          </a:ln>
        </p:spPr>
        <p:txBody>
          <a:bodyPr wrap="none" lIns="0" tIns="0" rIns="0" bIns="0">
            <a:spAutoFit/>
          </a:bodyPr>
          <a:lstStyle/>
          <a:p>
            <a:pPr algn="ctr">
              <a:lnSpc>
                <a:spcPct val="70000"/>
              </a:lnSpc>
            </a:pPr>
            <a:r>
              <a:rPr lang="en-US" sz="900">
                <a:solidFill>
                  <a:srgbClr val="000000"/>
                </a:solidFill>
                <a:latin typeface="Arial Narrow" pitchFamily="34" charset="0"/>
                <a:ea typeface="ＭＳ Ｐゴシック" pitchFamily="34" charset="-128"/>
              </a:rPr>
              <a:t>Burkina</a:t>
            </a:r>
          </a:p>
          <a:p>
            <a:pPr algn="ctr">
              <a:lnSpc>
                <a:spcPct val="70000"/>
              </a:lnSpc>
            </a:pPr>
            <a:r>
              <a:rPr lang="en-US" sz="900">
                <a:solidFill>
                  <a:srgbClr val="000000"/>
                </a:solidFill>
                <a:latin typeface="Arial Narrow" pitchFamily="34" charset="0"/>
                <a:ea typeface="ＭＳ Ｐゴシック" pitchFamily="34" charset="-128"/>
              </a:rPr>
              <a:t>Faso</a:t>
            </a:r>
          </a:p>
        </p:txBody>
      </p:sp>
      <p:sp>
        <p:nvSpPr>
          <p:cNvPr id="547" name="Freeform 63"/>
          <p:cNvSpPr>
            <a:spLocks/>
          </p:cNvSpPr>
          <p:nvPr/>
        </p:nvSpPr>
        <p:spPr bwMode="auto">
          <a:xfrm>
            <a:off x="7366000" y="1846263"/>
            <a:ext cx="677863" cy="646112"/>
          </a:xfrm>
          <a:custGeom>
            <a:avLst/>
            <a:gdLst>
              <a:gd name="T0" fmla="*/ 2147483647 w 449"/>
              <a:gd name="T1" fmla="*/ 2147483647 h 417"/>
              <a:gd name="T2" fmla="*/ 0 w 449"/>
              <a:gd name="T3" fmla="*/ 2147483647 h 417"/>
              <a:gd name="T4" fmla="*/ 2147483647 w 449"/>
              <a:gd name="T5" fmla="*/ 2147483647 h 417"/>
              <a:gd name="T6" fmla="*/ 2147483647 w 449"/>
              <a:gd name="T7" fmla="*/ 2147483647 h 417"/>
              <a:gd name="T8" fmla="*/ 2147483647 w 449"/>
              <a:gd name="T9" fmla="*/ 2147483647 h 417"/>
              <a:gd name="T10" fmla="*/ 2147483647 w 449"/>
              <a:gd name="T11" fmla="*/ 2147483647 h 417"/>
              <a:gd name="T12" fmla="*/ 2147483647 w 449"/>
              <a:gd name="T13" fmla="*/ 2147483647 h 417"/>
              <a:gd name="T14" fmla="*/ 2147483647 w 449"/>
              <a:gd name="T15" fmla="*/ 2147483647 h 417"/>
              <a:gd name="T16" fmla="*/ 2147483647 w 449"/>
              <a:gd name="T17" fmla="*/ 2147483647 h 417"/>
              <a:gd name="T18" fmla="*/ 2147483647 w 449"/>
              <a:gd name="T19" fmla="*/ 2147483647 h 417"/>
              <a:gd name="T20" fmla="*/ 2147483647 w 449"/>
              <a:gd name="T21" fmla="*/ 2147483647 h 417"/>
              <a:gd name="T22" fmla="*/ 2147483647 w 449"/>
              <a:gd name="T23" fmla="*/ 2147483647 h 417"/>
              <a:gd name="T24" fmla="*/ 2147483647 w 449"/>
              <a:gd name="T25" fmla="*/ 2147483647 h 417"/>
              <a:gd name="T26" fmla="*/ 2147483647 w 449"/>
              <a:gd name="T27" fmla="*/ 2147483647 h 417"/>
              <a:gd name="T28" fmla="*/ 2147483647 w 449"/>
              <a:gd name="T29" fmla="*/ 2147483647 h 417"/>
              <a:gd name="T30" fmla="*/ 2147483647 w 449"/>
              <a:gd name="T31" fmla="*/ 2147483647 h 417"/>
              <a:gd name="T32" fmla="*/ 2147483647 w 449"/>
              <a:gd name="T33" fmla="*/ 2147483647 h 417"/>
              <a:gd name="T34" fmla="*/ 2147483647 w 449"/>
              <a:gd name="T35" fmla="*/ 2147483647 h 417"/>
              <a:gd name="T36" fmla="*/ 2147483647 w 449"/>
              <a:gd name="T37" fmla="*/ 2147483647 h 417"/>
              <a:gd name="T38" fmla="*/ 2147483647 w 449"/>
              <a:gd name="T39" fmla="*/ 2147483647 h 417"/>
              <a:gd name="T40" fmla="*/ 2147483647 w 449"/>
              <a:gd name="T41" fmla="*/ 2147483647 h 417"/>
              <a:gd name="T42" fmla="*/ 2147483647 w 449"/>
              <a:gd name="T43" fmla="*/ 2147483647 h 417"/>
              <a:gd name="T44" fmla="*/ 2147483647 w 449"/>
              <a:gd name="T45" fmla="*/ 2147483647 h 417"/>
              <a:gd name="T46" fmla="*/ 2147483647 w 449"/>
              <a:gd name="T47" fmla="*/ 2147483647 h 417"/>
              <a:gd name="T48" fmla="*/ 2147483647 w 449"/>
              <a:gd name="T49" fmla="*/ 2147483647 h 417"/>
              <a:gd name="T50" fmla="*/ 2147483647 w 449"/>
              <a:gd name="T51" fmla="*/ 2147483647 h 417"/>
              <a:gd name="T52" fmla="*/ 2147483647 w 449"/>
              <a:gd name="T53" fmla="*/ 2147483647 h 417"/>
              <a:gd name="T54" fmla="*/ 2147483647 w 449"/>
              <a:gd name="T55" fmla="*/ 2147483647 h 417"/>
              <a:gd name="T56" fmla="*/ 2147483647 w 449"/>
              <a:gd name="T57" fmla="*/ 2147483647 h 417"/>
              <a:gd name="T58" fmla="*/ 2147483647 w 449"/>
              <a:gd name="T59" fmla="*/ 2147483647 h 417"/>
              <a:gd name="T60" fmla="*/ 2147483647 w 449"/>
              <a:gd name="T61" fmla="*/ 2147483647 h 417"/>
              <a:gd name="T62" fmla="*/ 2147483647 w 449"/>
              <a:gd name="T63" fmla="*/ 2147483647 h 417"/>
              <a:gd name="T64" fmla="*/ 2147483647 w 449"/>
              <a:gd name="T65" fmla="*/ 2147483647 h 417"/>
              <a:gd name="T66" fmla="*/ 2147483647 w 449"/>
              <a:gd name="T67" fmla="*/ 2147483647 h 417"/>
              <a:gd name="T68" fmla="*/ 2147483647 w 449"/>
              <a:gd name="T69" fmla="*/ 2147483647 h 417"/>
              <a:gd name="T70" fmla="*/ 2147483647 w 449"/>
              <a:gd name="T71" fmla="*/ 2147483647 h 417"/>
              <a:gd name="T72" fmla="*/ 2147483647 w 449"/>
              <a:gd name="T73" fmla="*/ 2147483647 h 417"/>
              <a:gd name="T74" fmla="*/ 2147483647 w 449"/>
              <a:gd name="T75" fmla="*/ 2147483647 h 417"/>
              <a:gd name="T76" fmla="*/ 2147483647 w 449"/>
              <a:gd name="T77" fmla="*/ 2147483647 h 417"/>
              <a:gd name="T78" fmla="*/ 2147483647 w 449"/>
              <a:gd name="T79" fmla="*/ 2147483647 h 417"/>
              <a:gd name="T80" fmla="*/ 2147483647 w 449"/>
              <a:gd name="T81" fmla="*/ 2147483647 h 417"/>
              <a:gd name="T82" fmla="*/ 2147483647 w 449"/>
              <a:gd name="T83" fmla="*/ 2147483647 h 417"/>
              <a:gd name="T84" fmla="*/ 2147483647 w 449"/>
              <a:gd name="T85" fmla="*/ 2147483647 h 417"/>
              <a:gd name="T86" fmla="*/ 2147483647 w 449"/>
              <a:gd name="T87" fmla="*/ 2147483647 h 417"/>
              <a:gd name="T88" fmla="*/ 2147483647 w 449"/>
              <a:gd name="T89" fmla="*/ 2147483647 h 417"/>
              <a:gd name="T90" fmla="*/ 2147483647 w 449"/>
              <a:gd name="T91" fmla="*/ 2147483647 h 417"/>
              <a:gd name="T92" fmla="*/ 2147483647 w 449"/>
              <a:gd name="T93" fmla="*/ 2147483647 h 417"/>
              <a:gd name="T94" fmla="*/ 2147483647 w 449"/>
              <a:gd name="T95" fmla="*/ 2147483647 h 417"/>
              <a:gd name="T96" fmla="*/ 2147483647 w 449"/>
              <a:gd name="T97" fmla="*/ 2147483647 h 417"/>
              <a:gd name="T98" fmla="*/ 2147483647 w 449"/>
              <a:gd name="T99" fmla="*/ 2147483647 h 417"/>
              <a:gd name="T100" fmla="*/ 2147483647 w 449"/>
              <a:gd name="T101" fmla="*/ 2147483647 h 417"/>
              <a:gd name="T102" fmla="*/ 2147483647 w 449"/>
              <a:gd name="T103" fmla="*/ 0 h 4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49"/>
              <a:gd name="T157" fmla="*/ 0 h 417"/>
              <a:gd name="T158" fmla="*/ 449 w 449"/>
              <a:gd name="T159" fmla="*/ 417 h 4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49" h="417">
                <a:moveTo>
                  <a:pt x="13" y="4"/>
                </a:moveTo>
                <a:lnTo>
                  <a:pt x="9" y="7"/>
                </a:lnTo>
                <a:lnTo>
                  <a:pt x="6" y="13"/>
                </a:lnTo>
                <a:lnTo>
                  <a:pt x="9" y="57"/>
                </a:lnTo>
                <a:lnTo>
                  <a:pt x="0" y="64"/>
                </a:lnTo>
                <a:lnTo>
                  <a:pt x="0" y="80"/>
                </a:lnTo>
                <a:lnTo>
                  <a:pt x="6" y="88"/>
                </a:lnTo>
                <a:lnTo>
                  <a:pt x="6" y="101"/>
                </a:lnTo>
                <a:lnTo>
                  <a:pt x="16" y="111"/>
                </a:lnTo>
                <a:lnTo>
                  <a:pt x="19" y="111"/>
                </a:lnTo>
                <a:lnTo>
                  <a:pt x="19" y="406"/>
                </a:lnTo>
                <a:lnTo>
                  <a:pt x="265" y="406"/>
                </a:lnTo>
                <a:lnTo>
                  <a:pt x="272" y="396"/>
                </a:lnTo>
                <a:lnTo>
                  <a:pt x="275" y="396"/>
                </a:lnTo>
                <a:lnTo>
                  <a:pt x="275" y="399"/>
                </a:lnTo>
                <a:lnTo>
                  <a:pt x="278" y="399"/>
                </a:lnTo>
                <a:lnTo>
                  <a:pt x="275" y="406"/>
                </a:lnTo>
                <a:lnTo>
                  <a:pt x="352" y="409"/>
                </a:lnTo>
                <a:lnTo>
                  <a:pt x="357" y="416"/>
                </a:lnTo>
                <a:lnTo>
                  <a:pt x="376" y="416"/>
                </a:lnTo>
                <a:lnTo>
                  <a:pt x="384" y="396"/>
                </a:lnTo>
                <a:lnTo>
                  <a:pt x="406" y="392"/>
                </a:lnTo>
                <a:lnTo>
                  <a:pt x="415" y="369"/>
                </a:lnTo>
                <a:lnTo>
                  <a:pt x="425" y="372"/>
                </a:lnTo>
                <a:lnTo>
                  <a:pt x="428" y="372"/>
                </a:lnTo>
                <a:lnTo>
                  <a:pt x="428" y="369"/>
                </a:lnTo>
                <a:lnTo>
                  <a:pt x="441" y="359"/>
                </a:lnTo>
                <a:lnTo>
                  <a:pt x="434" y="326"/>
                </a:lnTo>
                <a:lnTo>
                  <a:pt x="448" y="326"/>
                </a:lnTo>
                <a:lnTo>
                  <a:pt x="441" y="318"/>
                </a:lnTo>
                <a:lnTo>
                  <a:pt x="434" y="312"/>
                </a:lnTo>
                <a:lnTo>
                  <a:pt x="431" y="312"/>
                </a:lnTo>
                <a:lnTo>
                  <a:pt x="425" y="305"/>
                </a:lnTo>
                <a:lnTo>
                  <a:pt x="425" y="302"/>
                </a:lnTo>
                <a:lnTo>
                  <a:pt x="422" y="302"/>
                </a:lnTo>
                <a:lnTo>
                  <a:pt x="415" y="288"/>
                </a:lnTo>
                <a:lnTo>
                  <a:pt x="415" y="285"/>
                </a:lnTo>
                <a:lnTo>
                  <a:pt x="412" y="285"/>
                </a:lnTo>
                <a:lnTo>
                  <a:pt x="412" y="281"/>
                </a:lnTo>
                <a:lnTo>
                  <a:pt x="409" y="279"/>
                </a:lnTo>
                <a:lnTo>
                  <a:pt x="409" y="275"/>
                </a:lnTo>
                <a:lnTo>
                  <a:pt x="406" y="275"/>
                </a:lnTo>
                <a:lnTo>
                  <a:pt x="403" y="268"/>
                </a:lnTo>
                <a:lnTo>
                  <a:pt x="403" y="265"/>
                </a:lnTo>
                <a:lnTo>
                  <a:pt x="392" y="248"/>
                </a:lnTo>
                <a:lnTo>
                  <a:pt x="392" y="245"/>
                </a:lnTo>
                <a:lnTo>
                  <a:pt x="390" y="245"/>
                </a:lnTo>
                <a:lnTo>
                  <a:pt x="387" y="234"/>
                </a:lnTo>
                <a:lnTo>
                  <a:pt x="384" y="232"/>
                </a:lnTo>
                <a:lnTo>
                  <a:pt x="380" y="221"/>
                </a:lnTo>
                <a:lnTo>
                  <a:pt x="380" y="218"/>
                </a:lnTo>
                <a:lnTo>
                  <a:pt x="376" y="218"/>
                </a:lnTo>
                <a:lnTo>
                  <a:pt x="368" y="188"/>
                </a:lnTo>
                <a:lnTo>
                  <a:pt x="368" y="184"/>
                </a:lnTo>
                <a:lnTo>
                  <a:pt x="364" y="184"/>
                </a:lnTo>
                <a:lnTo>
                  <a:pt x="364" y="181"/>
                </a:lnTo>
                <a:lnTo>
                  <a:pt x="361" y="181"/>
                </a:lnTo>
                <a:lnTo>
                  <a:pt x="361" y="178"/>
                </a:lnTo>
                <a:lnTo>
                  <a:pt x="354" y="158"/>
                </a:lnTo>
                <a:lnTo>
                  <a:pt x="354" y="154"/>
                </a:lnTo>
                <a:lnTo>
                  <a:pt x="345" y="150"/>
                </a:lnTo>
                <a:lnTo>
                  <a:pt x="339" y="141"/>
                </a:lnTo>
                <a:lnTo>
                  <a:pt x="326" y="121"/>
                </a:lnTo>
                <a:lnTo>
                  <a:pt x="319" y="97"/>
                </a:lnTo>
                <a:lnTo>
                  <a:pt x="319" y="94"/>
                </a:lnTo>
                <a:lnTo>
                  <a:pt x="317" y="94"/>
                </a:lnTo>
                <a:lnTo>
                  <a:pt x="317" y="90"/>
                </a:lnTo>
                <a:lnTo>
                  <a:pt x="313" y="90"/>
                </a:lnTo>
                <a:lnTo>
                  <a:pt x="313" y="77"/>
                </a:lnTo>
                <a:lnTo>
                  <a:pt x="317" y="77"/>
                </a:lnTo>
                <a:lnTo>
                  <a:pt x="317" y="74"/>
                </a:lnTo>
                <a:lnTo>
                  <a:pt x="317" y="71"/>
                </a:lnTo>
                <a:lnTo>
                  <a:pt x="319" y="71"/>
                </a:lnTo>
                <a:lnTo>
                  <a:pt x="319" y="74"/>
                </a:lnTo>
                <a:lnTo>
                  <a:pt x="323" y="77"/>
                </a:lnTo>
                <a:lnTo>
                  <a:pt x="326" y="90"/>
                </a:lnTo>
                <a:lnTo>
                  <a:pt x="336" y="104"/>
                </a:lnTo>
                <a:lnTo>
                  <a:pt x="339" y="107"/>
                </a:lnTo>
                <a:lnTo>
                  <a:pt x="341" y="111"/>
                </a:lnTo>
                <a:lnTo>
                  <a:pt x="341" y="114"/>
                </a:lnTo>
                <a:lnTo>
                  <a:pt x="345" y="114"/>
                </a:lnTo>
                <a:lnTo>
                  <a:pt x="349" y="127"/>
                </a:lnTo>
                <a:lnTo>
                  <a:pt x="349" y="131"/>
                </a:lnTo>
                <a:lnTo>
                  <a:pt x="354" y="137"/>
                </a:lnTo>
                <a:lnTo>
                  <a:pt x="354" y="141"/>
                </a:lnTo>
                <a:lnTo>
                  <a:pt x="364" y="148"/>
                </a:lnTo>
                <a:lnTo>
                  <a:pt x="364" y="150"/>
                </a:lnTo>
                <a:lnTo>
                  <a:pt x="368" y="150"/>
                </a:lnTo>
                <a:lnTo>
                  <a:pt x="368" y="154"/>
                </a:lnTo>
                <a:lnTo>
                  <a:pt x="371" y="154"/>
                </a:lnTo>
                <a:lnTo>
                  <a:pt x="376" y="161"/>
                </a:lnTo>
                <a:lnTo>
                  <a:pt x="384" y="161"/>
                </a:lnTo>
                <a:lnTo>
                  <a:pt x="387" y="161"/>
                </a:lnTo>
                <a:lnTo>
                  <a:pt x="390" y="161"/>
                </a:lnTo>
                <a:lnTo>
                  <a:pt x="390" y="158"/>
                </a:lnTo>
                <a:lnTo>
                  <a:pt x="392" y="158"/>
                </a:lnTo>
                <a:lnTo>
                  <a:pt x="392" y="141"/>
                </a:lnTo>
                <a:lnTo>
                  <a:pt x="396" y="137"/>
                </a:lnTo>
                <a:lnTo>
                  <a:pt x="409" y="97"/>
                </a:lnTo>
                <a:lnTo>
                  <a:pt x="409" y="94"/>
                </a:lnTo>
                <a:lnTo>
                  <a:pt x="403" y="84"/>
                </a:lnTo>
                <a:lnTo>
                  <a:pt x="399" y="71"/>
                </a:lnTo>
                <a:lnTo>
                  <a:pt x="396" y="67"/>
                </a:lnTo>
                <a:lnTo>
                  <a:pt x="392" y="57"/>
                </a:lnTo>
                <a:lnTo>
                  <a:pt x="380" y="17"/>
                </a:lnTo>
                <a:lnTo>
                  <a:pt x="380" y="13"/>
                </a:lnTo>
                <a:lnTo>
                  <a:pt x="357" y="27"/>
                </a:lnTo>
                <a:lnTo>
                  <a:pt x="341" y="27"/>
                </a:lnTo>
                <a:lnTo>
                  <a:pt x="339" y="23"/>
                </a:lnTo>
                <a:lnTo>
                  <a:pt x="336" y="23"/>
                </a:lnTo>
                <a:lnTo>
                  <a:pt x="333" y="27"/>
                </a:lnTo>
                <a:lnTo>
                  <a:pt x="317" y="27"/>
                </a:lnTo>
                <a:lnTo>
                  <a:pt x="309" y="20"/>
                </a:lnTo>
                <a:lnTo>
                  <a:pt x="307" y="20"/>
                </a:lnTo>
                <a:lnTo>
                  <a:pt x="304" y="17"/>
                </a:lnTo>
                <a:lnTo>
                  <a:pt x="304" y="27"/>
                </a:lnTo>
                <a:lnTo>
                  <a:pt x="297" y="27"/>
                </a:lnTo>
                <a:lnTo>
                  <a:pt x="297" y="20"/>
                </a:lnTo>
                <a:lnTo>
                  <a:pt x="297" y="17"/>
                </a:lnTo>
                <a:lnTo>
                  <a:pt x="288" y="17"/>
                </a:lnTo>
                <a:lnTo>
                  <a:pt x="288" y="13"/>
                </a:lnTo>
                <a:lnTo>
                  <a:pt x="288" y="10"/>
                </a:lnTo>
                <a:lnTo>
                  <a:pt x="294" y="10"/>
                </a:lnTo>
                <a:lnTo>
                  <a:pt x="297" y="13"/>
                </a:lnTo>
                <a:lnTo>
                  <a:pt x="300" y="17"/>
                </a:lnTo>
                <a:lnTo>
                  <a:pt x="304" y="20"/>
                </a:lnTo>
                <a:lnTo>
                  <a:pt x="304" y="17"/>
                </a:lnTo>
                <a:lnTo>
                  <a:pt x="297" y="13"/>
                </a:lnTo>
                <a:lnTo>
                  <a:pt x="297" y="10"/>
                </a:lnTo>
                <a:lnTo>
                  <a:pt x="291" y="4"/>
                </a:lnTo>
                <a:lnTo>
                  <a:pt x="288" y="7"/>
                </a:lnTo>
                <a:lnTo>
                  <a:pt x="256" y="7"/>
                </a:lnTo>
                <a:lnTo>
                  <a:pt x="256" y="10"/>
                </a:lnTo>
                <a:lnTo>
                  <a:pt x="253" y="10"/>
                </a:lnTo>
                <a:lnTo>
                  <a:pt x="249" y="13"/>
                </a:lnTo>
                <a:lnTo>
                  <a:pt x="233" y="13"/>
                </a:lnTo>
                <a:lnTo>
                  <a:pt x="237" y="13"/>
                </a:lnTo>
                <a:lnTo>
                  <a:pt x="246" y="10"/>
                </a:lnTo>
                <a:lnTo>
                  <a:pt x="246" y="7"/>
                </a:lnTo>
                <a:lnTo>
                  <a:pt x="226" y="10"/>
                </a:lnTo>
                <a:lnTo>
                  <a:pt x="224" y="13"/>
                </a:lnTo>
                <a:lnTo>
                  <a:pt x="221" y="13"/>
                </a:lnTo>
                <a:lnTo>
                  <a:pt x="211" y="17"/>
                </a:lnTo>
                <a:lnTo>
                  <a:pt x="211" y="20"/>
                </a:lnTo>
                <a:lnTo>
                  <a:pt x="205" y="23"/>
                </a:lnTo>
                <a:lnTo>
                  <a:pt x="202" y="23"/>
                </a:lnTo>
                <a:lnTo>
                  <a:pt x="188" y="30"/>
                </a:lnTo>
                <a:lnTo>
                  <a:pt x="172" y="33"/>
                </a:lnTo>
                <a:lnTo>
                  <a:pt x="169" y="33"/>
                </a:lnTo>
                <a:lnTo>
                  <a:pt x="134" y="23"/>
                </a:lnTo>
                <a:lnTo>
                  <a:pt x="131" y="23"/>
                </a:lnTo>
                <a:lnTo>
                  <a:pt x="112" y="20"/>
                </a:lnTo>
                <a:lnTo>
                  <a:pt x="109" y="17"/>
                </a:lnTo>
                <a:lnTo>
                  <a:pt x="22" y="4"/>
                </a:lnTo>
                <a:lnTo>
                  <a:pt x="19" y="4"/>
                </a:lnTo>
                <a:lnTo>
                  <a:pt x="19" y="0"/>
                </a:lnTo>
                <a:lnTo>
                  <a:pt x="13" y="4"/>
                </a:lnTo>
              </a:path>
            </a:pathLst>
          </a:custGeom>
          <a:solidFill>
            <a:srgbClr val="FFFFFF"/>
          </a:solid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grpSp>
        <p:nvGrpSpPr>
          <p:cNvPr id="4" name="Group 67"/>
          <p:cNvGrpSpPr>
            <a:grpSpLocks/>
          </p:cNvGrpSpPr>
          <p:nvPr/>
        </p:nvGrpSpPr>
        <p:grpSpPr bwMode="auto">
          <a:xfrm>
            <a:off x="6246813" y="2387126"/>
            <a:ext cx="1530350" cy="2697162"/>
            <a:chOff x="3771" y="1311"/>
            <a:chExt cx="1095" cy="1872"/>
          </a:xfrm>
          <a:solidFill>
            <a:srgbClr val="808080">
              <a:lumMod val="60000"/>
              <a:lumOff val="40000"/>
            </a:srgbClr>
          </a:solidFill>
        </p:grpSpPr>
        <p:sp>
          <p:nvSpPr>
            <p:cNvPr id="549" name="Freeform 68"/>
            <p:cNvSpPr>
              <a:spLocks/>
            </p:cNvSpPr>
            <p:nvPr/>
          </p:nvSpPr>
          <p:spPr bwMode="auto">
            <a:xfrm>
              <a:off x="4043" y="2127"/>
              <a:ext cx="823" cy="839"/>
            </a:xfrm>
            <a:custGeom>
              <a:avLst/>
              <a:gdLst>
                <a:gd name="T0" fmla="*/ 12595703 w 760"/>
                <a:gd name="T1" fmla="*/ 174872791 h 779"/>
                <a:gd name="T2" fmla="*/ 52816814 w 760"/>
                <a:gd name="T3" fmla="*/ 171592442 h 779"/>
                <a:gd name="T4" fmla="*/ 83778289 w 760"/>
                <a:gd name="T5" fmla="*/ 164364094 h 779"/>
                <a:gd name="T6" fmla="*/ 108998397 w 760"/>
                <a:gd name="T7" fmla="*/ 169194664 h 779"/>
                <a:gd name="T8" fmla="*/ 148727453 w 760"/>
                <a:gd name="T9" fmla="*/ 155993173 h 779"/>
                <a:gd name="T10" fmla="*/ 165991666 w 760"/>
                <a:gd name="T11" fmla="*/ 124862564 h 779"/>
                <a:gd name="T12" fmla="*/ 225113056 w 760"/>
                <a:gd name="T13" fmla="*/ 101434366 h 779"/>
                <a:gd name="T14" fmla="*/ 261737965 w 760"/>
                <a:gd name="T15" fmla="*/ 37547295 h 779"/>
                <a:gd name="T16" fmla="*/ 275764653 w 760"/>
                <a:gd name="T17" fmla="*/ 14023195 h 779"/>
                <a:gd name="T18" fmla="*/ 297628446 w 760"/>
                <a:gd name="T19" fmla="*/ 4 h 779"/>
                <a:gd name="T20" fmla="*/ 329801602 w 760"/>
                <a:gd name="T21" fmla="*/ 8342119 h 779"/>
                <a:gd name="T22" fmla="*/ 357140302 w 760"/>
                <a:gd name="T23" fmla="*/ 12089217 h 779"/>
                <a:gd name="T24" fmla="*/ 427461003 w 760"/>
                <a:gd name="T25" fmla="*/ 15103283 h 779"/>
                <a:gd name="T26" fmla="*/ 453520883 w 760"/>
                <a:gd name="T27" fmla="*/ 8342119 h 779"/>
                <a:gd name="T28" fmla="*/ 483087053 w 760"/>
                <a:gd name="T29" fmla="*/ 6677333 h 779"/>
                <a:gd name="T30" fmla="*/ 515423770 w 760"/>
                <a:gd name="T31" fmla="*/ 3179500 h 779"/>
                <a:gd name="T32" fmla="*/ 539191586 w 760"/>
                <a:gd name="T33" fmla="*/ 4 h 779"/>
                <a:gd name="T34" fmla="*/ 593558637 w 760"/>
                <a:gd name="T35" fmla="*/ 3179500 h 779"/>
                <a:gd name="T36" fmla="*/ 632288623 w 760"/>
                <a:gd name="T37" fmla="*/ 4 h 779"/>
                <a:gd name="T38" fmla="*/ 654519527 w 760"/>
                <a:gd name="T39" fmla="*/ 14023195 h 779"/>
                <a:gd name="T40" fmla="*/ 710813124 w 760"/>
                <a:gd name="T41" fmla="*/ 14023195 h 779"/>
                <a:gd name="T42" fmla="*/ 756269046 w 760"/>
                <a:gd name="T43" fmla="*/ 22660627 h 779"/>
                <a:gd name="T44" fmla="*/ 770642953 w 760"/>
                <a:gd name="T45" fmla="*/ 46908490 h 779"/>
                <a:gd name="T46" fmla="*/ 786687948 w 760"/>
                <a:gd name="T47" fmla="*/ 51255487 h 779"/>
                <a:gd name="T48" fmla="*/ 783289219 w 760"/>
                <a:gd name="T49" fmla="*/ 53349699 h 779"/>
                <a:gd name="T50" fmla="*/ 778466128 w 760"/>
                <a:gd name="T51" fmla="*/ 57458786 h 779"/>
                <a:gd name="T52" fmla="*/ 753534538 w 760"/>
                <a:gd name="T53" fmla="*/ 68966442 h 779"/>
                <a:gd name="T54" fmla="*/ 729309307 w 760"/>
                <a:gd name="T55" fmla="*/ 88042698 h 779"/>
                <a:gd name="T56" fmla="*/ 716294892 w 760"/>
                <a:gd name="T57" fmla="*/ 115235130 h 779"/>
                <a:gd name="T58" fmla="*/ 694349526 w 760"/>
                <a:gd name="T59" fmla="*/ 130103541 h 779"/>
                <a:gd name="T60" fmla="*/ 704112694 w 760"/>
                <a:gd name="T61" fmla="*/ 137348845 h 779"/>
                <a:gd name="T62" fmla="*/ 704112694 w 760"/>
                <a:gd name="T63" fmla="*/ 161786962 h 779"/>
                <a:gd name="T64" fmla="*/ 698377546 w 760"/>
                <a:gd name="T65" fmla="*/ 176267921 h 779"/>
                <a:gd name="T66" fmla="*/ 706882686 w 760"/>
                <a:gd name="T67" fmla="*/ 198512258 h 779"/>
                <a:gd name="T68" fmla="*/ 733580728 w 760"/>
                <a:gd name="T69" fmla="*/ 213023959 h 779"/>
                <a:gd name="T70" fmla="*/ 756269046 w 760"/>
                <a:gd name="T71" fmla="*/ 227658768 h 779"/>
                <a:gd name="T72" fmla="*/ 698377546 w 760"/>
                <a:gd name="T73" fmla="*/ 234758080 h 779"/>
                <a:gd name="T74" fmla="*/ 682803273 w 760"/>
                <a:gd name="T75" fmla="*/ 245549112 h 779"/>
                <a:gd name="T76" fmla="*/ 675311653 w 760"/>
                <a:gd name="T77" fmla="*/ 289980780 h 779"/>
                <a:gd name="T78" fmla="*/ 719547803 w 760"/>
                <a:gd name="T79" fmla="*/ 298150565 h 779"/>
                <a:gd name="T80" fmla="*/ 716294892 w 760"/>
                <a:gd name="T81" fmla="*/ 312193961 h 779"/>
                <a:gd name="T82" fmla="*/ 662194666 w 760"/>
                <a:gd name="T83" fmla="*/ 299820035 h 779"/>
                <a:gd name="T84" fmla="*/ 628512874 w 760"/>
                <a:gd name="T85" fmla="*/ 293796710 h 779"/>
                <a:gd name="T86" fmla="*/ 575911166 w 760"/>
                <a:gd name="T87" fmla="*/ 289980780 h 779"/>
                <a:gd name="T88" fmla="*/ 545553807 w 760"/>
                <a:gd name="T89" fmla="*/ 284830860 h 779"/>
                <a:gd name="T90" fmla="*/ 535971942 w 760"/>
                <a:gd name="T91" fmla="*/ 278378794 h 779"/>
                <a:gd name="T92" fmla="*/ 499184720 w 760"/>
                <a:gd name="T93" fmla="*/ 272449765 h 779"/>
                <a:gd name="T94" fmla="*/ 419122197 w 760"/>
                <a:gd name="T95" fmla="*/ 276828711 h 779"/>
                <a:gd name="T96" fmla="*/ 405887945 w 760"/>
                <a:gd name="T97" fmla="*/ 278977653 h 779"/>
                <a:gd name="T98" fmla="*/ 398596202 w 760"/>
                <a:gd name="T99" fmla="*/ 276828711 h 779"/>
                <a:gd name="T100" fmla="*/ 404281727 w 760"/>
                <a:gd name="T101" fmla="*/ 256663698 h 779"/>
                <a:gd name="T102" fmla="*/ 386745283 w 760"/>
                <a:gd name="T103" fmla="*/ 213023959 h 779"/>
                <a:gd name="T104" fmla="*/ 334944051 w 760"/>
                <a:gd name="T105" fmla="*/ 206469878 h 779"/>
                <a:gd name="T106" fmla="*/ 297628446 w 760"/>
                <a:gd name="T107" fmla="*/ 216836994 h 779"/>
                <a:gd name="T108" fmla="*/ 217853470 w 760"/>
                <a:gd name="T109" fmla="*/ 226061950 h 779"/>
                <a:gd name="T110" fmla="*/ 185185891 w 760"/>
                <a:gd name="T111" fmla="*/ 206469878 h 779"/>
                <a:gd name="T112" fmla="*/ 165991666 w 760"/>
                <a:gd name="T113" fmla="*/ 191024597 h 779"/>
                <a:gd name="T114" fmla="*/ 25792734 w 760"/>
                <a:gd name="T115" fmla="*/ 191024597 h 779"/>
                <a:gd name="T116" fmla="*/ 3 w 760"/>
                <a:gd name="T117" fmla="*/ 194616094 h 77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60"/>
                <a:gd name="T178" fmla="*/ 0 h 779"/>
                <a:gd name="T179" fmla="*/ 760 w 760"/>
                <a:gd name="T180" fmla="*/ 779 h 77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60" h="779">
                  <a:moveTo>
                    <a:pt x="0" y="466"/>
                  </a:moveTo>
                  <a:lnTo>
                    <a:pt x="6" y="462"/>
                  </a:lnTo>
                  <a:lnTo>
                    <a:pt x="13" y="433"/>
                  </a:lnTo>
                  <a:lnTo>
                    <a:pt x="29" y="419"/>
                  </a:lnTo>
                  <a:lnTo>
                    <a:pt x="41" y="426"/>
                  </a:lnTo>
                  <a:lnTo>
                    <a:pt x="51" y="423"/>
                  </a:lnTo>
                  <a:lnTo>
                    <a:pt x="53" y="413"/>
                  </a:lnTo>
                  <a:lnTo>
                    <a:pt x="60" y="409"/>
                  </a:lnTo>
                  <a:lnTo>
                    <a:pt x="79" y="406"/>
                  </a:lnTo>
                  <a:lnTo>
                    <a:pt x="83" y="423"/>
                  </a:lnTo>
                  <a:lnTo>
                    <a:pt x="88" y="423"/>
                  </a:lnTo>
                  <a:lnTo>
                    <a:pt x="105" y="419"/>
                  </a:lnTo>
                  <a:lnTo>
                    <a:pt x="121" y="402"/>
                  </a:lnTo>
                  <a:lnTo>
                    <a:pt x="130" y="396"/>
                  </a:lnTo>
                  <a:lnTo>
                    <a:pt x="143" y="386"/>
                  </a:lnTo>
                  <a:lnTo>
                    <a:pt x="152" y="369"/>
                  </a:lnTo>
                  <a:lnTo>
                    <a:pt x="156" y="325"/>
                  </a:lnTo>
                  <a:lnTo>
                    <a:pt x="161" y="308"/>
                  </a:lnTo>
                  <a:lnTo>
                    <a:pt x="177" y="282"/>
                  </a:lnTo>
                  <a:lnTo>
                    <a:pt x="191" y="269"/>
                  </a:lnTo>
                  <a:lnTo>
                    <a:pt x="215" y="251"/>
                  </a:lnTo>
                  <a:lnTo>
                    <a:pt x="229" y="141"/>
                  </a:lnTo>
                  <a:lnTo>
                    <a:pt x="235" y="121"/>
                  </a:lnTo>
                  <a:lnTo>
                    <a:pt x="251" y="94"/>
                  </a:lnTo>
                  <a:lnTo>
                    <a:pt x="254" y="67"/>
                  </a:lnTo>
                  <a:lnTo>
                    <a:pt x="264" y="64"/>
                  </a:lnTo>
                  <a:lnTo>
                    <a:pt x="264" y="34"/>
                  </a:lnTo>
                  <a:lnTo>
                    <a:pt x="269" y="30"/>
                  </a:lnTo>
                  <a:lnTo>
                    <a:pt x="273" y="17"/>
                  </a:lnTo>
                  <a:lnTo>
                    <a:pt x="285" y="4"/>
                  </a:lnTo>
                  <a:lnTo>
                    <a:pt x="308" y="7"/>
                  </a:lnTo>
                  <a:lnTo>
                    <a:pt x="315" y="14"/>
                  </a:lnTo>
                  <a:lnTo>
                    <a:pt x="317" y="20"/>
                  </a:lnTo>
                  <a:lnTo>
                    <a:pt x="330" y="34"/>
                  </a:lnTo>
                  <a:lnTo>
                    <a:pt x="336" y="34"/>
                  </a:lnTo>
                  <a:lnTo>
                    <a:pt x="343" y="30"/>
                  </a:lnTo>
                  <a:lnTo>
                    <a:pt x="352" y="37"/>
                  </a:lnTo>
                  <a:lnTo>
                    <a:pt x="369" y="41"/>
                  </a:lnTo>
                  <a:lnTo>
                    <a:pt x="409" y="37"/>
                  </a:lnTo>
                  <a:lnTo>
                    <a:pt x="412" y="27"/>
                  </a:lnTo>
                  <a:lnTo>
                    <a:pt x="423" y="20"/>
                  </a:lnTo>
                  <a:lnTo>
                    <a:pt x="435" y="20"/>
                  </a:lnTo>
                  <a:lnTo>
                    <a:pt x="441" y="27"/>
                  </a:lnTo>
                  <a:lnTo>
                    <a:pt x="454" y="20"/>
                  </a:lnTo>
                  <a:lnTo>
                    <a:pt x="463" y="17"/>
                  </a:lnTo>
                  <a:lnTo>
                    <a:pt x="483" y="14"/>
                  </a:lnTo>
                  <a:lnTo>
                    <a:pt x="489" y="7"/>
                  </a:lnTo>
                  <a:lnTo>
                    <a:pt x="495" y="7"/>
                  </a:lnTo>
                  <a:lnTo>
                    <a:pt x="495" y="14"/>
                  </a:lnTo>
                  <a:lnTo>
                    <a:pt x="514" y="14"/>
                  </a:lnTo>
                  <a:lnTo>
                    <a:pt x="517" y="4"/>
                  </a:lnTo>
                  <a:lnTo>
                    <a:pt x="559" y="0"/>
                  </a:lnTo>
                  <a:lnTo>
                    <a:pt x="567" y="14"/>
                  </a:lnTo>
                  <a:lnTo>
                    <a:pt x="571" y="7"/>
                  </a:lnTo>
                  <a:lnTo>
                    <a:pt x="581" y="14"/>
                  </a:lnTo>
                  <a:lnTo>
                    <a:pt x="587" y="4"/>
                  </a:lnTo>
                  <a:lnTo>
                    <a:pt x="606" y="4"/>
                  </a:lnTo>
                  <a:lnTo>
                    <a:pt x="612" y="14"/>
                  </a:lnTo>
                  <a:lnTo>
                    <a:pt x="622" y="20"/>
                  </a:lnTo>
                  <a:lnTo>
                    <a:pt x="628" y="34"/>
                  </a:lnTo>
                  <a:lnTo>
                    <a:pt x="651" y="37"/>
                  </a:lnTo>
                  <a:lnTo>
                    <a:pt x="657" y="34"/>
                  </a:lnTo>
                  <a:lnTo>
                    <a:pt x="682" y="34"/>
                  </a:lnTo>
                  <a:lnTo>
                    <a:pt x="691" y="27"/>
                  </a:lnTo>
                  <a:lnTo>
                    <a:pt x="718" y="54"/>
                  </a:lnTo>
                  <a:lnTo>
                    <a:pt x="726" y="57"/>
                  </a:lnTo>
                  <a:lnTo>
                    <a:pt x="740" y="70"/>
                  </a:lnTo>
                  <a:lnTo>
                    <a:pt x="742" y="70"/>
                  </a:lnTo>
                  <a:lnTo>
                    <a:pt x="740" y="117"/>
                  </a:lnTo>
                  <a:lnTo>
                    <a:pt x="749" y="124"/>
                  </a:lnTo>
                  <a:lnTo>
                    <a:pt x="752" y="124"/>
                  </a:lnTo>
                  <a:lnTo>
                    <a:pt x="755" y="127"/>
                  </a:lnTo>
                  <a:lnTo>
                    <a:pt x="759" y="127"/>
                  </a:lnTo>
                  <a:lnTo>
                    <a:pt x="755" y="131"/>
                  </a:lnTo>
                  <a:lnTo>
                    <a:pt x="752" y="131"/>
                  </a:lnTo>
                  <a:lnTo>
                    <a:pt x="752" y="134"/>
                  </a:lnTo>
                  <a:lnTo>
                    <a:pt x="749" y="138"/>
                  </a:lnTo>
                  <a:lnTo>
                    <a:pt x="746" y="141"/>
                  </a:lnTo>
                  <a:lnTo>
                    <a:pt x="742" y="141"/>
                  </a:lnTo>
                  <a:lnTo>
                    <a:pt x="726" y="157"/>
                  </a:lnTo>
                  <a:lnTo>
                    <a:pt x="723" y="171"/>
                  </a:lnTo>
                  <a:lnTo>
                    <a:pt x="726" y="171"/>
                  </a:lnTo>
                  <a:lnTo>
                    <a:pt x="705" y="198"/>
                  </a:lnTo>
                  <a:lnTo>
                    <a:pt x="699" y="218"/>
                  </a:lnTo>
                  <a:lnTo>
                    <a:pt x="695" y="275"/>
                  </a:lnTo>
                  <a:lnTo>
                    <a:pt x="688" y="282"/>
                  </a:lnTo>
                  <a:lnTo>
                    <a:pt x="686" y="285"/>
                  </a:lnTo>
                  <a:lnTo>
                    <a:pt x="682" y="289"/>
                  </a:lnTo>
                  <a:lnTo>
                    <a:pt x="670" y="318"/>
                  </a:lnTo>
                  <a:lnTo>
                    <a:pt x="667" y="322"/>
                  </a:lnTo>
                  <a:lnTo>
                    <a:pt x="670" y="332"/>
                  </a:lnTo>
                  <a:lnTo>
                    <a:pt x="672" y="335"/>
                  </a:lnTo>
                  <a:lnTo>
                    <a:pt x="675" y="339"/>
                  </a:lnTo>
                  <a:lnTo>
                    <a:pt x="679" y="362"/>
                  </a:lnTo>
                  <a:lnTo>
                    <a:pt x="672" y="399"/>
                  </a:lnTo>
                  <a:lnTo>
                    <a:pt x="675" y="399"/>
                  </a:lnTo>
                  <a:lnTo>
                    <a:pt x="675" y="406"/>
                  </a:lnTo>
                  <a:lnTo>
                    <a:pt x="672" y="423"/>
                  </a:lnTo>
                  <a:lnTo>
                    <a:pt x="670" y="436"/>
                  </a:lnTo>
                  <a:lnTo>
                    <a:pt x="675" y="449"/>
                  </a:lnTo>
                  <a:lnTo>
                    <a:pt x="679" y="460"/>
                  </a:lnTo>
                  <a:lnTo>
                    <a:pt x="679" y="490"/>
                  </a:lnTo>
                  <a:lnTo>
                    <a:pt x="686" y="496"/>
                  </a:lnTo>
                  <a:lnTo>
                    <a:pt x="688" y="510"/>
                  </a:lnTo>
                  <a:lnTo>
                    <a:pt x="705" y="526"/>
                  </a:lnTo>
                  <a:lnTo>
                    <a:pt x="714" y="530"/>
                  </a:lnTo>
                  <a:lnTo>
                    <a:pt x="721" y="536"/>
                  </a:lnTo>
                  <a:lnTo>
                    <a:pt x="726" y="563"/>
                  </a:lnTo>
                  <a:lnTo>
                    <a:pt x="699" y="570"/>
                  </a:lnTo>
                  <a:lnTo>
                    <a:pt x="679" y="577"/>
                  </a:lnTo>
                  <a:lnTo>
                    <a:pt x="670" y="580"/>
                  </a:lnTo>
                  <a:lnTo>
                    <a:pt x="667" y="580"/>
                  </a:lnTo>
                  <a:lnTo>
                    <a:pt x="667" y="593"/>
                  </a:lnTo>
                  <a:lnTo>
                    <a:pt x="654" y="607"/>
                  </a:lnTo>
                  <a:lnTo>
                    <a:pt x="660" y="664"/>
                  </a:lnTo>
                  <a:lnTo>
                    <a:pt x="654" y="681"/>
                  </a:lnTo>
                  <a:lnTo>
                    <a:pt x="647" y="717"/>
                  </a:lnTo>
                  <a:lnTo>
                    <a:pt x="660" y="731"/>
                  </a:lnTo>
                  <a:lnTo>
                    <a:pt x="691" y="735"/>
                  </a:lnTo>
                  <a:lnTo>
                    <a:pt x="691" y="737"/>
                  </a:lnTo>
                  <a:lnTo>
                    <a:pt x="695" y="778"/>
                  </a:lnTo>
                  <a:lnTo>
                    <a:pt x="691" y="778"/>
                  </a:lnTo>
                  <a:lnTo>
                    <a:pt x="686" y="771"/>
                  </a:lnTo>
                  <a:lnTo>
                    <a:pt x="660" y="771"/>
                  </a:lnTo>
                  <a:lnTo>
                    <a:pt x="641" y="755"/>
                  </a:lnTo>
                  <a:lnTo>
                    <a:pt x="635" y="741"/>
                  </a:lnTo>
                  <a:lnTo>
                    <a:pt x="628" y="735"/>
                  </a:lnTo>
                  <a:lnTo>
                    <a:pt x="610" y="731"/>
                  </a:lnTo>
                  <a:lnTo>
                    <a:pt x="603" y="727"/>
                  </a:lnTo>
                  <a:lnTo>
                    <a:pt x="587" y="714"/>
                  </a:lnTo>
                  <a:lnTo>
                    <a:pt x="555" y="721"/>
                  </a:lnTo>
                  <a:lnTo>
                    <a:pt x="552" y="717"/>
                  </a:lnTo>
                  <a:lnTo>
                    <a:pt x="543" y="714"/>
                  </a:lnTo>
                  <a:lnTo>
                    <a:pt x="540" y="714"/>
                  </a:lnTo>
                  <a:lnTo>
                    <a:pt x="524" y="704"/>
                  </a:lnTo>
                  <a:lnTo>
                    <a:pt x="517" y="698"/>
                  </a:lnTo>
                  <a:lnTo>
                    <a:pt x="514" y="690"/>
                  </a:lnTo>
                  <a:lnTo>
                    <a:pt x="514" y="688"/>
                  </a:lnTo>
                  <a:lnTo>
                    <a:pt x="486" y="694"/>
                  </a:lnTo>
                  <a:lnTo>
                    <a:pt x="483" y="681"/>
                  </a:lnTo>
                  <a:lnTo>
                    <a:pt x="479" y="674"/>
                  </a:lnTo>
                  <a:lnTo>
                    <a:pt x="466" y="677"/>
                  </a:lnTo>
                  <a:lnTo>
                    <a:pt x="447" y="681"/>
                  </a:lnTo>
                  <a:lnTo>
                    <a:pt x="403" y="684"/>
                  </a:lnTo>
                  <a:lnTo>
                    <a:pt x="400" y="694"/>
                  </a:lnTo>
                  <a:lnTo>
                    <a:pt x="393" y="694"/>
                  </a:lnTo>
                  <a:lnTo>
                    <a:pt x="390" y="690"/>
                  </a:lnTo>
                  <a:lnTo>
                    <a:pt x="387" y="688"/>
                  </a:lnTo>
                  <a:lnTo>
                    <a:pt x="384" y="688"/>
                  </a:lnTo>
                  <a:lnTo>
                    <a:pt x="384" y="684"/>
                  </a:lnTo>
                  <a:lnTo>
                    <a:pt x="396" y="671"/>
                  </a:lnTo>
                  <a:lnTo>
                    <a:pt x="387" y="638"/>
                  </a:lnTo>
                  <a:lnTo>
                    <a:pt x="387" y="634"/>
                  </a:lnTo>
                  <a:lnTo>
                    <a:pt x="381" y="624"/>
                  </a:lnTo>
                  <a:lnTo>
                    <a:pt x="378" y="540"/>
                  </a:lnTo>
                  <a:lnTo>
                    <a:pt x="371" y="526"/>
                  </a:lnTo>
                  <a:lnTo>
                    <a:pt x="336" y="526"/>
                  </a:lnTo>
                  <a:lnTo>
                    <a:pt x="339" y="510"/>
                  </a:lnTo>
                  <a:lnTo>
                    <a:pt x="320" y="510"/>
                  </a:lnTo>
                  <a:lnTo>
                    <a:pt x="320" y="513"/>
                  </a:lnTo>
                  <a:lnTo>
                    <a:pt x="288" y="516"/>
                  </a:lnTo>
                  <a:lnTo>
                    <a:pt x="285" y="536"/>
                  </a:lnTo>
                  <a:lnTo>
                    <a:pt x="282" y="540"/>
                  </a:lnTo>
                  <a:lnTo>
                    <a:pt x="280" y="557"/>
                  </a:lnTo>
                  <a:lnTo>
                    <a:pt x="209" y="560"/>
                  </a:lnTo>
                  <a:lnTo>
                    <a:pt x="200" y="546"/>
                  </a:lnTo>
                  <a:lnTo>
                    <a:pt x="184" y="526"/>
                  </a:lnTo>
                  <a:lnTo>
                    <a:pt x="177" y="510"/>
                  </a:lnTo>
                  <a:lnTo>
                    <a:pt x="177" y="506"/>
                  </a:lnTo>
                  <a:lnTo>
                    <a:pt x="168" y="473"/>
                  </a:lnTo>
                  <a:lnTo>
                    <a:pt x="161" y="473"/>
                  </a:lnTo>
                  <a:lnTo>
                    <a:pt x="158" y="466"/>
                  </a:lnTo>
                  <a:lnTo>
                    <a:pt x="32" y="470"/>
                  </a:lnTo>
                  <a:lnTo>
                    <a:pt x="25" y="473"/>
                  </a:lnTo>
                  <a:lnTo>
                    <a:pt x="22" y="473"/>
                  </a:lnTo>
                  <a:lnTo>
                    <a:pt x="6" y="480"/>
                  </a:lnTo>
                  <a:lnTo>
                    <a:pt x="3" y="480"/>
                  </a:lnTo>
                  <a:lnTo>
                    <a:pt x="0" y="483"/>
                  </a:lnTo>
                  <a:lnTo>
                    <a:pt x="0" y="466"/>
                  </a:lnTo>
                </a:path>
              </a:pathLst>
            </a:custGeom>
            <a:solidFill>
              <a:srgbClr val="FFFFFF">
                <a:lumMod val="50000"/>
              </a:srgbClr>
            </a:solid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50" name="Freeform 69"/>
            <p:cNvSpPr>
              <a:spLocks/>
            </p:cNvSpPr>
            <p:nvPr/>
          </p:nvSpPr>
          <p:spPr bwMode="auto">
            <a:xfrm>
              <a:off x="3878" y="1788"/>
              <a:ext cx="331" cy="506"/>
            </a:xfrm>
            <a:custGeom>
              <a:avLst/>
              <a:gdLst>
                <a:gd name="T0" fmla="*/ 43553300 w 306"/>
                <a:gd name="T1" fmla="*/ 112997201 h 471"/>
                <a:gd name="T2" fmla="*/ 48261200 w 306"/>
                <a:gd name="T3" fmla="*/ 105181245 h 471"/>
                <a:gd name="T4" fmla="*/ 40263793 w 306"/>
                <a:gd name="T5" fmla="*/ 101303348 h 471"/>
                <a:gd name="T6" fmla="*/ 40263793 w 306"/>
                <a:gd name="T7" fmla="*/ 98667594 h 471"/>
                <a:gd name="T8" fmla="*/ 38131064 w 306"/>
                <a:gd name="T9" fmla="*/ 96031633 h 471"/>
                <a:gd name="T10" fmla="*/ 30127279 w 306"/>
                <a:gd name="T11" fmla="*/ 97438171 h 471"/>
                <a:gd name="T12" fmla="*/ 15690532 w 306"/>
                <a:gd name="T13" fmla="*/ 93729207 h 471"/>
                <a:gd name="T14" fmla="*/ 9957285 w 306"/>
                <a:gd name="T15" fmla="*/ 91208962 h 471"/>
                <a:gd name="T16" fmla="*/ 0 w 306"/>
                <a:gd name="T17" fmla="*/ 90637670 h 471"/>
                <a:gd name="T18" fmla="*/ 0 w 306"/>
                <a:gd name="T19" fmla="*/ 86813059 h 471"/>
                <a:gd name="T20" fmla="*/ 7738913 w 306"/>
                <a:gd name="T21" fmla="*/ 84368308 h 471"/>
                <a:gd name="T22" fmla="*/ 18807101 w 306"/>
                <a:gd name="T23" fmla="*/ 73100536 h 471"/>
                <a:gd name="T24" fmla="*/ 34411361 w 306"/>
                <a:gd name="T25" fmla="*/ 68347463 h 471"/>
                <a:gd name="T26" fmla="*/ 71175841 w 306"/>
                <a:gd name="T27" fmla="*/ 64564483 h 471"/>
                <a:gd name="T28" fmla="*/ 100763767 w 306"/>
                <a:gd name="T29" fmla="*/ 68948767 h 471"/>
                <a:gd name="T30" fmla="*/ 107016091 w 306"/>
                <a:gd name="T31" fmla="*/ 65772557 h 471"/>
                <a:gd name="T32" fmla="*/ 114490163 w 306"/>
                <a:gd name="T33" fmla="*/ 60098586 h 471"/>
                <a:gd name="T34" fmla="*/ 128365401 w 306"/>
                <a:gd name="T35" fmla="*/ 47962634 h 471"/>
                <a:gd name="T36" fmla="*/ 141454684 w 306"/>
                <a:gd name="T37" fmla="*/ 44645062 h 471"/>
                <a:gd name="T38" fmla="*/ 150196785 w 306"/>
                <a:gd name="T39" fmla="*/ 38682489 h 471"/>
                <a:gd name="T40" fmla="*/ 158482494 w 306"/>
                <a:gd name="T41" fmla="*/ 29623884 h 471"/>
                <a:gd name="T42" fmla="*/ 168957355 w 306"/>
                <a:gd name="T43" fmla="*/ 20891654 h 471"/>
                <a:gd name="T44" fmla="*/ 190834326 w 306"/>
                <a:gd name="T45" fmla="*/ 15170598 h 471"/>
                <a:gd name="T46" fmla="*/ 201055672 w 306"/>
                <a:gd name="T47" fmla="*/ 5198617 h 471"/>
                <a:gd name="T48" fmla="*/ 190834326 w 306"/>
                <a:gd name="T49" fmla="*/ 3147608 h 471"/>
                <a:gd name="T50" fmla="*/ 199796539 w 306"/>
                <a:gd name="T51" fmla="*/ 3 h 471"/>
                <a:gd name="T52" fmla="*/ 213708607 w 306"/>
                <a:gd name="T53" fmla="*/ 3 h 471"/>
                <a:gd name="T54" fmla="*/ 217481711 w 306"/>
                <a:gd name="T55" fmla="*/ 20293134 h 471"/>
                <a:gd name="T56" fmla="*/ 230354793 w 306"/>
                <a:gd name="T57" fmla="*/ 26271900 h 471"/>
                <a:gd name="T58" fmla="*/ 230354793 w 306"/>
                <a:gd name="T59" fmla="*/ 31340149 h 471"/>
                <a:gd name="T60" fmla="*/ 190834326 w 306"/>
                <a:gd name="T61" fmla="*/ 32118087 h 471"/>
                <a:gd name="T62" fmla="*/ 207602356 w 306"/>
                <a:gd name="T63" fmla="*/ 41996863 h 471"/>
                <a:gd name="T64" fmla="*/ 224563256 w 306"/>
                <a:gd name="T65" fmla="*/ 46177527 h 471"/>
                <a:gd name="T66" fmla="*/ 230354793 w 306"/>
                <a:gd name="T67" fmla="*/ 50547990 h 471"/>
                <a:gd name="T68" fmla="*/ 234700142 w 306"/>
                <a:gd name="T69" fmla="*/ 61223088 h 471"/>
                <a:gd name="T70" fmla="*/ 217481711 w 306"/>
                <a:gd name="T71" fmla="*/ 70015823 h 471"/>
                <a:gd name="T72" fmla="*/ 205630029 w 306"/>
                <a:gd name="T73" fmla="*/ 78409722 h 471"/>
                <a:gd name="T74" fmla="*/ 207602356 w 306"/>
                <a:gd name="T75" fmla="*/ 87611864 h 471"/>
                <a:gd name="T76" fmla="*/ 224563256 w 306"/>
                <a:gd name="T77" fmla="*/ 96031633 h 471"/>
                <a:gd name="T78" fmla="*/ 243154355 w 306"/>
                <a:gd name="T79" fmla="*/ 105181245 h 471"/>
                <a:gd name="T80" fmla="*/ 262755362 w 306"/>
                <a:gd name="T81" fmla="*/ 109993053 h 471"/>
                <a:gd name="T82" fmla="*/ 262755362 w 306"/>
                <a:gd name="T83" fmla="*/ 115547148 h 471"/>
                <a:gd name="T84" fmla="*/ 260324880 w 306"/>
                <a:gd name="T85" fmla="*/ 121776700 h 471"/>
                <a:gd name="T86" fmla="*/ 243154355 w 306"/>
                <a:gd name="T87" fmla="*/ 119070127 h 471"/>
                <a:gd name="T88" fmla="*/ 217481711 w 306"/>
                <a:gd name="T89" fmla="*/ 118361599 h 471"/>
                <a:gd name="T90" fmla="*/ 190834326 w 306"/>
                <a:gd name="T91" fmla="*/ 116229412 h 471"/>
                <a:gd name="T92" fmla="*/ 164026193 w 306"/>
                <a:gd name="T93" fmla="*/ 116229412 h 471"/>
                <a:gd name="T94" fmla="*/ 146855668 w 306"/>
                <a:gd name="T95" fmla="*/ 115547148 h 471"/>
                <a:gd name="T96" fmla="*/ 114490163 w 306"/>
                <a:gd name="T97" fmla="*/ 115547148 h 471"/>
                <a:gd name="T98" fmla="*/ 90458448 w 306"/>
                <a:gd name="T99" fmla="*/ 115547148 h 471"/>
                <a:gd name="T100" fmla="*/ 50960532 w 306"/>
                <a:gd name="T101" fmla="*/ 116229412 h 471"/>
                <a:gd name="T102" fmla="*/ 43553300 w 306"/>
                <a:gd name="T103" fmla="*/ 115547148 h 4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6"/>
                <a:gd name="T157" fmla="*/ 0 h 471"/>
                <a:gd name="T158" fmla="*/ 306 w 306"/>
                <a:gd name="T159" fmla="*/ 471 h 47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6" h="471">
                  <a:moveTo>
                    <a:pt x="51" y="443"/>
                  </a:moveTo>
                  <a:lnTo>
                    <a:pt x="51" y="440"/>
                  </a:lnTo>
                  <a:lnTo>
                    <a:pt x="51" y="433"/>
                  </a:lnTo>
                  <a:lnTo>
                    <a:pt x="53" y="420"/>
                  </a:lnTo>
                  <a:lnTo>
                    <a:pt x="56" y="410"/>
                  </a:lnTo>
                  <a:lnTo>
                    <a:pt x="56" y="403"/>
                  </a:lnTo>
                  <a:lnTo>
                    <a:pt x="53" y="396"/>
                  </a:lnTo>
                  <a:lnTo>
                    <a:pt x="47" y="393"/>
                  </a:lnTo>
                  <a:lnTo>
                    <a:pt x="47" y="389"/>
                  </a:lnTo>
                  <a:lnTo>
                    <a:pt x="44" y="383"/>
                  </a:lnTo>
                  <a:lnTo>
                    <a:pt x="44" y="379"/>
                  </a:lnTo>
                  <a:lnTo>
                    <a:pt x="47" y="379"/>
                  </a:lnTo>
                  <a:lnTo>
                    <a:pt x="47" y="376"/>
                  </a:lnTo>
                  <a:lnTo>
                    <a:pt x="47" y="369"/>
                  </a:lnTo>
                  <a:lnTo>
                    <a:pt x="44" y="369"/>
                  </a:lnTo>
                  <a:lnTo>
                    <a:pt x="40" y="369"/>
                  </a:lnTo>
                  <a:lnTo>
                    <a:pt x="37" y="373"/>
                  </a:lnTo>
                  <a:lnTo>
                    <a:pt x="35" y="373"/>
                  </a:lnTo>
                  <a:lnTo>
                    <a:pt x="28" y="369"/>
                  </a:lnTo>
                  <a:lnTo>
                    <a:pt x="22" y="366"/>
                  </a:lnTo>
                  <a:lnTo>
                    <a:pt x="18" y="359"/>
                  </a:lnTo>
                  <a:lnTo>
                    <a:pt x="16" y="353"/>
                  </a:lnTo>
                  <a:lnTo>
                    <a:pt x="16" y="350"/>
                  </a:lnTo>
                  <a:lnTo>
                    <a:pt x="12" y="350"/>
                  </a:lnTo>
                  <a:lnTo>
                    <a:pt x="6" y="350"/>
                  </a:lnTo>
                  <a:lnTo>
                    <a:pt x="2" y="350"/>
                  </a:lnTo>
                  <a:lnTo>
                    <a:pt x="0" y="346"/>
                  </a:lnTo>
                  <a:lnTo>
                    <a:pt x="0" y="342"/>
                  </a:lnTo>
                  <a:lnTo>
                    <a:pt x="0" y="339"/>
                  </a:lnTo>
                  <a:lnTo>
                    <a:pt x="0" y="332"/>
                  </a:lnTo>
                  <a:lnTo>
                    <a:pt x="2" y="332"/>
                  </a:lnTo>
                  <a:lnTo>
                    <a:pt x="6" y="326"/>
                  </a:lnTo>
                  <a:lnTo>
                    <a:pt x="9" y="322"/>
                  </a:lnTo>
                  <a:lnTo>
                    <a:pt x="16" y="289"/>
                  </a:lnTo>
                  <a:lnTo>
                    <a:pt x="18" y="282"/>
                  </a:lnTo>
                  <a:lnTo>
                    <a:pt x="22" y="279"/>
                  </a:lnTo>
                  <a:lnTo>
                    <a:pt x="35" y="265"/>
                  </a:lnTo>
                  <a:lnTo>
                    <a:pt x="37" y="262"/>
                  </a:lnTo>
                  <a:lnTo>
                    <a:pt x="40" y="262"/>
                  </a:lnTo>
                  <a:lnTo>
                    <a:pt x="44" y="252"/>
                  </a:lnTo>
                  <a:lnTo>
                    <a:pt x="44" y="248"/>
                  </a:lnTo>
                  <a:lnTo>
                    <a:pt x="82" y="248"/>
                  </a:lnTo>
                  <a:lnTo>
                    <a:pt x="91" y="258"/>
                  </a:lnTo>
                  <a:lnTo>
                    <a:pt x="102" y="265"/>
                  </a:lnTo>
                  <a:lnTo>
                    <a:pt x="117" y="265"/>
                  </a:lnTo>
                  <a:lnTo>
                    <a:pt x="120" y="258"/>
                  </a:lnTo>
                  <a:lnTo>
                    <a:pt x="120" y="252"/>
                  </a:lnTo>
                  <a:lnTo>
                    <a:pt x="124" y="252"/>
                  </a:lnTo>
                  <a:lnTo>
                    <a:pt x="126" y="245"/>
                  </a:lnTo>
                  <a:lnTo>
                    <a:pt x="129" y="239"/>
                  </a:lnTo>
                  <a:lnTo>
                    <a:pt x="133" y="231"/>
                  </a:lnTo>
                  <a:lnTo>
                    <a:pt x="139" y="222"/>
                  </a:lnTo>
                  <a:lnTo>
                    <a:pt x="149" y="188"/>
                  </a:lnTo>
                  <a:lnTo>
                    <a:pt x="149" y="184"/>
                  </a:lnTo>
                  <a:lnTo>
                    <a:pt x="159" y="175"/>
                  </a:lnTo>
                  <a:lnTo>
                    <a:pt x="161" y="171"/>
                  </a:lnTo>
                  <a:lnTo>
                    <a:pt x="165" y="171"/>
                  </a:lnTo>
                  <a:lnTo>
                    <a:pt x="171" y="168"/>
                  </a:lnTo>
                  <a:lnTo>
                    <a:pt x="171" y="165"/>
                  </a:lnTo>
                  <a:lnTo>
                    <a:pt x="174" y="148"/>
                  </a:lnTo>
                  <a:lnTo>
                    <a:pt x="178" y="141"/>
                  </a:lnTo>
                  <a:lnTo>
                    <a:pt x="181" y="124"/>
                  </a:lnTo>
                  <a:lnTo>
                    <a:pt x="184" y="114"/>
                  </a:lnTo>
                  <a:lnTo>
                    <a:pt x="190" y="101"/>
                  </a:lnTo>
                  <a:lnTo>
                    <a:pt x="190" y="94"/>
                  </a:lnTo>
                  <a:lnTo>
                    <a:pt x="197" y="81"/>
                  </a:lnTo>
                  <a:lnTo>
                    <a:pt x="197" y="77"/>
                  </a:lnTo>
                  <a:lnTo>
                    <a:pt x="209" y="64"/>
                  </a:lnTo>
                  <a:lnTo>
                    <a:pt x="222" y="57"/>
                  </a:lnTo>
                  <a:lnTo>
                    <a:pt x="229" y="54"/>
                  </a:lnTo>
                  <a:lnTo>
                    <a:pt x="238" y="46"/>
                  </a:lnTo>
                  <a:lnTo>
                    <a:pt x="234" y="20"/>
                  </a:lnTo>
                  <a:lnTo>
                    <a:pt x="232" y="17"/>
                  </a:lnTo>
                  <a:lnTo>
                    <a:pt x="225" y="13"/>
                  </a:lnTo>
                  <a:lnTo>
                    <a:pt x="222" y="13"/>
                  </a:lnTo>
                  <a:lnTo>
                    <a:pt x="225" y="10"/>
                  </a:lnTo>
                  <a:lnTo>
                    <a:pt x="232" y="7"/>
                  </a:lnTo>
                  <a:lnTo>
                    <a:pt x="232" y="3"/>
                  </a:lnTo>
                  <a:lnTo>
                    <a:pt x="238" y="0"/>
                  </a:lnTo>
                  <a:lnTo>
                    <a:pt x="245" y="0"/>
                  </a:lnTo>
                  <a:lnTo>
                    <a:pt x="248" y="3"/>
                  </a:lnTo>
                  <a:lnTo>
                    <a:pt x="251" y="23"/>
                  </a:lnTo>
                  <a:lnTo>
                    <a:pt x="253" y="30"/>
                  </a:lnTo>
                  <a:lnTo>
                    <a:pt x="253" y="77"/>
                  </a:lnTo>
                  <a:lnTo>
                    <a:pt x="261" y="91"/>
                  </a:lnTo>
                  <a:lnTo>
                    <a:pt x="261" y="94"/>
                  </a:lnTo>
                  <a:lnTo>
                    <a:pt x="267" y="101"/>
                  </a:lnTo>
                  <a:lnTo>
                    <a:pt x="269" y="104"/>
                  </a:lnTo>
                  <a:lnTo>
                    <a:pt x="273" y="120"/>
                  </a:lnTo>
                  <a:lnTo>
                    <a:pt x="267" y="120"/>
                  </a:lnTo>
                  <a:lnTo>
                    <a:pt x="257" y="118"/>
                  </a:lnTo>
                  <a:lnTo>
                    <a:pt x="229" y="118"/>
                  </a:lnTo>
                  <a:lnTo>
                    <a:pt x="222" y="124"/>
                  </a:lnTo>
                  <a:lnTo>
                    <a:pt x="225" y="148"/>
                  </a:lnTo>
                  <a:lnTo>
                    <a:pt x="232" y="154"/>
                  </a:lnTo>
                  <a:lnTo>
                    <a:pt x="241" y="161"/>
                  </a:lnTo>
                  <a:lnTo>
                    <a:pt x="253" y="165"/>
                  </a:lnTo>
                  <a:lnTo>
                    <a:pt x="257" y="171"/>
                  </a:lnTo>
                  <a:lnTo>
                    <a:pt x="261" y="178"/>
                  </a:lnTo>
                  <a:lnTo>
                    <a:pt x="261" y="181"/>
                  </a:lnTo>
                  <a:lnTo>
                    <a:pt x="264" y="184"/>
                  </a:lnTo>
                  <a:lnTo>
                    <a:pt x="267" y="194"/>
                  </a:lnTo>
                  <a:lnTo>
                    <a:pt x="269" y="205"/>
                  </a:lnTo>
                  <a:lnTo>
                    <a:pt x="273" y="225"/>
                  </a:lnTo>
                  <a:lnTo>
                    <a:pt x="273" y="235"/>
                  </a:lnTo>
                  <a:lnTo>
                    <a:pt x="267" y="245"/>
                  </a:lnTo>
                  <a:lnTo>
                    <a:pt x="261" y="258"/>
                  </a:lnTo>
                  <a:lnTo>
                    <a:pt x="253" y="268"/>
                  </a:lnTo>
                  <a:lnTo>
                    <a:pt x="248" y="279"/>
                  </a:lnTo>
                  <a:lnTo>
                    <a:pt x="241" y="289"/>
                  </a:lnTo>
                  <a:lnTo>
                    <a:pt x="238" y="299"/>
                  </a:lnTo>
                  <a:lnTo>
                    <a:pt x="241" y="309"/>
                  </a:lnTo>
                  <a:lnTo>
                    <a:pt x="241" y="322"/>
                  </a:lnTo>
                  <a:lnTo>
                    <a:pt x="241" y="336"/>
                  </a:lnTo>
                  <a:lnTo>
                    <a:pt x="251" y="350"/>
                  </a:lnTo>
                  <a:lnTo>
                    <a:pt x="257" y="359"/>
                  </a:lnTo>
                  <a:lnTo>
                    <a:pt x="261" y="369"/>
                  </a:lnTo>
                  <a:lnTo>
                    <a:pt x="267" y="379"/>
                  </a:lnTo>
                  <a:lnTo>
                    <a:pt x="273" y="393"/>
                  </a:lnTo>
                  <a:lnTo>
                    <a:pt x="283" y="403"/>
                  </a:lnTo>
                  <a:lnTo>
                    <a:pt x="292" y="413"/>
                  </a:lnTo>
                  <a:lnTo>
                    <a:pt x="298" y="420"/>
                  </a:lnTo>
                  <a:lnTo>
                    <a:pt x="305" y="420"/>
                  </a:lnTo>
                  <a:lnTo>
                    <a:pt x="302" y="426"/>
                  </a:lnTo>
                  <a:lnTo>
                    <a:pt x="302" y="433"/>
                  </a:lnTo>
                  <a:lnTo>
                    <a:pt x="305" y="443"/>
                  </a:lnTo>
                  <a:lnTo>
                    <a:pt x="305" y="453"/>
                  </a:lnTo>
                  <a:lnTo>
                    <a:pt x="305" y="460"/>
                  </a:lnTo>
                  <a:lnTo>
                    <a:pt x="302" y="467"/>
                  </a:lnTo>
                  <a:lnTo>
                    <a:pt x="298" y="470"/>
                  </a:lnTo>
                  <a:lnTo>
                    <a:pt x="292" y="463"/>
                  </a:lnTo>
                  <a:lnTo>
                    <a:pt x="283" y="457"/>
                  </a:lnTo>
                  <a:lnTo>
                    <a:pt x="273" y="457"/>
                  </a:lnTo>
                  <a:lnTo>
                    <a:pt x="264" y="453"/>
                  </a:lnTo>
                  <a:lnTo>
                    <a:pt x="253" y="453"/>
                  </a:lnTo>
                  <a:lnTo>
                    <a:pt x="245" y="447"/>
                  </a:lnTo>
                  <a:lnTo>
                    <a:pt x="234" y="447"/>
                  </a:lnTo>
                  <a:lnTo>
                    <a:pt x="222" y="447"/>
                  </a:lnTo>
                  <a:lnTo>
                    <a:pt x="209" y="447"/>
                  </a:lnTo>
                  <a:lnTo>
                    <a:pt x="199" y="447"/>
                  </a:lnTo>
                  <a:lnTo>
                    <a:pt x="190" y="447"/>
                  </a:lnTo>
                  <a:lnTo>
                    <a:pt x="184" y="443"/>
                  </a:lnTo>
                  <a:lnTo>
                    <a:pt x="181" y="443"/>
                  </a:lnTo>
                  <a:lnTo>
                    <a:pt x="171" y="443"/>
                  </a:lnTo>
                  <a:lnTo>
                    <a:pt x="159" y="443"/>
                  </a:lnTo>
                  <a:lnTo>
                    <a:pt x="145" y="443"/>
                  </a:lnTo>
                  <a:lnTo>
                    <a:pt x="133" y="443"/>
                  </a:lnTo>
                  <a:lnTo>
                    <a:pt x="120" y="443"/>
                  </a:lnTo>
                  <a:lnTo>
                    <a:pt x="110" y="443"/>
                  </a:lnTo>
                  <a:lnTo>
                    <a:pt x="105" y="443"/>
                  </a:lnTo>
                  <a:lnTo>
                    <a:pt x="82" y="443"/>
                  </a:lnTo>
                  <a:lnTo>
                    <a:pt x="70" y="447"/>
                  </a:lnTo>
                  <a:lnTo>
                    <a:pt x="59" y="447"/>
                  </a:lnTo>
                  <a:lnTo>
                    <a:pt x="53" y="447"/>
                  </a:lnTo>
                  <a:lnTo>
                    <a:pt x="47" y="447"/>
                  </a:lnTo>
                  <a:lnTo>
                    <a:pt x="51" y="443"/>
                  </a:lnTo>
                </a:path>
              </a:pathLst>
            </a:custGeom>
            <a:solidFill>
              <a:srgbClr val="FFFFFF">
                <a:lumMod val="50000"/>
              </a:srgbClr>
            </a:solid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51" name="Freeform 70"/>
            <p:cNvSpPr>
              <a:spLocks/>
            </p:cNvSpPr>
            <p:nvPr/>
          </p:nvSpPr>
          <p:spPr bwMode="auto">
            <a:xfrm>
              <a:off x="3916" y="2264"/>
              <a:ext cx="83" cy="59"/>
            </a:xfrm>
            <a:custGeom>
              <a:avLst/>
              <a:gdLst>
                <a:gd name="T0" fmla="*/ 488781 w 78"/>
                <a:gd name="T1" fmla="*/ 10414896 h 55"/>
                <a:gd name="T2" fmla="*/ 0 w 78"/>
                <a:gd name="T3" fmla="*/ 8850455 h 55"/>
                <a:gd name="T4" fmla="*/ 0 w 78"/>
                <a:gd name="T5" fmla="*/ 8250427 h 55"/>
                <a:gd name="T6" fmla="*/ 6 w 78"/>
                <a:gd name="T7" fmla="*/ 6834698 h 55"/>
                <a:gd name="T8" fmla="*/ 6 w 78"/>
                <a:gd name="T9" fmla="*/ 5939378 h 55"/>
                <a:gd name="T10" fmla="*/ 488781 w 78"/>
                <a:gd name="T11" fmla="*/ 4088689 h 55"/>
                <a:gd name="T12" fmla="*/ 588931 w 78"/>
                <a:gd name="T13" fmla="*/ 2026241 h 55"/>
                <a:gd name="T14" fmla="*/ 588931 w 78"/>
                <a:gd name="T15" fmla="*/ 4 h 55"/>
                <a:gd name="T16" fmla="*/ 909805 w 78"/>
                <a:gd name="T17" fmla="*/ 4 h 55"/>
                <a:gd name="T18" fmla="*/ 1260819 w 78"/>
                <a:gd name="T19" fmla="*/ 4 h 55"/>
                <a:gd name="T20" fmla="*/ 1720166 w 78"/>
                <a:gd name="T21" fmla="*/ 4 h 55"/>
                <a:gd name="T22" fmla="*/ 2346861 w 78"/>
                <a:gd name="T23" fmla="*/ 0 h 55"/>
                <a:gd name="T24" fmla="*/ 3418397 w 78"/>
                <a:gd name="T25" fmla="*/ 0 h 55"/>
                <a:gd name="T26" fmla="*/ 3811100 w 78"/>
                <a:gd name="T27" fmla="*/ 0 h 55"/>
                <a:gd name="T28" fmla="*/ 3637524 w 78"/>
                <a:gd name="T29" fmla="*/ 2683170 h 55"/>
                <a:gd name="T30" fmla="*/ 3637524 w 78"/>
                <a:gd name="T31" fmla="*/ 5939378 h 55"/>
                <a:gd name="T32" fmla="*/ 3811100 w 78"/>
                <a:gd name="T33" fmla="*/ 9494119 h 55"/>
                <a:gd name="T34" fmla="*/ 3008990 w 78"/>
                <a:gd name="T35" fmla="*/ 10414896 h 55"/>
                <a:gd name="T36" fmla="*/ 1917563 w 78"/>
                <a:gd name="T37" fmla="*/ 10414896 h 55"/>
                <a:gd name="T38" fmla="*/ 1260819 w 78"/>
                <a:gd name="T39" fmla="*/ 10414896 h 55"/>
                <a:gd name="T40" fmla="*/ 488781 w 78"/>
                <a:gd name="T41" fmla="*/ 10925291 h 55"/>
                <a:gd name="T42" fmla="*/ 488781 w 78"/>
                <a:gd name="T43" fmla="*/ 10414896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
                <a:gd name="T67" fmla="*/ 0 h 55"/>
                <a:gd name="T68" fmla="*/ 78 w 78"/>
                <a:gd name="T69" fmla="*/ 55 h 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 h="55">
                  <a:moveTo>
                    <a:pt x="9" y="51"/>
                  </a:moveTo>
                  <a:lnTo>
                    <a:pt x="0" y="44"/>
                  </a:lnTo>
                  <a:lnTo>
                    <a:pt x="0" y="41"/>
                  </a:lnTo>
                  <a:lnTo>
                    <a:pt x="6" y="34"/>
                  </a:lnTo>
                  <a:lnTo>
                    <a:pt x="6" y="30"/>
                  </a:lnTo>
                  <a:lnTo>
                    <a:pt x="9" y="20"/>
                  </a:lnTo>
                  <a:lnTo>
                    <a:pt x="12" y="10"/>
                  </a:lnTo>
                  <a:lnTo>
                    <a:pt x="12" y="4"/>
                  </a:lnTo>
                  <a:lnTo>
                    <a:pt x="19" y="4"/>
                  </a:lnTo>
                  <a:lnTo>
                    <a:pt x="25" y="4"/>
                  </a:lnTo>
                  <a:lnTo>
                    <a:pt x="35" y="4"/>
                  </a:lnTo>
                  <a:lnTo>
                    <a:pt x="48" y="0"/>
                  </a:lnTo>
                  <a:lnTo>
                    <a:pt x="70" y="0"/>
                  </a:lnTo>
                  <a:lnTo>
                    <a:pt x="77" y="0"/>
                  </a:lnTo>
                  <a:lnTo>
                    <a:pt x="74" y="14"/>
                  </a:lnTo>
                  <a:lnTo>
                    <a:pt x="74" y="30"/>
                  </a:lnTo>
                  <a:lnTo>
                    <a:pt x="77" y="47"/>
                  </a:lnTo>
                  <a:lnTo>
                    <a:pt x="61" y="51"/>
                  </a:lnTo>
                  <a:lnTo>
                    <a:pt x="38" y="51"/>
                  </a:lnTo>
                  <a:lnTo>
                    <a:pt x="25" y="51"/>
                  </a:lnTo>
                  <a:lnTo>
                    <a:pt x="9" y="54"/>
                  </a:lnTo>
                  <a:lnTo>
                    <a:pt x="9" y="51"/>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52" name="Freeform 71"/>
            <p:cNvSpPr>
              <a:spLocks/>
            </p:cNvSpPr>
            <p:nvPr/>
          </p:nvSpPr>
          <p:spPr bwMode="auto">
            <a:xfrm>
              <a:off x="3854" y="2212"/>
              <a:ext cx="70" cy="58"/>
            </a:xfrm>
            <a:custGeom>
              <a:avLst/>
              <a:gdLst>
                <a:gd name="T0" fmla="*/ 2147483647 w 34"/>
                <a:gd name="T1" fmla="*/ 0 h 42"/>
                <a:gd name="T2" fmla="*/ 2147483647 w 34"/>
                <a:gd name="T3" fmla="*/ 2147483647 h 42"/>
                <a:gd name="T4" fmla="*/ 0 w 34"/>
                <a:gd name="T5" fmla="*/ 2147483647 h 42"/>
                <a:gd name="T6" fmla="*/ 2147483647 w 34"/>
                <a:gd name="T7" fmla="*/ 2147483647 h 42"/>
                <a:gd name="T8" fmla="*/ 2147483647 w 34"/>
                <a:gd name="T9" fmla="*/ 2147483647 h 42"/>
                <a:gd name="T10" fmla="*/ 2147483647 w 34"/>
                <a:gd name="T11" fmla="*/ 0 h 42"/>
                <a:gd name="T12" fmla="*/ 0 60000 65536"/>
                <a:gd name="T13" fmla="*/ 0 60000 65536"/>
                <a:gd name="T14" fmla="*/ 0 60000 65536"/>
                <a:gd name="T15" fmla="*/ 0 60000 65536"/>
                <a:gd name="T16" fmla="*/ 0 60000 65536"/>
                <a:gd name="T17" fmla="*/ 0 60000 65536"/>
                <a:gd name="T18" fmla="*/ 0 w 34"/>
                <a:gd name="T19" fmla="*/ 0 h 42"/>
                <a:gd name="T20" fmla="*/ 34 w 34"/>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34" h="42">
                  <a:moveTo>
                    <a:pt x="29" y="0"/>
                  </a:moveTo>
                  <a:lnTo>
                    <a:pt x="4" y="3"/>
                  </a:lnTo>
                  <a:lnTo>
                    <a:pt x="0" y="14"/>
                  </a:lnTo>
                  <a:lnTo>
                    <a:pt x="17" y="41"/>
                  </a:lnTo>
                  <a:lnTo>
                    <a:pt x="33" y="18"/>
                  </a:lnTo>
                  <a:lnTo>
                    <a:pt x="29" y="0"/>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53" name="Freeform 72"/>
            <p:cNvSpPr>
              <a:spLocks/>
            </p:cNvSpPr>
            <p:nvPr/>
          </p:nvSpPr>
          <p:spPr bwMode="auto">
            <a:xfrm>
              <a:off x="4136" y="1868"/>
              <a:ext cx="567" cy="371"/>
            </a:xfrm>
            <a:custGeom>
              <a:avLst/>
              <a:gdLst>
                <a:gd name="T0" fmla="*/ 28050255 w 523"/>
                <a:gd name="T1" fmla="*/ 34449607 h 346"/>
                <a:gd name="T2" fmla="*/ 2 w 523"/>
                <a:gd name="T3" fmla="*/ 39941220 h 346"/>
                <a:gd name="T4" fmla="*/ 2 w 523"/>
                <a:gd name="T5" fmla="*/ 46103884 h 346"/>
                <a:gd name="T6" fmla="*/ 23865724 w 523"/>
                <a:gd name="T7" fmla="*/ 53006969 h 346"/>
                <a:gd name="T8" fmla="*/ 44632571 w 523"/>
                <a:gd name="T9" fmla="*/ 59250918 h 346"/>
                <a:gd name="T10" fmla="*/ 73945300 w 523"/>
                <a:gd name="T11" fmla="*/ 64669352 h 346"/>
                <a:gd name="T12" fmla="*/ 103622348 w 523"/>
                <a:gd name="T13" fmla="*/ 60273179 h 346"/>
                <a:gd name="T14" fmla="*/ 161782999 w 523"/>
                <a:gd name="T15" fmla="*/ 58992891 h 346"/>
                <a:gd name="T16" fmla="*/ 206146759 w 523"/>
                <a:gd name="T17" fmla="*/ 58240872 h 346"/>
                <a:gd name="T18" fmla="*/ 225233683 w 523"/>
                <a:gd name="T19" fmla="*/ 51447551 h 346"/>
                <a:gd name="T20" fmla="*/ 253927416 w 523"/>
                <a:gd name="T21" fmla="*/ 45626396 h 346"/>
                <a:gd name="T22" fmla="*/ 294114588 w 523"/>
                <a:gd name="T23" fmla="*/ 48922419 h 346"/>
                <a:gd name="T24" fmla="*/ 326256999 w 523"/>
                <a:gd name="T25" fmla="*/ 50768926 h 346"/>
                <a:gd name="T26" fmla="*/ 412284081 w 523"/>
                <a:gd name="T27" fmla="*/ 52356445 h 346"/>
                <a:gd name="T28" fmla="*/ 445400647 w 523"/>
                <a:gd name="T29" fmla="*/ 48922419 h 346"/>
                <a:gd name="T30" fmla="*/ 480834371 w 523"/>
                <a:gd name="T31" fmla="*/ 47987654 h 346"/>
                <a:gd name="T32" fmla="*/ 523495717 w 523"/>
                <a:gd name="T33" fmla="*/ 46103884 h 346"/>
                <a:gd name="T34" fmla="*/ 547500460 w 523"/>
                <a:gd name="T35" fmla="*/ 45626396 h 346"/>
                <a:gd name="T36" fmla="*/ 617451064 w 523"/>
                <a:gd name="T37" fmla="*/ 46103884 h 346"/>
                <a:gd name="T38" fmla="*/ 664301556 w 523"/>
                <a:gd name="T39" fmla="*/ 45626396 h 346"/>
                <a:gd name="T40" fmla="*/ 651719132 w 523"/>
                <a:gd name="T41" fmla="*/ 41738249 h 346"/>
                <a:gd name="T42" fmla="*/ 625827690 w 523"/>
                <a:gd name="T43" fmla="*/ 39607706 h 346"/>
                <a:gd name="T44" fmla="*/ 614924366 w 523"/>
                <a:gd name="T45" fmla="*/ 36938737 h 346"/>
                <a:gd name="T46" fmla="*/ 603344960 w 523"/>
                <a:gd name="T47" fmla="*/ 32905218 h 346"/>
                <a:gd name="T48" fmla="*/ 572804356 w 523"/>
                <a:gd name="T49" fmla="*/ 30020923 h 346"/>
                <a:gd name="T50" fmla="*/ 547500460 w 523"/>
                <a:gd name="T51" fmla="*/ 27036729 h 346"/>
                <a:gd name="T52" fmla="*/ 540908398 w 523"/>
                <a:gd name="T53" fmla="*/ 23335326 h 346"/>
                <a:gd name="T54" fmla="*/ 516843984 w 523"/>
                <a:gd name="T55" fmla="*/ 21180490 h 346"/>
                <a:gd name="T56" fmla="*/ 487353441 w 523"/>
                <a:gd name="T57" fmla="*/ 18928688 h 346"/>
                <a:gd name="T58" fmla="*/ 459312197 w 523"/>
                <a:gd name="T59" fmla="*/ 16852491 h 346"/>
                <a:gd name="T60" fmla="*/ 464641188 w 523"/>
                <a:gd name="T61" fmla="*/ 10054281 h 346"/>
                <a:gd name="T62" fmla="*/ 445400647 w 523"/>
                <a:gd name="T63" fmla="*/ 5004657 h 346"/>
                <a:gd name="T64" fmla="*/ 422427231 w 523"/>
                <a:gd name="T65" fmla="*/ 0 h 346"/>
                <a:gd name="T66" fmla="*/ 374766053 w 523"/>
                <a:gd name="T67" fmla="*/ 2323269 h 346"/>
                <a:gd name="T68" fmla="*/ 356367005 w 523"/>
                <a:gd name="T69" fmla="*/ 7975702 h 346"/>
                <a:gd name="T70" fmla="*/ 331723371 w 523"/>
                <a:gd name="T71" fmla="*/ 12098168 h 346"/>
                <a:gd name="T72" fmla="*/ 310170113 w 523"/>
                <a:gd name="T73" fmla="*/ 12997283 h 346"/>
                <a:gd name="T74" fmla="*/ 228902030 w 523"/>
                <a:gd name="T75" fmla="*/ 16384568 h 346"/>
                <a:gd name="T76" fmla="*/ 233400352 w 523"/>
                <a:gd name="T77" fmla="*/ 19200045 h 346"/>
                <a:gd name="T78" fmla="*/ 216865799 w 523"/>
                <a:gd name="T79" fmla="*/ 21931136 h 346"/>
                <a:gd name="T80" fmla="*/ 183171539 w 523"/>
                <a:gd name="T81" fmla="*/ 23669835 h 346"/>
                <a:gd name="T82" fmla="*/ 140500444 w 523"/>
                <a:gd name="T83" fmla="*/ 25540394 h 346"/>
                <a:gd name="T84" fmla="*/ 123761693 w 523"/>
                <a:gd name="T85" fmla="*/ 27463023 h 346"/>
                <a:gd name="T86" fmla="*/ 100106715 w 523"/>
                <a:gd name="T87" fmla="*/ 25214858 h 346"/>
                <a:gd name="T88" fmla="*/ 73945300 w 523"/>
                <a:gd name="T89" fmla="*/ 27997966 h 346"/>
                <a:gd name="T90" fmla="*/ 44632571 w 523"/>
                <a:gd name="T91" fmla="*/ 30020923 h 34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23"/>
                <a:gd name="T139" fmla="*/ 0 h 346"/>
                <a:gd name="T140" fmla="*/ 523 w 523"/>
                <a:gd name="T141" fmla="*/ 346 h 34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23" h="346">
                  <a:moveTo>
                    <a:pt x="35" y="161"/>
                  </a:moveTo>
                  <a:lnTo>
                    <a:pt x="28" y="171"/>
                  </a:lnTo>
                  <a:lnTo>
                    <a:pt x="22" y="184"/>
                  </a:lnTo>
                  <a:lnTo>
                    <a:pt x="15" y="194"/>
                  </a:lnTo>
                  <a:lnTo>
                    <a:pt x="9" y="204"/>
                  </a:lnTo>
                  <a:lnTo>
                    <a:pt x="2" y="214"/>
                  </a:lnTo>
                  <a:lnTo>
                    <a:pt x="0" y="224"/>
                  </a:lnTo>
                  <a:lnTo>
                    <a:pt x="2" y="234"/>
                  </a:lnTo>
                  <a:lnTo>
                    <a:pt x="2" y="247"/>
                  </a:lnTo>
                  <a:lnTo>
                    <a:pt x="2" y="261"/>
                  </a:lnTo>
                  <a:lnTo>
                    <a:pt x="12" y="275"/>
                  </a:lnTo>
                  <a:lnTo>
                    <a:pt x="18" y="284"/>
                  </a:lnTo>
                  <a:lnTo>
                    <a:pt x="22" y="294"/>
                  </a:lnTo>
                  <a:lnTo>
                    <a:pt x="28" y="304"/>
                  </a:lnTo>
                  <a:lnTo>
                    <a:pt x="35" y="318"/>
                  </a:lnTo>
                  <a:lnTo>
                    <a:pt x="44" y="328"/>
                  </a:lnTo>
                  <a:lnTo>
                    <a:pt x="54" y="338"/>
                  </a:lnTo>
                  <a:lnTo>
                    <a:pt x="59" y="345"/>
                  </a:lnTo>
                  <a:lnTo>
                    <a:pt x="66" y="345"/>
                  </a:lnTo>
                  <a:lnTo>
                    <a:pt x="72" y="331"/>
                  </a:lnTo>
                  <a:lnTo>
                    <a:pt x="82" y="321"/>
                  </a:lnTo>
                  <a:lnTo>
                    <a:pt x="102" y="311"/>
                  </a:lnTo>
                  <a:lnTo>
                    <a:pt x="114" y="308"/>
                  </a:lnTo>
                  <a:lnTo>
                    <a:pt x="126" y="315"/>
                  </a:lnTo>
                  <a:lnTo>
                    <a:pt x="140" y="318"/>
                  </a:lnTo>
                  <a:lnTo>
                    <a:pt x="152" y="318"/>
                  </a:lnTo>
                  <a:lnTo>
                    <a:pt x="162" y="311"/>
                  </a:lnTo>
                  <a:lnTo>
                    <a:pt x="168" y="308"/>
                  </a:lnTo>
                  <a:lnTo>
                    <a:pt x="178" y="304"/>
                  </a:lnTo>
                  <a:lnTo>
                    <a:pt x="178" y="275"/>
                  </a:lnTo>
                  <a:lnTo>
                    <a:pt x="184" y="271"/>
                  </a:lnTo>
                  <a:lnTo>
                    <a:pt x="187" y="257"/>
                  </a:lnTo>
                  <a:lnTo>
                    <a:pt x="200" y="244"/>
                  </a:lnTo>
                  <a:lnTo>
                    <a:pt x="222" y="247"/>
                  </a:lnTo>
                  <a:lnTo>
                    <a:pt x="229" y="255"/>
                  </a:lnTo>
                  <a:lnTo>
                    <a:pt x="232" y="261"/>
                  </a:lnTo>
                  <a:lnTo>
                    <a:pt x="244" y="275"/>
                  </a:lnTo>
                  <a:lnTo>
                    <a:pt x="252" y="275"/>
                  </a:lnTo>
                  <a:lnTo>
                    <a:pt x="257" y="271"/>
                  </a:lnTo>
                  <a:lnTo>
                    <a:pt x="267" y="278"/>
                  </a:lnTo>
                  <a:lnTo>
                    <a:pt x="283" y="281"/>
                  </a:lnTo>
                  <a:lnTo>
                    <a:pt x="324" y="278"/>
                  </a:lnTo>
                  <a:lnTo>
                    <a:pt x="327" y="268"/>
                  </a:lnTo>
                  <a:lnTo>
                    <a:pt x="337" y="261"/>
                  </a:lnTo>
                  <a:lnTo>
                    <a:pt x="350" y="261"/>
                  </a:lnTo>
                  <a:lnTo>
                    <a:pt x="356" y="268"/>
                  </a:lnTo>
                  <a:lnTo>
                    <a:pt x="368" y="261"/>
                  </a:lnTo>
                  <a:lnTo>
                    <a:pt x="378" y="257"/>
                  </a:lnTo>
                  <a:lnTo>
                    <a:pt x="397" y="255"/>
                  </a:lnTo>
                  <a:lnTo>
                    <a:pt x="403" y="247"/>
                  </a:lnTo>
                  <a:lnTo>
                    <a:pt x="411" y="247"/>
                  </a:lnTo>
                  <a:lnTo>
                    <a:pt x="411" y="255"/>
                  </a:lnTo>
                  <a:lnTo>
                    <a:pt x="430" y="255"/>
                  </a:lnTo>
                  <a:lnTo>
                    <a:pt x="432" y="244"/>
                  </a:lnTo>
                  <a:lnTo>
                    <a:pt x="474" y="241"/>
                  </a:lnTo>
                  <a:lnTo>
                    <a:pt x="483" y="255"/>
                  </a:lnTo>
                  <a:lnTo>
                    <a:pt x="486" y="247"/>
                  </a:lnTo>
                  <a:lnTo>
                    <a:pt x="496" y="255"/>
                  </a:lnTo>
                  <a:lnTo>
                    <a:pt x="503" y="244"/>
                  </a:lnTo>
                  <a:lnTo>
                    <a:pt x="522" y="244"/>
                  </a:lnTo>
                  <a:lnTo>
                    <a:pt x="519" y="241"/>
                  </a:lnTo>
                  <a:lnTo>
                    <a:pt x="519" y="231"/>
                  </a:lnTo>
                  <a:lnTo>
                    <a:pt x="512" y="224"/>
                  </a:lnTo>
                  <a:lnTo>
                    <a:pt x="505" y="218"/>
                  </a:lnTo>
                  <a:lnTo>
                    <a:pt x="499" y="214"/>
                  </a:lnTo>
                  <a:lnTo>
                    <a:pt x="493" y="211"/>
                  </a:lnTo>
                  <a:lnTo>
                    <a:pt x="483" y="208"/>
                  </a:lnTo>
                  <a:lnTo>
                    <a:pt x="483" y="204"/>
                  </a:lnTo>
                  <a:lnTo>
                    <a:pt x="483" y="197"/>
                  </a:lnTo>
                  <a:lnTo>
                    <a:pt x="477" y="191"/>
                  </a:lnTo>
                  <a:lnTo>
                    <a:pt x="477" y="184"/>
                  </a:lnTo>
                  <a:lnTo>
                    <a:pt x="474" y="174"/>
                  </a:lnTo>
                  <a:lnTo>
                    <a:pt x="465" y="171"/>
                  </a:lnTo>
                  <a:lnTo>
                    <a:pt x="458" y="164"/>
                  </a:lnTo>
                  <a:lnTo>
                    <a:pt x="451" y="161"/>
                  </a:lnTo>
                  <a:lnTo>
                    <a:pt x="446" y="154"/>
                  </a:lnTo>
                  <a:lnTo>
                    <a:pt x="439" y="150"/>
                  </a:lnTo>
                  <a:lnTo>
                    <a:pt x="432" y="144"/>
                  </a:lnTo>
                  <a:lnTo>
                    <a:pt x="426" y="137"/>
                  </a:lnTo>
                  <a:lnTo>
                    <a:pt x="430" y="127"/>
                  </a:lnTo>
                  <a:lnTo>
                    <a:pt x="426" y="124"/>
                  </a:lnTo>
                  <a:lnTo>
                    <a:pt x="419" y="120"/>
                  </a:lnTo>
                  <a:lnTo>
                    <a:pt x="414" y="114"/>
                  </a:lnTo>
                  <a:lnTo>
                    <a:pt x="407" y="114"/>
                  </a:lnTo>
                  <a:lnTo>
                    <a:pt x="397" y="114"/>
                  </a:lnTo>
                  <a:lnTo>
                    <a:pt x="391" y="110"/>
                  </a:lnTo>
                  <a:lnTo>
                    <a:pt x="384" y="101"/>
                  </a:lnTo>
                  <a:lnTo>
                    <a:pt x="378" y="97"/>
                  </a:lnTo>
                  <a:lnTo>
                    <a:pt x="368" y="97"/>
                  </a:lnTo>
                  <a:lnTo>
                    <a:pt x="362" y="90"/>
                  </a:lnTo>
                  <a:lnTo>
                    <a:pt x="360" y="80"/>
                  </a:lnTo>
                  <a:lnTo>
                    <a:pt x="362" y="67"/>
                  </a:lnTo>
                  <a:lnTo>
                    <a:pt x="366" y="54"/>
                  </a:lnTo>
                  <a:lnTo>
                    <a:pt x="362" y="40"/>
                  </a:lnTo>
                  <a:lnTo>
                    <a:pt x="356" y="30"/>
                  </a:lnTo>
                  <a:lnTo>
                    <a:pt x="350" y="27"/>
                  </a:lnTo>
                  <a:lnTo>
                    <a:pt x="343" y="17"/>
                  </a:lnTo>
                  <a:lnTo>
                    <a:pt x="337" y="10"/>
                  </a:lnTo>
                  <a:lnTo>
                    <a:pt x="331" y="0"/>
                  </a:lnTo>
                  <a:lnTo>
                    <a:pt x="327" y="0"/>
                  </a:lnTo>
                  <a:lnTo>
                    <a:pt x="299" y="7"/>
                  </a:lnTo>
                  <a:lnTo>
                    <a:pt x="296" y="13"/>
                  </a:lnTo>
                  <a:lnTo>
                    <a:pt x="292" y="30"/>
                  </a:lnTo>
                  <a:lnTo>
                    <a:pt x="286" y="33"/>
                  </a:lnTo>
                  <a:lnTo>
                    <a:pt x="280" y="43"/>
                  </a:lnTo>
                  <a:lnTo>
                    <a:pt x="276" y="43"/>
                  </a:lnTo>
                  <a:lnTo>
                    <a:pt x="264" y="54"/>
                  </a:lnTo>
                  <a:lnTo>
                    <a:pt x="260" y="64"/>
                  </a:lnTo>
                  <a:lnTo>
                    <a:pt x="260" y="67"/>
                  </a:lnTo>
                  <a:lnTo>
                    <a:pt x="252" y="70"/>
                  </a:lnTo>
                  <a:lnTo>
                    <a:pt x="244" y="70"/>
                  </a:lnTo>
                  <a:lnTo>
                    <a:pt x="241" y="80"/>
                  </a:lnTo>
                  <a:lnTo>
                    <a:pt x="213" y="84"/>
                  </a:lnTo>
                  <a:lnTo>
                    <a:pt x="180" y="87"/>
                  </a:lnTo>
                  <a:lnTo>
                    <a:pt x="180" y="93"/>
                  </a:lnTo>
                  <a:lnTo>
                    <a:pt x="187" y="101"/>
                  </a:lnTo>
                  <a:lnTo>
                    <a:pt x="184" y="103"/>
                  </a:lnTo>
                  <a:lnTo>
                    <a:pt x="180" y="107"/>
                  </a:lnTo>
                  <a:lnTo>
                    <a:pt x="178" y="114"/>
                  </a:lnTo>
                  <a:lnTo>
                    <a:pt x="171" y="117"/>
                  </a:lnTo>
                  <a:lnTo>
                    <a:pt x="168" y="124"/>
                  </a:lnTo>
                  <a:lnTo>
                    <a:pt x="149" y="127"/>
                  </a:lnTo>
                  <a:lnTo>
                    <a:pt x="145" y="127"/>
                  </a:lnTo>
                  <a:lnTo>
                    <a:pt x="124" y="130"/>
                  </a:lnTo>
                  <a:lnTo>
                    <a:pt x="114" y="137"/>
                  </a:lnTo>
                  <a:lnTo>
                    <a:pt x="110" y="137"/>
                  </a:lnTo>
                  <a:lnTo>
                    <a:pt x="102" y="140"/>
                  </a:lnTo>
                  <a:lnTo>
                    <a:pt x="102" y="144"/>
                  </a:lnTo>
                  <a:lnTo>
                    <a:pt x="98" y="148"/>
                  </a:lnTo>
                  <a:lnTo>
                    <a:pt x="91" y="140"/>
                  </a:lnTo>
                  <a:lnTo>
                    <a:pt x="86" y="134"/>
                  </a:lnTo>
                  <a:lnTo>
                    <a:pt x="78" y="134"/>
                  </a:lnTo>
                  <a:lnTo>
                    <a:pt x="78" y="140"/>
                  </a:lnTo>
                  <a:lnTo>
                    <a:pt x="66" y="144"/>
                  </a:lnTo>
                  <a:lnTo>
                    <a:pt x="59" y="150"/>
                  </a:lnTo>
                  <a:lnTo>
                    <a:pt x="37" y="150"/>
                  </a:lnTo>
                  <a:lnTo>
                    <a:pt x="35" y="150"/>
                  </a:lnTo>
                  <a:lnTo>
                    <a:pt x="35" y="161"/>
                  </a:lnTo>
                </a:path>
              </a:pathLst>
            </a:custGeom>
            <a:solidFill>
              <a:srgbClr val="FFFFFF">
                <a:lumMod val="50000"/>
              </a:srgbClr>
            </a:solid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54" name="Freeform 73"/>
            <p:cNvSpPr>
              <a:spLocks/>
            </p:cNvSpPr>
            <p:nvPr/>
          </p:nvSpPr>
          <p:spPr bwMode="auto">
            <a:xfrm>
              <a:off x="4090" y="1311"/>
              <a:ext cx="460" cy="719"/>
            </a:xfrm>
            <a:custGeom>
              <a:avLst/>
              <a:gdLst>
                <a:gd name="T0" fmla="*/ 64536046 w 425"/>
                <a:gd name="T1" fmla="*/ 156726926 h 668"/>
                <a:gd name="T2" fmla="*/ 61527625 w 425"/>
                <a:gd name="T3" fmla="*/ 149515367 h 668"/>
                <a:gd name="T4" fmla="*/ 10890307 w 425"/>
                <a:gd name="T5" fmla="*/ 138251405 h 668"/>
                <a:gd name="T6" fmla="*/ 6 w 425"/>
                <a:gd name="T7" fmla="*/ 131757365 h 668"/>
                <a:gd name="T8" fmla="*/ 10890307 w 425"/>
                <a:gd name="T9" fmla="*/ 124922131 h 668"/>
                <a:gd name="T10" fmla="*/ 53290558 w 425"/>
                <a:gd name="T11" fmla="*/ 105701779 h 668"/>
                <a:gd name="T12" fmla="*/ 79157868 w 425"/>
                <a:gd name="T13" fmla="*/ 71158982 h 668"/>
                <a:gd name="T14" fmla="*/ 85237123 w 425"/>
                <a:gd name="T15" fmla="*/ 41658776 h 668"/>
                <a:gd name="T16" fmla="*/ 100369140 w 425"/>
                <a:gd name="T17" fmla="*/ 0 h 668"/>
                <a:gd name="T18" fmla="*/ 135139709 w 425"/>
                <a:gd name="T19" fmla="*/ 5894035 h 668"/>
                <a:gd name="T20" fmla="*/ 149088481 w 425"/>
                <a:gd name="T21" fmla="*/ 8401648 h 668"/>
                <a:gd name="T22" fmla="*/ 154331016 w 425"/>
                <a:gd name="T23" fmla="*/ 10617719 h 668"/>
                <a:gd name="T24" fmla="*/ 194334493 w 425"/>
                <a:gd name="T25" fmla="*/ 18861791 h 668"/>
                <a:gd name="T26" fmla="*/ 211511654 w 425"/>
                <a:gd name="T27" fmla="*/ 21927727 h 668"/>
                <a:gd name="T28" fmla="*/ 228526861 w 425"/>
                <a:gd name="T29" fmla="*/ 23850995 h 668"/>
                <a:gd name="T30" fmla="*/ 237889609 w 425"/>
                <a:gd name="T31" fmla="*/ 27248600 h 668"/>
                <a:gd name="T32" fmla="*/ 261752073 w 425"/>
                <a:gd name="T33" fmla="*/ 30261752 h 668"/>
                <a:gd name="T34" fmla="*/ 277119610 w 425"/>
                <a:gd name="T35" fmla="*/ 33998380 h 668"/>
                <a:gd name="T36" fmla="*/ 299533834 w 425"/>
                <a:gd name="T37" fmla="*/ 37735569 h 668"/>
                <a:gd name="T38" fmla="*/ 307740457 w 425"/>
                <a:gd name="T39" fmla="*/ 39918332 h 668"/>
                <a:gd name="T40" fmla="*/ 335167723 w 425"/>
                <a:gd name="T41" fmla="*/ 45763154 h 668"/>
                <a:gd name="T42" fmla="*/ 359224006 w 425"/>
                <a:gd name="T43" fmla="*/ 49257027 h 668"/>
                <a:gd name="T44" fmla="*/ 371613186 w 425"/>
                <a:gd name="T45" fmla="*/ 53123885 h 668"/>
                <a:gd name="T46" fmla="*/ 386854096 w 425"/>
                <a:gd name="T47" fmla="*/ 56347312 h 668"/>
                <a:gd name="T48" fmla="*/ 404873033 w 425"/>
                <a:gd name="T49" fmla="*/ 58162670 h 668"/>
                <a:gd name="T50" fmla="*/ 363881482 w 425"/>
                <a:gd name="T51" fmla="*/ 122789415 h 668"/>
                <a:gd name="T52" fmla="*/ 353110740 w 425"/>
                <a:gd name="T53" fmla="*/ 130220651 h 668"/>
                <a:gd name="T54" fmla="*/ 336945760 w 425"/>
                <a:gd name="T55" fmla="*/ 141870342 h 668"/>
                <a:gd name="T56" fmla="*/ 326243734 w 425"/>
                <a:gd name="T57" fmla="*/ 155774505 h 668"/>
                <a:gd name="T58" fmla="*/ 345453294 w 425"/>
                <a:gd name="T59" fmla="*/ 167788534 h 668"/>
                <a:gd name="T60" fmla="*/ 353110740 w 425"/>
                <a:gd name="T61" fmla="*/ 179547547 h 668"/>
                <a:gd name="T62" fmla="*/ 359224006 w 425"/>
                <a:gd name="T63" fmla="*/ 186441540 h 668"/>
                <a:gd name="T64" fmla="*/ 353110740 w 425"/>
                <a:gd name="T65" fmla="*/ 187141424 h 668"/>
                <a:gd name="T66" fmla="*/ 319310027 w 425"/>
                <a:gd name="T67" fmla="*/ 198474857 h 668"/>
                <a:gd name="T68" fmla="*/ 303922818 w 425"/>
                <a:gd name="T69" fmla="*/ 203157604 h 668"/>
                <a:gd name="T70" fmla="*/ 288664936 w 425"/>
                <a:gd name="T71" fmla="*/ 211843052 h 668"/>
                <a:gd name="T72" fmla="*/ 268838868 w 425"/>
                <a:gd name="T73" fmla="*/ 216500723 h 668"/>
                <a:gd name="T74" fmla="*/ 211511654 w 425"/>
                <a:gd name="T75" fmla="*/ 221196833 h 668"/>
                <a:gd name="T76" fmla="*/ 211511654 w 425"/>
                <a:gd name="T77" fmla="*/ 226260245 h 668"/>
                <a:gd name="T78" fmla="*/ 200736478 w 425"/>
                <a:gd name="T79" fmla="*/ 232589371 h 668"/>
                <a:gd name="T80" fmla="*/ 158314351 w 425"/>
                <a:gd name="T81" fmla="*/ 234583765 h 668"/>
                <a:gd name="T82" fmla="*/ 137744837 w 425"/>
                <a:gd name="T83" fmla="*/ 238084562 h 668"/>
                <a:gd name="T84" fmla="*/ 127403849 w 425"/>
                <a:gd name="T85" fmla="*/ 238084562 h 668"/>
                <a:gd name="T86" fmla="*/ 116040705 w 425"/>
                <a:gd name="T87" fmla="*/ 238084562 h 668"/>
                <a:gd name="T88" fmla="*/ 75603180 w 425"/>
                <a:gd name="T89" fmla="*/ 242219938 h 668"/>
                <a:gd name="T90" fmla="*/ 67570374 w 425"/>
                <a:gd name="T91" fmla="*/ 230922876 h 668"/>
                <a:gd name="T92" fmla="*/ 61527625 w 425"/>
                <a:gd name="T93" fmla="*/ 225038893 h 668"/>
                <a:gd name="T94" fmla="*/ 42028480 w 425"/>
                <a:gd name="T95" fmla="*/ 218668021 h 668"/>
                <a:gd name="T96" fmla="*/ 24028583 w 425"/>
                <a:gd name="T97" fmla="*/ 204952503 h 668"/>
                <a:gd name="T98" fmla="*/ 67570374 w 425"/>
                <a:gd name="T99" fmla="*/ 204485179 h 668"/>
                <a:gd name="T100" fmla="*/ 67570374 w 425"/>
                <a:gd name="T101" fmla="*/ 197148385 h 668"/>
                <a:gd name="T102" fmla="*/ 53290558 w 425"/>
                <a:gd name="T103" fmla="*/ 188288379 h 668"/>
                <a:gd name="T104" fmla="*/ 48983210 w 425"/>
                <a:gd name="T105" fmla="*/ 161534494 h 6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5"/>
                <a:gd name="T160" fmla="*/ 0 h 668"/>
                <a:gd name="T161" fmla="*/ 425 w 425"/>
                <a:gd name="T162" fmla="*/ 668 h 6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5" h="668">
                  <a:moveTo>
                    <a:pt x="48" y="443"/>
                  </a:moveTo>
                  <a:lnTo>
                    <a:pt x="56" y="439"/>
                  </a:lnTo>
                  <a:lnTo>
                    <a:pt x="67" y="433"/>
                  </a:lnTo>
                  <a:lnTo>
                    <a:pt x="71" y="422"/>
                  </a:lnTo>
                  <a:lnTo>
                    <a:pt x="67" y="416"/>
                  </a:lnTo>
                  <a:lnTo>
                    <a:pt x="64" y="412"/>
                  </a:lnTo>
                  <a:lnTo>
                    <a:pt x="25" y="409"/>
                  </a:lnTo>
                  <a:lnTo>
                    <a:pt x="25" y="392"/>
                  </a:lnTo>
                  <a:lnTo>
                    <a:pt x="12" y="382"/>
                  </a:lnTo>
                  <a:lnTo>
                    <a:pt x="0" y="379"/>
                  </a:lnTo>
                  <a:lnTo>
                    <a:pt x="0" y="365"/>
                  </a:lnTo>
                  <a:lnTo>
                    <a:pt x="6" y="362"/>
                  </a:lnTo>
                  <a:lnTo>
                    <a:pt x="6" y="356"/>
                  </a:lnTo>
                  <a:lnTo>
                    <a:pt x="12" y="356"/>
                  </a:lnTo>
                  <a:lnTo>
                    <a:pt x="12" y="345"/>
                  </a:lnTo>
                  <a:lnTo>
                    <a:pt x="35" y="318"/>
                  </a:lnTo>
                  <a:lnTo>
                    <a:pt x="56" y="295"/>
                  </a:lnTo>
                  <a:lnTo>
                    <a:pt x="56" y="292"/>
                  </a:lnTo>
                  <a:lnTo>
                    <a:pt x="64" y="285"/>
                  </a:lnTo>
                  <a:lnTo>
                    <a:pt x="79" y="268"/>
                  </a:lnTo>
                  <a:lnTo>
                    <a:pt x="83" y="197"/>
                  </a:lnTo>
                  <a:lnTo>
                    <a:pt x="92" y="137"/>
                  </a:lnTo>
                  <a:lnTo>
                    <a:pt x="105" y="121"/>
                  </a:lnTo>
                  <a:lnTo>
                    <a:pt x="89" y="114"/>
                  </a:lnTo>
                  <a:lnTo>
                    <a:pt x="76" y="101"/>
                  </a:lnTo>
                  <a:lnTo>
                    <a:pt x="64" y="14"/>
                  </a:lnTo>
                  <a:lnTo>
                    <a:pt x="105" y="0"/>
                  </a:lnTo>
                  <a:lnTo>
                    <a:pt x="121" y="7"/>
                  </a:lnTo>
                  <a:lnTo>
                    <a:pt x="137" y="14"/>
                  </a:lnTo>
                  <a:lnTo>
                    <a:pt x="140" y="17"/>
                  </a:lnTo>
                  <a:lnTo>
                    <a:pt x="144" y="20"/>
                  </a:lnTo>
                  <a:lnTo>
                    <a:pt x="147" y="20"/>
                  </a:lnTo>
                  <a:lnTo>
                    <a:pt x="156" y="23"/>
                  </a:lnTo>
                  <a:lnTo>
                    <a:pt x="156" y="27"/>
                  </a:lnTo>
                  <a:lnTo>
                    <a:pt x="163" y="27"/>
                  </a:lnTo>
                  <a:lnTo>
                    <a:pt x="163" y="30"/>
                  </a:lnTo>
                  <a:lnTo>
                    <a:pt x="182" y="37"/>
                  </a:lnTo>
                  <a:lnTo>
                    <a:pt x="201" y="47"/>
                  </a:lnTo>
                  <a:lnTo>
                    <a:pt x="203" y="51"/>
                  </a:lnTo>
                  <a:lnTo>
                    <a:pt x="207" y="51"/>
                  </a:lnTo>
                  <a:lnTo>
                    <a:pt x="220" y="57"/>
                  </a:lnTo>
                  <a:lnTo>
                    <a:pt x="222" y="61"/>
                  </a:lnTo>
                  <a:lnTo>
                    <a:pt x="226" y="61"/>
                  </a:lnTo>
                  <a:lnTo>
                    <a:pt x="233" y="64"/>
                  </a:lnTo>
                  <a:lnTo>
                    <a:pt x="239" y="67"/>
                  </a:lnTo>
                  <a:lnTo>
                    <a:pt x="242" y="67"/>
                  </a:lnTo>
                  <a:lnTo>
                    <a:pt x="245" y="70"/>
                  </a:lnTo>
                  <a:lnTo>
                    <a:pt x="249" y="74"/>
                  </a:lnTo>
                  <a:lnTo>
                    <a:pt x="265" y="80"/>
                  </a:lnTo>
                  <a:lnTo>
                    <a:pt x="271" y="84"/>
                  </a:lnTo>
                  <a:lnTo>
                    <a:pt x="274" y="84"/>
                  </a:lnTo>
                  <a:lnTo>
                    <a:pt x="274" y="87"/>
                  </a:lnTo>
                  <a:lnTo>
                    <a:pt x="280" y="87"/>
                  </a:lnTo>
                  <a:lnTo>
                    <a:pt x="290" y="94"/>
                  </a:lnTo>
                  <a:lnTo>
                    <a:pt x="296" y="97"/>
                  </a:lnTo>
                  <a:lnTo>
                    <a:pt x="302" y="101"/>
                  </a:lnTo>
                  <a:lnTo>
                    <a:pt x="313" y="104"/>
                  </a:lnTo>
                  <a:lnTo>
                    <a:pt x="318" y="107"/>
                  </a:lnTo>
                  <a:lnTo>
                    <a:pt x="318" y="111"/>
                  </a:lnTo>
                  <a:lnTo>
                    <a:pt x="322" y="111"/>
                  </a:lnTo>
                  <a:lnTo>
                    <a:pt x="344" y="121"/>
                  </a:lnTo>
                  <a:lnTo>
                    <a:pt x="350" y="124"/>
                  </a:lnTo>
                  <a:lnTo>
                    <a:pt x="350" y="127"/>
                  </a:lnTo>
                  <a:lnTo>
                    <a:pt x="353" y="127"/>
                  </a:lnTo>
                  <a:lnTo>
                    <a:pt x="360" y="127"/>
                  </a:lnTo>
                  <a:lnTo>
                    <a:pt x="376" y="137"/>
                  </a:lnTo>
                  <a:lnTo>
                    <a:pt x="382" y="140"/>
                  </a:lnTo>
                  <a:lnTo>
                    <a:pt x="388" y="144"/>
                  </a:lnTo>
                  <a:lnTo>
                    <a:pt x="388" y="148"/>
                  </a:lnTo>
                  <a:lnTo>
                    <a:pt x="398" y="148"/>
                  </a:lnTo>
                  <a:lnTo>
                    <a:pt x="398" y="150"/>
                  </a:lnTo>
                  <a:lnTo>
                    <a:pt x="405" y="154"/>
                  </a:lnTo>
                  <a:lnTo>
                    <a:pt x="411" y="158"/>
                  </a:lnTo>
                  <a:lnTo>
                    <a:pt x="414" y="158"/>
                  </a:lnTo>
                  <a:lnTo>
                    <a:pt x="424" y="161"/>
                  </a:lnTo>
                  <a:lnTo>
                    <a:pt x="424" y="318"/>
                  </a:lnTo>
                  <a:lnTo>
                    <a:pt x="382" y="322"/>
                  </a:lnTo>
                  <a:lnTo>
                    <a:pt x="380" y="339"/>
                  </a:lnTo>
                  <a:lnTo>
                    <a:pt x="376" y="345"/>
                  </a:lnTo>
                  <a:lnTo>
                    <a:pt x="373" y="349"/>
                  </a:lnTo>
                  <a:lnTo>
                    <a:pt x="369" y="359"/>
                  </a:lnTo>
                  <a:lnTo>
                    <a:pt x="357" y="372"/>
                  </a:lnTo>
                  <a:lnTo>
                    <a:pt x="357" y="389"/>
                  </a:lnTo>
                  <a:lnTo>
                    <a:pt x="353" y="392"/>
                  </a:lnTo>
                  <a:lnTo>
                    <a:pt x="348" y="396"/>
                  </a:lnTo>
                  <a:lnTo>
                    <a:pt x="344" y="422"/>
                  </a:lnTo>
                  <a:lnTo>
                    <a:pt x="341" y="429"/>
                  </a:lnTo>
                  <a:lnTo>
                    <a:pt x="341" y="446"/>
                  </a:lnTo>
                  <a:lnTo>
                    <a:pt x="357" y="443"/>
                  </a:lnTo>
                  <a:lnTo>
                    <a:pt x="360" y="463"/>
                  </a:lnTo>
                  <a:lnTo>
                    <a:pt x="364" y="472"/>
                  </a:lnTo>
                  <a:lnTo>
                    <a:pt x="367" y="489"/>
                  </a:lnTo>
                  <a:lnTo>
                    <a:pt x="369" y="493"/>
                  </a:lnTo>
                  <a:lnTo>
                    <a:pt x="376" y="499"/>
                  </a:lnTo>
                  <a:lnTo>
                    <a:pt x="380" y="513"/>
                  </a:lnTo>
                  <a:lnTo>
                    <a:pt x="376" y="513"/>
                  </a:lnTo>
                  <a:lnTo>
                    <a:pt x="376" y="517"/>
                  </a:lnTo>
                  <a:lnTo>
                    <a:pt x="373" y="517"/>
                  </a:lnTo>
                  <a:lnTo>
                    <a:pt x="369" y="517"/>
                  </a:lnTo>
                  <a:lnTo>
                    <a:pt x="341" y="523"/>
                  </a:lnTo>
                  <a:lnTo>
                    <a:pt x="338" y="530"/>
                  </a:lnTo>
                  <a:lnTo>
                    <a:pt x="334" y="546"/>
                  </a:lnTo>
                  <a:lnTo>
                    <a:pt x="329" y="550"/>
                  </a:lnTo>
                  <a:lnTo>
                    <a:pt x="322" y="560"/>
                  </a:lnTo>
                  <a:lnTo>
                    <a:pt x="318" y="560"/>
                  </a:lnTo>
                  <a:lnTo>
                    <a:pt x="306" y="570"/>
                  </a:lnTo>
                  <a:lnTo>
                    <a:pt x="302" y="580"/>
                  </a:lnTo>
                  <a:lnTo>
                    <a:pt x="302" y="583"/>
                  </a:lnTo>
                  <a:lnTo>
                    <a:pt x="294" y="587"/>
                  </a:lnTo>
                  <a:lnTo>
                    <a:pt x="286" y="587"/>
                  </a:lnTo>
                  <a:lnTo>
                    <a:pt x="283" y="597"/>
                  </a:lnTo>
                  <a:lnTo>
                    <a:pt x="255" y="600"/>
                  </a:lnTo>
                  <a:lnTo>
                    <a:pt x="222" y="603"/>
                  </a:lnTo>
                  <a:lnTo>
                    <a:pt x="222" y="610"/>
                  </a:lnTo>
                  <a:lnTo>
                    <a:pt x="230" y="617"/>
                  </a:lnTo>
                  <a:lnTo>
                    <a:pt x="226" y="620"/>
                  </a:lnTo>
                  <a:lnTo>
                    <a:pt x="222" y="624"/>
                  </a:lnTo>
                  <a:lnTo>
                    <a:pt x="220" y="630"/>
                  </a:lnTo>
                  <a:lnTo>
                    <a:pt x="214" y="634"/>
                  </a:lnTo>
                  <a:lnTo>
                    <a:pt x="210" y="640"/>
                  </a:lnTo>
                  <a:lnTo>
                    <a:pt x="191" y="644"/>
                  </a:lnTo>
                  <a:lnTo>
                    <a:pt x="187" y="644"/>
                  </a:lnTo>
                  <a:lnTo>
                    <a:pt x="165" y="647"/>
                  </a:lnTo>
                  <a:lnTo>
                    <a:pt x="156" y="654"/>
                  </a:lnTo>
                  <a:lnTo>
                    <a:pt x="153" y="654"/>
                  </a:lnTo>
                  <a:lnTo>
                    <a:pt x="144" y="657"/>
                  </a:lnTo>
                  <a:lnTo>
                    <a:pt x="144" y="660"/>
                  </a:lnTo>
                  <a:lnTo>
                    <a:pt x="140" y="664"/>
                  </a:lnTo>
                  <a:lnTo>
                    <a:pt x="134" y="657"/>
                  </a:lnTo>
                  <a:lnTo>
                    <a:pt x="128" y="650"/>
                  </a:lnTo>
                  <a:lnTo>
                    <a:pt x="121" y="650"/>
                  </a:lnTo>
                  <a:lnTo>
                    <a:pt x="121" y="657"/>
                  </a:lnTo>
                  <a:lnTo>
                    <a:pt x="108" y="660"/>
                  </a:lnTo>
                  <a:lnTo>
                    <a:pt x="102" y="667"/>
                  </a:lnTo>
                  <a:lnTo>
                    <a:pt x="79" y="667"/>
                  </a:lnTo>
                  <a:lnTo>
                    <a:pt x="76" y="667"/>
                  </a:lnTo>
                  <a:lnTo>
                    <a:pt x="73" y="647"/>
                  </a:lnTo>
                  <a:lnTo>
                    <a:pt x="71" y="637"/>
                  </a:lnTo>
                  <a:lnTo>
                    <a:pt x="67" y="626"/>
                  </a:lnTo>
                  <a:lnTo>
                    <a:pt x="64" y="624"/>
                  </a:lnTo>
                  <a:lnTo>
                    <a:pt x="64" y="620"/>
                  </a:lnTo>
                  <a:lnTo>
                    <a:pt x="60" y="613"/>
                  </a:lnTo>
                  <a:lnTo>
                    <a:pt x="56" y="607"/>
                  </a:lnTo>
                  <a:lnTo>
                    <a:pt x="44" y="603"/>
                  </a:lnTo>
                  <a:lnTo>
                    <a:pt x="35" y="597"/>
                  </a:lnTo>
                  <a:lnTo>
                    <a:pt x="28" y="590"/>
                  </a:lnTo>
                  <a:lnTo>
                    <a:pt x="25" y="566"/>
                  </a:lnTo>
                  <a:lnTo>
                    <a:pt x="32" y="560"/>
                  </a:lnTo>
                  <a:lnTo>
                    <a:pt x="60" y="560"/>
                  </a:lnTo>
                  <a:lnTo>
                    <a:pt x="71" y="563"/>
                  </a:lnTo>
                  <a:lnTo>
                    <a:pt x="76" y="563"/>
                  </a:lnTo>
                  <a:lnTo>
                    <a:pt x="73" y="546"/>
                  </a:lnTo>
                  <a:lnTo>
                    <a:pt x="71" y="543"/>
                  </a:lnTo>
                  <a:lnTo>
                    <a:pt x="64" y="536"/>
                  </a:lnTo>
                  <a:lnTo>
                    <a:pt x="64" y="533"/>
                  </a:lnTo>
                  <a:lnTo>
                    <a:pt x="56" y="519"/>
                  </a:lnTo>
                  <a:lnTo>
                    <a:pt x="56" y="472"/>
                  </a:lnTo>
                  <a:lnTo>
                    <a:pt x="55" y="466"/>
                  </a:lnTo>
                  <a:lnTo>
                    <a:pt x="51" y="446"/>
                  </a:lnTo>
                  <a:lnTo>
                    <a:pt x="48" y="443"/>
                  </a:lnTo>
                </a:path>
              </a:pathLst>
            </a:custGeom>
            <a:solidFill>
              <a:srgbClr val="FFFFFF">
                <a:lumMod val="50000"/>
              </a:srgbClr>
            </a:solid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55" name="Freeform 74"/>
            <p:cNvSpPr>
              <a:spLocks/>
            </p:cNvSpPr>
            <p:nvPr/>
          </p:nvSpPr>
          <p:spPr bwMode="auto">
            <a:xfrm>
              <a:off x="4012" y="2629"/>
              <a:ext cx="546" cy="554"/>
            </a:xfrm>
            <a:custGeom>
              <a:avLst/>
              <a:gdLst>
                <a:gd name="T0" fmla="*/ 0 w 504"/>
                <a:gd name="T1" fmla="*/ 152381485 h 515"/>
                <a:gd name="T2" fmla="*/ 5 w 504"/>
                <a:gd name="T3" fmla="*/ 150816465 h 515"/>
                <a:gd name="T4" fmla="*/ 2 w 504"/>
                <a:gd name="T5" fmla="*/ 144469913 h 515"/>
                <a:gd name="T6" fmla="*/ 10489329 w 504"/>
                <a:gd name="T7" fmla="*/ 137672106 h 515"/>
                <a:gd name="T8" fmla="*/ 21557903 w 504"/>
                <a:gd name="T9" fmla="*/ 129041913 h 515"/>
                <a:gd name="T10" fmla="*/ 23569003 w 504"/>
                <a:gd name="T11" fmla="*/ 120348381 h 515"/>
                <a:gd name="T12" fmla="*/ 32167409 w 504"/>
                <a:gd name="T13" fmla="*/ 113794945 h 515"/>
                <a:gd name="T14" fmla="*/ 39959373 w 504"/>
                <a:gd name="T15" fmla="*/ 108243296 h 515"/>
                <a:gd name="T16" fmla="*/ 46896761 w 504"/>
                <a:gd name="T17" fmla="*/ 104000557 h 515"/>
                <a:gd name="T18" fmla="*/ 56331326 w 504"/>
                <a:gd name="T19" fmla="*/ 98337307 h 515"/>
                <a:gd name="T20" fmla="*/ 75807974 w 504"/>
                <a:gd name="T21" fmla="*/ 95227232 h 515"/>
                <a:gd name="T22" fmla="*/ 89264184 w 504"/>
                <a:gd name="T23" fmla="*/ 88523573 h 515"/>
                <a:gd name="T24" fmla="*/ 96383121 w 504"/>
                <a:gd name="T25" fmla="*/ 83157602 h 515"/>
                <a:gd name="T26" fmla="*/ 96383121 w 504"/>
                <a:gd name="T27" fmla="*/ 79402091 h 515"/>
                <a:gd name="T28" fmla="*/ 96383121 w 504"/>
                <a:gd name="T29" fmla="*/ 75143104 h 515"/>
                <a:gd name="T30" fmla="*/ 99553664 w 504"/>
                <a:gd name="T31" fmla="*/ 70165997 h 515"/>
                <a:gd name="T32" fmla="*/ 84054270 w 504"/>
                <a:gd name="T33" fmla="*/ 62589466 h 515"/>
                <a:gd name="T34" fmla="*/ 75807974 w 504"/>
                <a:gd name="T35" fmla="*/ 53915590 h 515"/>
                <a:gd name="T36" fmla="*/ 66111033 w 504"/>
                <a:gd name="T37" fmla="*/ 45195518 h 515"/>
                <a:gd name="T38" fmla="*/ 78301754 w 504"/>
                <a:gd name="T39" fmla="*/ 39658223 h 515"/>
                <a:gd name="T40" fmla="*/ 70874198 w 504"/>
                <a:gd name="T41" fmla="*/ 33385534 h 515"/>
                <a:gd name="T42" fmla="*/ 64593812 w 504"/>
                <a:gd name="T43" fmla="*/ 25251880 h 515"/>
                <a:gd name="T44" fmla="*/ 56331326 w 504"/>
                <a:gd name="T45" fmla="*/ 16265325 h 515"/>
                <a:gd name="T46" fmla="*/ 39959373 w 504"/>
                <a:gd name="T47" fmla="*/ 9732482 h 515"/>
                <a:gd name="T48" fmla="*/ 32167409 w 504"/>
                <a:gd name="T49" fmla="*/ 5427560 h 515"/>
                <a:gd name="T50" fmla="*/ 56331326 w 504"/>
                <a:gd name="T51" fmla="*/ 2615661 h 515"/>
                <a:gd name="T52" fmla="*/ 210120509 w 504"/>
                <a:gd name="T53" fmla="*/ 0 h 515"/>
                <a:gd name="T54" fmla="*/ 231392387 w 504"/>
                <a:gd name="T55" fmla="*/ 13032660 h 515"/>
                <a:gd name="T56" fmla="*/ 255082333 w 504"/>
                <a:gd name="T57" fmla="*/ 26564234 h 515"/>
                <a:gd name="T58" fmla="*/ 348041740 w 504"/>
                <a:gd name="T59" fmla="*/ 24694206 h 515"/>
                <a:gd name="T60" fmla="*/ 390293740 w 504"/>
                <a:gd name="T61" fmla="*/ 15536833 h 515"/>
                <a:gd name="T62" fmla="*/ 408465725 w 504"/>
                <a:gd name="T63" fmla="*/ 20028199 h 515"/>
                <a:gd name="T64" fmla="*/ 459429318 w 504"/>
                <a:gd name="T65" fmla="*/ 52164787 h 515"/>
                <a:gd name="T66" fmla="*/ 477611287 w 504"/>
                <a:gd name="T67" fmla="*/ 67329208 h 515"/>
                <a:gd name="T68" fmla="*/ 466183770 w 504"/>
                <a:gd name="T69" fmla="*/ 72490171 h 515"/>
                <a:gd name="T70" fmla="*/ 482022273 w 504"/>
                <a:gd name="T71" fmla="*/ 75143104 h 515"/>
                <a:gd name="T72" fmla="*/ 556359236 w 504"/>
                <a:gd name="T73" fmla="*/ 69853261 h 515"/>
                <a:gd name="T74" fmla="*/ 550799536 w 504"/>
                <a:gd name="T75" fmla="*/ 96987364 h 515"/>
                <a:gd name="T76" fmla="*/ 562605336 w 504"/>
                <a:gd name="T77" fmla="*/ 98337307 h 515"/>
                <a:gd name="T78" fmla="*/ 477611287 w 504"/>
                <a:gd name="T79" fmla="*/ 150816465 h 515"/>
                <a:gd name="T80" fmla="*/ 500378407 w 504"/>
                <a:gd name="T81" fmla="*/ 159192614 h 515"/>
                <a:gd name="T82" fmla="*/ 515847779 w 504"/>
                <a:gd name="T83" fmla="*/ 161809610 h 515"/>
                <a:gd name="T84" fmla="*/ 507525285 w 504"/>
                <a:gd name="T85" fmla="*/ 163424475 h 515"/>
                <a:gd name="T86" fmla="*/ 446698334 w 504"/>
                <a:gd name="T87" fmla="*/ 168482495 h 515"/>
                <a:gd name="T88" fmla="*/ 437742134 w 504"/>
                <a:gd name="T89" fmla="*/ 168165663 h 515"/>
                <a:gd name="T90" fmla="*/ 405212883 w 504"/>
                <a:gd name="T91" fmla="*/ 166344809 h 515"/>
                <a:gd name="T92" fmla="*/ 366666333 w 504"/>
                <a:gd name="T93" fmla="*/ 164402372 h 515"/>
                <a:gd name="T94" fmla="*/ 331842704 w 504"/>
                <a:gd name="T95" fmla="*/ 165523882 h 515"/>
                <a:gd name="T96" fmla="*/ 306379072 w 504"/>
                <a:gd name="T97" fmla="*/ 159395849 h 515"/>
                <a:gd name="T98" fmla="*/ 295575832 w 504"/>
                <a:gd name="T99" fmla="*/ 157413619 h 515"/>
                <a:gd name="T100" fmla="*/ 138289287 w 504"/>
                <a:gd name="T101" fmla="*/ 159192614 h 515"/>
                <a:gd name="T102" fmla="*/ 102237626 w 504"/>
                <a:gd name="T103" fmla="*/ 159192614 h 515"/>
                <a:gd name="T104" fmla="*/ 82125279 w 504"/>
                <a:gd name="T105" fmla="*/ 154634696 h 515"/>
                <a:gd name="T106" fmla="*/ 48439462 w 504"/>
                <a:gd name="T107" fmla="*/ 152381485 h 515"/>
                <a:gd name="T108" fmla="*/ 27660830 w 504"/>
                <a:gd name="T109" fmla="*/ 156598888 h 515"/>
                <a:gd name="T110" fmla="*/ 5 w 504"/>
                <a:gd name="T111" fmla="*/ 157413619 h 515"/>
                <a:gd name="T112" fmla="*/ 2 w 504"/>
                <a:gd name="T113" fmla="*/ 157413619 h 5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4"/>
                <a:gd name="T172" fmla="*/ 0 h 515"/>
                <a:gd name="T173" fmla="*/ 504 w 504"/>
                <a:gd name="T174" fmla="*/ 515 h 51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4" h="515">
                  <a:moveTo>
                    <a:pt x="2" y="481"/>
                  </a:moveTo>
                  <a:lnTo>
                    <a:pt x="2" y="473"/>
                  </a:lnTo>
                  <a:lnTo>
                    <a:pt x="0" y="463"/>
                  </a:lnTo>
                  <a:lnTo>
                    <a:pt x="0" y="453"/>
                  </a:lnTo>
                  <a:lnTo>
                    <a:pt x="2" y="457"/>
                  </a:lnTo>
                  <a:lnTo>
                    <a:pt x="5" y="460"/>
                  </a:lnTo>
                  <a:lnTo>
                    <a:pt x="5" y="457"/>
                  </a:lnTo>
                  <a:lnTo>
                    <a:pt x="2" y="450"/>
                  </a:lnTo>
                  <a:lnTo>
                    <a:pt x="2" y="440"/>
                  </a:lnTo>
                  <a:lnTo>
                    <a:pt x="2" y="434"/>
                  </a:lnTo>
                  <a:lnTo>
                    <a:pt x="5" y="423"/>
                  </a:lnTo>
                  <a:lnTo>
                    <a:pt x="9" y="420"/>
                  </a:lnTo>
                  <a:lnTo>
                    <a:pt x="12" y="413"/>
                  </a:lnTo>
                  <a:lnTo>
                    <a:pt x="15" y="399"/>
                  </a:lnTo>
                  <a:lnTo>
                    <a:pt x="18" y="393"/>
                  </a:lnTo>
                  <a:lnTo>
                    <a:pt x="18" y="383"/>
                  </a:lnTo>
                  <a:lnTo>
                    <a:pt x="21" y="376"/>
                  </a:lnTo>
                  <a:lnTo>
                    <a:pt x="21" y="366"/>
                  </a:lnTo>
                  <a:lnTo>
                    <a:pt x="25" y="363"/>
                  </a:lnTo>
                  <a:lnTo>
                    <a:pt x="25" y="353"/>
                  </a:lnTo>
                  <a:lnTo>
                    <a:pt x="28" y="346"/>
                  </a:lnTo>
                  <a:lnTo>
                    <a:pt x="31" y="339"/>
                  </a:lnTo>
                  <a:lnTo>
                    <a:pt x="31" y="336"/>
                  </a:lnTo>
                  <a:lnTo>
                    <a:pt x="35" y="329"/>
                  </a:lnTo>
                  <a:lnTo>
                    <a:pt x="35" y="326"/>
                  </a:lnTo>
                  <a:lnTo>
                    <a:pt x="37" y="319"/>
                  </a:lnTo>
                  <a:lnTo>
                    <a:pt x="41" y="316"/>
                  </a:lnTo>
                  <a:lnTo>
                    <a:pt x="47" y="309"/>
                  </a:lnTo>
                  <a:lnTo>
                    <a:pt x="50" y="306"/>
                  </a:lnTo>
                  <a:lnTo>
                    <a:pt x="50" y="299"/>
                  </a:lnTo>
                  <a:lnTo>
                    <a:pt x="50" y="296"/>
                  </a:lnTo>
                  <a:lnTo>
                    <a:pt x="56" y="292"/>
                  </a:lnTo>
                  <a:lnTo>
                    <a:pt x="66" y="289"/>
                  </a:lnTo>
                  <a:lnTo>
                    <a:pt x="70" y="282"/>
                  </a:lnTo>
                  <a:lnTo>
                    <a:pt x="75" y="275"/>
                  </a:lnTo>
                  <a:lnTo>
                    <a:pt x="79" y="269"/>
                  </a:lnTo>
                  <a:lnTo>
                    <a:pt x="82" y="262"/>
                  </a:lnTo>
                  <a:lnTo>
                    <a:pt x="82" y="255"/>
                  </a:lnTo>
                  <a:lnTo>
                    <a:pt x="85" y="252"/>
                  </a:lnTo>
                  <a:lnTo>
                    <a:pt x="85" y="249"/>
                  </a:lnTo>
                  <a:lnTo>
                    <a:pt x="85" y="245"/>
                  </a:lnTo>
                  <a:lnTo>
                    <a:pt x="85" y="242"/>
                  </a:lnTo>
                  <a:lnTo>
                    <a:pt x="85" y="235"/>
                  </a:lnTo>
                  <a:lnTo>
                    <a:pt x="85" y="232"/>
                  </a:lnTo>
                  <a:lnTo>
                    <a:pt x="85" y="228"/>
                  </a:lnTo>
                  <a:lnTo>
                    <a:pt x="85" y="222"/>
                  </a:lnTo>
                  <a:lnTo>
                    <a:pt x="85" y="218"/>
                  </a:lnTo>
                  <a:lnTo>
                    <a:pt x="89" y="215"/>
                  </a:lnTo>
                  <a:lnTo>
                    <a:pt x="89" y="208"/>
                  </a:lnTo>
                  <a:lnTo>
                    <a:pt x="85" y="199"/>
                  </a:lnTo>
                  <a:lnTo>
                    <a:pt x="75" y="191"/>
                  </a:lnTo>
                  <a:lnTo>
                    <a:pt x="72" y="181"/>
                  </a:lnTo>
                  <a:lnTo>
                    <a:pt x="70" y="175"/>
                  </a:lnTo>
                  <a:lnTo>
                    <a:pt x="66" y="165"/>
                  </a:lnTo>
                  <a:lnTo>
                    <a:pt x="63" y="154"/>
                  </a:lnTo>
                  <a:lnTo>
                    <a:pt x="59" y="141"/>
                  </a:lnTo>
                  <a:lnTo>
                    <a:pt x="59" y="138"/>
                  </a:lnTo>
                  <a:lnTo>
                    <a:pt x="63" y="131"/>
                  </a:lnTo>
                  <a:lnTo>
                    <a:pt x="70" y="124"/>
                  </a:lnTo>
                  <a:lnTo>
                    <a:pt x="70" y="121"/>
                  </a:lnTo>
                  <a:lnTo>
                    <a:pt x="70" y="115"/>
                  </a:lnTo>
                  <a:lnTo>
                    <a:pt x="66" y="101"/>
                  </a:lnTo>
                  <a:lnTo>
                    <a:pt x="63" y="101"/>
                  </a:lnTo>
                  <a:lnTo>
                    <a:pt x="59" y="94"/>
                  </a:lnTo>
                  <a:lnTo>
                    <a:pt x="56" y="88"/>
                  </a:lnTo>
                  <a:lnTo>
                    <a:pt x="56" y="78"/>
                  </a:lnTo>
                  <a:lnTo>
                    <a:pt x="53" y="67"/>
                  </a:lnTo>
                  <a:lnTo>
                    <a:pt x="50" y="57"/>
                  </a:lnTo>
                  <a:lnTo>
                    <a:pt x="50" y="50"/>
                  </a:lnTo>
                  <a:lnTo>
                    <a:pt x="43" y="44"/>
                  </a:lnTo>
                  <a:lnTo>
                    <a:pt x="41" y="37"/>
                  </a:lnTo>
                  <a:lnTo>
                    <a:pt x="35" y="30"/>
                  </a:lnTo>
                  <a:lnTo>
                    <a:pt x="31" y="24"/>
                  </a:lnTo>
                  <a:lnTo>
                    <a:pt x="28" y="20"/>
                  </a:lnTo>
                  <a:lnTo>
                    <a:pt x="28" y="17"/>
                  </a:lnTo>
                  <a:lnTo>
                    <a:pt x="31" y="14"/>
                  </a:lnTo>
                  <a:lnTo>
                    <a:pt x="35" y="14"/>
                  </a:lnTo>
                  <a:lnTo>
                    <a:pt x="50" y="7"/>
                  </a:lnTo>
                  <a:lnTo>
                    <a:pt x="53" y="7"/>
                  </a:lnTo>
                  <a:lnTo>
                    <a:pt x="59" y="4"/>
                  </a:lnTo>
                  <a:lnTo>
                    <a:pt x="187" y="0"/>
                  </a:lnTo>
                  <a:lnTo>
                    <a:pt x="190" y="7"/>
                  </a:lnTo>
                  <a:lnTo>
                    <a:pt x="197" y="7"/>
                  </a:lnTo>
                  <a:lnTo>
                    <a:pt x="206" y="40"/>
                  </a:lnTo>
                  <a:lnTo>
                    <a:pt x="206" y="44"/>
                  </a:lnTo>
                  <a:lnTo>
                    <a:pt x="213" y="60"/>
                  </a:lnTo>
                  <a:lnTo>
                    <a:pt x="229" y="80"/>
                  </a:lnTo>
                  <a:lnTo>
                    <a:pt x="237" y="94"/>
                  </a:lnTo>
                  <a:lnTo>
                    <a:pt x="308" y="91"/>
                  </a:lnTo>
                  <a:lnTo>
                    <a:pt x="311" y="74"/>
                  </a:lnTo>
                  <a:lnTo>
                    <a:pt x="315" y="70"/>
                  </a:lnTo>
                  <a:lnTo>
                    <a:pt x="318" y="50"/>
                  </a:lnTo>
                  <a:lnTo>
                    <a:pt x="349" y="47"/>
                  </a:lnTo>
                  <a:lnTo>
                    <a:pt x="349" y="44"/>
                  </a:lnTo>
                  <a:lnTo>
                    <a:pt x="368" y="44"/>
                  </a:lnTo>
                  <a:lnTo>
                    <a:pt x="365" y="60"/>
                  </a:lnTo>
                  <a:lnTo>
                    <a:pt x="400" y="60"/>
                  </a:lnTo>
                  <a:lnTo>
                    <a:pt x="407" y="74"/>
                  </a:lnTo>
                  <a:lnTo>
                    <a:pt x="411" y="158"/>
                  </a:lnTo>
                  <a:lnTo>
                    <a:pt x="416" y="168"/>
                  </a:lnTo>
                  <a:lnTo>
                    <a:pt x="416" y="172"/>
                  </a:lnTo>
                  <a:lnTo>
                    <a:pt x="426" y="205"/>
                  </a:lnTo>
                  <a:lnTo>
                    <a:pt x="413" y="218"/>
                  </a:lnTo>
                  <a:lnTo>
                    <a:pt x="413" y="222"/>
                  </a:lnTo>
                  <a:lnTo>
                    <a:pt x="416" y="222"/>
                  </a:lnTo>
                  <a:lnTo>
                    <a:pt x="419" y="225"/>
                  </a:lnTo>
                  <a:lnTo>
                    <a:pt x="423" y="228"/>
                  </a:lnTo>
                  <a:lnTo>
                    <a:pt x="430" y="228"/>
                  </a:lnTo>
                  <a:lnTo>
                    <a:pt x="432" y="218"/>
                  </a:lnTo>
                  <a:lnTo>
                    <a:pt x="477" y="215"/>
                  </a:lnTo>
                  <a:lnTo>
                    <a:pt x="496" y="212"/>
                  </a:lnTo>
                  <a:lnTo>
                    <a:pt x="499" y="212"/>
                  </a:lnTo>
                  <a:lnTo>
                    <a:pt x="499" y="215"/>
                  </a:lnTo>
                  <a:lnTo>
                    <a:pt x="493" y="296"/>
                  </a:lnTo>
                  <a:lnTo>
                    <a:pt x="496" y="296"/>
                  </a:lnTo>
                  <a:lnTo>
                    <a:pt x="496" y="299"/>
                  </a:lnTo>
                  <a:lnTo>
                    <a:pt x="503" y="299"/>
                  </a:lnTo>
                  <a:lnTo>
                    <a:pt x="416" y="299"/>
                  </a:lnTo>
                  <a:lnTo>
                    <a:pt x="419" y="453"/>
                  </a:lnTo>
                  <a:lnTo>
                    <a:pt x="426" y="460"/>
                  </a:lnTo>
                  <a:lnTo>
                    <a:pt x="426" y="463"/>
                  </a:lnTo>
                  <a:lnTo>
                    <a:pt x="430" y="463"/>
                  </a:lnTo>
                  <a:lnTo>
                    <a:pt x="448" y="484"/>
                  </a:lnTo>
                  <a:lnTo>
                    <a:pt x="454" y="484"/>
                  </a:lnTo>
                  <a:lnTo>
                    <a:pt x="458" y="491"/>
                  </a:lnTo>
                  <a:lnTo>
                    <a:pt x="461" y="494"/>
                  </a:lnTo>
                  <a:lnTo>
                    <a:pt x="464" y="494"/>
                  </a:lnTo>
                  <a:lnTo>
                    <a:pt x="461" y="497"/>
                  </a:lnTo>
                  <a:lnTo>
                    <a:pt x="454" y="497"/>
                  </a:lnTo>
                  <a:lnTo>
                    <a:pt x="439" y="500"/>
                  </a:lnTo>
                  <a:lnTo>
                    <a:pt x="416" y="507"/>
                  </a:lnTo>
                  <a:lnTo>
                    <a:pt x="400" y="514"/>
                  </a:lnTo>
                  <a:lnTo>
                    <a:pt x="395" y="514"/>
                  </a:lnTo>
                  <a:lnTo>
                    <a:pt x="391" y="514"/>
                  </a:lnTo>
                  <a:lnTo>
                    <a:pt x="391" y="511"/>
                  </a:lnTo>
                  <a:lnTo>
                    <a:pt x="381" y="511"/>
                  </a:lnTo>
                  <a:lnTo>
                    <a:pt x="372" y="507"/>
                  </a:lnTo>
                  <a:lnTo>
                    <a:pt x="362" y="507"/>
                  </a:lnTo>
                  <a:lnTo>
                    <a:pt x="349" y="504"/>
                  </a:lnTo>
                  <a:lnTo>
                    <a:pt x="337" y="500"/>
                  </a:lnTo>
                  <a:lnTo>
                    <a:pt x="327" y="500"/>
                  </a:lnTo>
                  <a:lnTo>
                    <a:pt x="318" y="500"/>
                  </a:lnTo>
                  <a:lnTo>
                    <a:pt x="302" y="504"/>
                  </a:lnTo>
                  <a:lnTo>
                    <a:pt x="295" y="504"/>
                  </a:lnTo>
                  <a:lnTo>
                    <a:pt x="286" y="497"/>
                  </a:lnTo>
                  <a:lnTo>
                    <a:pt x="280" y="491"/>
                  </a:lnTo>
                  <a:lnTo>
                    <a:pt x="273" y="487"/>
                  </a:lnTo>
                  <a:lnTo>
                    <a:pt x="267" y="484"/>
                  </a:lnTo>
                  <a:lnTo>
                    <a:pt x="267" y="481"/>
                  </a:lnTo>
                  <a:lnTo>
                    <a:pt x="264" y="481"/>
                  </a:lnTo>
                  <a:lnTo>
                    <a:pt x="235" y="484"/>
                  </a:lnTo>
                  <a:lnTo>
                    <a:pt x="187" y="484"/>
                  </a:lnTo>
                  <a:lnTo>
                    <a:pt x="124" y="484"/>
                  </a:lnTo>
                  <a:lnTo>
                    <a:pt x="110" y="484"/>
                  </a:lnTo>
                  <a:lnTo>
                    <a:pt x="98" y="484"/>
                  </a:lnTo>
                  <a:lnTo>
                    <a:pt x="91" y="484"/>
                  </a:lnTo>
                  <a:lnTo>
                    <a:pt x="89" y="481"/>
                  </a:lnTo>
                  <a:lnTo>
                    <a:pt x="82" y="473"/>
                  </a:lnTo>
                  <a:lnTo>
                    <a:pt x="72" y="471"/>
                  </a:lnTo>
                  <a:lnTo>
                    <a:pt x="70" y="467"/>
                  </a:lnTo>
                  <a:lnTo>
                    <a:pt x="59" y="463"/>
                  </a:lnTo>
                  <a:lnTo>
                    <a:pt x="43" y="463"/>
                  </a:lnTo>
                  <a:lnTo>
                    <a:pt x="37" y="467"/>
                  </a:lnTo>
                  <a:lnTo>
                    <a:pt x="31" y="473"/>
                  </a:lnTo>
                  <a:lnTo>
                    <a:pt x="25" y="477"/>
                  </a:lnTo>
                  <a:lnTo>
                    <a:pt x="18" y="471"/>
                  </a:lnTo>
                  <a:lnTo>
                    <a:pt x="12" y="481"/>
                  </a:lnTo>
                  <a:lnTo>
                    <a:pt x="5" y="481"/>
                  </a:lnTo>
                  <a:lnTo>
                    <a:pt x="2" y="481"/>
                  </a:lnTo>
                  <a:lnTo>
                    <a:pt x="2" y="484"/>
                  </a:lnTo>
                  <a:lnTo>
                    <a:pt x="2" y="481"/>
                  </a:lnTo>
                </a:path>
              </a:pathLst>
            </a:custGeom>
            <a:solidFill>
              <a:srgbClr val="FFFFFF">
                <a:lumMod val="50000"/>
              </a:srgbClr>
            </a:solid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56" name="Freeform 75"/>
            <p:cNvSpPr>
              <a:spLocks/>
            </p:cNvSpPr>
            <p:nvPr/>
          </p:nvSpPr>
          <p:spPr bwMode="auto">
            <a:xfrm>
              <a:off x="3990" y="2199"/>
              <a:ext cx="331" cy="395"/>
            </a:xfrm>
            <a:custGeom>
              <a:avLst/>
              <a:gdLst>
                <a:gd name="T0" fmla="*/ 85933733 w 304"/>
                <a:gd name="T1" fmla="*/ 127558188 h 367"/>
                <a:gd name="T2" fmla="*/ 66573463 w 304"/>
                <a:gd name="T3" fmla="*/ 124267932 h 367"/>
                <a:gd name="T4" fmla="*/ 30953688 w 304"/>
                <a:gd name="T5" fmla="*/ 119212622 h 367"/>
                <a:gd name="T6" fmla="*/ 0 w 304"/>
                <a:gd name="T7" fmla="*/ 115740584 h 367"/>
                <a:gd name="T8" fmla="*/ 18577481 w 304"/>
                <a:gd name="T9" fmla="*/ 109670631 h 367"/>
                <a:gd name="T10" fmla="*/ 56787748 w 304"/>
                <a:gd name="T11" fmla="*/ 109132518 h 367"/>
                <a:gd name="T12" fmla="*/ 56787748 w 304"/>
                <a:gd name="T13" fmla="*/ 103605775 h 367"/>
                <a:gd name="T14" fmla="*/ 51574884 w 304"/>
                <a:gd name="T15" fmla="*/ 96261627 h 367"/>
                <a:gd name="T16" fmla="*/ 85933733 w 304"/>
                <a:gd name="T17" fmla="*/ 91960102 h 367"/>
                <a:gd name="T18" fmla="*/ 127022453 w 304"/>
                <a:gd name="T19" fmla="*/ 89438027 h 367"/>
                <a:gd name="T20" fmla="*/ 158941607 w 304"/>
                <a:gd name="T21" fmla="*/ 84267546 h 367"/>
                <a:gd name="T22" fmla="*/ 196971052 w 304"/>
                <a:gd name="T23" fmla="*/ 87962557 h 367"/>
                <a:gd name="T24" fmla="*/ 249795008 w 304"/>
                <a:gd name="T25" fmla="*/ 87962557 h 367"/>
                <a:gd name="T26" fmla="*/ 280872759 w 304"/>
                <a:gd name="T27" fmla="*/ 91960102 h 367"/>
                <a:gd name="T28" fmla="*/ 328191734 w 304"/>
                <a:gd name="T29" fmla="*/ 85521488 h 367"/>
                <a:gd name="T30" fmla="*/ 328191734 w 304"/>
                <a:gd name="T31" fmla="*/ 75933965 h 367"/>
                <a:gd name="T32" fmla="*/ 339073616 w 304"/>
                <a:gd name="T33" fmla="*/ 67539166 h 367"/>
                <a:gd name="T34" fmla="*/ 313958043 w 304"/>
                <a:gd name="T35" fmla="*/ 60524243 h 367"/>
                <a:gd name="T36" fmla="*/ 305818652 w 304"/>
                <a:gd name="T37" fmla="*/ 52247767 h 367"/>
                <a:gd name="T38" fmla="*/ 339073616 w 304"/>
                <a:gd name="T39" fmla="*/ 42875916 h 367"/>
                <a:gd name="T40" fmla="*/ 328191734 w 304"/>
                <a:gd name="T41" fmla="*/ 33802457 h 367"/>
                <a:gd name="T42" fmla="*/ 264827558 w 304"/>
                <a:gd name="T43" fmla="*/ 32377788 h 367"/>
                <a:gd name="T44" fmla="*/ 238569443 w 304"/>
                <a:gd name="T45" fmla="*/ 38603563 h 367"/>
                <a:gd name="T46" fmla="*/ 214465127 w 304"/>
                <a:gd name="T47" fmla="*/ 32377788 h 367"/>
                <a:gd name="T48" fmla="*/ 233512880 w 304"/>
                <a:gd name="T49" fmla="*/ 23366573 h 367"/>
                <a:gd name="T50" fmla="*/ 280872759 w 304"/>
                <a:gd name="T51" fmla="*/ 23366573 h 367"/>
                <a:gd name="T52" fmla="*/ 351075741 w 304"/>
                <a:gd name="T53" fmla="*/ 23366573 h 367"/>
                <a:gd name="T54" fmla="*/ 401156926 w 304"/>
                <a:gd name="T55" fmla="*/ 25189815 h 367"/>
                <a:gd name="T56" fmla="*/ 453172266 w 304"/>
                <a:gd name="T57" fmla="*/ 27068026 h 367"/>
                <a:gd name="T58" fmla="*/ 508267926 w 304"/>
                <a:gd name="T59" fmla="*/ 29133150 h 367"/>
                <a:gd name="T60" fmla="*/ 532241515 w 304"/>
                <a:gd name="T61" fmla="*/ 30082665 h 367"/>
                <a:gd name="T62" fmla="*/ 537244282 w 304"/>
                <a:gd name="T63" fmla="*/ 25189815 h 367"/>
                <a:gd name="T64" fmla="*/ 532241515 w 304"/>
                <a:gd name="T65" fmla="*/ 17642037 h 367"/>
                <a:gd name="T66" fmla="*/ 537244282 w 304"/>
                <a:gd name="T67" fmla="*/ 13146952 h 367"/>
                <a:gd name="T68" fmla="*/ 581677146 w 304"/>
                <a:gd name="T69" fmla="*/ 4363764 h 367"/>
                <a:gd name="T70" fmla="*/ 669773423 w 304"/>
                <a:gd name="T71" fmla="*/ 0 h 367"/>
                <a:gd name="T72" fmla="*/ 735214117 w 304"/>
                <a:gd name="T73" fmla="*/ 3500003 h 367"/>
                <a:gd name="T74" fmla="*/ 798593275 w 304"/>
                <a:gd name="T75" fmla="*/ 3 h 367"/>
                <a:gd name="T76" fmla="*/ 806480967 w 304"/>
                <a:gd name="T77" fmla="*/ 9685522 h 367"/>
                <a:gd name="T78" fmla="*/ 748041582 w 304"/>
                <a:gd name="T79" fmla="*/ 27068026 h 367"/>
                <a:gd name="T80" fmla="*/ 641696272 w 304"/>
                <a:gd name="T81" fmla="*/ 72435683 h 367"/>
                <a:gd name="T82" fmla="*/ 564962141 w 304"/>
                <a:gd name="T83" fmla="*/ 86669765 h 367"/>
                <a:gd name="T84" fmla="*/ 537244282 w 304"/>
                <a:gd name="T85" fmla="*/ 109132518 h 367"/>
                <a:gd name="T86" fmla="*/ 479291849 w 304"/>
                <a:gd name="T87" fmla="*/ 118037826 h 367"/>
                <a:gd name="T88" fmla="*/ 413871224 w 304"/>
                <a:gd name="T89" fmla="*/ 126766587 h 367"/>
                <a:gd name="T90" fmla="*/ 351075741 w 304"/>
                <a:gd name="T91" fmla="*/ 127558188 h 367"/>
                <a:gd name="T92" fmla="*/ 288348339 w 304"/>
                <a:gd name="T93" fmla="*/ 123402281 h 367"/>
                <a:gd name="T94" fmla="*/ 264827558 w 304"/>
                <a:gd name="T95" fmla="*/ 127558188 h 367"/>
                <a:gd name="T96" fmla="*/ 203501854 w 304"/>
                <a:gd name="T97" fmla="*/ 126766587 h 367"/>
                <a:gd name="T98" fmla="*/ 196971052 w 304"/>
                <a:gd name="T99" fmla="*/ 123402281 h 367"/>
                <a:gd name="T100" fmla="*/ 154821042 w 304"/>
                <a:gd name="T101" fmla="*/ 124267932 h 367"/>
                <a:gd name="T102" fmla="*/ 119940868 w 304"/>
                <a:gd name="T103" fmla="*/ 129174523 h 367"/>
                <a:gd name="T104" fmla="*/ 93565962 w 304"/>
                <a:gd name="T105" fmla="*/ 130436732 h 3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367"/>
                <a:gd name="T161" fmla="*/ 304 w 304"/>
                <a:gd name="T162" fmla="*/ 367 h 3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367">
                  <a:moveTo>
                    <a:pt x="35" y="362"/>
                  </a:moveTo>
                  <a:lnTo>
                    <a:pt x="32" y="356"/>
                  </a:lnTo>
                  <a:lnTo>
                    <a:pt x="28" y="349"/>
                  </a:lnTo>
                  <a:lnTo>
                    <a:pt x="25" y="346"/>
                  </a:lnTo>
                  <a:lnTo>
                    <a:pt x="19" y="339"/>
                  </a:lnTo>
                  <a:lnTo>
                    <a:pt x="12" y="332"/>
                  </a:lnTo>
                  <a:lnTo>
                    <a:pt x="9" y="325"/>
                  </a:lnTo>
                  <a:lnTo>
                    <a:pt x="0" y="322"/>
                  </a:lnTo>
                  <a:lnTo>
                    <a:pt x="0" y="309"/>
                  </a:lnTo>
                  <a:lnTo>
                    <a:pt x="6" y="306"/>
                  </a:lnTo>
                  <a:lnTo>
                    <a:pt x="12" y="302"/>
                  </a:lnTo>
                  <a:lnTo>
                    <a:pt x="22" y="302"/>
                  </a:lnTo>
                  <a:lnTo>
                    <a:pt x="25" y="299"/>
                  </a:lnTo>
                  <a:lnTo>
                    <a:pt x="22" y="288"/>
                  </a:lnTo>
                  <a:lnTo>
                    <a:pt x="19" y="278"/>
                  </a:lnTo>
                  <a:lnTo>
                    <a:pt x="19" y="268"/>
                  </a:lnTo>
                  <a:lnTo>
                    <a:pt x="22" y="262"/>
                  </a:lnTo>
                  <a:lnTo>
                    <a:pt x="32" y="255"/>
                  </a:lnTo>
                  <a:lnTo>
                    <a:pt x="38" y="251"/>
                  </a:lnTo>
                  <a:lnTo>
                    <a:pt x="47" y="249"/>
                  </a:lnTo>
                  <a:lnTo>
                    <a:pt x="54" y="241"/>
                  </a:lnTo>
                  <a:lnTo>
                    <a:pt x="60" y="235"/>
                  </a:lnTo>
                  <a:lnTo>
                    <a:pt x="67" y="238"/>
                  </a:lnTo>
                  <a:lnTo>
                    <a:pt x="73" y="245"/>
                  </a:lnTo>
                  <a:lnTo>
                    <a:pt x="83" y="245"/>
                  </a:lnTo>
                  <a:lnTo>
                    <a:pt x="92" y="245"/>
                  </a:lnTo>
                  <a:lnTo>
                    <a:pt x="99" y="249"/>
                  </a:lnTo>
                  <a:lnTo>
                    <a:pt x="105" y="255"/>
                  </a:lnTo>
                  <a:lnTo>
                    <a:pt x="118" y="251"/>
                  </a:lnTo>
                  <a:lnTo>
                    <a:pt x="121" y="238"/>
                  </a:lnTo>
                  <a:lnTo>
                    <a:pt x="121" y="228"/>
                  </a:lnTo>
                  <a:lnTo>
                    <a:pt x="121" y="212"/>
                  </a:lnTo>
                  <a:lnTo>
                    <a:pt x="124" y="201"/>
                  </a:lnTo>
                  <a:lnTo>
                    <a:pt x="127" y="188"/>
                  </a:lnTo>
                  <a:lnTo>
                    <a:pt x="121" y="178"/>
                  </a:lnTo>
                  <a:lnTo>
                    <a:pt x="118" y="167"/>
                  </a:lnTo>
                  <a:lnTo>
                    <a:pt x="114" y="154"/>
                  </a:lnTo>
                  <a:lnTo>
                    <a:pt x="114" y="144"/>
                  </a:lnTo>
                  <a:lnTo>
                    <a:pt x="121" y="130"/>
                  </a:lnTo>
                  <a:lnTo>
                    <a:pt x="127" y="120"/>
                  </a:lnTo>
                  <a:lnTo>
                    <a:pt x="127" y="104"/>
                  </a:lnTo>
                  <a:lnTo>
                    <a:pt x="121" y="94"/>
                  </a:lnTo>
                  <a:lnTo>
                    <a:pt x="108" y="90"/>
                  </a:lnTo>
                  <a:lnTo>
                    <a:pt x="99" y="90"/>
                  </a:lnTo>
                  <a:lnTo>
                    <a:pt x="92" y="97"/>
                  </a:lnTo>
                  <a:lnTo>
                    <a:pt x="89" y="107"/>
                  </a:lnTo>
                  <a:lnTo>
                    <a:pt x="83" y="104"/>
                  </a:lnTo>
                  <a:lnTo>
                    <a:pt x="79" y="90"/>
                  </a:lnTo>
                  <a:lnTo>
                    <a:pt x="83" y="74"/>
                  </a:lnTo>
                  <a:lnTo>
                    <a:pt x="86" y="64"/>
                  </a:lnTo>
                  <a:lnTo>
                    <a:pt x="95" y="64"/>
                  </a:lnTo>
                  <a:lnTo>
                    <a:pt x="105" y="64"/>
                  </a:lnTo>
                  <a:lnTo>
                    <a:pt x="118" y="64"/>
                  </a:lnTo>
                  <a:lnTo>
                    <a:pt x="130" y="64"/>
                  </a:lnTo>
                  <a:lnTo>
                    <a:pt x="141" y="64"/>
                  </a:lnTo>
                  <a:lnTo>
                    <a:pt x="149" y="70"/>
                  </a:lnTo>
                  <a:lnTo>
                    <a:pt x="159" y="70"/>
                  </a:lnTo>
                  <a:lnTo>
                    <a:pt x="169" y="74"/>
                  </a:lnTo>
                  <a:lnTo>
                    <a:pt x="178" y="74"/>
                  </a:lnTo>
                  <a:lnTo>
                    <a:pt x="188" y="80"/>
                  </a:lnTo>
                  <a:lnTo>
                    <a:pt x="194" y="87"/>
                  </a:lnTo>
                  <a:lnTo>
                    <a:pt x="197" y="84"/>
                  </a:lnTo>
                  <a:lnTo>
                    <a:pt x="200" y="77"/>
                  </a:lnTo>
                  <a:lnTo>
                    <a:pt x="200" y="70"/>
                  </a:lnTo>
                  <a:lnTo>
                    <a:pt x="200" y="60"/>
                  </a:lnTo>
                  <a:lnTo>
                    <a:pt x="197" y="50"/>
                  </a:lnTo>
                  <a:lnTo>
                    <a:pt x="197" y="43"/>
                  </a:lnTo>
                  <a:lnTo>
                    <a:pt x="200" y="37"/>
                  </a:lnTo>
                  <a:lnTo>
                    <a:pt x="207" y="23"/>
                  </a:lnTo>
                  <a:lnTo>
                    <a:pt x="216" y="13"/>
                  </a:lnTo>
                  <a:lnTo>
                    <a:pt x="236" y="3"/>
                  </a:lnTo>
                  <a:lnTo>
                    <a:pt x="249" y="0"/>
                  </a:lnTo>
                  <a:lnTo>
                    <a:pt x="261" y="7"/>
                  </a:lnTo>
                  <a:lnTo>
                    <a:pt x="274" y="10"/>
                  </a:lnTo>
                  <a:lnTo>
                    <a:pt x="286" y="10"/>
                  </a:lnTo>
                  <a:lnTo>
                    <a:pt x="296" y="3"/>
                  </a:lnTo>
                  <a:lnTo>
                    <a:pt x="303" y="0"/>
                  </a:lnTo>
                  <a:lnTo>
                    <a:pt x="300" y="27"/>
                  </a:lnTo>
                  <a:lnTo>
                    <a:pt x="284" y="54"/>
                  </a:lnTo>
                  <a:lnTo>
                    <a:pt x="277" y="74"/>
                  </a:lnTo>
                  <a:lnTo>
                    <a:pt x="264" y="184"/>
                  </a:lnTo>
                  <a:lnTo>
                    <a:pt x="239" y="201"/>
                  </a:lnTo>
                  <a:lnTo>
                    <a:pt x="226" y="215"/>
                  </a:lnTo>
                  <a:lnTo>
                    <a:pt x="210" y="241"/>
                  </a:lnTo>
                  <a:lnTo>
                    <a:pt x="204" y="258"/>
                  </a:lnTo>
                  <a:lnTo>
                    <a:pt x="200" y="302"/>
                  </a:lnTo>
                  <a:lnTo>
                    <a:pt x="191" y="319"/>
                  </a:lnTo>
                  <a:lnTo>
                    <a:pt x="178" y="329"/>
                  </a:lnTo>
                  <a:lnTo>
                    <a:pt x="169" y="336"/>
                  </a:lnTo>
                  <a:lnTo>
                    <a:pt x="153" y="352"/>
                  </a:lnTo>
                  <a:lnTo>
                    <a:pt x="137" y="356"/>
                  </a:lnTo>
                  <a:lnTo>
                    <a:pt x="130" y="356"/>
                  </a:lnTo>
                  <a:lnTo>
                    <a:pt x="127" y="339"/>
                  </a:lnTo>
                  <a:lnTo>
                    <a:pt x="108" y="342"/>
                  </a:lnTo>
                  <a:lnTo>
                    <a:pt x="102" y="346"/>
                  </a:lnTo>
                  <a:lnTo>
                    <a:pt x="99" y="356"/>
                  </a:lnTo>
                  <a:lnTo>
                    <a:pt x="89" y="359"/>
                  </a:lnTo>
                  <a:lnTo>
                    <a:pt x="76" y="352"/>
                  </a:lnTo>
                  <a:lnTo>
                    <a:pt x="76" y="349"/>
                  </a:lnTo>
                  <a:lnTo>
                    <a:pt x="73" y="342"/>
                  </a:lnTo>
                  <a:lnTo>
                    <a:pt x="67" y="339"/>
                  </a:lnTo>
                  <a:lnTo>
                    <a:pt x="57" y="346"/>
                  </a:lnTo>
                  <a:lnTo>
                    <a:pt x="54" y="356"/>
                  </a:lnTo>
                  <a:lnTo>
                    <a:pt x="44" y="359"/>
                  </a:lnTo>
                  <a:lnTo>
                    <a:pt x="35" y="366"/>
                  </a:lnTo>
                  <a:lnTo>
                    <a:pt x="35" y="362"/>
                  </a:lnTo>
                </a:path>
              </a:pathLst>
            </a:custGeom>
            <a:solidFill>
              <a:srgbClr val="FFFFFF">
                <a:lumMod val="50000"/>
              </a:srgbClr>
            </a:solid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57" name="Freeform 76"/>
            <p:cNvSpPr>
              <a:spLocks/>
            </p:cNvSpPr>
            <p:nvPr/>
          </p:nvSpPr>
          <p:spPr bwMode="auto">
            <a:xfrm>
              <a:off x="3890" y="2264"/>
              <a:ext cx="238" cy="283"/>
            </a:xfrm>
            <a:custGeom>
              <a:avLst/>
              <a:gdLst>
                <a:gd name="T0" fmla="*/ 36318471 w 221"/>
                <a:gd name="T1" fmla="*/ 87316431 h 263"/>
                <a:gd name="T2" fmla="*/ 27435107 w 221"/>
                <a:gd name="T3" fmla="*/ 79950773 h 263"/>
                <a:gd name="T4" fmla="*/ 21619001 w 221"/>
                <a:gd name="T5" fmla="*/ 74300589 h 263"/>
                <a:gd name="T6" fmla="*/ 15153988 w 221"/>
                <a:gd name="T7" fmla="*/ 68237118 h 263"/>
                <a:gd name="T8" fmla="*/ 9721257 w 221"/>
                <a:gd name="T9" fmla="*/ 62439111 h 263"/>
                <a:gd name="T10" fmla="*/ 6133344 w 221"/>
                <a:gd name="T11" fmla="*/ 58026465 h 263"/>
                <a:gd name="T12" fmla="*/ 3650942 w 221"/>
                <a:gd name="T13" fmla="*/ 50897778 h 263"/>
                <a:gd name="T14" fmla="*/ 3 w 221"/>
                <a:gd name="T15" fmla="*/ 45221012 h 263"/>
                <a:gd name="T16" fmla="*/ 3 w 221"/>
                <a:gd name="T17" fmla="*/ 42947957 h 263"/>
                <a:gd name="T18" fmla="*/ 4559939 w 221"/>
                <a:gd name="T19" fmla="*/ 40782334 h 263"/>
                <a:gd name="T20" fmla="*/ 7660399 w 221"/>
                <a:gd name="T21" fmla="*/ 36295174 h 263"/>
                <a:gd name="T22" fmla="*/ 8884245 w 221"/>
                <a:gd name="T23" fmla="*/ 28654694 h 263"/>
                <a:gd name="T24" fmla="*/ 12868956 w 221"/>
                <a:gd name="T25" fmla="*/ 31346408 h 263"/>
                <a:gd name="T26" fmla="*/ 17575031 w 221"/>
                <a:gd name="T27" fmla="*/ 31346408 h 263"/>
                <a:gd name="T28" fmla="*/ 14071560 w 221"/>
                <a:gd name="T29" fmla="*/ 30419391 h 263"/>
                <a:gd name="T30" fmla="*/ 9721257 w 221"/>
                <a:gd name="T31" fmla="*/ 26629646 h 263"/>
                <a:gd name="T32" fmla="*/ 8884245 w 221"/>
                <a:gd name="T33" fmla="*/ 24344970 h 263"/>
                <a:gd name="T34" fmla="*/ 12868956 w 221"/>
                <a:gd name="T35" fmla="*/ 22728096 h 263"/>
                <a:gd name="T36" fmla="*/ 12868956 w 221"/>
                <a:gd name="T37" fmla="*/ 18241952 h 263"/>
                <a:gd name="T38" fmla="*/ 23655798 w 221"/>
                <a:gd name="T39" fmla="*/ 17439890 h 263"/>
                <a:gd name="T40" fmla="*/ 39167785 w 221"/>
                <a:gd name="T41" fmla="*/ 16207396 h 263"/>
                <a:gd name="T42" fmla="*/ 37609159 w 221"/>
                <a:gd name="T43" fmla="*/ 4524367 h 263"/>
                <a:gd name="T44" fmla="*/ 42797066 w 221"/>
                <a:gd name="T45" fmla="*/ 0 h 263"/>
                <a:gd name="T46" fmla="*/ 53101649 w 221"/>
                <a:gd name="T47" fmla="*/ 0 h 263"/>
                <a:gd name="T48" fmla="*/ 63180888 w 221"/>
                <a:gd name="T49" fmla="*/ 0 h 263"/>
                <a:gd name="T50" fmla="*/ 68371174 w 221"/>
                <a:gd name="T51" fmla="*/ 0 h 263"/>
                <a:gd name="T52" fmla="*/ 69591594 w 221"/>
                <a:gd name="T53" fmla="*/ 4524367 h 263"/>
                <a:gd name="T54" fmla="*/ 69591594 w 221"/>
                <a:gd name="T55" fmla="*/ 15062002 h 263"/>
                <a:gd name="T56" fmla="*/ 73274825 w 221"/>
                <a:gd name="T57" fmla="*/ 12623649 h 263"/>
                <a:gd name="T58" fmla="*/ 79917216 w 221"/>
                <a:gd name="T59" fmla="*/ 10131959 h 263"/>
                <a:gd name="T60" fmla="*/ 87495513 w 221"/>
                <a:gd name="T61" fmla="*/ 15062002 h 263"/>
                <a:gd name="T62" fmla="*/ 84981407 w 221"/>
                <a:gd name="T63" fmla="*/ 24344970 h 263"/>
                <a:gd name="T64" fmla="*/ 82181683 w 221"/>
                <a:gd name="T65" fmla="*/ 32638558 h 263"/>
                <a:gd name="T66" fmla="*/ 84981407 w 221"/>
                <a:gd name="T67" fmla="*/ 40782334 h 263"/>
                <a:gd name="T68" fmla="*/ 86328852 w 221"/>
                <a:gd name="T69" fmla="*/ 49561588 h 263"/>
                <a:gd name="T70" fmla="*/ 84981407 w 221"/>
                <a:gd name="T71" fmla="*/ 58026465 h 263"/>
                <a:gd name="T72" fmla="*/ 83324290 w 221"/>
                <a:gd name="T73" fmla="*/ 66445752 h 263"/>
                <a:gd name="T74" fmla="*/ 76301857 w 221"/>
                <a:gd name="T75" fmla="*/ 65236828 h 263"/>
                <a:gd name="T76" fmla="*/ 69591594 w 221"/>
                <a:gd name="T77" fmla="*/ 63523937 h 263"/>
                <a:gd name="T78" fmla="*/ 63180888 w 221"/>
                <a:gd name="T79" fmla="*/ 61957628 h 263"/>
                <a:gd name="T80" fmla="*/ 57564176 w 221"/>
                <a:gd name="T81" fmla="*/ 62439111 h 263"/>
                <a:gd name="T82" fmla="*/ 52607850 w 221"/>
                <a:gd name="T83" fmla="*/ 66445752 h 263"/>
                <a:gd name="T84" fmla="*/ 45425344 w 221"/>
                <a:gd name="T85" fmla="*/ 70081717 h 263"/>
                <a:gd name="T86" fmla="*/ 44173701 w 221"/>
                <a:gd name="T87" fmla="*/ 75535923 h 263"/>
                <a:gd name="T88" fmla="*/ 46089142 w 221"/>
                <a:gd name="T89" fmla="*/ 82684651 h 263"/>
                <a:gd name="T90" fmla="*/ 42175311 w 221"/>
                <a:gd name="T91" fmla="*/ 83605194 h 263"/>
                <a:gd name="T92" fmla="*/ 36791559 w 221"/>
                <a:gd name="T93" fmla="*/ 85932895 h 263"/>
                <a:gd name="T94" fmla="*/ 36791559 w 221"/>
                <a:gd name="T95" fmla="*/ 89381404 h 2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1"/>
                <a:gd name="T145" fmla="*/ 0 h 263"/>
                <a:gd name="T146" fmla="*/ 221 w 221"/>
                <a:gd name="T147" fmla="*/ 263 h 2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1" h="263">
                  <a:moveTo>
                    <a:pt x="92" y="259"/>
                  </a:moveTo>
                  <a:lnTo>
                    <a:pt x="90" y="252"/>
                  </a:lnTo>
                  <a:lnTo>
                    <a:pt x="79" y="246"/>
                  </a:lnTo>
                  <a:lnTo>
                    <a:pt x="70" y="232"/>
                  </a:lnTo>
                  <a:lnTo>
                    <a:pt x="60" y="226"/>
                  </a:lnTo>
                  <a:lnTo>
                    <a:pt x="54" y="216"/>
                  </a:lnTo>
                  <a:lnTo>
                    <a:pt x="44" y="208"/>
                  </a:lnTo>
                  <a:lnTo>
                    <a:pt x="38" y="198"/>
                  </a:lnTo>
                  <a:lnTo>
                    <a:pt x="32" y="192"/>
                  </a:lnTo>
                  <a:lnTo>
                    <a:pt x="25" y="181"/>
                  </a:lnTo>
                  <a:lnTo>
                    <a:pt x="19" y="175"/>
                  </a:lnTo>
                  <a:lnTo>
                    <a:pt x="16" y="168"/>
                  </a:lnTo>
                  <a:lnTo>
                    <a:pt x="12" y="158"/>
                  </a:lnTo>
                  <a:lnTo>
                    <a:pt x="9" y="148"/>
                  </a:lnTo>
                  <a:lnTo>
                    <a:pt x="6" y="142"/>
                  </a:lnTo>
                  <a:lnTo>
                    <a:pt x="3" y="131"/>
                  </a:lnTo>
                  <a:lnTo>
                    <a:pt x="0" y="128"/>
                  </a:lnTo>
                  <a:lnTo>
                    <a:pt x="3" y="124"/>
                  </a:lnTo>
                  <a:lnTo>
                    <a:pt x="9" y="124"/>
                  </a:lnTo>
                  <a:lnTo>
                    <a:pt x="12" y="118"/>
                  </a:lnTo>
                  <a:lnTo>
                    <a:pt x="19" y="111"/>
                  </a:lnTo>
                  <a:lnTo>
                    <a:pt x="19" y="105"/>
                  </a:lnTo>
                  <a:lnTo>
                    <a:pt x="19" y="84"/>
                  </a:lnTo>
                  <a:lnTo>
                    <a:pt x="22" y="84"/>
                  </a:lnTo>
                  <a:lnTo>
                    <a:pt x="25" y="91"/>
                  </a:lnTo>
                  <a:lnTo>
                    <a:pt x="32" y="91"/>
                  </a:lnTo>
                  <a:lnTo>
                    <a:pt x="41" y="91"/>
                  </a:lnTo>
                  <a:lnTo>
                    <a:pt x="44" y="91"/>
                  </a:lnTo>
                  <a:lnTo>
                    <a:pt x="41" y="88"/>
                  </a:lnTo>
                  <a:lnTo>
                    <a:pt x="35" y="88"/>
                  </a:lnTo>
                  <a:lnTo>
                    <a:pt x="28" y="81"/>
                  </a:lnTo>
                  <a:lnTo>
                    <a:pt x="25" y="78"/>
                  </a:lnTo>
                  <a:lnTo>
                    <a:pt x="22" y="74"/>
                  </a:lnTo>
                  <a:lnTo>
                    <a:pt x="22" y="70"/>
                  </a:lnTo>
                  <a:lnTo>
                    <a:pt x="28" y="70"/>
                  </a:lnTo>
                  <a:lnTo>
                    <a:pt x="32" y="67"/>
                  </a:lnTo>
                  <a:lnTo>
                    <a:pt x="32" y="57"/>
                  </a:lnTo>
                  <a:lnTo>
                    <a:pt x="32" y="54"/>
                  </a:lnTo>
                  <a:lnTo>
                    <a:pt x="47" y="51"/>
                  </a:lnTo>
                  <a:lnTo>
                    <a:pt x="60" y="51"/>
                  </a:lnTo>
                  <a:lnTo>
                    <a:pt x="83" y="51"/>
                  </a:lnTo>
                  <a:lnTo>
                    <a:pt x="98" y="47"/>
                  </a:lnTo>
                  <a:lnTo>
                    <a:pt x="95" y="30"/>
                  </a:lnTo>
                  <a:lnTo>
                    <a:pt x="95" y="14"/>
                  </a:lnTo>
                  <a:lnTo>
                    <a:pt x="98" y="0"/>
                  </a:lnTo>
                  <a:lnTo>
                    <a:pt x="109" y="0"/>
                  </a:lnTo>
                  <a:lnTo>
                    <a:pt x="121" y="0"/>
                  </a:lnTo>
                  <a:lnTo>
                    <a:pt x="133" y="0"/>
                  </a:lnTo>
                  <a:lnTo>
                    <a:pt x="146" y="0"/>
                  </a:lnTo>
                  <a:lnTo>
                    <a:pt x="159" y="0"/>
                  </a:lnTo>
                  <a:lnTo>
                    <a:pt x="169" y="0"/>
                  </a:lnTo>
                  <a:lnTo>
                    <a:pt x="172" y="0"/>
                  </a:lnTo>
                  <a:lnTo>
                    <a:pt x="178" y="4"/>
                  </a:lnTo>
                  <a:lnTo>
                    <a:pt x="175" y="14"/>
                  </a:lnTo>
                  <a:lnTo>
                    <a:pt x="172" y="30"/>
                  </a:lnTo>
                  <a:lnTo>
                    <a:pt x="175" y="44"/>
                  </a:lnTo>
                  <a:lnTo>
                    <a:pt x="182" y="47"/>
                  </a:lnTo>
                  <a:lnTo>
                    <a:pt x="184" y="37"/>
                  </a:lnTo>
                  <a:lnTo>
                    <a:pt x="191" y="30"/>
                  </a:lnTo>
                  <a:lnTo>
                    <a:pt x="201" y="30"/>
                  </a:lnTo>
                  <a:lnTo>
                    <a:pt x="213" y="34"/>
                  </a:lnTo>
                  <a:lnTo>
                    <a:pt x="220" y="44"/>
                  </a:lnTo>
                  <a:lnTo>
                    <a:pt x="220" y="60"/>
                  </a:lnTo>
                  <a:lnTo>
                    <a:pt x="213" y="70"/>
                  </a:lnTo>
                  <a:lnTo>
                    <a:pt x="207" y="84"/>
                  </a:lnTo>
                  <a:lnTo>
                    <a:pt x="207" y="94"/>
                  </a:lnTo>
                  <a:lnTo>
                    <a:pt x="210" y="107"/>
                  </a:lnTo>
                  <a:lnTo>
                    <a:pt x="213" y="118"/>
                  </a:lnTo>
                  <a:lnTo>
                    <a:pt x="220" y="128"/>
                  </a:lnTo>
                  <a:lnTo>
                    <a:pt x="217" y="142"/>
                  </a:lnTo>
                  <a:lnTo>
                    <a:pt x="213" y="152"/>
                  </a:lnTo>
                  <a:lnTo>
                    <a:pt x="213" y="168"/>
                  </a:lnTo>
                  <a:lnTo>
                    <a:pt x="213" y="179"/>
                  </a:lnTo>
                  <a:lnTo>
                    <a:pt x="210" y="192"/>
                  </a:lnTo>
                  <a:lnTo>
                    <a:pt x="197" y="195"/>
                  </a:lnTo>
                  <a:lnTo>
                    <a:pt x="191" y="189"/>
                  </a:lnTo>
                  <a:lnTo>
                    <a:pt x="184" y="185"/>
                  </a:lnTo>
                  <a:lnTo>
                    <a:pt x="175" y="185"/>
                  </a:lnTo>
                  <a:lnTo>
                    <a:pt x="165" y="185"/>
                  </a:lnTo>
                  <a:lnTo>
                    <a:pt x="159" y="179"/>
                  </a:lnTo>
                  <a:lnTo>
                    <a:pt x="153" y="175"/>
                  </a:lnTo>
                  <a:lnTo>
                    <a:pt x="146" y="181"/>
                  </a:lnTo>
                  <a:lnTo>
                    <a:pt x="140" y="189"/>
                  </a:lnTo>
                  <a:lnTo>
                    <a:pt x="130" y="192"/>
                  </a:lnTo>
                  <a:lnTo>
                    <a:pt x="125" y="195"/>
                  </a:lnTo>
                  <a:lnTo>
                    <a:pt x="114" y="202"/>
                  </a:lnTo>
                  <a:lnTo>
                    <a:pt x="111" y="208"/>
                  </a:lnTo>
                  <a:lnTo>
                    <a:pt x="111" y="218"/>
                  </a:lnTo>
                  <a:lnTo>
                    <a:pt x="114" y="229"/>
                  </a:lnTo>
                  <a:lnTo>
                    <a:pt x="117" y="239"/>
                  </a:lnTo>
                  <a:lnTo>
                    <a:pt x="114" y="242"/>
                  </a:lnTo>
                  <a:lnTo>
                    <a:pt x="105" y="242"/>
                  </a:lnTo>
                  <a:lnTo>
                    <a:pt x="98" y="246"/>
                  </a:lnTo>
                  <a:lnTo>
                    <a:pt x="92" y="249"/>
                  </a:lnTo>
                  <a:lnTo>
                    <a:pt x="92" y="262"/>
                  </a:lnTo>
                  <a:lnTo>
                    <a:pt x="92" y="259"/>
                  </a:lnTo>
                </a:path>
              </a:pathLst>
            </a:custGeom>
            <a:solidFill>
              <a:srgbClr val="FFFFFF">
                <a:lumMod val="50000"/>
              </a:srgbClr>
            </a:solid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58" name="Freeform 77"/>
            <p:cNvSpPr>
              <a:spLocks/>
            </p:cNvSpPr>
            <p:nvPr/>
          </p:nvSpPr>
          <p:spPr bwMode="auto">
            <a:xfrm>
              <a:off x="3771" y="2358"/>
              <a:ext cx="68" cy="56"/>
            </a:xfrm>
            <a:custGeom>
              <a:avLst/>
              <a:gdLst>
                <a:gd name="T0" fmla="*/ 2147483647 w 34"/>
                <a:gd name="T1" fmla="*/ 0 h 42"/>
                <a:gd name="T2" fmla="*/ 2147483647 w 34"/>
                <a:gd name="T3" fmla="*/ 2147483647 h 42"/>
                <a:gd name="T4" fmla="*/ 0 w 34"/>
                <a:gd name="T5" fmla="*/ 2147483647 h 42"/>
                <a:gd name="T6" fmla="*/ 2147483647 w 34"/>
                <a:gd name="T7" fmla="*/ 2147483647 h 42"/>
                <a:gd name="T8" fmla="*/ 2147483647 w 34"/>
                <a:gd name="T9" fmla="*/ 2147483647 h 42"/>
                <a:gd name="T10" fmla="*/ 2147483647 w 34"/>
                <a:gd name="T11" fmla="*/ 0 h 42"/>
                <a:gd name="T12" fmla="*/ 0 60000 65536"/>
                <a:gd name="T13" fmla="*/ 0 60000 65536"/>
                <a:gd name="T14" fmla="*/ 0 60000 65536"/>
                <a:gd name="T15" fmla="*/ 0 60000 65536"/>
                <a:gd name="T16" fmla="*/ 0 60000 65536"/>
                <a:gd name="T17" fmla="*/ 0 60000 65536"/>
                <a:gd name="T18" fmla="*/ 0 w 34"/>
                <a:gd name="T19" fmla="*/ 0 h 42"/>
                <a:gd name="T20" fmla="*/ 34 w 34"/>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34" h="42">
                  <a:moveTo>
                    <a:pt x="29" y="0"/>
                  </a:moveTo>
                  <a:lnTo>
                    <a:pt x="4" y="3"/>
                  </a:lnTo>
                  <a:lnTo>
                    <a:pt x="0" y="14"/>
                  </a:lnTo>
                  <a:lnTo>
                    <a:pt x="17" y="41"/>
                  </a:lnTo>
                  <a:lnTo>
                    <a:pt x="33" y="18"/>
                  </a:lnTo>
                  <a:lnTo>
                    <a:pt x="29" y="0"/>
                  </a:lnTo>
                </a:path>
              </a:pathLst>
            </a:custGeom>
            <a:solidFill>
              <a:srgbClr val="FFFFFF">
                <a:lumMod val="50000"/>
              </a:srgbClr>
            </a:solid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59" name="Freeform 78"/>
            <p:cNvSpPr>
              <a:spLocks/>
            </p:cNvSpPr>
            <p:nvPr/>
          </p:nvSpPr>
          <p:spPr bwMode="auto">
            <a:xfrm>
              <a:off x="3813" y="2260"/>
              <a:ext cx="41" cy="48"/>
            </a:xfrm>
            <a:custGeom>
              <a:avLst/>
              <a:gdLst>
                <a:gd name="T0" fmla="*/ 2147483647 w 22"/>
                <a:gd name="T1" fmla="*/ 0 h 15"/>
                <a:gd name="T2" fmla="*/ 2147483647 w 22"/>
                <a:gd name="T3" fmla="*/ 2147483647 h 15"/>
                <a:gd name="T4" fmla="*/ 0 w 22"/>
                <a:gd name="T5" fmla="*/ 2147483647 h 15"/>
                <a:gd name="T6" fmla="*/ 2147483647 w 22"/>
                <a:gd name="T7" fmla="*/ 2147483647 h 15"/>
                <a:gd name="T8" fmla="*/ 2147483647 w 22"/>
                <a:gd name="T9" fmla="*/ 2147483647 h 15"/>
                <a:gd name="T10" fmla="*/ 2147483647 w 22"/>
                <a:gd name="T11" fmla="*/ 0 h 15"/>
                <a:gd name="T12" fmla="*/ 0 60000 65536"/>
                <a:gd name="T13" fmla="*/ 0 60000 65536"/>
                <a:gd name="T14" fmla="*/ 0 60000 65536"/>
                <a:gd name="T15" fmla="*/ 0 60000 65536"/>
                <a:gd name="T16" fmla="*/ 0 60000 65536"/>
                <a:gd name="T17" fmla="*/ 0 60000 65536"/>
                <a:gd name="T18" fmla="*/ 0 w 22"/>
                <a:gd name="T19" fmla="*/ 0 h 15"/>
                <a:gd name="T20" fmla="*/ 22 w 2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22" h="15">
                  <a:moveTo>
                    <a:pt x="18" y="0"/>
                  </a:moveTo>
                  <a:lnTo>
                    <a:pt x="3" y="4"/>
                  </a:lnTo>
                  <a:lnTo>
                    <a:pt x="0" y="10"/>
                  </a:lnTo>
                  <a:lnTo>
                    <a:pt x="9" y="14"/>
                  </a:lnTo>
                  <a:lnTo>
                    <a:pt x="21" y="11"/>
                  </a:lnTo>
                  <a:lnTo>
                    <a:pt x="18" y="0"/>
                  </a:lnTo>
                </a:path>
              </a:pathLst>
            </a:custGeom>
            <a:solidFill>
              <a:srgbClr val="FFFFFF">
                <a:lumMod val="50000"/>
              </a:srgbClr>
            </a:solid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60" name="Freeform 79"/>
            <p:cNvSpPr>
              <a:spLocks/>
            </p:cNvSpPr>
            <p:nvPr/>
          </p:nvSpPr>
          <p:spPr bwMode="auto">
            <a:xfrm>
              <a:off x="3916" y="2264"/>
              <a:ext cx="83" cy="59"/>
            </a:xfrm>
            <a:custGeom>
              <a:avLst/>
              <a:gdLst>
                <a:gd name="T0" fmla="*/ 488781 w 78"/>
                <a:gd name="T1" fmla="*/ 10414896 h 55"/>
                <a:gd name="T2" fmla="*/ 0 w 78"/>
                <a:gd name="T3" fmla="*/ 8850455 h 55"/>
                <a:gd name="T4" fmla="*/ 0 w 78"/>
                <a:gd name="T5" fmla="*/ 8250427 h 55"/>
                <a:gd name="T6" fmla="*/ 6 w 78"/>
                <a:gd name="T7" fmla="*/ 6834698 h 55"/>
                <a:gd name="T8" fmla="*/ 6 w 78"/>
                <a:gd name="T9" fmla="*/ 5939378 h 55"/>
                <a:gd name="T10" fmla="*/ 488781 w 78"/>
                <a:gd name="T11" fmla="*/ 4088689 h 55"/>
                <a:gd name="T12" fmla="*/ 588931 w 78"/>
                <a:gd name="T13" fmla="*/ 2026241 h 55"/>
                <a:gd name="T14" fmla="*/ 588931 w 78"/>
                <a:gd name="T15" fmla="*/ 4 h 55"/>
                <a:gd name="T16" fmla="*/ 909805 w 78"/>
                <a:gd name="T17" fmla="*/ 4 h 55"/>
                <a:gd name="T18" fmla="*/ 1260819 w 78"/>
                <a:gd name="T19" fmla="*/ 4 h 55"/>
                <a:gd name="T20" fmla="*/ 1720166 w 78"/>
                <a:gd name="T21" fmla="*/ 4 h 55"/>
                <a:gd name="T22" fmla="*/ 2346861 w 78"/>
                <a:gd name="T23" fmla="*/ 0 h 55"/>
                <a:gd name="T24" fmla="*/ 3418397 w 78"/>
                <a:gd name="T25" fmla="*/ 0 h 55"/>
                <a:gd name="T26" fmla="*/ 3811100 w 78"/>
                <a:gd name="T27" fmla="*/ 0 h 55"/>
                <a:gd name="T28" fmla="*/ 3637524 w 78"/>
                <a:gd name="T29" fmla="*/ 2683170 h 55"/>
                <a:gd name="T30" fmla="*/ 3637524 w 78"/>
                <a:gd name="T31" fmla="*/ 5939378 h 55"/>
                <a:gd name="T32" fmla="*/ 3811100 w 78"/>
                <a:gd name="T33" fmla="*/ 9494119 h 55"/>
                <a:gd name="T34" fmla="*/ 3008990 w 78"/>
                <a:gd name="T35" fmla="*/ 10414896 h 55"/>
                <a:gd name="T36" fmla="*/ 1917563 w 78"/>
                <a:gd name="T37" fmla="*/ 10414896 h 55"/>
                <a:gd name="T38" fmla="*/ 1260819 w 78"/>
                <a:gd name="T39" fmla="*/ 10414896 h 55"/>
                <a:gd name="T40" fmla="*/ 488781 w 78"/>
                <a:gd name="T41" fmla="*/ 10925291 h 55"/>
                <a:gd name="T42" fmla="*/ 488781 w 78"/>
                <a:gd name="T43" fmla="*/ 10414896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
                <a:gd name="T67" fmla="*/ 0 h 55"/>
                <a:gd name="T68" fmla="*/ 78 w 78"/>
                <a:gd name="T69" fmla="*/ 55 h 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 h="55">
                  <a:moveTo>
                    <a:pt x="9" y="51"/>
                  </a:moveTo>
                  <a:lnTo>
                    <a:pt x="0" y="44"/>
                  </a:lnTo>
                  <a:lnTo>
                    <a:pt x="0" y="41"/>
                  </a:lnTo>
                  <a:lnTo>
                    <a:pt x="6" y="34"/>
                  </a:lnTo>
                  <a:lnTo>
                    <a:pt x="6" y="30"/>
                  </a:lnTo>
                  <a:lnTo>
                    <a:pt x="9" y="20"/>
                  </a:lnTo>
                  <a:lnTo>
                    <a:pt x="12" y="10"/>
                  </a:lnTo>
                  <a:lnTo>
                    <a:pt x="12" y="4"/>
                  </a:lnTo>
                  <a:lnTo>
                    <a:pt x="19" y="4"/>
                  </a:lnTo>
                  <a:lnTo>
                    <a:pt x="25" y="4"/>
                  </a:lnTo>
                  <a:lnTo>
                    <a:pt x="35" y="4"/>
                  </a:lnTo>
                  <a:lnTo>
                    <a:pt x="48" y="0"/>
                  </a:lnTo>
                  <a:lnTo>
                    <a:pt x="70" y="0"/>
                  </a:lnTo>
                  <a:lnTo>
                    <a:pt x="77" y="0"/>
                  </a:lnTo>
                  <a:lnTo>
                    <a:pt x="74" y="14"/>
                  </a:lnTo>
                  <a:lnTo>
                    <a:pt x="74" y="30"/>
                  </a:lnTo>
                  <a:lnTo>
                    <a:pt x="77" y="47"/>
                  </a:lnTo>
                  <a:lnTo>
                    <a:pt x="61" y="51"/>
                  </a:lnTo>
                  <a:lnTo>
                    <a:pt x="38" y="51"/>
                  </a:lnTo>
                  <a:lnTo>
                    <a:pt x="25" y="51"/>
                  </a:lnTo>
                  <a:lnTo>
                    <a:pt x="9" y="54"/>
                  </a:lnTo>
                  <a:lnTo>
                    <a:pt x="9" y="51"/>
                  </a:lnTo>
                </a:path>
              </a:pathLst>
            </a:custGeom>
            <a:solidFill>
              <a:srgbClr val="FFFFFF">
                <a:lumMod val="50000"/>
              </a:srgbClr>
            </a:solid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61" name="Freeform 80"/>
            <p:cNvSpPr>
              <a:spLocks/>
            </p:cNvSpPr>
            <p:nvPr/>
          </p:nvSpPr>
          <p:spPr bwMode="auto">
            <a:xfrm>
              <a:off x="3854" y="2212"/>
              <a:ext cx="70" cy="58"/>
            </a:xfrm>
            <a:custGeom>
              <a:avLst/>
              <a:gdLst>
                <a:gd name="T0" fmla="*/ 2147483647 w 34"/>
                <a:gd name="T1" fmla="*/ 0 h 42"/>
                <a:gd name="T2" fmla="*/ 2147483647 w 34"/>
                <a:gd name="T3" fmla="*/ 2147483647 h 42"/>
                <a:gd name="T4" fmla="*/ 0 w 34"/>
                <a:gd name="T5" fmla="*/ 2147483647 h 42"/>
                <a:gd name="T6" fmla="*/ 2147483647 w 34"/>
                <a:gd name="T7" fmla="*/ 2147483647 h 42"/>
                <a:gd name="T8" fmla="*/ 2147483647 w 34"/>
                <a:gd name="T9" fmla="*/ 2147483647 h 42"/>
                <a:gd name="T10" fmla="*/ 2147483647 w 34"/>
                <a:gd name="T11" fmla="*/ 0 h 42"/>
                <a:gd name="T12" fmla="*/ 0 60000 65536"/>
                <a:gd name="T13" fmla="*/ 0 60000 65536"/>
                <a:gd name="T14" fmla="*/ 0 60000 65536"/>
                <a:gd name="T15" fmla="*/ 0 60000 65536"/>
                <a:gd name="T16" fmla="*/ 0 60000 65536"/>
                <a:gd name="T17" fmla="*/ 0 60000 65536"/>
                <a:gd name="T18" fmla="*/ 0 w 34"/>
                <a:gd name="T19" fmla="*/ 0 h 42"/>
                <a:gd name="T20" fmla="*/ 34 w 34"/>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34" h="42">
                  <a:moveTo>
                    <a:pt x="29" y="0"/>
                  </a:moveTo>
                  <a:lnTo>
                    <a:pt x="4" y="3"/>
                  </a:lnTo>
                  <a:lnTo>
                    <a:pt x="0" y="14"/>
                  </a:lnTo>
                  <a:lnTo>
                    <a:pt x="17" y="41"/>
                  </a:lnTo>
                  <a:lnTo>
                    <a:pt x="33" y="18"/>
                  </a:lnTo>
                  <a:lnTo>
                    <a:pt x="29" y="0"/>
                  </a:lnTo>
                </a:path>
              </a:pathLst>
            </a:custGeom>
            <a:solidFill>
              <a:srgbClr val="FFFFFF">
                <a:lumMod val="50000"/>
              </a:srgbClr>
            </a:solid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62" name="Freeform 81"/>
            <p:cNvSpPr>
              <a:spLocks/>
            </p:cNvSpPr>
            <p:nvPr/>
          </p:nvSpPr>
          <p:spPr bwMode="auto">
            <a:xfrm>
              <a:off x="4772" y="2469"/>
              <a:ext cx="72" cy="96"/>
            </a:xfrm>
            <a:custGeom>
              <a:avLst/>
              <a:gdLst>
                <a:gd name="T0" fmla="*/ 2 w 67"/>
                <a:gd name="T1" fmla="*/ 10617868 h 89"/>
                <a:gd name="T2" fmla="*/ 6 w 67"/>
                <a:gd name="T3" fmla="*/ 22638535 h 89"/>
                <a:gd name="T4" fmla="*/ 2300869 w 67"/>
                <a:gd name="T5" fmla="*/ 24419087 h 89"/>
                <a:gd name="T6" fmla="*/ 2300869 w 67"/>
                <a:gd name="T7" fmla="*/ 28411322 h 89"/>
                <a:gd name="T8" fmla="*/ 2300869 w 67"/>
                <a:gd name="T9" fmla="*/ 31856551 h 89"/>
                <a:gd name="T10" fmla="*/ 2300869 w 67"/>
                <a:gd name="T11" fmla="*/ 37874140 h 89"/>
                <a:gd name="T12" fmla="*/ 3068472 w 67"/>
                <a:gd name="T13" fmla="*/ 40966746 h 89"/>
                <a:gd name="T14" fmla="*/ 4092159 w 67"/>
                <a:gd name="T15" fmla="*/ 44188824 h 89"/>
                <a:gd name="T16" fmla="*/ 4725715 w 67"/>
                <a:gd name="T17" fmla="*/ 46516225 h 89"/>
                <a:gd name="T18" fmla="*/ 5864621 w 67"/>
                <a:gd name="T19" fmla="*/ 44188824 h 89"/>
                <a:gd name="T20" fmla="*/ 10308930 w 67"/>
                <a:gd name="T21" fmla="*/ 42645886 h 89"/>
                <a:gd name="T22" fmla="*/ 11078250 w 67"/>
                <a:gd name="T23" fmla="*/ 40966746 h 89"/>
                <a:gd name="T24" fmla="*/ 12045242 w 67"/>
                <a:gd name="T25" fmla="*/ 37874140 h 89"/>
                <a:gd name="T26" fmla="*/ 12944137 w 67"/>
                <a:gd name="T27" fmla="*/ 35467306 h 89"/>
                <a:gd name="T28" fmla="*/ 13748129 w 67"/>
                <a:gd name="T29" fmla="*/ 31856551 h 89"/>
                <a:gd name="T30" fmla="*/ 15193115 w 67"/>
                <a:gd name="T31" fmla="*/ 26339673 h 89"/>
                <a:gd name="T32" fmla="*/ 18334699 w 67"/>
                <a:gd name="T33" fmla="*/ 19354396 h 89"/>
                <a:gd name="T34" fmla="*/ 17170032 w 67"/>
                <a:gd name="T35" fmla="*/ 12353772 h 89"/>
                <a:gd name="T36" fmla="*/ 15193115 w 67"/>
                <a:gd name="T37" fmla="*/ 12353772 h 89"/>
                <a:gd name="T38" fmla="*/ 14138047 w 67"/>
                <a:gd name="T39" fmla="*/ 3968107 h 89"/>
                <a:gd name="T40" fmla="*/ 16063709 w 67"/>
                <a:gd name="T41" fmla="*/ 4 h 89"/>
                <a:gd name="T42" fmla="*/ 15193115 w 67"/>
                <a:gd name="T43" fmla="*/ 0 h 89"/>
                <a:gd name="T44" fmla="*/ 14138047 w 67"/>
                <a:gd name="T45" fmla="*/ 0 h 89"/>
                <a:gd name="T46" fmla="*/ 13748129 w 67"/>
                <a:gd name="T47" fmla="*/ 0 h 89"/>
                <a:gd name="T48" fmla="*/ 12944137 w 67"/>
                <a:gd name="T49" fmla="*/ 0 h 89"/>
                <a:gd name="T50" fmla="*/ 12045242 w 67"/>
                <a:gd name="T51" fmla="*/ 0 h 89"/>
                <a:gd name="T52" fmla="*/ 11078250 w 67"/>
                <a:gd name="T53" fmla="*/ 4 h 89"/>
                <a:gd name="T54" fmla="*/ 10308930 w 67"/>
                <a:gd name="T55" fmla="*/ 4 h 89"/>
                <a:gd name="T56" fmla="*/ 10308930 w 67"/>
                <a:gd name="T57" fmla="*/ 0 h 89"/>
                <a:gd name="T58" fmla="*/ 9032024 w 67"/>
                <a:gd name="T59" fmla="*/ 4 h 89"/>
                <a:gd name="T60" fmla="*/ 8404805 w 67"/>
                <a:gd name="T61" fmla="*/ 4 h 89"/>
                <a:gd name="T62" fmla="*/ 8404805 w 67"/>
                <a:gd name="T63" fmla="*/ 3968107 h 89"/>
                <a:gd name="T64" fmla="*/ 8404805 w 67"/>
                <a:gd name="T65" fmla="*/ 4979971 h 89"/>
                <a:gd name="T66" fmla="*/ 8404805 w 67"/>
                <a:gd name="T67" fmla="*/ 6741413 h 89"/>
                <a:gd name="T68" fmla="*/ 7730073 w 67"/>
                <a:gd name="T69" fmla="*/ 8460464 h 89"/>
                <a:gd name="T70" fmla="*/ 6772594 w 67"/>
                <a:gd name="T71" fmla="*/ 8460464 h 89"/>
                <a:gd name="T72" fmla="*/ 5864621 w 67"/>
                <a:gd name="T73" fmla="*/ 8460464 h 89"/>
                <a:gd name="T74" fmla="*/ 4725715 w 67"/>
                <a:gd name="T75" fmla="*/ 8460464 h 89"/>
                <a:gd name="T76" fmla="*/ 4092159 w 67"/>
                <a:gd name="T77" fmla="*/ 8460464 h 89"/>
                <a:gd name="T78" fmla="*/ 4092159 w 67"/>
                <a:gd name="T79" fmla="*/ 10617868 h 89"/>
                <a:gd name="T80" fmla="*/ 3068472 w 67"/>
                <a:gd name="T81" fmla="*/ 8460464 h 89"/>
                <a:gd name="T82" fmla="*/ 3068472 w 67"/>
                <a:gd name="T83" fmla="*/ 6741413 h 89"/>
                <a:gd name="T84" fmla="*/ 2300869 w 67"/>
                <a:gd name="T85" fmla="*/ 6741413 h 89"/>
                <a:gd name="T86" fmla="*/ 2300869 w 67"/>
                <a:gd name="T87" fmla="*/ 4979971 h 89"/>
                <a:gd name="T88" fmla="*/ 2300869 w 67"/>
                <a:gd name="T89" fmla="*/ 3968107 h 89"/>
                <a:gd name="T90" fmla="*/ 6 w 67"/>
                <a:gd name="T91" fmla="*/ 3968107 h 89"/>
                <a:gd name="T92" fmla="*/ 2 w 67"/>
                <a:gd name="T93" fmla="*/ 3968107 h 89"/>
                <a:gd name="T94" fmla="*/ 0 w 67"/>
                <a:gd name="T95" fmla="*/ 3968107 h 89"/>
                <a:gd name="T96" fmla="*/ 0 w 67"/>
                <a:gd name="T97" fmla="*/ 4979971 h 89"/>
                <a:gd name="T98" fmla="*/ 0 w 67"/>
                <a:gd name="T99" fmla="*/ 6741413 h 89"/>
                <a:gd name="T100" fmla="*/ 0 w 67"/>
                <a:gd name="T101" fmla="*/ 8460464 h 89"/>
                <a:gd name="T102" fmla="*/ 2 w 67"/>
                <a:gd name="T103" fmla="*/ 10617868 h 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7"/>
                <a:gd name="T157" fmla="*/ 0 h 89"/>
                <a:gd name="T158" fmla="*/ 67 w 67"/>
                <a:gd name="T159" fmla="*/ 89 h 8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7" h="89">
                  <a:moveTo>
                    <a:pt x="2" y="20"/>
                  </a:moveTo>
                  <a:lnTo>
                    <a:pt x="6" y="44"/>
                  </a:lnTo>
                  <a:lnTo>
                    <a:pt x="8" y="47"/>
                  </a:lnTo>
                  <a:lnTo>
                    <a:pt x="8" y="55"/>
                  </a:lnTo>
                  <a:lnTo>
                    <a:pt x="8" y="60"/>
                  </a:lnTo>
                  <a:lnTo>
                    <a:pt x="8" y="71"/>
                  </a:lnTo>
                  <a:lnTo>
                    <a:pt x="12" y="78"/>
                  </a:lnTo>
                  <a:lnTo>
                    <a:pt x="16" y="84"/>
                  </a:lnTo>
                  <a:lnTo>
                    <a:pt x="18" y="88"/>
                  </a:lnTo>
                  <a:lnTo>
                    <a:pt x="21" y="84"/>
                  </a:lnTo>
                  <a:lnTo>
                    <a:pt x="37" y="81"/>
                  </a:lnTo>
                  <a:lnTo>
                    <a:pt x="40" y="78"/>
                  </a:lnTo>
                  <a:lnTo>
                    <a:pt x="44" y="71"/>
                  </a:lnTo>
                  <a:lnTo>
                    <a:pt x="47" y="68"/>
                  </a:lnTo>
                  <a:lnTo>
                    <a:pt x="49" y="60"/>
                  </a:lnTo>
                  <a:lnTo>
                    <a:pt x="56" y="51"/>
                  </a:lnTo>
                  <a:lnTo>
                    <a:pt x="66" y="37"/>
                  </a:lnTo>
                  <a:lnTo>
                    <a:pt x="62" y="24"/>
                  </a:lnTo>
                  <a:lnTo>
                    <a:pt x="56" y="24"/>
                  </a:lnTo>
                  <a:lnTo>
                    <a:pt x="52" y="7"/>
                  </a:lnTo>
                  <a:lnTo>
                    <a:pt x="59" y="4"/>
                  </a:lnTo>
                  <a:lnTo>
                    <a:pt x="56" y="0"/>
                  </a:lnTo>
                  <a:lnTo>
                    <a:pt x="52" y="0"/>
                  </a:lnTo>
                  <a:lnTo>
                    <a:pt x="49" y="0"/>
                  </a:lnTo>
                  <a:lnTo>
                    <a:pt x="47" y="0"/>
                  </a:lnTo>
                  <a:lnTo>
                    <a:pt x="44" y="0"/>
                  </a:lnTo>
                  <a:lnTo>
                    <a:pt x="40" y="4"/>
                  </a:lnTo>
                  <a:lnTo>
                    <a:pt x="37" y="4"/>
                  </a:lnTo>
                  <a:lnTo>
                    <a:pt x="37" y="0"/>
                  </a:lnTo>
                  <a:lnTo>
                    <a:pt x="33" y="4"/>
                  </a:lnTo>
                  <a:lnTo>
                    <a:pt x="31" y="4"/>
                  </a:lnTo>
                  <a:lnTo>
                    <a:pt x="31" y="7"/>
                  </a:lnTo>
                  <a:lnTo>
                    <a:pt x="31" y="10"/>
                  </a:lnTo>
                  <a:lnTo>
                    <a:pt x="31" y="14"/>
                  </a:lnTo>
                  <a:lnTo>
                    <a:pt x="28" y="17"/>
                  </a:lnTo>
                  <a:lnTo>
                    <a:pt x="25" y="17"/>
                  </a:lnTo>
                  <a:lnTo>
                    <a:pt x="21" y="17"/>
                  </a:lnTo>
                  <a:lnTo>
                    <a:pt x="18" y="17"/>
                  </a:lnTo>
                  <a:lnTo>
                    <a:pt x="16" y="17"/>
                  </a:lnTo>
                  <a:lnTo>
                    <a:pt x="16" y="20"/>
                  </a:lnTo>
                  <a:lnTo>
                    <a:pt x="12" y="17"/>
                  </a:lnTo>
                  <a:lnTo>
                    <a:pt x="12" y="14"/>
                  </a:lnTo>
                  <a:lnTo>
                    <a:pt x="8" y="14"/>
                  </a:lnTo>
                  <a:lnTo>
                    <a:pt x="8" y="10"/>
                  </a:lnTo>
                  <a:lnTo>
                    <a:pt x="8" y="7"/>
                  </a:lnTo>
                  <a:lnTo>
                    <a:pt x="6" y="7"/>
                  </a:lnTo>
                  <a:lnTo>
                    <a:pt x="2" y="7"/>
                  </a:lnTo>
                  <a:lnTo>
                    <a:pt x="0" y="7"/>
                  </a:lnTo>
                  <a:lnTo>
                    <a:pt x="0" y="10"/>
                  </a:lnTo>
                  <a:lnTo>
                    <a:pt x="0" y="14"/>
                  </a:lnTo>
                  <a:lnTo>
                    <a:pt x="0" y="17"/>
                  </a:lnTo>
                  <a:lnTo>
                    <a:pt x="2" y="20"/>
                  </a:lnTo>
                </a:path>
              </a:pathLst>
            </a:custGeom>
            <a:solidFill>
              <a:srgbClr val="808080">
                <a:lumMod val="20000"/>
                <a:lumOff val="80000"/>
              </a:srgbClr>
            </a:solid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63" name="Freeform 82"/>
            <p:cNvSpPr>
              <a:spLocks/>
            </p:cNvSpPr>
            <p:nvPr/>
          </p:nvSpPr>
          <p:spPr bwMode="auto">
            <a:xfrm>
              <a:off x="4028" y="2564"/>
              <a:ext cx="48" cy="66"/>
            </a:xfrm>
            <a:custGeom>
              <a:avLst/>
              <a:gdLst>
                <a:gd name="T0" fmla="*/ 24943540 w 44"/>
                <a:gd name="T1" fmla="*/ 50510285 h 61"/>
                <a:gd name="T2" fmla="*/ 24943540 w 44"/>
                <a:gd name="T3" fmla="*/ 44625216 h 61"/>
                <a:gd name="T4" fmla="*/ 24943540 w 44"/>
                <a:gd name="T5" fmla="*/ 39387803 h 61"/>
                <a:gd name="T6" fmla="*/ 24943540 w 44"/>
                <a:gd name="T7" fmla="*/ 29154292 h 61"/>
                <a:gd name="T8" fmla="*/ 0 w 44"/>
                <a:gd name="T9" fmla="*/ 24551483 h 61"/>
                <a:gd name="T10" fmla="*/ 35327403 w 44"/>
                <a:gd name="T11" fmla="*/ 18138349 h 61"/>
                <a:gd name="T12" fmla="*/ 75102729 w 44"/>
                <a:gd name="T13" fmla="*/ 15303604 h 61"/>
                <a:gd name="T14" fmla="*/ 81930246 w 44"/>
                <a:gd name="T15" fmla="*/ 6960715 h 61"/>
                <a:gd name="T16" fmla="*/ 123878741 w 44"/>
                <a:gd name="T17" fmla="*/ 0 h 61"/>
                <a:gd name="T18" fmla="*/ 147425857 w 44"/>
                <a:gd name="T19" fmla="*/ 3 h 61"/>
                <a:gd name="T20" fmla="*/ 160828151 w 44"/>
                <a:gd name="T21" fmla="*/ 8816492 h 61"/>
                <a:gd name="T22" fmla="*/ 160828151 w 44"/>
                <a:gd name="T23" fmla="*/ 11167037 h 61"/>
                <a:gd name="T24" fmla="*/ 97503745 w 44"/>
                <a:gd name="T25" fmla="*/ 24551483 h 61"/>
                <a:gd name="T26" fmla="*/ 75102729 w 44"/>
                <a:gd name="T27" fmla="*/ 50510285 h 61"/>
                <a:gd name="T28" fmla="*/ 45864543 w 44"/>
                <a:gd name="T29" fmla="*/ 53978119 h 61"/>
                <a:gd name="T30" fmla="*/ 24943540 w 44"/>
                <a:gd name="T31" fmla="*/ 50510285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61"/>
                <a:gd name="T50" fmla="*/ 44 w 44"/>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61">
                  <a:moveTo>
                    <a:pt x="6" y="56"/>
                  </a:moveTo>
                  <a:lnTo>
                    <a:pt x="6" y="50"/>
                  </a:lnTo>
                  <a:lnTo>
                    <a:pt x="6" y="43"/>
                  </a:lnTo>
                  <a:lnTo>
                    <a:pt x="6" y="33"/>
                  </a:lnTo>
                  <a:lnTo>
                    <a:pt x="0" y="27"/>
                  </a:lnTo>
                  <a:lnTo>
                    <a:pt x="10" y="20"/>
                  </a:lnTo>
                  <a:lnTo>
                    <a:pt x="20" y="17"/>
                  </a:lnTo>
                  <a:lnTo>
                    <a:pt x="22" y="7"/>
                  </a:lnTo>
                  <a:lnTo>
                    <a:pt x="33" y="0"/>
                  </a:lnTo>
                  <a:lnTo>
                    <a:pt x="39" y="3"/>
                  </a:lnTo>
                  <a:lnTo>
                    <a:pt x="43" y="10"/>
                  </a:lnTo>
                  <a:lnTo>
                    <a:pt x="43" y="13"/>
                  </a:lnTo>
                  <a:lnTo>
                    <a:pt x="26" y="27"/>
                  </a:lnTo>
                  <a:lnTo>
                    <a:pt x="20" y="56"/>
                  </a:lnTo>
                  <a:lnTo>
                    <a:pt x="13" y="60"/>
                  </a:lnTo>
                  <a:lnTo>
                    <a:pt x="6" y="56"/>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grpSp>
      <p:sp>
        <p:nvSpPr>
          <p:cNvPr id="39970" name="Text Box 83"/>
          <p:cNvSpPr txBox="1">
            <a:spLocks noChangeArrowheads="1"/>
          </p:cNvSpPr>
          <p:nvPr/>
        </p:nvSpPr>
        <p:spPr bwMode="auto">
          <a:xfrm>
            <a:off x="6897688" y="2903538"/>
            <a:ext cx="228600" cy="138112"/>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Chad</a:t>
            </a:r>
          </a:p>
        </p:txBody>
      </p:sp>
      <p:sp>
        <p:nvSpPr>
          <p:cNvPr id="39971" name="Text Box 84"/>
          <p:cNvSpPr txBox="1">
            <a:spLocks noChangeArrowheads="1"/>
          </p:cNvSpPr>
          <p:nvPr/>
        </p:nvSpPr>
        <p:spPr bwMode="auto">
          <a:xfrm>
            <a:off x="6396038" y="3422650"/>
            <a:ext cx="444500" cy="139700"/>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Cameroon</a:t>
            </a:r>
          </a:p>
        </p:txBody>
      </p:sp>
      <p:sp>
        <p:nvSpPr>
          <p:cNvPr id="39972" name="Text Box 85"/>
          <p:cNvSpPr txBox="1">
            <a:spLocks noChangeArrowheads="1"/>
          </p:cNvSpPr>
          <p:nvPr/>
        </p:nvSpPr>
        <p:spPr bwMode="auto">
          <a:xfrm>
            <a:off x="6846888" y="3413125"/>
            <a:ext cx="625475" cy="193675"/>
          </a:xfrm>
          <a:prstGeom prst="rect">
            <a:avLst/>
          </a:prstGeom>
          <a:noFill/>
          <a:ln w="9525">
            <a:noFill/>
            <a:miter lim="800000"/>
            <a:headEnd/>
            <a:tailEnd/>
          </a:ln>
        </p:spPr>
        <p:txBody>
          <a:bodyPr wrap="none" lIns="0" tIns="0" rIns="0" bIns="0">
            <a:spAutoFit/>
          </a:bodyPr>
          <a:lstStyle/>
          <a:p>
            <a:pPr algn="ctr">
              <a:lnSpc>
                <a:spcPct val="70000"/>
              </a:lnSpc>
            </a:pPr>
            <a:r>
              <a:rPr lang="en-US" sz="900">
                <a:solidFill>
                  <a:srgbClr val="000000"/>
                </a:solidFill>
                <a:latin typeface="Arial Narrow" pitchFamily="34" charset="0"/>
                <a:ea typeface="ＭＳ Ｐゴシック" pitchFamily="34" charset="-128"/>
              </a:rPr>
              <a:t>Central African</a:t>
            </a:r>
          </a:p>
          <a:p>
            <a:pPr algn="ctr">
              <a:lnSpc>
                <a:spcPct val="70000"/>
              </a:lnSpc>
            </a:pPr>
            <a:r>
              <a:rPr lang="en-US" sz="900">
                <a:solidFill>
                  <a:srgbClr val="000000"/>
                </a:solidFill>
                <a:latin typeface="Arial Narrow" pitchFamily="34" charset="0"/>
                <a:ea typeface="ＭＳ Ｐゴシック" pitchFamily="34" charset="-128"/>
              </a:rPr>
              <a:t>Republic</a:t>
            </a:r>
          </a:p>
        </p:txBody>
      </p:sp>
      <p:sp>
        <p:nvSpPr>
          <p:cNvPr id="39973" name="Text Box 86"/>
          <p:cNvSpPr txBox="1">
            <a:spLocks noChangeArrowheads="1"/>
          </p:cNvSpPr>
          <p:nvPr/>
        </p:nvSpPr>
        <p:spPr bwMode="auto">
          <a:xfrm>
            <a:off x="7032625" y="3927475"/>
            <a:ext cx="481013" cy="292100"/>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Democratic</a:t>
            </a:r>
          </a:p>
          <a:p>
            <a:pPr>
              <a:lnSpc>
                <a:spcPct val="70000"/>
              </a:lnSpc>
            </a:pPr>
            <a:r>
              <a:rPr lang="en-US" sz="900">
                <a:solidFill>
                  <a:srgbClr val="000000"/>
                </a:solidFill>
                <a:latin typeface="Arial Narrow" pitchFamily="34" charset="0"/>
                <a:ea typeface="ＭＳ Ｐゴシック" pitchFamily="34" charset="-128"/>
              </a:rPr>
              <a:t>Republic of</a:t>
            </a:r>
          </a:p>
          <a:p>
            <a:pPr>
              <a:lnSpc>
                <a:spcPct val="70000"/>
              </a:lnSpc>
            </a:pPr>
            <a:r>
              <a:rPr lang="en-US" sz="900">
                <a:solidFill>
                  <a:srgbClr val="000000"/>
                </a:solidFill>
                <a:latin typeface="Arial Narrow" pitchFamily="34" charset="0"/>
                <a:ea typeface="ＭＳ Ｐゴシック" pitchFamily="34" charset="-128"/>
              </a:rPr>
              <a:t>Congo</a:t>
            </a:r>
          </a:p>
        </p:txBody>
      </p:sp>
      <p:sp>
        <p:nvSpPr>
          <p:cNvPr id="39974" name="Text Box 87"/>
          <p:cNvSpPr txBox="1">
            <a:spLocks noChangeArrowheads="1"/>
          </p:cNvSpPr>
          <p:nvPr/>
        </p:nvSpPr>
        <p:spPr bwMode="auto">
          <a:xfrm>
            <a:off x="6813550" y="4648200"/>
            <a:ext cx="293688" cy="138113"/>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Angola</a:t>
            </a:r>
          </a:p>
        </p:txBody>
      </p:sp>
      <p:sp>
        <p:nvSpPr>
          <p:cNvPr id="39975" name="Text Box 88"/>
          <p:cNvSpPr txBox="1">
            <a:spLocks noChangeArrowheads="1"/>
          </p:cNvSpPr>
          <p:nvPr/>
        </p:nvSpPr>
        <p:spPr bwMode="auto">
          <a:xfrm>
            <a:off x="6711950" y="3856038"/>
            <a:ext cx="280988" cy="138112"/>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Congo</a:t>
            </a:r>
          </a:p>
        </p:txBody>
      </p:sp>
      <p:sp>
        <p:nvSpPr>
          <p:cNvPr id="39976" name="Text Box 89"/>
          <p:cNvSpPr txBox="1">
            <a:spLocks noChangeArrowheads="1"/>
          </p:cNvSpPr>
          <p:nvPr/>
        </p:nvSpPr>
        <p:spPr bwMode="auto">
          <a:xfrm>
            <a:off x="6424613" y="3913188"/>
            <a:ext cx="285750" cy="138112"/>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Gabon</a:t>
            </a:r>
          </a:p>
        </p:txBody>
      </p:sp>
      <p:sp>
        <p:nvSpPr>
          <p:cNvPr id="39977" name="Text Box 90"/>
          <p:cNvSpPr txBox="1">
            <a:spLocks noChangeArrowheads="1"/>
          </p:cNvSpPr>
          <p:nvPr/>
        </p:nvSpPr>
        <p:spPr bwMode="auto">
          <a:xfrm>
            <a:off x="6065838" y="4056063"/>
            <a:ext cx="425450" cy="193675"/>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Equatorial</a:t>
            </a:r>
          </a:p>
          <a:p>
            <a:pPr>
              <a:lnSpc>
                <a:spcPct val="70000"/>
              </a:lnSpc>
            </a:pPr>
            <a:r>
              <a:rPr lang="en-US" sz="900">
                <a:solidFill>
                  <a:srgbClr val="000000"/>
                </a:solidFill>
                <a:latin typeface="Arial Narrow" pitchFamily="34" charset="0"/>
                <a:ea typeface="ＭＳ Ｐゴシック" pitchFamily="34" charset="-128"/>
              </a:rPr>
              <a:t>Guinea</a:t>
            </a:r>
          </a:p>
        </p:txBody>
      </p:sp>
      <p:sp>
        <p:nvSpPr>
          <p:cNvPr id="39978" name="Text Box 91"/>
          <p:cNvSpPr txBox="1">
            <a:spLocks noChangeArrowheads="1"/>
          </p:cNvSpPr>
          <p:nvPr/>
        </p:nvSpPr>
        <p:spPr bwMode="auto">
          <a:xfrm>
            <a:off x="7350125" y="4271963"/>
            <a:ext cx="327025" cy="139700"/>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Burundi</a:t>
            </a:r>
          </a:p>
        </p:txBody>
      </p:sp>
      <p:sp>
        <p:nvSpPr>
          <p:cNvPr id="39979" name="Text Box 92"/>
          <p:cNvSpPr txBox="1">
            <a:spLocks noChangeArrowheads="1"/>
          </p:cNvSpPr>
          <p:nvPr/>
        </p:nvSpPr>
        <p:spPr bwMode="auto">
          <a:xfrm>
            <a:off x="5789613" y="3817938"/>
            <a:ext cx="436562" cy="195262"/>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Sao Tome</a:t>
            </a:r>
          </a:p>
          <a:p>
            <a:pPr>
              <a:lnSpc>
                <a:spcPct val="70000"/>
              </a:lnSpc>
            </a:pPr>
            <a:r>
              <a:rPr lang="en-US" sz="900">
                <a:solidFill>
                  <a:srgbClr val="000000"/>
                </a:solidFill>
                <a:latin typeface="Arial Narrow" pitchFamily="34" charset="0"/>
                <a:ea typeface="ＭＳ Ｐゴシック" pitchFamily="34" charset="-128"/>
              </a:rPr>
              <a:t>&amp; Principe</a:t>
            </a:r>
          </a:p>
        </p:txBody>
      </p:sp>
      <p:sp>
        <p:nvSpPr>
          <p:cNvPr id="574" name="Freeform 93"/>
          <p:cNvSpPr>
            <a:spLocks/>
          </p:cNvSpPr>
          <p:nvPr/>
        </p:nvSpPr>
        <p:spPr bwMode="auto">
          <a:xfrm>
            <a:off x="6323013" y="3808413"/>
            <a:ext cx="177800" cy="217487"/>
          </a:xfrm>
          <a:custGeom>
            <a:avLst/>
            <a:gdLst>
              <a:gd name="T0" fmla="*/ 0 w 127"/>
              <a:gd name="T1" fmla="*/ 2147483647 h 151"/>
              <a:gd name="T2" fmla="*/ 2147483647 w 127"/>
              <a:gd name="T3" fmla="*/ 0 h 151"/>
              <a:gd name="T4" fmla="*/ 0 60000 65536"/>
              <a:gd name="T5" fmla="*/ 0 60000 65536"/>
              <a:gd name="T6" fmla="*/ 0 w 127"/>
              <a:gd name="T7" fmla="*/ 0 h 151"/>
              <a:gd name="T8" fmla="*/ 127 w 127"/>
              <a:gd name="T9" fmla="*/ 151 h 151"/>
            </a:gdLst>
            <a:ahLst/>
            <a:cxnLst>
              <a:cxn ang="T4">
                <a:pos x="T0" y="T1"/>
              </a:cxn>
              <a:cxn ang="T5">
                <a:pos x="T2" y="T3"/>
              </a:cxn>
            </a:cxnLst>
            <a:rect l="T6" t="T7" r="T8" b="T9"/>
            <a:pathLst>
              <a:path w="127" h="151">
                <a:moveTo>
                  <a:pt x="0" y="151"/>
                </a:moveTo>
                <a:lnTo>
                  <a:pt x="127" y="0"/>
                </a:lnTo>
              </a:path>
            </a:pathLst>
          </a:custGeom>
          <a:noFill/>
          <a:ln w="9525">
            <a:solidFill>
              <a:srgbClr val="FFFFFF"/>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75" name="Line 94"/>
          <p:cNvSpPr>
            <a:spLocks noChangeShapeType="1"/>
          </p:cNvSpPr>
          <p:nvPr/>
        </p:nvSpPr>
        <p:spPr bwMode="auto">
          <a:xfrm flipV="1">
            <a:off x="6183313" y="3795713"/>
            <a:ext cx="112712" cy="38100"/>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76" name="Line 95"/>
          <p:cNvSpPr>
            <a:spLocks noChangeShapeType="1"/>
          </p:cNvSpPr>
          <p:nvPr/>
        </p:nvSpPr>
        <p:spPr bwMode="auto">
          <a:xfrm flipV="1">
            <a:off x="7551738" y="4137025"/>
            <a:ext cx="128587" cy="165100"/>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grpSp>
        <p:nvGrpSpPr>
          <p:cNvPr id="5" name="Group 99"/>
          <p:cNvGrpSpPr>
            <a:grpSpLocks/>
          </p:cNvGrpSpPr>
          <p:nvPr/>
        </p:nvGrpSpPr>
        <p:grpSpPr bwMode="auto">
          <a:xfrm>
            <a:off x="7215188" y="2404588"/>
            <a:ext cx="1879600" cy="2263775"/>
            <a:chOff x="4464" y="1323"/>
            <a:chExt cx="1344" cy="1571"/>
          </a:xfrm>
          <a:solidFill>
            <a:srgbClr val="FFFFFF">
              <a:lumMod val="85000"/>
            </a:srgbClr>
          </a:solidFill>
        </p:grpSpPr>
        <p:sp>
          <p:nvSpPr>
            <p:cNvPr id="578" name="Freeform 100"/>
            <p:cNvSpPr>
              <a:spLocks/>
            </p:cNvSpPr>
            <p:nvPr/>
          </p:nvSpPr>
          <p:spPr bwMode="auto">
            <a:xfrm>
              <a:off x="5667" y="2629"/>
              <a:ext cx="141" cy="59"/>
            </a:xfrm>
            <a:custGeom>
              <a:avLst/>
              <a:gdLst>
                <a:gd name="T0" fmla="*/ 2147483647 w 17"/>
                <a:gd name="T1" fmla="*/ 2147483647 h 24"/>
                <a:gd name="T2" fmla="*/ 0 w 17"/>
                <a:gd name="T3" fmla="*/ 2147483647 h 24"/>
                <a:gd name="T4" fmla="*/ 2147483647 w 17"/>
                <a:gd name="T5" fmla="*/ 2147483647 h 24"/>
                <a:gd name="T6" fmla="*/ 2147483647 w 17"/>
                <a:gd name="T7" fmla="*/ 0 h 24"/>
                <a:gd name="T8" fmla="*/ 2147483647 w 17"/>
                <a:gd name="T9" fmla="*/ 2147483647 h 24"/>
                <a:gd name="T10" fmla="*/ 2147483647 w 17"/>
                <a:gd name="T11" fmla="*/ 0 h 24"/>
                <a:gd name="T12" fmla="*/ 2147483647 w 17"/>
                <a:gd name="T13" fmla="*/ 2147483647 h 24"/>
                <a:gd name="T14" fmla="*/ 2147483647 w 17"/>
                <a:gd name="T15" fmla="*/ 2147483647 h 24"/>
                <a:gd name="T16" fmla="*/ 2147483647 w 17"/>
                <a:gd name="T17" fmla="*/ 2147483647 h 24"/>
                <a:gd name="T18" fmla="*/ 2147483647 w 17"/>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4"/>
                <a:gd name="T32" fmla="*/ 17 w 17"/>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4">
                  <a:moveTo>
                    <a:pt x="10" y="23"/>
                  </a:moveTo>
                  <a:lnTo>
                    <a:pt x="0" y="19"/>
                  </a:lnTo>
                  <a:lnTo>
                    <a:pt x="5" y="9"/>
                  </a:lnTo>
                  <a:lnTo>
                    <a:pt x="5" y="0"/>
                  </a:lnTo>
                  <a:lnTo>
                    <a:pt x="5" y="3"/>
                  </a:lnTo>
                  <a:lnTo>
                    <a:pt x="10" y="0"/>
                  </a:lnTo>
                  <a:lnTo>
                    <a:pt x="10" y="6"/>
                  </a:lnTo>
                  <a:lnTo>
                    <a:pt x="10" y="9"/>
                  </a:lnTo>
                  <a:lnTo>
                    <a:pt x="16" y="13"/>
                  </a:lnTo>
                  <a:lnTo>
                    <a:pt x="10" y="23"/>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79" name="Freeform 101"/>
            <p:cNvSpPr>
              <a:spLocks/>
            </p:cNvSpPr>
            <p:nvPr/>
          </p:nvSpPr>
          <p:spPr bwMode="auto">
            <a:xfrm>
              <a:off x="5288" y="1829"/>
              <a:ext cx="439" cy="614"/>
            </a:xfrm>
            <a:custGeom>
              <a:avLst/>
              <a:gdLst>
                <a:gd name="T0" fmla="*/ 0 w 406"/>
                <a:gd name="T1" fmla="*/ 214068701 h 569"/>
                <a:gd name="T2" fmla="*/ 17120593 w 406"/>
                <a:gd name="T3" fmla="*/ 319160318 h 569"/>
                <a:gd name="T4" fmla="*/ 19319567 w 406"/>
                <a:gd name="T5" fmla="*/ 317166098 h 569"/>
                <a:gd name="T6" fmla="*/ 47644591 w 406"/>
                <a:gd name="T7" fmla="*/ 289904216 h 569"/>
                <a:gd name="T8" fmla="*/ 51127629 w 406"/>
                <a:gd name="T9" fmla="*/ 286478698 h 569"/>
                <a:gd name="T10" fmla="*/ 51127629 w 406"/>
                <a:gd name="T11" fmla="*/ 284435859 h 569"/>
                <a:gd name="T12" fmla="*/ 80252152 w 406"/>
                <a:gd name="T13" fmla="*/ 267643007 h 569"/>
                <a:gd name="T14" fmla="*/ 128258651 w 406"/>
                <a:gd name="T15" fmla="*/ 237865630 h 569"/>
                <a:gd name="T16" fmla="*/ 159570907 w 406"/>
                <a:gd name="T17" fmla="*/ 224323226 h 569"/>
                <a:gd name="T18" fmla="*/ 172540875 w 406"/>
                <a:gd name="T19" fmla="*/ 212367026 h 569"/>
                <a:gd name="T20" fmla="*/ 211342685 w 406"/>
                <a:gd name="T21" fmla="*/ 185880843 h 569"/>
                <a:gd name="T22" fmla="*/ 226410994 w 406"/>
                <a:gd name="T23" fmla="*/ 166679955 h 569"/>
                <a:gd name="T24" fmla="*/ 245877780 w 406"/>
                <a:gd name="T25" fmla="*/ 152010330 h 569"/>
                <a:gd name="T26" fmla="*/ 259138672 w 406"/>
                <a:gd name="T27" fmla="*/ 127237665 h 569"/>
                <a:gd name="T28" fmla="*/ 271967883 w 406"/>
                <a:gd name="T29" fmla="*/ 109957792 h 569"/>
                <a:gd name="T30" fmla="*/ 282005765 w 406"/>
                <a:gd name="T31" fmla="*/ 93234278 h 569"/>
                <a:gd name="T32" fmla="*/ 289678738 w 406"/>
                <a:gd name="T33" fmla="*/ 84019543 h 569"/>
                <a:gd name="T34" fmla="*/ 298535688 w 406"/>
                <a:gd name="T35" fmla="*/ 72273203 h 569"/>
                <a:gd name="T36" fmla="*/ 302976516 w 406"/>
                <a:gd name="T37" fmla="*/ 70837173 h 569"/>
                <a:gd name="T38" fmla="*/ 312376909 w 406"/>
                <a:gd name="T39" fmla="*/ 39546970 h 569"/>
                <a:gd name="T40" fmla="*/ 322402610 w 406"/>
                <a:gd name="T41" fmla="*/ 37646225 h 569"/>
                <a:gd name="T42" fmla="*/ 326953884 w 406"/>
                <a:gd name="T43" fmla="*/ 36318449 h 569"/>
                <a:gd name="T44" fmla="*/ 322402610 w 406"/>
                <a:gd name="T45" fmla="*/ 34661587 h 569"/>
                <a:gd name="T46" fmla="*/ 314210483 w 406"/>
                <a:gd name="T47" fmla="*/ 34661587 h 569"/>
                <a:gd name="T48" fmla="*/ 322402610 w 406"/>
                <a:gd name="T49" fmla="*/ 19095888 h 569"/>
                <a:gd name="T50" fmla="*/ 319863452 w 406"/>
                <a:gd name="T51" fmla="*/ 9565658 h 569"/>
                <a:gd name="T52" fmla="*/ 322402610 w 406"/>
                <a:gd name="T53" fmla="*/ 4 h 569"/>
                <a:gd name="T54" fmla="*/ 312376909 w 406"/>
                <a:gd name="T55" fmla="*/ 0 h 569"/>
                <a:gd name="T56" fmla="*/ 298535688 w 406"/>
                <a:gd name="T57" fmla="*/ 4468432 h 569"/>
                <a:gd name="T58" fmla="*/ 267178832 w 406"/>
                <a:gd name="T59" fmla="*/ 11595470 h 569"/>
                <a:gd name="T60" fmla="*/ 211342685 w 406"/>
                <a:gd name="T61" fmla="*/ 19095888 h 569"/>
                <a:gd name="T62" fmla="*/ 198103106 w 406"/>
                <a:gd name="T63" fmla="*/ 19095888 h 569"/>
                <a:gd name="T64" fmla="*/ 195985804 w 406"/>
                <a:gd name="T65" fmla="*/ 20606107 h 569"/>
                <a:gd name="T66" fmla="*/ 193651483 w 406"/>
                <a:gd name="T67" fmla="*/ 23003370 h 569"/>
                <a:gd name="T68" fmla="*/ 185932975 w 406"/>
                <a:gd name="T69" fmla="*/ 24822604 h 569"/>
                <a:gd name="T70" fmla="*/ 167175371 w 406"/>
                <a:gd name="T71" fmla="*/ 28904086 h 569"/>
                <a:gd name="T72" fmla="*/ 155027799 w 406"/>
                <a:gd name="T73" fmla="*/ 24822604 h 569"/>
                <a:gd name="T74" fmla="*/ 149659112 w 406"/>
                <a:gd name="T75" fmla="*/ 24822604 h 569"/>
                <a:gd name="T76" fmla="*/ 147365067 w 406"/>
                <a:gd name="T77" fmla="*/ 26785712 h 569"/>
                <a:gd name="T78" fmla="*/ 141666529 w 406"/>
                <a:gd name="T79" fmla="*/ 28904086 h 569"/>
                <a:gd name="T80" fmla="*/ 131586850 w 406"/>
                <a:gd name="T81" fmla="*/ 30149178 h 569"/>
                <a:gd name="T82" fmla="*/ 127519782 w 406"/>
                <a:gd name="T83" fmla="*/ 34661587 h 569"/>
                <a:gd name="T84" fmla="*/ 99701775 w 406"/>
                <a:gd name="T85" fmla="*/ 32330278 h 569"/>
                <a:gd name="T86" fmla="*/ 93287654 w 406"/>
                <a:gd name="T87" fmla="*/ 30149178 h 569"/>
                <a:gd name="T88" fmla="*/ 92026102 w 406"/>
                <a:gd name="T89" fmla="*/ 26785712 h 569"/>
                <a:gd name="T90" fmla="*/ 86275143 w 406"/>
                <a:gd name="T91" fmla="*/ 23003370 h 569"/>
                <a:gd name="T92" fmla="*/ 80252152 w 406"/>
                <a:gd name="T93" fmla="*/ 16965544 h 569"/>
                <a:gd name="T94" fmla="*/ 75569671 w 406"/>
                <a:gd name="T95" fmla="*/ 11595470 h 569"/>
                <a:gd name="T96" fmla="*/ 70421513 w 406"/>
                <a:gd name="T97" fmla="*/ 9565658 h 569"/>
                <a:gd name="T98" fmla="*/ 67018957 w 406"/>
                <a:gd name="T99" fmla="*/ 15102550 h 569"/>
                <a:gd name="T100" fmla="*/ 63114963 w 406"/>
                <a:gd name="T101" fmla="*/ 16965544 h 569"/>
                <a:gd name="T102" fmla="*/ 60232183 w 406"/>
                <a:gd name="T103" fmla="*/ 20606107 h 569"/>
                <a:gd name="T104" fmla="*/ 60232183 w 406"/>
                <a:gd name="T105" fmla="*/ 36318449 h 569"/>
                <a:gd name="T106" fmla="*/ 67018957 w 406"/>
                <a:gd name="T107" fmla="*/ 43836240 h 569"/>
                <a:gd name="T108" fmla="*/ 223070893 w 406"/>
                <a:gd name="T109" fmla="*/ 91354148 h 569"/>
                <a:gd name="T110" fmla="*/ 92026102 w 406"/>
                <a:gd name="T111" fmla="*/ 163634897 h 569"/>
                <a:gd name="T112" fmla="*/ 68244973 w 406"/>
                <a:gd name="T113" fmla="*/ 170367010 h 569"/>
                <a:gd name="T114" fmla="*/ 67018957 w 406"/>
                <a:gd name="T115" fmla="*/ 172519932 h 569"/>
                <a:gd name="T116" fmla="*/ 36099742 w 406"/>
                <a:gd name="T117" fmla="*/ 183840629 h 569"/>
                <a:gd name="T118" fmla="*/ 28555449 w 406"/>
                <a:gd name="T119" fmla="*/ 188197856 h 5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06"/>
                <a:gd name="T181" fmla="*/ 0 h 569"/>
                <a:gd name="T182" fmla="*/ 406 w 406"/>
                <a:gd name="T183" fmla="*/ 569 h 5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06" h="569">
                  <a:moveTo>
                    <a:pt x="27" y="346"/>
                  </a:moveTo>
                  <a:lnTo>
                    <a:pt x="0" y="380"/>
                  </a:lnTo>
                  <a:lnTo>
                    <a:pt x="2" y="541"/>
                  </a:lnTo>
                  <a:lnTo>
                    <a:pt x="21" y="565"/>
                  </a:lnTo>
                  <a:lnTo>
                    <a:pt x="21" y="568"/>
                  </a:lnTo>
                  <a:lnTo>
                    <a:pt x="24" y="561"/>
                  </a:lnTo>
                  <a:lnTo>
                    <a:pt x="59" y="521"/>
                  </a:lnTo>
                  <a:lnTo>
                    <a:pt x="59" y="514"/>
                  </a:lnTo>
                  <a:lnTo>
                    <a:pt x="63" y="514"/>
                  </a:lnTo>
                  <a:lnTo>
                    <a:pt x="63" y="508"/>
                  </a:lnTo>
                  <a:lnTo>
                    <a:pt x="59" y="508"/>
                  </a:lnTo>
                  <a:lnTo>
                    <a:pt x="63" y="504"/>
                  </a:lnTo>
                  <a:lnTo>
                    <a:pt x="71" y="504"/>
                  </a:lnTo>
                  <a:lnTo>
                    <a:pt x="100" y="474"/>
                  </a:lnTo>
                  <a:lnTo>
                    <a:pt x="141" y="433"/>
                  </a:lnTo>
                  <a:lnTo>
                    <a:pt x="160" y="420"/>
                  </a:lnTo>
                  <a:lnTo>
                    <a:pt x="176" y="417"/>
                  </a:lnTo>
                  <a:lnTo>
                    <a:pt x="199" y="397"/>
                  </a:lnTo>
                  <a:lnTo>
                    <a:pt x="211" y="384"/>
                  </a:lnTo>
                  <a:lnTo>
                    <a:pt x="215" y="376"/>
                  </a:lnTo>
                  <a:lnTo>
                    <a:pt x="228" y="366"/>
                  </a:lnTo>
                  <a:lnTo>
                    <a:pt x="263" y="329"/>
                  </a:lnTo>
                  <a:lnTo>
                    <a:pt x="275" y="310"/>
                  </a:lnTo>
                  <a:lnTo>
                    <a:pt x="281" y="296"/>
                  </a:lnTo>
                  <a:lnTo>
                    <a:pt x="303" y="269"/>
                  </a:lnTo>
                  <a:lnTo>
                    <a:pt x="306" y="269"/>
                  </a:lnTo>
                  <a:lnTo>
                    <a:pt x="309" y="262"/>
                  </a:lnTo>
                  <a:lnTo>
                    <a:pt x="322" y="226"/>
                  </a:lnTo>
                  <a:lnTo>
                    <a:pt x="322" y="222"/>
                  </a:lnTo>
                  <a:lnTo>
                    <a:pt x="338" y="195"/>
                  </a:lnTo>
                  <a:lnTo>
                    <a:pt x="341" y="189"/>
                  </a:lnTo>
                  <a:lnTo>
                    <a:pt x="351" y="165"/>
                  </a:lnTo>
                  <a:lnTo>
                    <a:pt x="360" y="155"/>
                  </a:lnTo>
                  <a:lnTo>
                    <a:pt x="360" y="148"/>
                  </a:lnTo>
                  <a:lnTo>
                    <a:pt x="369" y="138"/>
                  </a:lnTo>
                  <a:lnTo>
                    <a:pt x="373" y="128"/>
                  </a:lnTo>
                  <a:lnTo>
                    <a:pt x="373" y="125"/>
                  </a:lnTo>
                  <a:lnTo>
                    <a:pt x="376" y="125"/>
                  </a:lnTo>
                  <a:lnTo>
                    <a:pt x="383" y="118"/>
                  </a:lnTo>
                  <a:lnTo>
                    <a:pt x="388" y="70"/>
                  </a:lnTo>
                  <a:lnTo>
                    <a:pt x="388" y="67"/>
                  </a:lnTo>
                  <a:lnTo>
                    <a:pt x="401" y="67"/>
                  </a:lnTo>
                  <a:lnTo>
                    <a:pt x="405" y="67"/>
                  </a:lnTo>
                  <a:lnTo>
                    <a:pt x="405" y="64"/>
                  </a:lnTo>
                  <a:lnTo>
                    <a:pt x="401" y="64"/>
                  </a:lnTo>
                  <a:lnTo>
                    <a:pt x="401" y="61"/>
                  </a:lnTo>
                  <a:lnTo>
                    <a:pt x="395" y="64"/>
                  </a:lnTo>
                  <a:lnTo>
                    <a:pt x="392" y="61"/>
                  </a:lnTo>
                  <a:lnTo>
                    <a:pt x="398" y="57"/>
                  </a:lnTo>
                  <a:lnTo>
                    <a:pt x="401" y="34"/>
                  </a:lnTo>
                  <a:lnTo>
                    <a:pt x="395" y="30"/>
                  </a:lnTo>
                  <a:lnTo>
                    <a:pt x="398" y="17"/>
                  </a:lnTo>
                  <a:lnTo>
                    <a:pt x="401" y="14"/>
                  </a:lnTo>
                  <a:lnTo>
                    <a:pt x="401" y="4"/>
                  </a:lnTo>
                  <a:lnTo>
                    <a:pt x="395" y="4"/>
                  </a:lnTo>
                  <a:lnTo>
                    <a:pt x="388" y="0"/>
                  </a:lnTo>
                  <a:lnTo>
                    <a:pt x="376" y="0"/>
                  </a:lnTo>
                  <a:lnTo>
                    <a:pt x="373" y="7"/>
                  </a:lnTo>
                  <a:lnTo>
                    <a:pt x="332" y="17"/>
                  </a:lnTo>
                  <a:lnTo>
                    <a:pt x="332" y="20"/>
                  </a:lnTo>
                  <a:lnTo>
                    <a:pt x="287" y="30"/>
                  </a:lnTo>
                  <a:lnTo>
                    <a:pt x="263" y="34"/>
                  </a:lnTo>
                  <a:lnTo>
                    <a:pt x="259" y="34"/>
                  </a:lnTo>
                  <a:lnTo>
                    <a:pt x="246" y="34"/>
                  </a:lnTo>
                  <a:lnTo>
                    <a:pt x="244" y="34"/>
                  </a:lnTo>
                  <a:lnTo>
                    <a:pt x="244" y="37"/>
                  </a:lnTo>
                  <a:lnTo>
                    <a:pt x="240" y="37"/>
                  </a:lnTo>
                  <a:lnTo>
                    <a:pt x="240" y="41"/>
                  </a:lnTo>
                  <a:lnTo>
                    <a:pt x="230" y="41"/>
                  </a:lnTo>
                  <a:lnTo>
                    <a:pt x="230" y="44"/>
                  </a:lnTo>
                  <a:lnTo>
                    <a:pt x="228" y="47"/>
                  </a:lnTo>
                  <a:lnTo>
                    <a:pt x="208" y="51"/>
                  </a:lnTo>
                  <a:lnTo>
                    <a:pt x="208" y="47"/>
                  </a:lnTo>
                  <a:lnTo>
                    <a:pt x="193" y="44"/>
                  </a:lnTo>
                  <a:lnTo>
                    <a:pt x="189" y="44"/>
                  </a:lnTo>
                  <a:lnTo>
                    <a:pt x="186" y="44"/>
                  </a:lnTo>
                  <a:lnTo>
                    <a:pt x="183" y="44"/>
                  </a:lnTo>
                  <a:lnTo>
                    <a:pt x="183" y="47"/>
                  </a:lnTo>
                  <a:lnTo>
                    <a:pt x="176" y="47"/>
                  </a:lnTo>
                  <a:lnTo>
                    <a:pt x="176" y="51"/>
                  </a:lnTo>
                  <a:lnTo>
                    <a:pt x="174" y="51"/>
                  </a:lnTo>
                  <a:lnTo>
                    <a:pt x="164" y="54"/>
                  </a:lnTo>
                  <a:lnTo>
                    <a:pt x="160" y="57"/>
                  </a:lnTo>
                  <a:lnTo>
                    <a:pt x="158" y="61"/>
                  </a:lnTo>
                  <a:lnTo>
                    <a:pt x="126" y="57"/>
                  </a:lnTo>
                  <a:lnTo>
                    <a:pt x="123" y="57"/>
                  </a:lnTo>
                  <a:lnTo>
                    <a:pt x="120" y="54"/>
                  </a:lnTo>
                  <a:lnTo>
                    <a:pt x="116" y="54"/>
                  </a:lnTo>
                  <a:lnTo>
                    <a:pt x="116" y="51"/>
                  </a:lnTo>
                  <a:lnTo>
                    <a:pt x="113" y="47"/>
                  </a:lnTo>
                  <a:lnTo>
                    <a:pt x="110" y="44"/>
                  </a:lnTo>
                  <a:lnTo>
                    <a:pt x="107" y="41"/>
                  </a:lnTo>
                  <a:lnTo>
                    <a:pt x="107" y="37"/>
                  </a:lnTo>
                  <a:lnTo>
                    <a:pt x="100" y="30"/>
                  </a:lnTo>
                  <a:lnTo>
                    <a:pt x="98" y="27"/>
                  </a:lnTo>
                  <a:lnTo>
                    <a:pt x="94" y="20"/>
                  </a:lnTo>
                  <a:lnTo>
                    <a:pt x="91" y="20"/>
                  </a:lnTo>
                  <a:lnTo>
                    <a:pt x="88" y="17"/>
                  </a:lnTo>
                  <a:lnTo>
                    <a:pt x="85" y="27"/>
                  </a:lnTo>
                  <a:lnTo>
                    <a:pt x="82" y="27"/>
                  </a:lnTo>
                  <a:lnTo>
                    <a:pt x="82" y="30"/>
                  </a:lnTo>
                  <a:lnTo>
                    <a:pt x="79" y="30"/>
                  </a:lnTo>
                  <a:lnTo>
                    <a:pt x="79" y="34"/>
                  </a:lnTo>
                  <a:lnTo>
                    <a:pt x="75" y="37"/>
                  </a:lnTo>
                  <a:lnTo>
                    <a:pt x="75" y="41"/>
                  </a:lnTo>
                  <a:lnTo>
                    <a:pt x="75" y="64"/>
                  </a:lnTo>
                  <a:lnTo>
                    <a:pt x="79" y="70"/>
                  </a:lnTo>
                  <a:lnTo>
                    <a:pt x="82" y="78"/>
                  </a:lnTo>
                  <a:lnTo>
                    <a:pt x="120" y="118"/>
                  </a:lnTo>
                  <a:lnTo>
                    <a:pt x="278" y="162"/>
                  </a:lnTo>
                  <a:lnTo>
                    <a:pt x="160" y="289"/>
                  </a:lnTo>
                  <a:lnTo>
                    <a:pt x="113" y="289"/>
                  </a:lnTo>
                  <a:lnTo>
                    <a:pt x="91" y="300"/>
                  </a:lnTo>
                  <a:lnTo>
                    <a:pt x="85" y="302"/>
                  </a:lnTo>
                  <a:lnTo>
                    <a:pt x="85" y="306"/>
                  </a:lnTo>
                  <a:lnTo>
                    <a:pt x="82" y="306"/>
                  </a:lnTo>
                  <a:lnTo>
                    <a:pt x="71" y="316"/>
                  </a:lnTo>
                  <a:lnTo>
                    <a:pt x="44" y="326"/>
                  </a:lnTo>
                  <a:lnTo>
                    <a:pt x="37" y="329"/>
                  </a:lnTo>
                  <a:lnTo>
                    <a:pt x="35" y="333"/>
                  </a:lnTo>
                  <a:lnTo>
                    <a:pt x="27" y="346"/>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80" name="Freeform 102"/>
            <p:cNvSpPr>
              <a:spLocks/>
            </p:cNvSpPr>
            <p:nvPr/>
          </p:nvSpPr>
          <p:spPr bwMode="auto">
            <a:xfrm>
              <a:off x="4941" y="1734"/>
              <a:ext cx="646" cy="472"/>
            </a:xfrm>
            <a:custGeom>
              <a:avLst/>
              <a:gdLst>
                <a:gd name="T0" fmla="*/ 84973742 w 598"/>
                <a:gd name="T1" fmla="*/ 8707713 h 440"/>
                <a:gd name="T2" fmla="*/ 78659935 w 598"/>
                <a:gd name="T3" fmla="*/ 10414896 h 440"/>
                <a:gd name="T4" fmla="*/ 55941434 w 598"/>
                <a:gd name="T5" fmla="*/ 19591075 h 440"/>
                <a:gd name="T6" fmla="*/ 49795596 w 598"/>
                <a:gd name="T7" fmla="*/ 26775137 h 440"/>
                <a:gd name="T8" fmla="*/ 36565037 w 598"/>
                <a:gd name="T9" fmla="*/ 29084846 h 440"/>
                <a:gd name="T10" fmla="*/ 32133150 w 598"/>
                <a:gd name="T11" fmla="*/ 29853382 h 440"/>
                <a:gd name="T12" fmla="*/ 25116513 w 598"/>
                <a:gd name="T13" fmla="*/ 46571506 h 440"/>
                <a:gd name="T14" fmla="*/ 6 w 598"/>
                <a:gd name="T15" fmla="*/ 49958509 h 440"/>
                <a:gd name="T16" fmla="*/ 0 w 598"/>
                <a:gd name="T17" fmla="*/ 51421846 h 440"/>
                <a:gd name="T18" fmla="*/ 27132551 w 598"/>
                <a:gd name="T19" fmla="*/ 56156021 h 440"/>
                <a:gd name="T20" fmla="*/ 34204567 w 598"/>
                <a:gd name="T21" fmla="*/ 60240073 h 440"/>
                <a:gd name="T22" fmla="*/ 49795596 w 598"/>
                <a:gd name="T23" fmla="*/ 65620631 h 440"/>
                <a:gd name="T24" fmla="*/ 62774668 w 598"/>
                <a:gd name="T25" fmla="*/ 72535189 h 440"/>
                <a:gd name="T26" fmla="*/ 75109400 w 598"/>
                <a:gd name="T27" fmla="*/ 80038511 h 440"/>
                <a:gd name="T28" fmla="*/ 96039895 w 598"/>
                <a:gd name="T29" fmla="*/ 80194357 h 440"/>
                <a:gd name="T30" fmla="*/ 117647450 w 598"/>
                <a:gd name="T31" fmla="*/ 83368942 h 440"/>
                <a:gd name="T32" fmla="*/ 132186843 w 598"/>
                <a:gd name="T33" fmla="*/ 86412260 h 440"/>
                <a:gd name="T34" fmla="*/ 170241456 w 598"/>
                <a:gd name="T35" fmla="*/ 88441619 h 440"/>
                <a:gd name="T36" fmla="*/ 189744615 w 598"/>
                <a:gd name="T37" fmla="*/ 84478537 h 440"/>
                <a:gd name="T38" fmla="*/ 227546290 w 598"/>
                <a:gd name="T39" fmla="*/ 85402146 h 440"/>
                <a:gd name="T40" fmla="*/ 242563697 w 598"/>
                <a:gd name="T41" fmla="*/ 84478537 h 440"/>
                <a:gd name="T42" fmla="*/ 266590912 w 598"/>
                <a:gd name="T43" fmla="*/ 82227561 h 440"/>
                <a:gd name="T44" fmla="*/ 275377822 w 598"/>
                <a:gd name="T45" fmla="*/ 80038511 h 440"/>
                <a:gd name="T46" fmla="*/ 279141922 w 598"/>
                <a:gd name="T47" fmla="*/ 78357848 h 440"/>
                <a:gd name="T48" fmla="*/ 326472417 w 598"/>
                <a:gd name="T49" fmla="*/ 76748517 h 440"/>
                <a:gd name="T50" fmla="*/ 299071174 w 598"/>
                <a:gd name="T51" fmla="*/ 41818450 h 440"/>
                <a:gd name="T52" fmla="*/ 270552882 w 598"/>
                <a:gd name="T53" fmla="*/ 32784914 h 440"/>
                <a:gd name="T54" fmla="*/ 268594505 w 598"/>
                <a:gd name="T55" fmla="*/ 26775137 h 440"/>
                <a:gd name="T56" fmla="*/ 264371473 w 598"/>
                <a:gd name="T57" fmla="*/ 25483316 h 440"/>
                <a:gd name="T58" fmla="*/ 262528554 w 598"/>
                <a:gd name="T59" fmla="*/ 25153482 h 440"/>
                <a:gd name="T60" fmla="*/ 256278423 w 598"/>
                <a:gd name="T61" fmla="*/ 25483316 h 440"/>
                <a:gd name="T62" fmla="*/ 242563697 w 598"/>
                <a:gd name="T63" fmla="*/ 25483316 h 440"/>
                <a:gd name="T64" fmla="*/ 237799183 w 598"/>
                <a:gd name="T65" fmla="*/ 25153482 h 440"/>
                <a:gd name="T66" fmla="*/ 241530651 w 598"/>
                <a:gd name="T67" fmla="*/ 23267680 h 440"/>
                <a:gd name="T68" fmla="*/ 242563697 w 598"/>
                <a:gd name="T69" fmla="*/ 21718130 h 440"/>
                <a:gd name="T70" fmla="*/ 251813134 w 598"/>
                <a:gd name="T71" fmla="*/ 14344475 h 440"/>
                <a:gd name="T72" fmla="*/ 242382558 w 598"/>
                <a:gd name="T73" fmla="*/ 8850455 h 440"/>
                <a:gd name="T74" fmla="*/ 213763534 w 598"/>
                <a:gd name="T75" fmla="*/ 4485225 h 440"/>
                <a:gd name="T76" fmla="*/ 174203149 w 598"/>
                <a:gd name="T77" fmla="*/ 2683170 h 440"/>
                <a:gd name="T78" fmla="*/ 114465553 w 598"/>
                <a:gd name="T79" fmla="*/ 0 h 440"/>
                <a:gd name="T80" fmla="*/ 91794324 w 598"/>
                <a:gd name="T81" fmla="*/ 4811423 h 4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8"/>
                <a:gd name="T124" fmla="*/ 0 h 440"/>
                <a:gd name="T125" fmla="*/ 598 w 598"/>
                <a:gd name="T126" fmla="*/ 440 h 4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8" h="440">
                  <a:moveTo>
                    <a:pt x="133" y="24"/>
                  </a:moveTo>
                  <a:lnTo>
                    <a:pt x="123" y="43"/>
                  </a:lnTo>
                  <a:lnTo>
                    <a:pt x="121" y="51"/>
                  </a:lnTo>
                  <a:lnTo>
                    <a:pt x="114" y="51"/>
                  </a:lnTo>
                  <a:lnTo>
                    <a:pt x="107" y="61"/>
                  </a:lnTo>
                  <a:lnTo>
                    <a:pt x="82" y="97"/>
                  </a:lnTo>
                  <a:lnTo>
                    <a:pt x="75" y="117"/>
                  </a:lnTo>
                  <a:lnTo>
                    <a:pt x="72" y="131"/>
                  </a:lnTo>
                  <a:lnTo>
                    <a:pt x="56" y="135"/>
                  </a:lnTo>
                  <a:lnTo>
                    <a:pt x="53" y="144"/>
                  </a:lnTo>
                  <a:lnTo>
                    <a:pt x="50" y="148"/>
                  </a:lnTo>
                  <a:lnTo>
                    <a:pt x="47" y="148"/>
                  </a:lnTo>
                  <a:lnTo>
                    <a:pt x="43" y="224"/>
                  </a:lnTo>
                  <a:lnTo>
                    <a:pt x="37" y="231"/>
                  </a:lnTo>
                  <a:lnTo>
                    <a:pt x="6" y="234"/>
                  </a:lnTo>
                  <a:lnTo>
                    <a:pt x="6" y="248"/>
                  </a:lnTo>
                  <a:lnTo>
                    <a:pt x="2" y="252"/>
                  </a:lnTo>
                  <a:lnTo>
                    <a:pt x="0" y="255"/>
                  </a:lnTo>
                  <a:lnTo>
                    <a:pt x="28" y="265"/>
                  </a:lnTo>
                  <a:lnTo>
                    <a:pt x="40" y="278"/>
                  </a:lnTo>
                  <a:lnTo>
                    <a:pt x="40" y="285"/>
                  </a:lnTo>
                  <a:lnTo>
                    <a:pt x="50" y="298"/>
                  </a:lnTo>
                  <a:lnTo>
                    <a:pt x="66" y="308"/>
                  </a:lnTo>
                  <a:lnTo>
                    <a:pt x="72" y="325"/>
                  </a:lnTo>
                  <a:lnTo>
                    <a:pt x="85" y="351"/>
                  </a:lnTo>
                  <a:lnTo>
                    <a:pt x="91" y="359"/>
                  </a:lnTo>
                  <a:lnTo>
                    <a:pt x="114" y="365"/>
                  </a:lnTo>
                  <a:lnTo>
                    <a:pt x="110" y="396"/>
                  </a:lnTo>
                  <a:lnTo>
                    <a:pt x="121" y="399"/>
                  </a:lnTo>
                  <a:lnTo>
                    <a:pt x="142" y="399"/>
                  </a:lnTo>
                  <a:lnTo>
                    <a:pt x="155" y="402"/>
                  </a:lnTo>
                  <a:lnTo>
                    <a:pt x="171" y="412"/>
                  </a:lnTo>
                  <a:lnTo>
                    <a:pt x="184" y="419"/>
                  </a:lnTo>
                  <a:lnTo>
                    <a:pt x="193" y="429"/>
                  </a:lnTo>
                  <a:lnTo>
                    <a:pt x="206" y="435"/>
                  </a:lnTo>
                  <a:lnTo>
                    <a:pt x="250" y="439"/>
                  </a:lnTo>
                  <a:lnTo>
                    <a:pt x="269" y="429"/>
                  </a:lnTo>
                  <a:lnTo>
                    <a:pt x="279" y="419"/>
                  </a:lnTo>
                  <a:lnTo>
                    <a:pt x="308" y="412"/>
                  </a:lnTo>
                  <a:lnTo>
                    <a:pt x="333" y="422"/>
                  </a:lnTo>
                  <a:lnTo>
                    <a:pt x="352" y="422"/>
                  </a:lnTo>
                  <a:lnTo>
                    <a:pt x="355" y="419"/>
                  </a:lnTo>
                  <a:lnTo>
                    <a:pt x="362" y="416"/>
                  </a:lnTo>
                  <a:lnTo>
                    <a:pt x="390" y="406"/>
                  </a:lnTo>
                  <a:lnTo>
                    <a:pt x="400" y="396"/>
                  </a:lnTo>
                  <a:lnTo>
                    <a:pt x="403" y="396"/>
                  </a:lnTo>
                  <a:lnTo>
                    <a:pt x="403" y="392"/>
                  </a:lnTo>
                  <a:lnTo>
                    <a:pt x="409" y="389"/>
                  </a:lnTo>
                  <a:lnTo>
                    <a:pt x="432" y="379"/>
                  </a:lnTo>
                  <a:lnTo>
                    <a:pt x="479" y="379"/>
                  </a:lnTo>
                  <a:lnTo>
                    <a:pt x="597" y="252"/>
                  </a:lnTo>
                  <a:lnTo>
                    <a:pt x="438" y="208"/>
                  </a:lnTo>
                  <a:lnTo>
                    <a:pt x="400" y="168"/>
                  </a:lnTo>
                  <a:lnTo>
                    <a:pt x="396" y="161"/>
                  </a:lnTo>
                  <a:lnTo>
                    <a:pt x="393" y="154"/>
                  </a:lnTo>
                  <a:lnTo>
                    <a:pt x="393" y="131"/>
                  </a:lnTo>
                  <a:lnTo>
                    <a:pt x="390" y="127"/>
                  </a:lnTo>
                  <a:lnTo>
                    <a:pt x="387" y="127"/>
                  </a:lnTo>
                  <a:lnTo>
                    <a:pt x="387" y="124"/>
                  </a:lnTo>
                  <a:lnTo>
                    <a:pt x="384" y="124"/>
                  </a:lnTo>
                  <a:lnTo>
                    <a:pt x="380" y="124"/>
                  </a:lnTo>
                  <a:lnTo>
                    <a:pt x="375" y="127"/>
                  </a:lnTo>
                  <a:lnTo>
                    <a:pt x="371" y="131"/>
                  </a:lnTo>
                  <a:lnTo>
                    <a:pt x="355" y="127"/>
                  </a:lnTo>
                  <a:lnTo>
                    <a:pt x="352" y="127"/>
                  </a:lnTo>
                  <a:lnTo>
                    <a:pt x="349" y="124"/>
                  </a:lnTo>
                  <a:lnTo>
                    <a:pt x="349" y="114"/>
                  </a:lnTo>
                  <a:lnTo>
                    <a:pt x="352" y="114"/>
                  </a:lnTo>
                  <a:lnTo>
                    <a:pt x="352" y="111"/>
                  </a:lnTo>
                  <a:lnTo>
                    <a:pt x="355" y="107"/>
                  </a:lnTo>
                  <a:lnTo>
                    <a:pt x="365" y="74"/>
                  </a:lnTo>
                  <a:lnTo>
                    <a:pt x="368" y="71"/>
                  </a:lnTo>
                  <a:lnTo>
                    <a:pt x="367" y="54"/>
                  </a:lnTo>
                  <a:lnTo>
                    <a:pt x="354" y="44"/>
                  </a:lnTo>
                  <a:lnTo>
                    <a:pt x="333" y="34"/>
                  </a:lnTo>
                  <a:lnTo>
                    <a:pt x="314" y="22"/>
                  </a:lnTo>
                  <a:lnTo>
                    <a:pt x="293" y="16"/>
                  </a:lnTo>
                  <a:lnTo>
                    <a:pt x="255" y="14"/>
                  </a:lnTo>
                  <a:lnTo>
                    <a:pt x="222" y="5"/>
                  </a:lnTo>
                  <a:lnTo>
                    <a:pt x="168" y="0"/>
                  </a:lnTo>
                  <a:lnTo>
                    <a:pt x="140" y="4"/>
                  </a:lnTo>
                  <a:lnTo>
                    <a:pt x="133" y="24"/>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81" name="Freeform 103"/>
            <p:cNvSpPr>
              <a:spLocks/>
            </p:cNvSpPr>
            <p:nvPr/>
          </p:nvSpPr>
          <p:spPr bwMode="auto">
            <a:xfrm>
              <a:off x="4464" y="1323"/>
              <a:ext cx="714" cy="881"/>
            </a:xfrm>
            <a:custGeom>
              <a:avLst/>
              <a:gdLst>
                <a:gd name="T0" fmla="*/ 32785803 w 660"/>
                <a:gd name="T1" fmla="*/ 107751754 h 819"/>
                <a:gd name="T2" fmla="*/ 24387037 w 660"/>
                <a:gd name="T3" fmla="*/ 113915232 h 819"/>
                <a:gd name="T4" fmla="*/ 10077968 w 660"/>
                <a:gd name="T5" fmla="*/ 124968008 h 819"/>
                <a:gd name="T6" fmla="*/ 0 w 660"/>
                <a:gd name="T7" fmla="*/ 137228805 h 819"/>
                <a:gd name="T8" fmla="*/ 16154677 w 660"/>
                <a:gd name="T9" fmla="*/ 147623526 h 819"/>
                <a:gd name="T10" fmla="*/ 24387037 w 660"/>
                <a:gd name="T11" fmla="*/ 158246020 h 819"/>
                <a:gd name="T12" fmla="*/ 30876023 w 660"/>
                <a:gd name="T13" fmla="*/ 164234839 h 819"/>
                <a:gd name="T14" fmla="*/ 32785803 w 660"/>
                <a:gd name="T15" fmla="*/ 168795815 h 819"/>
                <a:gd name="T16" fmla="*/ 49493233 w 660"/>
                <a:gd name="T17" fmla="*/ 175646021 h 819"/>
                <a:gd name="T18" fmla="*/ 55465040 w 660"/>
                <a:gd name="T19" fmla="*/ 187233033 h 819"/>
                <a:gd name="T20" fmla="*/ 61933791 w 660"/>
                <a:gd name="T21" fmla="*/ 197535123 h 819"/>
                <a:gd name="T22" fmla="*/ 79470334 w 660"/>
                <a:gd name="T23" fmla="*/ 201806124 h 819"/>
                <a:gd name="T24" fmla="*/ 100446037 w 660"/>
                <a:gd name="T25" fmla="*/ 202505588 h 819"/>
                <a:gd name="T26" fmla="*/ 115385646 w 660"/>
                <a:gd name="T27" fmla="*/ 207253134 h 819"/>
                <a:gd name="T28" fmla="*/ 121775675 w 660"/>
                <a:gd name="T29" fmla="*/ 214990613 h 819"/>
                <a:gd name="T30" fmla="*/ 138450209 w 660"/>
                <a:gd name="T31" fmla="*/ 219390905 h 819"/>
                <a:gd name="T32" fmla="*/ 155915733 w 660"/>
                <a:gd name="T33" fmla="*/ 225645052 h 819"/>
                <a:gd name="T34" fmla="*/ 161011804 w 660"/>
                <a:gd name="T35" fmla="*/ 232486171 h 819"/>
                <a:gd name="T36" fmla="*/ 174962788 w 660"/>
                <a:gd name="T37" fmla="*/ 235999189 h 819"/>
                <a:gd name="T38" fmla="*/ 192117337 w 660"/>
                <a:gd name="T39" fmla="*/ 241534595 h 819"/>
                <a:gd name="T40" fmla="*/ 200092255 w 660"/>
                <a:gd name="T41" fmla="*/ 248885580 h 819"/>
                <a:gd name="T42" fmla="*/ 234173843 w 660"/>
                <a:gd name="T43" fmla="*/ 256869800 h 819"/>
                <a:gd name="T44" fmla="*/ 269682668 w 660"/>
                <a:gd name="T45" fmla="*/ 253583557 h 819"/>
                <a:gd name="T46" fmla="*/ 312018681 w 660"/>
                <a:gd name="T47" fmla="*/ 267400593 h 819"/>
                <a:gd name="T48" fmla="*/ 328605492 w 660"/>
                <a:gd name="T49" fmla="*/ 264654645 h 819"/>
                <a:gd name="T50" fmla="*/ 348562728 w 660"/>
                <a:gd name="T51" fmla="*/ 264654645 h 819"/>
                <a:gd name="T52" fmla="*/ 374596699 w 660"/>
                <a:gd name="T53" fmla="*/ 266297147 h 819"/>
                <a:gd name="T54" fmla="*/ 405245410 w 660"/>
                <a:gd name="T55" fmla="*/ 264654645 h 819"/>
                <a:gd name="T56" fmla="*/ 423974947 w 660"/>
                <a:gd name="T57" fmla="*/ 258239263 h 819"/>
                <a:gd name="T58" fmla="*/ 446955319 w 660"/>
                <a:gd name="T59" fmla="*/ 254210045 h 819"/>
                <a:gd name="T60" fmla="*/ 482975385 w 660"/>
                <a:gd name="T61" fmla="*/ 254210045 h 819"/>
                <a:gd name="T62" fmla="*/ 468331623 w 660"/>
                <a:gd name="T63" fmla="*/ 242160946 h 819"/>
                <a:gd name="T64" fmla="*/ 446955319 w 660"/>
                <a:gd name="T65" fmla="*/ 225645052 h 819"/>
                <a:gd name="T66" fmla="*/ 423974947 w 660"/>
                <a:gd name="T67" fmla="*/ 215883532 h 819"/>
                <a:gd name="T68" fmla="*/ 389561995 w 660"/>
                <a:gd name="T69" fmla="*/ 207253134 h 819"/>
                <a:gd name="T70" fmla="*/ 420472696 w 660"/>
                <a:gd name="T71" fmla="*/ 200690837 h 819"/>
                <a:gd name="T72" fmla="*/ 432602626 w 660"/>
                <a:gd name="T73" fmla="*/ 172936148 h 819"/>
                <a:gd name="T74" fmla="*/ 450407719 w 660"/>
                <a:gd name="T75" fmla="*/ 167780077 h 819"/>
                <a:gd name="T76" fmla="*/ 482975385 w 660"/>
                <a:gd name="T77" fmla="*/ 144996129 h 819"/>
                <a:gd name="T78" fmla="*/ 496276239 w 660"/>
                <a:gd name="T79" fmla="*/ 138934506 h 819"/>
                <a:gd name="T80" fmla="*/ 513110640 w 660"/>
                <a:gd name="T81" fmla="*/ 105389065 h 819"/>
                <a:gd name="T82" fmla="*/ 534035523 w 660"/>
                <a:gd name="T83" fmla="*/ 82822254 h 819"/>
                <a:gd name="T84" fmla="*/ 563804378 w 660"/>
                <a:gd name="T85" fmla="*/ 77020280 h 819"/>
                <a:gd name="T86" fmla="*/ 577227643 w 660"/>
                <a:gd name="T87" fmla="*/ 68825859 h 819"/>
                <a:gd name="T88" fmla="*/ 570253882 w 660"/>
                <a:gd name="T89" fmla="*/ 66971659 h 819"/>
                <a:gd name="T90" fmla="*/ 566661347 w 660"/>
                <a:gd name="T91" fmla="*/ 65368261 h 819"/>
                <a:gd name="T92" fmla="*/ 555092232 w 660"/>
                <a:gd name="T93" fmla="*/ 60768010 h 819"/>
                <a:gd name="T94" fmla="*/ 541077412 w 660"/>
                <a:gd name="T95" fmla="*/ 59126059 h 819"/>
                <a:gd name="T96" fmla="*/ 532353357 w 660"/>
                <a:gd name="T97" fmla="*/ 50921363 h 819"/>
                <a:gd name="T98" fmla="*/ 532353357 w 660"/>
                <a:gd name="T99" fmla="*/ 40909523 h 819"/>
                <a:gd name="T100" fmla="*/ 529213073 w 660"/>
                <a:gd name="T101" fmla="*/ 27085749 h 819"/>
                <a:gd name="T102" fmla="*/ 526850729 w 660"/>
                <a:gd name="T103" fmla="*/ 24606678 h 819"/>
                <a:gd name="T104" fmla="*/ 522491333 w 660"/>
                <a:gd name="T105" fmla="*/ 17422836 h 819"/>
                <a:gd name="T106" fmla="*/ 507227213 w 660"/>
                <a:gd name="T107" fmla="*/ 10738003 h 819"/>
                <a:gd name="T108" fmla="*/ 484222470 w 660"/>
                <a:gd name="T109" fmla="*/ 4028457 h 819"/>
                <a:gd name="T110" fmla="*/ 463673679 w 660"/>
                <a:gd name="T111" fmla="*/ 3236405 h 819"/>
                <a:gd name="T112" fmla="*/ 454790103 w 660"/>
                <a:gd name="T113" fmla="*/ 3236405 h 819"/>
                <a:gd name="T114" fmla="*/ 420472696 w 660"/>
                <a:gd name="T115" fmla="*/ 18505366 h 819"/>
                <a:gd name="T116" fmla="*/ 332104973 w 660"/>
                <a:gd name="T117" fmla="*/ 15466177 h 819"/>
                <a:gd name="T118" fmla="*/ 332104973 w 660"/>
                <a:gd name="T119" fmla="*/ 12036978 h 819"/>
                <a:gd name="T120" fmla="*/ 108848213 w 660"/>
                <a:gd name="T121" fmla="*/ 15466177 h 819"/>
                <a:gd name="T122" fmla="*/ 72482951 w 660"/>
                <a:gd name="T123" fmla="*/ 48820182 h 81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60"/>
                <a:gd name="T187" fmla="*/ 0 h 819"/>
                <a:gd name="T188" fmla="*/ 660 w 660"/>
                <a:gd name="T189" fmla="*/ 819 h 81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60" h="819">
                  <a:moveTo>
                    <a:pt x="82" y="308"/>
                  </a:moveTo>
                  <a:lnTo>
                    <a:pt x="40" y="312"/>
                  </a:lnTo>
                  <a:lnTo>
                    <a:pt x="37" y="329"/>
                  </a:lnTo>
                  <a:lnTo>
                    <a:pt x="35" y="335"/>
                  </a:lnTo>
                  <a:lnTo>
                    <a:pt x="32" y="339"/>
                  </a:lnTo>
                  <a:lnTo>
                    <a:pt x="28" y="349"/>
                  </a:lnTo>
                  <a:lnTo>
                    <a:pt x="16" y="362"/>
                  </a:lnTo>
                  <a:lnTo>
                    <a:pt x="16" y="379"/>
                  </a:lnTo>
                  <a:lnTo>
                    <a:pt x="12" y="382"/>
                  </a:lnTo>
                  <a:lnTo>
                    <a:pt x="6" y="385"/>
                  </a:lnTo>
                  <a:lnTo>
                    <a:pt x="2" y="413"/>
                  </a:lnTo>
                  <a:lnTo>
                    <a:pt x="0" y="419"/>
                  </a:lnTo>
                  <a:lnTo>
                    <a:pt x="0" y="436"/>
                  </a:lnTo>
                  <a:lnTo>
                    <a:pt x="16" y="433"/>
                  </a:lnTo>
                  <a:lnTo>
                    <a:pt x="18" y="453"/>
                  </a:lnTo>
                  <a:lnTo>
                    <a:pt x="22" y="463"/>
                  </a:lnTo>
                  <a:lnTo>
                    <a:pt x="25" y="479"/>
                  </a:lnTo>
                  <a:lnTo>
                    <a:pt x="28" y="483"/>
                  </a:lnTo>
                  <a:lnTo>
                    <a:pt x="35" y="489"/>
                  </a:lnTo>
                  <a:lnTo>
                    <a:pt x="37" y="503"/>
                  </a:lnTo>
                  <a:lnTo>
                    <a:pt x="35" y="503"/>
                  </a:lnTo>
                  <a:lnTo>
                    <a:pt x="35" y="507"/>
                  </a:lnTo>
                  <a:lnTo>
                    <a:pt x="32" y="507"/>
                  </a:lnTo>
                  <a:lnTo>
                    <a:pt x="37" y="517"/>
                  </a:lnTo>
                  <a:lnTo>
                    <a:pt x="44" y="523"/>
                  </a:lnTo>
                  <a:lnTo>
                    <a:pt x="51" y="533"/>
                  </a:lnTo>
                  <a:lnTo>
                    <a:pt x="56" y="536"/>
                  </a:lnTo>
                  <a:lnTo>
                    <a:pt x="63" y="547"/>
                  </a:lnTo>
                  <a:lnTo>
                    <a:pt x="67" y="560"/>
                  </a:lnTo>
                  <a:lnTo>
                    <a:pt x="63" y="573"/>
                  </a:lnTo>
                  <a:lnTo>
                    <a:pt x="60" y="587"/>
                  </a:lnTo>
                  <a:lnTo>
                    <a:pt x="63" y="596"/>
                  </a:lnTo>
                  <a:lnTo>
                    <a:pt x="70" y="604"/>
                  </a:lnTo>
                  <a:lnTo>
                    <a:pt x="79" y="604"/>
                  </a:lnTo>
                  <a:lnTo>
                    <a:pt x="86" y="607"/>
                  </a:lnTo>
                  <a:lnTo>
                    <a:pt x="91" y="617"/>
                  </a:lnTo>
                  <a:lnTo>
                    <a:pt x="99" y="620"/>
                  </a:lnTo>
                  <a:lnTo>
                    <a:pt x="108" y="620"/>
                  </a:lnTo>
                  <a:lnTo>
                    <a:pt x="114" y="620"/>
                  </a:lnTo>
                  <a:lnTo>
                    <a:pt x="120" y="627"/>
                  </a:lnTo>
                  <a:lnTo>
                    <a:pt x="127" y="631"/>
                  </a:lnTo>
                  <a:lnTo>
                    <a:pt x="130" y="634"/>
                  </a:lnTo>
                  <a:lnTo>
                    <a:pt x="127" y="644"/>
                  </a:lnTo>
                  <a:lnTo>
                    <a:pt x="133" y="650"/>
                  </a:lnTo>
                  <a:lnTo>
                    <a:pt x="140" y="657"/>
                  </a:lnTo>
                  <a:lnTo>
                    <a:pt x="146" y="660"/>
                  </a:lnTo>
                  <a:lnTo>
                    <a:pt x="152" y="667"/>
                  </a:lnTo>
                  <a:lnTo>
                    <a:pt x="159" y="670"/>
                  </a:lnTo>
                  <a:lnTo>
                    <a:pt x="164" y="678"/>
                  </a:lnTo>
                  <a:lnTo>
                    <a:pt x="175" y="680"/>
                  </a:lnTo>
                  <a:lnTo>
                    <a:pt x="178" y="691"/>
                  </a:lnTo>
                  <a:lnTo>
                    <a:pt x="178" y="698"/>
                  </a:lnTo>
                  <a:lnTo>
                    <a:pt x="183" y="704"/>
                  </a:lnTo>
                  <a:lnTo>
                    <a:pt x="183" y="711"/>
                  </a:lnTo>
                  <a:lnTo>
                    <a:pt x="183" y="714"/>
                  </a:lnTo>
                  <a:lnTo>
                    <a:pt x="194" y="718"/>
                  </a:lnTo>
                  <a:lnTo>
                    <a:pt x="200" y="721"/>
                  </a:lnTo>
                  <a:lnTo>
                    <a:pt x="206" y="725"/>
                  </a:lnTo>
                  <a:lnTo>
                    <a:pt x="213" y="731"/>
                  </a:lnTo>
                  <a:lnTo>
                    <a:pt x="219" y="738"/>
                  </a:lnTo>
                  <a:lnTo>
                    <a:pt x="219" y="748"/>
                  </a:lnTo>
                  <a:lnTo>
                    <a:pt x="222" y="751"/>
                  </a:lnTo>
                  <a:lnTo>
                    <a:pt x="228" y="762"/>
                  </a:lnTo>
                  <a:lnTo>
                    <a:pt x="238" y="768"/>
                  </a:lnTo>
                  <a:lnTo>
                    <a:pt x="244" y="782"/>
                  </a:lnTo>
                  <a:lnTo>
                    <a:pt x="267" y="785"/>
                  </a:lnTo>
                  <a:lnTo>
                    <a:pt x="274" y="782"/>
                  </a:lnTo>
                  <a:lnTo>
                    <a:pt x="298" y="782"/>
                  </a:lnTo>
                  <a:lnTo>
                    <a:pt x="308" y="775"/>
                  </a:lnTo>
                  <a:lnTo>
                    <a:pt x="334" y="801"/>
                  </a:lnTo>
                  <a:lnTo>
                    <a:pt x="343" y="805"/>
                  </a:lnTo>
                  <a:lnTo>
                    <a:pt x="356" y="818"/>
                  </a:lnTo>
                  <a:lnTo>
                    <a:pt x="359" y="818"/>
                  </a:lnTo>
                  <a:lnTo>
                    <a:pt x="366" y="811"/>
                  </a:lnTo>
                  <a:lnTo>
                    <a:pt x="375" y="811"/>
                  </a:lnTo>
                  <a:lnTo>
                    <a:pt x="382" y="815"/>
                  </a:lnTo>
                  <a:lnTo>
                    <a:pt x="391" y="811"/>
                  </a:lnTo>
                  <a:lnTo>
                    <a:pt x="398" y="811"/>
                  </a:lnTo>
                  <a:lnTo>
                    <a:pt x="403" y="818"/>
                  </a:lnTo>
                  <a:lnTo>
                    <a:pt x="413" y="815"/>
                  </a:lnTo>
                  <a:lnTo>
                    <a:pt x="426" y="815"/>
                  </a:lnTo>
                  <a:lnTo>
                    <a:pt x="436" y="811"/>
                  </a:lnTo>
                  <a:lnTo>
                    <a:pt x="445" y="811"/>
                  </a:lnTo>
                  <a:lnTo>
                    <a:pt x="461" y="811"/>
                  </a:lnTo>
                  <a:lnTo>
                    <a:pt x="471" y="805"/>
                  </a:lnTo>
                  <a:lnTo>
                    <a:pt x="480" y="798"/>
                  </a:lnTo>
                  <a:lnTo>
                    <a:pt x="483" y="791"/>
                  </a:lnTo>
                  <a:lnTo>
                    <a:pt x="490" y="782"/>
                  </a:lnTo>
                  <a:lnTo>
                    <a:pt x="499" y="778"/>
                  </a:lnTo>
                  <a:lnTo>
                    <a:pt x="509" y="778"/>
                  </a:lnTo>
                  <a:lnTo>
                    <a:pt x="518" y="778"/>
                  </a:lnTo>
                  <a:lnTo>
                    <a:pt x="528" y="778"/>
                  </a:lnTo>
                  <a:lnTo>
                    <a:pt x="550" y="778"/>
                  </a:lnTo>
                  <a:lnTo>
                    <a:pt x="553" y="778"/>
                  </a:lnTo>
                  <a:lnTo>
                    <a:pt x="557" y="748"/>
                  </a:lnTo>
                  <a:lnTo>
                    <a:pt x="534" y="741"/>
                  </a:lnTo>
                  <a:lnTo>
                    <a:pt x="528" y="734"/>
                  </a:lnTo>
                  <a:lnTo>
                    <a:pt x="515" y="707"/>
                  </a:lnTo>
                  <a:lnTo>
                    <a:pt x="509" y="691"/>
                  </a:lnTo>
                  <a:lnTo>
                    <a:pt x="493" y="680"/>
                  </a:lnTo>
                  <a:lnTo>
                    <a:pt x="483" y="667"/>
                  </a:lnTo>
                  <a:lnTo>
                    <a:pt x="483" y="660"/>
                  </a:lnTo>
                  <a:lnTo>
                    <a:pt x="471" y="647"/>
                  </a:lnTo>
                  <a:lnTo>
                    <a:pt x="442" y="637"/>
                  </a:lnTo>
                  <a:lnTo>
                    <a:pt x="445" y="634"/>
                  </a:lnTo>
                  <a:lnTo>
                    <a:pt x="448" y="631"/>
                  </a:lnTo>
                  <a:lnTo>
                    <a:pt x="448" y="617"/>
                  </a:lnTo>
                  <a:lnTo>
                    <a:pt x="480" y="614"/>
                  </a:lnTo>
                  <a:lnTo>
                    <a:pt x="487" y="607"/>
                  </a:lnTo>
                  <a:lnTo>
                    <a:pt x="490" y="530"/>
                  </a:lnTo>
                  <a:lnTo>
                    <a:pt x="493" y="530"/>
                  </a:lnTo>
                  <a:lnTo>
                    <a:pt x="495" y="526"/>
                  </a:lnTo>
                  <a:lnTo>
                    <a:pt x="499" y="517"/>
                  </a:lnTo>
                  <a:lnTo>
                    <a:pt x="515" y="513"/>
                  </a:lnTo>
                  <a:lnTo>
                    <a:pt x="518" y="499"/>
                  </a:lnTo>
                  <a:lnTo>
                    <a:pt x="525" y="479"/>
                  </a:lnTo>
                  <a:lnTo>
                    <a:pt x="550" y="443"/>
                  </a:lnTo>
                  <a:lnTo>
                    <a:pt x="557" y="433"/>
                  </a:lnTo>
                  <a:lnTo>
                    <a:pt x="563" y="433"/>
                  </a:lnTo>
                  <a:lnTo>
                    <a:pt x="567" y="426"/>
                  </a:lnTo>
                  <a:lnTo>
                    <a:pt x="575" y="405"/>
                  </a:lnTo>
                  <a:lnTo>
                    <a:pt x="582" y="332"/>
                  </a:lnTo>
                  <a:lnTo>
                    <a:pt x="585" y="322"/>
                  </a:lnTo>
                  <a:lnTo>
                    <a:pt x="591" y="295"/>
                  </a:lnTo>
                  <a:lnTo>
                    <a:pt x="602" y="252"/>
                  </a:lnTo>
                  <a:lnTo>
                    <a:pt x="610" y="252"/>
                  </a:lnTo>
                  <a:lnTo>
                    <a:pt x="621" y="241"/>
                  </a:lnTo>
                  <a:lnTo>
                    <a:pt x="630" y="238"/>
                  </a:lnTo>
                  <a:lnTo>
                    <a:pt x="642" y="235"/>
                  </a:lnTo>
                  <a:lnTo>
                    <a:pt x="652" y="228"/>
                  </a:lnTo>
                  <a:lnTo>
                    <a:pt x="655" y="218"/>
                  </a:lnTo>
                  <a:lnTo>
                    <a:pt x="659" y="211"/>
                  </a:lnTo>
                  <a:lnTo>
                    <a:pt x="655" y="208"/>
                  </a:lnTo>
                  <a:lnTo>
                    <a:pt x="655" y="205"/>
                  </a:lnTo>
                  <a:lnTo>
                    <a:pt x="652" y="205"/>
                  </a:lnTo>
                  <a:lnTo>
                    <a:pt x="649" y="201"/>
                  </a:lnTo>
                  <a:lnTo>
                    <a:pt x="646" y="205"/>
                  </a:lnTo>
                  <a:lnTo>
                    <a:pt x="646" y="201"/>
                  </a:lnTo>
                  <a:lnTo>
                    <a:pt x="642" y="194"/>
                  </a:lnTo>
                  <a:lnTo>
                    <a:pt x="639" y="191"/>
                  </a:lnTo>
                  <a:lnTo>
                    <a:pt x="633" y="187"/>
                  </a:lnTo>
                  <a:lnTo>
                    <a:pt x="630" y="187"/>
                  </a:lnTo>
                  <a:lnTo>
                    <a:pt x="623" y="185"/>
                  </a:lnTo>
                  <a:lnTo>
                    <a:pt x="617" y="181"/>
                  </a:lnTo>
                  <a:lnTo>
                    <a:pt x="614" y="174"/>
                  </a:lnTo>
                  <a:lnTo>
                    <a:pt x="610" y="164"/>
                  </a:lnTo>
                  <a:lnTo>
                    <a:pt x="607" y="154"/>
                  </a:lnTo>
                  <a:lnTo>
                    <a:pt x="607" y="144"/>
                  </a:lnTo>
                  <a:lnTo>
                    <a:pt x="607" y="138"/>
                  </a:lnTo>
                  <a:lnTo>
                    <a:pt x="607" y="124"/>
                  </a:lnTo>
                  <a:lnTo>
                    <a:pt x="607" y="114"/>
                  </a:lnTo>
                  <a:lnTo>
                    <a:pt x="607" y="97"/>
                  </a:lnTo>
                  <a:lnTo>
                    <a:pt x="604" y="84"/>
                  </a:lnTo>
                  <a:lnTo>
                    <a:pt x="607" y="84"/>
                  </a:lnTo>
                  <a:lnTo>
                    <a:pt x="607" y="80"/>
                  </a:lnTo>
                  <a:lnTo>
                    <a:pt x="602" y="74"/>
                  </a:lnTo>
                  <a:lnTo>
                    <a:pt x="595" y="67"/>
                  </a:lnTo>
                  <a:lnTo>
                    <a:pt x="595" y="56"/>
                  </a:lnTo>
                  <a:lnTo>
                    <a:pt x="595" y="54"/>
                  </a:lnTo>
                  <a:lnTo>
                    <a:pt x="595" y="47"/>
                  </a:lnTo>
                  <a:lnTo>
                    <a:pt x="585" y="33"/>
                  </a:lnTo>
                  <a:lnTo>
                    <a:pt x="579" y="33"/>
                  </a:lnTo>
                  <a:lnTo>
                    <a:pt x="569" y="23"/>
                  </a:lnTo>
                  <a:lnTo>
                    <a:pt x="563" y="17"/>
                  </a:lnTo>
                  <a:lnTo>
                    <a:pt x="553" y="13"/>
                  </a:lnTo>
                  <a:lnTo>
                    <a:pt x="547" y="7"/>
                  </a:lnTo>
                  <a:lnTo>
                    <a:pt x="544" y="0"/>
                  </a:lnTo>
                  <a:lnTo>
                    <a:pt x="530" y="10"/>
                  </a:lnTo>
                  <a:lnTo>
                    <a:pt x="530" y="13"/>
                  </a:lnTo>
                  <a:lnTo>
                    <a:pt x="528" y="13"/>
                  </a:lnTo>
                  <a:lnTo>
                    <a:pt x="518" y="10"/>
                  </a:lnTo>
                  <a:lnTo>
                    <a:pt x="509" y="33"/>
                  </a:lnTo>
                  <a:lnTo>
                    <a:pt x="487" y="37"/>
                  </a:lnTo>
                  <a:lnTo>
                    <a:pt x="480" y="56"/>
                  </a:lnTo>
                  <a:lnTo>
                    <a:pt x="461" y="56"/>
                  </a:lnTo>
                  <a:lnTo>
                    <a:pt x="455" y="51"/>
                  </a:lnTo>
                  <a:lnTo>
                    <a:pt x="379" y="47"/>
                  </a:lnTo>
                  <a:lnTo>
                    <a:pt x="382" y="40"/>
                  </a:lnTo>
                  <a:lnTo>
                    <a:pt x="379" y="40"/>
                  </a:lnTo>
                  <a:lnTo>
                    <a:pt x="379" y="37"/>
                  </a:lnTo>
                  <a:lnTo>
                    <a:pt x="375" y="37"/>
                  </a:lnTo>
                  <a:lnTo>
                    <a:pt x="368" y="47"/>
                  </a:lnTo>
                  <a:lnTo>
                    <a:pt x="124" y="47"/>
                  </a:lnTo>
                  <a:lnTo>
                    <a:pt x="124" y="127"/>
                  </a:lnTo>
                  <a:lnTo>
                    <a:pt x="82" y="127"/>
                  </a:lnTo>
                  <a:lnTo>
                    <a:pt x="82" y="151"/>
                  </a:lnTo>
                  <a:lnTo>
                    <a:pt x="82" y="308"/>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82" name="Freeform 104"/>
            <p:cNvSpPr>
              <a:spLocks/>
            </p:cNvSpPr>
            <p:nvPr/>
          </p:nvSpPr>
          <p:spPr bwMode="auto">
            <a:xfrm>
              <a:off x="5090" y="1548"/>
              <a:ext cx="285" cy="266"/>
            </a:xfrm>
            <a:custGeom>
              <a:avLst/>
              <a:gdLst>
                <a:gd name="T0" fmla="*/ 2 w 263"/>
                <a:gd name="T1" fmla="*/ 74208873 h 247"/>
                <a:gd name="T2" fmla="*/ 20827322 w 263"/>
                <a:gd name="T3" fmla="*/ 70860883 h 247"/>
                <a:gd name="T4" fmla="*/ 39604518 w 263"/>
                <a:gd name="T5" fmla="*/ 69591838 h 247"/>
                <a:gd name="T6" fmla="*/ 67534037 w 263"/>
                <a:gd name="T7" fmla="*/ 70860883 h 247"/>
                <a:gd name="T8" fmla="*/ 85938830 w 263"/>
                <a:gd name="T9" fmla="*/ 71846173 h 247"/>
                <a:gd name="T10" fmla="*/ 115353694 w 263"/>
                <a:gd name="T11" fmla="*/ 73275172 h 247"/>
                <a:gd name="T12" fmla="*/ 168168769 w 263"/>
                <a:gd name="T13" fmla="*/ 76301859 h 247"/>
                <a:gd name="T14" fmla="*/ 182612345 w 263"/>
                <a:gd name="T15" fmla="*/ 76311715 h 247"/>
                <a:gd name="T16" fmla="*/ 216470902 w 263"/>
                <a:gd name="T17" fmla="*/ 82065068 h 247"/>
                <a:gd name="T18" fmla="*/ 252596072 w 263"/>
                <a:gd name="T19" fmla="*/ 86064673 h 247"/>
                <a:gd name="T20" fmla="*/ 264626976 w 263"/>
                <a:gd name="T21" fmla="*/ 93692939 h 247"/>
                <a:gd name="T22" fmla="*/ 275464860 w 263"/>
                <a:gd name="T23" fmla="*/ 97935085 h 247"/>
                <a:gd name="T24" fmla="*/ 283052003 w 263"/>
                <a:gd name="T25" fmla="*/ 95176026 h 247"/>
                <a:gd name="T26" fmla="*/ 296622626 w 263"/>
                <a:gd name="T27" fmla="*/ 92103780 h 247"/>
                <a:gd name="T28" fmla="*/ 298639151 w 263"/>
                <a:gd name="T29" fmla="*/ 90939739 h 247"/>
                <a:gd name="T30" fmla="*/ 308900984 w 263"/>
                <a:gd name="T31" fmla="*/ 88377731 h 247"/>
                <a:gd name="T32" fmla="*/ 291148132 w 263"/>
                <a:gd name="T33" fmla="*/ 86328855 h 247"/>
                <a:gd name="T34" fmla="*/ 289199504 w 263"/>
                <a:gd name="T35" fmla="*/ 82835352 h 247"/>
                <a:gd name="T36" fmla="*/ 285056183 w 263"/>
                <a:gd name="T37" fmla="*/ 82835352 h 247"/>
                <a:gd name="T38" fmla="*/ 275464860 w 263"/>
                <a:gd name="T39" fmla="*/ 80710040 h 247"/>
                <a:gd name="T40" fmla="*/ 275464860 w 263"/>
                <a:gd name="T41" fmla="*/ 77195929 h 247"/>
                <a:gd name="T42" fmla="*/ 263051956 w 263"/>
                <a:gd name="T43" fmla="*/ 74208873 h 247"/>
                <a:gd name="T44" fmla="*/ 257585091 w 263"/>
                <a:gd name="T45" fmla="*/ 71424398 h 247"/>
                <a:gd name="T46" fmla="*/ 241805348 w 263"/>
                <a:gd name="T47" fmla="*/ 68041275 h 247"/>
                <a:gd name="T48" fmla="*/ 236475942 w 263"/>
                <a:gd name="T49" fmla="*/ 65799415 h 247"/>
                <a:gd name="T50" fmla="*/ 231900270 w 263"/>
                <a:gd name="T51" fmla="*/ 62781343 h 247"/>
                <a:gd name="T52" fmla="*/ 228795310 w 263"/>
                <a:gd name="T53" fmla="*/ 61091557 h 247"/>
                <a:gd name="T54" fmla="*/ 209720995 w 263"/>
                <a:gd name="T55" fmla="*/ 57564247 h 247"/>
                <a:gd name="T56" fmla="*/ 198499725 w 263"/>
                <a:gd name="T57" fmla="*/ 54741847 h 247"/>
                <a:gd name="T58" fmla="*/ 184340914 w 263"/>
                <a:gd name="T59" fmla="*/ 52675913 h 247"/>
                <a:gd name="T60" fmla="*/ 170186264 w 263"/>
                <a:gd name="T61" fmla="*/ 50831739 h 247"/>
                <a:gd name="T62" fmla="*/ 168516092 w 263"/>
                <a:gd name="T63" fmla="*/ 46089212 h 247"/>
                <a:gd name="T64" fmla="*/ 158898553 w 263"/>
                <a:gd name="T65" fmla="*/ 46973116 h 247"/>
                <a:gd name="T66" fmla="*/ 151486043 w 263"/>
                <a:gd name="T67" fmla="*/ 47571678 h 247"/>
                <a:gd name="T68" fmla="*/ 144926130 w 263"/>
                <a:gd name="T69" fmla="*/ 43617907 h 247"/>
                <a:gd name="T70" fmla="*/ 139792439 w 263"/>
                <a:gd name="T71" fmla="*/ 40502343 h 247"/>
                <a:gd name="T72" fmla="*/ 129001508 w 263"/>
                <a:gd name="T73" fmla="*/ 33724303 h 247"/>
                <a:gd name="T74" fmla="*/ 113838319 w 263"/>
                <a:gd name="T75" fmla="*/ 11096203 h 247"/>
                <a:gd name="T76" fmla="*/ 96984497 w 263"/>
                <a:gd name="T77" fmla="*/ 0 h 247"/>
                <a:gd name="T78" fmla="*/ 89497986 w 263"/>
                <a:gd name="T79" fmla="*/ 4 h 247"/>
                <a:gd name="T80" fmla="*/ 88437015 w 263"/>
                <a:gd name="T81" fmla="*/ 4910701 h 247"/>
                <a:gd name="T82" fmla="*/ 79305021 w 263"/>
                <a:gd name="T83" fmla="*/ 8382119 h 247"/>
                <a:gd name="T84" fmla="*/ 62320902 w 263"/>
                <a:gd name="T85" fmla="*/ 11274361 h 247"/>
                <a:gd name="T86" fmla="*/ 50501873 w 263"/>
                <a:gd name="T87" fmla="*/ 12141620 h 247"/>
                <a:gd name="T88" fmla="*/ 39604518 w 263"/>
                <a:gd name="T89" fmla="*/ 15154014 h 247"/>
                <a:gd name="T90" fmla="*/ 28779629 w 263"/>
                <a:gd name="T91" fmla="*/ 16331082 h 247"/>
                <a:gd name="T92" fmla="*/ 0 w 263"/>
                <a:gd name="T93" fmla="*/ 74945040 h 24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63"/>
                <a:gd name="T142" fmla="*/ 0 h 247"/>
                <a:gd name="T143" fmla="*/ 263 w 263"/>
                <a:gd name="T144" fmla="*/ 247 h 24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63" h="247">
                  <a:moveTo>
                    <a:pt x="0" y="189"/>
                  </a:moveTo>
                  <a:lnTo>
                    <a:pt x="2" y="187"/>
                  </a:lnTo>
                  <a:lnTo>
                    <a:pt x="10" y="180"/>
                  </a:lnTo>
                  <a:lnTo>
                    <a:pt x="17" y="178"/>
                  </a:lnTo>
                  <a:lnTo>
                    <a:pt x="24" y="178"/>
                  </a:lnTo>
                  <a:lnTo>
                    <a:pt x="33" y="175"/>
                  </a:lnTo>
                  <a:lnTo>
                    <a:pt x="40" y="178"/>
                  </a:lnTo>
                  <a:lnTo>
                    <a:pt x="56" y="178"/>
                  </a:lnTo>
                  <a:lnTo>
                    <a:pt x="60" y="179"/>
                  </a:lnTo>
                  <a:lnTo>
                    <a:pt x="72" y="181"/>
                  </a:lnTo>
                  <a:lnTo>
                    <a:pt x="80" y="183"/>
                  </a:lnTo>
                  <a:lnTo>
                    <a:pt x="99" y="184"/>
                  </a:lnTo>
                  <a:lnTo>
                    <a:pt x="123" y="191"/>
                  </a:lnTo>
                  <a:lnTo>
                    <a:pt x="142" y="191"/>
                  </a:lnTo>
                  <a:lnTo>
                    <a:pt x="148" y="192"/>
                  </a:lnTo>
                  <a:lnTo>
                    <a:pt x="155" y="192"/>
                  </a:lnTo>
                  <a:lnTo>
                    <a:pt x="174" y="199"/>
                  </a:lnTo>
                  <a:lnTo>
                    <a:pt x="184" y="205"/>
                  </a:lnTo>
                  <a:lnTo>
                    <a:pt x="199" y="212"/>
                  </a:lnTo>
                  <a:lnTo>
                    <a:pt x="215" y="216"/>
                  </a:lnTo>
                  <a:lnTo>
                    <a:pt x="222" y="230"/>
                  </a:lnTo>
                  <a:lnTo>
                    <a:pt x="225" y="236"/>
                  </a:lnTo>
                  <a:lnTo>
                    <a:pt x="230" y="246"/>
                  </a:lnTo>
                  <a:lnTo>
                    <a:pt x="234" y="246"/>
                  </a:lnTo>
                  <a:lnTo>
                    <a:pt x="239" y="242"/>
                  </a:lnTo>
                  <a:lnTo>
                    <a:pt x="239" y="238"/>
                  </a:lnTo>
                  <a:lnTo>
                    <a:pt x="242" y="236"/>
                  </a:lnTo>
                  <a:lnTo>
                    <a:pt x="252" y="231"/>
                  </a:lnTo>
                  <a:lnTo>
                    <a:pt x="255" y="230"/>
                  </a:lnTo>
                  <a:lnTo>
                    <a:pt x="255" y="228"/>
                  </a:lnTo>
                  <a:lnTo>
                    <a:pt x="261" y="224"/>
                  </a:lnTo>
                  <a:lnTo>
                    <a:pt x="262" y="221"/>
                  </a:lnTo>
                  <a:lnTo>
                    <a:pt x="249" y="218"/>
                  </a:lnTo>
                  <a:lnTo>
                    <a:pt x="248" y="217"/>
                  </a:lnTo>
                  <a:lnTo>
                    <a:pt x="251" y="212"/>
                  </a:lnTo>
                  <a:lnTo>
                    <a:pt x="247" y="208"/>
                  </a:lnTo>
                  <a:lnTo>
                    <a:pt x="244" y="208"/>
                  </a:lnTo>
                  <a:lnTo>
                    <a:pt x="242" y="208"/>
                  </a:lnTo>
                  <a:lnTo>
                    <a:pt x="236" y="208"/>
                  </a:lnTo>
                  <a:lnTo>
                    <a:pt x="234" y="202"/>
                  </a:lnTo>
                  <a:lnTo>
                    <a:pt x="234" y="199"/>
                  </a:lnTo>
                  <a:lnTo>
                    <a:pt x="234" y="194"/>
                  </a:lnTo>
                  <a:lnTo>
                    <a:pt x="228" y="193"/>
                  </a:lnTo>
                  <a:lnTo>
                    <a:pt x="223" y="187"/>
                  </a:lnTo>
                  <a:lnTo>
                    <a:pt x="220" y="183"/>
                  </a:lnTo>
                  <a:lnTo>
                    <a:pt x="220" y="179"/>
                  </a:lnTo>
                  <a:lnTo>
                    <a:pt x="206" y="173"/>
                  </a:lnTo>
                  <a:lnTo>
                    <a:pt x="205" y="171"/>
                  </a:lnTo>
                  <a:lnTo>
                    <a:pt x="202" y="168"/>
                  </a:lnTo>
                  <a:lnTo>
                    <a:pt x="201" y="165"/>
                  </a:lnTo>
                  <a:lnTo>
                    <a:pt x="199" y="162"/>
                  </a:lnTo>
                  <a:lnTo>
                    <a:pt x="196" y="158"/>
                  </a:lnTo>
                  <a:lnTo>
                    <a:pt x="196" y="155"/>
                  </a:lnTo>
                  <a:lnTo>
                    <a:pt x="195" y="152"/>
                  </a:lnTo>
                  <a:lnTo>
                    <a:pt x="191" y="149"/>
                  </a:lnTo>
                  <a:lnTo>
                    <a:pt x="179" y="146"/>
                  </a:lnTo>
                  <a:lnTo>
                    <a:pt x="174" y="145"/>
                  </a:lnTo>
                  <a:lnTo>
                    <a:pt x="169" y="138"/>
                  </a:lnTo>
                  <a:lnTo>
                    <a:pt x="162" y="134"/>
                  </a:lnTo>
                  <a:lnTo>
                    <a:pt x="157" y="131"/>
                  </a:lnTo>
                  <a:lnTo>
                    <a:pt x="150" y="134"/>
                  </a:lnTo>
                  <a:lnTo>
                    <a:pt x="146" y="128"/>
                  </a:lnTo>
                  <a:lnTo>
                    <a:pt x="143" y="122"/>
                  </a:lnTo>
                  <a:lnTo>
                    <a:pt x="143" y="117"/>
                  </a:lnTo>
                  <a:lnTo>
                    <a:pt x="133" y="112"/>
                  </a:lnTo>
                  <a:lnTo>
                    <a:pt x="136" y="118"/>
                  </a:lnTo>
                  <a:lnTo>
                    <a:pt x="135" y="123"/>
                  </a:lnTo>
                  <a:lnTo>
                    <a:pt x="128" y="120"/>
                  </a:lnTo>
                  <a:lnTo>
                    <a:pt x="128" y="117"/>
                  </a:lnTo>
                  <a:lnTo>
                    <a:pt x="125" y="110"/>
                  </a:lnTo>
                  <a:lnTo>
                    <a:pt x="120" y="105"/>
                  </a:lnTo>
                  <a:lnTo>
                    <a:pt x="118" y="102"/>
                  </a:lnTo>
                  <a:lnTo>
                    <a:pt x="116" y="97"/>
                  </a:lnTo>
                  <a:lnTo>
                    <a:pt x="109" y="84"/>
                  </a:lnTo>
                  <a:lnTo>
                    <a:pt x="101" y="49"/>
                  </a:lnTo>
                  <a:lnTo>
                    <a:pt x="97" y="28"/>
                  </a:lnTo>
                  <a:lnTo>
                    <a:pt x="88" y="10"/>
                  </a:lnTo>
                  <a:lnTo>
                    <a:pt x="83" y="0"/>
                  </a:lnTo>
                  <a:lnTo>
                    <a:pt x="78" y="1"/>
                  </a:lnTo>
                  <a:lnTo>
                    <a:pt x="77" y="4"/>
                  </a:lnTo>
                  <a:lnTo>
                    <a:pt x="77" y="9"/>
                  </a:lnTo>
                  <a:lnTo>
                    <a:pt x="75" y="13"/>
                  </a:lnTo>
                  <a:lnTo>
                    <a:pt x="74" y="15"/>
                  </a:lnTo>
                  <a:lnTo>
                    <a:pt x="66" y="21"/>
                  </a:lnTo>
                  <a:lnTo>
                    <a:pt x="59" y="25"/>
                  </a:lnTo>
                  <a:lnTo>
                    <a:pt x="52" y="29"/>
                  </a:lnTo>
                  <a:lnTo>
                    <a:pt x="51" y="29"/>
                  </a:lnTo>
                  <a:lnTo>
                    <a:pt x="43" y="31"/>
                  </a:lnTo>
                  <a:lnTo>
                    <a:pt x="40" y="33"/>
                  </a:lnTo>
                  <a:lnTo>
                    <a:pt x="33" y="38"/>
                  </a:lnTo>
                  <a:lnTo>
                    <a:pt x="26" y="42"/>
                  </a:lnTo>
                  <a:lnTo>
                    <a:pt x="25" y="42"/>
                  </a:lnTo>
                  <a:lnTo>
                    <a:pt x="3" y="120"/>
                  </a:lnTo>
                  <a:lnTo>
                    <a:pt x="0" y="188"/>
                  </a:lnTo>
                  <a:lnTo>
                    <a:pt x="0" y="189"/>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83" name="Freeform 105"/>
            <p:cNvSpPr>
              <a:spLocks/>
            </p:cNvSpPr>
            <p:nvPr/>
          </p:nvSpPr>
          <p:spPr bwMode="auto">
            <a:xfrm>
              <a:off x="4983" y="2159"/>
              <a:ext cx="342" cy="417"/>
            </a:xfrm>
            <a:custGeom>
              <a:avLst/>
              <a:gdLst>
                <a:gd name="T0" fmla="*/ 6 w 316"/>
                <a:gd name="T1" fmla="*/ 88492794 h 387"/>
                <a:gd name="T2" fmla="*/ 23817018 w 316"/>
                <a:gd name="T3" fmla="*/ 88492794 h 387"/>
                <a:gd name="T4" fmla="*/ 23817018 w 316"/>
                <a:gd name="T5" fmla="*/ 90782031 h 387"/>
                <a:gd name="T6" fmla="*/ 3 w 316"/>
                <a:gd name="T7" fmla="*/ 98729466 h 387"/>
                <a:gd name="T8" fmla="*/ 14820201 w 316"/>
                <a:gd name="T9" fmla="*/ 103565993 h 387"/>
                <a:gd name="T10" fmla="*/ 32833433 w 316"/>
                <a:gd name="T11" fmla="*/ 109035031 h 387"/>
                <a:gd name="T12" fmla="*/ 45047582 w 316"/>
                <a:gd name="T13" fmla="*/ 112014638 h 387"/>
                <a:gd name="T14" fmla="*/ 66572170 w 316"/>
                <a:gd name="T15" fmla="*/ 117879169 h 387"/>
                <a:gd name="T16" fmla="*/ 83239027 w 316"/>
                <a:gd name="T17" fmla="*/ 123632880 h 387"/>
                <a:gd name="T18" fmla="*/ 107662147 w 316"/>
                <a:gd name="T19" fmla="*/ 130953734 h 387"/>
                <a:gd name="T20" fmla="*/ 140108947 w 316"/>
                <a:gd name="T21" fmla="*/ 140135989 h 387"/>
                <a:gd name="T22" fmla="*/ 148389431 w 316"/>
                <a:gd name="T23" fmla="*/ 152454980 h 387"/>
                <a:gd name="T24" fmla="*/ 160598636 w 316"/>
                <a:gd name="T25" fmla="*/ 156558172 h 387"/>
                <a:gd name="T26" fmla="*/ 176628819 w 316"/>
                <a:gd name="T27" fmla="*/ 162093965 h 387"/>
                <a:gd name="T28" fmla="*/ 188113226 w 316"/>
                <a:gd name="T29" fmla="*/ 166614373 h 387"/>
                <a:gd name="T30" fmla="*/ 202662922 w 316"/>
                <a:gd name="T31" fmla="*/ 167377222 h 387"/>
                <a:gd name="T32" fmla="*/ 214977411 w 316"/>
                <a:gd name="T33" fmla="*/ 163068663 h 387"/>
                <a:gd name="T34" fmla="*/ 217959442 w 316"/>
                <a:gd name="T35" fmla="*/ 158904784 h 387"/>
                <a:gd name="T36" fmla="*/ 223233201 w 316"/>
                <a:gd name="T37" fmla="*/ 154670979 h 387"/>
                <a:gd name="T38" fmla="*/ 229240347 w 316"/>
                <a:gd name="T39" fmla="*/ 147861749 h 387"/>
                <a:gd name="T40" fmla="*/ 232665402 w 316"/>
                <a:gd name="T41" fmla="*/ 144618261 h 387"/>
                <a:gd name="T42" fmla="*/ 241600413 w 316"/>
                <a:gd name="T43" fmla="*/ 134214082 h 387"/>
                <a:gd name="T44" fmla="*/ 248531010 w 316"/>
                <a:gd name="T45" fmla="*/ 130953734 h 387"/>
                <a:gd name="T46" fmla="*/ 256915911 w 316"/>
                <a:gd name="T47" fmla="*/ 127352027 h 387"/>
                <a:gd name="T48" fmla="*/ 264253099 w 316"/>
                <a:gd name="T49" fmla="*/ 120697890 h 387"/>
                <a:gd name="T50" fmla="*/ 278054447 w 316"/>
                <a:gd name="T51" fmla="*/ 117879169 h 387"/>
                <a:gd name="T52" fmla="*/ 285440674 w 316"/>
                <a:gd name="T53" fmla="*/ 114629579 h 387"/>
                <a:gd name="T54" fmla="*/ 264253099 w 316"/>
                <a:gd name="T55" fmla="*/ 32488052 h 387"/>
                <a:gd name="T56" fmla="*/ 278054447 w 316"/>
                <a:gd name="T57" fmla="*/ 11476332 h 387"/>
                <a:gd name="T58" fmla="*/ 217959442 w 316"/>
                <a:gd name="T59" fmla="*/ 14357471 h 387"/>
                <a:gd name="T60" fmla="*/ 147487175 w 316"/>
                <a:gd name="T61" fmla="*/ 14357471 h 387"/>
                <a:gd name="T62" fmla="*/ 111202876 w 316"/>
                <a:gd name="T63" fmla="*/ 3398604 h 387"/>
                <a:gd name="T64" fmla="*/ 83239027 w 316"/>
                <a:gd name="T65" fmla="*/ 4251829 h 387"/>
                <a:gd name="T66" fmla="*/ 90087752 w 316"/>
                <a:gd name="T67" fmla="*/ 14357471 h 387"/>
                <a:gd name="T68" fmla="*/ 90087752 w 316"/>
                <a:gd name="T69" fmla="*/ 27981678 h 387"/>
                <a:gd name="T70" fmla="*/ 101362215 w 316"/>
                <a:gd name="T71" fmla="*/ 35006499 h 387"/>
                <a:gd name="T72" fmla="*/ 99325385 w 316"/>
                <a:gd name="T73" fmla="*/ 40644208 h 387"/>
                <a:gd name="T74" fmla="*/ 90087752 w 316"/>
                <a:gd name="T75" fmla="*/ 32488052 h 387"/>
                <a:gd name="T76" fmla="*/ 78350871 w 316"/>
                <a:gd name="T77" fmla="*/ 20757439 h 387"/>
                <a:gd name="T78" fmla="*/ 72049606 w 316"/>
                <a:gd name="T79" fmla="*/ 7170525 h 387"/>
                <a:gd name="T80" fmla="*/ 66993029 w 316"/>
                <a:gd name="T81" fmla="*/ 0 h 387"/>
                <a:gd name="T82" fmla="*/ 35534903 w 316"/>
                <a:gd name="T83" fmla="*/ 0 h 387"/>
                <a:gd name="T84" fmla="*/ 8520829 w 316"/>
                <a:gd name="T85" fmla="*/ 4 h 387"/>
                <a:gd name="T86" fmla="*/ 3 w 316"/>
                <a:gd name="T87" fmla="*/ 9884466 h 387"/>
                <a:gd name="T88" fmla="*/ 10801858 w 316"/>
                <a:gd name="T89" fmla="*/ 11476332 h 387"/>
                <a:gd name="T90" fmla="*/ 14820201 w 316"/>
                <a:gd name="T91" fmla="*/ 20757439 h 387"/>
                <a:gd name="T92" fmla="*/ 18787577 w 316"/>
                <a:gd name="T93" fmla="*/ 25163699 h 387"/>
                <a:gd name="T94" fmla="*/ 25899996 w 316"/>
                <a:gd name="T95" fmla="*/ 29622766 h 387"/>
                <a:gd name="T96" fmla="*/ 35534903 w 316"/>
                <a:gd name="T97" fmla="*/ 54330941 h 387"/>
                <a:gd name="T98" fmla="*/ 32833433 w 316"/>
                <a:gd name="T99" fmla="*/ 60319602 h 387"/>
                <a:gd name="T100" fmla="*/ 23817018 w 316"/>
                <a:gd name="T101" fmla="*/ 66568833 h 387"/>
                <a:gd name="T102" fmla="*/ 14820201 w 316"/>
                <a:gd name="T103" fmla="*/ 68823244 h 387"/>
                <a:gd name="T104" fmla="*/ 10801858 w 316"/>
                <a:gd name="T105" fmla="*/ 73239745 h 387"/>
                <a:gd name="T106" fmla="*/ 6 w 316"/>
                <a:gd name="T107" fmla="*/ 77116883 h 387"/>
                <a:gd name="T108" fmla="*/ 0 w 316"/>
                <a:gd name="T109" fmla="*/ 79583556 h 3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6"/>
                <a:gd name="T166" fmla="*/ 0 h 387"/>
                <a:gd name="T167" fmla="*/ 316 w 316"/>
                <a:gd name="T168" fmla="*/ 387 h 38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6" h="387">
                  <a:moveTo>
                    <a:pt x="0" y="188"/>
                  </a:moveTo>
                  <a:lnTo>
                    <a:pt x="0" y="191"/>
                  </a:lnTo>
                  <a:lnTo>
                    <a:pt x="6" y="201"/>
                  </a:lnTo>
                  <a:lnTo>
                    <a:pt x="6" y="208"/>
                  </a:lnTo>
                  <a:lnTo>
                    <a:pt x="16" y="204"/>
                  </a:lnTo>
                  <a:lnTo>
                    <a:pt x="25" y="201"/>
                  </a:lnTo>
                  <a:lnTo>
                    <a:pt x="32" y="201"/>
                  </a:lnTo>
                  <a:lnTo>
                    <a:pt x="32" y="204"/>
                  </a:lnTo>
                  <a:lnTo>
                    <a:pt x="25" y="208"/>
                  </a:lnTo>
                  <a:lnTo>
                    <a:pt x="19" y="214"/>
                  </a:lnTo>
                  <a:lnTo>
                    <a:pt x="9" y="214"/>
                  </a:lnTo>
                  <a:lnTo>
                    <a:pt x="3" y="225"/>
                  </a:lnTo>
                  <a:lnTo>
                    <a:pt x="9" y="231"/>
                  </a:lnTo>
                  <a:lnTo>
                    <a:pt x="12" y="231"/>
                  </a:lnTo>
                  <a:lnTo>
                    <a:pt x="16" y="235"/>
                  </a:lnTo>
                  <a:lnTo>
                    <a:pt x="22" y="238"/>
                  </a:lnTo>
                  <a:lnTo>
                    <a:pt x="35" y="245"/>
                  </a:lnTo>
                  <a:lnTo>
                    <a:pt x="35" y="248"/>
                  </a:lnTo>
                  <a:lnTo>
                    <a:pt x="38" y="248"/>
                  </a:lnTo>
                  <a:lnTo>
                    <a:pt x="41" y="251"/>
                  </a:lnTo>
                  <a:lnTo>
                    <a:pt x="48" y="255"/>
                  </a:lnTo>
                  <a:lnTo>
                    <a:pt x="51" y="255"/>
                  </a:lnTo>
                  <a:lnTo>
                    <a:pt x="64" y="265"/>
                  </a:lnTo>
                  <a:lnTo>
                    <a:pt x="70" y="269"/>
                  </a:lnTo>
                  <a:lnTo>
                    <a:pt x="76" y="272"/>
                  </a:lnTo>
                  <a:lnTo>
                    <a:pt x="86" y="278"/>
                  </a:lnTo>
                  <a:lnTo>
                    <a:pt x="88" y="282"/>
                  </a:lnTo>
                  <a:lnTo>
                    <a:pt x="102" y="288"/>
                  </a:lnTo>
                  <a:lnTo>
                    <a:pt x="105" y="288"/>
                  </a:lnTo>
                  <a:lnTo>
                    <a:pt x="115" y="298"/>
                  </a:lnTo>
                  <a:lnTo>
                    <a:pt x="136" y="309"/>
                  </a:lnTo>
                  <a:lnTo>
                    <a:pt x="146" y="315"/>
                  </a:lnTo>
                  <a:lnTo>
                    <a:pt x="149" y="319"/>
                  </a:lnTo>
                  <a:lnTo>
                    <a:pt x="152" y="332"/>
                  </a:lnTo>
                  <a:lnTo>
                    <a:pt x="156" y="343"/>
                  </a:lnTo>
                  <a:lnTo>
                    <a:pt x="158" y="348"/>
                  </a:lnTo>
                  <a:lnTo>
                    <a:pt x="158" y="353"/>
                  </a:lnTo>
                  <a:lnTo>
                    <a:pt x="165" y="353"/>
                  </a:lnTo>
                  <a:lnTo>
                    <a:pt x="171" y="358"/>
                  </a:lnTo>
                  <a:lnTo>
                    <a:pt x="175" y="362"/>
                  </a:lnTo>
                  <a:lnTo>
                    <a:pt x="181" y="366"/>
                  </a:lnTo>
                  <a:lnTo>
                    <a:pt x="187" y="369"/>
                  </a:lnTo>
                  <a:lnTo>
                    <a:pt x="193" y="372"/>
                  </a:lnTo>
                  <a:lnTo>
                    <a:pt x="200" y="376"/>
                  </a:lnTo>
                  <a:lnTo>
                    <a:pt x="200" y="379"/>
                  </a:lnTo>
                  <a:lnTo>
                    <a:pt x="207" y="382"/>
                  </a:lnTo>
                  <a:lnTo>
                    <a:pt x="212" y="386"/>
                  </a:lnTo>
                  <a:lnTo>
                    <a:pt x="215" y="382"/>
                  </a:lnTo>
                  <a:lnTo>
                    <a:pt x="219" y="382"/>
                  </a:lnTo>
                  <a:lnTo>
                    <a:pt x="226" y="376"/>
                  </a:lnTo>
                  <a:lnTo>
                    <a:pt x="228" y="372"/>
                  </a:lnTo>
                  <a:lnTo>
                    <a:pt x="228" y="369"/>
                  </a:lnTo>
                  <a:lnTo>
                    <a:pt x="231" y="366"/>
                  </a:lnTo>
                  <a:lnTo>
                    <a:pt x="231" y="362"/>
                  </a:lnTo>
                  <a:lnTo>
                    <a:pt x="231" y="356"/>
                  </a:lnTo>
                  <a:lnTo>
                    <a:pt x="235" y="356"/>
                  </a:lnTo>
                  <a:lnTo>
                    <a:pt x="235" y="353"/>
                  </a:lnTo>
                  <a:lnTo>
                    <a:pt x="238" y="348"/>
                  </a:lnTo>
                  <a:lnTo>
                    <a:pt x="242" y="345"/>
                  </a:lnTo>
                  <a:lnTo>
                    <a:pt x="242" y="339"/>
                  </a:lnTo>
                  <a:lnTo>
                    <a:pt x="245" y="339"/>
                  </a:lnTo>
                  <a:lnTo>
                    <a:pt x="245" y="335"/>
                  </a:lnTo>
                  <a:lnTo>
                    <a:pt x="247" y="329"/>
                  </a:lnTo>
                  <a:lnTo>
                    <a:pt x="247" y="325"/>
                  </a:lnTo>
                  <a:lnTo>
                    <a:pt x="250" y="315"/>
                  </a:lnTo>
                  <a:lnTo>
                    <a:pt x="254" y="305"/>
                  </a:lnTo>
                  <a:lnTo>
                    <a:pt x="258" y="302"/>
                  </a:lnTo>
                  <a:lnTo>
                    <a:pt x="261" y="298"/>
                  </a:lnTo>
                  <a:lnTo>
                    <a:pt x="263" y="298"/>
                  </a:lnTo>
                  <a:lnTo>
                    <a:pt x="266" y="295"/>
                  </a:lnTo>
                  <a:lnTo>
                    <a:pt x="270" y="292"/>
                  </a:lnTo>
                  <a:lnTo>
                    <a:pt x="273" y="292"/>
                  </a:lnTo>
                  <a:lnTo>
                    <a:pt x="273" y="288"/>
                  </a:lnTo>
                  <a:lnTo>
                    <a:pt x="276" y="282"/>
                  </a:lnTo>
                  <a:lnTo>
                    <a:pt x="280" y="275"/>
                  </a:lnTo>
                  <a:lnTo>
                    <a:pt x="286" y="275"/>
                  </a:lnTo>
                  <a:lnTo>
                    <a:pt x="292" y="272"/>
                  </a:lnTo>
                  <a:lnTo>
                    <a:pt x="295" y="269"/>
                  </a:lnTo>
                  <a:lnTo>
                    <a:pt x="298" y="269"/>
                  </a:lnTo>
                  <a:lnTo>
                    <a:pt x="298" y="265"/>
                  </a:lnTo>
                  <a:lnTo>
                    <a:pt x="302" y="261"/>
                  </a:lnTo>
                  <a:lnTo>
                    <a:pt x="302" y="259"/>
                  </a:lnTo>
                  <a:lnTo>
                    <a:pt x="282" y="235"/>
                  </a:lnTo>
                  <a:lnTo>
                    <a:pt x="280" y="74"/>
                  </a:lnTo>
                  <a:lnTo>
                    <a:pt x="308" y="40"/>
                  </a:lnTo>
                  <a:lnTo>
                    <a:pt x="315" y="27"/>
                  </a:lnTo>
                  <a:lnTo>
                    <a:pt x="295" y="27"/>
                  </a:lnTo>
                  <a:lnTo>
                    <a:pt x="270" y="17"/>
                  </a:lnTo>
                  <a:lnTo>
                    <a:pt x="242" y="23"/>
                  </a:lnTo>
                  <a:lnTo>
                    <a:pt x="231" y="33"/>
                  </a:lnTo>
                  <a:lnTo>
                    <a:pt x="212" y="43"/>
                  </a:lnTo>
                  <a:lnTo>
                    <a:pt x="168" y="40"/>
                  </a:lnTo>
                  <a:lnTo>
                    <a:pt x="156" y="33"/>
                  </a:lnTo>
                  <a:lnTo>
                    <a:pt x="146" y="23"/>
                  </a:lnTo>
                  <a:lnTo>
                    <a:pt x="133" y="17"/>
                  </a:lnTo>
                  <a:lnTo>
                    <a:pt x="118" y="7"/>
                  </a:lnTo>
                  <a:lnTo>
                    <a:pt x="105" y="4"/>
                  </a:lnTo>
                  <a:lnTo>
                    <a:pt x="83" y="4"/>
                  </a:lnTo>
                  <a:lnTo>
                    <a:pt x="88" y="10"/>
                  </a:lnTo>
                  <a:lnTo>
                    <a:pt x="92" y="17"/>
                  </a:lnTo>
                  <a:lnTo>
                    <a:pt x="92" y="27"/>
                  </a:lnTo>
                  <a:lnTo>
                    <a:pt x="95" y="33"/>
                  </a:lnTo>
                  <a:lnTo>
                    <a:pt x="92" y="40"/>
                  </a:lnTo>
                  <a:lnTo>
                    <a:pt x="92" y="50"/>
                  </a:lnTo>
                  <a:lnTo>
                    <a:pt x="95" y="64"/>
                  </a:lnTo>
                  <a:lnTo>
                    <a:pt x="102" y="74"/>
                  </a:lnTo>
                  <a:lnTo>
                    <a:pt x="105" y="77"/>
                  </a:lnTo>
                  <a:lnTo>
                    <a:pt x="107" y="80"/>
                  </a:lnTo>
                  <a:lnTo>
                    <a:pt x="107" y="87"/>
                  </a:lnTo>
                  <a:lnTo>
                    <a:pt x="111" y="93"/>
                  </a:lnTo>
                  <a:lnTo>
                    <a:pt x="105" y="93"/>
                  </a:lnTo>
                  <a:lnTo>
                    <a:pt x="105" y="87"/>
                  </a:lnTo>
                  <a:lnTo>
                    <a:pt x="102" y="77"/>
                  </a:lnTo>
                  <a:lnTo>
                    <a:pt x="95" y="74"/>
                  </a:lnTo>
                  <a:lnTo>
                    <a:pt x="88" y="67"/>
                  </a:lnTo>
                  <a:lnTo>
                    <a:pt x="83" y="57"/>
                  </a:lnTo>
                  <a:lnTo>
                    <a:pt x="83" y="47"/>
                  </a:lnTo>
                  <a:lnTo>
                    <a:pt x="79" y="40"/>
                  </a:lnTo>
                  <a:lnTo>
                    <a:pt x="76" y="30"/>
                  </a:lnTo>
                  <a:lnTo>
                    <a:pt x="76" y="17"/>
                  </a:lnTo>
                  <a:lnTo>
                    <a:pt x="79" y="7"/>
                  </a:lnTo>
                  <a:lnTo>
                    <a:pt x="83" y="4"/>
                  </a:lnTo>
                  <a:lnTo>
                    <a:pt x="72" y="0"/>
                  </a:lnTo>
                  <a:lnTo>
                    <a:pt x="70" y="0"/>
                  </a:lnTo>
                  <a:lnTo>
                    <a:pt x="48" y="0"/>
                  </a:lnTo>
                  <a:lnTo>
                    <a:pt x="38" y="0"/>
                  </a:lnTo>
                  <a:lnTo>
                    <a:pt x="28" y="0"/>
                  </a:lnTo>
                  <a:lnTo>
                    <a:pt x="19" y="0"/>
                  </a:lnTo>
                  <a:lnTo>
                    <a:pt x="9" y="4"/>
                  </a:lnTo>
                  <a:lnTo>
                    <a:pt x="3" y="13"/>
                  </a:lnTo>
                  <a:lnTo>
                    <a:pt x="0" y="20"/>
                  </a:lnTo>
                  <a:lnTo>
                    <a:pt x="3" y="23"/>
                  </a:lnTo>
                  <a:lnTo>
                    <a:pt x="6" y="23"/>
                  </a:lnTo>
                  <a:lnTo>
                    <a:pt x="12" y="23"/>
                  </a:lnTo>
                  <a:lnTo>
                    <a:pt x="12" y="27"/>
                  </a:lnTo>
                  <a:lnTo>
                    <a:pt x="12" y="33"/>
                  </a:lnTo>
                  <a:lnTo>
                    <a:pt x="16" y="33"/>
                  </a:lnTo>
                  <a:lnTo>
                    <a:pt x="16" y="47"/>
                  </a:lnTo>
                  <a:lnTo>
                    <a:pt x="19" y="47"/>
                  </a:lnTo>
                  <a:lnTo>
                    <a:pt x="19" y="54"/>
                  </a:lnTo>
                  <a:lnTo>
                    <a:pt x="19" y="57"/>
                  </a:lnTo>
                  <a:lnTo>
                    <a:pt x="22" y="64"/>
                  </a:lnTo>
                  <a:lnTo>
                    <a:pt x="25" y="64"/>
                  </a:lnTo>
                  <a:lnTo>
                    <a:pt x="28" y="67"/>
                  </a:lnTo>
                  <a:lnTo>
                    <a:pt x="32" y="70"/>
                  </a:lnTo>
                  <a:lnTo>
                    <a:pt x="38" y="74"/>
                  </a:lnTo>
                  <a:lnTo>
                    <a:pt x="38" y="124"/>
                  </a:lnTo>
                  <a:lnTo>
                    <a:pt x="38" y="127"/>
                  </a:lnTo>
                  <a:lnTo>
                    <a:pt x="35" y="134"/>
                  </a:lnTo>
                  <a:lnTo>
                    <a:pt x="35" y="138"/>
                  </a:lnTo>
                  <a:lnTo>
                    <a:pt x="32" y="140"/>
                  </a:lnTo>
                  <a:lnTo>
                    <a:pt x="25" y="148"/>
                  </a:lnTo>
                  <a:lnTo>
                    <a:pt x="25" y="151"/>
                  </a:lnTo>
                  <a:lnTo>
                    <a:pt x="22" y="151"/>
                  </a:lnTo>
                  <a:lnTo>
                    <a:pt x="19" y="157"/>
                  </a:lnTo>
                  <a:lnTo>
                    <a:pt x="16" y="157"/>
                  </a:lnTo>
                  <a:lnTo>
                    <a:pt x="16" y="161"/>
                  </a:lnTo>
                  <a:lnTo>
                    <a:pt x="12" y="164"/>
                  </a:lnTo>
                  <a:lnTo>
                    <a:pt x="12" y="167"/>
                  </a:lnTo>
                  <a:lnTo>
                    <a:pt x="9" y="167"/>
                  </a:lnTo>
                  <a:lnTo>
                    <a:pt x="9" y="171"/>
                  </a:lnTo>
                  <a:lnTo>
                    <a:pt x="6" y="175"/>
                  </a:lnTo>
                  <a:lnTo>
                    <a:pt x="6" y="177"/>
                  </a:lnTo>
                  <a:lnTo>
                    <a:pt x="3" y="181"/>
                  </a:lnTo>
                  <a:lnTo>
                    <a:pt x="0" y="181"/>
                  </a:lnTo>
                  <a:lnTo>
                    <a:pt x="0" y="188"/>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84" name="Freeform 106"/>
            <p:cNvSpPr>
              <a:spLocks/>
            </p:cNvSpPr>
            <p:nvPr/>
          </p:nvSpPr>
          <p:spPr bwMode="auto">
            <a:xfrm>
              <a:off x="4796" y="2409"/>
              <a:ext cx="471" cy="485"/>
            </a:xfrm>
            <a:custGeom>
              <a:avLst/>
              <a:gdLst>
                <a:gd name="T0" fmla="*/ 33473592 w 434"/>
                <a:gd name="T1" fmla="*/ 61175805 h 450"/>
                <a:gd name="T2" fmla="*/ 48510034 w 434"/>
                <a:gd name="T3" fmla="*/ 53453676 h 450"/>
                <a:gd name="T4" fmla="*/ 67290852 w 434"/>
                <a:gd name="T5" fmla="*/ 36756334 h 450"/>
                <a:gd name="T6" fmla="*/ 62004749 w 434"/>
                <a:gd name="T7" fmla="*/ 28153005 h 450"/>
                <a:gd name="T8" fmla="*/ 73027605 w 434"/>
                <a:gd name="T9" fmla="*/ 23223078 h 450"/>
                <a:gd name="T10" fmla="*/ 62004749 w 434"/>
                <a:gd name="T11" fmla="*/ 7512163 h 450"/>
                <a:gd name="T12" fmla="*/ 48510034 w 434"/>
                <a:gd name="T13" fmla="*/ 4 h 450"/>
                <a:gd name="T14" fmla="*/ 82327304 w 434"/>
                <a:gd name="T15" fmla="*/ 0 h 450"/>
                <a:gd name="T16" fmla="*/ 127734990 w 434"/>
                <a:gd name="T17" fmla="*/ 13677208 h 450"/>
                <a:gd name="T18" fmla="*/ 143844245 w 434"/>
                <a:gd name="T19" fmla="*/ 33772675 h 450"/>
                <a:gd name="T20" fmla="*/ 154678336 w 434"/>
                <a:gd name="T21" fmla="*/ 28153005 h 450"/>
                <a:gd name="T22" fmla="*/ 182541525 w 434"/>
                <a:gd name="T23" fmla="*/ 32702640 h 450"/>
                <a:gd name="T24" fmla="*/ 203021797 w 434"/>
                <a:gd name="T25" fmla="*/ 35246178 h 450"/>
                <a:gd name="T26" fmla="*/ 247385001 w 434"/>
                <a:gd name="T27" fmla="*/ 24901756 h 450"/>
                <a:gd name="T28" fmla="*/ 221799281 w 434"/>
                <a:gd name="T29" fmla="*/ 21547195 h 450"/>
                <a:gd name="T30" fmla="*/ 231789306 w 434"/>
                <a:gd name="T31" fmla="*/ 17210895 h 450"/>
                <a:gd name="T32" fmla="*/ 241363843 w 434"/>
                <a:gd name="T33" fmla="*/ 13677208 h 450"/>
                <a:gd name="T34" fmla="*/ 255041158 w 434"/>
                <a:gd name="T35" fmla="*/ 10924719 h 450"/>
                <a:gd name="T36" fmla="*/ 266740778 w 434"/>
                <a:gd name="T37" fmla="*/ 4 h 450"/>
                <a:gd name="T38" fmla="*/ 283685590 w 434"/>
                <a:gd name="T39" fmla="*/ 4 h 450"/>
                <a:gd name="T40" fmla="*/ 316203387 w 434"/>
                <a:gd name="T41" fmla="*/ 7512163 h 450"/>
                <a:gd name="T42" fmla="*/ 333898882 w 434"/>
                <a:gd name="T43" fmla="*/ 10924719 h 450"/>
                <a:gd name="T44" fmla="*/ 369008714 w 434"/>
                <a:gd name="T45" fmla="*/ 17210895 h 450"/>
                <a:gd name="T46" fmla="*/ 395980224 w 434"/>
                <a:gd name="T47" fmla="*/ 23223078 h 450"/>
                <a:gd name="T48" fmla="*/ 435788629 w 434"/>
                <a:gd name="T49" fmla="*/ 30851708 h 450"/>
                <a:gd name="T50" fmla="*/ 489115712 w 434"/>
                <a:gd name="T51" fmla="*/ 39615151 h 450"/>
                <a:gd name="T52" fmla="*/ 502655504 w 434"/>
                <a:gd name="T53" fmla="*/ 53453676 h 450"/>
                <a:gd name="T54" fmla="*/ 521527309 w 434"/>
                <a:gd name="T55" fmla="*/ 57730884 h 450"/>
                <a:gd name="T56" fmla="*/ 546994398 w 434"/>
                <a:gd name="T57" fmla="*/ 62221060 h 450"/>
                <a:gd name="T58" fmla="*/ 569079803 w 434"/>
                <a:gd name="T59" fmla="*/ 66921411 h 450"/>
                <a:gd name="T60" fmla="*/ 577990756 w 434"/>
                <a:gd name="T61" fmla="*/ 75676914 h 450"/>
                <a:gd name="T62" fmla="*/ 573315798 w 434"/>
                <a:gd name="T63" fmla="*/ 90459882 h 450"/>
                <a:gd name="T64" fmla="*/ 573315798 w 434"/>
                <a:gd name="T65" fmla="*/ 107716945 h 450"/>
                <a:gd name="T66" fmla="*/ 596112852 w 434"/>
                <a:gd name="T67" fmla="*/ 113284415 h 450"/>
                <a:gd name="T68" fmla="*/ 596112852 w 434"/>
                <a:gd name="T69" fmla="*/ 122095359 h 450"/>
                <a:gd name="T70" fmla="*/ 587058541 w 434"/>
                <a:gd name="T71" fmla="*/ 144009731 h 450"/>
                <a:gd name="T72" fmla="*/ 602869551 w 434"/>
                <a:gd name="T73" fmla="*/ 152540658 h 450"/>
                <a:gd name="T74" fmla="*/ 609074490 w 434"/>
                <a:gd name="T75" fmla="*/ 158560347 h 450"/>
                <a:gd name="T76" fmla="*/ 621523820 w 434"/>
                <a:gd name="T77" fmla="*/ 173280615 h 450"/>
                <a:gd name="T78" fmla="*/ 659086845 w 434"/>
                <a:gd name="T79" fmla="*/ 180337868 h 450"/>
                <a:gd name="T80" fmla="*/ 647118708 w 434"/>
                <a:gd name="T81" fmla="*/ 186831572 h 450"/>
                <a:gd name="T82" fmla="*/ 574538783 w 434"/>
                <a:gd name="T83" fmla="*/ 197539541 h 450"/>
                <a:gd name="T84" fmla="*/ 527710578 w 434"/>
                <a:gd name="T85" fmla="*/ 196117772 h 450"/>
                <a:gd name="T86" fmla="*/ 435788629 w 434"/>
                <a:gd name="T87" fmla="*/ 203541710 h 450"/>
                <a:gd name="T88" fmla="*/ 393257541 w 434"/>
                <a:gd name="T89" fmla="*/ 202132908 h 450"/>
                <a:gd name="T90" fmla="*/ 319220286 w 434"/>
                <a:gd name="T91" fmla="*/ 203541710 h 450"/>
                <a:gd name="T92" fmla="*/ 316203387 w 434"/>
                <a:gd name="T93" fmla="*/ 197539541 h 450"/>
                <a:gd name="T94" fmla="*/ 300380986 w 434"/>
                <a:gd name="T95" fmla="*/ 186831572 h 450"/>
                <a:gd name="T96" fmla="*/ 261229428 w 434"/>
                <a:gd name="T97" fmla="*/ 165445569 h 450"/>
                <a:gd name="T98" fmla="*/ 247385001 w 434"/>
                <a:gd name="T99" fmla="*/ 165445569 h 450"/>
                <a:gd name="T100" fmla="*/ 227951434 w 434"/>
                <a:gd name="T101" fmla="*/ 164433252 h 450"/>
                <a:gd name="T102" fmla="*/ 197707286 w 434"/>
                <a:gd name="T103" fmla="*/ 158560347 h 450"/>
                <a:gd name="T104" fmla="*/ 167865152 w 434"/>
                <a:gd name="T105" fmla="*/ 158117372 h 450"/>
                <a:gd name="T106" fmla="*/ 106981686 w 434"/>
                <a:gd name="T107" fmla="*/ 146942975 h 450"/>
                <a:gd name="T108" fmla="*/ 78693425 w 434"/>
                <a:gd name="T109" fmla="*/ 139943630 h 450"/>
                <a:gd name="T110" fmla="*/ 57133890 w 434"/>
                <a:gd name="T111" fmla="*/ 122095359 h 450"/>
                <a:gd name="T112" fmla="*/ 10647970 w 434"/>
                <a:gd name="T113" fmla="*/ 104891409 h 450"/>
                <a:gd name="T114" fmla="*/ 17396170 w 434"/>
                <a:gd name="T115" fmla="*/ 94889082 h 450"/>
                <a:gd name="T116" fmla="*/ 0 w 434"/>
                <a:gd name="T117" fmla="*/ 77874959 h 4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4"/>
                <a:gd name="T178" fmla="*/ 0 h 450"/>
                <a:gd name="T179" fmla="*/ 434 w 434"/>
                <a:gd name="T180" fmla="*/ 450 h 4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4" h="450">
                  <a:moveTo>
                    <a:pt x="3" y="141"/>
                  </a:moveTo>
                  <a:lnTo>
                    <a:pt x="19" y="137"/>
                  </a:lnTo>
                  <a:lnTo>
                    <a:pt x="22" y="134"/>
                  </a:lnTo>
                  <a:lnTo>
                    <a:pt x="25" y="127"/>
                  </a:lnTo>
                  <a:lnTo>
                    <a:pt x="28" y="124"/>
                  </a:lnTo>
                  <a:lnTo>
                    <a:pt x="32" y="117"/>
                  </a:lnTo>
                  <a:lnTo>
                    <a:pt x="38" y="108"/>
                  </a:lnTo>
                  <a:lnTo>
                    <a:pt x="48" y="94"/>
                  </a:lnTo>
                  <a:lnTo>
                    <a:pt x="44" y="81"/>
                  </a:lnTo>
                  <a:lnTo>
                    <a:pt x="38" y="81"/>
                  </a:lnTo>
                  <a:lnTo>
                    <a:pt x="35" y="64"/>
                  </a:lnTo>
                  <a:lnTo>
                    <a:pt x="41" y="61"/>
                  </a:lnTo>
                  <a:lnTo>
                    <a:pt x="41" y="57"/>
                  </a:lnTo>
                  <a:lnTo>
                    <a:pt x="44" y="54"/>
                  </a:lnTo>
                  <a:lnTo>
                    <a:pt x="48" y="51"/>
                  </a:lnTo>
                  <a:lnTo>
                    <a:pt x="44" y="27"/>
                  </a:lnTo>
                  <a:lnTo>
                    <a:pt x="41" y="20"/>
                  </a:lnTo>
                  <a:lnTo>
                    <a:pt x="41" y="17"/>
                  </a:lnTo>
                  <a:lnTo>
                    <a:pt x="38" y="14"/>
                  </a:lnTo>
                  <a:lnTo>
                    <a:pt x="38" y="10"/>
                  </a:lnTo>
                  <a:lnTo>
                    <a:pt x="32" y="4"/>
                  </a:lnTo>
                  <a:lnTo>
                    <a:pt x="51" y="4"/>
                  </a:lnTo>
                  <a:lnTo>
                    <a:pt x="51" y="0"/>
                  </a:lnTo>
                  <a:lnTo>
                    <a:pt x="54" y="0"/>
                  </a:lnTo>
                  <a:lnTo>
                    <a:pt x="86" y="0"/>
                  </a:lnTo>
                  <a:lnTo>
                    <a:pt x="86" y="20"/>
                  </a:lnTo>
                  <a:lnTo>
                    <a:pt x="83" y="30"/>
                  </a:lnTo>
                  <a:lnTo>
                    <a:pt x="86" y="71"/>
                  </a:lnTo>
                  <a:lnTo>
                    <a:pt x="89" y="77"/>
                  </a:lnTo>
                  <a:lnTo>
                    <a:pt x="95" y="74"/>
                  </a:lnTo>
                  <a:lnTo>
                    <a:pt x="99" y="67"/>
                  </a:lnTo>
                  <a:lnTo>
                    <a:pt x="102" y="67"/>
                  </a:lnTo>
                  <a:lnTo>
                    <a:pt x="102" y="61"/>
                  </a:lnTo>
                  <a:lnTo>
                    <a:pt x="105" y="54"/>
                  </a:lnTo>
                  <a:lnTo>
                    <a:pt x="108" y="57"/>
                  </a:lnTo>
                  <a:lnTo>
                    <a:pt x="121" y="71"/>
                  </a:lnTo>
                  <a:lnTo>
                    <a:pt x="127" y="67"/>
                  </a:lnTo>
                  <a:lnTo>
                    <a:pt x="127" y="81"/>
                  </a:lnTo>
                  <a:lnTo>
                    <a:pt x="134" y="77"/>
                  </a:lnTo>
                  <a:lnTo>
                    <a:pt x="134" y="64"/>
                  </a:lnTo>
                  <a:lnTo>
                    <a:pt x="156" y="61"/>
                  </a:lnTo>
                  <a:lnTo>
                    <a:pt x="162" y="54"/>
                  </a:lnTo>
                  <a:lnTo>
                    <a:pt x="162" y="51"/>
                  </a:lnTo>
                  <a:lnTo>
                    <a:pt x="149" y="47"/>
                  </a:lnTo>
                  <a:lnTo>
                    <a:pt x="146" y="47"/>
                  </a:lnTo>
                  <a:lnTo>
                    <a:pt x="146" y="44"/>
                  </a:lnTo>
                  <a:lnTo>
                    <a:pt x="156" y="40"/>
                  </a:lnTo>
                  <a:lnTo>
                    <a:pt x="152" y="38"/>
                  </a:lnTo>
                  <a:lnTo>
                    <a:pt x="156" y="34"/>
                  </a:lnTo>
                  <a:lnTo>
                    <a:pt x="159" y="34"/>
                  </a:lnTo>
                  <a:lnTo>
                    <a:pt x="159" y="30"/>
                  </a:lnTo>
                  <a:lnTo>
                    <a:pt x="165" y="27"/>
                  </a:lnTo>
                  <a:lnTo>
                    <a:pt x="165" y="24"/>
                  </a:lnTo>
                  <a:lnTo>
                    <a:pt x="168" y="24"/>
                  </a:lnTo>
                  <a:lnTo>
                    <a:pt x="168" y="14"/>
                  </a:lnTo>
                  <a:lnTo>
                    <a:pt x="175" y="17"/>
                  </a:lnTo>
                  <a:lnTo>
                    <a:pt x="175" y="4"/>
                  </a:lnTo>
                  <a:lnTo>
                    <a:pt x="181" y="0"/>
                  </a:lnTo>
                  <a:lnTo>
                    <a:pt x="184" y="0"/>
                  </a:lnTo>
                  <a:lnTo>
                    <a:pt x="187" y="4"/>
                  </a:lnTo>
                  <a:lnTo>
                    <a:pt x="194" y="7"/>
                  </a:lnTo>
                  <a:lnTo>
                    <a:pt x="207" y="14"/>
                  </a:lnTo>
                  <a:lnTo>
                    <a:pt x="207" y="17"/>
                  </a:lnTo>
                  <a:lnTo>
                    <a:pt x="210" y="17"/>
                  </a:lnTo>
                  <a:lnTo>
                    <a:pt x="214" y="20"/>
                  </a:lnTo>
                  <a:lnTo>
                    <a:pt x="219" y="24"/>
                  </a:lnTo>
                  <a:lnTo>
                    <a:pt x="222" y="24"/>
                  </a:lnTo>
                  <a:lnTo>
                    <a:pt x="235" y="34"/>
                  </a:lnTo>
                  <a:lnTo>
                    <a:pt x="242" y="38"/>
                  </a:lnTo>
                  <a:lnTo>
                    <a:pt x="248" y="40"/>
                  </a:lnTo>
                  <a:lnTo>
                    <a:pt x="258" y="47"/>
                  </a:lnTo>
                  <a:lnTo>
                    <a:pt x="261" y="51"/>
                  </a:lnTo>
                  <a:lnTo>
                    <a:pt x="273" y="57"/>
                  </a:lnTo>
                  <a:lnTo>
                    <a:pt x="277" y="57"/>
                  </a:lnTo>
                  <a:lnTo>
                    <a:pt x="287" y="67"/>
                  </a:lnTo>
                  <a:lnTo>
                    <a:pt x="308" y="77"/>
                  </a:lnTo>
                  <a:lnTo>
                    <a:pt x="318" y="84"/>
                  </a:lnTo>
                  <a:lnTo>
                    <a:pt x="322" y="87"/>
                  </a:lnTo>
                  <a:lnTo>
                    <a:pt x="324" y="101"/>
                  </a:lnTo>
                  <a:lnTo>
                    <a:pt x="327" y="111"/>
                  </a:lnTo>
                  <a:lnTo>
                    <a:pt x="330" y="117"/>
                  </a:lnTo>
                  <a:lnTo>
                    <a:pt x="330" y="121"/>
                  </a:lnTo>
                  <a:lnTo>
                    <a:pt x="338" y="121"/>
                  </a:lnTo>
                  <a:lnTo>
                    <a:pt x="343" y="127"/>
                  </a:lnTo>
                  <a:lnTo>
                    <a:pt x="346" y="131"/>
                  </a:lnTo>
                  <a:lnTo>
                    <a:pt x="353" y="134"/>
                  </a:lnTo>
                  <a:lnTo>
                    <a:pt x="360" y="137"/>
                  </a:lnTo>
                  <a:lnTo>
                    <a:pt x="365" y="141"/>
                  </a:lnTo>
                  <a:lnTo>
                    <a:pt x="373" y="145"/>
                  </a:lnTo>
                  <a:lnTo>
                    <a:pt x="373" y="147"/>
                  </a:lnTo>
                  <a:lnTo>
                    <a:pt x="378" y="151"/>
                  </a:lnTo>
                  <a:lnTo>
                    <a:pt x="385" y="155"/>
                  </a:lnTo>
                  <a:lnTo>
                    <a:pt x="381" y="165"/>
                  </a:lnTo>
                  <a:lnTo>
                    <a:pt x="381" y="171"/>
                  </a:lnTo>
                  <a:lnTo>
                    <a:pt x="378" y="181"/>
                  </a:lnTo>
                  <a:lnTo>
                    <a:pt x="376" y="198"/>
                  </a:lnTo>
                  <a:lnTo>
                    <a:pt x="369" y="211"/>
                  </a:lnTo>
                  <a:lnTo>
                    <a:pt x="369" y="228"/>
                  </a:lnTo>
                  <a:lnTo>
                    <a:pt x="376" y="235"/>
                  </a:lnTo>
                  <a:lnTo>
                    <a:pt x="381" y="238"/>
                  </a:lnTo>
                  <a:lnTo>
                    <a:pt x="385" y="244"/>
                  </a:lnTo>
                  <a:lnTo>
                    <a:pt x="392" y="249"/>
                  </a:lnTo>
                  <a:lnTo>
                    <a:pt x="395" y="258"/>
                  </a:lnTo>
                  <a:lnTo>
                    <a:pt x="395" y="262"/>
                  </a:lnTo>
                  <a:lnTo>
                    <a:pt x="392" y="268"/>
                  </a:lnTo>
                  <a:lnTo>
                    <a:pt x="392" y="302"/>
                  </a:lnTo>
                  <a:lnTo>
                    <a:pt x="385" y="302"/>
                  </a:lnTo>
                  <a:lnTo>
                    <a:pt x="385" y="315"/>
                  </a:lnTo>
                  <a:lnTo>
                    <a:pt x="392" y="325"/>
                  </a:lnTo>
                  <a:lnTo>
                    <a:pt x="395" y="328"/>
                  </a:lnTo>
                  <a:lnTo>
                    <a:pt x="395" y="332"/>
                  </a:lnTo>
                  <a:lnTo>
                    <a:pt x="392" y="332"/>
                  </a:lnTo>
                  <a:lnTo>
                    <a:pt x="395" y="335"/>
                  </a:lnTo>
                  <a:lnTo>
                    <a:pt x="401" y="348"/>
                  </a:lnTo>
                  <a:lnTo>
                    <a:pt x="401" y="359"/>
                  </a:lnTo>
                  <a:lnTo>
                    <a:pt x="404" y="362"/>
                  </a:lnTo>
                  <a:lnTo>
                    <a:pt x="407" y="379"/>
                  </a:lnTo>
                  <a:lnTo>
                    <a:pt x="417" y="385"/>
                  </a:lnTo>
                  <a:lnTo>
                    <a:pt x="420" y="392"/>
                  </a:lnTo>
                  <a:lnTo>
                    <a:pt x="433" y="395"/>
                  </a:lnTo>
                  <a:lnTo>
                    <a:pt x="433" y="399"/>
                  </a:lnTo>
                  <a:lnTo>
                    <a:pt x="433" y="403"/>
                  </a:lnTo>
                  <a:lnTo>
                    <a:pt x="426" y="409"/>
                  </a:lnTo>
                  <a:lnTo>
                    <a:pt x="420" y="409"/>
                  </a:lnTo>
                  <a:lnTo>
                    <a:pt x="410" y="419"/>
                  </a:lnTo>
                  <a:lnTo>
                    <a:pt x="378" y="432"/>
                  </a:lnTo>
                  <a:lnTo>
                    <a:pt x="357" y="436"/>
                  </a:lnTo>
                  <a:lnTo>
                    <a:pt x="350" y="432"/>
                  </a:lnTo>
                  <a:lnTo>
                    <a:pt x="346" y="429"/>
                  </a:lnTo>
                  <a:lnTo>
                    <a:pt x="327" y="436"/>
                  </a:lnTo>
                  <a:lnTo>
                    <a:pt x="318" y="442"/>
                  </a:lnTo>
                  <a:lnTo>
                    <a:pt x="287" y="446"/>
                  </a:lnTo>
                  <a:lnTo>
                    <a:pt x="280" y="449"/>
                  </a:lnTo>
                  <a:lnTo>
                    <a:pt x="264" y="449"/>
                  </a:lnTo>
                  <a:lnTo>
                    <a:pt x="258" y="442"/>
                  </a:lnTo>
                  <a:lnTo>
                    <a:pt x="248" y="442"/>
                  </a:lnTo>
                  <a:lnTo>
                    <a:pt x="245" y="446"/>
                  </a:lnTo>
                  <a:lnTo>
                    <a:pt x="210" y="446"/>
                  </a:lnTo>
                  <a:lnTo>
                    <a:pt x="210" y="439"/>
                  </a:lnTo>
                  <a:lnTo>
                    <a:pt x="207" y="436"/>
                  </a:lnTo>
                  <a:lnTo>
                    <a:pt x="207" y="432"/>
                  </a:lnTo>
                  <a:lnTo>
                    <a:pt x="200" y="429"/>
                  </a:lnTo>
                  <a:lnTo>
                    <a:pt x="200" y="409"/>
                  </a:lnTo>
                  <a:lnTo>
                    <a:pt x="198" y="409"/>
                  </a:lnTo>
                  <a:lnTo>
                    <a:pt x="187" y="372"/>
                  </a:lnTo>
                  <a:lnTo>
                    <a:pt x="181" y="366"/>
                  </a:lnTo>
                  <a:lnTo>
                    <a:pt x="171" y="362"/>
                  </a:lnTo>
                  <a:lnTo>
                    <a:pt x="168" y="366"/>
                  </a:lnTo>
                  <a:lnTo>
                    <a:pt x="165" y="362"/>
                  </a:lnTo>
                  <a:lnTo>
                    <a:pt x="162" y="362"/>
                  </a:lnTo>
                  <a:lnTo>
                    <a:pt x="159" y="362"/>
                  </a:lnTo>
                  <a:lnTo>
                    <a:pt x="152" y="366"/>
                  </a:lnTo>
                  <a:lnTo>
                    <a:pt x="149" y="359"/>
                  </a:lnTo>
                  <a:lnTo>
                    <a:pt x="140" y="359"/>
                  </a:lnTo>
                  <a:lnTo>
                    <a:pt x="134" y="356"/>
                  </a:lnTo>
                  <a:lnTo>
                    <a:pt x="130" y="348"/>
                  </a:lnTo>
                  <a:lnTo>
                    <a:pt x="114" y="348"/>
                  </a:lnTo>
                  <a:lnTo>
                    <a:pt x="114" y="346"/>
                  </a:lnTo>
                  <a:lnTo>
                    <a:pt x="111" y="346"/>
                  </a:lnTo>
                  <a:lnTo>
                    <a:pt x="91" y="335"/>
                  </a:lnTo>
                  <a:lnTo>
                    <a:pt x="86" y="335"/>
                  </a:lnTo>
                  <a:lnTo>
                    <a:pt x="70" y="322"/>
                  </a:lnTo>
                  <a:lnTo>
                    <a:pt x="60" y="319"/>
                  </a:lnTo>
                  <a:lnTo>
                    <a:pt x="54" y="309"/>
                  </a:lnTo>
                  <a:lnTo>
                    <a:pt x="51" y="305"/>
                  </a:lnTo>
                  <a:lnTo>
                    <a:pt x="48" y="295"/>
                  </a:lnTo>
                  <a:lnTo>
                    <a:pt x="41" y="288"/>
                  </a:lnTo>
                  <a:lnTo>
                    <a:pt x="38" y="268"/>
                  </a:lnTo>
                  <a:lnTo>
                    <a:pt x="35" y="252"/>
                  </a:lnTo>
                  <a:lnTo>
                    <a:pt x="22" y="238"/>
                  </a:lnTo>
                  <a:lnTo>
                    <a:pt x="6" y="228"/>
                  </a:lnTo>
                  <a:lnTo>
                    <a:pt x="3" y="218"/>
                  </a:lnTo>
                  <a:lnTo>
                    <a:pt x="9" y="215"/>
                  </a:lnTo>
                  <a:lnTo>
                    <a:pt x="12" y="208"/>
                  </a:lnTo>
                  <a:lnTo>
                    <a:pt x="6" y="188"/>
                  </a:lnTo>
                  <a:lnTo>
                    <a:pt x="6" y="178"/>
                  </a:lnTo>
                  <a:lnTo>
                    <a:pt x="0" y="171"/>
                  </a:lnTo>
                  <a:lnTo>
                    <a:pt x="0" y="145"/>
                  </a:lnTo>
                  <a:lnTo>
                    <a:pt x="3" y="141"/>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85" name="Freeform 107"/>
            <p:cNvSpPr>
              <a:spLocks/>
            </p:cNvSpPr>
            <p:nvPr/>
          </p:nvSpPr>
          <p:spPr bwMode="auto">
            <a:xfrm>
              <a:off x="4802" y="2183"/>
              <a:ext cx="224" cy="247"/>
            </a:xfrm>
            <a:custGeom>
              <a:avLst/>
              <a:gdLst>
                <a:gd name="T0" fmla="*/ 3 w 207"/>
                <a:gd name="T1" fmla="*/ 56159572 h 230"/>
                <a:gd name="T2" fmla="*/ 8319546 w 207"/>
                <a:gd name="T3" fmla="*/ 56159572 h 230"/>
                <a:gd name="T4" fmla="*/ 14455822 w 207"/>
                <a:gd name="T5" fmla="*/ 56159572 h 230"/>
                <a:gd name="T6" fmla="*/ 14455822 w 207"/>
                <a:gd name="T7" fmla="*/ 54034290 h 230"/>
                <a:gd name="T8" fmla="*/ 16927699 w 207"/>
                <a:gd name="T9" fmla="*/ 53847652 h 230"/>
                <a:gd name="T10" fmla="*/ 23211769 w 207"/>
                <a:gd name="T11" fmla="*/ 52471704 h 230"/>
                <a:gd name="T12" fmla="*/ 43644398 w 207"/>
                <a:gd name="T13" fmla="*/ 52471704 h 230"/>
                <a:gd name="T14" fmla="*/ 47228709 w 207"/>
                <a:gd name="T15" fmla="*/ 51957325 h 230"/>
                <a:gd name="T16" fmla="*/ 72457014 w 207"/>
                <a:gd name="T17" fmla="*/ 51177888 h 230"/>
                <a:gd name="T18" fmla="*/ 76446420 w 207"/>
                <a:gd name="T19" fmla="*/ 48896279 h 230"/>
                <a:gd name="T20" fmla="*/ 81570535 w 207"/>
                <a:gd name="T21" fmla="*/ 45997299 h 230"/>
                <a:gd name="T22" fmla="*/ 81570535 w 207"/>
                <a:gd name="T23" fmla="*/ 43508467 h 230"/>
                <a:gd name="T24" fmla="*/ 92592492 w 207"/>
                <a:gd name="T25" fmla="*/ 42350772 h 230"/>
                <a:gd name="T26" fmla="*/ 100425416 w 207"/>
                <a:gd name="T27" fmla="*/ 42350772 h 230"/>
                <a:gd name="T28" fmla="*/ 104825667 w 207"/>
                <a:gd name="T29" fmla="*/ 40484672 h 230"/>
                <a:gd name="T30" fmla="*/ 115987867 w 207"/>
                <a:gd name="T31" fmla="*/ 40625020 h 230"/>
                <a:gd name="T32" fmla="*/ 125513409 w 207"/>
                <a:gd name="T33" fmla="*/ 39450177 h 230"/>
                <a:gd name="T34" fmla="*/ 133936464 w 207"/>
                <a:gd name="T35" fmla="*/ 39450177 h 230"/>
                <a:gd name="T36" fmla="*/ 148675980 w 207"/>
                <a:gd name="T37" fmla="*/ 39450177 h 230"/>
                <a:gd name="T38" fmla="*/ 153557976 w 207"/>
                <a:gd name="T39" fmla="*/ 39450177 h 230"/>
                <a:gd name="T40" fmla="*/ 160215418 w 207"/>
                <a:gd name="T41" fmla="*/ 39063431 h 230"/>
                <a:gd name="T42" fmla="*/ 163798586 w 207"/>
                <a:gd name="T43" fmla="*/ 36762061 h 230"/>
                <a:gd name="T44" fmla="*/ 165970455 w 207"/>
                <a:gd name="T45" fmla="*/ 36610820 h 230"/>
                <a:gd name="T46" fmla="*/ 168318926 w 207"/>
                <a:gd name="T47" fmla="*/ 34231897 h 230"/>
                <a:gd name="T48" fmla="*/ 172636624 w 207"/>
                <a:gd name="T49" fmla="*/ 33871337 h 230"/>
                <a:gd name="T50" fmla="*/ 178469227 w 207"/>
                <a:gd name="T51" fmla="*/ 31875870 h 230"/>
                <a:gd name="T52" fmla="*/ 182489123 w 207"/>
                <a:gd name="T53" fmla="*/ 29660122 h 230"/>
                <a:gd name="T54" fmla="*/ 187611437 w 207"/>
                <a:gd name="T55" fmla="*/ 27639104 h 230"/>
                <a:gd name="T56" fmla="*/ 188827018 w 207"/>
                <a:gd name="T57" fmla="*/ 25708587 h 230"/>
                <a:gd name="T58" fmla="*/ 182489123 w 207"/>
                <a:gd name="T59" fmla="*/ 12481482 h 230"/>
                <a:gd name="T60" fmla="*/ 178469227 w 207"/>
                <a:gd name="T61" fmla="*/ 10822519 h 230"/>
                <a:gd name="T62" fmla="*/ 172636624 w 207"/>
                <a:gd name="T63" fmla="*/ 9177835 h 230"/>
                <a:gd name="T64" fmla="*/ 172636624 w 207"/>
                <a:gd name="T65" fmla="*/ 6569698 h 230"/>
                <a:gd name="T66" fmla="*/ 168318926 w 207"/>
                <a:gd name="T67" fmla="*/ 2998374 h 230"/>
                <a:gd name="T68" fmla="*/ 165970455 w 207"/>
                <a:gd name="T69" fmla="*/ 1954660 h 230"/>
                <a:gd name="T70" fmla="*/ 160215418 w 207"/>
                <a:gd name="T71" fmla="*/ 3 h 230"/>
                <a:gd name="T72" fmla="*/ 153557976 w 207"/>
                <a:gd name="T73" fmla="*/ 0 h 230"/>
                <a:gd name="T74" fmla="*/ 136819939 w 207"/>
                <a:gd name="T75" fmla="*/ 2998374 h 230"/>
                <a:gd name="T76" fmla="*/ 113434536 w 207"/>
                <a:gd name="T77" fmla="*/ 2998374 h 230"/>
                <a:gd name="T78" fmla="*/ 92592492 w 207"/>
                <a:gd name="T79" fmla="*/ 3988064 h 230"/>
                <a:gd name="T80" fmla="*/ 78407543 w 207"/>
                <a:gd name="T81" fmla="*/ 2998374 h 230"/>
                <a:gd name="T82" fmla="*/ 64372517 w 207"/>
                <a:gd name="T83" fmla="*/ 3988064 h 230"/>
                <a:gd name="T84" fmla="*/ 48830635 w 207"/>
                <a:gd name="T85" fmla="*/ 2998374 h 230"/>
                <a:gd name="T86" fmla="*/ 40657144 w 207"/>
                <a:gd name="T87" fmla="*/ 16601312 h 230"/>
                <a:gd name="T88" fmla="*/ 51519223 w 207"/>
                <a:gd name="T89" fmla="*/ 17998378 h 230"/>
                <a:gd name="T90" fmla="*/ 57796381 w 207"/>
                <a:gd name="T91" fmla="*/ 19146103 h 230"/>
                <a:gd name="T92" fmla="*/ 61876426 w 207"/>
                <a:gd name="T93" fmla="*/ 19548073 h 230"/>
                <a:gd name="T94" fmla="*/ 61876426 w 207"/>
                <a:gd name="T95" fmla="*/ 20992924 h 230"/>
                <a:gd name="T96" fmla="*/ 61876426 w 207"/>
                <a:gd name="T97" fmla="*/ 22900897 h 230"/>
                <a:gd name="T98" fmla="*/ 57796381 w 207"/>
                <a:gd name="T99" fmla="*/ 23939174 h 230"/>
                <a:gd name="T100" fmla="*/ 54972501 w 207"/>
                <a:gd name="T101" fmla="*/ 25708587 h 230"/>
                <a:gd name="T102" fmla="*/ 48830635 w 207"/>
                <a:gd name="T103" fmla="*/ 26000399 h 230"/>
                <a:gd name="T104" fmla="*/ 47228709 w 207"/>
                <a:gd name="T105" fmla="*/ 27347996 h 230"/>
                <a:gd name="T106" fmla="*/ 40657144 w 207"/>
                <a:gd name="T107" fmla="*/ 27639104 h 230"/>
                <a:gd name="T108" fmla="*/ 37271217 w 207"/>
                <a:gd name="T109" fmla="*/ 28723962 h 230"/>
                <a:gd name="T110" fmla="*/ 34720163 w 207"/>
                <a:gd name="T111" fmla="*/ 30437875 h 230"/>
                <a:gd name="T112" fmla="*/ 31828672 w 207"/>
                <a:gd name="T113" fmla="*/ 31540122 h 230"/>
                <a:gd name="T114" fmla="*/ 29413109 w 207"/>
                <a:gd name="T115" fmla="*/ 30437875 h 230"/>
                <a:gd name="T116" fmla="*/ 8319546 w 207"/>
                <a:gd name="T117" fmla="*/ 36610820 h 230"/>
                <a:gd name="T118" fmla="*/ 0 w 207"/>
                <a:gd name="T119" fmla="*/ 55170094 h 2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7"/>
                <a:gd name="T181" fmla="*/ 0 h 230"/>
                <a:gd name="T182" fmla="*/ 207 w 207"/>
                <a:gd name="T183" fmla="*/ 230 h 2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7" h="230">
                  <a:moveTo>
                    <a:pt x="0" y="225"/>
                  </a:moveTo>
                  <a:lnTo>
                    <a:pt x="3" y="229"/>
                  </a:lnTo>
                  <a:lnTo>
                    <a:pt x="6" y="229"/>
                  </a:lnTo>
                  <a:lnTo>
                    <a:pt x="9" y="229"/>
                  </a:lnTo>
                  <a:lnTo>
                    <a:pt x="12" y="229"/>
                  </a:lnTo>
                  <a:lnTo>
                    <a:pt x="16" y="229"/>
                  </a:lnTo>
                  <a:lnTo>
                    <a:pt x="16" y="225"/>
                  </a:lnTo>
                  <a:lnTo>
                    <a:pt x="16" y="222"/>
                  </a:lnTo>
                  <a:lnTo>
                    <a:pt x="18" y="222"/>
                  </a:lnTo>
                  <a:lnTo>
                    <a:pt x="18" y="219"/>
                  </a:lnTo>
                  <a:lnTo>
                    <a:pt x="22" y="219"/>
                  </a:lnTo>
                  <a:lnTo>
                    <a:pt x="25" y="215"/>
                  </a:lnTo>
                  <a:lnTo>
                    <a:pt x="28" y="215"/>
                  </a:lnTo>
                  <a:lnTo>
                    <a:pt x="47" y="215"/>
                  </a:lnTo>
                  <a:lnTo>
                    <a:pt x="47" y="212"/>
                  </a:lnTo>
                  <a:lnTo>
                    <a:pt x="51" y="212"/>
                  </a:lnTo>
                  <a:lnTo>
                    <a:pt x="83" y="212"/>
                  </a:lnTo>
                  <a:lnTo>
                    <a:pt x="79" y="209"/>
                  </a:lnTo>
                  <a:lnTo>
                    <a:pt x="79" y="205"/>
                  </a:lnTo>
                  <a:lnTo>
                    <a:pt x="83" y="201"/>
                  </a:lnTo>
                  <a:lnTo>
                    <a:pt x="85" y="191"/>
                  </a:lnTo>
                  <a:lnTo>
                    <a:pt x="88" y="188"/>
                  </a:lnTo>
                  <a:lnTo>
                    <a:pt x="85" y="182"/>
                  </a:lnTo>
                  <a:lnTo>
                    <a:pt x="88" y="178"/>
                  </a:lnTo>
                  <a:lnTo>
                    <a:pt x="95" y="174"/>
                  </a:lnTo>
                  <a:lnTo>
                    <a:pt x="101" y="172"/>
                  </a:lnTo>
                  <a:lnTo>
                    <a:pt x="103" y="168"/>
                  </a:lnTo>
                  <a:lnTo>
                    <a:pt x="110" y="172"/>
                  </a:lnTo>
                  <a:lnTo>
                    <a:pt x="114" y="168"/>
                  </a:lnTo>
                  <a:lnTo>
                    <a:pt x="114" y="165"/>
                  </a:lnTo>
                  <a:lnTo>
                    <a:pt x="117" y="168"/>
                  </a:lnTo>
                  <a:lnTo>
                    <a:pt x="126" y="168"/>
                  </a:lnTo>
                  <a:lnTo>
                    <a:pt x="133" y="172"/>
                  </a:lnTo>
                  <a:lnTo>
                    <a:pt x="136" y="161"/>
                  </a:lnTo>
                  <a:lnTo>
                    <a:pt x="139" y="158"/>
                  </a:lnTo>
                  <a:lnTo>
                    <a:pt x="146" y="161"/>
                  </a:lnTo>
                  <a:lnTo>
                    <a:pt x="154" y="165"/>
                  </a:lnTo>
                  <a:lnTo>
                    <a:pt x="162" y="161"/>
                  </a:lnTo>
                  <a:lnTo>
                    <a:pt x="167" y="165"/>
                  </a:lnTo>
                  <a:lnTo>
                    <a:pt x="167" y="161"/>
                  </a:lnTo>
                  <a:lnTo>
                    <a:pt x="171" y="161"/>
                  </a:lnTo>
                  <a:lnTo>
                    <a:pt x="174" y="158"/>
                  </a:lnTo>
                  <a:lnTo>
                    <a:pt x="174" y="155"/>
                  </a:lnTo>
                  <a:lnTo>
                    <a:pt x="177" y="151"/>
                  </a:lnTo>
                  <a:lnTo>
                    <a:pt x="177" y="148"/>
                  </a:lnTo>
                  <a:lnTo>
                    <a:pt x="180" y="148"/>
                  </a:lnTo>
                  <a:lnTo>
                    <a:pt x="180" y="145"/>
                  </a:lnTo>
                  <a:lnTo>
                    <a:pt x="183" y="141"/>
                  </a:lnTo>
                  <a:lnTo>
                    <a:pt x="183" y="137"/>
                  </a:lnTo>
                  <a:lnTo>
                    <a:pt x="187" y="137"/>
                  </a:lnTo>
                  <a:lnTo>
                    <a:pt x="189" y="131"/>
                  </a:lnTo>
                  <a:lnTo>
                    <a:pt x="193" y="131"/>
                  </a:lnTo>
                  <a:lnTo>
                    <a:pt x="193" y="128"/>
                  </a:lnTo>
                  <a:lnTo>
                    <a:pt x="199" y="121"/>
                  </a:lnTo>
                  <a:lnTo>
                    <a:pt x="203" y="118"/>
                  </a:lnTo>
                  <a:lnTo>
                    <a:pt x="203" y="114"/>
                  </a:lnTo>
                  <a:lnTo>
                    <a:pt x="206" y="107"/>
                  </a:lnTo>
                  <a:lnTo>
                    <a:pt x="206" y="104"/>
                  </a:lnTo>
                  <a:lnTo>
                    <a:pt x="206" y="54"/>
                  </a:lnTo>
                  <a:lnTo>
                    <a:pt x="199" y="50"/>
                  </a:lnTo>
                  <a:lnTo>
                    <a:pt x="196" y="47"/>
                  </a:lnTo>
                  <a:lnTo>
                    <a:pt x="193" y="44"/>
                  </a:lnTo>
                  <a:lnTo>
                    <a:pt x="189" y="44"/>
                  </a:lnTo>
                  <a:lnTo>
                    <a:pt x="187" y="37"/>
                  </a:lnTo>
                  <a:lnTo>
                    <a:pt x="187" y="33"/>
                  </a:lnTo>
                  <a:lnTo>
                    <a:pt x="187" y="27"/>
                  </a:lnTo>
                  <a:lnTo>
                    <a:pt x="183" y="27"/>
                  </a:lnTo>
                  <a:lnTo>
                    <a:pt x="183" y="13"/>
                  </a:lnTo>
                  <a:lnTo>
                    <a:pt x="180" y="13"/>
                  </a:lnTo>
                  <a:lnTo>
                    <a:pt x="180" y="7"/>
                  </a:lnTo>
                  <a:lnTo>
                    <a:pt x="180" y="3"/>
                  </a:lnTo>
                  <a:lnTo>
                    <a:pt x="174" y="3"/>
                  </a:lnTo>
                  <a:lnTo>
                    <a:pt x="171" y="3"/>
                  </a:lnTo>
                  <a:lnTo>
                    <a:pt x="167" y="0"/>
                  </a:lnTo>
                  <a:lnTo>
                    <a:pt x="158" y="7"/>
                  </a:lnTo>
                  <a:lnTo>
                    <a:pt x="149" y="13"/>
                  </a:lnTo>
                  <a:lnTo>
                    <a:pt x="133" y="13"/>
                  </a:lnTo>
                  <a:lnTo>
                    <a:pt x="123" y="13"/>
                  </a:lnTo>
                  <a:lnTo>
                    <a:pt x="114" y="17"/>
                  </a:lnTo>
                  <a:lnTo>
                    <a:pt x="101" y="17"/>
                  </a:lnTo>
                  <a:lnTo>
                    <a:pt x="91" y="20"/>
                  </a:lnTo>
                  <a:lnTo>
                    <a:pt x="85" y="13"/>
                  </a:lnTo>
                  <a:lnTo>
                    <a:pt x="79" y="13"/>
                  </a:lnTo>
                  <a:lnTo>
                    <a:pt x="69" y="17"/>
                  </a:lnTo>
                  <a:lnTo>
                    <a:pt x="63" y="13"/>
                  </a:lnTo>
                  <a:lnTo>
                    <a:pt x="53" y="13"/>
                  </a:lnTo>
                  <a:lnTo>
                    <a:pt x="47" y="20"/>
                  </a:lnTo>
                  <a:lnTo>
                    <a:pt x="44" y="67"/>
                  </a:lnTo>
                  <a:lnTo>
                    <a:pt x="53" y="73"/>
                  </a:lnTo>
                  <a:lnTo>
                    <a:pt x="56" y="73"/>
                  </a:lnTo>
                  <a:lnTo>
                    <a:pt x="59" y="77"/>
                  </a:lnTo>
                  <a:lnTo>
                    <a:pt x="63" y="77"/>
                  </a:lnTo>
                  <a:lnTo>
                    <a:pt x="67" y="77"/>
                  </a:lnTo>
                  <a:lnTo>
                    <a:pt x="67" y="81"/>
                  </a:lnTo>
                  <a:lnTo>
                    <a:pt x="67" y="84"/>
                  </a:lnTo>
                  <a:lnTo>
                    <a:pt x="67" y="87"/>
                  </a:lnTo>
                  <a:lnTo>
                    <a:pt x="67" y="91"/>
                  </a:lnTo>
                  <a:lnTo>
                    <a:pt x="67" y="94"/>
                  </a:lnTo>
                  <a:lnTo>
                    <a:pt x="67" y="97"/>
                  </a:lnTo>
                  <a:lnTo>
                    <a:pt x="63" y="97"/>
                  </a:lnTo>
                  <a:lnTo>
                    <a:pt x="63" y="101"/>
                  </a:lnTo>
                  <a:lnTo>
                    <a:pt x="59" y="104"/>
                  </a:lnTo>
                  <a:lnTo>
                    <a:pt x="56" y="104"/>
                  </a:lnTo>
                  <a:lnTo>
                    <a:pt x="53" y="107"/>
                  </a:lnTo>
                  <a:lnTo>
                    <a:pt x="51" y="107"/>
                  </a:lnTo>
                  <a:lnTo>
                    <a:pt x="51" y="111"/>
                  </a:lnTo>
                  <a:lnTo>
                    <a:pt x="47" y="111"/>
                  </a:lnTo>
                  <a:lnTo>
                    <a:pt x="44" y="114"/>
                  </a:lnTo>
                  <a:lnTo>
                    <a:pt x="44" y="118"/>
                  </a:lnTo>
                  <a:lnTo>
                    <a:pt x="40" y="118"/>
                  </a:lnTo>
                  <a:lnTo>
                    <a:pt x="40" y="121"/>
                  </a:lnTo>
                  <a:lnTo>
                    <a:pt x="38" y="124"/>
                  </a:lnTo>
                  <a:lnTo>
                    <a:pt x="38" y="128"/>
                  </a:lnTo>
                  <a:lnTo>
                    <a:pt x="34" y="128"/>
                  </a:lnTo>
                  <a:lnTo>
                    <a:pt x="31" y="128"/>
                  </a:lnTo>
                  <a:lnTo>
                    <a:pt x="31" y="124"/>
                  </a:lnTo>
                  <a:lnTo>
                    <a:pt x="31" y="121"/>
                  </a:lnTo>
                  <a:lnTo>
                    <a:pt x="9" y="148"/>
                  </a:lnTo>
                  <a:lnTo>
                    <a:pt x="3" y="168"/>
                  </a:lnTo>
                  <a:lnTo>
                    <a:pt x="0" y="225"/>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86" name="Freeform 108"/>
            <p:cNvSpPr>
              <a:spLocks/>
            </p:cNvSpPr>
            <p:nvPr/>
          </p:nvSpPr>
          <p:spPr bwMode="auto">
            <a:xfrm>
              <a:off x="4772" y="2406"/>
              <a:ext cx="79" cy="79"/>
            </a:xfrm>
            <a:custGeom>
              <a:avLst/>
              <a:gdLst>
                <a:gd name="T0" fmla="*/ 20101981 w 73"/>
                <a:gd name="T1" fmla="*/ 1319630 h 74"/>
                <a:gd name="T2" fmla="*/ 17164494 w 73"/>
                <a:gd name="T3" fmla="*/ 1714090 h 74"/>
                <a:gd name="T4" fmla="*/ 13543127 w 73"/>
                <a:gd name="T5" fmla="*/ 2102830 h 74"/>
                <a:gd name="T6" fmla="*/ 2 w 73"/>
                <a:gd name="T7" fmla="*/ 4608373 h 74"/>
                <a:gd name="T8" fmla="*/ 0 w 73"/>
                <a:gd name="T9" fmla="*/ 4919749 h 74"/>
                <a:gd name="T10" fmla="*/ 2 w 73"/>
                <a:gd name="T11" fmla="*/ 5898575 h 74"/>
                <a:gd name="T12" fmla="*/ 6 w 73"/>
                <a:gd name="T13" fmla="*/ 5985885 h 74"/>
                <a:gd name="T14" fmla="*/ 6 w 73"/>
                <a:gd name="T15" fmla="*/ 5898575 h 74"/>
                <a:gd name="T16" fmla="*/ 6 w 73"/>
                <a:gd name="T17" fmla="*/ 5525251 h 74"/>
                <a:gd name="T18" fmla="*/ 6 w 73"/>
                <a:gd name="T19" fmla="*/ 5175555 h 74"/>
                <a:gd name="T20" fmla="*/ 7790949 w 73"/>
                <a:gd name="T21" fmla="*/ 5175555 h 74"/>
                <a:gd name="T22" fmla="*/ 10685795 w 73"/>
                <a:gd name="T23" fmla="*/ 5175555 h 74"/>
                <a:gd name="T24" fmla="*/ 13543127 w 73"/>
                <a:gd name="T25" fmla="*/ 5175555 h 74"/>
                <a:gd name="T26" fmla="*/ 13543127 w 73"/>
                <a:gd name="T27" fmla="*/ 5525251 h 74"/>
                <a:gd name="T28" fmla="*/ 13543127 w 73"/>
                <a:gd name="T29" fmla="*/ 5898575 h 74"/>
                <a:gd name="T30" fmla="*/ 17164494 w 73"/>
                <a:gd name="T31" fmla="*/ 5898575 h 74"/>
                <a:gd name="T32" fmla="*/ 17164494 w 73"/>
                <a:gd name="T33" fmla="*/ 5985885 h 74"/>
                <a:gd name="T34" fmla="*/ 20101981 w 73"/>
                <a:gd name="T35" fmla="*/ 6337802 h 74"/>
                <a:gd name="T36" fmla="*/ 20101981 w 73"/>
                <a:gd name="T37" fmla="*/ 5985885 h 74"/>
                <a:gd name="T38" fmla="*/ 21812744 w 73"/>
                <a:gd name="T39" fmla="*/ 5985885 h 74"/>
                <a:gd name="T40" fmla="*/ 25545732 w 73"/>
                <a:gd name="T41" fmla="*/ 5985885 h 74"/>
                <a:gd name="T42" fmla="*/ 29837253 w 73"/>
                <a:gd name="T43" fmla="*/ 5985885 h 74"/>
                <a:gd name="T44" fmla="*/ 32289620 w 73"/>
                <a:gd name="T45" fmla="*/ 5985885 h 74"/>
                <a:gd name="T46" fmla="*/ 33234780 w 73"/>
                <a:gd name="T47" fmla="*/ 5898575 h 74"/>
                <a:gd name="T48" fmla="*/ 33234780 w 73"/>
                <a:gd name="T49" fmla="*/ 5525251 h 74"/>
                <a:gd name="T50" fmla="*/ 33234780 w 73"/>
                <a:gd name="T51" fmla="*/ 5175555 h 74"/>
                <a:gd name="T52" fmla="*/ 33234780 w 73"/>
                <a:gd name="T53" fmla="*/ 4919749 h 74"/>
                <a:gd name="T54" fmla="*/ 37815592 w 73"/>
                <a:gd name="T55" fmla="*/ 4919749 h 74"/>
                <a:gd name="T56" fmla="*/ 40923714 w 73"/>
                <a:gd name="T57" fmla="*/ 4608373 h 74"/>
                <a:gd name="T58" fmla="*/ 40923714 w 73"/>
                <a:gd name="T59" fmla="*/ 4919749 h 74"/>
                <a:gd name="T60" fmla="*/ 43164907 w 73"/>
                <a:gd name="T61" fmla="*/ 4919749 h 74"/>
                <a:gd name="T62" fmla="*/ 46712693 w 73"/>
                <a:gd name="T63" fmla="*/ 4608373 h 74"/>
                <a:gd name="T64" fmla="*/ 49330246 w 73"/>
                <a:gd name="T65" fmla="*/ 4608373 h 74"/>
                <a:gd name="T66" fmla="*/ 51866556 w 73"/>
                <a:gd name="T67" fmla="*/ 4608373 h 74"/>
                <a:gd name="T68" fmla="*/ 54707023 w 73"/>
                <a:gd name="T69" fmla="*/ 4608373 h 74"/>
                <a:gd name="T70" fmla="*/ 57772550 w 73"/>
                <a:gd name="T71" fmla="*/ 4608373 h 74"/>
                <a:gd name="T72" fmla="*/ 60742880 w 73"/>
                <a:gd name="T73" fmla="*/ 4919749 h 74"/>
                <a:gd name="T74" fmla="*/ 60742880 w 73"/>
                <a:gd name="T75" fmla="*/ 4608373 h 74"/>
                <a:gd name="T76" fmla="*/ 64069484 w 73"/>
                <a:gd name="T77" fmla="*/ 4316704 h 74"/>
                <a:gd name="T78" fmla="*/ 66147845 w 73"/>
                <a:gd name="T79" fmla="*/ 4043497 h 74"/>
                <a:gd name="T80" fmla="*/ 64069484 w 73"/>
                <a:gd name="T81" fmla="*/ 2102830 h 74"/>
                <a:gd name="T82" fmla="*/ 60742880 w 73"/>
                <a:gd name="T83" fmla="*/ 1319630 h 74"/>
                <a:gd name="T84" fmla="*/ 60742880 w 73"/>
                <a:gd name="T85" fmla="*/ 1157874 h 74"/>
                <a:gd name="T86" fmla="*/ 57772550 w 73"/>
                <a:gd name="T87" fmla="*/ 891415 h 74"/>
                <a:gd name="T88" fmla="*/ 57772550 w 73"/>
                <a:gd name="T89" fmla="*/ 6 h 74"/>
                <a:gd name="T90" fmla="*/ 51866556 w 73"/>
                <a:gd name="T91" fmla="*/ 0 h 74"/>
                <a:gd name="T92" fmla="*/ 49330246 w 73"/>
                <a:gd name="T93" fmla="*/ 0 h 74"/>
                <a:gd name="T94" fmla="*/ 46712693 w 73"/>
                <a:gd name="T95" fmla="*/ 4 h 74"/>
                <a:gd name="T96" fmla="*/ 43164907 w 73"/>
                <a:gd name="T97" fmla="*/ 4 h 74"/>
                <a:gd name="T98" fmla="*/ 43164907 w 73"/>
                <a:gd name="T99" fmla="*/ 6 h 74"/>
                <a:gd name="T100" fmla="*/ 40923714 w 73"/>
                <a:gd name="T101" fmla="*/ 6 h 74"/>
                <a:gd name="T102" fmla="*/ 40923714 w 73"/>
                <a:gd name="T103" fmla="*/ 891415 h 74"/>
                <a:gd name="T104" fmla="*/ 40923714 w 73"/>
                <a:gd name="T105" fmla="*/ 1157874 h 74"/>
                <a:gd name="T106" fmla="*/ 37815592 w 73"/>
                <a:gd name="T107" fmla="*/ 1157874 h 74"/>
                <a:gd name="T108" fmla="*/ 33234780 w 73"/>
                <a:gd name="T109" fmla="*/ 1157874 h 74"/>
                <a:gd name="T110" fmla="*/ 32289620 w 73"/>
                <a:gd name="T111" fmla="*/ 1157874 h 74"/>
                <a:gd name="T112" fmla="*/ 29837253 w 73"/>
                <a:gd name="T113" fmla="*/ 1157874 h 74"/>
                <a:gd name="T114" fmla="*/ 25545732 w 73"/>
                <a:gd name="T115" fmla="*/ 891415 h 74"/>
                <a:gd name="T116" fmla="*/ 20101981 w 73"/>
                <a:gd name="T117" fmla="*/ 1319630 h 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3"/>
                <a:gd name="T178" fmla="*/ 0 h 74"/>
                <a:gd name="T179" fmla="*/ 73 w 73"/>
                <a:gd name="T180" fmla="*/ 74 h 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3" h="74">
                  <a:moveTo>
                    <a:pt x="21" y="16"/>
                  </a:moveTo>
                  <a:lnTo>
                    <a:pt x="18" y="20"/>
                  </a:lnTo>
                  <a:lnTo>
                    <a:pt x="15" y="24"/>
                  </a:lnTo>
                  <a:lnTo>
                    <a:pt x="2" y="53"/>
                  </a:lnTo>
                  <a:lnTo>
                    <a:pt x="0" y="57"/>
                  </a:lnTo>
                  <a:lnTo>
                    <a:pt x="2" y="67"/>
                  </a:lnTo>
                  <a:lnTo>
                    <a:pt x="6" y="69"/>
                  </a:lnTo>
                  <a:lnTo>
                    <a:pt x="6" y="67"/>
                  </a:lnTo>
                  <a:lnTo>
                    <a:pt x="6" y="63"/>
                  </a:lnTo>
                  <a:lnTo>
                    <a:pt x="6" y="59"/>
                  </a:lnTo>
                  <a:lnTo>
                    <a:pt x="8" y="59"/>
                  </a:lnTo>
                  <a:lnTo>
                    <a:pt x="12" y="59"/>
                  </a:lnTo>
                  <a:lnTo>
                    <a:pt x="15" y="59"/>
                  </a:lnTo>
                  <a:lnTo>
                    <a:pt x="15" y="63"/>
                  </a:lnTo>
                  <a:lnTo>
                    <a:pt x="15" y="67"/>
                  </a:lnTo>
                  <a:lnTo>
                    <a:pt x="18" y="67"/>
                  </a:lnTo>
                  <a:lnTo>
                    <a:pt x="18" y="69"/>
                  </a:lnTo>
                  <a:lnTo>
                    <a:pt x="21" y="73"/>
                  </a:lnTo>
                  <a:lnTo>
                    <a:pt x="21" y="69"/>
                  </a:lnTo>
                  <a:lnTo>
                    <a:pt x="24" y="69"/>
                  </a:lnTo>
                  <a:lnTo>
                    <a:pt x="28" y="69"/>
                  </a:lnTo>
                  <a:lnTo>
                    <a:pt x="31" y="69"/>
                  </a:lnTo>
                  <a:lnTo>
                    <a:pt x="34" y="69"/>
                  </a:lnTo>
                  <a:lnTo>
                    <a:pt x="36" y="67"/>
                  </a:lnTo>
                  <a:lnTo>
                    <a:pt x="36" y="63"/>
                  </a:lnTo>
                  <a:lnTo>
                    <a:pt x="36" y="59"/>
                  </a:lnTo>
                  <a:lnTo>
                    <a:pt x="36" y="57"/>
                  </a:lnTo>
                  <a:lnTo>
                    <a:pt x="40" y="57"/>
                  </a:lnTo>
                  <a:lnTo>
                    <a:pt x="43" y="53"/>
                  </a:lnTo>
                  <a:lnTo>
                    <a:pt x="43" y="57"/>
                  </a:lnTo>
                  <a:lnTo>
                    <a:pt x="46" y="57"/>
                  </a:lnTo>
                  <a:lnTo>
                    <a:pt x="50" y="53"/>
                  </a:lnTo>
                  <a:lnTo>
                    <a:pt x="53" y="53"/>
                  </a:lnTo>
                  <a:lnTo>
                    <a:pt x="55" y="53"/>
                  </a:lnTo>
                  <a:lnTo>
                    <a:pt x="58" y="53"/>
                  </a:lnTo>
                  <a:lnTo>
                    <a:pt x="62" y="53"/>
                  </a:lnTo>
                  <a:lnTo>
                    <a:pt x="65" y="57"/>
                  </a:lnTo>
                  <a:lnTo>
                    <a:pt x="65" y="53"/>
                  </a:lnTo>
                  <a:lnTo>
                    <a:pt x="68" y="50"/>
                  </a:lnTo>
                  <a:lnTo>
                    <a:pt x="72" y="47"/>
                  </a:lnTo>
                  <a:lnTo>
                    <a:pt x="68" y="24"/>
                  </a:lnTo>
                  <a:lnTo>
                    <a:pt x="65" y="16"/>
                  </a:lnTo>
                  <a:lnTo>
                    <a:pt x="65" y="14"/>
                  </a:lnTo>
                  <a:lnTo>
                    <a:pt x="62" y="10"/>
                  </a:lnTo>
                  <a:lnTo>
                    <a:pt x="62" y="6"/>
                  </a:lnTo>
                  <a:lnTo>
                    <a:pt x="55" y="0"/>
                  </a:lnTo>
                  <a:lnTo>
                    <a:pt x="53" y="0"/>
                  </a:lnTo>
                  <a:lnTo>
                    <a:pt x="50" y="4"/>
                  </a:lnTo>
                  <a:lnTo>
                    <a:pt x="46" y="4"/>
                  </a:lnTo>
                  <a:lnTo>
                    <a:pt x="46" y="6"/>
                  </a:lnTo>
                  <a:lnTo>
                    <a:pt x="43" y="6"/>
                  </a:lnTo>
                  <a:lnTo>
                    <a:pt x="43" y="10"/>
                  </a:lnTo>
                  <a:lnTo>
                    <a:pt x="43" y="14"/>
                  </a:lnTo>
                  <a:lnTo>
                    <a:pt x="40" y="14"/>
                  </a:lnTo>
                  <a:lnTo>
                    <a:pt x="36" y="14"/>
                  </a:lnTo>
                  <a:lnTo>
                    <a:pt x="34" y="14"/>
                  </a:lnTo>
                  <a:lnTo>
                    <a:pt x="31" y="14"/>
                  </a:lnTo>
                  <a:lnTo>
                    <a:pt x="28" y="10"/>
                  </a:lnTo>
                  <a:lnTo>
                    <a:pt x="21" y="16"/>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87" name="Freeform 109"/>
            <p:cNvSpPr>
              <a:spLocks/>
            </p:cNvSpPr>
            <p:nvPr/>
          </p:nvSpPr>
          <p:spPr bwMode="auto">
            <a:xfrm>
              <a:off x="5319" y="1788"/>
              <a:ext cx="67" cy="87"/>
            </a:xfrm>
            <a:custGeom>
              <a:avLst/>
              <a:gdLst>
                <a:gd name="T0" fmla="*/ 1873321 w 63"/>
                <a:gd name="T1" fmla="*/ 7 h 82"/>
                <a:gd name="T2" fmla="*/ 1166705 w 63"/>
                <a:gd name="T3" fmla="*/ 376134 h 82"/>
                <a:gd name="T4" fmla="*/ 969970 w 63"/>
                <a:gd name="T5" fmla="*/ 569220 h 82"/>
                <a:gd name="T6" fmla="*/ 670428 w 63"/>
                <a:gd name="T7" fmla="*/ 679824 h 82"/>
                <a:gd name="T8" fmla="*/ 3 w 63"/>
                <a:gd name="T9" fmla="*/ 1838695 h 82"/>
                <a:gd name="T10" fmla="*/ 0 w 63"/>
                <a:gd name="T11" fmla="*/ 1886814 h 82"/>
                <a:gd name="T12" fmla="*/ 3 w 63"/>
                <a:gd name="T13" fmla="*/ 2329867 h 82"/>
                <a:gd name="T14" fmla="*/ 969970 w 63"/>
                <a:gd name="T15" fmla="*/ 2390841 h 82"/>
                <a:gd name="T16" fmla="*/ 1403344 w 63"/>
                <a:gd name="T17" fmla="*/ 2204891 h 82"/>
                <a:gd name="T18" fmla="*/ 1761481 w 63"/>
                <a:gd name="T19" fmla="*/ 2204891 h 82"/>
                <a:gd name="T20" fmla="*/ 1873321 w 63"/>
                <a:gd name="T21" fmla="*/ 2329867 h 82"/>
                <a:gd name="T22" fmla="*/ 2014768 w 63"/>
                <a:gd name="T23" fmla="*/ 2329867 h 82"/>
                <a:gd name="T24" fmla="*/ 2159256 w 63"/>
                <a:gd name="T25" fmla="*/ 2093143 h 82"/>
                <a:gd name="T26" fmla="*/ 2296352 w 63"/>
                <a:gd name="T27" fmla="*/ 1972848 h 82"/>
                <a:gd name="T28" fmla="*/ 2597210 w 63"/>
                <a:gd name="T29" fmla="*/ 1676172 h 82"/>
                <a:gd name="T30" fmla="*/ 2442153 w 63"/>
                <a:gd name="T31" fmla="*/ 1579840 h 82"/>
                <a:gd name="T32" fmla="*/ 2159256 w 63"/>
                <a:gd name="T33" fmla="*/ 1579840 h 82"/>
                <a:gd name="T34" fmla="*/ 1761481 w 63"/>
                <a:gd name="T35" fmla="*/ 1579840 h 82"/>
                <a:gd name="T36" fmla="*/ 1557433 w 63"/>
                <a:gd name="T37" fmla="*/ 1676172 h 82"/>
                <a:gd name="T38" fmla="*/ 1294812 w 63"/>
                <a:gd name="T39" fmla="*/ 1676172 h 82"/>
                <a:gd name="T40" fmla="*/ 1403344 w 63"/>
                <a:gd name="T41" fmla="*/ 1579840 h 82"/>
                <a:gd name="T42" fmla="*/ 1557433 w 63"/>
                <a:gd name="T43" fmla="*/ 1467462 h 82"/>
                <a:gd name="T44" fmla="*/ 1761481 w 63"/>
                <a:gd name="T45" fmla="*/ 1383125 h 82"/>
                <a:gd name="T46" fmla="*/ 1873321 w 63"/>
                <a:gd name="T47" fmla="*/ 1303635 h 82"/>
                <a:gd name="T48" fmla="*/ 2159256 w 63"/>
                <a:gd name="T49" fmla="*/ 1303635 h 82"/>
                <a:gd name="T50" fmla="*/ 2296352 w 63"/>
                <a:gd name="T51" fmla="*/ 1175131 h 82"/>
                <a:gd name="T52" fmla="*/ 2442153 w 63"/>
                <a:gd name="T53" fmla="*/ 1043940 h 82"/>
                <a:gd name="T54" fmla="*/ 2762113 w 63"/>
                <a:gd name="T55" fmla="*/ 1043940 h 82"/>
                <a:gd name="T56" fmla="*/ 2762113 w 63"/>
                <a:gd name="T57" fmla="*/ 874097 h 82"/>
                <a:gd name="T58" fmla="*/ 2762113 w 63"/>
                <a:gd name="T59" fmla="*/ 569220 h 82"/>
                <a:gd name="T60" fmla="*/ 2597210 w 63"/>
                <a:gd name="T61" fmla="*/ 476610 h 82"/>
                <a:gd name="T62" fmla="*/ 2442153 w 63"/>
                <a:gd name="T63" fmla="*/ 376134 h 82"/>
                <a:gd name="T64" fmla="*/ 2442153 w 63"/>
                <a:gd name="T65" fmla="*/ 7 h 82"/>
                <a:gd name="T66" fmla="*/ 2159256 w 63"/>
                <a:gd name="T67" fmla="*/ 3 h 82"/>
                <a:gd name="T68" fmla="*/ 1873321 w 63"/>
                <a:gd name="T69" fmla="*/ 3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
                <a:gd name="T106" fmla="*/ 0 h 82"/>
                <a:gd name="T107" fmla="*/ 63 w 63"/>
                <a:gd name="T108" fmla="*/ 82 h 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 h="82">
                  <a:moveTo>
                    <a:pt x="41" y="3"/>
                  </a:moveTo>
                  <a:lnTo>
                    <a:pt x="41" y="7"/>
                  </a:lnTo>
                  <a:lnTo>
                    <a:pt x="39" y="10"/>
                  </a:lnTo>
                  <a:lnTo>
                    <a:pt x="26" y="13"/>
                  </a:lnTo>
                  <a:lnTo>
                    <a:pt x="22" y="17"/>
                  </a:lnTo>
                  <a:lnTo>
                    <a:pt x="22" y="20"/>
                  </a:lnTo>
                  <a:lnTo>
                    <a:pt x="19" y="20"/>
                  </a:lnTo>
                  <a:lnTo>
                    <a:pt x="16" y="23"/>
                  </a:lnTo>
                  <a:lnTo>
                    <a:pt x="6" y="57"/>
                  </a:lnTo>
                  <a:lnTo>
                    <a:pt x="3" y="61"/>
                  </a:lnTo>
                  <a:lnTo>
                    <a:pt x="3" y="64"/>
                  </a:lnTo>
                  <a:lnTo>
                    <a:pt x="0" y="64"/>
                  </a:lnTo>
                  <a:lnTo>
                    <a:pt x="0" y="74"/>
                  </a:lnTo>
                  <a:lnTo>
                    <a:pt x="3" y="77"/>
                  </a:lnTo>
                  <a:lnTo>
                    <a:pt x="6" y="77"/>
                  </a:lnTo>
                  <a:lnTo>
                    <a:pt x="22" y="81"/>
                  </a:lnTo>
                  <a:lnTo>
                    <a:pt x="26" y="77"/>
                  </a:lnTo>
                  <a:lnTo>
                    <a:pt x="32" y="74"/>
                  </a:lnTo>
                  <a:lnTo>
                    <a:pt x="35" y="74"/>
                  </a:lnTo>
                  <a:lnTo>
                    <a:pt x="39" y="74"/>
                  </a:lnTo>
                  <a:lnTo>
                    <a:pt x="39" y="77"/>
                  </a:lnTo>
                  <a:lnTo>
                    <a:pt x="41" y="77"/>
                  </a:lnTo>
                  <a:lnTo>
                    <a:pt x="45" y="81"/>
                  </a:lnTo>
                  <a:lnTo>
                    <a:pt x="45" y="77"/>
                  </a:lnTo>
                  <a:lnTo>
                    <a:pt x="49" y="74"/>
                  </a:lnTo>
                  <a:lnTo>
                    <a:pt x="49" y="71"/>
                  </a:lnTo>
                  <a:lnTo>
                    <a:pt x="52" y="71"/>
                  </a:lnTo>
                  <a:lnTo>
                    <a:pt x="52" y="67"/>
                  </a:lnTo>
                  <a:lnTo>
                    <a:pt x="55" y="67"/>
                  </a:lnTo>
                  <a:lnTo>
                    <a:pt x="58" y="57"/>
                  </a:lnTo>
                  <a:lnTo>
                    <a:pt x="58" y="54"/>
                  </a:lnTo>
                  <a:lnTo>
                    <a:pt x="55" y="54"/>
                  </a:lnTo>
                  <a:lnTo>
                    <a:pt x="52" y="54"/>
                  </a:lnTo>
                  <a:lnTo>
                    <a:pt x="49" y="54"/>
                  </a:lnTo>
                  <a:lnTo>
                    <a:pt x="41" y="54"/>
                  </a:lnTo>
                  <a:lnTo>
                    <a:pt x="39" y="54"/>
                  </a:lnTo>
                  <a:lnTo>
                    <a:pt x="35" y="54"/>
                  </a:lnTo>
                  <a:lnTo>
                    <a:pt x="35" y="57"/>
                  </a:lnTo>
                  <a:lnTo>
                    <a:pt x="32" y="57"/>
                  </a:lnTo>
                  <a:lnTo>
                    <a:pt x="29" y="57"/>
                  </a:lnTo>
                  <a:lnTo>
                    <a:pt x="29" y="54"/>
                  </a:lnTo>
                  <a:lnTo>
                    <a:pt x="32" y="54"/>
                  </a:lnTo>
                  <a:lnTo>
                    <a:pt x="35" y="54"/>
                  </a:lnTo>
                  <a:lnTo>
                    <a:pt x="35" y="50"/>
                  </a:lnTo>
                  <a:lnTo>
                    <a:pt x="39" y="50"/>
                  </a:lnTo>
                  <a:lnTo>
                    <a:pt x="39" y="47"/>
                  </a:lnTo>
                  <a:lnTo>
                    <a:pt x="39" y="44"/>
                  </a:lnTo>
                  <a:lnTo>
                    <a:pt x="41" y="44"/>
                  </a:lnTo>
                  <a:lnTo>
                    <a:pt x="45" y="44"/>
                  </a:lnTo>
                  <a:lnTo>
                    <a:pt x="49" y="44"/>
                  </a:lnTo>
                  <a:lnTo>
                    <a:pt x="49" y="40"/>
                  </a:lnTo>
                  <a:lnTo>
                    <a:pt x="52" y="40"/>
                  </a:lnTo>
                  <a:lnTo>
                    <a:pt x="52" y="36"/>
                  </a:lnTo>
                  <a:lnTo>
                    <a:pt x="55" y="36"/>
                  </a:lnTo>
                  <a:lnTo>
                    <a:pt x="58" y="36"/>
                  </a:lnTo>
                  <a:lnTo>
                    <a:pt x="62" y="36"/>
                  </a:lnTo>
                  <a:lnTo>
                    <a:pt x="62" y="34"/>
                  </a:lnTo>
                  <a:lnTo>
                    <a:pt x="62" y="30"/>
                  </a:lnTo>
                  <a:lnTo>
                    <a:pt x="62" y="27"/>
                  </a:lnTo>
                  <a:lnTo>
                    <a:pt x="62" y="20"/>
                  </a:lnTo>
                  <a:lnTo>
                    <a:pt x="62" y="17"/>
                  </a:lnTo>
                  <a:lnTo>
                    <a:pt x="58" y="17"/>
                  </a:lnTo>
                  <a:lnTo>
                    <a:pt x="58" y="13"/>
                  </a:lnTo>
                  <a:lnTo>
                    <a:pt x="55" y="13"/>
                  </a:lnTo>
                  <a:lnTo>
                    <a:pt x="55" y="10"/>
                  </a:lnTo>
                  <a:lnTo>
                    <a:pt x="55" y="7"/>
                  </a:lnTo>
                  <a:lnTo>
                    <a:pt x="52" y="7"/>
                  </a:lnTo>
                  <a:lnTo>
                    <a:pt x="49" y="3"/>
                  </a:lnTo>
                  <a:lnTo>
                    <a:pt x="49" y="0"/>
                  </a:lnTo>
                  <a:lnTo>
                    <a:pt x="41" y="3"/>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grpSp>
      <p:sp>
        <p:nvSpPr>
          <p:cNvPr id="39984" name="Text Box 110"/>
          <p:cNvSpPr txBox="1">
            <a:spLocks noChangeArrowheads="1"/>
          </p:cNvSpPr>
          <p:nvPr/>
        </p:nvSpPr>
        <p:spPr bwMode="auto">
          <a:xfrm>
            <a:off x="7513638" y="2673350"/>
            <a:ext cx="274637" cy="139700"/>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Sudan</a:t>
            </a:r>
          </a:p>
        </p:txBody>
      </p:sp>
      <p:sp>
        <p:nvSpPr>
          <p:cNvPr id="39985" name="Text Box 111"/>
          <p:cNvSpPr txBox="1">
            <a:spLocks noChangeArrowheads="1"/>
          </p:cNvSpPr>
          <p:nvPr/>
        </p:nvSpPr>
        <p:spPr bwMode="auto">
          <a:xfrm>
            <a:off x="8159750" y="3397250"/>
            <a:ext cx="341313" cy="139700"/>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Ethiopia</a:t>
            </a:r>
          </a:p>
        </p:txBody>
      </p:sp>
      <p:sp>
        <p:nvSpPr>
          <p:cNvPr id="39986" name="Text Box 112"/>
          <p:cNvSpPr txBox="1">
            <a:spLocks noChangeArrowheads="1"/>
          </p:cNvSpPr>
          <p:nvPr/>
        </p:nvSpPr>
        <p:spPr bwMode="auto">
          <a:xfrm>
            <a:off x="8289925" y="2711450"/>
            <a:ext cx="277813" cy="139700"/>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Eritrea</a:t>
            </a:r>
          </a:p>
        </p:txBody>
      </p:sp>
      <p:sp>
        <p:nvSpPr>
          <p:cNvPr id="39987" name="Text Box 113"/>
          <p:cNvSpPr txBox="1">
            <a:spLocks noChangeArrowheads="1"/>
          </p:cNvSpPr>
          <p:nvPr/>
        </p:nvSpPr>
        <p:spPr bwMode="auto">
          <a:xfrm>
            <a:off x="8629650" y="3195638"/>
            <a:ext cx="341313" cy="139700"/>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Somalia</a:t>
            </a:r>
          </a:p>
        </p:txBody>
      </p:sp>
      <p:sp>
        <p:nvSpPr>
          <p:cNvPr id="39988" name="Text Box 114"/>
          <p:cNvSpPr txBox="1">
            <a:spLocks noChangeArrowheads="1"/>
          </p:cNvSpPr>
          <p:nvPr/>
        </p:nvSpPr>
        <p:spPr bwMode="auto">
          <a:xfrm>
            <a:off x="8102600" y="3727450"/>
            <a:ext cx="268288" cy="139700"/>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Kenya</a:t>
            </a:r>
          </a:p>
        </p:txBody>
      </p:sp>
      <p:sp>
        <p:nvSpPr>
          <p:cNvPr id="39989" name="Text Box 115"/>
          <p:cNvSpPr txBox="1">
            <a:spLocks noChangeArrowheads="1"/>
          </p:cNvSpPr>
          <p:nvPr/>
        </p:nvSpPr>
        <p:spPr bwMode="auto">
          <a:xfrm>
            <a:off x="7783513" y="3651250"/>
            <a:ext cx="293687" cy="122238"/>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Narrow" pitchFamily="34" charset="0"/>
                <a:ea typeface="ＭＳ Ｐゴシック" pitchFamily="34" charset="-128"/>
              </a:rPr>
              <a:t>Uganda</a:t>
            </a:r>
          </a:p>
        </p:txBody>
      </p:sp>
      <p:sp>
        <p:nvSpPr>
          <p:cNvPr id="39990" name="Text Box 116"/>
          <p:cNvSpPr txBox="1">
            <a:spLocks noChangeArrowheads="1"/>
          </p:cNvSpPr>
          <p:nvPr/>
        </p:nvSpPr>
        <p:spPr bwMode="auto">
          <a:xfrm>
            <a:off x="7791450" y="4095750"/>
            <a:ext cx="390525" cy="138113"/>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Tanzania</a:t>
            </a:r>
          </a:p>
        </p:txBody>
      </p:sp>
      <p:sp>
        <p:nvSpPr>
          <p:cNvPr id="39991" name="Text Box 117"/>
          <p:cNvSpPr txBox="1">
            <a:spLocks noChangeArrowheads="1"/>
          </p:cNvSpPr>
          <p:nvPr/>
        </p:nvSpPr>
        <p:spPr bwMode="auto">
          <a:xfrm>
            <a:off x="8605838" y="4154488"/>
            <a:ext cx="460375" cy="96837"/>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Seychelles</a:t>
            </a:r>
          </a:p>
        </p:txBody>
      </p:sp>
      <p:grpSp>
        <p:nvGrpSpPr>
          <p:cNvPr id="6" name="Group 118"/>
          <p:cNvGrpSpPr>
            <a:grpSpLocks/>
          </p:cNvGrpSpPr>
          <p:nvPr/>
        </p:nvGrpSpPr>
        <p:grpSpPr bwMode="auto">
          <a:xfrm>
            <a:off x="8485188" y="2813050"/>
            <a:ext cx="460375" cy="307975"/>
            <a:chOff x="5372" y="1607"/>
            <a:chExt cx="329" cy="213"/>
          </a:xfrm>
        </p:grpSpPr>
        <p:sp>
          <p:nvSpPr>
            <p:cNvPr id="597" name="Text Box 119"/>
            <p:cNvSpPr txBox="1">
              <a:spLocks noChangeArrowheads="1"/>
            </p:cNvSpPr>
            <p:nvPr/>
          </p:nvSpPr>
          <p:spPr bwMode="auto">
            <a:xfrm>
              <a:off x="5475" y="1607"/>
              <a:ext cx="226" cy="9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sz="900" kern="0" dirty="0">
                  <a:solidFill>
                    <a:srgbClr val="000000"/>
                  </a:solidFill>
                  <a:latin typeface="Arial Narrow" pitchFamily="34" charset="0"/>
                  <a:ea typeface="ＭＳ Ｐゴシック" pitchFamily="34" charset="-128"/>
                </a:rPr>
                <a:t>Djibouti</a:t>
              </a:r>
            </a:p>
          </p:txBody>
        </p:sp>
        <p:sp>
          <p:nvSpPr>
            <p:cNvPr id="598" name="Line 120"/>
            <p:cNvSpPr>
              <a:spLocks noChangeShapeType="1"/>
            </p:cNvSpPr>
            <p:nvPr/>
          </p:nvSpPr>
          <p:spPr bwMode="auto">
            <a:xfrm flipH="1">
              <a:off x="5372" y="1659"/>
              <a:ext cx="90" cy="161"/>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grpSp>
      <p:sp>
        <p:nvSpPr>
          <p:cNvPr id="599" name="Line 121"/>
          <p:cNvSpPr>
            <a:spLocks noChangeShapeType="1"/>
          </p:cNvSpPr>
          <p:nvPr/>
        </p:nvSpPr>
        <p:spPr bwMode="auto">
          <a:xfrm flipH="1">
            <a:off x="8221663" y="2840038"/>
            <a:ext cx="134937" cy="69850"/>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39994" name="Text Box 123"/>
          <p:cNvSpPr txBox="1">
            <a:spLocks noChangeArrowheads="1"/>
          </p:cNvSpPr>
          <p:nvPr/>
        </p:nvSpPr>
        <p:spPr bwMode="auto">
          <a:xfrm>
            <a:off x="7315200" y="3700463"/>
            <a:ext cx="349250" cy="138112"/>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Rwanda</a:t>
            </a:r>
          </a:p>
        </p:txBody>
      </p:sp>
      <p:sp>
        <p:nvSpPr>
          <p:cNvPr id="601" name="Line 124"/>
          <p:cNvSpPr>
            <a:spLocks noChangeShapeType="1"/>
          </p:cNvSpPr>
          <p:nvPr/>
        </p:nvSpPr>
        <p:spPr bwMode="auto">
          <a:xfrm>
            <a:off x="7551738" y="3817938"/>
            <a:ext cx="133350" cy="207962"/>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02" name="Freeform 126"/>
          <p:cNvSpPr>
            <a:spLocks/>
          </p:cNvSpPr>
          <p:nvPr/>
        </p:nvSpPr>
        <p:spPr bwMode="auto">
          <a:xfrm>
            <a:off x="7604125" y="5824538"/>
            <a:ext cx="157163" cy="115887"/>
          </a:xfrm>
          <a:custGeom>
            <a:avLst/>
            <a:gdLst>
              <a:gd name="T0" fmla="*/ 0 w 112"/>
              <a:gd name="T1" fmla="*/ 0 h 80"/>
              <a:gd name="T2" fmla="*/ 2147483647 w 112"/>
              <a:gd name="T3" fmla="*/ 2147483647 h 80"/>
              <a:gd name="T4" fmla="*/ 0 60000 65536"/>
              <a:gd name="T5" fmla="*/ 0 60000 65536"/>
              <a:gd name="T6" fmla="*/ 0 w 112"/>
              <a:gd name="T7" fmla="*/ 0 h 80"/>
              <a:gd name="T8" fmla="*/ 112 w 112"/>
              <a:gd name="T9" fmla="*/ 80 h 80"/>
            </a:gdLst>
            <a:ahLst/>
            <a:cxnLst>
              <a:cxn ang="T4">
                <a:pos x="T0" y="T1"/>
              </a:cxn>
              <a:cxn ang="T5">
                <a:pos x="T2" y="T3"/>
              </a:cxn>
            </a:cxnLst>
            <a:rect l="T6" t="T7" r="T8" b="T9"/>
            <a:pathLst>
              <a:path w="112" h="80">
                <a:moveTo>
                  <a:pt x="0" y="0"/>
                </a:moveTo>
                <a:lnTo>
                  <a:pt x="112" y="80"/>
                </a:lnTo>
              </a:path>
            </a:pathLst>
          </a:cu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grpSp>
        <p:nvGrpSpPr>
          <p:cNvPr id="7" name="Group 127"/>
          <p:cNvGrpSpPr>
            <a:grpSpLocks/>
          </p:cNvGrpSpPr>
          <p:nvPr/>
        </p:nvGrpSpPr>
        <p:grpSpPr bwMode="auto">
          <a:xfrm>
            <a:off x="6588125" y="4436588"/>
            <a:ext cx="2555875" cy="1728788"/>
            <a:chOff x="4015" y="2733"/>
            <a:chExt cx="1829" cy="1200"/>
          </a:xfrm>
          <a:solidFill>
            <a:srgbClr val="DAEDEF">
              <a:lumMod val="75000"/>
            </a:srgbClr>
          </a:solidFill>
        </p:grpSpPr>
        <p:sp>
          <p:nvSpPr>
            <p:cNvPr id="604" name="Freeform 128"/>
            <p:cNvSpPr>
              <a:spLocks/>
            </p:cNvSpPr>
            <p:nvPr/>
          </p:nvSpPr>
          <p:spPr bwMode="auto">
            <a:xfrm>
              <a:off x="4806" y="2839"/>
              <a:ext cx="464" cy="738"/>
            </a:xfrm>
            <a:custGeom>
              <a:avLst/>
              <a:gdLst>
                <a:gd name="T0" fmla="*/ 85268536 w 428"/>
                <a:gd name="T1" fmla="*/ 181691731 h 686"/>
                <a:gd name="T2" fmla="*/ 105052311 w 428"/>
                <a:gd name="T3" fmla="*/ 227760541 h 686"/>
                <a:gd name="T4" fmla="*/ 138431021 w 428"/>
                <a:gd name="T5" fmla="*/ 220702595 h 686"/>
                <a:gd name="T6" fmla="*/ 145111579 w 428"/>
                <a:gd name="T7" fmla="*/ 211059559 h 686"/>
                <a:gd name="T8" fmla="*/ 167606882 w 428"/>
                <a:gd name="T9" fmla="*/ 207441975 h 686"/>
                <a:gd name="T10" fmla="*/ 210635125 w 428"/>
                <a:gd name="T11" fmla="*/ 203083000 h 686"/>
                <a:gd name="T12" fmla="*/ 249718519 w 428"/>
                <a:gd name="T13" fmla="*/ 198243581 h 686"/>
                <a:gd name="T14" fmla="*/ 273608528 w 428"/>
                <a:gd name="T15" fmla="*/ 187113632 h 686"/>
                <a:gd name="T16" fmla="*/ 262010717 w 428"/>
                <a:gd name="T17" fmla="*/ 188773637 h 686"/>
                <a:gd name="T18" fmla="*/ 273608528 w 428"/>
                <a:gd name="T19" fmla="*/ 163975882 h 686"/>
                <a:gd name="T20" fmla="*/ 262010717 w 428"/>
                <a:gd name="T21" fmla="*/ 158497523 h 686"/>
                <a:gd name="T22" fmla="*/ 249718519 w 428"/>
                <a:gd name="T23" fmla="*/ 147329706 h 686"/>
                <a:gd name="T24" fmla="*/ 234296308 w 428"/>
                <a:gd name="T25" fmla="*/ 133040758 h 686"/>
                <a:gd name="T26" fmla="*/ 262010717 w 428"/>
                <a:gd name="T27" fmla="*/ 127299386 h 686"/>
                <a:gd name="T28" fmla="*/ 303157080 w 428"/>
                <a:gd name="T29" fmla="*/ 115125721 h 686"/>
                <a:gd name="T30" fmla="*/ 334038969 w 428"/>
                <a:gd name="T31" fmla="*/ 110122367 h 686"/>
                <a:gd name="T32" fmla="*/ 344296575 w 428"/>
                <a:gd name="T33" fmla="*/ 107013938 h 686"/>
                <a:gd name="T34" fmla="*/ 371013531 w 428"/>
                <a:gd name="T35" fmla="*/ 99473689 h 686"/>
                <a:gd name="T36" fmla="*/ 422774199 w 428"/>
                <a:gd name="T37" fmla="*/ 93660437 h 686"/>
                <a:gd name="T38" fmla="*/ 457096382 w 428"/>
                <a:gd name="T39" fmla="*/ 88546439 h 686"/>
                <a:gd name="T40" fmla="*/ 492166793 w 428"/>
                <a:gd name="T41" fmla="*/ 82307411 h 686"/>
                <a:gd name="T42" fmla="*/ 512490785 w 428"/>
                <a:gd name="T43" fmla="*/ 74584293 h 686"/>
                <a:gd name="T44" fmla="*/ 528308480 w 428"/>
                <a:gd name="T45" fmla="*/ 66887287 h 686"/>
                <a:gd name="T46" fmla="*/ 541983345 w 428"/>
                <a:gd name="T47" fmla="*/ 58746518 h 686"/>
                <a:gd name="T48" fmla="*/ 538551377 w 428"/>
                <a:gd name="T49" fmla="*/ 53094137 h 686"/>
                <a:gd name="T50" fmla="*/ 524935071 w 428"/>
                <a:gd name="T51" fmla="*/ 36672278 h 686"/>
                <a:gd name="T52" fmla="*/ 524935071 w 428"/>
                <a:gd name="T53" fmla="*/ 31836224 h 686"/>
                <a:gd name="T54" fmla="*/ 538551377 w 428"/>
                <a:gd name="T55" fmla="*/ 4 h 686"/>
                <a:gd name="T56" fmla="*/ 531160960 w 428"/>
                <a:gd name="T57" fmla="*/ 4 h 686"/>
                <a:gd name="T58" fmla="*/ 503232574 w 428"/>
                <a:gd name="T59" fmla="*/ 6822476 h 686"/>
                <a:gd name="T60" fmla="*/ 426498965 w 428"/>
                <a:gd name="T61" fmla="*/ 11254479 h 686"/>
                <a:gd name="T62" fmla="*/ 388919381 w 428"/>
                <a:gd name="T63" fmla="*/ 14166535 h 686"/>
                <a:gd name="T64" fmla="*/ 318179922 w 428"/>
                <a:gd name="T65" fmla="*/ 16416656 h 686"/>
                <a:gd name="T66" fmla="*/ 293493672 w 428"/>
                <a:gd name="T67" fmla="*/ 15666831 h 686"/>
                <a:gd name="T68" fmla="*/ 241682423 w 428"/>
                <a:gd name="T69" fmla="*/ 23369323 h 686"/>
                <a:gd name="T70" fmla="*/ 279636398 w 428"/>
                <a:gd name="T71" fmla="*/ 52776629 h 686"/>
                <a:gd name="T72" fmla="*/ 298529779 w 428"/>
                <a:gd name="T73" fmla="*/ 57793547 h 686"/>
                <a:gd name="T74" fmla="*/ 293493672 w 428"/>
                <a:gd name="T75" fmla="*/ 78178330 h 686"/>
                <a:gd name="T76" fmla="*/ 273608528 w 428"/>
                <a:gd name="T77" fmla="*/ 80237879 h 686"/>
                <a:gd name="T78" fmla="*/ 267476306 w 428"/>
                <a:gd name="T79" fmla="*/ 87061110 h 686"/>
                <a:gd name="T80" fmla="*/ 259710388 w 428"/>
                <a:gd name="T81" fmla="*/ 91069770 h 686"/>
                <a:gd name="T82" fmla="*/ 249718519 w 428"/>
                <a:gd name="T83" fmla="*/ 88129820 h 686"/>
                <a:gd name="T84" fmla="*/ 228531123 w 428"/>
                <a:gd name="T85" fmla="*/ 81815193 h 686"/>
                <a:gd name="T86" fmla="*/ 216118198 w 428"/>
                <a:gd name="T87" fmla="*/ 77314729 h 686"/>
                <a:gd name="T88" fmla="*/ 227581684 w 428"/>
                <a:gd name="T89" fmla="*/ 70691941 h 686"/>
                <a:gd name="T90" fmla="*/ 221572408 w 428"/>
                <a:gd name="T91" fmla="*/ 56153440 h 686"/>
                <a:gd name="T92" fmla="*/ 167606882 w 428"/>
                <a:gd name="T93" fmla="*/ 51554553 h 686"/>
                <a:gd name="T94" fmla="*/ 108645317 w 428"/>
                <a:gd name="T95" fmla="*/ 53094137 h 686"/>
                <a:gd name="T96" fmla="*/ 3 w 428"/>
                <a:gd name="T97" fmla="*/ 63199578 h 686"/>
                <a:gd name="T98" fmla="*/ 9036118 w 428"/>
                <a:gd name="T99" fmla="*/ 71117235 h 686"/>
                <a:gd name="T100" fmla="*/ 52238632 w 428"/>
                <a:gd name="T101" fmla="*/ 76050481 h 686"/>
                <a:gd name="T102" fmla="*/ 119771254 w 428"/>
                <a:gd name="T103" fmla="*/ 82307411 h 686"/>
                <a:gd name="T104" fmla="*/ 140656694 w 428"/>
                <a:gd name="T105" fmla="*/ 88546439 h 686"/>
                <a:gd name="T106" fmla="*/ 145111579 w 428"/>
                <a:gd name="T107" fmla="*/ 112654098 h 686"/>
                <a:gd name="T108" fmla="*/ 138431021 w 428"/>
                <a:gd name="T109" fmla="*/ 122738608 h 686"/>
                <a:gd name="T110" fmla="*/ 129743695 w 428"/>
                <a:gd name="T111" fmla="*/ 141177947 h 686"/>
                <a:gd name="T112" fmla="*/ 111923464 w 428"/>
                <a:gd name="T113" fmla="*/ 152818944 h 686"/>
                <a:gd name="T114" fmla="*/ 87841333 w 428"/>
                <a:gd name="T115" fmla="*/ 160741662 h 686"/>
                <a:gd name="T116" fmla="*/ 79980152 w 428"/>
                <a:gd name="T117" fmla="*/ 173929575 h 6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8"/>
                <a:gd name="T178" fmla="*/ 0 h 686"/>
                <a:gd name="T179" fmla="*/ 428 w 428"/>
                <a:gd name="T180" fmla="*/ 686 h 6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8" h="686">
                  <a:moveTo>
                    <a:pt x="64" y="524"/>
                  </a:moveTo>
                  <a:lnTo>
                    <a:pt x="67" y="537"/>
                  </a:lnTo>
                  <a:lnTo>
                    <a:pt x="67" y="547"/>
                  </a:lnTo>
                  <a:lnTo>
                    <a:pt x="76" y="581"/>
                  </a:lnTo>
                  <a:lnTo>
                    <a:pt x="79" y="644"/>
                  </a:lnTo>
                  <a:lnTo>
                    <a:pt x="83" y="685"/>
                  </a:lnTo>
                  <a:lnTo>
                    <a:pt x="111" y="685"/>
                  </a:lnTo>
                  <a:lnTo>
                    <a:pt x="115" y="658"/>
                  </a:lnTo>
                  <a:lnTo>
                    <a:pt x="109" y="665"/>
                  </a:lnTo>
                  <a:lnTo>
                    <a:pt x="99" y="655"/>
                  </a:lnTo>
                  <a:lnTo>
                    <a:pt x="111" y="635"/>
                  </a:lnTo>
                  <a:lnTo>
                    <a:pt x="115" y="635"/>
                  </a:lnTo>
                  <a:lnTo>
                    <a:pt x="121" y="631"/>
                  </a:lnTo>
                  <a:lnTo>
                    <a:pt x="128" y="628"/>
                  </a:lnTo>
                  <a:lnTo>
                    <a:pt x="133" y="625"/>
                  </a:lnTo>
                  <a:lnTo>
                    <a:pt x="144" y="618"/>
                  </a:lnTo>
                  <a:lnTo>
                    <a:pt x="156" y="615"/>
                  </a:lnTo>
                  <a:lnTo>
                    <a:pt x="166" y="611"/>
                  </a:lnTo>
                  <a:lnTo>
                    <a:pt x="175" y="607"/>
                  </a:lnTo>
                  <a:lnTo>
                    <a:pt x="187" y="605"/>
                  </a:lnTo>
                  <a:lnTo>
                    <a:pt x="197" y="597"/>
                  </a:lnTo>
                  <a:lnTo>
                    <a:pt x="210" y="584"/>
                  </a:lnTo>
                  <a:lnTo>
                    <a:pt x="213" y="574"/>
                  </a:lnTo>
                  <a:lnTo>
                    <a:pt x="216" y="564"/>
                  </a:lnTo>
                  <a:lnTo>
                    <a:pt x="210" y="571"/>
                  </a:lnTo>
                  <a:lnTo>
                    <a:pt x="207" y="578"/>
                  </a:lnTo>
                  <a:lnTo>
                    <a:pt x="207" y="568"/>
                  </a:lnTo>
                  <a:lnTo>
                    <a:pt x="213" y="544"/>
                  </a:lnTo>
                  <a:lnTo>
                    <a:pt x="216" y="537"/>
                  </a:lnTo>
                  <a:lnTo>
                    <a:pt x="216" y="494"/>
                  </a:lnTo>
                  <a:lnTo>
                    <a:pt x="216" y="490"/>
                  </a:lnTo>
                  <a:lnTo>
                    <a:pt x="210" y="494"/>
                  </a:lnTo>
                  <a:lnTo>
                    <a:pt x="207" y="477"/>
                  </a:lnTo>
                  <a:lnTo>
                    <a:pt x="207" y="470"/>
                  </a:lnTo>
                  <a:lnTo>
                    <a:pt x="197" y="447"/>
                  </a:lnTo>
                  <a:lnTo>
                    <a:pt x="197" y="443"/>
                  </a:lnTo>
                  <a:lnTo>
                    <a:pt x="197" y="440"/>
                  </a:lnTo>
                  <a:lnTo>
                    <a:pt x="185" y="426"/>
                  </a:lnTo>
                  <a:lnTo>
                    <a:pt x="185" y="399"/>
                  </a:lnTo>
                  <a:lnTo>
                    <a:pt x="194" y="396"/>
                  </a:lnTo>
                  <a:lnTo>
                    <a:pt x="197" y="389"/>
                  </a:lnTo>
                  <a:lnTo>
                    <a:pt x="207" y="383"/>
                  </a:lnTo>
                  <a:lnTo>
                    <a:pt x="229" y="360"/>
                  </a:lnTo>
                  <a:lnTo>
                    <a:pt x="236" y="356"/>
                  </a:lnTo>
                  <a:lnTo>
                    <a:pt x="239" y="346"/>
                  </a:lnTo>
                  <a:lnTo>
                    <a:pt x="242" y="352"/>
                  </a:lnTo>
                  <a:lnTo>
                    <a:pt x="245" y="356"/>
                  </a:lnTo>
                  <a:lnTo>
                    <a:pt x="264" y="332"/>
                  </a:lnTo>
                  <a:lnTo>
                    <a:pt x="259" y="329"/>
                  </a:lnTo>
                  <a:lnTo>
                    <a:pt x="267" y="325"/>
                  </a:lnTo>
                  <a:lnTo>
                    <a:pt x="271" y="322"/>
                  </a:lnTo>
                  <a:lnTo>
                    <a:pt x="274" y="316"/>
                  </a:lnTo>
                  <a:lnTo>
                    <a:pt x="280" y="309"/>
                  </a:lnTo>
                  <a:lnTo>
                    <a:pt x="293" y="299"/>
                  </a:lnTo>
                  <a:lnTo>
                    <a:pt x="303" y="296"/>
                  </a:lnTo>
                  <a:lnTo>
                    <a:pt x="315" y="288"/>
                  </a:lnTo>
                  <a:lnTo>
                    <a:pt x="334" y="282"/>
                  </a:lnTo>
                  <a:lnTo>
                    <a:pt x="347" y="282"/>
                  </a:lnTo>
                  <a:lnTo>
                    <a:pt x="356" y="275"/>
                  </a:lnTo>
                  <a:lnTo>
                    <a:pt x="360" y="268"/>
                  </a:lnTo>
                  <a:lnTo>
                    <a:pt x="367" y="265"/>
                  </a:lnTo>
                  <a:lnTo>
                    <a:pt x="386" y="255"/>
                  </a:lnTo>
                  <a:lnTo>
                    <a:pt x="389" y="249"/>
                  </a:lnTo>
                  <a:lnTo>
                    <a:pt x="383" y="245"/>
                  </a:lnTo>
                  <a:lnTo>
                    <a:pt x="395" y="238"/>
                  </a:lnTo>
                  <a:lnTo>
                    <a:pt x="405" y="225"/>
                  </a:lnTo>
                  <a:lnTo>
                    <a:pt x="410" y="218"/>
                  </a:lnTo>
                  <a:lnTo>
                    <a:pt x="417" y="215"/>
                  </a:lnTo>
                  <a:lnTo>
                    <a:pt x="417" y="202"/>
                  </a:lnTo>
                  <a:lnTo>
                    <a:pt x="410" y="202"/>
                  </a:lnTo>
                  <a:lnTo>
                    <a:pt x="420" y="191"/>
                  </a:lnTo>
                  <a:lnTo>
                    <a:pt x="427" y="178"/>
                  </a:lnTo>
                  <a:lnTo>
                    <a:pt x="427" y="171"/>
                  </a:lnTo>
                  <a:lnTo>
                    <a:pt x="420" y="168"/>
                  </a:lnTo>
                  <a:lnTo>
                    <a:pt x="424" y="161"/>
                  </a:lnTo>
                  <a:lnTo>
                    <a:pt x="420" y="158"/>
                  </a:lnTo>
                  <a:lnTo>
                    <a:pt x="414" y="158"/>
                  </a:lnTo>
                  <a:lnTo>
                    <a:pt x="414" y="111"/>
                  </a:lnTo>
                  <a:lnTo>
                    <a:pt x="410" y="111"/>
                  </a:lnTo>
                  <a:lnTo>
                    <a:pt x="410" y="101"/>
                  </a:lnTo>
                  <a:lnTo>
                    <a:pt x="414" y="97"/>
                  </a:lnTo>
                  <a:lnTo>
                    <a:pt x="414" y="43"/>
                  </a:lnTo>
                  <a:lnTo>
                    <a:pt x="424" y="27"/>
                  </a:lnTo>
                  <a:lnTo>
                    <a:pt x="424" y="4"/>
                  </a:lnTo>
                  <a:lnTo>
                    <a:pt x="420" y="4"/>
                  </a:lnTo>
                  <a:lnTo>
                    <a:pt x="420" y="0"/>
                  </a:lnTo>
                  <a:lnTo>
                    <a:pt x="420" y="4"/>
                  </a:lnTo>
                  <a:lnTo>
                    <a:pt x="414" y="10"/>
                  </a:lnTo>
                  <a:lnTo>
                    <a:pt x="408" y="10"/>
                  </a:lnTo>
                  <a:lnTo>
                    <a:pt x="398" y="20"/>
                  </a:lnTo>
                  <a:lnTo>
                    <a:pt x="367" y="33"/>
                  </a:lnTo>
                  <a:lnTo>
                    <a:pt x="344" y="37"/>
                  </a:lnTo>
                  <a:lnTo>
                    <a:pt x="337" y="33"/>
                  </a:lnTo>
                  <a:lnTo>
                    <a:pt x="334" y="30"/>
                  </a:lnTo>
                  <a:lnTo>
                    <a:pt x="315" y="37"/>
                  </a:lnTo>
                  <a:lnTo>
                    <a:pt x="306" y="43"/>
                  </a:lnTo>
                  <a:lnTo>
                    <a:pt x="274" y="47"/>
                  </a:lnTo>
                  <a:lnTo>
                    <a:pt x="267" y="50"/>
                  </a:lnTo>
                  <a:lnTo>
                    <a:pt x="252" y="50"/>
                  </a:lnTo>
                  <a:lnTo>
                    <a:pt x="245" y="43"/>
                  </a:lnTo>
                  <a:lnTo>
                    <a:pt x="236" y="43"/>
                  </a:lnTo>
                  <a:lnTo>
                    <a:pt x="232" y="47"/>
                  </a:lnTo>
                  <a:lnTo>
                    <a:pt x="197" y="47"/>
                  </a:lnTo>
                  <a:lnTo>
                    <a:pt x="194" y="64"/>
                  </a:lnTo>
                  <a:lnTo>
                    <a:pt x="191" y="70"/>
                  </a:lnTo>
                  <a:lnTo>
                    <a:pt x="187" y="91"/>
                  </a:lnTo>
                  <a:lnTo>
                    <a:pt x="194" y="128"/>
                  </a:lnTo>
                  <a:lnTo>
                    <a:pt x="220" y="158"/>
                  </a:lnTo>
                  <a:lnTo>
                    <a:pt x="223" y="161"/>
                  </a:lnTo>
                  <a:lnTo>
                    <a:pt x="229" y="168"/>
                  </a:lnTo>
                  <a:lnTo>
                    <a:pt x="236" y="175"/>
                  </a:lnTo>
                  <a:lnTo>
                    <a:pt x="236" y="194"/>
                  </a:lnTo>
                  <a:lnTo>
                    <a:pt x="232" y="194"/>
                  </a:lnTo>
                  <a:lnTo>
                    <a:pt x="232" y="235"/>
                  </a:lnTo>
                  <a:lnTo>
                    <a:pt x="229" y="235"/>
                  </a:lnTo>
                  <a:lnTo>
                    <a:pt x="220" y="238"/>
                  </a:lnTo>
                  <a:lnTo>
                    <a:pt x="216" y="242"/>
                  </a:lnTo>
                  <a:lnTo>
                    <a:pt x="213" y="245"/>
                  </a:lnTo>
                  <a:lnTo>
                    <a:pt x="207" y="258"/>
                  </a:lnTo>
                  <a:lnTo>
                    <a:pt x="210" y="262"/>
                  </a:lnTo>
                  <a:lnTo>
                    <a:pt x="213" y="278"/>
                  </a:lnTo>
                  <a:lnTo>
                    <a:pt x="204" y="278"/>
                  </a:lnTo>
                  <a:lnTo>
                    <a:pt x="204" y="275"/>
                  </a:lnTo>
                  <a:lnTo>
                    <a:pt x="207" y="272"/>
                  </a:lnTo>
                  <a:lnTo>
                    <a:pt x="204" y="265"/>
                  </a:lnTo>
                  <a:lnTo>
                    <a:pt x="197" y="265"/>
                  </a:lnTo>
                  <a:lnTo>
                    <a:pt x="185" y="252"/>
                  </a:lnTo>
                  <a:lnTo>
                    <a:pt x="185" y="249"/>
                  </a:lnTo>
                  <a:lnTo>
                    <a:pt x="181" y="245"/>
                  </a:lnTo>
                  <a:lnTo>
                    <a:pt x="179" y="245"/>
                  </a:lnTo>
                  <a:lnTo>
                    <a:pt x="175" y="232"/>
                  </a:lnTo>
                  <a:lnTo>
                    <a:pt x="171" y="232"/>
                  </a:lnTo>
                  <a:lnTo>
                    <a:pt x="175" y="222"/>
                  </a:lnTo>
                  <a:lnTo>
                    <a:pt x="179" y="218"/>
                  </a:lnTo>
                  <a:lnTo>
                    <a:pt x="179" y="212"/>
                  </a:lnTo>
                  <a:lnTo>
                    <a:pt x="185" y="204"/>
                  </a:lnTo>
                  <a:lnTo>
                    <a:pt x="181" y="175"/>
                  </a:lnTo>
                  <a:lnTo>
                    <a:pt x="175" y="168"/>
                  </a:lnTo>
                  <a:lnTo>
                    <a:pt x="144" y="171"/>
                  </a:lnTo>
                  <a:lnTo>
                    <a:pt x="133" y="158"/>
                  </a:lnTo>
                  <a:lnTo>
                    <a:pt x="133" y="154"/>
                  </a:lnTo>
                  <a:lnTo>
                    <a:pt x="128" y="151"/>
                  </a:lnTo>
                  <a:lnTo>
                    <a:pt x="121" y="151"/>
                  </a:lnTo>
                  <a:lnTo>
                    <a:pt x="86" y="161"/>
                  </a:lnTo>
                  <a:lnTo>
                    <a:pt x="67" y="171"/>
                  </a:lnTo>
                  <a:lnTo>
                    <a:pt x="36" y="181"/>
                  </a:lnTo>
                  <a:lnTo>
                    <a:pt x="3" y="191"/>
                  </a:lnTo>
                  <a:lnTo>
                    <a:pt x="0" y="194"/>
                  </a:lnTo>
                  <a:lnTo>
                    <a:pt x="6" y="204"/>
                  </a:lnTo>
                  <a:lnTo>
                    <a:pt x="6" y="215"/>
                  </a:lnTo>
                  <a:lnTo>
                    <a:pt x="9" y="215"/>
                  </a:lnTo>
                  <a:lnTo>
                    <a:pt x="9" y="232"/>
                  </a:lnTo>
                  <a:lnTo>
                    <a:pt x="41" y="228"/>
                  </a:lnTo>
                  <a:lnTo>
                    <a:pt x="64" y="235"/>
                  </a:lnTo>
                  <a:lnTo>
                    <a:pt x="83" y="245"/>
                  </a:lnTo>
                  <a:lnTo>
                    <a:pt x="95" y="249"/>
                  </a:lnTo>
                  <a:lnTo>
                    <a:pt x="105" y="252"/>
                  </a:lnTo>
                  <a:lnTo>
                    <a:pt x="111" y="258"/>
                  </a:lnTo>
                  <a:lnTo>
                    <a:pt x="111" y="268"/>
                  </a:lnTo>
                  <a:lnTo>
                    <a:pt x="117" y="292"/>
                  </a:lnTo>
                  <a:lnTo>
                    <a:pt x="117" y="329"/>
                  </a:lnTo>
                  <a:lnTo>
                    <a:pt x="115" y="339"/>
                  </a:lnTo>
                  <a:lnTo>
                    <a:pt x="115" y="346"/>
                  </a:lnTo>
                  <a:lnTo>
                    <a:pt x="109" y="360"/>
                  </a:lnTo>
                  <a:lnTo>
                    <a:pt x="109" y="370"/>
                  </a:lnTo>
                  <a:lnTo>
                    <a:pt x="111" y="379"/>
                  </a:lnTo>
                  <a:lnTo>
                    <a:pt x="115" y="399"/>
                  </a:lnTo>
                  <a:lnTo>
                    <a:pt x="102" y="426"/>
                  </a:lnTo>
                  <a:lnTo>
                    <a:pt x="99" y="436"/>
                  </a:lnTo>
                  <a:lnTo>
                    <a:pt x="95" y="450"/>
                  </a:lnTo>
                  <a:lnTo>
                    <a:pt x="89" y="460"/>
                  </a:lnTo>
                  <a:lnTo>
                    <a:pt x="83" y="473"/>
                  </a:lnTo>
                  <a:lnTo>
                    <a:pt x="76" y="477"/>
                  </a:lnTo>
                  <a:lnTo>
                    <a:pt x="70" y="483"/>
                  </a:lnTo>
                  <a:lnTo>
                    <a:pt x="64" y="490"/>
                  </a:lnTo>
                  <a:lnTo>
                    <a:pt x="60" y="510"/>
                  </a:lnTo>
                  <a:lnTo>
                    <a:pt x="64" y="524"/>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05" name="Freeform 129"/>
            <p:cNvSpPr>
              <a:spLocks/>
            </p:cNvSpPr>
            <p:nvPr/>
          </p:nvSpPr>
          <p:spPr bwMode="auto">
            <a:xfrm>
              <a:off x="4371" y="3167"/>
              <a:ext cx="405" cy="410"/>
            </a:xfrm>
            <a:custGeom>
              <a:avLst/>
              <a:gdLst>
                <a:gd name="T0" fmla="*/ 202082580 w 374"/>
                <a:gd name="T1" fmla="*/ 0 h 381"/>
                <a:gd name="T2" fmla="*/ 193542706 w 374"/>
                <a:gd name="T3" fmla="*/ 3701865 h 381"/>
                <a:gd name="T4" fmla="*/ 173872481 w 374"/>
                <a:gd name="T5" fmla="*/ 4613144 h 381"/>
                <a:gd name="T6" fmla="*/ 153130805 w 374"/>
                <a:gd name="T7" fmla="*/ 10338156 h 381"/>
                <a:gd name="T8" fmla="*/ 149691208 w 374"/>
                <a:gd name="T9" fmla="*/ 11971828 h 381"/>
                <a:gd name="T10" fmla="*/ 146092627 w 374"/>
                <a:gd name="T11" fmla="*/ 5748751 h 381"/>
                <a:gd name="T12" fmla="*/ 127652666 w 374"/>
                <a:gd name="T13" fmla="*/ 4613144 h 381"/>
                <a:gd name="T14" fmla="*/ 117041341 w 374"/>
                <a:gd name="T15" fmla="*/ 4613144 h 381"/>
                <a:gd name="T16" fmla="*/ 78414870 w 374"/>
                <a:gd name="T17" fmla="*/ 7163903 h 381"/>
                <a:gd name="T18" fmla="*/ 45013167 w 374"/>
                <a:gd name="T19" fmla="*/ 9475344 h 381"/>
                <a:gd name="T20" fmla="*/ 41567714 w 374"/>
                <a:gd name="T21" fmla="*/ 49155476 h 381"/>
                <a:gd name="T22" fmla="*/ 41567714 w 374"/>
                <a:gd name="T23" fmla="*/ 55205895 h 381"/>
                <a:gd name="T24" fmla="*/ 41567714 w 374"/>
                <a:gd name="T25" fmla="*/ 62467348 h 381"/>
                <a:gd name="T26" fmla="*/ 18746625 w 374"/>
                <a:gd name="T27" fmla="*/ 62467348 h 381"/>
                <a:gd name="T28" fmla="*/ 6 w 374"/>
                <a:gd name="T29" fmla="*/ 61153179 h 381"/>
                <a:gd name="T30" fmla="*/ 0 w 374"/>
                <a:gd name="T31" fmla="*/ 62467348 h 381"/>
                <a:gd name="T32" fmla="*/ 0 w 374"/>
                <a:gd name="T33" fmla="*/ 83491555 h 381"/>
                <a:gd name="T34" fmla="*/ 2 w 374"/>
                <a:gd name="T35" fmla="*/ 103723622 h 381"/>
                <a:gd name="T36" fmla="*/ 18746625 w 374"/>
                <a:gd name="T37" fmla="*/ 108170233 h 381"/>
                <a:gd name="T38" fmla="*/ 32734532 w 374"/>
                <a:gd name="T39" fmla="*/ 112656239 h 381"/>
                <a:gd name="T40" fmla="*/ 38386000 w 374"/>
                <a:gd name="T41" fmla="*/ 120887538 h 381"/>
                <a:gd name="T42" fmla="*/ 32734532 w 374"/>
                <a:gd name="T43" fmla="*/ 130088891 h 381"/>
                <a:gd name="T44" fmla="*/ 41567714 w 374"/>
                <a:gd name="T45" fmla="*/ 132895537 h 381"/>
                <a:gd name="T46" fmla="*/ 91952799 w 374"/>
                <a:gd name="T47" fmla="*/ 131163146 h 381"/>
                <a:gd name="T48" fmla="*/ 102849522 w 374"/>
                <a:gd name="T49" fmla="*/ 125740766 h 381"/>
                <a:gd name="T50" fmla="*/ 117041341 w 374"/>
                <a:gd name="T51" fmla="*/ 122644929 h 381"/>
                <a:gd name="T52" fmla="*/ 127652666 w 374"/>
                <a:gd name="T53" fmla="*/ 117777445 h 381"/>
                <a:gd name="T54" fmla="*/ 140748430 w 374"/>
                <a:gd name="T55" fmla="*/ 112656239 h 381"/>
                <a:gd name="T56" fmla="*/ 160943118 w 374"/>
                <a:gd name="T57" fmla="*/ 112656239 h 381"/>
                <a:gd name="T58" fmla="*/ 186614583 w 374"/>
                <a:gd name="T59" fmla="*/ 116353942 h 381"/>
                <a:gd name="T60" fmla="*/ 210001069 w 374"/>
                <a:gd name="T61" fmla="*/ 116353942 h 381"/>
                <a:gd name="T62" fmla="*/ 228052749 w 374"/>
                <a:gd name="T63" fmla="*/ 114447307 h 381"/>
                <a:gd name="T64" fmla="*/ 239091338 w 374"/>
                <a:gd name="T65" fmla="*/ 108170233 h 381"/>
                <a:gd name="T66" fmla="*/ 256149326 w 374"/>
                <a:gd name="T67" fmla="*/ 99582938 h 381"/>
                <a:gd name="T68" fmla="*/ 276244943 w 374"/>
                <a:gd name="T69" fmla="*/ 95282816 h 381"/>
                <a:gd name="T70" fmla="*/ 299142068 w 374"/>
                <a:gd name="T71" fmla="*/ 84461540 h 381"/>
                <a:gd name="T72" fmla="*/ 329550515 w 374"/>
                <a:gd name="T73" fmla="*/ 77586111 h 381"/>
                <a:gd name="T74" fmla="*/ 367687278 w 374"/>
                <a:gd name="T75" fmla="*/ 69625769 h 381"/>
                <a:gd name="T76" fmla="*/ 387177171 w 374"/>
                <a:gd name="T77" fmla="*/ 65918423 h 381"/>
                <a:gd name="T78" fmla="*/ 385534924 w 374"/>
                <a:gd name="T79" fmla="*/ 63815022 h 381"/>
                <a:gd name="T80" fmla="*/ 372852979 w 374"/>
                <a:gd name="T81" fmla="*/ 61153179 h 381"/>
                <a:gd name="T82" fmla="*/ 343749680 w 374"/>
                <a:gd name="T83" fmla="*/ 58892820 h 381"/>
                <a:gd name="T84" fmla="*/ 331916303 w 374"/>
                <a:gd name="T85" fmla="*/ 55205895 h 381"/>
                <a:gd name="T86" fmla="*/ 322006827 w 374"/>
                <a:gd name="T87" fmla="*/ 47259137 h 381"/>
                <a:gd name="T88" fmla="*/ 313594612 w 374"/>
                <a:gd name="T89" fmla="*/ 40339700 h 381"/>
                <a:gd name="T90" fmla="*/ 299142068 w 374"/>
                <a:gd name="T91" fmla="*/ 35485672 h 381"/>
                <a:gd name="T92" fmla="*/ 276244943 w 374"/>
                <a:gd name="T93" fmla="*/ 31653359 h 381"/>
                <a:gd name="T94" fmla="*/ 243571200 w 374"/>
                <a:gd name="T95" fmla="*/ 18591439 h 381"/>
                <a:gd name="T96" fmla="*/ 236971166 w 374"/>
                <a:gd name="T97" fmla="*/ 12883065 h 381"/>
                <a:gd name="T98" fmla="*/ 216989209 w 374"/>
                <a:gd name="T99" fmla="*/ 3701865 h 381"/>
                <a:gd name="T100" fmla="*/ 213527851 w 374"/>
                <a:gd name="T101" fmla="*/ 0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4"/>
                <a:gd name="T154" fmla="*/ 0 h 381"/>
                <a:gd name="T155" fmla="*/ 374 w 374"/>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4" h="381">
                  <a:moveTo>
                    <a:pt x="205" y="0"/>
                  </a:moveTo>
                  <a:lnTo>
                    <a:pt x="195" y="0"/>
                  </a:lnTo>
                  <a:lnTo>
                    <a:pt x="189" y="4"/>
                  </a:lnTo>
                  <a:lnTo>
                    <a:pt x="186" y="11"/>
                  </a:lnTo>
                  <a:lnTo>
                    <a:pt x="180" y="11"/>
                  </a:lnTo>
                  <a:lnTo>
                    <a:pt x="167" y="14"/>
                  </a:lnTo>
                  <a:lnTo>
                    <a:pt x="155" y="24"/>
                  </a:lnTo>
                  <a:lnTo>
                    <a:pt x="148" y="30"/>
                  </a:lnTo>
                  <a:lnTo>
                    <a:pt x="144" y="37"/>
                  </a:lnTo>
                  <a:lnTo>
                    <a:pt x="144" y="34"/>
                  </a:lnTo>
                  <a:lnTo>
                    <a:pt x="142" y="27"/>
                  </a:lnTo>
                  <a:lnTo>
                    <a:pt x="139" y="17"/>
                  </a:lnTo>
                  <a:lnTo>
                    <a:pt x="128" y="14"/>
                  </a:lnTo>
                  <a:lnTo>
                    <a:pt x="123" y="14"/>
                  </a:lnTo>
                  <a:lnTo>
                    <a:pt x="116" y="14"/>
                  </a:lnTo>
                  <a:lnTo>
                    <a:pt x="113" y="14"/>
                  </a:lnTo>
                  <a:lnTo>
                    <a:pt x="100" y="17"/>
                  </a:lnTo>
                  <a:lnTo>
                    <a:pt x="75" y="20"/>
                  </a:lnTo>
                  <a:lnTo>
                    <a:pt x="56" y="24"/>
                  </a:lnTo>
                  <a:lnTo>
                    <a:pt x="43" y="27"/>
                  </a:lnTo>
                  <a:lnTo>
                    <a:pt x="40" y="30"/>
                  </a:lnTo>
                  <a:lnTo>
                    <a:pt x="40" y="141"/>
                  </a:lnTo>
                  <a:lnTo>
                    <a:pt x="40" y="152"/>
                  </a:lnTo>
                  <a:lnTo>
                    <a:pt x="40" y="158"/>
                  </a:lnTo>
                  <a:lnTo>
                    <a:pt x="40" y="165"/>
                  </a:lnTo>
                  <a:lnTo>
                    <a:pt x="40" y="178"/>
                  </a:lnTo>
                  <a:lnTo>
                    <a:pt x="27" y="178"/>
                  </a:lnTo>
                  <a:lnTo>
                    <a:pt x="18" y="178"/>
                  </a:lnTo>
                  <a:lnTo>
                    <a:pt x="9" y="175"/>
                  </a:lnTo>
                  <a:lnTo>
                    <a:pt x="6" y="175"/>
                  </a:lnTo>
                  <a:lnTo>
                    <a:pt x="2" y="175"/>
                  </a:lnTo>
                  <a:lnTo>
                    <a:pt x="0" y="178"/>
                  </a:lnTo>
                  <a:lnTo>
                    <a:pt x="0" y="228"/>
                  </a:lnTo>
                  <a:lnTo>
                    <a:pt x="0" y="239"/>
                  </a:lnTo>
                  <a:lnTo>
                    <a:pt x="0" y="296"/>
                  </a:lnTo>
                  <a:lnTo>
                    <a:pt x="2" y="296"/>
                  </a:lnTo>
                  <a:lnTo>
                    <a:pt x="9" y="302"/>
                  </a:lnTo>
                  <a:lnTo>
                    <a:pt x="18" y="310"/>
                  </a:lnTo>
                  <a:lnTo>
                    <a:pt x="21" y="316"/>
                  </a:lnTo>
                  <a:lnTo>
                    <a:pt x="31" y="323"/>
                  </a:lnTo>
                  <a:lnTo>
                    <a:pt x="35" y="333"/>
                  </a:lnTo>
                  <a:lnTo>
                    <a:pt x="37" y="347"/>
                  </a:lnTo>
                  <a:lnTo>
                    <a:pt x="31" y="366"/>
                  </a:lnTo>
                  <a:lnTo>
                    <a:pt x="31" y="373"/>
                  </a:lnTo>
                  <a:lnTo>
                    <a:pt x="31" y="376"/>
                  </a:lnTo>
                  <a:lnTo>
                    <a:pt x="40" y="380"/>
                  </a:lnTo>
                  <a:lnTo>
                    <a:pt x="75" y="380"/>
                  </a:lnTo>
                  <a:lnTo>
                    <a:pt x="88" y="376"/>
                  </a:lnTo>
                  <a:lnTo>
                    <a:pt x="97" y="363"/>
                  </a:lnTo>
                  <a:lnTo>
                    <a:pt x="100" y="360"/>
                  </a:lnTo>
                  <a:lnTo>
                    <a:pt x="110" y="356"/>
                  </a:lnTo>
                  <a:lnTo>
                    <a:pt x="113" y="350"/>
                  </a:lnTo>
                  <a:lnTo>
                    <a:pt x="116" y="343"/>
                  </a:lnTo>
                  <a:lnTo>
                    <a:pt x="123" y="336"/>
                  </a:lnTo>
                  <a:lnTo>
                    <a:pt x="128" y="330"/>
                  </a:lnTo>
                  <a:lnTo>
                    <a:pt x="136" y="323"/>
                  </a:lnTo>
                  <a:lnTo>
                    <a:pt x="144" y="320"/>
                  </a:lnTo>
                  <a:lnTo>
                    <a:pt x="155" y="323"/>
                  </a:lnTo>
                  <a:lnTo>
                    <a:pt x="163" y="326"/>
                  </a:lnTo>
                  <a:lnTo>
                    <a:pt x="180" y="333"/>
                  </a:lnTo>
                  <a:lnTo>
                    <a:pt x="189" y="336"/>
                  </a:lnTo>
                  <a:lnTo>
                    <a:pt x="202" y="333"/>
                  </a:lnTo>
                  <a:lnTo>
                    <a:pt x="214" y="330"/>
                  </a:lnTo>
                  <a:lnTo>
                    <a:pt x="221" y="326"/>
                  </a:lnTo>
                  <a:lnTo>
                    <a:pt x="228" y="323"/>
                  </a:lnTo>
                  <a:lnTo>
                    <a:pt x="230" y="310"/>
                  </a:lnTo>
                  <a:lnTo>
                    <a:pt x="237" y="300"/>
                  </a:lnTo>
                  <a:lnTo>
                    <a:pt x="246" y="286"/>
                  </a:lnTo>
                  <a:lnTo>
                    <a:pt x="256" y="279"/>
                  </a:lnTo>
                  <a:lnTo>
                    <a:pt x="265" y="273"/>
                  </a:lnTo>
                  <a:lnTo>
                    <a:pt x="278" y="259"/>
                  </a:lnTo>
                  <a:lnTo>
                    <a:pt x="287" y="242"/>
                  </a:lnTo>
                  <a:lnTo>
                    <a:pt x="301" y="228"/>
                  </a:lnTo>
                  <a:lnTo>
                    <a:pt x="317" y="222"/>
                  </a:lnTo>
                  <a:lnTo>
                    <a:pt x="325" y="209"/>
                  </a:lnTo>
                  <a:lnTo>
                    <a:pt x="354" y="199"/>
                  </a:lnTo>
                  <a:lnTo>
                    <a:pt x="363" y="192"/>
                  </a:lnTo>
                  <a:lnTo>
                    <a:pt x="373" y="189"/>
                  </a:lnTo>
                  <a:lnTo>
                    <a:pt x="373" y="185"/>
                  </a:lnTo>
                  <a:lnTo>
                    <a:pt x="370" y="182"/>
                  </a:lnTo>
                  <a:lnTo>
                    <a:pt x="366" y="178"/>
                  </a:lnTo>
                  <a:lnTo>
                    <a:pt x="357" y="175"/>
                  </a:lnTo>
                  <a:lnTo>
                    <a:pt x="348" y="172"/>
                  </a:lnTo>
                  <a:lnTo>
                    <a:pt x="329" y="168"/>
                  </a:lnTo>
                  <a:lnTo>
                    <a:pt x="321" y="165"/>
                  </a:lnTo>
                  <a:lnTo>
                    <a:pt x="319" y="158"/>
                  </a:lnTo>
                  <a:lnTo>
                    <a:pt x="313" y="152"/>
                  </a:lnTo>
                  <a:lnTo>
                    <a:pt x="309" y="135"/>
                  </a:lnTo>
                  <a:lnTo>
                    <a:pt x="309" y="121"/>
                  </a:lnTo>
                  <a:lnTo>
                    <a:pt x="303" y="115"/>
                  </a:lnTo>
                  <a:lnTo>
                    <a:pt x="294" y="111"/>
                  </a:lnTo>
                  <a:lnTo>
                    <a:pt x="287" y="101"/>
                  </a:lnTo>
                  <a:lnTo>
                    <a:pt x="278" y="94"/>
                  </a:lnTo>
                  <a:lnTo>
                    <a:pt x="265" y="91"/>
                  </a:lnTo>
                  <a:lnTo>
                    <a:pt x="243" y="71"/>
                  </a:lnTo>
                  <a:lnTo>
                    <a:pt x="233" y="54"/>
                  </a:lnTo>
                  <a:lnTo>
                    <a:pt x="230" y="44"/>
                  </a:lnTo>
                  <a:lnTo>
                    <a:pt x="228" y="37"/>
                  </a:lnTo>
                  <a:lnTo>
                    <a:pt x="221" y="30"/>
                  </a:lnTo>
                  <a:lnTo>
                    <a:pt x="208" y="11"/>
                  </a:lnTo>
                  <a:lnTo>
                    <a:pt x="208" y="4"/>
                  </a:lnTo>
                  <a:lnTo>
                    <a:pt x="205" y="0"/>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06" name="Freeform 130"/>
            <p:cNvSpPr>
              <a:spLocks/>
            </p:cNvSpPr>
            <p:nvPr/>
          </p:nvSpPr>
          <p:spPr bwMode="auto">
            <a:xfrm>
              <a:off x="4929" y="2792"/>
              <a:ext cx="133" cy="347"/>
            </a:xfrm>
            <a:custGeom>
              <a:avLst/>
              <a:gdLst>
                <a:gd name="T0" fmla="*/ 746312 w 125"/>
                <a:gd name="T1" fmla="*/ 4347276 h 322"/>
                <a:gd name="T2" fmla="*/ 1387831 w 125"/>
                <a:gd name="T3" fmla="*/ 14602871 h 322"/>
                <a:gd name="T4" fmla="*/ 1678568 w 125"/>
                <a:gd name="T5" fmla="*/ 24646327 h 322"/>
                <a:gd name="T6" fmla="*/ 1082854 w 125"/>
                <a:gd name="T7" fmla="*/ 54009715 h 322"/>
                <a:gd name="T8" fmla="*/ 898970 w 125"/>
                <a:gd name="T9" fmla="*/ 58500764 h 322"/>
                <a:gd name="T10" fmla="*/ 582309 w 125"/>
                <a:gd name="T11" fmla="*/ 59537229 h 322"/>
                <a:gd name="T12" fmla="*/ 0 w 125"/>
                <a:gd name="T13" fmla="*/ 79014068 h 322"/>
                <a:gd name="T14" fmla="*/ 6 w 125"/>
                <a:gd name="T15" fmla="*/ 85148647 h 322"/>
                <a:gd name="T16" fmla="*/ 1082854 w 125"/>
                <a:gd name="T17" fmla="*/ 87862022 h 322"/>
                <a:gd name="T18" fmla="*/ 3108693 w 125"/>
                <a:gd name="T19" fmla="*/ 94224198 h 322"/>
                <a:gd name="T20" fmla="*/ 3307649 w 125"/>
                <a:gd name="T21" fmla="*/ 113783438 h 322"/>
                <a:gd name="T22" fmla="*/ 2921704 w 125"/>
                <a:gd name="T23" fmla="*/ 122936165 h 322"/>
                <a:gd name="T24" fmla="*/ 3367479 w 125"/>
                <a:gd name="T25" fmla="*/ 128985912 h 322"/>
                <a:gd name="T26" fmla="*/ 4239219 w 125"/>
                <a:gd name="T27" fmla="*/ 137607440 h 322"/>
                <a:gd name="T28" fmla="*/ 4452546 w 125"/>
                <a:gd name="T29" fmla="*/ 142396504 h 322"/>
                <a:gd name="T30" fmla="*/ 4799198 w 125"/>
                <a:gd name="T31" fmla="*/ 135793627 h 322"/>
                <a:gd name="T32" fmla="*/ 5106345 w 125"/>
                <a:gd name="T33" fmla="*/ 127483838 h 322"/>
                <a:gd name="T34" fmla="*/ 5809922 w 125"/>
                <a:gd name="T35" fmla="*/ 123749929 h 322"/>
                <a:gd name="T36" fmla="*/ 6071785 w 125"/>
                <a:gd name="T37" fmla="*/ 97885689 h 322"/>
                <a:gd name="T38" fmla="*/ 5198713 w 125"/>
                <a:gd name="T39" fmla="*/ 90018749 h 322"/>
                <a:gd name="T40" fmla="*/ 4004245 w 125"/>
                <a:gd name="T41" fmla="*/ 79014068 h 322"/>
                <a:gd name="T42" fmla="*/ 4239219 w 125"/>
                <a:gd name="T43" fmla="*/ 82357130 h 322"/>
                <a:gd name="T44" fmla="*/ 4452546 w 125"/>
                <a:gd name="T45" fmla="*/ 84289225 h 322"/>
                <a:gd name="T46" fmla="*/ 4592114 w 125"/>
                <a:gd name="T47" fmla="*/ 87862022 h 322"/>
                <a:gd name="T48" fmla="*/ 4592114 w 125"/>
                <a:gd name="T49" fmla="*/ 92062229 h 322"/>
                <a:gd name="T50" fmla="*/ 4452546 w 125"/>
                <a:gd name="T51" fmla="*/ 92062229 h 322"/>
                <a:gd name="T52" fmla="*/ 4239219 w 125"/>
                <a:gd name="T53" fmla="*/ 90018749 h 322"/>
                <a:gd name="T54" fmla="*/ 4004245 w 125"/>
                <a:gd name="T55" fmla="*/ 87862022 h 322"/>
                <a:gd name="T56" fmla="*/ 3533770 w 125"/>
                <a:gd name="T57" fmla="*/ 91156115 h 322"/>
                <a:gd name="T58" fmla="*/ 3367479 w 125"/>
                <a:gd name="T59" fmla="*/ 86527818 h 322"/>
                <a:gd name="T60" fmla="*/ 3367479 w 125"/>
                <a:gd name="T61" fmla="*/ 82357130 h 322"/>
                <a:gd name="T62" fmla="*/ 3108693 w 125"/>
                <a:gd name="T63" fmla="*/ 79014068 h 322"/>
                <a:gd name="T64" fmla="*/ 2921704 w 125"/>
                <a:gd name="T65" fmla="*/ 73321443 h 322"/>
                <a:gd name="T66" fmla="*/ 2921704 w 125"/>
                <a:gd name="T67" fmla="*/ 67591522 h 322"/>
                <a:gd name="T68" fmla="*/ 2757222 w 125"/>
                <a:gd name="T69" fmla="*/ 63042712 h 322"/>
                <a:gd name="T70" fmla="*/ 2437744 w 125"/>
                <a:gd name="T71" fmla="*/ 56667501 h 322"/>
                <a:gd name="T72" fmla="*/ 2289007 w 125"/>
                <a:gd name="T73" fmla="*/ 52057929 h 322"/>
                <a:gd name="T74" fmla="*/ 2437744 w 125"/>
                <a:gd name="T75" fmla="*/ 49988586 h 322"/>
                <a:gd name="T76" fmla="*/ 2757222 w 125"/>
                <a:gd name="T77" fmla="*/ 44576974 h 322"/>
                <a:gd name="T78" fmla="*/ 2757222 w 125"/>
                <a:gd name="T79" fmla="*/ 40312867 h 322"/>
                <a:gd name="T80" fmla="*/ 2757222 w 125"/>
                <a:gd name="T81" fmla="*/ 30844133 h 322"/>
                <a:gd name="T82" fmla="*/ 2757222 w 125"/>
                <a:gd name="T83" fmla="*/ 24646327 h 322"/>
                <a:gd name="T84" fmla="*/ 2757222 w 125"/>
                <a:gd name="T85" fmla="*/ 21104549 h 322"/>
                <a:gd name="T86" fmla="*/ 2591375 w 125"/>
                <a:gd name="T87" fmla="*/ 15736625 h 322"/>
                <a:gd name="T88" fmla="*/ 2289007 w 125"/>
                <a:gd name="T89" fmla="*/ 13345016 h 322"/>
                <a:gd name="T90" fmla="*/ 2151322 w 125"/>
                <a:gd name="T91" fmla="*/ 7337222 h 322"/>
                <a:gd name="T92" fmla="*/ 2021919 w 125"/>
                <a:gd name="T93" fmla="*/ 3473735 h 322"/>
                <a:gd name="T94" fmla="*/ 1387831 w 125"/>
                <a:gd name="T95" fmla="*/ 4347276 h 322"/>
                <a:gd name="T96" fmla="*/ 483425 w 125"/>
                <a:gd name="T97" fmla="*/ 0 h 3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
                <a:gd name="T148" fmla="*/ 0 h 322"/>
                <a:gd name="T149" fmla="*/ 125 w 125"/>
                <a:gd name="T150" fmla="*/ 322 h 3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 h="322">
                  <a:moveTo>
                    <a:pt x="6" y="0"/>
                  </a:moveTo>
                  <a:lnTo>
                    <a:pt x="9" y="10"/>
                  </a:lnTo>
                  <a:lnTo>
                    <a:pt x="16" y="10"/>
                  </a:lnTo>
                  <a:lnTo>
                    <a:pt x="22" y="17"/>
                  </a:lnTo>
                  <a:lnTo>
                    <a:pt x="25" y="27"/>
                  </a:lnTo>
                  <a:lnTo>
                    <a:pt x="28" y="33"/>
                  </a:lnTo>
                  <a:lnTo>
                    <a:pt x="32" y="47"/>
                  </a:lnTo>
                  <a:lnTo>
                    <a:pt x="35" y="47"/>
                  </a:lnTo>
                  <a:lnTo>
                    <a:pt x="35" y="56"/>
                  </a:lnTo>
                  <a:lnTo>
                    <a:pt x="28" y="60"/>
                  </a:lnTo>
                  <a:lnTo>
                    <a:pt x="25" y="64"/>
                  </a:lnTo>
                  <a:lnTo>
                    <a:pt x="22" y="120"/>
                  </a:lnTo>
                  <a:lnTo>
                    <a:pt x="25" y="124"/>
                  </a:lnTo>
                  <a:lnTo>
                    <a:pt x="25" y="130"/>
                  </a:lnTo>
                  <a:lnTo>
                    <a:pt x="19" y="130"/>
                  </a:lnTo>
                  <a:lnTo>
                    <a:pt x="19" y="134"/>
                  </a:lnTo>
                  <a:lnTo>
                    <a:pt x="16" y="134"/>
                  </a:lnTo>
                  <a:lnTo>
                    <a:pt x="12" y="134"/>
                  </a:lnTo>
                  <a:lnTo>
                    <a:pt x="9" y="137"/>
                  </a:lnTo>
                  <a:lnTo>
                    <a:pt x="6" y="167"/>
                  </a:lnTo>
                  <a:lnTo>
                    <a:pt x="0" y="177"/>
                  </a:lnTo>
                  <a:lnTo>
                    <a:pt x="0" y="184"/>
                  </a:lnTo>
                  <a:lnTo>
                    <a:pt x="3" y="187"/>
                  </a:lnTo>
                  <a:lnTo>
                    <a:pt x="6" y="191"/>
                  </a:lnTo>
                  <a:lnTo>
                    <a:pt x="16" y="191"/>
                  </a:lnTo>
                  <a:lnTo>
                    <a:pt x="16" y="194"/>
                  </a:lnTo>
                  <a:lnTo>
                    <a:pt x="22" y="197"/>
                  </a:lnTo>
                  <a:lnTo>
                    <a:pt x="22" y="201"/>
                  </a:lnTo>
                  <a:lnTo>
                    <a:pt x="32" y="214"/>
                  </a:lnTo>
                  <a:lnTo>
                    <a:pt x="63" y="211"/>
                  </a:lnTo>
                  <a:lnTo>
                    <a:pt x="70" y="218"/>
                  </a:lnTo>
                  <a:lnTo>
                    <a:pt x="72" y="247"/>
                  </a:lnTo>
                  <a:lnTo>
                    <a:pt x="67" y="254"/>
                  </a:lnTo>
                  <a:lnTo>
                    <a:pt x="67" y="261"/>
                  </a:lnTo>
                  <a:lnTo>
                    <a:pt x="63" y="265"/>
                  </a:lnTo>
                  <a:lnTo>
                    <a:pt x="59" y="275"/>
                  </a:lnTo>
                  <a:lnTo>
                    <a:pt x="63" y="275"/>
                  </a:lnTo>
                  <a:lnTo>
                    <a:pt x="67" y="288"/>
                  </a:lnTo>
                  <a:lnTo>
                    <a:pt x="70" y="288"/>
                  </a:lnTo>
                  <a:lnTo>
                    <a:pt x="72" y="291"/>
                  </a:lnTo>
                  <a:lnTo>
                    <a:pt x="72" y="294"/>
                  </a:lnTo>
                  <a:lnTo>
                    <a:pt x="86" y="308"/>
                  </a:lnTo>
                  <a:lnTo>
                    <a:pt x="91" y="308"/>
                  </a:lnTo>
                  <a:lnTo>
                    <a:pt x="95" y="314"/>
                  </a:lnTo>
                  <a:lnTo>
                    <a:pt x="91" y="318"/>
                  </a:lnTo>
                  <a:lnTo>
                    <a:pt x="91" y="321"/>
                  </a:lnTo>
                  <a:lnTo>
                    <a:pt x="101" y="321"/>
                  </a:lnTo>
                  <a:lnTo>
                    <a:pt x="98" y="304"/>
                  </a:lnTo>
                  <a:lnTo>
                    <a:pt x="95" y="301"/>
                  </a:lnTo>
                  <a:lnTo>
                    <a:pt x="101" y="288"/>
                  </a:lnTo>
                  <a:lnTo>
                    <a:pt x="104" y="285"/>
                  </a:lnTo>
                  <a:lnTo>
                    <a:pt x="107" y="281"/>
                  </a:lnTo>
                  <a:lnTo>
                    <a:pt x="117" y="278"/>
                  </a:lnTo>
                  <a:lnTo>
                    <a:pt x="120" y="278"/>
                  </a:lnTo>
                  <a:lnTo>
                    <a:pt x="120" y="237"/>
                  </a:lnTo>
                  <a:lnTo>
                    <a:pt x="124" y="237"/>
                  </a:lnTo>
                  <a:lnTo>
                    <a:pt x="124" y="218"/>
                  </a:lnTo>
                  <a:lnTo>
                    <a:pt x="117" y="211"/>
                  </a:lnTo>
                  <a:lnTo>
                    <a:pt x="111" y="204"/>
                  </a:lnTo>
                  <a:lnTo>
                    <a:pt x="107" y="201"/>
                  </a:lnTo>
                  <a:lnTo>
                    <a:pt x="83" y="171"/>
                  </a:lnTo>
                  <a:lnTo>
                    <a:pt x="83" y="174"/>
                  </a:lnTo>
                  <a:lnTo>
                    <a:pt x="83" y="177"/>
                  </a:lnTo>
                  <a:lnTo>
                    <a:pt x="83" y="181"/>
                  </a:lnTo>
                  <a:lnTo>
                    <a:pt x="83" y="184"/>
                  </a:lnTo>
                  <a:lnTo>
                    <a:pt x="86" y="184"/>
                  </a:lnTo>
                  <a:lnTo>
                    <a:pt x="88" y="184"/>
                  </a:lnTo>
                  <a:lnTo>
                    <a:pt x="88" y="187"/>
                  </a:lnTo>
                  <a:lnTo>
                    <a:pt x="91" y="187"/>
                  </a:lnTo>
                  <a:lnTo>
                    <a:pt x="91" y="191"/>
                  </a:lnTo>
                  <a:lnTo>
                    <a:pt x="91" y="194"/>
                  </a:lnTo>
                  <a:lnTo>
                    <a:pt x="95" y="197"/>
                  </a:lnTo>
                  <a:lnTo>
                    <a:pt x="95" y="201"/>
                  </a:lnTo>
                  <a:lnTo>
                    <a:pt x="95" y="204"/>
                  </a:lnTo>
                  <a:lnTo>
                    <a:pt x="95" y="207"/>
                  </a:lnTo>
                  <a:lnTo>
                    <a:pt x="98" y="207"/>
                  </a:lnTo>
                  <a:lnTo>
                    <a:pt x="95" y="211"/>
                  </a:lnTo>
                  <a:lnTo>
                    <a:pt x="91" y="207"/>
                  </a:lnTo>
                  <a:lnTo>
                    <a:pt x="91" y="204"/>
                  </a:lnTo>
                  <a:lnTo>
                    <a:pt x="88" y="201"/>
                  </a:lnTo>
                  <a:lnTo>
                    <a:pt x="86" y="201"/>
                  </a:lnTo>
                  <a:lnTo>
                    <a:pt x="86" y="197"/>
                  </a:lnTo>
                  <a:lnTo>
                    <a:pt x="83" y="194"/>
                  </a:lnTo>
                  <a:lnTo>
                    <a:pt x="83" y="197"/>
                  </a:lnTo>
                  <a:lnTo>
                    <a:pt x="79" y="201"/>
                  </a:lnTo>
                  <a:lnTo>
                    <a:pt x="75" y="204"/>
                  </a:lnTo>
                  <a:lnTo>
                    <a:pt x="72" y="204"/>
                  </a:lnTo>
                  <a:lnTo>
                    <a:pt x="72" y="201"/>
                  </a:lnTo>
                  <a:lnTo>
                    <a:pt x="70" y="197"/>
                  </a:lnTo>
                  <a:lnTo>
                    <a:pt x="70" y="194"/>
                  </a:lnTo>
                  <a:lnTo>
                    <a:pt x="70" y="191"/>
                  </a:lnTo>
                  <a:lnTo>
                    <a:pt x="70" y="187"/>
                  </a:lnTo>
                  <a:lnTo>
                    <a:pt x="70" y="184"/>
                  </a:lnTo>
                  <a:lnTo>
                    <a:pt x="70" y="181"/>
                  </a:lnTo>
                  <a:lnTo>
                    <a:pt x="67" y="177"/>
                  </a:lnTo>
                  <a:lnTo>
                    <a:pt x="63" y="177"/>
                  </a:lnTo>
                  <a:lnTo>
                    <a:pt x="63" y="174"/>
                  </a:lnTo>
                  <a:lnTo>
                    <a:pt x="63" y="171"/>
                  </a:lnTo>
                  <a:lnTo>
                    <a:pt x="59" y="164"/>
                  </a:lnTo>
                  <a:lnTo>
                    <a:pt x="59" y="161"/>
                  </a:lnTo>
                  <a:lnTo>
                    <a:pt x="59" y="154"/>
                  </a:lnTo>
                  <a:lnTo>
                    <a:pt x="59" y="150"/>
                  </a:lnTo>
                  <a:lnTo>
                    <a:pt x="56" y="147"/>
                  </a:lnTo>
                  <a:lnTo>
                    <a:pt x="56" y="144"/>
                  </a:lnTo>
                  <a:lnTo>
                    <a:pt x="56" y="140"/>
                  </a:lnTo>
                  <a:lnTo>
                    <a:pt x="53" y="134"/>
                  </a:lnTo>
                  <a:lnTo>
                    <a:pt x="51" y="130"/>
                  </a:lnTo>
                  <a:lnTo>
                    <a:pt x="51" y="127"/>
                  </a:lnTo>
                  <a:lnTo>
                    <a:pt x="47" y="124"/>
                  </a:lnTo>
                  <a:lnTo>
                    <a:pt x="47" y="120"/>
                  </a:lnTo>
                  <a:lnTo>
                    <a:pt x="47" y="117"/>
                  </a:lnTo>
                  <a:lnTo>
                    <a:pt x="47" y="114"/>
                  </a:lnTo>
                  <a:lnTo>
                    <a:pt x="51" y="114"/>
                  </a:lnTo>
                  <a:lnTo>
                    <a:pt x="51" y="110"/>
                  </a:lnTo>
                  <a:lnTo>
                    <a:pt x="51" y="107"/>
                  </a:lnTo>
                  <a:lnTo>
                    <a:pt x="53" y="103"/>
                  </a:lnTo>
                  <a:lnTo>
                    <a:pt x="56" y="100"/>
                  </a:lnTo>
                  <a:lnTo>
                    <a:pt x="56" y="97"/>
                  </a:lnTo>
                  <a:lnTo>
                    <a:pt x="56" y="93"/>
                  </a:lnTo>
                  <a:lnTo>
                    <a:pt x="56" y="90"/>
                  </a:lnTo>
                  <a:lnTo>
                    <a:pt x="56" y="80"/>
                  </a:lnTo>
                  <a:lnTo>
                    <a:pt x="56" y="73"/>
                  </a:lnTo>
                  <a:lnTo>
                    <a:pt x="56" y="70"/>
                  </a:lnTo>
                  <a:lnTo>
                    <a:pt x="56" y="64"/>
                  </a:lnTo>
                  <a:lnTo>
                    <a:pt x="56" y="60"/>
                  </a:lnTo>
                  <a:lnTo>
                    <a:pt x="56" y="56"/>
                  </a:lnTo>
                  <a:lnTo>
                    <a:pt x="53" y="56"/>
                  </a:lnTo>
                  <a:lnTo>
                    <a:pt x="53" y="50"/>
                  </a:lnTo>
                  <a:lnTo>
                    <a:pt x="56" y="47"/>
                  </a:lnTo>
                  <a:lnTo>
                    <a:pt x="56" y="43"/>
                  </a:lnTo>
                  <a:lnTo>
                    <a:pt x="56" y="40"/>
                  </a:lnTo>
                  <a:lnTo>
                    <a:pt x="53" y="36"/>
                  </a:lnTo>
                  <a:lnTo>
                    <a:pt x="51" y="33"/>
                  </a:lnTo>
                  <a:lnTo>
                    <a:pt x="47" y="33"/>
                  </a:lnTo>
                  <a:lnTo>
                    <a:pt x="47" y="30"/>
                  </a:lnTo>
                  <a:lnTo>
                    <a:pt x="44" y="27"/>
                  </a:lnTo>
                  <a:lnTo>
                    <a:pt x="44" y="23"/>
                  </a:lnTo>
                  <a:lnTo>
                    <a:pt x="44" y="17"/>
                  </a:lnTo>
                  <a:lnTo>
                    <a:pt x="44" y="13"/>
                  </a:lnTo>
                  <a:lnTo>
                    <a:pt x="44" y="10"/>
                  </a:lnTo>
                  <a:lnTo>
                    <a:pt x="41" y="7"/>
                  </a:lnTo>
                  <a:lnTo>
                    <a:pt x="37" y="7"/>
                  </a:lnTo>
                  <a:lnTo>
                    <a:pt x="35" y="7"/>
                  </a:lnTo>
                  <a:lnTo>
                    <a:pt x="28" y="10"/>
                  </a:lnTo>
                  <a:lnTo>
                    <a:pt x="25" y="3"/>
                  </a:lnTo>
                  <a:lnTo>
                    <a:pt x="16" y="3"/>
                  </a:lnTo>
                  <a:lnTo>
                    <a:pt x="9" y="0"/>
                  </a:lnTo>
                  <a:lnTo>
                    <a:pt x="6" y="0"/>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07" name="Freeform 131"/>
            <p:cNvSpPr>
              <a:spLocks/>
            </p:cNvSpPr>
            <p:nvPr/>
          </p:nvSpPr>
          <p:spPr bwMode="auto">
            <a:xfrm>
              <a:off x="4015" y="3127"/>
              <a:ext cx="583" cy="551"/>
            </a:xfrm>
            <a:custGeom>
              <a:avLst/>
              <a:gdLst>
                <a:gd name="T0" fmla="*/ 120205512 w 538"/>
                <a:gd name="T1" fmla="*/ 112245527 h 511"/>
                <a:gd name="T2" fmla="*/ 103936586 w 538"/>
                <a:gd name="T3" fmla="*/ 102897947 h 511"/>
                <a:gd name="T4" fmla="*/ 93460519 w 538"/>
                <a:gd name="T5" fmla="*/ 94361300 h 511"/>
                <a:gd name="T6" fmla="*/ 81678948 w 538"/>
                <a:gd name="T7" fmla="*/ 86019675 h 511"/>
                <a:gd name="T8" fmla="*/ 74234860 w 538"/>
                <a:gd name="T9" fmla="*/ 77598413 h 511"/>
                <a:gd name="T10" fmla="*/ 62545789 w 538"/>
                <a:gd name="T11" fmla="*/ 69802501 h 511"/>
                <a:gd name="T12" fmla="*/ 53012994 w 538"/>
                <a:gd name="T13" fmla="*/ 61422058 h 511"/>
                <a:gd name="T14" fmla="*/ 41660476 w 538"/>
                <a:gd name="T15" fmla="*/ 53204030 h 511"/>
                <a:gd name="T16" fmla="*/ 33701156 w 538"/>
                <a:gd name="T17" fmla="*/ 48168318 h 511"/>
                <a:gd name="T18" fmla="*/ 22553525 w 538"/>
                <a:gd name="T19" fmla="*/ 40456304 h 511"/>
                <a:gd name="T20" fmla="*/ 10945584 w 538"/>
                <a:gd name="T21" fmla="*/ 33223675 h 511"/>
                <a:gd name="T22" fmla="*/ 2 w 538"/>
                <a:gd name="T23" fmla="*/ 23871074 h 511"/>
                <a:gd name="T24" fmla="*/ 0 w 538"/>
                <a:gd name="T25" fmla="*/ 18392251 h 511"/>
                <a:gd name="T26" fmla="*/ 0 w 538"/>
                <a:gd name="T27" fmla="*/ 10136116 h 511"/>
                <a:gd name="T28" fmla="*/ 10945584 w 538"/>
                <a:gd name="T29" fmla="*/ 8084993 h 511"/>
                <a:gd name="T30" fmla="*/ 33701156 w 538"/>
                <a:gd name="T31" fmla="*/ 4770514 h 511"/>
                <a:gd name="T32" fmla="*/ 67459112 w 538"/>
                <a:gd name="T33" fmla="*/ 0 h 511"/>
                <a:gd name="T34" fmla="*/ 93460519 w 538"/>
                <a:gd name="T35" fmla="*/ 4770514 h 511"/>
                <a:gd name="T36" fmla="*/ 112443857 w 538"/>
                <a:gd name="T37" fmla="*/ 10136116 h 511"/>
                <a:gd name="T38" fmla="*/ 214669501 w 538"/>
                <a:gd name="T39" fmla="*/ 10136116 h 511"/>
                <a:gd name="T40" fmla="*/ 309830246 w 538"/>
                <a:gd name="T41" fmla="*/ 8084993 h 511"/>
                <a:gd name="T42" fmla="*/ 323275321 w 538"/>
                <a:gd name="T43" fmla="*/ 13278821 h 511"/>
                <a:gd name="T44" fmla="*/ 350314996 w 538"/>
                <a:gd name="T45" fmla="*/ 19973161 h 511"/>
                <a:gd name="T46" fmla="*/ 392742466 w 538"/>
                <a:gd name="T47" fmla="*/ 18392251 h 511"/>
                <a:gd name="T48" fmla="*/ 433550679 w 538"/>
                <a:gd name="T49" fmla="*/ 21536612 h 511"/>
                <a:gd name="T50" fmla="*/ 454499208 w 538"/>
                <a:gd name="T51" fmla="*/ 25040255 h 511"/>
                <a:gd name="T52" fmla="*/ 483062155 w 538"/>
                <a:gd name="T53" fmla="*/ 21536612 h 511"/>
                <a:gd name="T54" fmla="*/ 537791760 w 538"/>
                <a:gd name="T55" fmla="*/ 17057062 h 511"/>
                <a:gd name="T56" fmla="*/ 582957153 w 538"/>
                <a:gd name="T57" fmla="*/ 10136116 h 511"/>
                <a:gd name="T58" fmla="*/ 628131561 w 538"/>
                <a:gd name="T59" fmla="*/ 18392251 h 511"/>
                <a:gd name="T60" fmla="*/ 617347427 w 538"/>
                <a:gd name="T61" fmla="*/ 18392251 h 511"/>
                <a:gd name="T62" fmla="*/ 598586574 w 538"/>
                <a:gd name="T63" fmla="*/ 23871074 h 511"/>
                <a:gd name="T64" fmla="*/ 561533278 w 538"/>
                <a:gd name="T65" fmla="*/ 33223675 h 511"/>
                <a:gd name="T66" fmla="*/ 552383658 w 538"/>
                <a:gd name="T67" fmla="*/ 31392828 h 511"/>
                <a:gd name="T68" fmla="*/ 529714062 w 538"/>
                <a:gd name="T69" fmla="*/ 25040255 h 511"/>
                <a:gd name="T70" fmla="*/ 504935299 w 538"/>
                <a:gd name="T71" fmla="*/ 26809441 h 511"/>
                <a:gd name="T72" fmla="*/ 434612059 w 538"/>
                <a:gd name="T73" fmla="*/ 31392828 h 511"/>
                <a:gd name="T74" fmla="*/ 433550679 w 538"/>
                <a:gd name="T75" fmla="*/ 92753097 h 511"/>
                <a:gd name="T76" fmla="*/ 433550679 w 538"/>
                <a:gd name="T77" fmla="*/ 107145981 h 511"/>
                <a:gd name="T78" fmla="*/ 396805172 w 538"/>
                <a:gd name="T79" fmla="*/ 104838294 h 511"/>
                <a:gd name="T80" fmla="*/ 384168755 w 538"/>
                <a:gd name="T81" fmla="*/ 107145981 h 511"/>
                <a:gd name="T82" fmla="*/ 384168755 w 538"/>
                <a:gd name="T83" fmla="*/ 164779661 h 511"/>
                <a:gd name="T84" fmla="*/ 359901541 w 538"/>
                <a:gd name="T85" fmla="*/ 247073810 h 511"/>
                <a:gd name="T86" fmla="*/ 298113729 w 538"/>
                <a:gd name="T87" fmla="*/ 252833227 h 511"/>
                <a:gd name="T88" fmla="*/ 272738459 w 538"/>
                <a:gd name="T89" fmla="*/ 244502782 h 511"/>
                <a:gd name="T90" fmla="*/ 242544465 w 538"/>
                <a:gd name="T91" fmla="*/ 238492583 h 511"/>
                <a:gd name="T92" fmla="*/ 223823282 w 538"/>
                <a:gd name="T93" fmla="*/ 246419735 h 511"/>
                <a:gd name="T94" fmla="*/ 206547140 w 538"/>
                <a:gd name="T95" fmla="*/ 238942527 h 511"/>
                <a:gd name="T96" fmla="*/ 193375733 w 538"/>
                <a:gd name="T97" fmla="*/ 235454497 h 511"/>
                <a:gd name="T98" fmla="*/ 182809229 w 538"/>
                <a:gd name="T99" fmla="*/ 227657498 h 511"/>
                <a:gd name="T100" fmla="*/ 170013715 w 538"/>
                <a:gd name="T101" fmla="*/ 222754354 h 511"/>
                <a:gd name="T102" fmla="*/ 164675744 w 538"/>
                <a:gd name="T103" fmla="*/ 212503229 h 511"/>
                <a:gd name="T104" fmla="*/ 155677453 w 538"/>
                <a:gd name="T105" fmla="*/ 201574428 h 511"/>
                <a:gd name="T106" fmla="*/ 152961723 w 538"/>
                <a:gd name="T107" fmla="*/ 191586506 h 511"/>
                <a:gd name="T108" fmla="*/ 144679538 w 538"/>
                <a:gd name="T109" fmla="*/ 181589199 h 511"/>
                <a:gd name="T110" fmla="*/ 144679538 w 538"/>
                <a:gd name="T111" fmla="*/ 172679486 h 511"/>
                <a:gd name="T112" fmla="*/ 139000141 w 538"/>
                <a:gd name="T113" fmla="*/ 163002660 h 511"/>
                <a:gd name="T114" fmla="*/ 130259843 w 538"/>
                <a:gd name="T115" fmla="*/ 156780463 h 511"/>
                <a:gd name="T116" fmla="*/ 130259843 w 538"/>
                <a:gd name="T117" fmla="*/ 132824033 h 511"/>
                <a:gd name="T118" fmla="*/ 133512228 w 538"/>
                <a:gd name="T119" fmla="*/ 119637646 h 5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8"/>
                <a:gd name="T181" fmla="*/ 0 h 511"/>
                <a:gd name="T182" fmla="*/ 538 w 538"/>
                <a:gd name="T183" fmla="*/ 511 h 5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8" h="511">
                  <a:moveTo>
                    <a:pt x="107" y="242"/>
                  </a:moveTo>
                  <a:lnTo>
                    <a:pt x="104" y="235"/>
                  </a:lnTo>
                  <a:lnTo>
                    <a:pt x="102" y="225"/>
                  </a:lnTo>
                  <a:lnTo>
                    <a:pt x="98" y="221"/>
                  </a:lnTo>
                  <a:lnTo>
                    <a:pt x="91" y="215"/>
                  </a:lnTo>
                  <a:lnTo>
                    <a:pt x="89" y="208"/>
                  </a:lnTo>
                  <a:lnTo>
                    <a:pt x="86" y="201"/>
                  </a:lnTo>
                  <a:lnTo>
                    <a:pt x="86" y="198"/>
                  </a:lnTo>
                  <a:lnTo>
                    <a:pt x="79" y="191"/>
                  </a:lnTo>
                  <a:lnTo>
                    <a:pt x="76" y="184"/>
                  </a:lnTo>
                  <a:lnTo>
                    <a:pt x="72" y="178"/>
                  </a:lnTo>
                  <a:lnTo>
                    <a:pt x="70" y="174"/>
                  </a:lnTo>
                  <a:lnTo>
                    <a:pt x="67" y="168"/>
                  </a:lnTo>
                  <a:lnTo>
                    <a:pt x="63" y="165"/>
                  </a:lnTo>
                  <a:lnTo>
                    <a:pt x="63" y="158"/>
                  </a:lnTo>
                  <a:lnTo>
                    <a:pt x="60" y="155"/>
                  </a:lnTo>
                  <a:lnTo>
                    <a:pt x="56" y="148"/>
                  </a:lnTo>
                  <a:lnTo>
                    <a:pt x="53" y="141"/>
                  </a:lnTo>
                  <a:lnTo>
                    <a:pt x="51" y="135"/>
                  </a:lnTo>
                  <a:lnTo>
                    <a:pt x="47" y="127"/>
                  </a:lnTo>
                  <a:lnTo>
                    <a:pt x="44" y="124"/>
                  </a:lnTo>
                  <a:lnTo>
                    <a:pt x="40" y="118"/>
                  </a:lnTo>
                  <a:lnTo>
                    <a:pt x="38" y="111"/>
                  </a:lnTo>
                  <a:lnTo>
                    <a:pt x="35" y="108"/>
                  </a:lnTo>
                  <a:lnTo>
                    <a:pt x="32" y="104"/>
                  </a:lnTo>
                  <a:lnTo>
                    <a:pt x="32" y="97"/>
                  </a:lnTo>
                  <a:lnTo>
                    <a:pt x="28" y="97"/>
                  </a:lnTo>
                  <a:lnTo>
                    <a:pt x="28" y="94"/>
                  </a:lnTo>
                  <a:lnTo>
                    <a:pt x="25" y="88"/>
                  </a:lnTo>
                  <a:lnTo>
                    <a:pt x="18" y="81"/>
                  </a:lnTo>
                  <a:lnTo>
                    <a:pt x="16" y="77"/>
                  </a:lnTo>
                  <a:lnTo>
                    <a:pt x="12" y="74"/>
                  </a:lnTo>
                  <a:lnTo>
                    <a:pt x="9" y="67"/>
                  </a:lnTo>
                  <a:lnTo>
                    <a:pt x="6" y="61"/>
                  </a:lnTo>
                  <a:lnTo>
                    <a:pt x="2" y="54"/>
                  </a:lnTo>
                  <a:lnTo>
                    <a:pt x="2" y="48"/>
                  </a:lnTo>
                  <a:lnTo>
                    <a:pt x="0" y="48"/>
                  </a:lnTo>
                  <a:lnTo>
                    <a:pt x="0" y="41"/>
                  </a:lnTo>
                  <a:lnTo>
                    <a:pt x="0" y="37"/>
                  </a:lnTo>
                  <a:lnTo>
                    <a:pt x="0" y="30"/>
                  </a:lnTo>
                  <a:lnTo>
                    <a:pt x="0" y="24"/>
                  </a:lnTo>
                  <a:lnTo>
                    <a:pt x="0" y="20"/>
                  </a:lnTo>
                  <a:lnTo>
                    <a:pt x="0" y="17"/>
                  </a:lnTo>
                  <a:lnTo>
                    <a:pt x="2" y="17"/>
                  </a:lnTo>
                  <a:lnTo>
                    <a:pt x="9" y="17"/>
                  </a:lnTo>
                  <a:lnTo>
                    <a:pt x="16" y="7"/>
                  </a:lnTo>
                  <a:lnTo>
                    <a:pt x="22" y="14"/>
                  </a:lnTo>
                  <a:lnTo>
                    <a:pt x="28" y="10"/>
                  </a:lnTo>
                  <a:lnTo>
                    <a:pt x="35" y="4"/>
                  </a:lnTo>
                  <a:lnTo>
                    <a:pt x="40" y="0"/>
                  </a:lnTo>
                  <a:lnTo>
                    <a:pt x="56" y="0"/>
                  </a:lnTo>
                  <a:lnTo>
                    <a:pt x="67" y="4"/>
                  </a:lnTo>
                  <a:lnTo>
                    <a:pt x="70" y="7"/>
                  </a:lnTo>
                  <a:lnTo>
                    <a:pt x="79" y="10"/>
                  </a:lnTo>
                  <a:lnTo>
                    <a:pt x="86" y="17"/>
                  </a:lnTo>
                  <a:lnTo>
                    <a:pt x="89" y="20"/>
                  </a:lnTo>
                  <a:lnTo>
                    <a:pt x="95" y="20"/>
                  </a:lnTo>
                  <a:lnTo>
                    <a:pt x="107" y="20"/>
                  </a:lnTo>
                  <a:lnTo>
                    <a:pt x="120" y="20"/>
                  </a:lnTo>
                  <a:lnTo>
                    <a:pt x="183" y="20"/>
                  </a:lnTo>
                  <a:lnTo>
                    <a:pt x="232" y="20"/>
                  </a:lnTo>
                  <a:lnTo>
                    <a:pt x="260" y="17"/>
                  </a:lnTo>
                  <a:lnTo>
                    <a:pt x="263" y="17"/>
                  </a:lnTo>
                  <a:lnTo>
                    <a:pt x="263" y="20"/>
                  </a:lnTo>
                  <a:lnTo>
                    <a:pt x="270" y="24"/>
                  </a:lnTo>
                  <a:lnTo>
                    <a:pt x="276" y="27"/>
                  </a:lnTo>
                  <a:lnTo>
                    <a:pt x="283" y="34"/>
                  </a:lnTo>
                  <a:lnTo>
                    <a:pt x="292" y="41"/>
                  </a:lnTo>
                  <a:lnTo>
                    <a:pt x="299" y="41"/>
                  </a:lnTo>
                  <a:lnTo>
                    <a:pt x="314" y="37"/>
                  </a:lnTo>
                  <a:lnTo>
                    <a:pt x="323" y="37"/>
                  </a:lnTo>
                  <a:lnTo>
                    <a:pt x="334" y="37"/>
                  </a:lnTo>
                  <a:lnTo>
                    <a:pt x="346" y="41"/>
                  </a:lnTo>
                  <a:lnTo>
                    <a:pt x="358" y="44"/>
                  </a:lnTo>
                  <a:lnTo>
                    <a:pt x="369" y="44"/>
                  </a:lnTo>
                  <a:lnTo>
                    <a:pt x="377" y="48"/>
                  </a:lnTo>
                  <a:lnTo>
                    <a:pt x="387" y="48"/>
                  </a:lnTo>
                  <a:lnTo>
                    <a:pt x="387" y="51"/>
                  </a:lnTo>
                  <a:lnTo>
                    <a:pt x="391" y="51"/>
                  </a:lnTo>
                  <a:lnTo>
                    <a:pt x="397" y="51"/>
                  </a:lnTo>
                  <a:lnTo>
                    <a:pt x="412" y="44"/>
                  </a:lnTo>
                  <a:lnTo>
                    <a:pt x="435" y="37"/>
                  </a:lnTo>
                  <a:lnTo>
                    <a:pt x="450" y="34"/>
                  </a:lnTo>
                  <a:lnTo>
                    <a:pt x="457" y="34"/>
                  </a:lnTo>
                  <a:lnTo>
                    <a:pt x="461" y="30"/>
                  </a:lnTo>
                  <a:lnTo>
                    <a:pt x="480" y="27"/>
                  </a:lnTo>
                  <a:lnTo>
                    <a:pt x="496" y="20"/>
                  </a:lnTo>
                  <a:lnTo>
                    <a:pt x="499" y="24"/>
                  </a:lnTo>
                  <a:lnTo>
                    <a:pt x="524" y="27"/>
                  </a:lnTo>
                  <a:lnTo>
                    <a:pt x="534" y="37"/>
                  </a:lnTo>
                  <a:lnTo>
                    <a:pt x="537" y="41"/>
                  </a:lnTo>
                  <a:lnTo>
                    <a:pt x="534" y="37"/>
                  </a:lnTo>
                  <a:lnTo>
                    <a:pt x="524" y="37"/>
                  </a:lnTo>
                  <a:lnTo>
                    <a:pt x="518" y="41"/>
                  </a:lnTo>
                  <a:lnTo>
                    <a:pt x="514" y="48"/>
                  </a:lnTo>
                  <a:lnTo>
                    <a:pt x="509" y="48"/>
                  </a:lnTo>
                  <a:lnTo>
                    <a:pt x="496" y="51"/>
                  </a:lnTo>
                  <a:lnTo>
                    <a:pt x="483" y="61"/>
                  </a:lnTo>
                  <a:lnTo>
                    <a:pt x="477" y="67"/>
                  </a:lnTo>
                  <a:lnTo>
                    <a:pt x="473" y="74"/>
                  </a:lnTo>
                  <a:lnTo>
                    <a:pt x="473" y="71"/>
                  </a:lnTo>
                  <a:lnTo>
                    <a:pt x="470" y="64"/>
                  </a:lnTo>
                  <a:lnTo>
                    <a:pt x="466" y="54"/>
                  </a:lnTo>
                  <a:lnTo>
                    <a:pt x="457" y="51"/>
                  </a:lnTo>
                  <a:lnTo>
                    <a:pt x="450" y="51"/>
                  </a:lnTo>
                  <a:lnTo>
                    <a:pt x="445" y="51"/>
                  </a:lnTo>
                  <a:lnTo>
                    <a:pt x="442" y="51"/>
                  </a:lnTo>
                  <a:lnTo>
                    <a:pt x="429" y="54"/>
                  </a:lnTo>
                  <a:lnTo>
                    <a:pt x="403" y="57"/>
                  </a:lnTo>
                  <a:lnTo>
                    <a:pt x="384" y="61"/>
                  </a:lnTo>
                  <a:lnTo>
                    <a:pt x="371" y="64"/>
                  </a:lnTo>
                  <a:lnTo>
                    <a:pt x="369" y="67"/>
                  </a:lnTo>
                  <a:lnTo>
                    <a:pt x="369" y="178"/>
                  </a:lnTo>
                  <a:lnTo>
                    <a:pt x="369" y="188"/>
                  </a:lnTo>
                  <a:lnTo>
                    <a:pt x="369" y="195"/>
                  </a:lnTo>
                  <a:lnTo>
                    <a:pt x="369" y="201"/>
                  </a:lnTo>
                  <a:lnTo>
                    <a:pt x="369" y="215"/>
                  </a:lnTo>
                  <a:lnTo>
                    <a:pt x="356" y="215"/>
                  </a:lnTo>
                  <a:lnTo>
                    <a:pt x="346" y="215"/>
                  </a:lnTo>
                  <a:lnTo>
                    <a:pt x="337" y="211"/>
                  </a:lnTo>
                  <a:lnTo>
                    <a:pt x="334" y="211"/>
                  </a:lnTo>
                  <a:lnTo>
                    <a:pt x="330" y="211"/>
                  </a:lnTo>
                  <a:lnTo>
                    <a:pt x="327" y="215"/>
                  </a:lnTo>
                  <a:lnTo>
                    <a:pt x="327" y="265"/>
                  </a:lnTo>
                  <a:lnTo>
                    <a:pt x="327" y="275"/>
                  </a:lnTo>
                  <a:lnTo>
                    <a:pt x="327" y="332"/>
                  </a:lnTo>
                  <a:lnTo>
                    <a:pt x="327" y="490"/>
                  </a:lnTo>
                  <a:lnTo>
                    <a:pt x="314" y="493"/>
                  </a:lnTo>
                  <a:lnTo>
                    <a:pt x="305" y="500"/>
                  </a:lnTo>
                  <a:lnTo>
                    <a:pt x="292" y="510"/>
                  </a:lnTo>
                  <a:lnTo>
                    <a:pt x="263" y="506"/>
                  </a:lnTo>
                  <a:lnTo>
                    <a:pt x="254" y="510"/>
                  </a:lnTo>
                  <a:lnTo>
                    <a:pt x="241" y="510"/>
                  </a:lnTo>
                  <a:lnTo>
                    <a:pt x="232" y="500"/>
                  </a:lnTo>
                  <a:lnTo>
                    <a:pt x="232" y="493"/>
                  </a:lnTo>
                  <a:lnTo>
                    <a:pt x="229" y="490"/>
                  </a:lnTo>
                  <a:lnTo>
                    <a:pt x="215" y="480"/>
                  </a:lnTo>
                  <a:lnTo>
                    <a:pt x="206" y="480"/>
                  </a:lnTo>
                  <a:lnTo>
                    <a:pt x="203" y="490"/>
                  </a:lnTo>
                  <a:lnTo>
                    <a:pt x="194" y="496"/>
                  </a:lnTo>
                  <a:lnTo>
                    <a:pt x="190" y="496"/>
                  </a:lnTo>
                  <a:lnTo>
                    <a:pt x="187" y="496"/>
                  </a:lnTo>
                  <a:lnTo>
                    <a:pt x="183" y="496"/>
                  </a:lnTo>
                  <a:lnTo>
                    <a:pt x="175" y="483"/>
                  </a:lnTo>
                  <a:lnTo>
                    <a:pt x="171" y="483"/>
                  </a:lnTo>
                  <a:lnTo>
                    <a:pt x="168" y="480"/>
                  </a:lnTo>
                  <a:lnTo>
                    <a:pt x="165" y="476"/>
                  </a:lnTo>
                  <a:lnTo>
                    <a:pt x="161" y="473"/>
                  </a:lnTo>
                  <a:lnTo>
                    <a:pt x="156" y="466"/>
                  </a:lnTo>
                  <a:lnTo>
                    <a:pt x="156" y="459"/>
                  </a:lnTo>
                  <a:lnTo>
                    <a:pt x="152" y="456"/>
                  </a:lnTo>
                  <a:lnTo>
                    <a:pt x="149" y="453"/>
                  </a:lnTo>
                  <a:lnTo>
                    <a:pt x="146" y="449"/>
                  </a:lnTo>
                  <a:lnTo>
                    <a:pt x="140" y="443"/>
                  </a:lnTo>
                  <a:lnTo>
                    <a:pt x="140" y="436"/>
                  </a:lnTo>
                  <a:lnTo>
                    <a:pt x="140" y="430"/>
                  </a:lnTo>
                  <a:lnTo>
                    <a:pt x="136" y="420"/>
                  </a:lnTo>
                  <a:lnTo>
                    <a:pt x="133" y="412"/>
                  </a:lnTo>
                  <a:lnTo>
                    <a:pt x="133" y="406"/>
                  </a:lnTo>
                  <a:lnTo>
                    <a:pt x="130" y="399"/>
                  </a:lnTo>
                  <a:lnTo>
                    <a:pt x="130" y="389"/>
                  </a:lnTo>
                  <a:lnTo>
                    <a:pt x="130" y="386"/>
                  </a:lnTo>
                  <a:lnTo>
                    <a:pt x="126" y="379"/>
                  </a:lnTo>
                  <a:lnTo>
                    <a:pt x="124" y="373"/>
                  </a:lnTo>
                  <a:lnTo>
                    <a:pt x="124" y="366"/>
                  </a:lnTo>
                  <a:lnTo>
                    <a:pt x="124" y="359"/>
                  </a:lnTo>
                  <a:lnTo>
                    <a:pt x="124" y="352"/>
                  </a:lnTo>
                  <a:lnTo>
                    <a:pt x="124" y="349"/>
                  </a:lnTo>
                  <a:lnTo>
                    <a:pt x="124" y="342"/>
                  </a:lnTo>
                  <a:lnTo>
                    <a:pt x="120" y="339"/>
                  </a:lnTo>
                  <a:lnTo>
                    <a:pt x="117" y="328"/>
                  </a:lnTo>
                  <a:lnTo>
                    <a:pt x="114" y="326"/>
                  </a:lnTo>
                  <a:lnTo>
                    <a:pt x="114" y="319"/>
                  </a:lnTo>
                  <a:lnTo>
                    <a:pt x="111" y="315"/>
                  </a:lnTo>
                  <a:lnTo>
                    <a:pt x="107" y="305"/>
                  </a:lnTo>
                  <a:lnTo>
                    <a:pt x="107" y="275"/>
                  </a:lnTo>
                  <a:lnTo>
                    <a:pt x="111" y="268"/>
                  </a:lnTo>
                  <a:lnTo>
                    <a:pt x="117" y="268"/>
                  </a:lnTo>
                  <a:lnTo>
                    <a:pt x="117" y="242"/>
                  </a:lnTo>
                  <a:lnTo>
                    <a:pt x="114" y="242"/>
                  </a:lnTo>
                  <a:lnTo>
                    <a:pt x="111" y="242"/>
                  </a:lnTo>
                  <a:lnTo>
                    <a:pt x="107" y="242"/>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08" name="Freeform 132"/>
            <p:cNvSpPr>
              <a:spLocks/>
            </p:cNvSpPr>
            <p:nvPr/>
          </p:nvSpPr>
          <p:spPr bwMode="auto">
            <a:xfrm>
              <a:off x="4463" y="2733"/>
              <a:ext cx="505" cy="450"/>
            </a:xfrm>
            <a:custGeom>
              <a:avLst/>
              <a:gdLst>
                <a:gd name="T0" fmla="*/ 131600715 w 465"/>
                <a:gd name="T1" fmla="*/ 74341839 h 418"/>
                <a:gd name="T2" fmla="*/ 146087821 w 465"/>
                <a:gd name="T3" fmla="*/ 75661195 h 418"/>
                <a:gd name="T4" fmla="*/ 15397917 w 465"/>
                <a:gd name="T5" fmla="*/ 136134150 h 418"/>
                <a:gd name="T6" fmla="*/ 55462026 w 465"/>
                <a:gd name="T7" fmla="*/ 145606212 h 418"/>
                <a:gd name="T8" fmla="*/ 75351767 w 465"/>
                <a:gd name="T9" fmla="*/ 148949491 h 418"/>
                <a:gd name="T10" fmla="*/ 142921192 w 465"/>
                <a:gd name="T11" fmla="*/ 145606212 h 418"/>
                <a:gd name="T12" fmla="*/ 207686667 w 465"/>
                <a:gd name="T13" fmla="*/ 151758937 h 418"/>
                <a:gd name="T14" fmla="*/ 262436454 w 465"/>
                <a:gd name="T15" fmla="*/ 153789819 h 418"/>
                <a:gd name="T16" fmla="*/ 309528628 w 465"/>
                <a:gd name="T17" fmla="*/ 156753049 h 418"/>
                <a:gd name="T18" fmla="*/ 333424292 w 465"/>
                <a:gd name="T19" fmla="*/ 155451537 h 418"/>
                <a:gd name="T20" fmla="*/ 343485054 w 465"/>
                <a:gd name="T21" fmla="*/ 151758937 h 418"/>
                <a:gd name="T22" fmla="*/ 356344101 w 465"/>
                <a:gd name="T23" fmla="*/ 148949491 h 418"/>
                <a:gd name="T24" fmla="*/ 365343933 w 465"/>
                <a:gd name="T25" fmla="*/ 144319135 h 418"/>
                <a:gd name="T26" fmla="*/ 372170193 w 465"/>
                <a:gd name="T27" fmla="*/ 141205980 h 418"/>
                <a:gd name="T28" fmla="*/ 374922883 w 465"/>
                <a:gd name="T29" fmla="*/ 138637613 h 418"/>
                <a:gd name="T30" fmla="*/ 386997354 w 465"/>
                <a:gd name="T31" fmla="*/ 137410789 h 418"/>
                <a:gd name="T32" fmla="*/ 407174204 w 465"/>
                <a:gd name="T33" fmla="*/ 135428205 h 418"/>
                <a:gd name="T34" fmla="*/ 422438692 w 465"/>
                <a:gd name="T35" fmla="*/ 132344608 h 418"/>
                <a:gd name="T36" fmla="*/ 453766981 w 465"/>
                <a:gd name="T37" fmla="*/ 123387811 h 418"/>
                <a:gd name="T38" fmla="*/ 480238514 w 465"/>
                <a:gd name="T39" fmla="*/ 119621420 h 418"/>
                <a:gd name="T40" fmla="*/ 562254559 w 465"/>
                <a:gd name="T41" fmla="*/ 118562848 h 418"/>
                <a:gd name="T42" fmla="*/ 559072325 w 465"/>
                <a:gd name="T43" fmla="*/ 113226168 h 418"/>
                <a:gd name="T44" fmla="*/ 608140467 w 465"/>
                <a:gd name="T45" fmla="*/ 105073359 h 418"/>
                <a:gd name="T46" fmla="*/ 756025071 w 465"/>
                <a:gd name="T47" fmla="*/ 93748417 h 418"/>
                <a:gd name="T48" fmla="*/ 748884369 w 465"/>
                <a:gd name="T49" fmla="*/ 92315031 h 418"/>
                <a:gd name="T50" fmla="*/ 736985051 w 465"/>
                <a:gd name="T51" fmla="*/ 87123109 h 418"/>
                <a:gd name="T52" fmla="*/ 759567620 w 465"/>
                <a:gd name="T53" fmla="*/ 70965952 h 418"/>
                <a:gd name="T54" fmla="*/ 772802553 w 465"/>
                <a:gd name="T55" fmla="*/ 69055335 h 418"/>
                <a:gd name="T56" fmla="*/ 777716859 w 465"/>
                <a:gd name="T57" fmla="*/ 65283156 h 418"/>
                <a:gd name="T58" fmla="*/ 796629545 w 465"/>
                <a:gd name="T59" fmla="*/ 41204537 h 418"/>
                <a:gd name="T60" fmla="*/ 785435846 w 465"/>
                <a:gd name="T61" fmla="*/ 32671463 h 418"/>
                <a:gd name="T62" fmla="*/ 765196442 w 465"/>
                <a:gd name="T63" fmla="*/ 24259161 h 418"/>
                <a:gd name="T64" fmla="*/ 756025071 w 465"/>
                <a:gd name="T65" fmla="*/ 20055034 h 418"/>
                <a:gd name="T66" fmla="*/ 720191445 w 465"/>
                <a:gd name="T67" fmla="*/ 16720811 h 418"/>
                <a:gd name="T68" fmla="*/ 674727156 w 465"/>
                <a:gd name="T69" fmla="*/ 12882695 h 418"/>
                <a:gd name="T70" fmla="*/ 619025006 w 465"/>
                <a:gd name="T71" fmla="*/ 10010189 h 418"/>
                <a:gd name="T72" fmla="*/ 592589060 w 465"/>
                <a:gd name="T73" fmla="*/ 2946346 h 418"/>
                <a:gd name="T74" fmla="*/ 502776322 w 465"/>
                <a:gd name="T75" fmla="*/ 4937840 h 418"/>
                <a:gd name="T76" fmla="*/ 480238514 w 465"/>
                <a:gd name="T77" fmla="*/ 11115647 h 418"/>
                <a:gd name="T78" fmla="*/ 458897867 w 465"/>
                <a:gd name="T79" fmla="*/ 43884693 h 418"/>
                <a:gd name="T80" fmla="*/ 521549163 w 465"/>
                <a:gd name="T81" fmla="*/ 64144764 h 418"/>
                <a:gd name="T82" fmla="*/ 521549163 w 465"/>
                <a:gd name="T83" fmla="*/ 80889427 h 418"/>
                <a:gd name="T84" fmla="*/ 437362883 w 465"/>
                <a:gd name="T85" fmla="*/ 72576013 h 418"/>
                <a:gd name="T86" fmla="*/ 383693070 w 465"/>
                <a:gd name="T87" fmla="*/ 63082299 h 418"/>
                <a:gd name="T88" fmla="*/ 289373673 w 465"/>
                <a:gd name="T89" fmla="*/ 58946434 h 418"/>
                <a:gd name="T90" fmla="*/ 262436454 w 465"/>
                <a:gd name="T91" fmla="*/ 57513532 h 418"/>
                <a:gd name="T92" fmla="*/ 220137579 w 465"/>
                <a:gd name="T93" fmla="*/ 47754813 h 418"/>
                <a:gd name="T94" fmla="*/ 168112818 w 465"/>
                <a:gd name="T95" fmla="*/ 43884693 h 418"/>
                <a:gd name="T96" fmla="*/ 142921192 w 465"/>
                <a:gd name="T97" fmla="*/ 43356992 h 4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5"/>
                <a:gd name="T148" fmla="*/ 0 h 418"/>
                <a:gd name="T149" fmla="*/ 465 w 465"/>
                <a:gd name="T150" fmla="*/ 418 h 4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5" h="418">
                  <a:moveTo>
                    <a:pt x="83" y="115"/>
                  </a:moveTo>
                  <a:lnTo>
                    <a:pt x="83" y="118"/>
                  </a:lnTo>
                  <a:lnTo>
                    <a:pt x="76" y="199"/>
                  </a:lnTo>
                  <a:lnTo>
                    <a:pt x="79" y="199"/>
                  </a:lnTo>
                  <a:lnTo>
                    <a:pt x="79" y="202"/>
                  </a:lnTo>
                  <a:lnTo>
                    <a:pt x="86" y="202"/>
                  </a:lnTo>
                  <a:lnTo>
                    <a:pt x="0" y="202"/>
                  </a:lnTo>
                  <a:lnTo>
                    <a:pt x="3" y="356"/>
                  </a:lnTo>
                  <a:lnTo>
                    <a:pt x="9" y="363"/>
                  </a:lnTo>
                  <a:lnTo>
                    <a:pt x="9" y="366"/>
                  </a:lnTo>
                  <a:lnTo>
                    <a:pt x="13" y="366"/>
                  </a:lnTo>
                  <a:lnTo>
                    <a:pt x="32" y="387"/>
                  </a:lnTo>
                  <a:lnTo>
                    <a:pt x="37" y="387"/>
                  </a:lnTo>
                  <a:lnTo>
                    <a:pt x="41" y="394"/>
                  </a:lnTo>
                  <a:lnTo>
                    <a:pt x="44" y="397"/>
                  </a:lnTo>
                  <a:lnTo>
                    <a:pt x="48" y="397"/>
                  </a:lnTo>
                  <a:lnTo>
                    <a:pt x="67" y="394"/>
                  </a:lnTo>
                  <a:lnTo>
                    <a:pt x="83" y="387"/>
                  </a:lnTo>
                  <a:lnTo>
                    <a:pt x="86" y="390"/>
                  </a:lnTo>
                  <a:lnTo>
                    <a:pt x="111" y="394"/>
                  </a:lnTo>
                  <a:lnTo>
                    <a:pt x="121" y="403"/>
                  </a:lnTo>
                  <a:lnTo>
                    <a:pt x="124" y="407"/>
                  </a:lnTo>
                  <a:lnTo>
                    <a:pt x="149" y="410"/>
                  </a:lnTo>
                  <a:lnTo>
                    <a:pt x="153" y="410"/>
                  </a:lnTo>
                  <a:lnTo>
                    <a:pt x="178" y="410"/>
                  </a:lnTo>
                  <a:lnTo>
                    <a:pt x="178" y="414"/>
                  </a:lnTo>
                  <a:lnTo>
                    <a:pt x="180" y="417"/>
                  </a:lnTo>
                  <a:lnTo>
                    <a:pt x="184" y="417"/>
                  </a:lnTo>
                  <a:lnTo>
                    <a:pt x="184" y="414"/>
                  </a:lnTo>
                  <a:lnTo>
                    <a:pt x="194" y="414"/>
                  </a:lnTo>
                  <a:lnTo>
                    <a:pt x="196" y="407"/>
                  </a:lnTo>
                  <a:lnTo>
                    <a:pt x="196" y="403"/>
                  </a:lnTo>
                  <a:lnTo>
                    <a:pt x="200" y="403"/>
                  </a:lnTo>
                  <a:lnTo>
                    <a:pt x="200" y="400"/>
                  </a:lnTo>
                  <a:lnTo>
                    <a:pt x="203" y="397"/>
                  </a:lnTo>
                  <a:lnTo>
                    <a:pt x="207" y="397"/>
                  </a:lnTo>
                  <a:lnTo>
                    <a:pt x="207" y="394"/>
                  </a:lnTo>
                  <a:lnTo>
                    <a:pt x="207" y="387"/>
                  </a:lnTo>
                  <a:lnTo>
                    <a:pt x="213" y="384"/>
                  </a:lnTo>
                  <a:lnTo>
                    <a:pt x="213" y="380"/>
                  </a:lnTo>
                  <a:lnTo>
                    <a:pt x="216" y="380"/>
                  </a:lnTo>
                  <a:lnTo>
                    <a:pt x="216" y="376"/>
                  </a:lnTo>
                  <a:lnTo>
                    <a:pt x="219" y="376"/>
                  </a:lnTo>
                  <a:lnTo>
                    <a:pt x="219" y="373"/>
                  </a:lnTo>
                  <a:lnTo>
                    <a:pt x="219" y="370"/>
                  </a:lnTo>
                  <a:lnTo>
                    <a:pt x="222" y="370"/>
                  </a:lnTo>
                  <a:lnTo>
                    <a:pt x="222" y="366"/>
                  </a:lnTo>
                  <a:lnTo>
                    <a:pt x="225" y="366"/>
                  </a:lnTo>
                  <a:lnTo>
                    <a:pt x="235" y="363"/>
                  </a:lnTo>
                  <a:lnTo>
                    <a:pt x="238" y="363"/>
                  </a:lnTo>
                  <a:lnTo>
                    <a:pt x="238" y="360"/>
                  </a:lnTo>
                  <a:lnTo>
                    <a:pt x="238" y="356"/>
                  </a:lnTo>
                  <a:lnTo>
                    <a:pt x="241" y="356"/>
                  </a:lnTo>
                  <a:lnTo>
                    <a:pt x="245" y="353"/>
                  </a:lnTo>
                  <a:lnTo>
                    <a:pt x="260" y="353"/>
                  </a:lnTo>
                  <a:lnTo>
                    <a:pt x="264" y="350"/>
                  </a:lnTo>
                  <a:lnTo>
                    <a:pt x="264" y="330"/>
                  </a:lnTo>
                  <a:lnTo>
                    <a:pt x="267" y="326"/>
                  </a:lnTo>
                  <a:lnTo>
                    <a:pt x="273" y="326"/>
                  </a:lnTo>
                  <a:lnTo>
                    <a:pt x="280" y="320"/>
                  </a:lnTo>
                  <a:lnTo>
                    <a:pt x="283" y="320"/>
                  </a:lnTo>
                  <a:lnTo>
                    <a:pt x="299" y="316"/>
                  </a:lnTo>
                  <a:lnTo>
                    <a:pt x="327" y="316"/>
                  </a:lnTo>
                  <a:lnTo>
                    <a:pt x="327" y="313"/>
                  </a:lnTo>
                  <a:lnTo>
                    <a:pt x="324" y="313"/>
                  </a:lnTo>
                  <a:lnTo>
                    <a:pt x="324" y="302"/>
                  </a:lnTo>
                  <a:lnTo>
                    <a:pt x="317" y="292"/>
                  </a:lnTo>
                  <a:lnTo>
                    <a:pt x="321" y="289"/>
                  </a:lnTo>
                  <a:lnTo>
                    <a:pt x="353" y="279"/>
                  </a:lnTo>
                  <a:lnTo>
                    <a:pt x="384" y="269"/>
                  </a:lnTo>
                  <a:lnTo>
                    <a:pt x="404" y="259"/>
                  </a:lnTo>
                  <a:lnTo>
                    <a:pt x="439" y="249"/>
                  </a:lnTo>
                  <a:lnTo>
                    <a:pt x="445" y="249"/>
                  </a:lnTo>
                  <a:lnTo>
                    <a:pt x="445" y="246"/>
                  </a:lnTo>
                  <a:lnTo>
                    <a:pt x="435" y="246"/>
                  </a:lnTo>
                  <a:lnTo>
                    <a:pt x="432" y="242"/>
                  </a:lnTo>
                  <a:lnTo>
                    <a:pt x="428" y="239"/>
                  </a:lnTo>
                  <a:lnTo>
                    <a:pt x="428" y="232"/>
                  </a:lnTo>
                  <a:lnTo>
                    <a:pt x="435" y="222"/>
                  </a:lnTo>
                  <a:lnTo>
                    <a:pt x="439" y="192"/>
                  </a:lnTo>
                  <a:lnTo>
                    <a:pt x="441" y="189"/>
                  </a:lnTo>
                  <a:lnTo>
                    <a:pt x="445" y="189"/>
                  </a:lnTo>
                  <a:lnTo>
                    <a:pt x="448" y="189"/>
                  </a:lnTo>
                  <a:lnTo>
                    <a:pt x="448" y="185"/>
                  </a:lnTo>
                  <a:lnTo>
                    <a:pt x="454" y="185"/>
                  </a:lnTo>
                  <a:lnTo>
                    <a:pt x="454" y="178"/>
                  </a:lnTo>
                  <a:lnTo>
                    <a:pt x="451" y="175"/>
                  </a:lnTo>
                  <a:lnTo>
                    <a:pt x="454" y="118"/>
                  </a:lnTo>
                  <a:lnTo>
                    <a:pt x="457" y="115"/>
                  </a:lnTo>
                  <a:lnTo>
                    <a:pt x="464" y="111"/>
                  </a:lnTo>
                  <a:lnTo>
                    <a:pt x="464" y="102"/>
                  </a:lnTo>
                  <a:lnTo>
                    <a:pt x="461" y="102"/>
                  </a:lnTo>
                  <a:lnTo>
                    <a:pt x="457" y="88"/>
                  </a:lnTo>
                  <a:lnTo>
                    <a:pt x="454" y="81"/>
                  </a:lnTo>
                  <a:lnTo>
                    <a:pt x="451" y="71"/>
                  </a:lnTo>
                  <a:lnTo>
                    <a:pt x="445" y="65"/>
                  </a:lnTo>
                  <a:lnTo>
                    <a:pt x="439" y="65"/>
                  </a:lnTo>
                  <a:lnTo>
                    <a:pt x="435" y="54"/>
                  </a:lnTo>
                  <a:lnTo>
                    <a:pt x="439" y="54"/>
                  </a:lnTo>
                  <a:lnTo>
                    <a:pt x="435" y="47"/>
                  </a:lnTo>
                  <a:lnTo>
                    <a:pt x="419" y="47"/>
                  </a:lnTo>
                  <a:lnTo>
                    <a:pt x="419" y="44"/>
                  </a:lnTo>
                  <a:lnTo>
                    <a:pt x="416" y="44"/>
                  </a:lnTo>
                  <a:lnTo>
                    <a:pt x="396" y="34"/>
                  </a:lnTo>
                  <a:lnTo>
                    <a:pt x="391" y="34"/>
                  </a:lnTo>
                  <a:lnTo>
                    <a:pt x="375" y="20"/>
                  </a:lnTo>
                  <a:lnTo>
                    <a:pt x="365" y="17"/>
                  </a:lnTo>
                  <a:lnTo>
                    <a:pt x="359" y="27"/>
                  </a:lnTo>
                  <a:lnTo>
                    <a:pt x="349" y="20"/>
                  </a:lnTo>
                  <a:lnTo>
                    <a:pt x="343" y="17"/>
                  </a:lnTo>
                  <a:lnTo>
                    <a:pt x="343" y="7"/>
                  </a:lnTo>
                  <a:lnTo>
                    <a:pt x="339" y="0"/>
                  </a:lnTo>
                  <a:lnTo>
                    <a:pt x="312" y="7"/>
                  </a:lnTo>
                  <a:lnTo>
                    <a:pt x="292" y="14"/>
                  </a:lnTo>
                  <a:lnTo>
                    <a:pt x="283" y="17"/>
                  </a:lnTo>
                  <a:lnTo>
                    <a:pt x="280" y="17"/>
                  </a:lnTo>
                  <a:lnTo>
                    <a:pt x="280" y="30"/>
                  </a:lnTo>
                  <a:lnTo>
                    <a:pt x="267" y="44"/>
                  </a:lnTo>
                  <a:lnTo>
                    <a:pt x="273" y="102"/>
                  </a:lnTo>
                  <a:lnTo>
                    <a:pt x="267" y="118"/>
                  </a:lnTo>
                  <a:lnTo>
                    <a:pt x="260" y="154"/>
                  </a:lnTo>
                  <a:lnTo>
                    <a:pt x="273" y="168"/>
                  </a:lnTo>
                  <a:lnTo>
                    <a:pt x="304" y="172"/>
                  </a:lnTo>
                  <a:lnTo>
                    <a:pt x="304" y="175"/>
                  </a:lnTo>
                  <a:lnTo>
                    <a:pt x="308" y="215"/>
                  </a:lnTo>
                  <a:lnTo>
                    <a:pt x="304" y="215"/>
                  </a:lnTo>
                  <a:lnTo>
                    <a:pt x="299" y="209"/>
                  </a:lnTo>
                  <a:lnTo>
                    <a:pt x="273" y="209"/>
                  </a:lnTo>
                  <a:lnTo>
                    <a:pt x="254" y="192"/>
                  </a:lnTo>
                  <a:lnTo>
                    <a:pt x="248" y="178"/>
                  </a:lnTo>
                  <a:lnTo>
                    <a:pt x="241" y="172"/>
                  </a:lnTo>
                  <a:lnTo>
                    <a:pt x="222" y="168"/>
                  </a:lnTo>
                  <a:lnTo>
                    <a:pt x="216" y="165"/>
                  </a:lnTo>
                  <a:lnTo>
                    <a:pt x="200" y="152"/>
                  </a:lnTo>
                  <a:lnTo>
                    <a:pt x="168" y="158"/>
                  </a:lnTo>
                  <a:lnTo>
                    <a:pt x="165" y="154"/>
                  </a:lnTo>
                  <a:lnTo>
                    <a:pt x="156" y="152"/>
                  </a:lnTo>
                  <a:lnTo>
                    <a:pt x="153" y="152"/>
                  </a:lnTo>
                  <a:lnTo>
                    <a:pt x="137" y="141"/>
                  </a:lnTo>
                  <a:lnTo>
                    <a:pt x="130" y="135"/>
                  </a:lnTo>
                  <a:lnTo>
                    <a:pt x="127" y="128"/>
                  </a:lnTo>
                  <a:lnTo>
                    <a:pt x="127" y="125"/>
                  </a:lnTo>
                  <a:lnTo>
                    <a:pt x="98" y="131"/>
                  </a:lnTo>
                  <a:lnTo>
                    <a:pt x="96" y="118"/>
                  </a:lnTo>
                  <a:lnTo>
                    <a:pt x="92" y="111"/>
                  </a:lnTo>
                  <a:lnTo>
                    <a:pt x="79" y="115"/>
                  </a:lnTo>
                  <a:lnTo>
                    <a:pt x="83" y="115"/>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09" name="Freeform 133"/>
            <p:cNvSpPr>
              <a:spLocks/>
            </p:cNvSpPr>
            <p:nvPr/>
          </p:nvSpPr>
          <p:spPr bwMode="auto">
            <a:xfrm>
              <a:off x="4596" y="3071"/>
              <a:ext cx="341" cy="319"/>
            </a:xfrm>
            <a:custGeom>
              <a:avLst/>
              <a:gdLst>
                <a:gd name="T0" fmla="*/ 103870419 w 314"/>
                <a:gd name="T1" fmla="*/ 45340486 h 296"/>
                <a:gd name="T2" fmla="*/ 96256000 w 314"/>
                <a:gd name="T3" fmla="*/ 47106366 h 296"/>
                <a:gd name="T4" fmla="*/ 95646110 w 314"/>
                <a:gd name="T5" fmla="*/ 44407144 h 296"/>
                <a:gd name="T6" fmla="*/ 41920048 w 314"/>
                <a:gd name="T7" fmla="*/ 44407144 h 296"/>
                <a:gd name="T8" fmla="*/ 0 w 314"/>
                <a:gd name="T9" fmla="*/ 45340486 h 296"/>
                <a:gd name="T10" fmla="*/ 32730175 w 314"/>
                <a:gd name="T11" fmla="*/ 57162035 h 296"/>
                <a:gd name="T12" fmla="*/ 41920048 w 314"/>
                <a:gd name="T13" fmla="*/ 65319120 h 296"/>
                <a:gd name="T14" fmla="*/ 96256000 w 314"/>
                <a:gd name="T15" fmla="*/ 81759252 h 296"/>
                <a:gd name="T16" fmla="*/ 133883203 w 314"/>
                <a:gd name="T17" fmla="*/ 86133861 h 296"/>
                <a:gd name="T18" fmla="*/ 161624797 w 314"/>
                <a:gd name="T19" fmla="*/ 92377982 h 296"/>
                <a:gd name="T20" fmla="*/ 175279805 w 314"/>
                <a:gd name="T21" fmla="*/ 101455235 h 296"/>
                <a:gd name="T22" fmla="*/ 190351565 w 314"/>
                <a:gd name="T23" fmla="*/ 111979196 h 296"/>
                <a:gd name="T24" fmla="*/ 206719280 w 314"/>
                <a:gd name="T25" fmla="*/ 116190133 h 296"/>
                <a:gd name="T26" fmla="*/ 257372487 w 314"/>
                <a:gd name="T27" fmla="*/ 119941847 h 296"/>
                <a:gd name="T28" fmla="*/ 279503126 w 314"/>
                <a:gd name="T29" fmla="*/ 123336350 h 296"/>
                <a:gd name="T30" fmla="*/ 323844820 w 314"/>
                <a:gd name="T31" fmla="*/ 124099053 h 296"/>
                <a:gd name="T32" fmla="*/ 387087689 w 314"/>
                <a:gd name="T33" fmla="*/ 125218346 h 296"/>
                <a:gd name="T34" fmla="*/ 434913090 w 314"/>
                <a:gd name="T35" fmla="*/ 133680016 h 296"/>
                <a:gd name="T36" fmla="*/ 439588707 w 314"/>
                <a:gd name="T37" fmla="*/ 124099053 h 296"/>
                <a:gd name="T38" fmla="*/ 463586757 w 314"/>
                <a:gd name="T39" fmla="*/ 118081164 h 296"/>
                <a:gd name="T40" fmla="*/ 484554747 w 314"/>
                <a:gd name="T41" fmla="*/ 110289014 h 296"/>
                <a:gd name="T42" fmla="*/ 503449042 w 314"/>
                <a:gd name="T43" fmla="*/ 99555927 h 296"/>
                <a:gd name="T44" fmla="*/ 531232234 w 314"/>
                <a:gd name="T45" fmla="*/ 83012284 h 296"/>
                <a:gd name="T46" fmla="*/ 517290457 w 314"/>
                <a:gd name="T47" fmla="*/ 69788015 h 296"/>
                <a:gd name="T48" fmla="*/ 531232234 w 314"/>
                <a:gd name="T49" fmla="*/ 59248846 h 296"/>
                <a:gd name="T50" fmla="*/ 535237840 w 314"/>
                <a:gd name="T51" fmla="*/ 51576330 h 296"/>
                <a:gd name="T52" fmla="*/ 524437883 w 314"/>
                <a:gd name="T53" fmla="*/ 24479214 h 296"/>
                <a:gd name="T54" fmla="*/ 513422745 w 314"/>
                <a:gd name="T55" fmla="*/ 16838524 h 296"/>
                <a:gd name="T56" fmla="*/ 474001666 w 314"/>
                <a:gd name="T57" fmla="*/ 13452643 h 296"/>
                <a:gd name="T58" fmla="*/ 403887993 w 314"/>
                <a:gd name="T59" fmla="*/ 5906367 h 296"/>
                <a:gd name="T60" fmla="*/ 351691121 w 314"/>
                <a:gd name="T61" fmla="*/ 0 h 296"/>
                <a:gd name="T62" fmla="*/ 298884568 w 314"/>
                <a:gd name="T63" fmla="*/ 4 h 296"/>
                <a:gd name="T64" fmla="*/ 266659359 w 314"/>
                <a:gd name="T65" fmla="*/ 3498072 h 296"/>
                <a:gd name="T66" fmla="*/ 245545690 w 314"/>
                <a:gd name="T67" fmla="*/ 5906367 h 296"/>
                <a:gd name="T68" fmla="*/ 238505437 w 314"/>
                <a:gd name="T69" fmla="*/ 16838524 h 296"/>
                <a:gd name="T70" fmla="*/ 238505437 w 314"/>
                <a:gd name="T71" fmla="*/ 18146911 h 296"/>
                <a:gd name="T72" fmla="*/ 253291539 w 314"/>
                <a:gd name="T73" fmla="*/ 19556959 h 296"/>
                <a:gd name="T74" fmla="*/ 257372487 w 314"/>
                <a:gd name="T75" fmla="*/ 21259746 h 296"/>
                <a:gd name="T76" fmla="*/ 245545690 w 314"/>
                <a:gd name="T77" fmla="*/ 22911683 h 296"/>
                <a:gd name="T78" fmla="*/ 220653273 w 314"/>
                <a:gd name="T79" fmla="*/ 22911683 h 296"/>
                <a:gd name="T80" fmla="*/ 214768997 w 314"/>
                <a:gd name="T81" fmla="*/ 24479214 h 296"/>
                <a:gd name="T82" fmla="*/ 201936907 w 314"/>
                <a:gd name="T83" fmla="*/ 25780647 h 296"/>
                <a:gd name="T84" fmla="*/ 197763937 w 314"/>
                <a:gd name="T85" fmla="*/ 27783863 h 296"/>
                <a:gd name="T86" fmla="*/ 190351565 w 314"/>
                <a:gd name="T87" fmla="*/ 28678304 h 296"/>
                <a:gd name="T88" fmla="*/ 182105293 w 314"/>
                <a:gd name="T89" fmla="*/ 30546298 h 296"/>
                <a:gd name="T90" fmla="*/ 175279805 w 314"/>
                <a:gd name="T91" fmla="*/ 32269346 h 296"/>
                <a:gd name="T92" fmla="*/ 161624797 w 314"/>
                <a:gd name="T93" fmla="*/ 34776754 h 296"/>
                <a:gd name="T94" fmla="*/ 154409258 w 314"/>
                <a:gd name="T95" fmla="*/ 36223435 h 296"/>
                <a:gd name="T96" fmla="*/ 148621869 w 314"/>
                <a:gd name="T97" fmla="*/ 38234479 h 296"/>
                <a:gd name="T98" fmla="*/ 142259723 w 314"/>
                <a:gd name="T99" fmla="*/ 40755475 h 296"/>
                <a:gd name="T100" fmla="*/ 133883203 w 314"/>
                <a:gd name="T101" fmla="*/ 42071444 h 296"/>
                <a:gd name="T102" fmla="*/ 123282512 w 314"/>
                <a:gd name="T103" fmla="*/ 42071444 h 2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4"/>
                <a:gd name="T157" fmla="*/ 0 h 296"/>
                <a:gd name="T158" fmla="*/ 314 w 314"/>
                <a:gd name="T159" fmla="*/ 296 h 2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4" h="296">
                  <a:moveTo>
                    <a:pt x="71" y="101"/>
                  </a:moveTo>
                  <a:lnTo>
                    <a:pt x="60" y="101"/>
                  </a:lnTo>
                  <a:lnTo>
                    <a:pt x="60" y="104"/>
                  </a:lnTo>
                  <a:lnTo>
                    <a:pt x="57" y="104"/>
                  </a:lnTo>
                  <a:lnTo>
                    <a:pt x="55" y="101"/>
                  </a:lnTo>
                  <a:lnTo>
                    <a:pt x="55" y="98"/>
                  </a:lnTo>
                  <a:lnTo>
                    <a:pt x="29" y="98"/>
                  </a:lnTo>
                  <a:lnTo>
                    <a:pt x="25" y="98"/>
                  </a:lnTo>
                  <a:lnTo>
                    <a:pt x="0" y="94"/>
                  </a:lnTo>
                  <a:lnTo>
                    <a:pt x="0" y="101"/>
                  </a:lnTo>
                  <a:lnTo>
                    <a:pt x="13" y="121"/>
                  </a:lnTo>
                  <a:lnTo>
                    <a:pt x="19" y="127"/>
                  </a:lnTo>
                  <a:lnTo>
                    <a:pt x="22" y="134"/>
                  </a:lnTo>
                  <a:lnTo>
                    <a:pt x="25" y="145"/>
                  </a:lnTo>
                  <a:lnTo>
                    <a:pt x="35" y="161"/>
                  </a:lnTo>
                  <a:lnTo>
                    <a:pt x="57" y="181"/>
                  </a:lnTo>
                  <a:lnTo>
                    <a:pt x="71" y="184"/>
                  </a:lnTo>
                  <a:lnTo>
                    <a:pt x="79" y="191"/>
                  </a:lnTo>
                  <a:lnTo>
                    <a:pt x="87" y="201"/>
                  </a:lnTo>
                  <a:lnTo>
                    <a:pt x="95" y="205"/>
                  </a:lnTo>
                  <a:lnTo>
                    <a:pt x="102" y="211"/>
                  </a:lnTo>
                  <a:lnTo>
                    <a:pt x="102" y="225"/>
                  </a:lnTo>
                  <a:lnTo>
                    <a:pt x="105" y="241"/>
                  </a:lnTo>
                  <a:lnTo>
                    <a:pt x="111" y="248"/>
                  </a:lnTo>
                  <a:lnTo>
                    <a:pt x="114" y="255"/>
                  </a:lnTo>
                  <a:lnTo>
                    <a:pt x="121" y="258"/>
                  </a:lnTo>
                  <a:lnTo>
                    <a:pt x="140" y="262"/>
                  </a:lnTo>
                  <a:lnTo>
                    <a:pt x="150" y="265"/>
                  </a:lnTo>
                  <a:lnTo>
                    <a:pt x="159" y="268"/>
                  </a:lnTo>
                  <a:lnTo>
                    <a:pt x="163" y="272"/>
                  </a:lnTo>
                  <a:lnTo>
                    <a:pt x="165" y="275"/>
                  </a:lnTo>
                  <a:lnTo>
                    <a:pt x="188" y="275"/>
                  </a:lnTo>
                  <a:lnTo>
                    <a:pt x="198" y="278"/>
                  </a:lnTo>
                  <a:lnTo>
                    <a:pt x="226" y="278"/>
                  </a:lnTo>
                  <a:lnTo>
                    <a:pt x="239" y="282"/>
                  </a:lnTo>
                  <a:lnTo>
                    <a:pt x="253" y="295"/>
                  </a:lnTo>
                  <a:lnTo>
                    <a:pt x="255" y="295"/>
                  </a:lnTo>
                  <a:lnTo>
                    <a:pt x="258" y="275"/>
                  </a:lnTo>
                  <a:lnTo>
                    <a:pt x="265" y="268"/>
                  </a:lnTo>
                  <a:lnTo>
                    <a:pt x="271" y="262"/>
                  </a:lnTo>
                  <a:lnTo>
                    <a:pt x="277" y="258"/>
                  </a:lnTo>
                  <a:lnTo>
                    <a:pt x="284" y="244"/>
                  </a:lnTo>
                  <a:lnTo>
                    <a:pt x="290" y="235"/>
                  </a:lnTo>
                  <a:lnTo>
                    <a:pt x="294" y="221"/>
                  </a:lnTo>
                  <a:lnTo>
                    <a:pt x="296" y="211"/>
                  </a:lnTo>
                  <a:lnTo>
                    <a:pt x="310" y="184"/>
                  </a:lnTo>
                  <a:lnTo>
                    <a:pt x="306" y="164"/>
                  </a:lnTo>
                  <a:lnTo>
                    <a:pt x="303" y="155"/>
                  </a:lnTo>
                  <a:lnTo>
                    <a:pt x="303" y="145"/>
                  </a:lnTo>
                  <a:lnTo>
                    <a:pt x="310" y="131"/>
                  </a:lnTo>
                  <a:lnTo>
                    <a:pt x="310" y="124"/>
                  </a:lnTo>
                  <a:lnTo>
                    <a:pt x="313" y="114"/>
                  </a:lnTo>
                  <a:lnTo>
                    <a:pt x="313" y="77"/>
                  </a:lnTo>
                  <a:lnTo>
                    <a:pt x="306" y="54"/>
                  </a:lnTo>
                  <a:lnTo>
                    <a:pt x="306" y="43"/>
                  </a:lnTo>
                  <a:lnTo>
                    <a:pt x="300" y="37"/>
                  </a:lnTo>
                  <a:lnTo>
                    <a:pt x="290" y="34"/>
                  </a:lnTo>
                  <a:lnTo>
                    <a:pt x="277" y="30"/>
                  </a:lnTo>
                  <a:lnTo>
                    <a:pt x="258" y="20"/>
                  </a:lnTo>
                  <a:lnTo>
                    <a:pt x="237" y="14"/>
                  </a:lnTo>
                  <a:lnTo>
                    <a:pt x="204" y="17"/>
                  </a:lnTo>
                  <a:lnTo>
                    <a:pt x="204" y="0"/>
                  </a:lnTo>
                  <a:lnTo>
                    <a:pt x="204" y="4"/>
                  </a:lnTo>
                  <a:lnTo>
                    <a:pt x="175" y="4"/>
                  </a:lnTo>
                  <a:lnTo>
                    <a:pt x="159" y="7"/>
                  </a:lnTo>
                  <a:lnTo>
                    <a:pt x="156" y="7"/>
                  </a:lnTo>
                  <a:lnTo>
                    <a:pt x="150" y="14"/>
                  </a:lnTo>
                  <a:lnTo>
                    <a:pt x="144" y="14"/>
                  </a:lnTo>
                  <a:lnTo>
                    <a:pt x="140" y="17"/>
                  </a:lnTo>
                  <a:lnTo>
                    <a:pt x="140" y="37"/>
                  </a:lnTo>
                  <a:lnTo>
                    <a:pt x="137" y="40"/>
                  </a:lnTo>
                  <a:lnTo>
                    <a:pt x="140" y="40"/>
                  </a:lnTo>
                  <a:lnTo>
                    <a:pt x="144" y="40"/>
                  </a:lnTo>
                  <a:lnTo>
                    <a:pt x="147" y="43"/>
                  </a:lnTo>
                  <a:lnTo>
                    <a:pt x="147" y="47"/>
                  </a:lnTo>
                  <a:lnTo>
                    <a:pt x="150" y="47"/>
                  </a:lnTo>
                  <a:lnTo>
                    <a:pt x="147" y="51"/>
                  </a:lnTo>
                  <a:lnTo>
                    <a:pt x="144" y="51"/>
                  </a:lnTo>
                  <a:lnTo>
                    <a:pt x="144" y="54"/>
                  </a:lnTo>
                  <a:lnTo>
                    <a:pt x="130" y="51"/>
                  </a:lnTo>
                  <a:lnTo>
                    <a:pt x="128" y="54"/>
                  </a:lnTo>
                  <a:lnTo>
                    <a:pt x="124" y="54"/>
                  </a:lnTo>
                  <a:lnTo>
                    <a:pt x="121" y="54"/>
                  </a:lnTo>
                  <a:lnTo>
                    <a:pt x="118" y="57"/>
                  </a:lnTo>
                  <a:lnTo>
                    <a:pt x="114" y="57"/>
                  </a:lnTo>
                  <a:lnTo>
                    <a:pt x="114" y="61"/>
                  </a:lnTo>
                  <a:lnTo>
                    <a:pt x="114" y="64"/>
                  </a:lnTo>
                  <a:lnTo>
                    <a:pt x="111" y="64"/>
                  </a:lnTo>
                  <a:lnTo>
                    <a:pt x="105" y="64"/>
                  </a:lnTo>
                  <a:lnTo>
                    <a:pt x="105" y="67"/>
                  </a:lnTo>
                  <a:lnTo>
                    <a:pt x="102" y="67"/>
                  </a:lnTo>
                  <a:lnTo>
                    <a:pt x="102" y="71"/>
                  </a:lnTo>
                  <a:lnTo>
                    <a:pt x="99" y="71"/>
                  </a:lnTo>
                  <a:lnTo>
                    <a:pt x="95" y="77"/>
                  </a:lnTo>
                  <a:lnTo>
                    <a:pt x="92" y="81"/>
                  </a:lnTo>
                  <a:lnTo>
                    <a:pt x="89" y="81"/>
                  </a:lnTo>
                  <a:lnTo>
                    <a:pt x="89" y="84"/>
                  </a:lnTo>
                  <a:lnTo>
                    <a:pt x="87" y="84"/>
                  </a:lnTo>
                  <a:lnTo>
                    <a:pt x="83" y="87"/>
                  </a:lnTo>
                  <a:lnTo>
                    <a:pt x="83" y="90"/>
                  </a:lnTo>
                  <a:lnTo>
                    <a:pt x="79" y="90"/>
                  </a:lnTo>
                  <a:lnTo>
                    <a:pt x="79" y="94"/>
                  </a:lnTo>
                  <a:lnTo>
                    <a:pt x="76" y="94"/>
                  </a:lnTo>
                  <a:lnTo>
                    <a:pt x="73" y="94"/>
                  </a:lnTo>
                  <a:lnTo>
                    <a:pt x="71" y="101"/>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10" name="Freeform 134"/>
            <p:cNvSpPr>
              <a:spLocks/>
            </p:cNvSpPr>
            <p:nvPr/>
          </p:nvSpPr>
          <p:spPr bwMode="auto">
            <a:xfrm>
              <a:off x="5703" y="3267"/>
              <a:ext cx="141" cy="59"/>
            </a:xfrm>
            <a:custGeom>
              <a:avLst/>
              <a:gdLst>
                <a:gd name="T0" fmla="*/ 2147483647 w 17"/>
                <a:gd name="T1" fmla="*/ 2147483647 h 24"/>
                <a:gd name="T2" fmla="*/ 0 w 17"/>
                <a:gd name="T3" fmla="*/ 2147483647 h 24"/>
                <a:gd name="T4" fmla="*/ 2147483647 w 17"/>
                <a:gd name="T5" fmla="*/ 2147483647 h 24"/>
                <a:gd name="T6" fmla="*/ 2147483647 w 17"/>
                <a:gd name="T7" fmla="*/ 0 h 24"/>
                <a:gd name="T8" fmla="*/ 2147483647 w 17"/>
                <a:gd name="T9" fmla="*/ 2147483647 h 24"/>
                <a:gd name="T10" fmla="*/ 2147483647 w 17"/>
                <a:gd name="T11" fmla="*/ 0 h 24"/>
                <a:gd name="T12" fmla="*/ 2147483647 w 17"/>
                <a:gd name="T13" fmla="*/ 2147483647 h 24"/>
                <a:gd name="T14" fmla="*/ 2147483647 w 17"/>
                <a:gd name="T15" fmla="*/ 2147483647 h 24"/>
                <a:gd name="T16" fmla="*/ 2147483647 w 17"/>
                <a:gd name="T17" fmla="*/ 2147483647 h 24"/>
                <a:gd name="T18" fmla="*/ 2147483647 w 17"/>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4"/>
                <a:gd name="T32" fmla="*/ 17 w 17"/>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4">
                  <a:moveTo>
                    <a:pt x="10" y="23"/>
                  </a:moveTo>
                  <a:lnTo>
                    <a:pt x="0" y="19"/>
                  </a:lnTo>
                  <a:lnTo>
                    <a:pt x="5" y="9"/>
                  </a:lnTo>
                  <a:lnTo>
                    <a:pt x="5" y="0"/>
                  </a:lnTo>
                  <a:lnTo>
                    <a:pt x="5" y="3"/>
                  </a:lnTo>
                  <a:lnTo>
                    <a:pt x="10" y="0"/>
                  </a:lnTo>
                  <a:lnTo>
                    <a:pt x="10" y="6"/>
                  </a:lnTo>
                  <a:lnTo>
                    <a:pt x="10" y="9"/>
                  </a:lnTo>
                  <a:lnTo>
                    <a:pt x="16" y="13"/>
                  </a:lnTo>
                  <a:lnTo>
                    <a:pt x="10" y="23"/>
                  </a:lnTo>
                </a:path>
              </a:pathLst>
            </a:custGeom>
            <a:grpFill/>
            <a:ln w="12700">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11" name="Freeform 135"/>
            <p:cNvSpPr>
              <a:spLocks/>
            </p:cNvSpPr>
            <p:nvPr/>
          </p:nvSpPr>
          <p:spPr bwMode="auto">
            <a:xfrm>
              <a:off x="4221" y="3364"/>
              <a:ext cx="709" cy="569"/>
            </a:xfrm>
            <a:custGeom>
              <a:avLst/>
              <a:gdLst>
                <a:gd name="T0" fmla="*/ 144662693 w 654"/>
                <a:gd name="T1" fmla="*/ 124373583 h 528"/>
                <a:gd name="T2" fmla="*/ 79846431 w 654"/>
                <a:gd name="T3" fmla="*/ 129278154 h 528"/>
                <a:gd name="T4" fmla="*/ 52130257 w 654"/>
                <a:gd name="T5" fmla="*/ 121699078 h 528"/>
                <a:gd name="T6" fmla="*/ 20234575 w 654"/>
                <a:gd name="T7" fmla="*/ 115370904 h 528"/>
                <a:gd name="T8" fmla="*/ 0 w 654"/>
                <a:gd name="T9" fmla="*/ 123210755 h 528"/>
                <a:gd name="T10" fmla="*/ 20234575 w 654"/>
                <a:gd name="T11" fmla="*/ 135701851 h 528"/>
                <a:gd name="T12" fmla="*/ 30682742 w 654"/>
                <a:gd name="T13" fmla="*/ 150160962 h 528"/>
                <a:gd name="T14" fmla="*/ 61266996 w 654"/>
                <a:gd name="T15" fmla="*/ 167741605 h 528"/>
                <a:gd name="T16" fmla="*/ 85148206 w 654"/>
                <a:gd name="T17" fmla="*/ 180061105 h 528"/>
                <a:gd name="T18" fmla="*/ 85148206 w 654"/>
                <a:gd name="T19" fmla="*/ 202305891 h 528"/>
                <a:gd name="T20" fmla="*/ 72450059 w 654"/>
                <a:gd name="T21" fmla="*/ 203843363 h 528"/>
                <a:gd name="T22" fmla="*/ 74583927 w 654"/>
                <a:gd name="T23" fmla="*/ 208842284 h 528"/>
                <a:gd name="T24" fmla="*/ 101627597 w 654"/>
                <a:gd name="T25" fmla="*/ 219637830 h 528"/>
                <a:gd name="T26" fmla="*/ 104732938 w 654"/>
                <a:gd name="T27" fmla="*/ 231333016 h 528"/>
                <a:gd name="T28" fmla="*/ 116888775 w 654"/>
                <a:gd name="T29" fmla="*/ 231333016 h 528"/>
                <a:gd name="T30" fmla="*/ 140373414 w 654"/>
                <a:gd name="T31" fmla="*/ 234944267 h 528"/>
                <a:gd name="T32" fmla="*/ 196546487 w 654"/>
                <a:gd name="T33" fmla="*/ 232709650 h 528"/>
                <a:gd name="T34" fmla="*/ 269697983 w 654"/>
                <a:gd name="T35" fmla="*/ 231333016 h 528"/>
                <a:gd name="T36" fmla="*/ 290335452 w 654"/>
                <a:gd name="T37" fmla="*/ 225348380 h 528"/>
                <a:gd name="T38" fmla="*/ 381220563 w 654"/>
                <a:gd name="T39" fmla="*/ 225348380 h 528"/>
                <a:gd name="T40" fmla="*/ 433347993 w 654"/>
                <a:gd name="T41" fmla="*/ 224116444 h 528"/>
                <a:gd name="T42" fmla="*/ 467318091 w 654"/>
                <a:gd name="T43" fmla="*/ 221068123 h 528"/>
                <a:gd name="T44" fmla="*/ 573970523 w 654"/>
                <a:gd name="T45" fmla="*/ 207323158 h 528"/>
                <a:gd name="T46" fmla="*/ 655817834 w 654"/>
                <a:gd name="T47" fmla="*/ 179076770 h 528"/>
                <a:gd name="T48" fmla="*/ 689247306 w 654"/>
                <a:gd name="T49" fmla="*/ 170818066 h 528"/>
                <a:gd name="T50" fmla="*/ 639858810 w 654"/>
                <a:gd name="T51" fmla="*/ 146082372 h 528"/>
                <a:gd name="T52" fmla="*/ 608725612 w 654"/>
                <a:gd name="T53" fmla="*/ 151443246 h 528"/>
                <a:gd name="T54" fmla="*/ 574490335 w 654"/>
                <a:gd name="T55" fmla="*/ 159313512 h 528"/>
                <a:gd name="T56" fmla="*/ 543728194 w 654"/>
                <a:gd name="T57" fmla="*/ 146082372 h 528"/>
                <a:gd name="T58" fmla="*/ 549223822 w 654"/>
                <a:gd name="T59" fmla="*/ 133536617 h 528"/>
                <a:gd name="T60" fmla="*/ 598973800 w 654"/>
                <a:gd name="T61" fmla="*/ 120181745 h 528"/>
                <a:gd name="T62" fmla="*/ 636016144 w 654"/>
                <a:gd name="T63" fmla="*/ 124373583 h 528"/>
                <a:gd name="T64" fmla="*/ 651675437 w 654"/>
                <a:gd name="T65" fmla="*/ 135701851 h 528"/>
                <a:gd name="T66" fmla="*/ 639858810 w 654"/>
                <a:gd name="T67" fmla="*/ 146082372 h 528"/>
                <a:gd name="T68" fmla="*/ 717096226 w 654"/>
                <a:gd name="T69" fmla="*/ 155654809 h 528"/>
                <a:gd name="T70" fmla="*/ 759819587 w 654"/>
                <a:gd name="T71" fmla="*/ 130404843 h 528"/>
                <a:gd name="T72" fmla="*/ 795330527 w 654"/>
                <a:gd name="T73" fmla="*/ 123210755 h 528"/>
                <a:gd name="T74" fmla="*/ 814186398 w 654"/>
                <a:gd name="T75" fmla="*/ 106540511 h 528"/>
                <a:gd name="T76" fmla="*/ 826767341 w 654"/>
                <a:gd name="T77" fmla="*/ 87502745 h 528"/>
                <a:gd name="T78" fmla="*/ 777468208 w 654"/>
                <a:gd name="T79" fmla="*/ 91739966 h 528"/>
                <a:gd name="T80" fmla="*/ 731298493 w 654"/>
                <a:gd name="T81" fmla="*/ 87502745 h 528"/>
                <a:gd name="T82" fmla="*/ 743520312 w 654"/>
                <a:gd name="T83" fmla="*/ 69105449 h 528"/>
                <a:gd name="T84" fmla="*/ 783763675 w 654"/>
                <a:gd name="T85" fmla="*/ 69105449 h 528"/>
                <a:gd name="T86" fmla="*/ 769178419 w 654"/>
                <a:gd name="T87" fmla="*/ 21131814 h 528"/>
                <a:gd name="T88" fmla="*/ 754180754 w 654"/>
                <a:gd name="T89" fmla="*/ 9191204 h 528"/>
                <a:gd name="T90" fmla="*/ 689247306 w 654"/>
                <a:gd name="T91" fmla="*/ 4 h 528"/>
                <a:gd name="T92" fmla="*/ 648900703 w 654"/>
                <a:gd name="T93" fmla="*/ 4 h 528"/>
                <a:gd name="T94" fmla="*/ 587677262 w 654"/>
                <a:gd name="T95" fmla="*/ 10674034 h 528"/>
                <a:gd name="T96" fmla="*/ 538293899 w 654"/>
                <a:gd name="T97" fmla="*/ 25621653 h 528"/>
                <a:gd name="T98" fmla="*/ 499187018 w 654"/>
                <a:gd name="T99" fmla="*/ 41726596 h 528"/>
                <a:gd name="T100" fmla="*/ 467318091 w 654"/>
                <a:gd name="T101" fmla="*/ 55866687 h 528"/>
                <a:gd name="T102" fmla="*/ 447274118 w 654"/>
                <a:gd name="T103" fmla="*/ 64879747 h 528"/>
                <a:gd name="T104" fmla="*/ 403848886 w 654"/>
                <a:gd name="T105" fmla="*/ 65892601 h 528"/>
                <a:gd name="T106" fmla="*/ 358724621 w 654"/>
                <a:gd name="T107" fmla="*/ 60204776 h 528"/>
                <a:gd name="T108" fmla="*/ 330897071 w 654"/>
                <a:gd name="T109" fmla="*/ 68021453 h 528"/>
                <a:gd name="T110" fmla="*/ 314751825 w 654"/>
                <a:gd name="T111" fmla="*/ 76523188 h 528"/>
                <a:gd name="T112" fmla="*/ 284993714 w 654"/>
                <a:gd name="T113" fmla="*/ 85542903 h 528"/>
                <a:gd name="T114" fmla="*/ 211999299 w 654"/>
                <a:gd name="T115" fmla="*/ 85542903 h 528"/>
                <a:gd name="T116" fmla="*/ 221189670 w 654"/>
                <a:gd name="T117" fmla="*/ 72770204 h 528"/>
                <a:gd name="T118" fmla="*/ 199815778 w 654"/>
                <a:gd name="T119" fmla="*/ 58856315 h 528"/>
                <a:gd name="T120" fmla="*/ 178272871 w 654"/>
                <a:gd name="T121" fmla="*/ 50223934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54"/>
                <a:gd name="T184" fmla="*/ 0 h 528"/>
                <a:gd name="T185" fmla="*/ 654 w 654"/>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54" h="528">
                  <a:moveTo>
                    <a:pt x="137" y="269"/>
                  </a:moveTo>
                  <a:lnTo>
                    <a:pt x="124" y="272"/>
                  </a:lnTo>
                  <a:lnTo>
                    <a:pt x="115" y="279"/>
                  </a:lnTo>
                  <a:lnTo>
                    <a:pt x="102" y="289"/>
                  </a:lnTo>
                  <a:lnTo>
                    <a:pt x="72" y="285"/>
                  </a:lnTo>
                  <a:lnTo>
                    <a:pt x="64" y="289"/>
                  </a:lnTo>
                  <a:lnTo>
                    <a:pt x="51" y="289"/>
                  </a:lnTo>
                  <a:lnTo>
                    <a:pt x="41" y="279"/>
                  </a:lnTo>
                  <a:lnTo>
                    <a:pt x="41" y="272"/>
                  </a:lnTo>
                  <a:lnTo>
                    <a:pt x="38" y="269"/>
                  </a:lnTo>
                  <a:lnTo>
                    <a:pt x="25" y="258"/>
                  </a:lnTo>
                  <a:lnTo>
                    <a:pt x="16" y="258"/>
                  </a:lnTo>
                  <a:lnTo>
                    <a:pt x="13" y="269"/>
                  </a:lnTo>
                  <a:lnTo>
                    <a:pt x="3" y="275"/>
                  </a:lnTo>
                  <a:lnTo>
                    <a:pt x="0" y="275"/>
                  </a:lnTo>
                  <a:lnTo>
                    <a:pt x="3" y="282"/>
                  </a:lnTo>
                  <a:lnTo>
                    <a:pt x="9" y="292"/>
                  </a:lnTo>
                  <a:lnTo>
                    <a:pt x="16" y="303"/>
                  </a:lnTo>
                  <a:lnTo>
                    <a:pt x="16" y="308"/>
                  </a:lnTo>
                  <a:lnTo>
                    <a:pt x="25" y="329"/>
                  </a:lnTo>
                  <a:lnTo>
                    <a:pt x="25" y="336"/>
                  </a:lnTo>
                  <a:lnTo>
                    <a:pt x="38" y="359"/>
                  </a:lnTo>
                  <a:lnTo>
                    <a:pt x="41" y="366"/>
                  </a:lnTo>
                  <a:lnTo>
                    <a:pt x="48" y="376"/>
                  </a:lnTo>
                  <a:lnTo>
                    <a:pt x="51" y="382"/>
                  </a:lnTo>
                  <a:lnTo>
                    <a:pt x="60" y="396"/>
                  </a:lnTo>
                  <a:lnTo>
                    <a:pt x="67" y="402"/>
                  </a:lnTo>
                  <a:lnTo>
                    <a:pt x="70" y="413"/>
                  </a:lnTo>
                  <a:lnTo>
                    <a:pt x="72" y="439"/>
                  </a:lnTo>
                  <a:lnTo>
                    <a:pt x="67" y="450"/>
                  </a:lnTo>
                  <a:lnTo>
                    <a:pt x="57" y="446"/>
                  </a:lnTo>
                  <a:lnTo>
                    <a:pt x="54" y="456"/>
                  </a:lnTo>
                  <a:lnTo>
                    <a:pt x="57" y="456"/>
                  </a:lnTo>
                  <a:lnTo>
                    <a:pt x="60" y="460"/>
                  </a:lnTo>
                  <a:lnTo>
                    <a:pt x="64" y="466"/>
                  </a:lnTo>
                  <a:lnTo>
                    <a:pt x="60" y="466"/>
                  </a:lnTo>
                  <a:lnTo>
                    <a:pt x="64" y="473"/>
                  </a:lnTo>
                  <a:lnTo>
                    <a:pt x="67" y="473"/>
                  </a:lnTo>
                  <a:lnTo>
                    <a:pt x="80" y="490"/>
                  </a:lnTo>
                  <a:lnTo>
                    <a:pt x="76" y="510"/>
                  </a:lnTo>
                  <a:lnTo>
                    <a:pt x="80" y="517"/>
                  </a:lnTo>
                  <a:lnTo>
                    <a:pt x="83" y="517"/>
                  </a:lnTo>
                  <a:lnTo>
                    <a:pt x="83" y="503"/>
                  </a:lnTo>
                  <a:lnTo>
                    <a:pt x="92" y="503"/>
                  </a:lnTo>
                  <a:lnTo>
                    <a:pt x="92" y="517"/>
                  </a:lnTo>
                  <a:lnTo>
                    <a:pt x="111" y="517"/>
                  </a:lnTo>
                  <a:lnTo>
                    <a:pt x="115" y="520"/>
                  </a:lnTo>
                  <a:lnTo>
                    <a:pt x="111" y="523"/>
                  </a:lnTo>
                  <a:lnTo>
                    <a:pt x="115" y="523"/>
                  </a:lnTo>
                  <a:lnTo>
                    <a:pt x="149" y="527"/>
                  </a:lnTo>
                  <a:lnTo>
                    <a:pt x="156" y="520"/>
                  </a:lnTo>
                  <a:lnTo>
                    <a:pt x="191" y="517"/>
                  </a:lnTo>
                  <a:lnTo>
                    <a:pt x="195" y="517"/>
                  </a:lnTo>
                  <a:lnTo>
                    <a:pt x="213" y="517"/>
                  </a:lnTo>
                  <a:lnTo>
                    <a:pt x="217" y="510"/>
                  </a:lnTo>
                  <a:lnTo>
                    <a:pt x="222" y="510"/>
                  </a:lnTo>
                  <a:lnTo>
                    <a:pt x="229" y="503"/>
                  </a:lnTo>
                  <a:lnTo>
                    <a:pt x="271" y="507"/>
                  </a:lnTo>
                  <a:lnTo>
                    <a:pt x="277" y="500"/>
                  </a:lnTo>
                  <a:lnTo>
                    <a:pt x="302" y="503"/>
                  </a:lnTo>
                  <a:lnTo>
                    <a:pt x="325" y="510"/>
                  </a:lnTo>
                  <a:lnTo>
                    <a:pt x="334" y="510"/>
                  </a:lnTo>
                  <a:lnTo>
                    <a:pt x="341" y="500"/>
                  </a:lnTo>
                  <a:lnTo>
                    <a:pt x="369" y="503"/>
                  </a:lnTo>
                  <a:lnTo>
                    <a:pt x="366" y="493"/>
                  </a:lnTo>
                  <a:lnTo>
                    <a:pt x="369" y="493"/>
                  </a:lnTo>
                  <a:lnTo>
                    <a:pt x="411" y="486"/>
                  </a:lnTo>
                  <a:lnTo>
                    <a:pt x="426" y="480"/>
                  </a:lnTo>
                  <a:lnTo>
                    <a:pt x="453" y="463"/>
                  </a:lnTo>
                  <a:lnTo>
                    <a:pt x="471" y="446"/>
                  </a:lnTo>
                  <a:lnTo>
                    <a:pt x="484" y="439"/>
                  </a:lnTo>
                  <a:lnTo>
                    <a:pt x="519" y="400"/>
                  </a:lnTo>
                  <a:lnTo>
                    <a:pt x="526" y="396"/>
                  </a:lnTo>
                  <a:lnTo>
                    <a:pt x="535" y="389"/>
                  </a:lnTo>
                  <a:lnTo>
                    <a:pt x="544" y="382"/>
                  </a:lnTo>
                  <a:lnTo>
                    <a:pt x="550" y="372"/>
                  </a:lnTo>
                  <a:lnTo>
                    <a:pt x="557" y="363"/>
                  </a:lnTo>
                  <a:lnTo>
                    <a:pt x="506" y="326"/>
                  </a:lnTo>
                  <a:lnTo>
                    <a:pt x="500" y="332"/>
                  </a:lnTo>
                  <a:lnTo>
                    <a:pt x="493" y="336"/>
                  </a:lnTo>
                  <a:lnTo>
                    <a:pt x="481" y="339"/>
                  </a:lnTo>
                  <a:lnTo>
                    <a:pt x="477" y="339"/>
                  </a:lnTo>
                  <a:lnTo>
                    <a:pt x="471" y="349"/>
                  </a:lnTo>
                  <a:lnTo>
                    <a:pt x="455" y="356"/>
                  </a:lnTo>
                  <a:lnTo>
                    <a:pt x="442" y="342"/>
                  </a:lnTo>
                  <a:lnTo>
                    <a:pt x="434" y="332"/>
                  </a:lnTo>
                  <a:lnTo>
                    <a:pt x="430" y="326"/>
                  </a:lnTo>
                  <a:lnTo>
                    <a:pt x="423" y="316"/>
                  </a:lnTo>
                  <a:lnTo>
                    <a:pt x="426" y="308"/>
                  </a:lnTo>
                  <a:lnTo>
                    <a:pt x="434" y="299"/>
                  </a:lnTo>
                  <a:lnTo>
                    <a:pt x="446" y="285"/>
                  </a:lnTo>
                  <a:lnTo>
                    <a:pt x="455" y="279"/>
                  </a:lnTo>
                  <a:lnTo>
                    <a:pt x="474" y="269"/>
                  </a:lnTo>
                  <a:lnTo>
                    <a:pt x="487" y="269"/>
                  </a:lnTo>
                  <a:lnTo>
                    <a:pt x="493" y="272"/>
                  </a:lnTo>
                  <a:lnTo>
                    <a:pt x="503" y="279"/>
                  </a:lnTo>
                  <a:lnTo>
                    <a:pt x="512" y="295"/>
                  </a:lnTo>
                  <a:lnTo>
                    <a:pt x="516" y="295"/>
                  </a:lnTo>
                  <a:lnTo>
                    <a:pt x="516" y="303"/>
                  </a:lnTo>
                  <a:lnTo>
                    <a:pt x="519" y="299"/>
                  </a:lnTo>
                  <a:lnTo>
                    <a:pt x="519" y="305"/>
                  </a:lnTo>
                  <a:lnTo>
                    <a:pt x="506" y="326"/>
                  </a:lnTo>
                  <a:lnTo>
                    <a:pt x="557" y="363"/>
                  </a:lnTo>
                  <a:lnTo>
                    <a:pt x="563" y="356"/>
                  </a:lnTo>
                  <a:lnTo>
                    <a:pt x="566" y="349"/>
                  </a:lnTo>
                  <a:lnTo>
                    <a:pt x="580" y="329"/>
                  </a:lnTo>
                  <a:lnTo>
                    <a:pt x="592" y="305"/>
                  </a:lnTo>
                  <a:lnTo>
                    <a:pt x="601" y="292"/>
                  </a:lnTo>
                  <a:lnTo>
                    <a:pt x="608" y="289"/>
                  </a:lnTo>
                  <a:lnTo>
                    <a:pt x="615" y="285"/>
                  </a:lnTo>
                  <a:lnTo>
                    <a:pt x="630" y="275"/>
                  </a:lnTo>
                  <a:lnTo>
                    <a:pt x="636" y="265"/>
                  </a:lnTo>
                  <a:lnTo>
                    <a:pt x="640" y="245"/>
                  </a:lnTo>
                  <a:lnTo>
                    <a:pt x="643" y="238"/>
                  </a:lnTo>
                  <a:lnTo>
                    <a:pt x="646" y="218"/>
                  </a:lnTo>
                  <a:lnTo>
                    <a:pt x="650" y="211"/>
                  </a:lnTo>
                  <a:lnTo>
                    <a:pt x="653" y="195"/>
                  </a:lnTo>
                  <a:lnTo>
                    <a:pt x="624" y="195"/>
                  </a:lnTo>
                  <a:lnTo>
                    <a:pt x="617" y="195"/>
                  </a:lnTo>
                  <a:lnTo>
                    <a:pt x="615" y="205"/>
                  </a:lnTo>
                  <a:lnTo>
                    <a:pt x="608" y="211"/>
                  </a:lnTo>
                  <a:lnTo>
                    <a:pt x="582" y="208"/>
                  </a:lnTo>
                  <a:lnTo>
                    <a:pt x="577" y="195"/>
                  </a:lnTo>
                  <a:lnTo>
                    <a:pt x="573" y="188"/>
                  </a:lnTo>
                  <a:lnTo>
                    <a:pt x="582" y="164"/>
                  </a:lnTo>
                  <a:lnTo>
                    <a:pt x="589" y="154"/>
                  </a:lnTo>
                  <a:lnTo>
                    <a:pt x="598" y="151"/>
                  </a:lnTo>
                  <a:lnTo>
                    <a:pt x="615" y="161"/>
                  </a:lnTo>
                  <a:lnTo>
                    <a:pt x="620" y="154"/>
                  </a:lnTo>
                  <a:lnTo>
                    <a:pt x="617" y="91"/>
                  </a:lnTo>
                  <a:lnTo>
                    <a:pt x="608" y="57"/>
                  </a:lnTo>
                  <a:lnTo>
                    <a:pt x="608" y="47"/>
                  </a:lnTo>
                  <a:lnTo>
                    <a:pt x="605" y="34"/>
                  </a:lnTo>
                  <a:lnTo>
                    <a:pt x="601" y="20"/>
                  </a:lnTo>
                  <a:lnTo>
                    <a:pt x="598" y="20"/>
                  </a:lnTo>
                  <a:lnTo>
                    <a:pt x="585" y="7"/>
                  </a:lnTo>
                  <a:lnTo>
                    <a:pt x="573" y="4"/>
                  </a:lnTo>
                  <a:lnTo>
                    <a:pt x="544" y="4"/>
                  </a:lnTo>
                  <a:lnTo>
                    <a:pt x="535" y="0"/>
                  </a:lnTo>
                  <a:lnTo>
                    <a:pt x="512" y="0"/>
                  </a:lnTo>
                  <a:lnTo>
                    <a:pt x="512" y="4"/>
                  </a:lnTo>
                  <a:lnTo>
                    <a:pt x="503" y="7"/>
                  </a:lnTo>
                  <a:lnTo>
                    <a:pt x="493" y="14"/>
                  </a:lnTo>
                  <a:lnTo>
                    <a:pt x="465" y="24"/>
                  </a:lnTo>
                  <a:lnTo>
                    <a:pt x="455" y="37"/>
                  </a:lnTo>
                  <a:lnTo>
                    <a:pt x="439" y="43"/>
                  </a:lnTo>
                  <a:lnTo>
                    <a:pt x="426" y="57"/>
                  </a:lnTo>
                  <a:lnTo>
                    <a:pt x="417" y="74"/>
                  </a:lnTo>
                  <a:lnTo>
                    <a:pt x="404" y="88"/>
                  </a:lnTo>
                  <a:lnTo>
                    <a:pt x="395" y="94"/>
                  </a:lnTo>
                  <a:lnTo>
                    <a:pt x="385" y="101"/>
                  </a:lnTo>
                  <a:lnTo>
                    <a:pt x="376" y="114"/>
                  </a:lnTo>
                  <a:lnTo>
                    <a:pt x="369" y="125"/>
                  </a:lnTo>
                  <a:lnTo>
                    <a:pt x="366" y="138"/>
                  </a:lnTo>
                  <a:lnTo>
                    <a:pt x="360" y="141"/>
                  </a:lnTo>
                  <a:lnTo>
                    <a:pt x="354" y="145"/>
                  </a:lnTo>
                  <a:lnTo>
                    <a:pt x="341" y="148"/>
                  </a:lnTo>
                  <a:lnTo>
                    <a:pt x="327" y="151"/>
                  </a:lnTo>
                  <a:lnTo>
                    <a:pt x="319" y="148"/>
                  </a:lnTo>
                  <a:lnTo>
                    <a:pt x="302" y="141"/>
                  </a:lnTo>
                  <a:lnTo>
                    <a:pt x="292" y="138"/>
                  </a:lnTo>
                  <a:lnTo>
                    <a:pt x="283" y="135"/>
                  </a:lnTo>
                  <a:lnTo>
                    <a:pt x="274" y="138"/>
                  </a:lnTo>
                  <a:lnTo>
                    <a:pt x="267" y="145"/>
                  </a:lnTo>
                  <a:lnTo>
                    <a:pt x="261" y="151"/>
                  </a:lnTo>
                  <a:lnTo>
                    <a:pt x="254" y="158"/>
                  </a:lnTo>
                  <a:lnTo>
                    <a:pt x="252" y="164"/>
                  </a:lnTo>
                  <a:lnTo>
                    <a:pt x="248" y="171"/>
                  </a:lnTo>
                  <a:lnTo>
                    <a:pt x="238" y="174"/>
                  </a:lnTo>
                  <a:lnTo>
                    <a:pt x="235" y="178"/>
                  </a:lnTo>
                  <a:lnTo>
                    <a:pt x="226" y="191"/>
                  </a:lnTo>
                  <a:lnTo>
                    <a:pt x="213" y="195"/>
                  </a:lnTo>
                  <a:lnTo>
                    <a:pt x="179" y="195"/>
                  </a:lnTo>
                  <a:lnTo>
                    <a:pt x="168" y="191"/>
                  </a:lnTo>
                  <a:lnTo>
                    <a:pt x="168" y="188"/>
                  </a:lnTo>
                  <a:lnTo>
                    <a:pt x="168" y="181"/>
                  </a:lnTo>
                  <a:lnTo>
                    <a:pt x="175" y="161"/>
                  </a:lnTo>
                  <a:lnTo>
                    <a:pt x="172" y="148"/>
                  </a:lnTo>
                  <a:lnTo>
                    <a:pt x="168" y="138"/>
                  </a:lnTo>
                  <a:lnTo>
                    <a:pt x="159" y="131"/>
                  </a:lnTo>
                  <a:lnTo>
                    <a:pt x="156" y="125"/>
                  </a:lnTo>
                  <a:lnTo>
                    <a:pt x="146" y="117"/>
                  </a:lnTo>
                  <a:lnTo>
                    <a:pt x="140" y="111"/>
                  </a:lnTo>
                  <a:lnTo>
                    <a:pt x="137" y="111"/>
                  </a:lnTo>
                  <a:lnTo>
                    <a:pt x="137" y="269"/>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12" name="Freeform 136"/>
            <p:cNvSpPr>
              <a:spLocks noChangeAspect="1"/>
            </p:cNvSpPr>
            <p:nvPr/>
          </p:nvSpPr>
          <p:spPr bwMode="auto">
            <a:xfrm>
              <a:off x="5424" y="2914"/>
              <a:ext cx="48" cy="41"/>
            </a:xfrm>
            <a:custGeom>
              <a:avLst/>
              <a:gdLst>
                <a:gd name="T0" fmla="*/ 2147483647 w 34"/>
                <a:gd name="T1" fmla="*/ 0 h 42"/>
                <a:gd name="T2" fmla="*/ 2147483647 w 34"/>
                <a:gd name="T3" fmla="*/ 3 h 42"/>
                <a:gd name="T4" fmla="*/ 0 w 34"/>
                <a:gd name="T5" fmla="*/ 14 h 42"/>
                <a:gd name="T6" fmla="*/ 2147483647 w 34"/>
                <a:gd name="T7" fmla="*/ 21 h 42"/>
                <a:gd name="T8" fmla="*/ 2147483647 w 34"/>
                <a:gd name="T9" fmla="*/ 18 h 42"/>
                <a:gd name="T10" fmla="*/ 2147483647 w 34"/>
                <a:gd name="T11" fmla="*/ 0 h 42"/>
                <a:gd name="T12" fmla="*/ 0 60000 65536"/>
                <a:gd name="T13" fmla="*/ 0 60000 65536"/>
                <a:gd name="T14" fmla="*/ 0 60000 65536"/>
                <a:gd name="T15" fmla="*/ 0 60000 65536"/>
                <a:gd name="T16" fmla="*/ 0 60000 65536"/>
                <a:gd name="T17" fmla="*/ 0 60000 65536"/>
                <a:gd name="T18" fmla="*/ 0 w 34"/>
                <a:gd name="T19" fmla="*/ 0 h 42"/>
                <a:gd name="T20" fmla="*/ 34 w 34"/>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34" h="42">
                  <a:moveTo>
                    <a:pt x="29" y="0"/>
                  </a:moveTo>
                  <a:lnTo>
                    <a:pt x="4" y="3"/>
                  </a:lnTo>
                  <a:lnTo>
                    <a:pt x="0" y="14"/>
                  </a:lnTo>
                  <a:lnTo>
                    <a:pt x="17" y="41"/>
                  </a:lnTo>
                  <a:lnTo>
                    <a:pt x="33" y="18"/>
                  </a:lnTo>
                  <a:lnTo>
                    <a:pt x="29" y="0"/>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13" name="Freeform 137"/>
            <p:cNvSpPr>
              <a:spLocks noChangeAspect="1"/>
            </p:cNvSpPr>
            <p:nvPr/>
          </p:nvSpPr>
          <p:spPr bwMode="auto">
            <a:xfrm>
              <a:off x="5358" y="2880"/>
              <a:ext cx="29" cy="33"/>
            </a:xfrm>
            <a:custGeom>
              <a:avLst/>
              <a:gdLst>
                <a:gd name="T0" fmla="*/ 2147483647 w 22"/>
                <a:gd name="T1" fmla="*/ 0 h 15"/>
                <a:gd name="T2" fmla="*/ 2147483647 w 22"/>
                <a:gd name="T3" fmla="*/ 2147483647 h 15"/>
                <a:gd name="T4" fmla="*/ 0 w 22"/>
                <a:gd name="T5" fmla="*/ 2147483647 h 15"/>
                <a:gd name="T6" fmla="*/ 2147483647 w 22"/>
                <a:gd name="T7" fmla="*/ 2147483647 h 15"/>
                <a:gd name="T8" fmla="*/ 2147483647 w 22"/>
                <a:gd name="T9" fmla="*/ 2147483647 h 15"/>
                <a:gd name="T10" fmla="*/ 2147483647 w 22"/>
                <a:gd name="T11" fmla="*/ 0 h 15"/>
                <a:gd name="T12" fmla="*/ 0 60000 65536"/>
                <a:gd name="T13" fmla="*/ 0 60000 65536"/>
                <a:gd name="T14" fmla="*/ 0 60000 65536"/>
                <a:gd name="T15" fmla="*/ 0 60000 65536"/>
                <a:gd name="T16" fmla="*/ 0 60000 65536"/>
                <a:gd name="T17" fmla="*/ 0 60000 65536"/>
                <a:gd name="T18" fmla="*/ 0 w 22"/>
                <a:gd name="T19" fmla="*/ 0 h 15"/>
                <a:gd name="T20" fmla="*/ 22 w 2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22" h="15">
                  <a:moveTo>
                    <a:pt x="18" y="0"/>
                  </a:moveTo>
                  <a:lnTo>
                    <a:pt x="3" y="4"/>
                  </a:lnTo>
                  <a:lnTo>
                    <a:pt x="0" y="10"/>
                  </a:lnTo>
                  <a:lnTo>
                    <a:pt x="9" y="14"/>
                  </a:lnTo>
                  <a:lnTo>
                    <a:pt x="21" y="11"/>
                  </a:lnTo>
                  <a:lnTo>
                    <a:pt x="18" y="0"/>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14" name="Freeform 138"/>
            <p:cNvSpPr>
              <a:spLocks/>
            </p:cNvSpPr>
            <p:nvPr/>
          </p:nvSpPr>
          <p:spPr bwMode="auto">
            <a:xfrm>
              <a:off x="4841" y="3526"/>
              <a:ext cx="56" cy="66"/>
            </a:xfrm>
            <a:custGeom>
              <a:avLst/>
              <a:gdLst>
                <a:gd name="T0" fmla="*/ 598217 w 53"/>
                <a:gd name="T1" fmla="*/ 8816492 h 61"/>
                <a:gd name="T2" fmla="*/ 381512 w 53"/>
                <a:gd name="T3" fmla="*/ 0 h 61"/>
                <a:gd name="T4" fmla="*/ 219982 w 53"/>
                <a:gd name="T5" fmla="*/ 3 h 61"/>
                <a:gd name="T6" fmla="*/ 158094 w 53"/>
                <a:gd name="T7" fmla="*/ 11167037 h 61"/>
                <a:gd name="T8" fmla="*/ 0 w 53"/>
                <a:gd name="T9" fmla="*/ 33646030 h 61"/>
                <a:gd name="T10" fmla="*/ 3 w 53"/>
                <a:gd name="T11" fmla="*/ 39387803 h 61"/>
                <a:gd name="T12" fmla="*/ 158094 w 53"/>
                <a:gd name="T13" fmla="*/ 50605810 h 61"/>
                <a:gd name="T14" fmla="*/ 502422 w 53"/>
                <a:gd name="T15" fmla="*/ 53978119 h 61"/>
                <a:gd name="T16" fmla="*/ 598217 w 53"/>
                <a:gd name="T17" fmla="*/ 46772046 h 61"/>
                <a:gd name="T18" fmla="*/ 661653 w 53"/>
                <a:gd name="T19" fmla="*/ 39387803 h 61"/>
                <a:gd name="T20" fmla="*/ 745602 w 53"/>
                <a:gd name="T21" fmla="*/ 39387803 h 61"/>
                <a:gd name="T22" fmla="*/ 699105 w 53"/>
                <a:gd name="T23" fmla="*/ 3 h 61"/>
                <a:gd name="T24" fmla="*/ 598217 w 53"/>
                <a:gd name="T25" fmla="*/ 8816492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1"/>
                <a:gd name="T41" fmla="*/ 53 w 53"/>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1">
                  <a:moveTo>
                    <a:pt x="42" y="10"/>
                  </a:moveTo>
                  <a:lnTo>
                    <a:pt x="26" y="0"/>
                  </a:lnTo>
                  <a:lnTo>
                    <a:pt x="16" y="3"/>
                  </a:lnTo>
                  <a:lnTo>
                    <a:pt x="10" y="13"/>
                  </a:lnTo>
                  <a:lnTo>
                    <a:pt x="0" y="37"/>
                  </a:lnTo>
                  <a:lnTo>
                    <a:pt x="3" y="43"/>
                  </a:lnTo>
                  <a:lnTo>
                    <a:pt x="10" y="57"/>
                  </a:lnTo>
                  <a:lnTo>
                    <a:pt x="35" y="60"/>
                  </a:lnTo>
                  <a:lnTo>
                    <a:pt x="42" y="53"/>
                  </a:lnTo>
                  <a:lnTo>
                    <a:pt x="45" y="43"/>
                  </a:lnTo>
                  <a:lnTo>
                    <a:pt x="52" y="43"/>
                  </a:lnTo>
                  <a:lnTo>
                    <a:pt x="48" y="3"/>
                  </a:lnTo>
                  <a:lnTo>
                    <a:pt x="42" y="10"/>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15" name="Freeform 139"/>
            <p:cNvSpPr>
              <a:spLocks/>
            </p:cNvSpPr>
            <p:nvPr/>
          </p:nvSpPr>
          <p:spPr bwMode="auto">
            <a:xfrm>
              <a:off x="4679" y="3654"/>
              <a:ext cx="106" cy="97"/>
            </a:xfrm>
            <a:custGeom>
              <a:avLst/>
              <a:gdLst>
                <a:gd name="T0" fmla="*/ 488933077 w 97"/>
                <a:gd name="T1" fmla="*/ 17210868 h 90"/>
                <a:gd name="T2" fmla="*/ 418469859 w 97"/>
                <a:gd name="T3" fmla="*/ 26639131 h 90"/>
                <a:gd name="T4" fmla="*/ 382939615 w 97"/>
                <a:gd name="T5" fmla="*/ 29359200 h 90"/>
                <a:gd name="T6" fmla="*/ 350425941 w 97"/>
                <a:gd name="T7" fmla="*/ 31335447 h 90"/>
                <a:gd name="T8" fmla="*/ 289330865 w 97"/>
                <a:gd name="T9" fmla="*/ 33251235 h 90"/>
                <a:gd name="T10" fmla="*/ 268530848 w 97"/>
                <a:gd name="T11" fmla="*/ 33251235 h 90"/>
                <a:gd name="T12" fmla="*/ 242285168 w 97"/>
                <a:gd name="T13" fmla="*/ 37835281 h 90"/>
                <a:gd name="T14" fmla="*/ 155473775 w 97"/>
                <a:gd name="T15" fmla="*/ 40941936 h 90"/>
                <a:gd name="T16" fmla="*/ 98927439 w 97"/>
                <a:gd name="T17" fmla="*/ 34103783 h 90"/>
                <a:gd name="T18" fmla="*/ 44515423 w 97"/>
                <a:gd name="T19" fmla="*/ 29359200 h 90"/>
                <a:gd name="T20" fmla="*/ 34112118 w 97"/>
                <a:gd name="T21" fmla="*/ 26639131 h 90"/>
                <a:gd name="T22" fmla="*/ 0 w 97"/>
                <a:gd name="T23" fmla="*/ 21758438 h 90"/>
                <a:gd name="T24" fmla="*/ 2 w 97"/>
                <a:gd name="T25" fmla="*/ 18549489 h 90"/>
                <a:gd name="T26" fmla="*/ 44515423 w 97"/>
                <a:gd name="T27" fmla="*/ 14346989 h 90"/>
                <a:gd name="T28" fmla="*/ 108106258 w 97"/>
                <a:gd name="T29" fmla="*/ 7456329 h 90"/>
                <a:gd name="T30" fmla="*/ 155473775 w 97"/>
                <a:gd name="T31" fmla="*/ 4413890 h 90"/>
                <a:gd name="T32" fmla="*/ 254888158 w 97"/>
                <a:gd name="T33" fmla="*/ 0 h 90"/>
                <a:gd name="T34" fmla="*/ 316534766 w 97"/>
                <a:gd name="T35" fmla="*/ 0 h 90"/>
                <a:gd name="T36" fmla="*/ 350425941 w 97"/>
                <a:gd name="T37" fmla="*/ 4 h 90"/>
                <a:gd name="T38" fmla="*/ 397209230 w 97"/>
                <a:gd name="T39" fmla="*/ 4413890 h 90"/>
                <a:gd name="T40" fmla="*/ 450883661 w 97"/>
                <a:gd name="T41" fmla="*/ 12351014 h 90"/>
                <a:gd name="T42" fmla="*/ 467426545 w 97"/>
                <a:gd name="T43" fmla="*/ 12351014 h 90"/>
                <a:gd name="T44" fmla="*/ 467426545 w 97"/>
                <a:gd name="T45" fmla="*/ 15769440 h 90"/>
                <a:gd name="T46" fmla="*/ 488933077 w 97"/>
                <a:gd name="T47" fmla="*/ 14346989 h 90"/>
                <a:gd name="T48" fmla="*/ 488933077 w 97"/>
                <a:gd name="T49" fmla="*/ 1721086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
                <a:gd name="T76" fmla="*/ 0 h 90"/>
                <a:gd name="T77" fmla="*/ 97 w 97"/>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 h="90">
                  <a:moveTo>
                    <a:pt x="96" y="38"/>
                  </a:moveTo>
                  <a:lnTo>
                    <a:pt x="83" y="58"/>
                  </a:lnTo>
                  <a:lnTo>
                    <a:pt x="76" y="65"/>
                  </a:lnTo>
                  <a:lnTo>
                    <a:pt x="70" y="69"/>
                  </a:lnTo>
                  <a:lnTo>
                    <a:pt x="57" y="72"/>
                  </a:lnTo>
                  <a:lnTo>
                    <a:pt x="54" y="72"/>
                  </a:lnTo>
                  <a:lnTo>
                    <a:pt x="48" y="82"/>
                  </a:lnTo>
                  <a:lnTo>
                    <a:pt x="31" y="89"/>
                  </a:lnTo>
                  <a:lnTo>
                    <a:pt x="19" y="75"/>
                  </a:lnTo>
                  <a:lnTo>
                    <a:pt x="9" y="65"/>
                  </a:lnTo>
                  <a:lnTo>
                    <a:pt x="6" y="58"/>
                  </a:lnTo>
                  <a:lnTo>
                    <a:pt x="0" y="48"/>
                  </a:lnTo>
                  <a:lnTo>
                    <a:pt x="2" y="41"/>
                  </a:lnTo>
                  <a:lnTo>
                    <a:pt x="9" y="31"/>
                  </a:lnTo>
                  <a:lnTo>
                    <a:pt x="21" y="17"/>
                  </a:lnTo>
                  <a:lnTo>
                    <a:pt x="31" y="10"/>
                  </a:lnTo>
                  <a:lnTo>
                    <a:pt x="50" y="0"/>
                  </a:lnTo>
                  <a:lnTo>
                    <a:pt x="63" y="0"/>
                  </a:lnTo>
                  <a:lnTo>
                    <a:pt x="70" y="4"/>
                  </a:lnTo>
                  <a:lnTo>
                    <a:pt x="79" y="10"/>
                  </a:lnTo>
                  <a:lnTo>
                    <a:pt x="89" y="27"/>
                  </a:lnTo>
                  <a:lnTo>
                    <a:pt x="93" y="27"/>
                  </a:lnTo>
                  <a:lnTo>
                    <a:pt x="93" y="34"/>
                  </a:lnTo>
                  <a:lnTo>
                    <a:pt x="96" y="31"/>
                  </a:lnTo>
                  <a:lnTo>
                    <a:pt x="96" y="38"/>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16" name="Freeform 140"/>
            <p:cNvSpPr>
              <a:spLocks/>
            </p:cNvSpPr>
            <p:nvPr/>
          </p:nvSpPr>
          <p:spPr bwMode="auto">
            <a:xfrm>
              <a:off x="5349" y="2925"/>
              <a:ext cx="313" cy="598"/>
            </a:xfrm>
            <a:custGeom>
              <a:avLst/>
              <a:gdLst>
                <a:gd name="T0" fmla="*/ 0 w 285"/>
                <a:gd name="T1" fmla="*/ 34993 h 583"/>
                <a:gd name="T2" fmla="*/ 686100907 w 285"/>
                <a:gd name="T3" fmla="*/ 26831 h 583"/>
                <a:gd name="T4" fmla="*/ 517952653 w 285"/>
                <a:gd name="T5" fmla="*/ 19546 h 583"/>
                <a:gd name="T6" fmla="*/ 791807969 w 285"/>
                <a:gd name="T7" fmla="*/ 13412 h 583"/>
                <a:gd name="T8" fmla="*/ 1751381968 w 285"/>
                <a:gd name="T9" fmla="*/ 12116 h 583"/>
                <a:gd name="T10" fmla="*/ 2147483647 w 285"/>
                <a:gd name="T11" fmla="*/ 4615 h 583"/>
                <a:gd name="T12" fmla="*/ 2147483647 w 285"/>
                <a:gd name="T13" fmla="*/ 3766 h 583"/>
                <a:gd name="T14" fmla="*/ 2147483647 w 285"/>
                <a:gd name="T15" fmla="*/ 0 h 583"/>
                <a:gd name="T16" fmla="*/ 2147483647 w 285"/>
                <a:gd name="T17" fmla="*/ 2509 h 583"/>
                <a:gd name="T18" fmla="*/ 2147483647 w 285"/>
                <a:gd name="T19" fmla="*/ 10779 h 583"/>
                <a:gd name="T20" fmla="*/ 1843976159 w 285"/>
                <a:gd name="T21" fmla="*/ 44908 h 583"/>
                <a:gd name="T22" fmla="*/ 893085219 w 285"/>
                <a:gd name="T23" fmla="*/ 48248 h 583"/>
                <a:gd name="T24" fmla="*/ 0 w 285"/>
                <a:gd name="T25" fmla="*/ 42961 h 583"/>
                <a:gd name="T26" fmla="*/ 0 w 285"/>
                <a:gd name="T27" fmla="*/ 34993 h 5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5"/>
                <a:gd name="T43" fmla="*/ 0 h 583"/>
                <a:gd name="T44" fmla="*/ 285 w 285"/>
                <a:gd name="T45" fmla="*/ 583 h 5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5" h="583">
                  <a:moveTo>
                    <a:pt x="0" y="421"/>
                  </a:moveTo>
                  <a:lnTo>
                    <a:pt x="56" y="323"/>
                  </a:lnTo>
                  <a:lnTo>
                    <a:pt x="42" y="235"/>
                  </a:lnTo>
                  <a:lnTo>
                    <a:pt x="66" y="162"/>
                  </a:lnTo>
                  <a:lnTo>
                    <a:pt x="145" y="146"/>
                  </a:lnTo>
                  <a:lnTo>
                    <a:pt x="195" y="56"/>
                  </a:lnTo>
                  <a:lnTo>
                    <a:pt x="227" y="48"/>
                  </a:lnTo>
                  <a:lnTo>
                    <a:pt x="227" y="0"/>
                  </a:lnTo>
                  <a:lnTo>
                    <a:pt x="284" y="32"/>
                  </a:lnTo>
                  <a:lnTo>
                    <a:pt x="284" y="130"/>
                  </a:lnTo>
                  <a:lnTo>
                    <a:pt x="153" y="541"/>
                  </a:lnTo>
                  <a:lnTo>
                    <a:pt x="73" y="582"/>
                  </a:lnTo>
                  <a:lnTo>
                    <a:pt x="0" y="517"/>
                  </a:lnTo>
                  <a:lnTo>
                    <a:pt x="0" y="421"/>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grpSp>
      <p:sp>
        <p:nvSpPr>
          <p:cNvPr id="39998" name="Text Box 141"/>
          <p:cNvSpPr txBox="1">
            <a:spLocks noChangeArrowheads="1"/>
          </p:cNvSpPr>
          <p:nvPr/>
        </p:nvSpPr>
        <p:spPr bwMode="auto">
          <a:xfrm>
            <a:off x="6743700" y="5249863"/>
            <a:ext cx="347663" cy="96837"/>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Namibia</a:t>
            </a:r>
          </a:p>
        </p:txBody>
      </p:sp>
      <p:sp>
        <p:nvSpPr>
          <p:cNvPr id="39999" name="Text Box 142"/>
          <p:cNvSpPr txBox="1">
            <a:spLocks noChangeArrowheads="1"/>
          </p:cNvSpPr>
          <p:nvPr/>
        </p:nvSpPr>
        <p:spPr bwMode="auto">
          <a:xfrm>
            <a:off x="7259638" y="4829175"/>
            <a:ext cx="315912" cy="96838"/>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Zambia</a:t>
            </a:r>
          </a:p>
        </p:txBody>
      </p:sp>
      <p:sp>
        <p:nvSpPr>
          <p:cNvPr id="40000" name="Text Box 143"/>
          <p:cNvSpPr txBox="1">
            <a:spLocks noChangeArrowheads="1"/>
          </p:cNvSpPr>
          <p:nvPr/>
        </p:nvSpPr>
        <p:spPr bwMode="auto">
          <a:xfrm>
            <a:off x="7135813" y="5230813"/>
            <a:ext cx="417512" cy="96837"/>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Botswana</a:t>
            </a:r>
          </a:p>
        </p:txBody>
      </p:sp>
      <p:sp>
        <p:nvSpPr>
          <p:cNvPr id="40001" name="Text Box 144"/>
          <p:cNvSpPr txBox="1">
            <a:spLocks noChangeArrowheads="1"/>
          </p:cNvSpPr>
          <p:nvPr/>
        </p:nvSpPr>
        <p:spPr bwMode="auto">
          <a:xfrm>
            <a:off x="7551738" y="5132388"/>
            <a:ext cx="436562" cy="96837"/>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Zimbabwe</a:t>
            </a:r>
          </a:p>
        </p:txBody>
      </p:sp>
      <p:sp>
        <p:nvSpPr>
          <p:cNvPr id="40002" name="Text Box 145"/>
          <p:cNvSpPr txBox="1">
            <a:spLocks noChangeArrowheads="1"/>
          </p:cNvSpPr>
          <p:nvPr/>
        </p:nvSpPr>
        <p:spPr bwMode="auto">
          <a:xfrm>
            <a:off x="8012113" y="5202238"/>
            <a:ext cx="544512" cy="96837"/>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Mozambique</a:t>
            </a:r>
          </a:p>
        </p:txBody>
      </p:sp>
      <p:sp>
        <p:nvSpPr>
          <p:cNvPr id="40003" name="Text Box 146"/>
          <p:cNvSpPr txBox="1">
            <a:spLocks noChangeArrowheads="1"/>
          </p:cNvSpPr>
          <p:nvPr/>
        </p:nvSpPr>
        <p:spPr bwMode="auto">
          <a:xfrm>
            <a:off x="7219950" y="5708650"/>
            <a:ext cx="247650" cy="193675"/>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South</a:t>
            </a:r>
          </a:p>
          <a:p>
            <a:pPr>
              <a:lnSpc>
                <a:spcPct val="70000"/>
              </a:lnSpc>
            </a:pPr>
            <a:r>
              <a:rPr lang="en-US" sz="900">
                <a:solidFill>
                  <a:srgbClr val="000000"/>
                </a:solidFill>
                <a:latin typeface="Arial Narrow" pitchFamily="34" charset="0"/>
                <a:ea typeface="ＭＳ Ｐゴシック" pitchFamily="34" charset="-128"/>
              </a:rPr>
              <a:t>Africa</a:t>
            </a:r>
          </a:p>
        </p:txBody>
      </p:sp>
      <p:sp>
        <p:nvSpPr>
          <p:cNvPr id="40004" name="Text Box 147"/>
          <p:cNvSpPr txBox="1">
            <a:spLocks noChangeArrowheads="1"/>
          </p:cNvSpPr>
          <p:nvPr/>
        </p:nvSpPr>
        <p:spPr bwMode="auto">
          <a:xfrm>
            <a:off x="8577263" y="5648325"/>
            <a:ext cx="523875" cy="96838"/>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Madagascar</a:t>
            </a:r>
          </a:p>
        </p:txBody>
      </p:sp>
      <p:sp>
        <p:nvSpPr>
          <p:cNvPr id="40005" name="Text Box 148"/>
          <p:cNvSpPr txBox="1">
            <a:spLocks noChangeArrowheads="1"/>
          </p:cNvSpPr>
          <p:nvPr/>
        </p:nvSpPr>
        <p:spPr bwMode="auto">
          <a:xfrm>
            <a:off x="8524875" y="4605338"/>
            <a:ext cx="387350" cy="96837"/>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Comoros</a:t>
            </a:r>
          </a:p>
        </p:txBody>
      </p:sp>
      <p:sp>
        <p:nvSpPr>
          <p:cNvPr id="40006" name="Text Box 149"/>
          <p:cNvSpPr txBox="1">
            <a:spLocks noChangeArrowheads="1"/>
          </p:cNvSpPr>
          <p:nvPr/>
        </p:nvSpPr>
        <p:spPr bwMode="auto">
          <a:xfrm>
            <a:off x="7775575" y="5899150"/>
            <a:ext cx="338138" cy="96838"/>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Lesotho</a:t>
            </a:r>
          </a:p>
        </p:txBody>
      </p:sp>
      <p:sp>
        <p:nvSpPr>
          <p:cNvPr id="40007" name="Text Box 150"/>
          <p:cNvSpPr txBox="1">
            <a:spLocks noChangeArrowheads="1"/>
          </p:cNvSpPr>
          <p:nvPr/>
        </p:nvSpPr>
        <p:spPr bwMode="auto">
          <a:xfrm>
            <a:off x="8015288" y="5605463"/>
            <a:ext cx="433387" cy="96837"/>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Swaziland</a:t>
            </a:r>
          </a:p>
        </p:txBody>
      </p:sp>
      <p:sp>
        <p:nvSpPr>
          <p:cNvPr id="627" name="Line 151"/>
          <p:cNvSpPr>
            <a:spLocks noChangeShapeType="1"/>
          </p:cNvSpPr>
          <p:nvPr/>
        </p:nvSpPr>
        <p:spPr bwMode="auto">
          <a:xfrm flipH="1">
            <a:off x="7785100" y="5640388"/>
            <a:ext cx="219075" cy="7937"/>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40009" name="Text Box 152"/>
          <p:cNvSpPr txBox="1">
            <a:spLocks noChangeArrowheads="1"/>
          </p:cNvSpPr>
          <p:nvPr/>
        </p:nvSpPr>
        <p:spPr bwMode="auto">
          <a:xfrm>
            <a:off x="8007350" y="4510088"/>
            <a:ext cx="295275" cy="96837"/>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Malawi</a:t>
            </a:r>
          </a:p>
        </p:txBody>
      </p:sp>
      <p:sp>
        <p:nvSpPr>
          <p:cNvPr id="629" name="Freeform 153"/>
          <p:cNvSpPr>
            <a:spLocks/>
          </p:cNvSpPr>
          <p:nvPr/>
        </p:nvSpPr>
        <p:spPr bwMode="auto">
          <a:xfrm>
            <a:off x="7912100" y="4605338"/>
            <a:ext cx="106363" cy="166687"/>
          </a:xfrm>
          <a:custGeom>
            <a:avLst/>
            <a:gdLst>
              <a:gd name="T0" fmla="*/ 2147483647 w 76"/>
              <a:gd name="T1" fmla="*/ 0 h 116"/>
              <a:gd name="T2" fmla="*/ 0 w 76"/>
              <a:gd name="T3" fmla="*/ 2147483647 h 116"/>
              <a:gd name="T4" fmla="*/ 0 60000 65536"/>
              <a:gd name="T5" fmla="*/ 0 60000 65536"/>
              <a:gd name="T6" fmla="*/ 0 w 76"/>
              <a:gd name="T7" fmla="*/ 0 h 116"/>
              <a:gd name="T8" fmla="*/ 76 w 76"/>
              <a:gd name="T9" fmla="*/ 116 h 116"/>
            </a:gdLst>
            <a:ahLst/>
            <a:cxnLst>
              <a:cxn ang="T4">
                <a:pos x="T0" y="T1"/>
              </a:cxn>
              <a:cxn ang="T5">
                <a:pos x="T2" y="T3"/>
              </a:cxn>
            </a:cxnLst>
            <a:rect l="T6" t="T7" r="T8" b="T9"/>
            <a:pathLst>
              <a:path w="76" h="116">
                <a:moveTo>
                  <a:pt x="76" y="0"/>
                </a:moveTo>
                <a:lnTo>
                  <a:pt x="0" y="116"/>
                </a:lnTo>
              </a:path>
            </a:pathLst>
          </a:cu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30" name="Line 154"/>
          <p:cNvSpPr>
            <a:spLocks noChangeShapeType="1"/>
          </p:cNvSpPr>
          <p:nvPr/>
        </p:nvSpPr>
        <p:spPr bwMode="auto">
          <a:xfrm>
            <a:off x="8624888" y="5478463"/>
            <a:ext cx="133350" cy="138112"/>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31" name="Line 155"/>
          <p:cNvSpPr>
            <a:spLocks noChangeShapeType="1"/>
          </p:cNvSpPr>
          <p:nvPr/>
        </p:nvSpPr>
        <p:spPr bwMode="auto">
          <a:xfrm>
            <a:off x="8088313" y="5064125"/>
            <a:ext cx="66675" cy="138113"/>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32" name="Line 95"/>
          <p:cNvSpPr>
            <a:spLocks noChangeShapeType="1"/>
          </p:cNvSpPr>
          <p:nvPr/>
        </p:nvSpPr>
        <p:spPr bwMode="auto">
          <a:xfrm flipV="1">
            <a:off x="6324600" y="3822700"/>
            <a:ext cx="161925" cy="214313"/>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40014" name="Text Box 110"/>
          <p:cNvSpPr txBox="1">
            <a:spLocks noChangeArrowheads="1"/>
          </p:cNvSpPr>
          <p:nvPr/>
        </p:nvSpPr>
        <p:spPr bwMode="auto">
          <a:xfrm>
            <a:off x="7489825" y="3338513"/>
            <a:ext cx="346075" cy="1238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Narrow" pitchFamily="34" charset="0"/>
                <a:ea typeface="ＭＳ Ｐゴシック" pitchFamily="34" charset="-128"/>
              </a:rPr>
              <a:t>S. Sudan</a:t>
            </a:r>
          </a:p>
        </p:txBody>
      </p:sp>
      <p:sp>
        <p:nvSpPr>
          <p:cNvPr id="634" name="Freeform 633"/>
          <p:cNvSpPr/>
          <p:nvPr/>
        </p:nvSpPr>
        <p:spPr bwMode="auto">
          <a:xfrm>
            <a:off x="7820025" y="3128963"/>
            <a:ext cx="130175" cy="163512"/>
          </a:xfrm>
          <a:custGeom>
            <a:avLst/>
            <a:gdLst>
              <a:gd name="connsiteX0" fmla="*/ 129654 w 129654"/>
              <a:gd name="connsiteY0" fmla="*/ 163773 h 163773"/>
              <a:gd name="connsiteX1" fmla="*/ 109182 w 129654"/>
              <a:gd name="connsiteY1" fmla="*/ 156950 h 163773"/>
              <a:gd name="connsiteX2" fmla="*/ 102358 w 129654"/>
              <a:gd name="connsiteY2" fmla="*/ 136478 h 163773"/>
              <a:gd name="connsiteX3" fmla="*/ 95535 w 129654"/>
              <a:gd name="connsiteY3" fmla="*/ 88711 h 163773"/>
              <a:gd name="connsiteX4" fmla="*/ 54591 w 129654"/>
              <a:gd name="connsiteY4" fmla="*/ 75063 h 163773"/>
              <a:gd name="connsiteX5" fmla="*/ 47767 w 129654"/>
              <a:gd name="connsiteY5" fmla="*/ 27296 h 163773"/>
              <a:gd name="connsiteX6" fmla="*/ 40944 w 129654"/>
              <a:gd name="connsiteY6" fmla="*/ 6824 h 163773"/>
              <a:gd name="connsiteX7" fmla="*/ 13648 w 129654"/>
              <a:gd name="connsiteY7" fmla="*/ 0 h 163773"/>
              <a:gd name="connsiteX8" fmla="*/ 6824 w 129654"/>
              <a:gd name="connsiteY8" fmla="*/ 34120 h 163773"/>
              <a:gd name="connsiteX9" fmla="*/ 0 w 129654"/>
              <a:gd name="connsiteY9" fmla="*/ 54591 h 163773"/>
              <a:gd name="connsiteX10" fmla="*/ 6824 w 129654"/>
              <a:gd name="connsiteY10" fmla="*/ 75063 h 163773"/>
              <a:gd name="connsiteX11" fmla="*/ 6824 w 129654"/>
              <a:gd name="connsiteY11" fmla="*/ 81887 h 16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654" h="163773">
                <a:moveTo>
                  <a:pt x="129654" y="163773"/>
                </a:moveTo>
                <a:cubicBezTo>
                  <a:pt x="122830" y="161499"/>
                  <a:pt x="114268" y="162036"/>
                  <a:pt x="109182" y="156950"/>
                </a:cubicBezTo>
                <a:cubicBezTo>
                  <a:pt x="104096" y="151864"/>
                  <a:pt x="103769" y="143531"/>
                  <a:pt x="102358" y="136478"/>
                </a:cubicBezTo>
                <a:cubicBezTo>
                  <a:pt x="99204" y="120706"/>
                  <a:pt x="105410" y="101407"/>
                  <a:pt x="95535" y="88711"/>
                </a:cubicBezTo>
                <a:cubicBezTo>
                  <a:pt x="86703" y="77355"/>
                  <a:pt x="54591" y="75063"/>
                  <a:pt x="54591" y="75063"/>
                </a:cubicBezTo>
                <a:cubicBezTo>
                  <a:pt x="52316" y="59141"/>
                  <a:pt x="50921" y="43068"/>
                  <a:pt x="47767" y="27296"/>
                </a:cubicBezTo>
                <a:cubicBezTo>
                  <a:pt x="46356" y="20243"/>
                  <a:pt x="46561" y="11318"/>
                  <a:pt x="40944" y="6824"/>
                </a:cubicBezTo>
                <a:cubicBezTo>
                  <a:pt x="33621" y="965"/>
                  <a:pt x="22747" y="2275"/>
                  <a:pt x="13648" y="0"/>
                </a:cubicBezTo>
                <a:cubicBezTo>
                  <a:pt x="11373" y="11373"/>
                  <a:pt x="9637" y="22868"/>
                  <a:pt x="6824" y="34120"/>
                </a:cubicBezTo>
                <a:cubicBezTo>
                  <a:pt x="5079" y="41098"/>
                  <a:pt x="0" y="47398"/>
                  <a:pt x="0" y="54591"/>
                </a:cubicBezTo>
                <a:cubicBezTo>
                  <a:pt x="0" y="61784"/>
                  <a:pt x="5079" y="68085"/>
                  <a:pt x="6824" y="75063"/>
                </a:cubicBezTo>
                <a:cubicBezTo>
                  <a:pt x="7376" y="77270"/>
                  <a:pt x="6824" y="79612"/>
                  <a:pt x="6824" y="81887"/>
                </a:cubicBezTo>
              </a:path>
            </a:pathLst>
          </a:custGeom>
          <a:noFill/>
          <a:ln w="12700" cap="flat" cmpd="sng" algn="ctr">
            <a:solidFill>
              <a:srgbClr val="000000"/>
            </a:solidFill>
            <a:prstDash val="solid"/>
            <a:round/>
            <a:headEnd type="none" w="med" len="med"/>
            <a:tailEnd type="none" w="med" len="med"/>
          </a:ln>
          <a:effectLst/>
        </p:spPr>
        <p:txBody>
          <a:bodyPr/>
          <a:lstStyle/>
          <a:p>
            <a:pPr defTabSz="966788">
              <a:defRPr/>
            </a:pPr>
            <a:endParaRPr lang="en-US" sz="800" kern="0">
              <a:solidFill>
                <a:srgbClr val="000000"/>
              </a:solidFill>
              <a:ea typeface="ＭＳ Ｐゴシック" pitchFamily="34" charset="-128"/>
            </a:endParaRPr>
          </a:p>
        </p:txBody>
      </p:sp>
      <p:sp>
        <p:nvSpPr>
          <p:cNvPr id="635" name="Freeform 634"/>
          <p:cNvSpPr/>
          <p:nvPr/>
        </p:nvSpPr>
        <p:spPr bwMode="auto">
          <a:xfrm>
            <a:off x="7416800" y="3254375"/>
            <a:ext cx="76200" cy="133350"/>
          </a:xfrm>
          <a:custGeom>
            <a:avLst/>
            <a:gdLst>
              <a:gd name="connsiteX0" fmla="*/ 0 w 75063"/>
              <a:gd name="connsiteY0" fmla="*/ 133363 h 133363"/>
              <a:gd name="connsiteX1" fmla="*/ 6824 w 75063"/>
              <a:gd name="connsiteY1" fmla="*/ 51476 h 133363"/>
              <a:gd name="connsiteX2" fmla="*/ 13648 w 75063"/>
              <a:gd name="connsiteY2" fmla="*/ 10533 h 133363"/>
              <a:gd name="connsiteX3" fmla="*/ 75063 w 75063"/>
              <a:gd name="connsiteY3" fmla="*/ 10533 h 133363"/>
            </a:gdLst>
            <a:ahLst/>
            <a:cxnLst>
              <a:cxn ang="0">
                <a:pos x="connsiteX0" y="connsiteY0"/>
              </a:cxn>
              <a:cxn ang="0">
                <a:pos x="connsiteX1" y="connsiteY1"/>
              </a:cxn>
              <a:cxn ang="0">
                <a:pos x="connsiteX2" y="connsiteY2"/>
              </a:cxn>
              <a:cxn ang="0">
                <a:pos x="connsiteX3" y="connsiteY3"/>
              </a:cxn>
            </a:cxnLst>
            <a:rect l="l" t="t" r="r" b="b"/>
            <a:pathLst>
              <a:path w="75063" h="133363">
                <a:moveTo>
                  <a:pt x="0" y="133363"/>
                </a:moveTo>
                <a:cubicBezTo>
                  <a:pt x="2275" y="106067"/>
                  <a:pt x="3799" y="78699"/>
                  <a:pt x="6824" y="51476"/>
                </a:cubicBezTo>
                <a:cubicBezTo>
                  <a:pt x="8352" y="37725"/>
                  <a:pt x="1784" y="17651"/>
                  <a:pt x="13648" y="10533"/>
                </a:cubicBezTo>
                <a:cubicBezTo>
                  <a:pt x="31202" y="0"/>
                  <a:pt x="54591" y="10533"/>
                  <a:pt x="75063" y="10533"/>
                </a:cubicBezTo>
              </a:path>
            </a:pathLst>
          </a:custGeom>
          <a:noFill/>
          <a:ln w="12700" cap="flat" cmpd="sng" algn="ctr">
            <a:solidFill>
              <a:srgbClr val="000000"/>
            </a:solidFill>
            <a:prstDash val="solid"/>
            <a:round/>
            <a:headEnd type="none" w="med" len="med"/>
            <a:tailEnd type="none" w="med" len="med"/>
          </a:ln>
          <a:effectLst/>
        </p:spPr>
        <p:txBody>
          <a:bodyPr/>
          <a:lstStyle/>
          <a:p>
            <a:pPr defTabSz="966788">
              <a:defRPr/>
            </a:pPr>
            <a:endParaRPr lang="en-US" sz="800" kern="0">
              <a:solidFill>
                <a:srgbClr val="000000"/>
              </a:solidFill>
              <a:ea typeface="ＭＳ Ｐゴシック" pitchFamily="34" charset="-128"/>
            </a:endParaRPr>
          </a:p>
        </p:txBody>
      </p:sp>
      <p:sp>
        <p:nvSpPr>
          <p:cNvPr id="636" name="Freeform 635"/>
          <p:cNvSpPr/>
          <p:nvPr/>
        </p:nvSpPr>
        <p:spPr bwMode="auto">
          <a:xfrm>
            <a:off x="7485063" y="3209925"/>
            <a:ext cx="352425" cy="134938"/>
          </a:xfrm>
          <a:custGeom>
            <a:avLst/>
            <a:gdLst>
              <a:gd name="connsiteX0" fmla="*/ 0 w 351045"/>
              <a:gd name="connsiteY0" fmla="*/ 54592 h 133643"/>
              <a:gd name="connsiteX1" fmla="*/ 20472 w 351045"/>
              <a:gd name="connsiteY1" fmla="*/ 116006 h 133643"/>
              <a:gd name="connsiteX2" fmla="*/ 75063 w 351045"/>
              <a:gd name="connsiteY2" fmla="*/ 109183 h 133643"/>
              <a:gd name="connsiteX3" fmla="*/ 218364 w 351045"/>
              <a:gd name="connsiteY3" fmla="*/ 116006 h 133643"/>
              <a:gd name="connsiteX4" fmla="*/ 225188 w 351045"/>
              <a:gd name="connsiteY4" fmla="*/ 81887 h 133643"/>
              <a:gd name="connsiteX5" fmla="*/ 232012 w 351045"/>
              <a:gd name="connsiteY5" fmla="*/ 54592 h 133643"/>
              <a:gd name="connsiteX6" fmla="*/ 252484 w 351045"/>
              <a:gd name="connsiteY6" fmla="*/ 61415 h 133643"/>
              <a:gd name="connsiteX7" fmla="*/ 293427 w 351045"/>
              <a:gd name="connsiteY7" fmla="*/ 81887 h 133643"/>
              <a:gd name="connsiteX8" fmla="*/ 320722 w 351045"/>
              <a:gd name="connsiteY8" fmla="*/ 75063 h 133643"/>
              <a:gd name="connsiteX9" fmla="*/ 327546 w 351045"/>
              <a:gd name="connsiteY9" fmla="*/ 47768 h 133643"/>
              <a:gd name="connsiteX10" fmla="*/ 348018 w 351045"/>
              <a:gd name="connsiteY10" fmla="*/ 6824 h 133643"/>
              <a:gd name="connsiteX11" fmla="*/ 334370 w 351045"/>
              <a:gd name="connsiteY11" fmla="*/ 0 h 133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1045" h="133643">
                <a:moveTo>
                  <a:pt x="0" y="54592"/>
                </a:moveTo>
                <a:cubicBezTo>
                  <a:pt x="110" y="55249"/>
                  <a:pt x="3928" y="112697"/>
                  <a:pt x="20472" y="116006"/>
                </a:cubicBezTo>
                <a:cubicBezTo>
                  <a:pt x="38454" y="119603"/>
                  <a:pt x="56866" y="111457"/>
                  <a:pt x="75063" y="109183"/>
                </a:cubicBezTo>
                <a:cubicBezTo>
                  <a:pt x="148446" y="133643"/>
                  <a:pt x="101652" y="123787"/>
                  <a:pt x="218364" y="116006"/>
                </a:cubicBezTo>
                <a:cubicBezTo>
                  <a:pt x="220639" y="104633"/>
                  <a:pt x="222672" y="93209"/>
                  <a:pt x="225188" y="81887"/>
                </a:cubicBezTo>
                <a:cubicBezTo>
                  <a:pt x="227223" y="72732"/>
                  <a:pt x="224509" y="60219"/>
                  <a:pt x="232012" y="54592"/>
                </a:cubicBezTo>
                <a:cubicBezTo>
                  <a:pt x="237766" y="50276"/>
                  <a:pt x="245660" y="59141"/>
                  <a:pt x="252484" y="61415"/>
                </a:cubicBezTo>
                <a:cubicBezTo>
                  <a:pt x="262835" y="68316"/>
                  <a:pt x="279300" y="81887"/>
                  <a:pt x="293427" y="81887"/>
                </a:cubicBezTo>
                <a:cubicBezTo>
                  <a:pt x="302805" y="81887"/>
                  <a:pt x="311624" y="77338"/>
                  <a:pt x="320722" y="75063"/>
                </a:cubicBezTo>
                <a:cubicBezTo>
                  <a:pt x="322997" y="65965"/>
                  <a:pt x="323852" y="56388"/>
                  <a:pt x="327546" y="47768"/>
                </a:cubicBezTo>
                <a:cubicBezTo>
                  <a:pt x="330995" y="39720"/>
                  <a:pt x="351045" y="18931"/>
                  <a:pt x="348018" y="6824"/>
                </a:cubicBezTo>
                <a:cubicBezTo>
                  <a:pt x="346784" y="1890"/>
                  <a:pt x="338919" y="2275"/>
                  <a:pt x="334370" y="0"/>
                </a:cubicBezTo>
              </a:path>
            </a:pathLst>
          </a:custGeom>
          <a:noFill/>
          <a:ln w="12700" cap="flat" cmpd="sng" algn="ctr">
            <a:solidFill>
              <a:srgbClr val="000000"/>
            </a:solidFill>
            <a:prstDash val="solid"/>
            <a:round/>
            <a:headEnd type="none" w="med" len="med"/>
            <a:tailEnd type="none" w="med" len="med"/>
          </a:ln>
          <a:effectLst/>
        </p:spPr>
        <p:txBody>
          <a:bodyPr/>
          <a:lstStyle/>
          <a:p>
            <a:pPr defTabSz="966788">
              <a:defRPr/>
            </a:pPr>
            <a:endParaRPr lang="en-US" sz="800" kern="0">
              <a:solidFill>
                <a:srgbClr val="000000"/>
              </a:solidFill>
              <a:ea typeface="ＭＳ Ｐゴシック" pitchFamily="34" charset="-128"/>
            </a:endParaRPr>
          </a:p>
        </p:txBody>
      </p:sp>
      <p:sp>
        <p:nvSpPr>
          <p:cNvPr id="637" name="Oval 202"/>
          <p:cNvSpPr>
            <a:spLocks noChangeArrowheads="1"/>
          </p:cNvSpPr>
          <p:nvPr/>
        </p:nvSpPr>
        <p:spPr bwMode="auto">
          <a:xfrm>
            <a:off x="8040688" y="5311775"/>
            <a:ext cx="160337"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3</a:t>
            </a:r>
          </a:p>
        </p:txBody>
      </p:sp>
      <p:sp>
        <p:nvSpPr>
          <p:cNvPr id="638" name="Oval 202"/>
          <p:cNvSpPr>
            <a:spLocks noChangeArrowheads="1"/>
          </p:cNvSpPr>
          <p:nvPr/>
        </p:nvSpPr>
        <p:spPr bwMode="auto">
          <a:xfrm>
            <a:off x="6926263" y="3041650"/>
            <a:ext cx="160337"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3</a:t>
            </a:r>
          </a:p>
        </p:txBody>
      </p:sp>
      <p:sp>
        <p:nvSpPr>
          <p:cNvPr id="639" name="Oval 202"/>
          <p:cNvSpPr>
            <a:spLocks noChangeArrowheads="1"/>
          </p:cNvSpPr>
          <p:nvPr/>
        </p:nvSpPr>
        <p:spPr bwMode="auto">
          <a:xfrm>
            <a:off x="7535863" y="2813050"/>
            <a:ext cx="160337"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1</a:t>
            </a:r>
          </a:p>
        </p:txBody>
      </p:sp>
      <p:sp>
        <p:nvSpPr>
          <p:cNvPr id="640" name="Oval 202"/>
          <p:cNvSpPr>
            <a:spLocks noChangeArrowheads="1"/>
          </p:cNvSpPr>
          <p:nvPr/>
        </p:nvSpPr>
        <p:spPr bwMode="auto">
          <a:xfrm>
            <a:off x="7154863" y="5346700"/>
            <a:ext cx="160337"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5</a:t>
            </a:r>
          </a:p>
        </p:txBody>
      </p:sp>
      <p:sp>
        <p:nvSpPr>
          <p:cNvPr id="641" name="Oval 202"/>
          <p:cNvSpPr>
            <a:spLocks noChangeArrowheads="1"/>
          </p:cNvSpPr>
          <p:nvPr/>
        </p:nvSpPr>
        <p:spPr bwMode="auto">
          <a:xfrm>
            <a:off x="6781800" y="4778375"/>
            <a:ext cx="160338"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1</a:t>
            </a:r>
          </a:p>
        </p:txBody>
      </p:sp>
      <p:sp>
        <p:nvSpPr>
          <p:cNvPr id="642" name="Oval 202"/>
          <p:cNvSpPr>
            <a:spLocks noChangeArrowheads="1"/>
          </p:cNvSpPr>
          <p:nvPr/>
        </p:nvSpPr>
        <p:spPr bwMode="auto">
          <a:xfrm>
            <a:off x="6545263" y="4032250"/>
            <a:ext cx="160337"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1</a:t>
            </a:r>
          </a:p>
        </p:txBody>
      </p:sp>
      <p:sp>
        <p:nvSpPr>
          <p:cNvPr id="643" name="Oval 202"/>
          <p:cNvSpPr>
            <a:spLocks noChangeArrowheads="1"/>
          </p:cNvSpPr>
          <p:nvPr/>
        </p:nvSpPr>
        <p:spPr bwMode="auto">
          <a:xfrm>
            <a:off x="5478463" y="1822450"/>
            <a:ext cx="160337"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3</a:t>
            </a:r>
          </a:p>
        </p:txBody>
      </p:sp>
      <p:sp>
        <p:nvSpPr>
          <p:cNvPr id="644" name="Oval 202"/>
          <p:cNvSpPr>
            <a:spLocks noChangeArrowheads="1"/>
          </p:cNvSpPr>
          <p:nvPr/>
        </p:nvSpPr>
        <p:spPr bwMode="auto">
          <a:xfrm>
            <a:off x="5715000" y="2687638"/>
            <a:ext cx="160338"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1</a:t>
            </a:r>
          </a:p>
        </p:txBody>
      </p:sp>
      <p:sp>
        <p:nvSpPr>
          <p:cNvPr id="645" name="Oval 202"/>
          <p:cNvSpPr>
            <a:spLocks noChangeArrowheads="1"/>
          </p:cNvSpPr>
          <p:nvPr/>
        </p:nvSpPr>
        <p:spPr bwMode="auto">
          <a:xfrm>
            <a:off x="6164263" y="3352800"/>
            <a:ext cx="160337"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1</a:t>
            </a:r>
          </a:p>
        </p:txBody>
      </p:sp>
      <p:sp>
        <p:nvSpPr>
          <p:cNvPr id="646" name="Line 46"/>
          <p:cNvSpPr>
            <a:spLocks noChangeShapeType="1"/>
          </p:cNvSpPr>
          <p:nvPr/>
        </p:nvSpPr>
        <p:spPr bwMode="auto">
          <a:xfrm flipH="1" flipV="1">
            <a:off x="5976938" y="3463925"/>
            <a:ext cx="68262" cy="138113"/>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40028" name="Text Box 45"/>
          <p:cNvSpPr txBox="1">
            <a:spLocks noChangeArrowheads="1"/>
          </p:cNvSpPr>
          <p:nvPr/>
        </p:nvSpPr>
        <p:spPr bwMode="auto">
          <a:xfrm>
            <a:off x="6030913" y="3595688"/>
            <a:ext cx="217487" cy="138112"/>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Togo</a:t>
            </a:r>
          </a:p>
        </p:txBody>
      </p:sp>
      <p:sp>
        <p:nvSpPr>
          <p:cNvPr id="648" name="Line 54"/>
          <p:cNvSpPr>
            <a:spLocks noChangeShapeType="1"/>
          </p:cNvSpPr>
          <p:nvPr/>
        </p:nvSpPr>
        <p:spPr bwMode="auto">
          <a:xfrm flipH="1">
            <a:off x="5686425" y="3521075"/>
            <a:ext cx="152400" cy="212725"/>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40030" name="Text Box 47"/>
          <p:cNvSpPr txBox="1">
            <a:spLocks noChangeArrowheads="1"/>
          </p:cNvSpPr>
          <p:nvPr/>
        </p:nvSpPr>
        <p:spPr bwMode="auto">
          <a:xfrm>
            <a:off x="5543550" y="3676650"/>
            <a:ext cx="284163" cy="139700"/>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Ghana</a:t>
            </a:r>
          </a:p>
        </p:txBody>
      </p:sp>
      <p:sp>
        <p:nvSpPr>
          <p:cNvPr id="650" name="Oval 202"/>
          <p:cNvSpPr>
            <a:spLocks noChangeArrowheads="1"/>
          </p:cNvSpPr>
          <p:nvPr/>
        </p:nvSpPr>
        <p:spPr bwMode="auto">
          <a:xfrm>
            <a:off x="5486400" y="3048000"/>
            <a:ext cx="160338"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1</a:t>
            </a:r>
          </a:p>
        </p:txBody>
      </p:sp>
      <p:sp>
        <p:nvSpPr>
          <p:cNvPr id="651" name="Oval 202"/>
          <p:cNvSpPr>
            <a:spLocks noChangeArrowheads="1"/>
          </p:cNvSpPr>
          <p:nvPr/>
        </p:nvSpPr>
        <p:spPr bwMode="auto">
          <a:xfrm>
            <a:off x="5764213" y="3352800"/>
            <a:ext cx="160337"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2</a:t>
            </a:r>
          </a:p>
        </p:txBody>
      </p:sp>
      <p:sp>
        <p:nvSpPr>
          <p:cNvPr id="652" name="Oval 202"/>
          <p:cNvSpPr>
            <a:spLocks noChangeArrowheads="1"/>
          </p:cNvSpPr>
          <p:nvPr/>
        </p:nvSpPr>
        <p:spPr bwMode="auto">
          <a:xfrm>
            <a:off x="4953000" y="3695700"/>
            <a:ext cx="160338"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1</a:t>
            </a:r>
          </a:p>
        </p:txBody>
      </p:sp>
      <p:sp>
        <p:nvSpPr>
          <p:cNvPr id="653" name="Oval 202"/>
          <p:cNvSpPr>
            <a:spLocks noChangeArrowheads="1"/>
          </p:cNvSpPr>
          <p:nvPr/>
        </p:nvSpPr>
        <p:spPr bwMode="auto">
          <a:xfrm>
            <a:off x="4610100" y="2819400"/>
            <a:ext cx="160338"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1</a:t>
            </a:r>
          </a:p>
        </p:txBody>
      </p:sp>
      <p:sp>
        <p:nvSpPr>
          <p:cNvPr id="654" name="Oval 202"/>
          <p:cNvSpPr>
            <a:spLocks noChangeArrowheads="1"/>
          </p:cNvSpPr>
          <p:nvPr/>
        </p:nvSpPr>
        <p:spPr bwMode="auto">
          <a:xfrm>
            <a:off x="7840663" y="4648200"/>
            <a:ext cx="160337"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1</a:t>
            </a:r>
          </a:p>
        </p:txBody>
      </p:sp>
      <p:sp>
        <p:nvSpPr>
          <p:cNvPr id="655" name="Oval 202"/>
          <p:cNvSpPr>
            <a:spLocks noChangeArrowheads="1"/>
          </p:cNvSpPr>
          <p:nvPr/>
        </p:nvSpPr>
        <p:spPr bwMode="auto">
          <a:xfrm>
            <a:off x="7086600" y="4191000"/>
            <a:ext cx="160338"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1</a:t>
            </a:r>
          </a:p>
        </p:txBody>
      </p:sp>
      <p:sp>
        <p:nvSpPr>
          <p:cNvPr id="656" name="Oval 202"/>
          <p:cNvSpPr>
            <a:spLocks noChangeArrowheads="1"/>
          </p:cNvSpPr>
          <p:nvPr/>
        </p:nvSpPr>
        <p:spPr bwMode="auto">
          <a:xfrm>
            <a:off x="6811963" y="5356225"/>
            <a:ext cx="160337"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2</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7"/>
          <p:cNvSpPr txBox="1">
            <a:spLocks noChangeArrowheads="1"/>
          </p:cNvSpPr>
          <p:nvPr/>
        </p:nvSpPr>
        <p:spPr bwMode="auto">
          <a:xfrm>
            <a:off x="793750" y="300038"/>
            <a:ext cx="7543800" cy="522287"/>
          </a:xfrm>
          <a:prstGeom prst="rect">
            <a:avLst/>
          </a:prstGeom>
          <a:noFill/>
          <a:ln w="9525">
            <a:noFill/>
            <a:miter lim="800000"/>
            <a:headEnd/>
            <a:tailEnd/>
          </a:ln>
        </p:spPr>
        <p:txBody>
          <a:bodyPr lIns="91365" tIns="45683" rIns="91365" bIns="45683">
            <a:spAutoFit/>
          </a:bodyPr>
          <a:lstStyle/>
          <a:p>
            <a:pPr algn="ctr"/>
            <a:r>
              <a:rPr lang="en-US" sz="2800" b="1">
                <a:solidFill>
                  <a:srgbClr val="000000"/>
                </a:solidFill>
                <a:ea typeface="ＭＳ Ｐゴシック" pitchFamily="34" charset="-128"/>
              </a:rPr>
              <a:t>4</a:t>
            </a:r>
            <a:r>
              <a:rPr lang="en-US" sz="2800" b="1" baseline="30000">
                <a:solidFill>
                  <a:srgbClr val="000000"/>
                </a:solidFill>
                <a:ea typeface="ＭＳ Ｐゴシック" pitchFamily="34" charset="-128"/>
              </a:rPr>
              <a:t>th</a:t>
            </a:r>
            <a:r>
              <a:rPr lang="en-US" sz="2800" b="1">
                <a:solidFill>
                  <a:srgbClr val="000000"/>
                </a:solidFill>
                <a:ea typeface="ＭＳ Ｐゴシック" pitchFamily="34" charset="-128"/>
              </a:rPr>
              <a:t> Quarter FY13 Events</a:t>
            </a:r>
          </a:p>
        </p:txBody>
      </p:sp>
      <p:sp>
        <p:nvSpPr>
          <p:cNvPr id="174" name="TextBox 173"/>
          <p:cNvSpPr txBox="1"/>
          <p:nvPr/>
        </p:nvSpPr>
        <p:spPr>
          <a:xfrm>
            <a:off x="0" y="1143000"/>
            <a:ext cx="4267200" cy="4862513"/>
          </a:xfrm>
          <a:prstGeom prst="rect">
            <a:avLst/>
          </a:prstGeom>
          <a:noFill/>
          <a:ln w="12700">
            <a:solidFill>
              <a:schemeClr val="tx1">
                <a:lumMod val="95000"/>
                <a:lumOff val="5000"/>
              </a:schemeClr>
            </a:solidFill>
          </a:ln>
        </p:spPr>
        <p:txBody>
          <a:bodyPr>
            <a:spAutoFit/>
          </a:bodyPr>
          <a:lstStyle/>
          <a:p>
            <a:pPr>
              <a:defRPr/>
            </a:pPr>
            <a:r>
              <a:rPr lang="en-US" sz="1000" b="1" dirty="0">
                <a:solidFill>
                  <a:srgbClr val="000000"/>
                </a:solidFill>
              </a:rPr>
              <a:t>Southern Accord 13 Execution</a:t>
            </a:r>
            <a:endParaRPr lang="en-US" sz="1000" dirty="0">
              <a:solidFill>
                <a:srgbClr val="000000"/>
              </a:solidFill>
            </a:endParaRPr>
          </a:p>
          <a:p>
            <a:pPr>
              <a:defRPr/>
            </a:pPr>
            <a:r>
              <a:rPr lang="en-US" sz="1000" b="1" dirty="0">
                <a:solidFill>
                  <a:srgbClr val="000000"/>
                </a:solidFill>
              </a:rPr>
              <a:t>Eastern Accord 13 Execution</a:t>
            </a:r>
            <a:endParaRPr lang="en-US" sz="1000" dirty="0">
              <a:solidFill>
                <a:srgbClr val="000000"/>
              </a:solidFill>
            </a:endParaRPr>
          </a:p>
          <a:p>
            <a:pPr>
              <a:defRPr/>
            </a:pPr>
            <a:r>
              <a:rPr lang="en-US" sz="1000" b="1" dirty="0">
                <a:solidFill>
                  <a:srgbClr val="000000"/>
                </a:solidFill>
              </a:rPr>
              <a:t>Judicious Response 13-2 Planning Conference</a:t>
            </a:r>
          </a:p>
          <a:p>
            <a:pPr>
              <a:defRPr/>
            </a:pPr>
            <a:r>
              <a:rPr lang="en-US" sz="1000" b="1" dirty="0">
                <a:solidFill>
                  <a:srgbClr val="000000"/>
                </a:solidFill>
              </a:rPr>
              <a:t>Judicious Response 13-2 Execution</a:t>
            </a:r>
            <a:endParaRPr lang="en-US" sz="1000" dirty="0">
              <a:solidFill>
                <a:srgbClr val="000000"/>
              </a:solidFill>
            </a:endParaRPr>
          </a:p>
          <a:p>
            <a:pPr>
              <a:defRPr/>
            </a:pPr>
            <a:r>
              <a:rPr lang="en-US" sz="1000" b="1" dirty="0"/>
              <a:t>Angola:</a:t>
            </a:r>
            <a:r>
              <a:rPr lang="en-US" sz="1000" dirty="0"/>
              <a:t> Medical TCT </a:t>
            </a:r>
          </a:p>
          <a:p>
            <a:pPr>
              <a:defRPr/>
            </a:pPr>
            <a:r>
              <a:rPr lang="en-US" sz="1000" b="1" dirty="0"/>
              <a:t>Botswana:</a:t>
            </a:r>
            <a:r>
              <a:rPr lang="en-US" sz="1000" dirty="0"/>
              <a:t> Medical Engagement FAM; Ground Doctrine Development TCT </a:t>
            </a:r>
          </a:p>
          <a:p>
            <a:pPr>
              <a:defRPr/>
            </a:pPr>
            <a:r>
              <a:rPr lang="en-US" sz="1000" b="1" dirty="0"/>
              <a:t>Burkina Faso:</a:t>
            </a:r>
            <a:r>
              <a:rPr lang="en-US" sz="1000" dirty="0"/>
              <a:t> Burkina Faso ACOTA </a:t>
            </a:r>
          </a:p>
          <a:p>
            <a:pPr>
              <a:defRPr/>
            </a:pPr>
            <a:r>
              <a:rPr lang="en-US" sz="1000" b="1" dirty="0"/>
              <a:t>Cameroon:</a:t>
            </a:r>
            <a:r>
              <a:rPr lang="en-US" sz="1000" dirty="0"/>
              <a:t> Medical I TCT; Officer Development and Leadership FAM </a:t>
            </a:r>
            <a:r>
              <a:rPr lang="en-US" sz="1000" b="1" dirty="0"/>
              <a:t>Central African Republic:</a:t>
            </a:r>
            <a:r>
              <a:rPr lang="en-US" sz="1000" dirty="0"/>
              <a:t> Engineering Infrastructure 2 TC </a:t>
            </a:r>
          </a:p>
          <a:p>
            <a:pPr>
              <a:defRPr/>
            </a:pPr>
            <a:r>
              <a:rPr lang="en-US" sz="1000" b="1" dirty="0"/>
              <a:t>Chad:</a:t>
            </a:r>
            <a:r>
              <a:rPr lang="en-US" sz="1000" dirty="0"/>
              <a:t> Humanitarian Mine Action (HMA) Course </a:t>
            </a:r>
          </a:p>
          <a:p>
            <a:pPr>
              <a:defRPr/>
            </a:pPr>
            <a:r>
              <a:rPr lang="en-US" sz="1000" b="1" dirty="0"/>
              <a:t>Congo Democratic Republic:</a:t>
            </a:r>
            <a:r>
              <a:rPr lang="en-US" sz="1000" dirty="0"/>
              <a:t> </a:t>
            </a:r>
            <a:r>
              <a:rPr lang="en-US" sz="1000" dirty="0" err="1"/>
              <a:t>DRoC</a:t>
            </a:r>
            <a:r>
              <a:rPr lang="en-US" sz="1000" dirty="0"/>
              <a:t> Military Intel Professional Course (MIPC) / Basic Course (BC); DRC HMA Course </a:t>
            </a:r>
          </a:p>
          <a:p>
            <a:pPr>
              <a:defRPr/>
            </a:pPr>
            <a:r>
              <a:rPr lang="en-US" sz="1000" b="1" dirty="0"/>
              <a:t>Ghana:</a:t>
            </a:r>
            <a:r>
              <a:rPr lang="en-US" sz="1000" dirty="0"/>
              <a:t> Ghana ACOTA; Combat Casualty Care &amp; DMRTI TCT </a:t>
            </a:r>
          </a:p>
          <a:p>
            <a:pPr>
              <a:defRPr/>
            </a:pPr>
            <a:r>
              <a:rPr lang="en-US" sz="1000" b="1" dirty="0"/>
              <a:t>Malawi:</a:t>
            </a:r>
            <a:r>
              <a:rPr lang="en-US" sz="1000" dirty="0"/>
              <a:t> NCO PD TCT </a:t>
            </a:r>
          </a:p>
          <a:p>
            <a:pPr>
              <a:defRPr/>
            </a:pPr>
            <a:r>
              <a:rPr lang="en-US" sz="1000" b="1" dirty="0"/>
              <a:t>Morocco:</a:t>
            </a:r>
            <a:r>
              <a:rPr lang="en-US" sz="1000" dirty="0"/>
              <a:t> Staff College Lecture TCT; Staff College Lecture TCT </a:t>
            </a:r>
          </a:p>
          <a:p>
            <a:pPr>
              <a:defRPr/>
            </a:pPr>
            <a:r>
              <a:rPr lang="en-US" sz="1000" b="1" dirty="0"/>
              <a:t>Mozambique:</a:t>
            </a:r>
            <a:r>
              <a:rPr lang="en-US" sz="1000" dirty="0"/>
              <a:t> Military Mental Health in HA/CR TCT </a:t>
            </a:r>
          </a:p>
          <a:p>
            <a:pPr>
              <a:defRPr/>
            </a:pPr>
            <a:r>
              <a:rPr lang="en-US" sz="1000" b="1" dirty="0"/>
              <a:t>Nigeria:</a:t>
            </a:r>
            <a:r>
              <a:rPr lang="en-US" sz="1000" dirty="0"/>
              <a:t> ACOTA  </a:t>
            </a:r>
          </a:p>
          <a:p>
            <a:pPr>
              <a:defRPr/>
            </a:pPr>
            <a:r>
              <a:rPr lang="en-US" sz="1000" b="1" dirty="0"/>
              <a:t>Senegal:</a:t>
            </a:r>
            <a:r>
              <a:rPr lang="en-US" sz="1000" dirty="0"/>
              <a:t> ACOTA </a:t>
            </a:r>
          </a:p>
          <a:p>
            <a:pPr>
              <a:defRPr/>
            </a:pPr>
            <a:r>
              <a:rPr lang="en-US" sz="1000" b="1" dirty="0"/>
              <a:t>Sierra Leone:</a:t>
            </a:r>
            <a:r>
              <a:rPr lang="en-US" sz="1000" dirty="0"/>
              <a:t> ACOTA </a:t>
            </a:r>
          </a:p>
          <a:p>
            <a:pPr>
              <a:defRPr/>
            </a:pPr>
            <a:r>
              <a:rPr lang="en-US" sz="1000" b="1" dirty="0"/>
              <a:t>Sudan:</a:t>
            </a:r>
            <a:r>
              <a:rPr lang="en-US" sz="1000" dirty="0"/>
              <a:t> Intelligence Seminar; MDMP Officer Development </a:t>
            </a:r>
          </a:p>
          <a:p>
            <a:pPr>
              <a:defRPr/>
            </a:pPr>
            <a:r>
              <a:rPr lang="en-US" sz="1000" b="1" dirty="0"/>
              <a:t>Tanzania:</a:t>
            </a:r>
            <a:r>
              <a:rPr lang="en-US" sz="1000" dirty="0"/>
              <a:t> ADAPT Phase I </a:t>
            </a:r>
          </a:p>
          <a:p>
            <a:pPr>
              <a:defRPr/>
            </a:pPr>
            <a:r>
              <a:rPr lang="en-US" sz="1000" b="1" dirty="0"/>
              <a:t>Togo:</a:t>
            </a:r>
            <a:r>
              <a:rPr lang="en-US" sz="1000" dirty="0"/>
              <a:t> ACOTA</a:t>
            </a:r>
          </a:p>
          <a:p>
            <a:pPr>
              <a:defRPr/>
            </a:pPr>
            <a:endParaRPr lang="en-US" sz="1000" dirty="0">
              <a:solidFill>
                <a:srgbClr val="000000"/>
              </a:solidFill>
            </a:endParaRPr>
          </a:p>
          <a:p>
            <a:pPr>
              <a:defRPr/>
            </a:pPr>
            <a:endParaRPr lang="en-US" sz="1000" dirty="0">
              <a:solidFill>
                <a:srgbClr val="000000"/>
              </a:solidFill>
            </a:endParaRPr>
          </a:p>
          <a:p>
            <a:pPr>
              <a:defRPr/>
            </a:pPr>
            <a:endParaRPr lang="en-US" sz="1000" dirty="0">
              <a:solidFill>
                <a:srgbClr val="000000"/>
              </a:solidFill>
            </a:endParaRPr>
          </a:p>
          <a:p>
            <a:pPr>
              <a:defRPr/>
            </a:pPr>
            <a:endParaRPr lang="en-US" sz="1000" dirty="0">
              <a:solidFill>
                <a:srgbClr val="000000"/>
              </a:solidFill>
            </a:endParaRPr>
          </a:p>
          <a:p>
            <a:pPr>
              <a:defRPr/>
            </a:pPr>
            <a:endParaRPr lang="en-US" sz="1000" dirty="0">
              <a:solidFill>
                <a:srgbClr val="000000"/>
              </a:solidFill>
            </a:endParaRPr>
          </a:p>
          <a:p>
            <a:pPr>
              <a:defRPr/>
            </a:pPr>
            <a:endParaRPr lang="en-US" sz="1000" dirty="0">
              <a:solidFill>
                <a:srgbClr val="000000"/>
              </a:solidFill>
            </a:endParaRPr>
          </a:p>
          <a:p>
            <a:pPr>
              <a:defRPr/>
            </a:pPr>
            <a:endParaRPr lang="en-US" sz="1000" dirty="0">
              <a:solidFill>
                <a:srgbClr val="000000"/>
              </a:solidFill>
            </a:endParaRPr>
          </a:p>
        </p:txBody>
      </p:sp>
      <p:sp>
        <p:nvSpPr>
          <p:cNvPr id="40964" name="Rectangle 171"/>
          <p:cNvSpPr>
            <a:spLocks noChangeArrowheads="1"/>
          </p:cNvSpPr>
          <p:nvPr/>
        </p:nvSpPr>
        <p:spPr bwMode="auto">
          <a:xfrm>
            <a:off x="9525" y="5029200"/>
            <a:ext cx="4114800" cy="554038"/>
          </a:xfrm>
          <a:prstGeom prst="rect">
            <a:avLst/>
          </a:prstGeom>
          <a:noFill/>
          <a:ln w="9525">
            <a:noFill/>
            <a:miter lim="800000"/>
            <a:headEnd/>
            <a:tailEnd/>
          </a:ln>
        </p:spPr>
        <p:txBody>
          <a:bodyPr>
            <a:spAutoFit/>
          </a:bodyPr>
          <a:lstStyle/>
          <a:p>
            <a:r>
              <a:rPr lang="en-US" sz="1000" b="1"/>
              <a:t>Note</a:t>
            </a:r>
            <a:r>
              <a:rPr lang="en-US" sz="1000"/>
              <a:t>: The numbers on the map represent the number of projected RAB missions in each country by quarter.  The short titles aligned with the countries are from data pulled from TSCMIS</a:t>
            </a:r>
          </a:p>
        </p:txBody>
      </p:sp>
      <p:grpSp>
        <p:nvGrpSpPr>
          <p:cNvPr id="2" name="Group 3"/>
          <p:cNvGrpSpPr>
            <a:grpSpLocks/>
          </p:cNvGrpSpPr>
          <p:nvPr/>
        </p:nvGrpSpPr>
        <p:grpSpPr bwMode="auto">
          <a:xfrm>
            <a:off x="4868863" y="1472259"/>
            <a:ext cx="2528887" cy="1468438"/>
            <a:chOff x="2785" y="677"/>
            <a:chExt cx="1809" cy="1020"/>
          </a:xfrm>
          <a:solidFill>
            <a:srgbClr val="FFFFFF">
              <a:lumMod val="75000"/>
            </a:srgbClr>
          </a:solidFill>
        </p:grpSpPr>
        <p:sp>
          <p:nvSpPr>
            <p:cNvPr id="497" name="Freeform 4"/>
            <p:cNvSpPr>
              <a:spLocks/>
            </p:cNvSpPr>
            <p:nvPr/>
          </p:nvSpPr>
          <p:spPr bwMode="auto">
            <a:xfrm>
              <a:off x="3145" y="689"/>
              <a:ext cx="875" cy="818"/>
            </a:xfrm>
            <a:custGeom>
              <a:avLst/>
              <a:gdLst>
                <a:gd name="T0" fmla="*/ 3 w 808"/>
                <a:gd name="T1" fmla="*/ 189239314 h 759"/>
                <a:gd name="T2" fmla="*/ 48950344 w 808"/>
                <a:gd name="T3" fmla="*/ 200807102 h 759"/>
                <a:gd name="T4" fmla="*/ 154034815 w 808"/>
                <a:gd name="T5" fmla="*/ 229613384 h 759"/>
                <a:gd name="T6" fmla="*/ 255618646 w 808"/>
                <a:gd name="T7" fmla="*/ 258591414 h 759"/>
                <a:gd name="T8" fmla="*/ 333266850 w 808"/>
                <a:gd name="T9" fmla="*/ 280986337 h 759"/>
                <a:gd name="T10" fmla="*/ 400661166 w 808"/>
                <a:gd name="T11" fmla="*/ 302828288 h 759"/>
                <a:gd name="T12" fmla="*/ 405891065 w 808"/>
                <a:gd name="T13" fmla="*/ 308953815 h 759"/>
                <a:gd name="T14" fmla="*/ 416279894 w 808"/>
                <a:gd name="T15" fmla="*/ 311988988 h 759"/>
                <a:gd name="T16" fmla="*/ 424865911 w 808"/>
                <a:gd name="T17" fmla="*/ 317066096 h 759"/>
                <a:gd name="T18" fmla="*/ 452160636 w 808"/>
                <a:gd name="T19" fmla="*/ 320368340 h 759"/>
                <a:gd name="T20" fmla="*/ 485095556 w 808"/>
                <a:gd name="T21" fmla="*/ 327233003 h 759"/>
                <a:gd name="T22" fmla="*/ 492745376 w 808"/>
                <a:gd name="T23" fmla="*/ 333744789 h 759"/>
                <a:gd name="T24" fmla="*/ 488178328 w 808"/>
                <a:gd name="T25" fmla="*/ 342309270 h 759"/>
                <a:gd name="T26" fmla="*/ 518699150 w 808"/>
                <a:gd name="T27" fmla="*/ 342309270 h 759"/>
                <a:gd name="T28" fmla="*/ 551015022 w 808"/>
                <a:gd name="T29" fmla="*/ 339920530 h 759"/>
                <a:gd name="T30" fmla="*/ 660910969 w 808"/>
                <a:gd name="T31" fmla="*/ 311988988 h 759"/>
                <a:gd name="T32" fmla="*/ 685221615 w 808"/>
                <a:gd name="T33" fmla="*/ 304527554 h 759"/>
                <a:gd name="T34" fmla="*/ 743727736 w 808"/>
                <a:gd name="T35" fmla="*/ 287429562 h 759"/>
                <a:gd name="T36" fmla="*/ 773143252 w 808"/>
                <a:gd name="T37" fmla="*/ 278692644 h 759"/>
                <a:gd name="T38" fmla="*/ 816539357 w 808"/>
                <a:gd name="T39" fmla="*/ 266612372 h 759"/>
                <a:gd name="T40" fmla="*/ 837252698 w 808"/>
                <a:gd name="T41" fmla="*/ 252411948 h 759"/>
                <a:gd name="T42" fmla="*/ 781711249 w 808"/>
                <a:gd name="T43" fmla="*/ 239241735 h 759"/>
                <a:gd name="T44" fmla="*/ 761454225 w 808"/>
                <a:gd name="T45" fmla="*/ 219803354 h 759"/>
                <a:gd name="T46" fmla="*/ 757791494 w 808"/>
                <a:gd name="T47" fmla="*/ 202339725 h 759"/>
                <a:gd name="T48" fmla="*/ 736574154 w 808"/>
                <a:gd name="T49" fmla="*/ 136934889 h 759"/>
                <a:gd name="T50" fmla="*/ 736574154 w 808"/>
                <a:gd name="T51" fmla="*/ 107032043 h 759"/>
                <a:gd name="T52" fmla="*/ 702252818 w 808"/>
                <a:gd name="T53" fmla="*/ 88501441 h 759"/>
                <a:gd name="T54" fmla="*/ 687697812 w 808"/>
                <a:gd name="T55" fmla="*/ 74503597 h 759"/>
                <a:gd name="T56" fmla="*/ 664893066 w 808"/>
                <a:gd name="T57" fmla="*/ 63505939 h 759"/>
                <a:gd name="T58" fmla="*/ 685221615 w 808"/>
                <a:gd name="T59" fmla="*/ 55132553 h 759"/>
                <a:gd name="T60" fmla="*/ 708900182 w 808"/>
                <a:gd name="T61" fmla="*/ 36042349 h 759"/>
                <a:gd name="T62" fmla="*/ 702252818 w 808"/>
                <a:gd name="T63" fmla="*/ 10784746 h 759"/>
                <a:gd name="T64" fmla="*/ 658013940 w 808"/>
                <a:gd name="T65" fmla="*/ 4 h 759"/>
                <a:gd name="T66" fmla="*/ 570429550 w 808"/>
                <a:gd name="T67" fmla="*/ 5925411 h 759"/>
                <a:gd name="T68" fmla="*/ 469861898 w 808"/>
                <a:gd name="T69" fmla="*/ 9285110 h 759"/>
                <a:gd name="T70" fmla="*/ 378413925 w 808"/>
                <a:gd name="T71" fmla="*/ 16899685 h 759"/>
                <a:gd name="T72" fmla="*/ 338069264 w 808"/>
                <a:gd name="T73" fmla="*/ 25959953 h 759"/>
                <a:gd name="T74" fmla="*/ 281140222 w 808"/>
                <a:gd name="T75" fmla="*/ 38354915 h 759"/>
                <a:gd name="T76" fmla="*/ 276591609 w 808"/>
                <a:gd name="T77" fmla="*/ 40934164 h 759"/>
                <a:gd name="T78" fmla="*/ 281140222 w 808"/>
                <a:gd name="T79" fmla="*/ 42343219 h 759"/>
                <a:gd name="T80" fmla="*/ 286778062 w 808"/>
                <a:gd name="T81" fmla="*/ 48624905 h 759"/>
                <a:gd name="T82" fmla="*/ 290769239 w 808"/>
                <a:gd name="T83" fmla="*/ 65025560 h 759"/>
                <a:gd name="T84" fmla="*/ 305522462 w 808"/>
                <a:gd name="T85" fmla="*/ 83477789 h 759"/>
                <a:gd name="T86" fmla="*/ 313365509 w 808"/>
                <a:gd name="T87" fmla="*/ 86536621 h 759"/>
                <a:gd name="T88" fmla="*/ 308550065 w 808"/>
                <a:gd name="T89" fmla="*/ 94179735 h 759"/>
                <a:gd name="T90" fmla="*/ 236045681 w 808"/>
                <a:gd name="T91" fmla="*/ 99312160 h 759"/>
                <a:gd name="T92" fmla="*/ 198266762 w 808"/>
                <a:gd name="T93" fmla="*/ 107032043 h 759"/>
                <a:gd name="T94" fmla="*/ 202510147 w 808"/>
                <a:gd name="T95" fmla="*/ 108145989 h 759"/>
                <a:gd name="T96" fmla="*/ 202510147 w 808"/>
                <a:gd name="T97" fmla="*/ 112478995 h 759"/>
                <a:gd name="T98" fmla="*/ 209471194 w 808"/>
                <a:gd name="T99" fmla="*/ 113988580 h 759"/>
                <a:gd name="T100" fmla="*/ 175106056 w 808"/>
                <a:gd name="T101" fmla="*/ 121964636 h 759"/>
                <a:gd name="T102" fmla="*/ 147251748 w 808"/>
                <a:gd name="T103" fmla="*/ 129221421 h 759"/>
                <a:gd name="T104" fmla="*/ 126019195 w 808"/>
                <a:gd name="T105" fmla="*/ 135376952 h 759"/>
                <a:gd name="T106" fmla="*/ 86254217 w 808"/>
                <a:gd name="T107" fmla="*/ 141042209 h 759"/>
                <a:gd name="T108" fmla="*/ 32867962 w 808"/>
                <a:gd name="T109" fmla="*/ 147579275 h 759"/>
                <a:gd name="T110" fmla="*/ 0 w 808"/>
                <a:gd name="T111" fmla="*/ 156733492 h 7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08"/>
                <a:gd name="T169" fmla="*/ 0 h 759"/>
                <a:gd name="T170" fmla="*/ 808 w 808"/>
                <a:gd name="T171" fmla="*/ 759 h 7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08" h="759">
                  <a:moveTo>
                    <a:pt x="0" y="413"/>
                  </a:moveTo>
                  <a:lnTo>
                    <a:pt x="3" y="413"/>
                  </a:lnTo>
                  <a:lnTo>
                    <a:pt x="3" y="416"/>
                  </a:lnTo>
                  <a:lnTo>
                    <a:pt x="18" y="426"/>
                  </a:lnTo>
                  <a:lnTo>
                    <a:pt x="44" y="443"/>
                  </a:lnTo>
                  <a:lnTo>
                    <a:pt x="47" y="443"/>
                  </a:lnTo>
                  <a:lnTo>
                    <a:pt x="104" y="480"/>
                  </a:lnTo>
                  <a:lnTo>
                    <a:pt x="143" y="503"/>
                  </a:lnTo>
                  <a:lnTo>
                    <a:pt x="149" y="507"/>
                  </a:lnTo>
                  <a:lnTo>
                    <a:pt x="155" y="513"/>
                  </a:lnTo>
                  <a:lnTo>
                    <a:pt x="238" y="567"/>
                  </a:lnTo>
                  <a:lnTo>
                    <a:pt x="244" y="570"/>
                  </a:lnTo>
                  <a:lnTo>
                    <a:pt x="260" y="580"/>
                  </a:lnTo>
                  <a:lnTo>
                    <a:pt x="283" y="597"/>
                  </a:lnTo>
                  <a:lnTo>
                    <a:pt x="318" y="620"/>
                  </a:lnTo>
                  <a:lnTo>
                    <a:pt x="362" y="654"/>
                  </a:lnTo>
                  <a:lnTo>
                    <a:pt x="369" y="654"/>
                  </a:lnTo>
                  <a:lnTo>
                    <a:pt x="384" y="668"/>
                  </a:lnTo>
                  <a:lnTo>
                    <a:pt x="384" y="671"/>
                  </a:lnTo>
                  <a:lnTo>
                    <a:pt x="387" y="671"/>
                  </a:lnTo>
                  <a:lnTo>
                    <a:pt x="387" y="681"/>
                  </a:lnTo>
                  <a:lnTo>
                    <a:pt x="391" y="681"/>
                  </a:lnTo>
                  <a:lnTo>
                    <a:pt x="397" y="684"/>
                  </a:lnTo>
                  <a:lnTo>
                    <a:pt x="397" y="688"/>
                  </a:lnTo>
                  <a:lnTo>
                    <a:pt x="403" y="688"/>
                  </a:lnTo>
                  <a:lnTo>
                    <a:pt x="406" y="691"/>
                  </a:lnTo>
                  <a:lnTo>
                    <a:pt x="406" y="698"/>
                  </a:lnTo>
                  <a:lnTo>
                    <a:pt x="413" y="704"/>
                  </a:lnTo>
                  <a:lnTo>
                    <a:pt x="416" y="704"/>
                  </a:lnTo>
                  <a:lnTo>
                    <a:pt x="432" y="704"/>
                  </a:lnTo>
                  <a:lnTo>
                    <a:pt x="435" y="712"/>
                  </a:lnTo>
                  <a:lnTo>
                    <a:pt x="450" y="715"/>
                  </a:lnTo>
                  <a:lnTo>
                    <a:pt x="464" y="721"/>
                  </a:lnTo>
                  <a:lnTo>
                    <a:pt x="470" y="728"/>
                  </a:lnTo>
                  <a:lnTo>
                    <a:pt x="470" y="731"/>
                  </a:lnTo>
                  <a:lnTo>
                    <a:pt x="470" y="735"/>
                  </a:lnTo>
                  <a:lnTo>
                    <a:pt x="470" y="738"/>
                  </a:lnTo>
                  <a:lnTo>
                    <a:pt x="466" y="741"/>
                  </a:lnTo>
                  <a:lnTo>
                    <a:pt x="466" y="755"/>
                  </a:lnTo>
                  <a:lnTo>
                    <a:pt x="470" y="755"/>
                  </a:lnTo>
                  <a:lnTo>
                    <a:pt x="496" y="758"/>
                  </a:lnTo>
                  <a:lnTo>
                    <a:pt x="496" y="755"/>
                  </a:lnTo>
                  <a:lnTo>
                    <a:pt x="504" y="751"/>
                  </a:lnTo>
                  <a:lnTo>
                    <a:pt x="524" y="748"/>
                  </a:lnTo>
                  <a:lnTo>
                    <a:pt x="527" y="748"/>
                  </a:lnTo>
                  <a:lnTo>
                    <a:pt x="565" y="738"/>
                  </a:lnTo>
                  <a:lnTo>
                    <a:pt x="613" y="702"/>
                  </a:lnTo>
                  <a:lnTo>
                    <a:pt x="632" y="688"/>
                  </a:lnTo>
                  <a:lnTo>
                    <a:pt x="639" y="681"/>
                  </a:lnTo>
                  <a:lnTo>
                    <a:pt x="645" y="678"/>
                  </a:lnTo>
                  <a:lnTo>
                    <a:pt x="654" y="671"/>
                  </a:lnTo>
                  <a:lnTo>
                    <a:pt x="680" y="651"/>
                  </a:lnTo>
                  <a:lnTo>
                    <a:pt x="699" y="641"/>
                  </a:lnTo>
                  <a:lnTo>
                    <a:pt x="709" y="634"/>
                  </a:lnTo>
                  <a:lnTo>
                    <a:pt x="724" y="624"/>
                  </a:lnTo>
                  <a:lnTo>
                    <a:pt x="728" y="620"/>
                  </a:lnTo>
                  <a:lnTo>
                    <a:pt x="740" y="614"/>
                  </a:lnTo>
                  <a:lnTo>
                    <a:pt x="743" y="610"/>
                  </a:lnTo>
                  <a:lnTo>
                    <a:pt x="779" y="591"/>
                  </a:lnTo>
                  <a:lnTo>
                    <a:pt x="781" y="587"/>
                  </a:lnTo>
                  <a:lnTo>
                    <a:pt x="804" y="574"/>
                  </a:lnTo>
                  <a:lnTo>
                    <a:pt x="807" y="570"/>
                  </a:lnTo>
                  <a:lnTo>
                    <a:pt x="801" y="557"/>
                  </a:lnTo>
                  <a:lnTo>
                    <a:pt x="791" y="536"/>
                  </a:lnTo>
                  <a:lnTo>
                    <a:pt x="769" y="527"/>
                  </a:lnTo>
                  <a:lnTo>
                    <a:pt x="747" y="527"/>
                  </a:lnTo>
                  <a:lnTo>
                    <a:pt x="736" y="516"/>
                  </a:lnTo>
                  <a:lnTo>
                    <a:pt x="734" y="493"/>
                  </a:lnTo>
                  <a:lnTo>
                    <a:pt x="728" y="483"/>
                  </a:lnTo>
                  <a:lnTo>
                    <a:pt x="712" y="466"/>
                  </a:lnTo>
                  <a:lnTo>
                    <a:pt x="712" y="452"/>
                  </a:lnTo>
                  <a:lnTo>
                    <a:pt x="724" y="446"/>
                  </a:lnTo>
                  <a:lnTo>
                    <a:pt x="721" y="325"/>
                  </a:lnTo>
                  <a:lnTo>
                    <a:pt x="715" y="312"/>
                  </a:lnTo>
                  <a:lnTo>
                    <a:pt x="705" y="302"/>
                  </a:lnTo>
                  <a:lnTo>
                    <a:pt x="705" y="292"/>
                  </a:lnTo>
                  <a:lnTo>
                    <a:pt x="715" y="285"/>
                  </a:lnTo>
                  <a:lnTo>
                    <a:pt x="705" y="235"/>
                  </a:lnTo>
                  <a:lnTo>
                    <a:pt x="699" y="211"/>
                  </a:lnTo>
                  <a:lnTo>
                    <a:pt x="696" y="208"/>
                  </a:lnTo>
                  <a:lnTo>
                    <a:pt x="670" y="195"/>
                  </a:lnTo>
                  <a:lnTo>
                    <a:pt x="667" y="195"/>
                  </a:lnTo>
                  <a:lnTo>
                    <a:pt x="663" y="178"/>
                  </a:lnTo>
                  <a:lnTo>
                    <a:pt x="657" y="164"/>
                  </a:lnTo>
                  <a:lnTo>
                    <a:pt x="645" y="161"/>
                  </a:lnTo>
                  <a:lnTo>
                    <a:pt x="642" y="154"/>
                  </a:lnTo>
                  <a:lnTo>
                    <a:pt x="635" y="138"/>
                  </a:lnTo>
                  <a:lnTo>
                    <a:pt x="635" y="131"/>
                  </a:lnTo>
                  <a:lnTo>
                    <a:pt x="648" y="121"/>
                  </a:lnTo>
                  <a:lnTo>
                    <a:pt x="654" y="121"/>
                  </a:lnTo>
                  <a:lnTo>
                    <a:pt x="654" y="114"/>
                  </a:lnTo>
                  <a:lnTo>
                    <a:pt x="670" y="104"/>
                  </a:lnTo>
                  <a:lnTo>
                    <a:pt x="677" y="80"/>
                  </a:lnTo>
                  <a:lnTo>
                    <a:pt x="677" y="27"/>
                  </a:lnTo>
                  <a:lnTo>
                    <a:pt x="673" y="24"/>
                  </a:lnTo>
                  <a:lnTo>
                    <a:pt x="670" y="24"/>
                  </a:lnTo>
                  <a:lnTo>
                    <a:pt x="689" y="7"/>
                  </a:lnTo>
                  <a:lnTo>
                    <a:pt x="632" y="0"/>
                  </a:lnTo>
                  <a:lnTo>
                    <a:pt x="628" y="4"/>
                  </a:lnTo>
                  <a:lnTo>
                    <a:pt x="593" y="0"/>
                  </a:lnTo>
                  <a:lnTo>
                    <a:pt x="588" y="7"/>
                  </a:lnTo>
                  <a:lnTo>
                    <a:pt x="546" y="14"/>
                  </a:lnTo>
                  <a:lnTo>
                    <a:pt x="540" y="7"/>
                  </a:lnTo>
                  <a:lnTo>
                    <a:pt x="464" y="10"/>
                  </a:lnTo>
                  <a:lnTo>
                    <a:pt x="450" y="20"/>
                  </a:lnTo>
                  <a:lnTo>
                    <a:pt x="394" y="24"/>
                  </a:lnTo>
                  <a:lnTo>
                    <a:pt x="375" y="30"/>
                  </a:lnTo>
                  <a:lnTo>
                    <a:pt x="362" y="37"/>
                  </a:lnTo>
                  <a:lnTo>
                    <a:pt x="346" y="51"/>
                  </a:lnTo>
                  <a:lnTo>
                    <a:pt x="330" y="51"/>
                  </a:lnTo>
                  <a:lnTo>
                    <a:pt x="323" y="57"/>
                  </a:lnTo>
                  <a:lnTo>
                    <a:pt x="304" y="60"/>
                  </a:lnTo>
                  <a:lnTo>
                    <a:pt x="292" y="74"/>
                  </a:lnTo>
                  <a:lnTo>
                    <a:pt x="269" y="84"/>
                  </a:lnTo>
                  <a:lnTo>
                    <a:pt x="254" y="84"/>
                  </a:lnTo>
                  <a:lnTo>
                    <a:pt x="257" y="84"/>
                  </a:lnTo>
                  <a:lnTo>
                    <a:pt x="263" y="90"/>
                  </a:lnTo>
                  <a:lnTo>
                    <a:pt x="267" y="90"/>
                  </a:lnTo>
                  <a:lnTo>
                    <a:pt x="267" y="94"/>
                  </a:lnTo>
                  <a:lnTo>
                    <a:pt x="269" y="94"/>
                  </a:lnTo>
                  <a:lnTo>
                    <a:pt x="273" y="98"/>
                  </a:lnTo>
                  <a:lnTo>
                    <a:pt x="269" y="98"/>
                  </a:lnTo>
                  <a:lnTo>
                    <a:pt x="273" y="108"/>
                  </a:lnTo>
                  <a:lnTo>
                    <a:pt x="273" y="111"/>
                  </a:lnTo>
                  <a:lnTo>
                    <a:pt x="273" y="138"/>
                  </a:lnTo>
                  <a:lnTo>
                    <a:pt x="279" y="144"/>
                  </a:lnTo>
                  <a:lnTo>
                    <a:pt x="286" y="174"/>
                  </a:lnTo>
                  <a:lnTo>
                    <a:pt x="292" y="181"/>
                  </a:lnTo>
                  <a:lnTo>
                    <a:pt x="292" y="185"/>
                  </a:lnTo>
                  <a:lnTo>
                    <a:pt x="302" y="188"/>
                  </a:lnTo>
                  <a:lnTo>
                    <a:pt x="302" y="191"/>
                  </a:lnTo>
                  <a:lnTo>
                    <a:pt x="299" y="191"/>
                  </a:lnTo>
                  <a:lnTo>
                    <a:pt x="295" y="201"/>
                  </a:lnTo>
                  <a:lnTo>
                    <a:pt x="295" y="205"/>
                  </a:lnTo>
                  <a:lnTo>
                    <a:pt x="295" y="208"/>
                  </a:lnTo>
                  <a:lnTo>
                    <a:pt x="289" y="205"/>
                  </a:lnTo>
                  <a:lnTo>
                    <a:pt x="229" y="208"/>
                  </a:lnTo>
                  <a:lnTo>
                    <a:pt x="225" y="218"/>
                  </a:lnTo>
                  <a:lnTo>
                    <a:pt x="222" y="222"/>
                  </a:lnTo>
                  <a:lnTo>
                    <a:pt x="190" y="228"/>
                  </a:lnTo>
                  <a:lnTo>
                    <a:pt x="190" y="235"/>
                  </a:lnTo>
                  <a:lnTo>
                    <a:pt x="197" y="235"/>
                  </a:lnTo>
                  <a:lnTo>
                    <a:pt x="197" y="238"/>
                  </a:lnTo>
                  <a:lnTo>
                    <a:pt x="194" y="238"/>
                  </a:lnTo>
                  <a:lnTo>
                    <a:pt x="194" y="245"/>
                  </a:lnTo>
                  <a:lnTo>
                    <a:pt x="190" y="245"/>
                  </a:lnTo>
                  <a:lnTo>
                    <a:pt x="194" y="248"/>
                  </a:lnTo>
                  <a:lnTo>
                    <a:pt x="194" y="245"/>
                  </a:lnTo>
                  <a:lnTo>
                    <a:pt x="197" y="248"/>
                  </a:lnTo>
                  <a:lnTo>
                    <a:pt x="199" y="251"/>
                  </a:lnTo>
                  <a:lnTo>
                    <a:pt x="199" y="255"/>
                  </a:lnTo>
                  <a:lnTo>
                    <a:pt x="180" y="258"/>
                  </a:lnTo>
                  <a:lnTo>
                    <a:pt x="168" y="269"/>
                  </a:lnTo>
                  <a:lnTo>
                    <a:pt x="149" y="271"/>
                  </a:lnTo>
                  <a:lnTo>
                    <a:pt x="140" y="282"/>
                  </a:lnTo>
                  <a:lnTo>
                    <a:pt x="140" y="285"/>
                  </a:lnTo>
                  <a:lnTo>
                    <a:pt x="130" y="295"/>
                  </a:lnTo>
                  <a:lnTo>
                    <a:pt x="124" y="299"/>
                  </a:lnTo>
                  <a:lnTo>
                    <a:pt x="120" y="299"/>
                  </a:lnTo>
                  <a:lnTo>
                    <a:pt x="86" y="302"/>
                  </a:lnTo>
                  <a:lnTo>
                    <a:pt x="83" y="306"/>
                  </a:lnTo>
                  <a:lnTo>
                    <a:pt x="83" y="312"/>
                  </a:lnTo>
                  <a:lnTo>
                    <a:pt x="60" y="312"/>
                  </a:lnTo>
                  <a:lnTo>
                    <a:pt x="51" y="319"/>
                  </a:lnTo>
                  <a:lnTo>
                    <a:pt x="31" y="325"/>
                  </a:lnTo>
                  <a:lnTo>
                    <a:pt x="18" y="332"/>
                  </a:lnTo>
                  <a:lnTo>
                    <a:pt x="6" y="342"/>
                  </a:lnTo>
                  <a:lnTo>
                    <a:pt x="0" y="345"/>
                  </a:lnTo>
                  <a:lnTo>
                    <a:pt x="0" y="396"/>
                  </a:lnTo>
                  <a:lnTo>
                    <a:pt x="0" y="413"/>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498" name="Freeform 5"/>
            <p:cNvSpPr>
              <a:spLocks/>
            </p:cNvSpPr>
            <p:nvPr/>
          </p:nvSpPr>
          <p:spPr bwMode="auto">
            <a:xfrm>
              <a:off x="2792" y="1133"/>
              <a:ext cx="520" cy="564"/>
            </a:xfrm>
            <a:custGeom>
              <a:avLst/>
              <a:gdLst>
                <a:gd name="T0" fmla="*/ 4841335 w 482"/>
                <a:gd name="T1" fmla="*/ 95553473 h 524"/>
                <a:gd name="T2" fmla="*/ 8234901 w 482"/>
                <a:gd name="T3" fmla="*/ 100459013 h 524"/>
                <a:gd name="T4" fmla="*/ 13436421 w 482"/>
                <a:gd name="T5" fmla="*/ 105096314 h 524"/>
                <a:gd name="T6" fmla="*/ 12034821 w 482"/>
                <a:gd name="T7" fmla="*/ 118182003 h 524"/>
                <a:gd name="T8" fmla="*/ 9584530 w 482"/>
                <a:gd name="T9" fmla="*/ 120009603 h 524"/>
                <a:gd name="T10" fmla="*/ 18974782 w 482"/>
                <a:gd name="T11" fmla="*/ 145360246 h 524"/>
                <a:gd name="T12" fmla="*/ 15111520 w 482"/>
                <a:gd name="T13" fmla="*/ 154759668 h 524"/>
                <a:gd name="T14" fmla="*/ 8234901 w 482"/>
                <a:gd name="T15" fmla="*/ 168399403 h 524"/>
                <a:gd name="T16" fmla="*/ 12034821 w 482"/>
                <a:gd name="T17" fmla="*/ 166573250 h 524"/>
                <a:gd name="T18" fmla="*/ 28697615 w 482"/>
                <a:gd name="T19" fmla="*/ 162613300 h 524"/>
                <a:gd name="T20" fmla="*/ 39299406 w 482"/>
                <a:gd name="T21" fmla="*/ 161088038 h 524"/>
                <a:gd name="T22" fmla="*/ 55618064 w 482"/>
                <a:gd name="T23" fmla="*/ 160664530 h 524"/>
                <a:gd name="T24" fmla="*/ 60017996 w 482"/>
                <a:gd name="T25" fmla="*/ 162613300 h 524"/>
                <a:gd name="T26" fmla="*/ 64733364 w 482"/>
                <a:gd name="T27" fmla="*/ 167335812 h 524"/>
                <a:gd name="T28" fmla="*/ 65979016 w 482"/>
                <a:gd name="T29" fmla="*/ 168399403 h 524"/>
                <a:gd name="T30" fmla="*/ 70153722 w 482"/>
                <a:gd name="T31" fmla="*/ 168399403 h 524"/>
                <a:gd name="T32" fmla="*/ 75342621 w 482"/>
                <a:gd name="T33" fmla="*/ 167335812 h 524"/>
                <a:gd name="T34" fmla="*/ 77802234 w 482"/>
                <a:gd name="T35" fmla="*/ 174710552 h 524"/>
                <a:gd name="T36" fmla="*/ 81302985 w 482"/>
                <a:gd name="T37" fmla="*/ 176157835 h 524"/>
                <a:gd name="T38" fmla="*/ 86556597 w 482"/>
                <a:gd name="T39" fmla="*/ 179284409 h 524"/>
                <a:gd name="T40" fmla="*/ 87759718 w 482"/>
                <a:gd name="T41" fmla="*/ 179635862 h 524"/>
                <a:gd name="T42" fmla="*/ 87759718 w 482"/>
                <a:gd name="T43" fmla="*/ 180758971 h 524"/>
                <a:gd name="T44" fmla="*/ 89575479 w 482"/>
                <a:gd name="T45" fmla="*/ 181685618 h 524"/>
                <a:gd name="T46" fmla="*/ 94678503 w 482"/>
                <a:gd name="T47" fmla="*/ 184289351 h 524"/>
                <a:gd name="T48" fmla="*/ 96637397 w 482"/>
                <a:gd name="T49" fmla="*/ 186595774 h 524"/>
                <a:gd name="T50" fmla="*/ 102088066 w 482"/>
                <a:gd name="T51" fmla="*/ 188387209 h 524"/>
                <a:gd name="T52" fmla="*/ 104928050 w 482"/>
                <a:gd name="T53" fmla="*/ 188387209 h 524"/>
                <a:gd name="T54" fmla="*/ 116021749 w 482"/>
                <a:gd name="T55" fmla="*/ 177119063 h 524"/>
                <a:gd name="T56" fmla="*/ 118883069 w 482"/>
                <a:gd name="T57" fmla="*/ 172118667 h 524"/>
                <a:gd name="T58" fmla="*/ 122124830 w 482"/>
                <a:gd name="T59" fmla="*/ 173384782 h 524"/>
                <a:gd name="T60" fmla="*/ 128154585 w 482"/>
                <a:gd name="T61" fmla="*/ 179635862 h 524"/>
                <a:gd name="T62" fmla="*/ 131254181 w 482"/>
                <a:gd name="T63" fmla="*/ 183754111 h 524"/>
                <a:gd name="T64" fmla="*/ 148064547 w 482"/>
                <a:gd name="T65" fmla="*/ 177119063 h 524"/>
                <a:gd name="T66" fmla="*/ 247990138 w 482"/>
                <a:gd name="T67" fmla="*/ 170613106 h 524"/>
                <a:gd name="T68" fmla="*/ 240954665 w 482"/>
                <a:gd name="T69" fmla="*/ 164889000 h 524"/>
                <a:gd name="T70" fmla="*/ 260835110 w 482"/>
                <a:gd name="T71" fmla="*/ 33955875 h 524"/>
                <a:gd name="T72" fmla="*/ 235924691 w 482"/>
                <a:gd name="T73" fmla="*/ 23791670 h 524"/>
                <a:gd name="T74" fmla="*/ 202972252 w 482"/>
                <a:gd name="T75" fmla="*/ 10592565 h 524"/>
                <a:gd name="T76" fmla="*/ 181551123 w 482"/>
                <a:gd name="T77" fmla="*/ 4 h 524"/>
                <a:gd name="T78" fmla="*/ 179271098 w 482"/>
                <a:gd name="T79" fmla="*/ 17726955 h 524"/>
                <a:gd name="T80" fmla="*/ 110195472 w 482"/>
                <a:gd name="T81" fmla="*/ 56990098 h 524"/>
                <a:gd name="T82" fmla="*/ 89575479 w 482"/>
                <a:gd name="T83" fmla="*/ 60918016 h 524"/>
                <a:gd name="T84" fmla="*/ 83935971 w 482"/>
                <a:gd name="T85" fmla="*/ 64610587 h 524"/>
                <a:gd name="T86" fmla="*/ 83935971 w 482"/>
                <a:gd name="T87" fmla="*/ 67850615 h 524"/>
                <a:gd name="T88" fmla="*/ 83935971 w 482"/>
                <a:gd name="T89" fmla="*/ 77660473 h 524"/>
                <a:gd name="T90" fmla="*/ 86556597 w 482"/>
                <a:gd name="T91" fmla="*/ 88610438 h 524"/>
                <a:gd name="T92" fmla="*/ 4841335 w 482"/>
                <a:gd name="T93" fmla="*/ 89429762 h 524"/>
                <a:gd name="T94" fmla="*/ 0 w 482"/>
                <a:gd name="T95" fmla="*/ 93334327 h 524"/>
                <a:gd name="T96" fmla="*/ 0 w 482"/>
                <a:gd name="T97" fmla="*/ 94778236 h 5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2"/>
                <a:gd name="T148" fmla="*/ 0 h 524"/>
                <a:gd name="T149" fmla="*/ 482 w 482"/>
                <a:gd name="T150" fmla="*/ 524 h 5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2" h="524">
                  <a:moveTo>
                    <a:pt x="6" y="258"/>
                  </a:moveTo>
                  <a:lnTo>
                    <a:pt x="9" y="265"/>
                  </a:lnTo>
                  <a:lnTo>
                    <a:pt x="12" y="271"/>
                  </a:lnTo>
                  <a:lnTo>
                    <a:pt x="16" y="278"/>
                  </a:lnTo>
                  <a:lnTo>
                    <a:pt x="22" y="278"/>
                  </a:lnTo>
                  <a:lnTo>
                    <a:pt x="25" y="289"/>
                  </a:lnTo>
                  <a:lnTo>
                    <a:pt x="25" y="322"/>
                  </a:lnTo>
                  <a:lnTo>
                    <a:pt x="22" y="325"/>
                  </a:lnTo>
                  <a:lnTo>
                    <a:pt x="18" y="325"/>
                  </a:lnTo>
                  <a:lnTo>
                    <a:pt x="18" y="332"/>
                  </a:lnTo>
                  <a:lnTo>
                    <a:pt x="31" y="349"/>
                  </a:lnTo>
                  <a:lnTo>
                    <a:pt x="35" y="402"/>
                  </a:lnTo>
                  <a:lnTo>
                    <a:pt x="35" y="409"/>
                  </a:lnTo>
                  <a:lnTo>
                    <a:pt x="28" y="426"/>
                  </a:lnTo>
                  <a:lnTo>
                    <a:pt x="22" y="446"/>
                  </a:lnTo>
                  <a:lnTo>
                    <a:pt x="16" y="466"/>
                  </a:lnTo>
                  <a:lnTo>
                    <a:pt x="18" y="462"/>
                  </a:lnTo>
                  <a:lnTo>
                    <a:pt x="22" y="459"/>
                  </a:lnTo>
                  <a:lnTo>
                    <a:pt x="25" y="449"/>
                  </a:lnTo>
                  <a:lnTo>
                    <a:pt x="53" y="449"/>
                  </a:lnTo>
                  <a:lnTo>
                    <a:pt x="66" y="446"/>
                  </a:lnTo>
                  <a:lnTo>
                    <a:pt x="73" y="446"/>
                  </a:lnTo>
                  <a:lnTo>
                    <a:pt x="73" y="443"/>
                  </a:lnTo>
                  <a:lnTo>
                    <a:pt x="101" y="443"/>
                  </a:lnTo>
                  <a:lnTo>
                    <a:pt x="105" y="449"/>
                  </a:lnTo>
                  <a:lnTo>
                    <a:pt x="110" y="449"/>
                  </a:lnTo>
                  <a:lnTo>
                    <a:pt x="118" y="456"/>
                  </a:lnTo>
                  <a:lnTo>
                    <a:pt x="118" y="462"/>
                  </a:lnTo>
                  <a:lnTo>
                    <a:pt x="121" y="462"/>
                  </a:lnTo>
                  <a:lnTo>
                    <a:pt x="121" y="466"/>
                  </a:lnTo>
                  <a:lnTo>
                    <a:pt x="130" y="462"/>
                  </a:lnTo>
                  <a:lnTo>
                    <a:pt x="130" y="466"/>
                  </a:lnTo>
                  <a:lnTo>
                    <a:pt x="133" y="466"/>
                  </a:lnTo>
                  <a:lnTo>
                    <a:pt x="137" y="462"/>
                  </a:lnTo>
                  <a:lnTo>
                    <a:pt x="142" y="472"/>
                  </a:lnTo>
                  <a:lnTo>
                    <a:pt x="145" y="482"/>
                  </a:lnTo>
                  <a:lnTo>
                    <a:pt x="145" y="486"/>
                  </a:lnTo>
                  <a:lnTo>
                    <a:pt x="149" y="486"/>
                  </a:lnTo>
                  <a:lnTo>
                    <a:pt x="153" y="493"/>
                  </a:lnTo>
                  <a:lnTo>
                    <a:pt x="159" y="493"/>
                  </a:lnTo>
                  <a:lnTo>
                    <a:pt x="159" y="496"/>
                  </a:lnTo>
                  <a:lnTo>
                    <a:pt x="162" y="496"/>
                  </a:lnTo>
                  <a:lnTo>
                    <a:pt x="165" y="499"/>
                  </a:lnTo>
                  <a:lnTo>
                    <a:pt x="162" y="499"/>
                  </a:lnTo>
                  <a:lnTo>
                    <a:pt x="162" y="503"/>
                  </a:lnTo>
                  <a:lnTo>
                    <a:pt x="165" y="503"/>
                  </a:lnTo>
                  <a:lnTo>
                    <a:pt x="168" y="506"/>
                  </a:lnTo>
                  <a:lnTo>
                    <a:pt x="175" y="509"/>
                  </a:lnTo>
                  <a:lnTo>
                    <a:pt x="178" y="513"/>
                  </a:lnTo>
                  <a:lnTo>
                    <a:pt x="178" y="516"/>
                  </a:lnTo>
                  <a:lnTo>
                    <a:pt x="181" y="516"/>
                  </a:lnTo>
                  <a:lnTo>
                    <a:pt x="188" y="520"/>
                  </a:lnTo>
                  <a:lnTo>
                    <a:pt x="191" y="523"/>
                  </a:lnTo>
                  <a:lnTo>
                    <a:pt x="194" y="520"/>
                  </a:lnTo>
                  <a:lnTo>
                    <a:pt x="207" y="506"/>
                  </a:lnTo>
                  <a:lnTo>
                    <a:pt x="213" y="490"/>
                  </a:lnTo>
                  <a:lnTo>
                    <a:pt x="216" y="480"/>
                  </a:lnTo>
                  <a:lnTo>
                    <a:pt x="220" y="476"/>
                  </a:lnTo>
                  <a:lnTo>
                    <a:pt x="223" y="476"/>
                  </a:lnTo>
                  <a:lnTo>
                    <a:pt x="225" y="480"/>
                  </a:lnTo>
                  <a:lnTo>
                    <a:pt x="229" y="480"/>
                  </a:lnTo>
                  <a:lnTo>
                    <a:pt x="235" y="496"/>
                  </a:lnTo>
                  <a:lnTo>
                    <a:pt x="239" y="496"/>
                  </a:lnTo>
                  <a:lnTo>
                    <a:pt x="242" y="506"/>
                  </a:lnTo>
                  <a:lnTo>
                    <a:pt x="255" y="506"/>
                  </a:lnTo>
                  <a:lnTo>
                    <a:pt x="273" y="490"/>
                  </a:lnTo>
                  <a:lnTo>
                    <a:pt x="455" y="493"/>
                  </a:lnTo>
                  <a:lnTo>
                    <a:pt x="458" y="469"/>
                  </a:lnTo>
                  <a:lnTo>
                    <a:pt x="462" y="459"/>
                  </a:lnTo>
                  <a:lnTo>
                    <a:pt x="445" y="456"/>
                  </a:lnTo>
                  <a:lnTo>
                    <a:pt x="410" y="94"/>
                  </a:lnTo>
                  <a:lnTo>
                    <a:pt x="481" y="94"/>
                  </a:lnTo>
                  <a:lnTo>
                    <a:pt x="474" y="90"/>
                  </a:lnTo>
                  <a:lnTo>
                    <a:pt x="436" y="67"/>
                  </a:lnTo>
                  <a:lnTo>
                    <a:pt x="378" y="30"/>
                  </a:lnTo>
                  <a:lnTo>
                    <a:pt x="375" y="30"/>
                  </a:lnTo>
                  <a:lnTo>
                    <a:pt x="350" y="13"/>
                  </a:lnTo>
                  <a:lnTo>
                    <a:pt x="335" y="4"/>
                  </a:lnTo>
                  <a:lnTo>
                    <a:pt x="335" y="0"/>
                  </a:lnTo>
                  <a:lnTo>
                    <a:pt x="331" y="50"/>
                  </a:lnTo>
                  <a:lnTo>
                    <a:pt x="204" y="50"/>
                  </a:lnTo>
                  <a:lnTo>
                    <a:pt x="204" y="158"/>
                  </a:lnTo>
                  <a:lnTo>
                    <a:pt x="200" y="158"/>
                  </a:lnTo>
                  <a:lnTo>
                    <a:pt x="165" y="167"/>
                  </a:lnTo>
                  <a:lnTo>
                    <a:pt x="159" y="174"/>
                  </a:lnTo>
                  <a:lnTo>
                    <a:pt x="156" y="178"/>
                  </a:lnTo>
                  <a:lnTo>
                    <a:pt x="156" y="181"/>
                  </a:lnTo>
                  <a:lnTo>
                    <a:pt x="156" y="187"/>
                  </a:lnTo>
                  <a:lnTo>
                    <a:pt x="156" y="211"/>
                  </a:lnTo>
                  <a:lnTo>
                    <a:pt x="156" y="215"/>
                  </a:lnTo>
                  <a:lnTo>
                    <a:pt x="159" y="234"/>
                  </a:lnTo>
                  <a:lnTo>
                    <a:pt x="159" y="245"/>
                  </a:lnTo>
                  <a:lnTo>
                    <a:pt x="9" y="245"/>
                  </a:lnTo>
                  <a:lnTo>
                    <a:pt x="9" y="248"/>
                  </a:lnTo>
                  <a:lnTo>
                    <a:pt x="3" y="255"/>
                  </a:lnTo>
                  <a:lnTo>
                    <a:pt x="0" y="258"/>
                  </a:lnTo>
                  <a:lnTo>
                    <a:pt x="3" y="258"/>
                  </a:lnTo>
                  <a:lnTo>
                    <a:pt x="0" y="261"/>
                  </a:lnTo>
                  <a:lnTo>
                    <a:pt x="6" y="258"/>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499" name="Freeform 6"/>
            <p:cNvSpPr>
              <a:spLocks/>
            </p:cNvSpPr>
            <p:nvPr/>
          </p:nvSpPr>
          <p:spPr bwMode="auto">
            <a:xfrm>
              <a:off x="2957" y="743"/>
              <a:ext cx="516" cy="372"/>
            </a:xfrm>
            <a:custGeom>
              <a:avLst/>
              <a:gdLst>
                <a:gd name="T0" fmla="*/ 49177275 w 477"/>
                <a:gd name="T1" fmla="*/ 102147672 h 346"/>
                <a:gd name="T2" fmla="*/ 0 w 477"/>
                <a:gd name="T3" fmla="*/ 102147672 h 346"/>
                <a:gd name="T4" fmla="*/ 7908560 w 477"/>
                <a:gd name="T5" fmla="*/ 98872766 h 346"/>
                <a:gd name="T6" fmla="*/ 35512552 w 477"/>
                <a:gd name="T7" fmla="*/ 97100171 h 346"/>
                <a:gd name="T8" fmla="*/ 61389125 w 477"/>
                <a:gd name="T9" fmla="*/ 91962324 h 346"/>
                <a:gd name="T10" fmla="*/ 88277595 w 477"/>
                <a:gd name="T11" fmla="*/ 86185790 h 346"/>
                <a:gd name="T12" fmla="*/ 97790512 w 477"/>
                <a:gd name="T13" fmla="*/ 83160523 h 346"/>
                <a:gd name="T14" fmla="*/ 106293255 w 477"/>
                <a:gd name="T15" fmla="*/ 78130431 h 346"/>
                <a:gd name="T16" fmla="*/ 114435019 w 477"/>
                <a:gd name="T17" fmla="*/ 74295831 h 346"/>
                <a:gd name="T18" fmla="*/ 114435019 w 477"/>
                <a:gd name="T19" fmla="*/ 69103160 h 346"/>
                <a:gd name="T20" fmla="*/ 108363590 w 477"/>
                <a:gd name="T21" fmla="*/ 62866636 h 346"/>
                <a:gd name="T22" fmla="*/ 110533411 w 477"/>
                <a:gd name="T23" fmla="*/ 56377823 h 346"/>
                <a:gd name="T24" fmla="*/ 120885844 w 477"/>
                <a:gd name="T25" fmla="*/ 51184963 h 346"/>
                <a:gd name="T26" fmla="*/ 129346909 w 477"/>
                <a:gd name="T27" fmla="*/ 48102172 h 346"/>
                <a:gd name="T28" fmla="*/ 133912597 w 477"/>
                <a:gd name="T29" fmla="*/ 41760748 h 346"/>
                <a:gd name="T30" fmla="*/ 153027431 w 477"/>
                <a:gd name="T31" fmla="*/ 35211667 h 346"/>
                <a:gd name="T32" fmla="*/ 179073737 w 477"/>
                <a:gd name="T33" fmla="*/ 30461646 h 346"/>
                <a:gd name="T34" fmla="*/ 204358621 w 477"/>
                <a:gd name="T35" fmla="*/ 26352393 h 346"/>
                <a:gd name="T36" fmla="*/ 224503672 w 477"/>
                <a:gd name="T37" fmla="*/ 18621694 h 346"/>
                <a:gd name="T38" fmla="*/ 234241111 w 477"/>
                <a:gd name="T39" fmla="*/ 9701056 h 346"/>
                <a:gd name="T40" fmla="*/ 245220307 w 477"/>
                <a:gd name="T41" fmla="*/ 2429371 h 346"/>
                <a:gd name="T42" fmla="*/ 263467966 w 477"/>
                <a:gd name="T43" fmla="*/ 0 h 346"/>
                <a:gd name="T44" fmla="*/ 273265499 w 477"/>
                <a:gd name="T45" fmla="*/ 5013735 h 346"/>
                <a:gd name="T46" fmla="*/ 286151225 w 477"/>
                <a:gd name="T47" fmla="*/ 7805824 h 346"/>
                <a:gd name="T48" fmla="*/ 307431484 w 477"/>
                <a:gd name="T49" fmla="*/ 7805824 h 346"/>
                <a:gd name="T50" fmla="*/ 324275243 w 477"/>
                <a:gd name="T51" fmla="*/ 7805824 h 346"/>
                <a:gd name="T52" fmla="*/ 341569568 w 477"/>
                <a:gd name="T53" fmla="*/ 7805824 h 346"/>
                <a:gd name="T54" fmla="*/ 353934249 w 477"/>
                <a:gd name="T55" fmla="*/ 8951484 h 346"/>
                <a:gd name="T56" fmla="*/ 371966594 w 477"/>
                <a:gd name="T57" fmla="*/ 9701056 h 346"/>
                <a:gd name="T58" fmla="*/ 381815082 w 477"/>
                <a:gd name="T59" fmla="*/ 11960845 h 346"/>
                <a:gd name="T60" fmla="*/ 388681026 w 477"/>
                <a:gd name="T61" fmla="*/ 13936461 h 346"/>
                <a:gd name="T62" fmla="*/ 388681026 w 477"/>
                <a:gd name="T63" fmla="*/ 18343688 h 346"/>
                <a:gd name="T64" fmla="*/ 399707024 w 477"/>
                <a:gd name="T65" fmla="*/ 37042018 h 346"/>
                <a:gd name="T66" fmla="*/ 413032655 w 477"/>
                <a:gd name="T67" fmla="*/ 40991599 h 346"/>
                <a:gd name="T68" fmla="*/ 406052338 w 477"/>
                <a:gd name="T69" fmla="*/ 44740222 h 346"/>
                <a:gd name="T70" fmla="*/ 402378852 w 477"/>
                <a:gd name="T71" fmla="*/ 46035693 h 346"/>
                <a:gd name="T72" fmla="*/ 343852862 w 477"/>
                <a:gd name="T73" fmla="*/ 51184963 h 346"/>
                <a:gd name="T74" fmla="*/ 320667943 w 477"/>
                <a:gd name="T75" fmla="*/ 55031226 h 346"/>
                <a:gd name="T76" fmla="*/ 317864019 w 477"/>
                <a:gd name="T77" fmla="*/ 57978876 h 346"/>
                <a:gd name="T78" fmla="*/ 317864019 w 477"/>
                <a:gd name="T79" fmla="*/ 57978876 h 346"/>
                <a:gd name="T80" fmla="*/ 324275243 w 477"/>
                <a:gd name="T81" fmla="*/ 60614269 h 346"/>
                <a:gd name="T82" fmla="*/ 278822530 w 477"/>
                <a:gd name="T83" fmla="*/ 66185993 h 346"/>
                <a:gd name="T84" fmla="*/ 263467966 w 477"/>
                <a:gd name="T85" fmla="*/ 72694296 h 346"/>
                <a:gd name="T86" fmla="*/ 224503672 w 477"/>
                <a:gd name="T87" fmla="*/ 74880021 h 346"/>
                <a:gd name="T88" fmla="*/ 202360705 w 477"/>
                <a:gd name="T89" fmla="*/ 78130431 h 346"/>
                <a:gd name="T90" fmla="*/ 165539162 w 477"/>
                <a:gd name="T91" fmla="*/ 84001441 h 346"/>
                <a:gd name="T92" fmla="*/ 148500859 w 477"/>
                <a:gd name="T93" fmla="*/ 103351627 h 3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7"/>
                <a:gd name="T142" fmla="*/ 0 h 346"/>
                <a:gd name="T143" fmla="*/ 477 w 477"/>
                <a:gd name="T144" fmla="*/ 346 h 3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7" h="346">
                  <a:moveTo>
                    <a:pt x="160" y="345"/>
                  </a:moveTo>
                  <a:lnTo>
                    <a:pt x="114" y="341"/>
                  </a:lnTo>
                  <a:lnTo>
                    <a:pt x="57" y="341"/>
                  </a:lnTo>
                  <a:lnTo>
                    <a:pt x="25" y="341"/>
                  </a:lnTo>
                  <a:lnTo>
                    <a:pt x="6" y="341"/>
                  </a:lnTo>
                  <a:lnTo>
                    <a:pt x="0" y="341"/>
                  </a:lnTo>
                  <a:lnTo>
                    <a:pt x="0" y="338"/>
                  </a:lnTo>
                  <a:lnTo>
                    <a:pt x="3" y="335"/>
                  </a:lnTo>
                  <a:lnTo>
                    <a:pt x="9" y="331"/>
                  </a:lnTo>
                  <a:lnTo>
                    <a:pt x="18" y="331"/>
                  </a:lnTo>
                  <a:lnTo>
                    <a:pt x="31" y="328"/>
                  </a:lnTo>
                  <a:lnTo>
                    <a:pt x="41" y="325"/>
                  </a:lnTo>
                  <a:lnTo>
                    <a:pt x="54" y="322"/>
                  </a:lnTo>
                  <a:lnTo>
                    <a:pt x="60" y="315"/>
                  </a:lnTo>
                  <a:lnTo>
                    <a:pt x="70" y="308"/>
                  </a:lnTo>
                  <a:lnTo>
                    <a:pt x="79" y="298"/>
                  </a:lnTo>
                  <a:lnTo>
                    <a:pt x="92" y="294"/>
                  </a:lnTo>
                  <a:lnTo>
                    <a:pt x="102" y="288"/>
                  </a:lnTo>
                  <a:lnTo>
                    <a:pt x="105" y="284"/>
                  </a:lnTo>
                  <a:lnTo>
                    <a:pt x="105" y="281"/>
                  </a:lnTo>
                  <a:lnTo>
                    <a:pt x="111" y="278"/>
                  </a:lnTo>
                  <a:lnTo>
                    <a:pt x="114" y="271"/>
                  </a:lnTo>
                  <a:lnTo>
                    <a:pt x="118" y="265"/>
                  </a:lnTo>
                  <a:lnTo>
                    <a:pt x="121" y="261"/>
                  </a:lnTo>
                  <a:lnTo>
                    <a:pt x="125" y="257"/>
                  </a:lnTo>
                  <a:lnTo>
                    <a:pt x="128" y="255"/>
                  </a:lnTo>
                  <a:lnTo>
                    <a:pt x="130" y="248"/>
                  </a:lnTo>
                  <a:lnTo>
                    <a:pt x="130" y="244"/>
                  </a:lnTo>
                  <a:lnTo>
                    <a:pt x="130" y="238"/>
                  </a:lnTo>
                  <a:lnTo>
                    <a:pt x="130" y="231"/>
                  </a:lnTo>
                  <a:lnTo>
                    <a:pt x="128" y="228"/>
                  </a:lnTo>
                  <a:lnTo>
                    <a:pt x="125" y="221"/>
                  </a:lnTo>
                  <a:lnTo>
                    <a:pt x="125" y="210"/>
                  </a:lnTo>
                  <a:lnTo>
                    <a:pt x="125" y="204"/>
                  </a:lnTo>
                  <a:lnTo>
                    <a:pt x="125" y="194"/>
                  </a:lnTo>
                  <a:lnTo>
                    <a:pt x="128" y="190"/>
                  </a:lnTo>
                  <a:lnTo>
                    <a:pt x="130" y="184"/>
                  </a:lnTo>
                  <a:lnTo>
                    <a:pt x="137" y="177"/>
                  </a:lnTo>
                  <a:lnTo>
                    <a:pt x="140" y="171"/>
                  </a:lnTo>
                  <a:lnTo>
                    <a:pt x="140" y="167"/>
                  </a:lnTo>
                  <a:lnTo>
                    <a:pt x="146" y="164"/>
                  </a:lnTo>
                  <a:lnTo>
                    <a:pt x="149" y="161"/>
                  </a:lnTo>
                  <a:lnTo>
                    <a:pt x="149" y="157"/>
                  </a:lnTo>
                  <a:lnTo>
                    <a:pt x="153" y="147"/>
                  </a:lnTo>
                  <a:lnTo>
                    <a:pt x="153" y="140"/>
                  </a:lnTo>
                  <a:lnTo>
                    <a:pt x="160" y="134"/>
                  </a:lnTo>
                  <a:lnTo>
                    <a:pt x="168" y="124"/>
                  </a:lnTo>
                  <a:lnTo>
                    <a:pt x="176" y="117"/>
                  </a:lnTo>
                  <a:lnTo>
                    <a:pt x="181" y="111"/>
                  </a:lnTo>
                  <a:lnTo>
                    <a:pt x="195" y="103"/>
                  </a:lnTo>
                  <a:lnTo>
                    <a:pt x="207" y="101"/>
                  </a:lnTo>
                  <a:lnTo>
                    <a:pt x="217" y="97"/>
                  </a:lnTo>
                  <a:lnTo>
                    <a:pt x="226" y="93"/>
                  </a:lnTo>
                  <a:lnTo>
                    <a:pt x="236" y="87"/>
                  </a:lnTo>
                  <a:lnTo>
                    <a:pt x="242" y="83"/>
                  </a:lnTo>
                  <a:lnTo>
                    <a:pt x="252" y="74"/>
                  </a:lnTo>
                  <a:lnTo>
                    <a:pt x="258" y="63"/>
                  </a:lnTo>
                  <a:lnTo>
                    <a:pt x="264" y="54"/>
                  </a:lnTo>
                  <a:lnTo>
                    <a:pt x="268" y="43"/>
                  </a:lnTo>
                  <a:lnTo>
                    <a:pt x="271" y="33"/>
                  </a:lnTo>
                  <a:lnTo>
                    <a:pt x="277" y="23"/>
                  </a:lnTo>
                  <a:lnTo>
                    <a:pt x="280" y="13"/>
                  </a:lnTo>
                  <a:lnTo>
                    <a:pt x="283" y="7"/>
                  </a:lnTo>
                  <a:lnTo>
                    <a:pt x="291" y="3"/>
                  </a:lnTo>
                  <a:lnTo>
                    <a:pt x="296" y="3"/>
                  </a:lnTo>
                  <a:lnTo>
                    <a:pt x="303" y="0"/>
                  </a:lnTo>
                  <a:lnTo>
                    <a:pt x="306" y="3"/>
                  </a:lnTo>
                  <a:lnTo>
                    <a:pt x="310" y="9"/>
                  </a:lnTo>
                  <a:lnTo>
                    <a:pt x="315" y="17"/>
                  </a:lnTo>
                  <a:lnTo>
                    <a:pt x="318" y="20"/>
                  </a:lnTo>
                  <a:lnTo>
                    <a:pt x="322" y="20"/>
                  </a:lnTo>
                  <a:lnTo>
                    <a:pt x="329" y="27"/>
                  </a:lnTo>
                  <a:lnTo>
                    <a:pt x="338" y="30"/>
                  </a:lnTo>
                  <a:lnTo>
                    <a:pt x="345" y="30"/>
                  </a:lnTo>
                  <a:lnTo>
                    <a:pt x="354" y="27"/>
                  </a:lnTo>
                  <a:lnTo>
                    <a:pt x="361" y="27"/>
                  </a:lnTo>
                  <a:lnTo>
                    <a:pt x="366" y="27"/>
                  </a:lnTo>
                  <a:lnTo>
                    <a:pt x="373" y="27"/>
                  </a:lnTo>
                  <a:lnTo>
                    <a:pt x="380" y="27"/>
                  </a:lnTo>
                  <a:lnTo>
                    <a:pt x="385" y="27"/>
                  </a:lnTo>
                  <a:lnTo>
                    <a:pt x="392" y="27"/>
                  </a:lnTo>
                  <a:lnTo>
                    <a:pt x="399" y="23"/>
                  </a:lnTo>
                  <a:lnTo>
                    <a:pt x="402" y="27"/>
                  </a:lnTo>
                  <a:lnTo>
                    <a:pt x="408" y="30"/>
                  </a:lnTo>
                  <a:lnTo>
                    <a:pt x="418" y="33"/>
                  </a:lnTo>
                  <a:lnTo>
                    <a:pt x="424" y="33"/>
                  </a:lnTo>
                  <a:lnTo>
                    <a:pt x="428" y="33"/>
                  </a:lnTo>
                  <a:lnTo>
                    <a:pt x="431" y="33"/>
                  </a:lnTo>
                  <a:lnTo>
                    <a:pt x="437" y="40"/>
                  </a:lnTo>
                  <a:lnTo>
                    <a:pt x="440" y="40"/>
                  </a:lnTo>
                  <a:lnTo>
                    <a:pt x="440" y="43"/>
                  </a:lnTo>
                  <a:lnTo>
                    <a:pt x="443" y="43"/>
                  </a:lnTo>
                  <a:lnTo>
                    <a:pt x="447" y="47"/>
                  </a:lnTo>
                  <a:lnTo>
                    <a:pt x="443" y="47"/>
                  </a:lnTo>
                  <a:lnTo>
                    <a:pt x="447" y="57"/>
                  </a:lnTo>
                  <a:lnTo>
                    <a:pt x="447" y="60"/>
                  </a:lnTo>
                  <a:lnTo>
                    <a:pt x="447" y="87"/>
                  </a:lnTo>
                  <a:lnTo>
                    <a:pt x="453" y="93"/>
                  </a:lnTo>
                  <a:lnTo>
                    <a:pt x="459" y="124"/>
                  </a:lnTo>
                  <a:lnTo>
                    <a:pt x="466" y="130"/>
                  </a:lnTo>
                  <a:lnTo>
                    <a:pt x="466" y="134"/>
                  </a:lnTo>
                  <a:lnTo>
                    <a:pt x="476" y="137"/>
                  </a:lnTo>
                  <a:lnTo>
                    <a:pt x="476" y="140"/>
                  </a:lnTo>
                  <a:lnTo>
                    <a:pt x="473" y="140"/>
                  </a:lnTo>
                  <a:lnTo>
                    <a:pt x="469" y="150"/>
                  </a:lnTo>
                  <a:lnTo>
                    <a:pt x="469" y="154"/>
                  </a:lnTo>
                  <a:lnTo>
                    <a:pt x="469" y="157"/>
                  </a:lnTo>
                  <a:lnTo>
                    <a:pt x="463" y="154"/>
                  </a:lnTo>
                  <a:lnTo>
                    <a:pt x="402" y="157"/>
                  </a:lnTo>
                  <a:lnTo>
                    <a:pt x="399" y="167"/>
                  </a:lnTo>
                  <a:lnTo>
                    <a:pt x="396" y="171"/>
                  </a:lnTo>
                  <a:lnTo>
                    <a:pt x="364" y="177"/>
                  </a:lnTo>
                  <a:lnTo>
                    <a:pt x="364" y="184"/>
                  </a:lnTo>
                  <a:lnTo>
                    <a:pt x="370" y="184"/>
                  </a:lnTo>
                  <a:lnTo>
                    <a:pt x="370" y="187"/>
                  </a:lnTo>
                  <a:lnTo>
                    <a:pt x="366" y="187"/>
                  </a:lnTo>
                  <a:lnTo>
                    <a:pt x="366" y="194"/>
                  </a:lnTo>
                  <a:lnTo>
                    <a:pt x="364" y="194"/>
                  </a:lnTo>
                  <a:lnTo>
                    <a:pt x="366" y="197"/>
                  </a:lnTo>
                  <a:lnTo>
                    <a:pt x="366" y="194"/>
                  </a:lnTo>
                  <a:lnTo>
                    <a:pt x="370" y="197"/>
                  </a:lnTo>
                  <a:lnTo>
                    <a:pt x="373" y="200"/>
                  </a:lnTo>
                  <a:lnTo>
                    <a:pt x="373" y="204"/>
                  </a:lnTo>
                  <a:lnTo>
                    <a:pt x="354" y="208"/>
                  </a:lnTo>
                  <a:lnTo>
                    <a:pt x="342" y="218"/>
                  </a:lnTo>
                  <a:lnTo>
                    <a:pt x="322" y="221"/>
                  </a:lnTo>
                  <a:lnTo>
                    <a:pt x="312" y="231"/>
                  </a:lnTo>
                  <a:lnTo>
                    <a:pt x="312" y="234"/>
                  </a:lnTo>
                  <a:lnTo>
                    <a:pt x="303" y="244"/>
                  </a:lnTo>
                  <a:lnTo>
                    <a:pt x="296" y="248"/>
                  </a:lnTo>
                  <a:lnTo>
                    <a:pt x="293" y="248"/>
                  </a:lnTo>
                  <a:lnTo>
                    <a:pt x="258" y="251"/>
                  </a:lnTo>
                  <a:lnTo>
                    <a:pt x="256" y="255"/>
                  </a:lnTo>
                  <a:lnTo>
                    <a:pt x="256" y="261"/>
                  </a:lnTo>
                  <a:lnTo>
                    <a:pt x="233" y="261"/>
                  </a:lnTo>
                  <a:lnTo>
                    <a:pt x="223" y="268"/>
                  </a:lnTo>
                  <a:lnTo>
                    <a:pt x="203" y="274"/>
                  </a:lnTo>
                  <a:lnTo>
                    <a:pt x="191" y="281"/>
                  </a:lnTo>
                  <a:lnTo>
                    <a:pt x="179" y="291"/>
                  </a:lnTo>
                  <a:lnTo>
                    <a:pt x="172" y="294"/>
                  </a:lnTo>
                  <a:lnTo>
                    <a:pt x="172" y="345"/>
                  </a:lnTo>
                  <a:lnTo>
                    <a:pt x="160" y="345"/>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00" name="Freeform 7"/>
            <p:cNvSpPr>
              <a:spLocks/>
            </p:cNvSpPr>
            <p:nvPr/>
          </p:nvSpPr>
          <p:spPr bwMode="auto">
            <a:xfrm>
              <a:off x="3831" y="677"/>
              <a:ext cx="174" cy="319"/>
            </a:xfrm>
            <a:custGeom>
              <a:avLst/>
              <a:gdLst>
                <a:gd name="T0" fmla="*/ 85017794 w 160"/>
                <a:gd name="T1" fmla="*/ 15624471 h 296"/>
                <a:gd name="T2" fmla="*/ 92456848 w 160"/>
                <a:gd name="T3" fmla="*/ 40755475 h 296"/>
                <a:gd name="T4" fmla="*/ 42720934 w 160"/>
                <a:gd name="T5" fmla="*/ 55755090 h 296"/>
                <a:gd name="T6" fmla="*/ 26272554 w 160"/>
                <a:gd name="T7" fmla="*/ 59248846 h 296"/>
                <a:gd name="T8" fmla="*/ 0 w 160"/>
                <a:gd name="T9" fmla="*/ 66390408 h 296"/>
                <a:gd name="T10" fmla="*/ 18783911 w 160"/>
                <a:gd name="T11" fmla="*/ 77027088 h 296"/>
                <a:gd name="T12" fmla="*/ 64981023 w 160"/>
                <a:gd name="T13" fmla="*/ 85324533 h 296"/>
                <a:gd name="T14" fmla="*/ 76850168 w 160"/>
                <a:gd name="T15" fmla="*/ 92377982 h 296"/>
                <a:gd name="T16" fmla="*/ 141098599 w 160"/>
                <a:gd name="T17" fmla="*/ 99555927 h 296"/>
                <a:gd name="T18" fmla="*/ 176630465 w 160"/>
                <a:gd name="T19" fmla="*/ 133680016 h 296"/>
                <a:gd name="T20" fmla="*/ 210277876 w 160"/>
                <a:gd name="T21" fmla="*/ 130057350 h 296"/>
                <a:gd name="T22" fmla="*/ 238672438 w 160"/>
                <a:gd name="T23" fmla="*/ 124099053 h 296"/>
                <a:gd name="T24" fmla="*/ 232626706 w 160"/>
                <a:gd name="T25" fmla="*/ 116190133 h 296"/>
                <a:gd name="T26" fmla="*/ 238672438 w 160"/>
                <a:gd name="T27" fmla="*/ 107291657 h 296"/>
                <a:gd name="T28" fmla="*/ 275117211 w 160"/>
                <a:gd name="T29" fmla="*/ 104015511 h 296"/>
                <a:gd name="T30" fmla="*/ 294961486 w 160"/>
                <a:gd name="T31" fmla="*/ 99555927 h 296"/>
                <a:gd name="T32" fmla="*/ 330362260 w 160"/>
                <a:gd name="T33" fmla="*/ 95416861 h 296"/>
                <a:gd name="T34" fmla="*/ 345616903 w 160"/>
                <a:gd name="T35" fmla="*/ 91431535 h 296"/>
                <a:gd name="T36" fmla="*/ 338104839 w 160"/>
                <a:gd name="T37" fmla="*/ 79172629 h 296"/>
                <a:gd name="T38" fmla="*/ 325368879 w 160"/>
                <a:gd name="T39" fmla="*/ 79172629 h 296"/>
                <a:gd name="T40" fmla="*/ 317808652 w 160"/>
                <a:gd name="T41" fmla="*/ 75864411 h 296"/>
                <a:gd name="T42" fmla="*/ 302765592 w 160"/>
                <a:gd name="T43" fmla="*/ 71036080 h 296"/>
                <a:gd name="T44" fmla="*/ 279339424 w 160"/>
                <a:gd name="T45" fmla="*/ 73464290 h 296"/>
                <a:gd name="T46" fmla="*/ 268724593 w 160"/>
                <a:gd name="T47" fmla="*/ 69573785 h 296"/>
                <a:gd name="T48" fmla="*/ 253820176 w 160"/>
                <a:gd name="T49" fmla="*/ 69573785 h 296"/>
                <a:gd name="T50" fmla="*/ 232626706 w 160"/>
                <a:gd name="T51" fmla="*/ 68481495 h 296"/>
                <a:gd name="T52" fmla="*/ 217192494 w 160"/>
                <a:gd name="T53" fmla="*/ 64756301 h 296"/>
                <a:gd name="T54" fmla="*/ 217192494 w 160"/>
                <a:gd name="T55" fmla="*/ 61603651 h 296"/>
                <a:gd name="T56" fmla="*/ 238672438 w 160"/>
                <a:gd name="T57" fmla="*/ 61603651 h 296"/>
                <a:gd name="T58" fmla="*/ 238672438 w 160"/>
                <a:gd name="T59" fmla="*/ 59248846 h 296"/>
                <a:gd name="T60" fmla="*/ 253820176 w 160"/>
                <a:gd name="T61" fmla="*/ 55755090 h 296"/>
                <a:gd name="T62" fmla="*/ 275117211 w 160"/>
                <a:gd name="T63" fmla="*/ 53040660 h 296"/>
                <a:gd name="T64" fmla="*/ 294961486 w 160"/>
                <a:gd name="T65" fmla="*/ 50557220 h 296"/>
                <a:gd name="T66" fmla="*/ 317808652 w 160"/>
                <a:gd name="T67" fmla="*/ 45340486 h 296"/>
                <a:gd name="T68" fmla="*/ 330362260 w 160"/>
                <a:gd name="T69" fmla="*/ 39038083 h 296"/>
                <a:gd name="T70" fmla="*/ 325368879 w 160"/>
                <a:gd name="T71" fmla="*/ 34776754 h 296"/>
                <a:gd name="T72" fmla="*/ 307335526 w 160"/>
                <a:gd name="T73" fmla="*/ 30546298 h 296"/>
                <a:gd name="T74" fmla="*/ 290693964 w 160"/>
                <a:gd name="T75" fmla="*/ 28678304 h 296"/>
                <a:gd name="T76" fmla="*/ 275117211 w 160"/>
                <a:gd name="T77" fmla="*/ 21259746 h 296"/>
                <a:gd name="T78" fmla="*/ 290693964 w 160"/>
                <a:gd name="T79" fmla="*/ 16838524 h 296"/>
                <a:gd name="T80" fmla="*/ 317808652 w 160"/>
                <a:gd name="T81" fmla="*/ 11789817 h 296"/>
                <a:gd name="T82" fmla="*/ 317808652 w 160"/>
                <a:gd name="T83" fmla="*/ 4378498 h 296"/>
                <a:gd name="T84" fmla="*/ 302765592 w 160"/>
                <a:gd name="T85" fmla="*/ 7392936 h 296"/>
                <a:gd name="T86" fmla="*/ 279339424 w 160"/>
                <a:gd name="T87" fmla="*/ 9253656 h 296"/>
                <a:gd name="T88" fmla="*/ 253820176 w 160"/>
                <a:gd name="T89" fmla="*/ 9253656 h 296"/>
                <a:gd name="T90" fmla="*/ 247103222 w 160"/>
                <a:gd name="T91" fmla="*/ 4378498 h 296"/>
                <a:gd name="T92" fmla="*/ 247103222 w 160"/>
                <a:gd name="T93" fmla="*/ 4 h 296"/>
                <a:gd name="T94" fmla="*/ 217192494 w 160"/>
                <a:gd name="T95" fmla="*/ 0 h 296"/>
                <a:gd name="T96" fmla="*/ 176630465 w 160"/>
                <a:gd name="T97" fmla="*/ 0 h 296"/>
                <a:gd name="T98" fmla="*/ 141098599 w 160"/>
                <a:gd name="T99" fmla="*/ 3498072 h 296"/>
                <a:gd name="T100" fmla="*/ 129316994 w 160"/>
                <a:gd name="T101" fmla="*/ 5906367 h 296"/>
                <a:gd name="T102" fmla="*/ 76850168 w 160"/>
                <a:gd name="T103" fmla="*/ 15624471 h 2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0"/>
                <a:gd name="T157" fmla="*/ 0 h 296"/>
                <a:gd name="T158" fmla="*/ 160 w 160"/>
                <a:gd name="T159" fmla="*/ 296 h 2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0" h="296">
                  <a:moveTo>
                    <a:pt x="35" y="34"/>
                  </a:moveTo>
                  <a:lnTo>
                    <a:pt x="39" y="34"/>
                  </a:lnTo>
                  <a:lnTo>
                    <a:pt x="42" y="37"/>
                  </a:lnTo>
                  <a:lnTo>
                    <a:pt x="42" y="90"/>
                  </a:lnTo>
                  <a:lnTo>
                    <a:pt x="35" y="114"/>
                  </a:lnTo>
                  <a:lnTo>
                    <a:pt x="19" y="124"/>
                  </a:lnTo>
                  <a:lnTo>
                    <a:pt x="19" y="131"/>
                  </a:lnTo>
                  <a:lnTo>
                    <a:pt x="13" y="131"/>
                  </a:lnTo>
                  <a:lnTo>
                    <a:pt x="0" y="141"/>
                  </a:lnTo>
                  <a:lnTo>
                    <a:pt x="0" y="148"/>
                  </a:lnTo>
                  <a:lnTo>
                    <a:pt x="6" y="164"/>
                  </a:lnTo>
                  <a:lnTo>
                    <a:pt x="9" y="171"/>
                  </a:lnTo>
                  <a:lnTo>
                    <a:pt x="22" y="174"/>
                  </a:lnTo>
                  <a:lnTo>
                    <a:pt x="29" y="188"/>
                  </a:lnTo>
                  <a:lnTo>
                    <a:pt x="32" y="205"/>
                  </a:lnTo>
                  <a:lnTo>
                    <a:pt x="35" y="205"/>
                  </a:lnTo>
                  <a:lnTo>
                    <a:pt x="61" y="218"/>
                  </a:lnTo>
                  <a:lnTo>
                    <a:pt x="65" y="221"/>
                  </a:lnTo>
                  <a:lnTo>
                    <a:pt x="71" y="245"/>
                  </a:lnTo>
                  <a:lnTo>
                    <a:pt x="80" y="295"/>
                  </a:lnTo>
                  <a:lnTo>
                    <a:pt x="90" y="291"/>
                  </a:lnTo>
                  <a:lnTo>
                    <a:pt x="97" y="288"/>
                  </a:lnTo>
                  <a:lnTo>
                    <a:pt x="107" y="281"/>
                  </a:lnTo>
                  <a:lnTo>
                    <a:pt x="110" y="275"/>
                  </a:lnTo>
                  <a:lnTo>
                    <a:pt x="110" y="261"/>
                  </a:lnTo>
                  <a:lnTo>
                    <a:pt x="107" y="258"/>
                  </a:lnTo>
                  <a:lnTo>
                    <a:pt x="107" y="245"/>
                  </a:lnTo>
                  <a:lnTo>
                    <a:pt x="110" y="238"/>
                  </a:lnTo>
                  <a:lnTo>
                    <a:pt x="119" y="234"/>
                  </a:lnTo>
                  <a:lnTo>
                    <a:pt x="126" y="231"/>
                  </a:lnTo>
                  <a:lnTo>
                    <a:pt x="129" y="225"/>
                  </a:lnTo>
                  <a:lnTo>
                    <a:pt x="136" y="221"/>
                  </a:lnTo>
                  <a:lnTo>
                    <a:pt x="146" y="215"/>
                  </a:lnTo>
                  <a:lnTo>
                    <a:pt x="152" y="211"/>
                  </a:lnTo>
                  <a:lnTo>
                    <a:pt x="155" y="208"/>
                  </a:lnTo>
                  <a:lnTo>
                    <a:pt x="159" y="201"/>
                  </a:lnTo>
                  <a:lnTo>
                    <a:pt x="159" y="174"/>
                  </a:lnTo>
                  <a:lnTo>
                    <a:pt x="155" y="174"/>
                  </a:lnTo>
                  <a:lnTo>
                    <a:pt x="152" y="174"/>
                  </a:lnTo>
                  <a:lnTo>
                    <a:pt x="149" y="174"/>
                  </a:lnTo>
                  <a:lnTo>
                    <a:pt x="146" y="171"/>
                  </a:lnTo>
                  <a:lnTo>
                    <a:pt x="146" y="168"/>
                  </a:lnTo>
                  <a:lnTo>
                    <a:pt x="142" y="161"/>
                  </a:lnTo>
                  <a:lnTo>
                    <a:pt x="139" y="158"/>
                  </a:lnTo>
                  <a:lnTo>
                    <a:pt x="136" y="158"/>
                  </a:lnTo>
                  <a:lnTo>
                    <a:pt x="129" y="161"/>
                  </a:lnTo>
                  <a:lnTo>
                    <a:pt x="126" y="158"/>
                  </a:lnTo>
                  <a:lnTo>
                    <a:pt x="123" y="154"/>
                  </a:lnTo>
                  <a:lnTo>
                    <a:pt x="119" y="154"/>
                  </a:lnTo>
                  <a:lnTo>
                    <a:pt x="117" y="154"/>
                  </a:lnTo>
                  <a:lnTo>
                    <a:pt x="110" y="154"/>
                  </a:lnTo>
                  <a:lnTo>
                    <a:pt x="107" y="151"/>
                  </a:lnTo>
                  <a:lnTo>
                    <a:pt x="103" y="148"/>
                  </a:lnTo>
                  <a:lnTo>
                    <a:pt x="100" y="144"/>
                  </a:lnTo>
                  <a:lnTo>
                    <a:pt x="100" y="141"/>
                  </a:lnTo>
                  <a:lnTo>
                    <a:pt x="100" y="137"/>
                  </a:lnTo>
                  <a:lnTo>
                    <a:pt x="100" y="134"/>
                  </a:lnTo>
                  <a:lnTo>
                    <a:pt x="110" y="137"/>
                  </a:lnTo>
                  <a:lnTo>
                    <a:pt x="110" y="134"/>
                  </a:lnTo>
                  <a:lnTo>
                    <a:pt x="110" y="131"/>
                  </a:lnTo>
                  <a:lnTo>
                    <a:pt x="110" y="127"/>
                  </a:lnTo>
                  <a:lnTo>
                    <a:pt x="117" y="124"/>
                  </a:lnTo>
                  <a:lnTo>
                    <a:pt x="119" y="121"/>
                  </a:lnTo>
                  <a:lnTo>
                    <a:pt x="126" y="118"/>
                  </a:lnTo>
                  <a:lnTo>
                    <a:pt x="129" y="118"/>
                  </a:lnTo>
                  <a:lnTo>
                    <a:pt x="136" y="111"/>
                  </a:lnTo>
                  <a:lnTo>
                    <a:pt x="139" y="108"/>
                  </a:lnTo>
                  <a:lnTo>
                    <a:pt x="146" y="101"/>
                  </a:lnTo>
                  <a:lnTo>
                    <a:pt x="149" y="94"/>
                  </a:lnTo>
                  <a:lnTo>
                    <a:pt x="152" y="87"/>
                  </a:lnTo>
                  <a:lnTo>
                    <a:pt x="149" y="80"/>
                  </a:lnTo>
                  <a:lnTo>
                    <a:pt x="149" y="77"/>
                  </a:lnTo>
                  <a:lnTo>
                    <a:pt x="149" y="70"/>
                  </a:lnTo>
                  <a:lnTo>
                    <a:pt x="142" y="67"/>
                  </a:lnTo>
                  <a:lnTo>
                    <a:pt x="139" y="64"/>
                  </a:lnTo>
                  <a:lnTo>
                    <a:pt x="132" y="64"/>
                  </a:lnTo>
                  <a:lnTo>
                    <a:pt x="129" y="57"/>
                  </a:lnTo>
                  <a:lnTo>
                    <a:pt x="126" y="47"/>
                  </a:lnTo>
                  <a:lnTo>
                    <a:pt x="129" y="40"/>
                  </a:lnTo>
                  <a:lnTo>
                    <a:pt x="132" y="37"/>
                  </a:lnTo>
                  <a:lnTo>
                    <a:pt x="142" y="34"/>
                  </a:lnTo>
                  <a:lnTo>
                    <a:pt x="146" y="27"/>
                  </a:lnTo>
                  <a:lnTo>
                    <a:pt x="152" y="20"/>
                  </a:lnTo>
                  <a:lnTo>
                    <a:pt x="146" y="10"/>
                  </a:lnTo>
                  <a:lnTo>
                    <a:pt x="142" y="10"/>
                  </a:lnTo>
                  <a:lnTo>
                    <a:pt x="139" y="17"/>
                  </a:lnTo>
                  <a:lnTo>
                    <a:pt x="132" y="20"/>
                  </a:lnTo>
                  <a:lnTo>
                    <a:pt x="129" y="20"/>
                  </a:lnTo>
                  <a:lnTo>
                    <a:pt x="123" y="24"/>
                  </a:lnTo>
                  <a:lnTo>
                    <a:pt x="117" y="20"/>
                  </a:lnTo>
                  <a:lnTo>
                    <a:pt x="117" y="14"/>
                  </a:lnTo>
                  <a:lnTo>
                    <a:pt x="113" y="10"/>
                  </a:lnTo>
                  <a:lnTo>
                    <a:pt x="113" y="7"/>
                  </a:lnTo>
                  <a:lnTo>
                    <a:pt x="113" y="4"/>
                  </a:lnTo>
                  <a:lnTo>
                    <a:pt x="107" y="4"/>
                  </a:lnTo>
                  <a:lnTo>
                    <a:pt x="100" y="0"/>
                  </a:lnTo>
                  <a:lnTo>
                    <a:pt x="90" y="0"/>
                  </a:lnTo>
                  <a:lnTo>
                    <a:pt x="80" y="0"/>
                  </a:lnTo>
                  <a:lnTo>
                    <a:pt x="75" y="4"/>
                  </a:lnTo>
                  <a:lnTo>
                    <a:pt x="65" y="7"/>
                  </a:lnTo>
                  <a:lnTo>
                    <a:pt x="59" y="10"/>
                  </a:lnTo>
                  <a:lnTo>
                    <a:pt x="59" y="14"/>
                  </a:lnTo>
                  <a:lnTo>
                    <a:pt x="55" y="17"/>
                  </a:lnTo>
                  <a:lnTo>
                    <a:pt x="35" y="34"/>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01" name="Freeform 8"/>
            <p:cNvSpPr>
              <a:spLocks/>
            </p:cNvSpPr>
            <p:nvPr/>
          </p:nvSpPr>
          <p:spPr bwMode="auto">
            <a:xfrm>
              <a:off x="2785" y="1111"/>
              <a:ext cx="365" cy="305"/>
            </a:xfrm>
            <a:custGeom>
              <a:avLst/>
              <a:gdLst>
                <a:gd name="T0" fmla="*/ 0 w 337"/>
                <a:gd name="T1" fmla="*/ 126267204 h 283"/>
                <a:gd name="T2" fmla="*/ 0 w 337"/>
                <a:gd name="T3" fmla="*/ 125101729 h 283"/>
                <a:gd name="T4" fmla="*/ 0 w 337"/>
                <a:gd name="T5" fmla="*/ 121136895 h 283"/>
                <a:gd name="T6" fmla="*/ 0 w 337"/>
                <a:gd name="T7" fmla="*/ 117159438 h 283"/>
                <a:gd name="T8" fmla="*/ 3 w 337"/>
                <a:gd name="T9" fmla="*/ 112714398 h 283"/>
                <a:gd name="T10" fmla="*/ 6 w 337"/>
                <a:gd name="T11" fmla="*/ 109871376 h 283"/>
                <a:gd name="T12" fmla="*/ 9432259 w 337"/>
                <a:gd name="T13" fmla="*/ 105072631 h 283"/>
                <a:gd name="T14" fmla="*/ 19345548 w 337"/>
                <a:gd name="T15" fmla="*/ 101946260 h 283"/>
                <a:gd name="T16" fmla="*/ 22903007 w 337"/>
                <a:gd name="T17" fmla="*/ 99361137 h 283"/>
                <a:gd name="T18" fmla="*/ 29099193 w 337"/>
                <a:gd name="T19" fmla="*/ 94235173 h 283"/>
                <a:gd name="T20" fmla="*/ 36971710 w 337"/>
                <a:gd name="T21" fmla="*/ 90040858 h 283"/>
                <a:gd name="T22" fmla="*/ 33823647 w 337"/>
                <a:gd name="T23" fmla="*/ 86584164 h 283"/>
                <a:gd name="T24" fmla="*/ 40043514 w 337"/>
                <a:gd name="T25" fmla="*/ 83546150 h 283"/>
                <a:gd name="T26" fmla="*/ 50412057 w 337"/>
                <a:gd name="T27" fmla="*/ 77519922 h 283"/>
                <a:gd name="T28" fmla="*/ 50412057 w 337"/>
                <a:gd name="T29" fmla="*/ 76256778 h 283"/>
                <a:gd name="T30" fmla="*/ 50412057 w 337"/>
                <a:gd name="T31" fmla="*/ 74764982 h 283"/>
                <a:gd name="T32" fmla="*/ 54600566 w 337"/>
                <a:gd name="T33" fmla="*/ 71727192 h 283"/>
                <a:gd name="T34" fmla="*/ 57967212 w 337"/>
                <a:gd name="T35" fmla="*/ 69848962 h 283"/>
                <a:gd name="T36" fmla="*/ 64050515 w 337"/>
                <a:gd name="T37" fmla="*/ 66740076 h 283"/>
                <a:gd name="T38" fmla="*/ 70011888 w 337"/>
                <a:gd name="T39" fmla="*/ 64177921 h 283"/>
                <a:gd name="T40" fmla="*/ 81378759 w 337"/>
                <a:gd name="T41" fmla="*/ 59548717 h 283"/>
                <a:gd name="T42" fmla="*/ 86170261 w 337"/>
                <a:gd name="T43" fmla="*/ 55156340 h 283"/>
                <a:gd name="T44" fmla="*/ 93329786 w 337"/>
                <a:gd name="T45" fmla="*/ 51969995 h 283"/>
                <a:gd name="T46" fmla="*/ 95463378 w 337"/>
                <a:gd name="T47" fmla="*/ 45772501 h 283"/>
                <a:gd name="T48" fmla="*/ 102372460 w 337"/>
                <a:gd name="T49" fmla="*/ 38375527 h 283"/>
                <a:gd name="T50" fmla="*/ 105079169 w 337"/>
                <a:gd name="T51" fmla="*/ 31480254 h 283"/>
                <a:gd name="T52" fmla="*/ 118579233 w 337"/>
                <a:gd name="T53" fmla="*/ 27102655 h 283"/>
                <a:gd name="T54" fmla="*/ 120090493 w 337"/>
                <a:gd name="T55" fmla="*/ 24582179 h 283"/>
                <a:gd name="T56" fmla="*/ 139102268 w 337"/>
                <a:gd name="T57" fmla="*/ 21357638 h 283"/>
                <a:gd name="T58" fmla="*/ 145644140 w 337"/>
                <a:gd name="T59" fmla="*/ 18387668 h 283"/>
                <a:gd name="T60" fmla="*/ 155524793 w 337"/>
                <a:gd name="T61" fmla="*/ 11895051 h 283"/>
                <a:gd name="T62" fmla="*/ 156614048 w 337"/>
                <a:gd name="T63" fmla="*/ 7420073 h 283"/>
                <a:gd name="T64" fmla="*/ 165240609 w 337"/>
                <a:gd name="T65" fmla="*/ 4 h 283"/>
                <a:gd name="T66" fmla="*/ 170851443 w 337"/>
                <a:gd name="T67" fmla="*/ 0 h 283"/>
                <a:gd name="T68" fmla="*/ 178969768 w 337"/>
                <a:gd name="T69" fmla="*/ 0 h 283"/>
                <a:gd name="T70" fmla="*/ 198984498 w 337"/>
                <a:gd name="T71" fmla="*/ 0 h 283"/>
                <a:gd name="T72" fmla="*/ 233423641 w 337"/>
                <a:gd name="T73" fmla="*/ 0 h 283"/>
                <a:gd name="T74" fmla="*/ 295685782 w 337"/>
                <a:gd name="T75" fmla="*/ 0 h 283"/>
                <a:gd name="T76" fmla="*/ 344135375 w 337"/>
                <a:gd name="T77" fmla="*/ 4 h 283"/>
                <a:gd name="T78" fmla="*/ 356830733 w 337"/>
                <a:gd name="T79" fmla="*/ 4 h 283"/>
                <a:gd name="T80" fmla="*/ 356830733 w 337"/>
                <a:gd name="T81" fmla="*/ 9288554 h 283"/>
                <a:gd name="T82" fmla="*/ 360841165 w 337"/>
                <a:gd name="T83" fmla="*/ 9288554 h 283"/>
                <a:gd name="T84" fmla="*/ 356830733 w 337"/>
                <a:gd name="T85" fmla="*/ 31480254 h 283"/>
                <a:gd name="T86" fmla="*/ 219397248 w 337"/>
                <a:gd name="T87" fmla="*/ 31480254 h 283"/>
                <a:gd name="T88" fmla="*/ 219397248 w 337"/>
                <a:gd name="T89" fmla="*/ 80577042 h 283"/>
                <a:gd name="T90" fmla="*/ 216107164 w 337"/>
                <a:gd name="T91" fmla="*/ 80577042 h 283"/>
                <a:gd name="T92" fmla="*/ 178969768 w 337"/>
                <a:gd name="T93" fmla="*/ 85721146 h 283"/>
                <a:gd name="T94" fmla="*/ 170851443 w 337"/>
                <a:gd name="T95" fmla="*/ 88573755 h 283"/>
                <a:gd name="T96" fmla="*/ 168446681 w 337"/>
                <a:gd name="T97" fmla="*/ 90040858 h 283"/>
                <a:gd name="T98" fmla="*/ 168446681 w 337"/>
                <a:gd name="T99" fmla="*/ 92194127 h 283"/>
                <a:gd name="T100" fmla="*/ 168446681 w 337"/>
                <a:gd name="T101" fmla="*/ 94235173 h 283"/>
                <a:gd name="T102" fmla="*/ 168446681 w 337"/>
                <a:gd name="T103" fmla="*/ 105072631 h 283"/>
                <a:gd name="T104" fmla="*/ 168446681 w 337"/>
                <a:gd name="T105" fmla="*/ 107306877 h 283"/>
                <a:gd name="T106" fmla="*/ 170851443 w 337"/>
                <a:gd name="T107" fmla="*/ 116078044 h 283"/>
                <a:gd name="T108" fmla="*/ 170851443 w 337"/>
                <a:gd name="T109" fmla="*/ 121136895 h 283"/>
                <a:gd name="T110" fmla="*/ 9432259 w 337"/>
                <a:gd name="T111" fmla="*/ 121136895 h 283"/>
                <a:gd name="T112" fmla="*/ 9432259 w 337"/>
                <a:gd name="T113" fmla="*/ 122043850 h 283"/>
                <a:gd name="T114" fmla="*/ 3 w 337"/>
                <a:gd name="T115" fmla="*/ 125101729 h 283"/>
                <a:gd name="T116" fmla="*/ 0 w 337"/>
                <a:gd name="T117" fmla="*/ 126267204 h 283"/>
                <a:gd name="T118" fmla="*/ 3 w 337"/>
                <a:gd name="T119" fmla="*/ 126267204 h 283"/>
                <a:gd name="T120" fmla="*/ 0 w 337"/>
                <a:gd name="T121" fmla="*/ 128105118 h 283"/>
                <a:gd name="T122" fmla="*/ 0 w 337"/>
                <a:gd name="T123" fmla="*/ 126267204 h 2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7"/>
                <a:gd name="T187" fmla="*/ 0 h 283"/>
                <a:gd name="T188" fmla="*/ 337 w 337"/>
                <a:gd name="T189" fmla="*/ 283 h 2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7" h="283">
                  <a:moveTo>
                    <a:pt x="0" y="279"/>
                  </a:moveTo>
                  <a:lnTo>
                    <a:pt x="0" y="275"/>
                  </a:lnTo>
                  <a:lnTo>
                    <a:pt x="0" y="265"/>
                  </a:lnTo>
                  <a:lnTo>
                    <a:pt x="0" y="259"/>
                  </a:lnTo>
                  <a:lnTo>
                    <a:pt x="3" y="249"/>
                  </a:lnTo>
                  <a:lnTo>
                    <a:pt x="6" y="242"/>
                  </a:lnTo>
                  <a:lnTo>
                    <a:pt x="9" y="232"/>
                  </a:lnTo>
                  <a:lnTo>
                    <a:pt x="18" y="225"/>
                  </a:lnTo>
                  <a:lnTo>
                    <a:pt x="22" y="218"/>
                  </a:lnTo>
                  <a:lnTo>
                    <a:pt x="28" y="208"/>
                  </a:lnTo>
                  <a:lnTo>
                    <a:pt x="35" y="199"/>
                  </a:lnTo>
                  <a:lnTo>
                    <a:pt x="31" y="191"/>
                  </a:lnTo>
                  <a:lnTo>
                    <a:pt x="38" y="185"/>
                  </a:lnTo>
                  <a:lnTo>
                    <a:pt x="47" y="172"/>
                  </a:lnTo>
                  <a:lnTo>
                    <a:pt x="47" y="168"/>
                  </a:lnTo>
                  <a:lnTo>
                    <a:pt x="47" y="165"/>
                  </a:lnTo>
                  <a:lnTo>
                    <a:pt x="51" y="158"/>
                  </a:lnTo>
                  <a:lnTo>
                    <a:pt x="54" y="154"/>
                  </a:lnTo>
                  <a:lnTo>
                    <a:pt x="60" y="148"/>
                  </a:lnTo>
                  <a:lnTo>
                    <a:pt x="66" y="141"/>
                  </a:lnTo>
                  <a:lnTo>
                    <a:pt x="76" y="131"/>
                  </a:lnTo>
                  <a:lnTo>
                    <a:pt x="79" y="121"/>
                  </a:lnTo>
                  <a:lnTo>
                    <a:pt x="86" y="115"/>
                  </a:lnTo>
                  <a:lnTo>
                    <a:pt x="89" y="101"/>
                  </a:lnTo>
                  <a:lnTo>
                    <a:pt x="95" y="84"/>
                  </a:lnTo>
                  <a:lnTo>
                    <a:pt x="98" y="70"/>
                  </a:lnTo>
                  <a:lnTo>
                    <a:pt x="109" y="60"/>
                  </a:lnTo>
                  <a:lnTo>
                    <a:pt x="112" y="54"/>
                  </a:lnTo>
                  <a:lnTo>
                    <a:pt x="128" y="47"/>
                  </a:lnTo>
                  <a:lnTo>
                    <a:pt x="137" y="41"/>
                  </a:lnTo>
                  <a:lnTo>
                    <a:pt x="144" y="27"/>
                  </a:lnTo>
                  <a:lnTo>
                    <a:pt x="146" y="17"/>
                  </a:lnTo>
                  <a:lnTo>
                    <a:pt x="153" y="4"/>
                  </a:lnTo>
                  <a:lnTo>
                    <a:pt x="160" y="0"/>
                  </a:lnTo>
                  <a:lnTo>
                    <a:pt x="166" y="0"/>
                  </a:lnTo>
                  <a:lnTo>
                    <a:pt x="185" y="0"/>
                  </a:lnTo>
                  <a:lnTo>
                    <a:pt x="217" y="0"/>
                  </a:lnTo>
                  <a:lnTo>
                    <a:pt x="275" y="0"/>
                  </a:lnTo>
                  <a:lnTo>
                    <a:pt x="319" y="4"/>
                  </a:lnTo>
                  <a:lnTo>
                    <a:pt x="332" y="4"/>
                  </a:lnTo>
                  <a:lnTo>
                    <a:pt x="332" y="20"/>
                  </a:lnTo>
                  <a:lnTo>
                    <a:pt x="336" y="20"/>
                  </a:lnTo>
                  <a:lnTo>
                    <a:pt x="332" y="70"/>
                  </a:lnTo>
                  <a:lnTo>
                    <a:pt x="205" y="70"/>
                  </a:lnTo>
                  <a:lnTo>
                    <a:pt x="205" y="178"/>
                  </a:lnTo>
                  <a:lnTo>
                    <a:pt x="201" y="178"/>
                  </a:lnTo>
                  <a:lnTo>
                    <a:pt x="166" y="188"/>
                  </a:lnTo>
                  <a:lnTo>
                    <a:pt x="160" y="195"/>
                  </a:lnTo>
                  <a:lnTo>
                    <a:pt x="156" y="199"/>
                  </a:lnTo>
                  <a:lnTo>
                    <a:pt x="156" y="202"/>
                  </a:lnTo>
                  <a:lnTo>
                    <a:pt x="156" y="208"/>
                  </a:lnTo>
                  <a:lnTo>
                    <a:pt x="156" y="232"/>
                  </a:lnTo>
                  <a:lnTo>
                    <a:pt x="156" y="236"/>
                  </a:lnTo>
                  <a:lnTo>
                    <a:pt x="160" y="255"/>
                  </a:lnTo>
                  <a:lnTo>
                    <a:pt x="160" y="265"/>
                  </a:lnTo>
                  <a:lnTo>
                    <a:pt x="9" y="265"/>
                  </a:lnTo>
                  <a:lnTo>
                    <a:pt x="9" y="269"/>
                  </a:lnTo>
                  <a:lnTo>
                    <a:pt x="3" y="275"/>
                  </a:lnTo>
                  <a:lnTo>
                    <a:pt x="0" y="279"/>
                  </a:lnTo>
                  <a:lnTo>
                    <a:pt x="3" y="279"/>
                  </a:lnTo>
                  <a:lnTo>
                    <a:pt x="0" y="282"/>
                  </a:lnTo>
                  <a:lnTo>
                    <a:pt x="0" y="279"/>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02" name="Freeform 9"/>
            <p:cNvSpPr>
              <a:spLocks/>
            </p:cNvSpPr>
            <p:nvPr/>
          </p:nvSpPr>
          <p:spPr bwMode="auto">
            <a:xfrm>
              <a:off x="3909" y="864"/>
              <a:ext cx="685" cy="620"/>
            </a:xfrm>
            <a:custGeom>
              <a:avLst/>
              <a:gdLst>
                <a:gd name="T0" fmla="*/ 72662279 w 633"/>
                <a:gd name="T1" fmla="*/ 18355831 h 575"/>
                <a:gd name="T2" fmla="*/ 51724653 w 633"/>
                <a:gd name="T3" fmla="*/ 24993464 h 575"/>
                <a:gd name="T4" fmla="*/ 34553464 w 633"/>
                <a:gd name="T5" fmla="*/ 31332669 h 575"/>
                <a:gd name="T6" fmla="*/ 34553464 w 633"/>
                <a:gd name="T7" fmla="*/ 43548143 h 575"/>
                <a:gd name="T8" fmla="*/ 21704229 w 633"/>
                <a:gd name="T9" fmla="*/ 56836659 h 575"/>
                <a:gd name="T10" fmla="*/ 0 w 633"/>
                <a:gd name="T11" fmla="*/ 63476880 h 575"/>
                <a:gd name="T12" fmla="*/ 14498988 w 633"/>
                <a:gd name="T13" fmla="*/ 79576757 h 575"/>
                <a:gd name="T14" fmla="*/ 6 w 633"/>
                <a:gd name="T15" fmla="*/ 149559239 h 575"/>
                <a:gd name="T16" fmla="*/ 29506534 w 633"/>
                <a:gd name="T17" fmla="*/ 173884380 h 575"/>
                <a:gd name="T18" fmla="*/ 78631373 w 633"/>
                <a:gd name="T19" fmla="*/ 183979244 h 575"/>
                <a:gd name="T20" fmla="*/ 102293813 w 633"/>
                <a:gd name="T21" fmla="*/ 201177722 h 575"/>
                <a:gd name="T22" fmla="*/ 187391272 w 633"/>
                <a:gd name="T23" fmla="*/ 206104940 h 575"/>
                <a:gd name="T24" fmla="*/ 214219264 w 633"/>
                <a:gd name="T25" fmla="*/ 211394731 h 575"/>
                <a:gd name="T26" fmla="*/ 280406419 w 633"/>
                <a:gd name="T27" fmla="*/ 211394731 h 575"/>
                <a:gd name="T28" fmla="*/ 289559487 w 633"/>
                <a:gd name="T29" fmla="*/ 213902644 h 575"/>
                <a:gd name="T30" fmla="*/ 304445481 w 633"/>
                <a:gd name="T31" fmla="*/ 217378196 h 575"/>
                <a:gd name="T32" fmla="*/ 339086963 w 633"/>
                <a:gd name="T33" fmla="*/ 227938592 h 575"/>
                <a:gd name="T34" fmla="*/ 358185682 w 633"/>
                <a:gd name="T35" fmla="*/ 232570454 h 575"/>
                <a:gd name="T36" fmla="*/ 369056059 w 633"/>
                <a:gd name="T37" fmla="*/ 235047313 h 575"/>
                <a:gd name="T38" fmla="*/ 381355079 w 633"/>
                <a:gd name="T39" fmla="*/ 238100118 h 575"/>
                <a:gd name="T40" fmla="*/ 404922844 w 633"/>
                <a:gd name="T41" fmla="*/ 245933706 h 575"/>
                <a:gd name="T42" fmla="*/ 414026601 w 633"/>
                <a:gd name="T43" fmla="*/ 246400619 h 575"/>
                <a:gd name="T44" fmla="*/ 434702174 w 633"/>
                <a:gd name="T45" fmla="*/ 253442263 h 575"/>
                <a:gd name="T46" fmla="*/ 448942620 w 633"/>
                <a:gd name="T47" fmla="*/ 258907474 h 575"/>
                <a:gd name="T48" fmla="*/ 477349267 w 633"/>
                <a:gd name="T49" fmla="*/ 265667148 h 575"/>
                <a:gd name="T50" fmla="*/ 485822503 w 633"/>
                <a:gd name="T51" fmla="*/ 267213357 h 575"/>
                <a:gd name="T52" fmla="*/ 513135713 w 633"/>
                <a:gd name="T53" fmla="*/ 275777608 h 575"/>
                <a:gd name="T54" fmla="*/ 521174290 w 633"/>
                <a:gd name="T55" fmla="*/ 278759749 h 575"/>
                <a:gd name="T56" fmla="*/ 536870528 w 633"/>
                <a:gd name="T57" fmla="*/ 282072441 h 575"/>
                <a:gd name="T58" fmla="*/ 584802658 w 633"/>
                <a:gd name="T59" fmla="*/ 272512808 h 575"/>
                <a:gd name="T60" fmla="*/ 580973412 w 633"/>
                <a:gd name="T61" fmla="*/ 86602874 h 575"/>
                <a:gd name="T62" fmla="*/ 565930411 w 633"/>
                <a:gd name="T63" fmla="*/ 71252397 h 575"/>
                <a:gd name="T64" fmla="*/ 572536743 w 633"/>
                <a:gd name="T65" fmla="*/ 38071615 h 575"/>
                <a:gd name="T66" fmla="*/ 584802658 w 633"/>
                <a:gd name="T67" fmla="*/ 31332669 h 575"/>
                <a:gd name="T68" fmla="*/ 575294299 w 633"/>
                <a:gd name="T69" fmla="*/ 26754220 h 575"/>
                <a:gd name="T70" fmla="*/ 536870528 w 633"/>
                <a:gd name="T71" fmla="*/ 23179433 h 575"/>
                <a:gd name="T72" fmla="*/ 509832408 w 633"/>
                <a:gd name="T73" fmla="*/ 19936802 h 575"/>
                <a:gd name="T74" fmla="*/ 506103309 w 633"/>
                <a:gd name="T75" fmla="*/ 16620379 h 575"/>
                <a:gd name="T76" fmla="*/ 492210536 w 633"/>
                <a:gd name="T77" fmla="*/ 10119107 h 575"/>
                <a:gd name="T78" fmla="*/ 468643879 w 633"/>
                <a:gd name="T79" fmla="*/ 6438726 h 575"/>
                <a:gd name="T80" fmla="*/ 432181202 w 633"/>
                <a:gd name="T81" fmla="*/ 8071808 h 575"/>
                <a:gd name="T82" fmla="*/ 393904534 w 633"/>
                <a:gd name="T83" fmla="*/ 23179433 h 575"/>
                <a:gd name="T84" fmla="*/ 394919571 w 633"/>
                <a:gd name="T85" fmla="*/ 38071615 h 575"/>
                <a:gd name="T86" fmla="*/ 393904534 w 633"/>
                <a:gd name="T87" fmla="*/ 48065140 h 575"/>
                <a:gd name="T88" fmla="*/ 375006384 w 633"/>
                <a:gd name="T89" fmla="*/ 57391730 h 575"/>
                <a:gd name="T90" fmla="*/ 349663134 w 633"/>
                <a:gd name="T91" fmla="*/ 59833291 h 575"/>
                <a:gd name="T92" fmla="*/ 327929861 w 633"/>
                <a:gd name="T93" fmla="*/ 51463058 h 575"/>
                <a:gd name="T94" fmla="*/ 313084382 w 633"/>
                <a:gd name="T95" fmla="*/ 48065140 h 575"/>
                <a:gd name="T96" fmla="*/ 278993705 w 633"/>
                <a:gd name="T97" fmla="*/ 41560694 h 575"/>
                <a:gd name="T98" fmla="*/ 228304573 w 633"/>
                <a:gd name="T99" fmla="*/ 33152169 h 575"/>
                <a:gd name="T100" fmla="*/ 220477370 w 633"/>
                <a:gd name="T101" fmla="*/ 19936802 h 575"/>
                <a:gd name="T102" fmla="*/ 183745974 w 633"/>
                <a:gd name="T103" fmla="*/ 11764938 h 575"/>
                <a:gd name="T104" fmla="*/ 157768048 w 633"/>
                <a:gd name="T105" fmla="*/ 8071808 h 575"/>
                <a:gd name="T106" fmla="*/ 126170675 w 633"/>
                <a:gd name="T107" fmla="*/ 8071808 h 575"/>
                <a:gd name="T108" fmla="*/ 96431376 w 633"/>
                <a:gd name="T109" fmla="*/ 3799566 h 575"/>
                <a:gd name="T110" fmla="*/ 78631373 w 633"/>
                <a:gd name="T111" fmla="*/ 13257751 h 5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3"/>
                <a:gd name="T169" fmla="*/ 0 h 575"/>
                <a:gd name="T170" fmla="*/ 633 w 633"/>
                <a:gd name="T171" fmla="*/ 575 h 5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3" h="575">
                  <a:moveTo>
                    <a:pt x="85" y="27"/>
                  </a:moveTo>
                  <a:lnTo>
                    <a:pt x="82" y="33"/>
                  </a:lnTo>
                  <a:lnTo>
                    <a:pt x="79" y="37"/>
                  </a:lnTo>
                  <a:lnTo>
                    <a:pt x="72" y="41"/>
                  </a:lnTo>
                  <a:lnTo>
                    <a:pt x="63" y="47"/>
                  </a:lnTo>
                  <a:lnTo>
                    <a:pt x="56" y="51"/>
                  </a:lnTo>
                  <a:lnTo>
                    <a:pt x="54" y="57"/>
                  </a:lnTo>
                  <a:lnTo>
                    <a:pt x="47" y="60"/>
                  </a:lnTo>
                  <a:lnTo>
                    <a:pt x="37" y="64"/>
                  </a:lnTo>
                  <a:lnTo>
                    <a:pt x="35" y="71"/>
                  </a:lnTo>
                  <a:lnTo>
                    <a:pt x="35" y="84"/>
                  </a:lnTo>
                  <a:lnTo>
                    <a:pt x="37" y="87"/>
                  </a:lnTo>
                  <a:lnTo>
                    <a:pt x="37" y="101"/>
                  </a:lnTo>
                  <a:lnTo>
                    <a:pt x="35" y="107"/>
                  </a:lnTo>
                  <a:lnTo>
                    <a:pt x="24" y="115"/>
                  </a:lnTo>
                  <a:lnTo>
                    <a:pt x="18" y="117"/>
                  </a:lnTo>
                  <a:lnTo>
                    <a:pt x="9" y="121"/>
                  </a:lnTo>
                  <a:lnTo>
                    <a:pt x="0" y="128"/>
                  </a:lnTo>
                  <a:lnTo>
                    <a:pt x="0" y="138"/>
                  </a:lnTo>
                  <a:lnTo>
                    <a:pt x="9" y="148"/>
                  </a:lnTo>
                  <a:lnTo>
                    <a:pt x="16" y="161"/>
                  </a:lnTo>
                  <a:lnTo>
                    <a:pt x="18" y="282"/>
                  </a:lnTo>
                  <a:lnTo>
                    <a:pt x="6" y="288"/>
                  </a:lnTo>
                  <a:lnTo>
                    <a:pt x="6" y="302"/>
                  </a:lnTo>
                  <a:lnTo>
                    <a:pt x="22" y="319"/>
                  </a:lnTo>
                  <a:lnTo>
                    <a:pt x="28" y="329"/>
                  </a:lnTo>
                  <a:lnTo>
                    <a:pt x="31" y="352"/>
                  </a:lnTo>
                  <a:lnTo>
                    <a:pt x="40" y="363"/>
                  </a:lnTo>
                  <a:lnTo>
                    <a:pt x="63" y="363"/>
                  </a:lnTo>
                  <a:lnTo>
                    <a:pt x="85" y="373"/>
                  </a:lnTo>
                  <a:lnTo>
                    <a:pt x="95" y="393"/>
                  </a:lnTo>
                  <a:lnTo>
                    <a:pt x="101" y="407"/>
                  </a:lnTo>
                  <a:lnTo>
                    <a:pt x="110" y="407"/>
                  </a:lnTo>
                  <a:lnTo>
                    <a:pt x="193" y="410"/>
                  </a:lnTo>
                  <a:lnTo>
                    <a:pt x="199" y="410"/>
                  </a:lnTo>
                  <a:lnTo>
                    <a:pt x="202" y="416"/>
                  </a:lnTo>
                  <a:lnTo>
                    <a:pt x="212" y="420"/>
                  </a:lnTo>
                  <a:lnTo>
                    <a:pt x="218" y="427"/>
                  </a:lnTo>
                  <a:lnTo>
                    <a:pt x="232" y="427"/>
                  </a:lnTo>
                  <a:lnTo>
                    <a:pt x="272" y="413"/>
                  </a:lnTo>
                  <a:lnTo>
                    <a:pt x="288" y="420"/>
                  </a:lnTo>
                  <a:lnTo>
                    <a:pt x="304" y="427"/>
                  </a:lnTo>
                  <a:lnTo>
                    <a:pt x="307" y="430"/>
                  </a:lnTo>
                  <a:lnTo>
                    <a:pt x="311" y="433"/>
                  </a:lnTo>
                  <a:lnTo>
                    <a:pt x="314" y="433"/>
                  </a:lnTo>
                  <a:lnTo>
                    <a:pt x="324" y="436"/>
                  </a:lnTo>
                  <a:lnTo>
                    <a:pt x="324" y="440"/>
                  </a:lnTo>
                  <a:lnTo>
                    <a:pt x="330" y="440"/>
                  </a:lnTo>
                  <a:lnTo>
                    <a:pt x="330" y="444"/>
                  </a:lnTo>
                  <a:lnTo>
                    <a:pt x="348" y="450"/>
                  </a:lnTo>
                  <a:lnTo>
                    <a:pt x="368" y="460"/>
                  </a:lnTo>
                  <a:lnTo>
                    <a:pt x="371" y="464"/>
                  </a:lnTo>
                  <a:lnTo>
                    <a:pt x="375" y="464"/>
                  </a:lnTo>
                  <a:lnTo>
                    <a:pt x="387" y="470"/>
                  </a:lnTo>
                  <a:lnTo>
                    <a:pt x="390" y="474"/>
                  </a:lnTo>
                  <a:lnTo>
                    <a:pt x="393" y="474"/>
                  </a:lnTo>
                  <a:lnTo>
                    <a:pt x="399" y="477"/>
                  </a:lnTo>
                  <a:lnTo>
                    <a:pt x="406" y="481"/>
                  </a:lnTo>
                  <a:lnTo>
                    <a:pt x="409" y="481"/>
                  </a:lnTo>
                  <a:lnTo>
                    <a:pt x="412" y="483"/>
                  </a:lnTo>
                  <a:lnTo>
                    <a:pt x="415" y="487"/>
                  </a:lnTo>
                  <a:lnTo>
                    <a:pt x="432" y="494"/>
                  </a:lnTo>
                  <a:lnTo>
                    <a:pt x="438" y="497"/>
                  </a:lnTo>
                  <a:lnTo>
                    <a:pt x="441" y="497"/>
                  </a:lnTo>
                  <a:lnTo>
                    <a:pt x="441" y="500"/>
                  </a:lnTo>
                  <a:lnTo>
                    <a:pt x="447" y="500"/>
                  </a:lnTo>
                  <a:lnTo>
                    <a:pt x="456" y="507"/>
                  </a:lnTo>
                  <a:lnTo>
                    <a:pt x="463" y="510"/>
                  </a:lnTo>
                  <a:lnTo>
                    <a:pt x="469" y="514"/>
                  </a:lnTo>
                  <a:lnTo>
                    <a:pt x="479" y="517"/>
                  </a:lnTo>
                  <a:lnTo>
                    <a:pt x="486" y="520"/>
                  </a:lnTo>
                  <a:lnTo>
                    <a:pt x="486" y="524"/>
                  </a:lnTo>
                  <a:lnTo>
                    <a:pt x="488" y="524"/>
                  </a:lnTo>
                  <a:lnTo>
                    <a:pt x="510" y="534"/>
                  </a:lnTo>
                  <a:lnTo>
                    <a:pt x="517" y="538"/>
                  </a:lnTo>
                  <a:lnTo>
                    <a:pt x="517" y="541"/>
                  </a:lnTo>
                  <a:lnTo>
                    <a:pt x="520" y="541"/>
                  </a:lnTo>
                  <a:lnTo>
                    <a:pt x="526" y="541"/>
                  </a:lnTo>
                  <a:lnTo>
                    <a:pt x="542" y="551"/>
                  </a:lnTo>
                  <a:lnTo>
                    <a:pt x="548" y="554"/>
                  </a:lnTo>
                  <a:lnTo>
                    <a:pt x="555" y="557"/>
                  </a:lnTo>
                  <a:lnTo>
                    <a:pt x="555" y="561"/>
                  </a:lnTo>
                  <a:lnTo>
                    <a:pt x="564" y="561"/>
                  </a:lnTo>
                  <a:lnTo>
                    <a:pt x="564" y="564"/>
                  </a:lnTo>
                  <a:lnTo>
                    <a:pt x="571" y="567"/>
                  </a:lnTo>
                  <a:lnTo>
                    <a:pt x="577" y="571"/>
                  </a:lnTo>
                  <a:lnTo>
                    <a:pt x="580" y="571"/>
                  </a:lnTo>
                  <a:lnTo>
                    <a:pt x="590" y="574"/>
                  </a:lnTo>
                  <a:lnTo>
                    <a:pt x="590" y="551"/>
                  </a:lnTo>
                  <a:lnTo>
                    <a:pt x="632" y="551"/>
                  </a:lnTo>
                  <a:lnTo>
                    <a:pt x="632" y="470"/>
                  </a:lnTo>
                  <a:lnTo>
                    <a:pt x="632" y="175"/>
                  </a:lnTo>
                  <a:lnTo>
                    <a:pt x="628" y="175"/>
                  </a:lnTo>
                  <a:lnTo>
                    <a:pt x="619" y="165"/>
                  </a:lnTo>
                  <a:lnTo>
                    <a:pt x="619" y="151"/>
                  </a:lnTo>
                  <a:lnTo>
                    <a:pt x="612" y="144"/>
                  </a:lnTo>
                  <a:lnTo>
                    <a:pt x="612" y="128"/>
                  </a:lnTo>
                  <a:lnTo>
                    <a:pt x="622" y="121"/>
                  </a:lnTo>
                  <a:lnTo>
                    <a:pt x="619" y="77"/>
                  </a:lnTo>
                  <a:lnTo>
                    <a:pt x="622" y="71"/>
                  </a:lnTo>
                  <a:lnTo>
                    <a:pt x="625" y="67"/>
                  </a:lnTo>
                  <a:lnTo>
                    <a:pt x="632" y="64"/>
                  </a:lnTo>
                  <a:lnTo>
                    <a:pt x="628" y="64"/>
                  </a:lnTo>
                  <a:lnTo>
                    <a:pt x="625" y="57"/>
                  </a:lnTo>
                  <a:lnTo>
                    <a:pt x="622" y="54"/>
                  </a:lnTo>
                  <a:lnTo>
                    <a:pt x="590" y="51"/>
                  </a:lnTo>
                  <a:lnTo>
                    <a:pt x="584" y="47"/>
                  </a:lnTo>
                  <a:lnTo>
                    <a:pt x="580" y="47"/>
                  </a:lnTo>
                  <a:lnTo>
                    <a:pt x="571" y="43"/>
                  </a:lnTo>
                  <a:lnTo>
                    <a:pt x="559" y="41"/>
                  </a:lnTo>
                  <a:lnTo>
                    <a:pt x="552" y="41"/>
                  </a:lnTo>
                  <a:lnTo>
                    <a:pt x="546" y="37"/>
                  </a:lnTo>
                  <a:lnTo>
                    <a:pt x="546" y="30"/>
                  </a:lnTo>
                  <a:lnTo>
                    <a:pt x="546" y="33"/>
                  </a:lnTo>
                  <a:lnTo>
                    <a:pt x="546" y="24"/>
                  </a:lnTo>
                  <a:lnTo>
                    <a:pt x="540" y="20"/>
                  </a:lnTo>
                  <a:lnTo>
                    <a:pt x="533" y="20"/>
                  </a:lnTo>
                  <a:lnTo>
                    <a:pt x="530" y="17"/>
                  </a:lnTo>
                  <a:lnTo>
                    <a:pt x="517" y="17"/>
                  </a:lnTo>
                  <a:lnTo>
                    <a:pt x="507" y="14"/>
                  </a:lnTo>
                  <a:lnTo>
                    <a:pt x="486" y="14"/>
                  </a:lnTo>
                  <a:lnTo>
                    <a:pt x="475" y="17"/>
                  </a:lnTo>
                  <a:lnTo>
                    <a:pt x="467" y="17"/>
                  </a:lnTo>
                  <a:lnTo>
                    <a:pt x="447" y="27"/>
                  </a:lnTo>
                  <a:lnTo>
                    <a:pt x="434" y="37"/>
                  </a:lnTo>
                  <a:lnTo>
                    <a:pt x="425" y="47"/>
                  </a:lnTo>
                  <a:lnTo>
                    <a:pt x="422" y="67"/>
                  </a:lnTo>
                  <a:lnTo>
                    <a:pt x="425" y="71"/>
                  </a:lnTo>
                  <a:lnTo>
                    <a:pt x="428" y="77"/>
                  </a:lnTo>
                  <a:lnTo>
                    <a:pt x="432" y="87"/>
                  </a:lnTo>
                  <a:lnTo>
                    <a:pt x="428" y="91"/>
                  </a:lnTo>
                  <a:lnTo>
                    <a:pt x="425" y="97"/>
                  </a:lnTo>
                  <a:lnTo>
                    <a:pt x="422" y="107"/>
                  </a:lnTo>
                  <a:lnTo>
                    <a:pt x="412" y="115"/>
                  </a:lnTo>
                  <a:lnTo>
                    <a:pt x="406" y="117"/>
                  </a:lnTo>
                  <a:lnTo>
                    <a:pt x="393" y="121"/>
                  </a:lnTo>
                  <a:lnTo>
                    <a:pt x="383" y="121"/>
                  </a:lnTo>
                  <a:lnTo>
                    <a:pt x="378" y="121"/>
                  </a:lnTo>
                  <a:lnTo>
                    <a:pt x="364" y="115"/>
                  </a:lnTo>
                  <a:lnTo>
                    <a:pt x="359" y="107"/>
                  </a:lnTo>
                  <a:lnTo>
                    <a:pt x="355" y="104"/>
                  </a:lnTo>
                  <a:lnTo>
                    <a:pt x="348" y="101"/>
                  </a:lnTo>
                  <a:lnTo>
                    <a:pt x="343" y="101"/>
                  </a:lnTo>
                  <a:lnTo>
                    <a:pt x="339" y="97"/>
                  </a:lnTo>
                  <a:lnTo>
                    <a:pt x="333" y="94"/>
                  </a:lnTo>
                  <a:lnTo>
                    <a:pt x="324" y="91"/>
                  </a:lnTo>
                  <a:lnTo>
                    <a:pt x="301" y="84"/>
                  </a:lnTo>
                  <a:lnTo>
                    <a:pt x="275" y="80"/>
                  </a:lnTo>
                  <a:lnTo>
                    <a:pt x="259" y="77"/>
                  </a:lnTo>
                  <a:lnTo>
                    <a:pt x="247" y="67"/>
                  </a:lnTo>
                  <a:lnTo>
                    <a:pt x="240" y="57"/>
                  </a:lnTo>
                  <a:lnTo>
                    <a:pt x="240" y="47"/>
                  </a:lnTo>
                  <a:lnTo>
                    <a:pt x="238" y="41"/>
                  </a:lnTo>
                  <a:lnTo>
                    <a:pt x="234" y="37"/>
                  </a:lnTo>
                  <a:lnTo>
                    <a:pt x="216" y="30"/>
                  </a:lnTo>
                  <a:lnTo>
                    <a:pt x="199" y="24"/>
                  </a:lnTo>
                  <a:lnTo>
                    <a:pt x="193" y="20"/>
                  </a:lnTo>
                  <a:lnTo>
                    <a:pt x="180" y="17"/>
                  </a:lnTo>
                  <a:lnTo>
                    <a:pt x="171" y="17"/>
                  </a:lnTo>
                  <a:lnTo>
                    <a:pt x="164" y="14"/>
                  </a:lnTo>
                  <a:lnTo>
                    <a:pt x="152" y="14"/>
                  </a:lnTo>
                  <a:lnTo>
                    <a:pt x="136" y="17"/>
                  </a:lnTo>
                  <a:lnTo>
                    <a:pt x="123" y="17"/>
                  </a:lnTo>
                  <a:lnTo>
                    <a:pt x="114" y="14"/>
                  </a:lnTo>
                  <a:lnTo>
                    <a:pt x="104" y="7"/>
                  </a:lnTo>
                  <a:lnTo>
                    <a:pt x="95" y="4"/>
                  </a:lnTo>
                  <a:lnTo>
                    <a:pt x="85" y="0"/>
                  </a:lnTo>
                  <a:lnTo>
                    <a:pt x="85" y="27"/>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grpSp>
      <p:sp>
        <p:nvSpPr>
          <p:cNvPr id="40966" name="Text Box 10"/>
          <p:cNvSpPr txBox="1">
            <a:spLocks noChangeArrowheads="1"/>
          </p:cNvSpPr>
          <p:nvPr/>
        </p:nvSpPr>
        <p:spPr bwMode="auto">
          <a:xfrm>
            <a:off x="5940425" y="2166938"/>
            <a:ext cx="295275" cy="138112"/>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Algeria</a:t>
            </a:r>
          </a:p>
        </p:txBody>
      </p:sp>
      <p:sp>
        <p:nvSpPr>
          <p:cNvPr id="40967" name="Text Box 11"/>
          <p:cNvSpPr txBox="1">
            <a:spLocks noChangeArrowheads="1"/>
          </p:cNvSpPr>
          <p:nvPr/>
        </p:nvSpPr>
        <p:spPr bwMode="auto">
          <a:xfrm>
            <a:off x="5470525" y="1682750"/>
            <a:ext cx="366713" cy="138113"/>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Morocco</a:t>
            </a:r>
          </a:p>
        </p:txBody>
      </p:sp>
      <p:sp>
        <p:nvSpPr>
          <p:cNvPr id="40968" name="Text Box 12"/>
          <p:cNvSpPr txBox="1">
            <a:spLocks noChangeArrowheads="1"/>
          </p:cNvSpPr>
          <p:nvPr/>
        </p:nvSpPr>
        <p:spPr bwMode="auto">
          <a:xfrm>
            <a:off x="6813550" y="2155825"/>
            <a:ext cx="227013" cy="138113"/>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Libya</a:t>
            </a:r>
          </a:p>
        </p:txBody>
      </p:sp>
      <p:sp>
        <p:nvSpPr>
          <p:cNvPr id="40969" name="Text Box 13"/>
          <p:cNvSpPr txBox="1">
            <a:spLocks noChangeArrowheads="1"/>
          </p:cNvSpPr>
          <p:nvPr/>
        </p:nvSpPr>
        <p:spPr bwMode="auto">
          <a:xfrm>
            <a:off x="6611938" y="1463675"/>
            <a:ext cx="306387" cy="138113"/>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Tunisia</a:t>
            </a:r>
          </a:p>
        </p:txBody>
      </p:sp>
      <p:sp>
        <p:nvSpPr>
          <p:cNvPr id="507" name="Line 14"/>
          <p:cNvSpPr>
            <a:spLocks noChangeShapeType="1"/>
          </p:cNvSpPr>
          <p:nvPr/>
        </p:nvSpPr>
        <p:spPr bwMode="auto">
          <a:xfrm flipH="1">
            <a:off x="6477000" y="1533525"/>
            <a:ext cx="134938" cy="68263"/>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40971" name="Text Box 15"/>
          <p:cNvSpPr txBox="1">
            <a:spLocks noChangeArrowheads="1"/>
          </p:cNvSpPr>
          <p:nvPr/>
        </p:nvSpPr>
        <p:spPr bwMode="auto">
          <a:xfrm>
            <a:off x="5000625" y="1730375"/>
            <a:ext cx="355600" cy="193675"/>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Western</a:t>
            </a:r>
          </a:p>
          <a:p>
            <a:pPr>
              <a:lnSpc>
                <a:spcPct val="70000"/>
              </a:lnSpc>
            </a:pPr>
            <a:r>
              <a:rPr lang="en-US" sz="900">
                <a:solidFill>
                  <a:srgbClr val="000000"/>
                </a:solidFill>
                <a:latin typeface="Arial Narrow" pitchFamily="34" charset="0"/>
                <a:ea typeface="ＭＳ Ｐゴシック" pitchFamily="34" charset="-128"/>
              </a:rPr>
              <a:t>Sahara</a:t>
            </a:r>
          </a:p>
        </p:txBody>
      </p:sp>
      <p:sp>
        <p:nvSpPr>
          <p:cNvPr id="509" name="Line 16"/>
          <p:cNvSpPr>
            <a:spLocks noChangeShapeType="1"/>
          </p:cNvSpPr>
          <p:nvPr/>
        </p:nvSpPr>
        <p:spPr bwMode="auto">
          <a:xfrm>
            <a:off x="5068888" y="1947863"/>
            <a:ext cx="0" cy="276225"/>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40973" name="Text Box 17"/>
          <p:cNvSpPr txBox="1">
            <a:spLocks noChangeArrowheads="1"/>
          </p:cNvSpPr>
          <p:nvPr/>
        </p:nvSpPr>
        <p:spPr bwMode="auto">
          <a:xfrm>
            <a:off x="4989513" y="2505075"/>
            <a:ext cx="442912" cy="138113"/>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Mauritania</a:t>
            </a:r>
          </a:p>
        </p:txBody>
      </p:sp>
      <p:sp>
        <p:nvSpPr>
          <p:cNvPr id="40974" name="Text Box 19"/>
          <p:cNvSpPr txBox="1">
            <a:spLocks noChangeArrowheads="1"/>
          </p:cNvSpPr>
          <p:nvPr/>
        </p:nvSpPr>
        <p:spPr bwMode="auto">
          <a:xfrm>
            <a:off x="4364038" y="2955925"/>
            <a:ext cx="331787" cy="139700"/>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Gambia</a:t>
            </a:r>
          </a:p>
        </p:txBody>
      </p:sp>
      <p:grpSp>
        <p:nvGrpSpPr>
          <p:cNvPr id="3" name="Group 20"/>
          <p:cNvGrpSpPr>
            <a:grpSpLocks/>
          </p:cNvGrpSpPr>
          <p:nvPr/>
        </p:nvGrpSpPr>
        <p:grpSpPr bwMode="auto">
          <a:xfrm>
            <a:off x="4343400" y="2277122"/>
            <a:ext cx="2524125" cy="1362075"/>
            <a:chOff x="2400" y="1234"/>
            <a:chExt cx="1806" cy="945"/>
          </a:xfrm>
          <a:solidFill>
            <a:srgbClr val="DAEDEF">
              <a:lumMod val="90000"/>
            </a:srgbClr>
          </a:solidFill>
        </p:grpSpPr>
        <p:sp>
          <p:nvSpPr>
            <p:cNvPr id="513" name="Freeform 21"/>
            <p:cNvSpPr>
              <a:spLocks/>
            </p:cNvSpPr>
            <p:nvPr/>
          </p:nvSpPr>
          <p:spPr bwMode="auto">
            <a:xfrm>
              <a:off x="3382" y="1863"/>
              <a:ext cx="188" cy="290"/>
            </a:xfrm>
            <a:custGeom>
              <a:avLst/>
              <a:gdLst>
                <a:gd name="T0" fmla="*/ 30036460 w 173"/>
                <a:gd name="T1" fmla="*/ 21183094 h 270"/>
                <a:gd name="T2" fmla="*/ 38185434 w 173"/>
                <a:gd name="T3" fmla="*/ 22280935 h 270"/>
                <a:gd name="T4" fmla="*/ 49004076 w 173"/>
                <a:gd name="T5" fmla="*/ 30316260 h 270"/>
                <a:gd name="T6" fmla="*/ 41888506 w 173"/>
                <a:gd name="T7" fmla="*/ 30316260 h 270"/>
                <a:gd name="T8" fmla="*/ 41888506 w 173"/>
                <a:gd name="T9" fmla="*/ 31101004 h 270"/>
                <a:gd name="T10" fmla="*/ 30036460 w 173"/>
                <a:gd name="T11" fmla="*/ 32825347 h 270"/>
                <a:gd name="T12" fmla="*/ 16782917 w 173"/>
                <a:gd name="T13" fmla="*/ 35899277 h 270"/>
                <a:gd name="T14" fmla="*/ 13077740 w 173"/>
                <a:gd name="T15" fmla="*/ 41724494 h 270"/>
                <a:gd name="T16" fmla="*/ 0 w 173"/>
                <a:gd name="T17" fmla="*/ 43221323 h 270"/>
                <a:gd name="T18" fmla="*/ 13077740 w 173"/>
                <a:gd name="T19" fmla="*/ 56578674 h 270"/>
                <a:gd name="T20" fmla="*/ 13077740 w 173"/>
                <a:gd name="T21" fmla="*/ 57193662 h 270"/>
                <a:gd name="T22" fmla="*/ 23405283 w 173"/>
                <a:gd name="T23" fmla="*/ 57193662 h 270"/>
                <a:gd name="T24" fmla="*/ 30036460 w 173"/>
                <a:gd name="T25" fmla="*/ 63549910 h 270"/>
                <a:gd name="T26" fmla="*/ 3 w 173"/>
                <a:gd name="T27" fmla="*/ 62447618 h 270"/>
                <a:gd name="T28" fmla="*/ 0 w 173"/>
                <a:gd name="T29" fmla="*/ 63880140 h 270"/>
                <a:gd name="T30" fmla="*/ 68340571 w 173"/>
                <a:gd name="T31" fmla="*/ 66455992 h 270"/>
                <a:gd name="T32" fmla="*/ 103570550 w 173"/>
                <a:gd name="T33" fmla="*/ 67717521 h 270"/>
                <a:gd name="T34" fmla="*/ 127457609 w 173"/>
                <a:gd name="T35" fmla="*/ 65079528 h 270"/>
                <a:gd name="T36" fmla="*/ 185360545 w 173"/>
                <a:gd name="T37" fmla="*/ 62447618 h 270"/>
                <a:gd name="T38" fmla="*/ 247889645 w 173"/>
                <a:gd name="T39" fmla="*/ 57193662 h 270"/>
                <a:gd name="T40" fmla="*/ 292574321 w 173"/>
                <a:gd name="T41" fmla="*/ 56578674 h 270"/>
                <a:gd name="T42" fmla="*/ 296701087 w 173"/>
                <a:gd name="T43" fmla="*/ 57193662 h 270"/>
                <a:gd name="T44" fmla="*/ 310759187 w 173"/>
                <a:gd name="T45" fmla="*/ 56578674 h 270"/>
                <a:gd name="T46" fmla="*/ 331740206 w 173"/>
                <a:gd name="T47" fmla="*/ 53696719 h 270"/>
                <a:gd name="T48" fmla="*/ 322426467 w 173"/>
                <a:gd name="T49" fmla="*/ 53249286 h 270"/>
                <a:gd name="T50" fmla="*/ 306493045 w 173"/>
                <a:gd name="T51" fmla="*/ 49861606 h 270"/>
                <a:gd name="T52" fmla="*/ 296701087 w 173"/>
                <a:gd name="T53" fmla="*/ 49861606 h 270"/>
                <a:gd name="T54" fmla="*/ 292574321 w 173"/>
                <a:gd name="T55" fmla="*/ 47777354 h 270"/>
                <a:gd name="T56" fmla="*/ 282038813 w 173"/>
                <a:gd name="T57" fmla="*/ 28453868 h 270"/>
                <a:gd name="T58" fmla="*/ 273028309 w 173"/>
                <a:gd name="T59" fmla="*/ 17559080 h 270"/>
                <a:gd name="T60" fmla="*/ 265735389 w 173"/>
                <a:gd name="T61" fmla="*/ 16973383 h 270"/>
                <a:gd name="T62" fmla="*/ 258501865 w 173"/>
                <a:gd name="T63" fmla="*/ 9452024 h 270"/>
                <a:gd name="T64" fmla="*/ 238828230 w 173"/>
                <a:gd name="T65" fmla="*/ 5811088 h 270"/>
                <a:gd name="T66" fmla="*/ 225022593 w 173"/>
                <a:gd name="T67" fmla="*/ 5037201 h 270"/>
                <a:gd name="T68" fmla="*/ 238828230 w 173"/>
                <a:gd name="T69" fmla="*/ 4 h 270"/>
                <a:gd name="T70" fmla="*/ 220966628 w 173"/>
                <a:gd name="T71" fmla="*/ 0 h 270"/>
                <a:gd name="T72" fmla="*/ 194409023 w 173"/>
                <a:gd name="T73" fmla="*/ 4 h 270"/>
                <a:gd name="T74" fmla="*/ 175344222 w 173"/>
                <a:gd name="T75" fmla="*/ 1989510 h 270"/>
                <a:gd name="T76" fmla="*/ 16782917 w 173"/>
                <a:gd name="T77" fmla="*/ 4 h 270"/>
                <a:gd name="T78" fmla="*/ 16782917 w 173"/>
                <a:gd name="T79" fmla="*/ 1989510 h 270"/>
                <a:gd name="T80" fmla="*/ 23405283 w 173"/>
                <a:gd name="T81" fmla="*/ 7628210 h 270"/>
                <a:gd name="T82" fmla="*/ 23405283 w 173"/>
                <a:gd name="T83" fmla="*/ 8306685 h 270"/>
                <a:gd name="T84" fmla="*/ 30036460 w 173"/>
                <a:gd name="T85" fmla="*/ 16973383 h 270"/>
                <a:gd name="T86" fmla="*/ 38185434 w 173"/>
                <a:gd name="T87" fmla="*/ 16973383 h 270"/>
                <a:gd name="T88" fmla="*/ 30036460 w 173"/>
                <a:gd name="T89" fmla="*/ 21183094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3"/>
                <a:gd name="T136" fmla="*/ 0 h 270"/>
                <a:gd name="T137" fmla="*/ 173 w 173"/>
                <a:gd name="T138" fmla="*/ 270 h 2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3" h="270">
                  <a:moveTo>
                    <a:pt x="16" y="84"/>
                  </a:moveTo>
                  <a:lnTo>
                    <a:pt x="19" y="88"/>
                  </a:lnTo>
                  <a:lnTo>
                    <a:pt x="25" y="121"/>
                  </a:lnTo>
                  <a:lnTo>
                    <a:pt x="22" y="121"/>
                  </a:lnTo>
                  <a:lnTo>
                    <a:pt x="22" y="124"/>
                  </a:lnTo>
                  <a:lnTo>
                    <a:pt x="16" y="131"/>
                  </a:lnTo>
                  <a:lnTo>
                    <a:pt x="9" y="144"/>
                  </a:lnTo>
                  <a:lnTo>
                    <a:pt x="6" y="168"/>
                  </a:lnTo>
                  <a:lnTo>
                    <a:pt x="0" y="171"/>
                  </a:lnTo>
                  <a:lnTo>
                    <a:pt x="6" y="225"/>
                  </a:lnTo>
                  <a:lnTo>
                    <a:pt x="6" y="228"/>
                  </a:lnTo>
                  <a:lnTo>
                    <a:pt x="13" y="228"/>
                  </a:lnTo>
                  <a:lnTo>
                    <a:pt x="16" y="252"/>
                  </a:lnTo>
                  <a:lnTo>
                    <a:pt x="3" y="249"/>
                  </a:lnTo>
                  <a:lnTo>
                    <a:pt x="0" y="255"/>
                  </a:lnTo>
                  <a:lnTo>
                    <a:pt x="35" y="265"/>
                  </a:lnTo>
                  <a:lnTo>
                    <a:pt x="53" y="269"/>
                  </a:lnTo>
                  <a:lnTo>
                    <a:pt x="67" y="259"/>
                  </a:lnTo>
                  <a:lnTo>
                    <a:pt x="95" y="249"/>
                  </a:lnTo>
                  <a:lnTo>
                    <a:pt x="130" y="228"/>
                  </a:lnTo>
                  <a:lnTo>
                    <a:pt x="152" y="225"/>
                  </a:lnTo>
                  <a:lnTo>
                    <a:pt x="155" y="228"/>
                  </a:lnTo>
                  <a:lnTo>
                    <a:pt x="162" y="225"/>
                  </a:lnTo>
                  <a:lnTo>
                    <a:pt x="172" y="215"/>
                  </a:lnTo>
                  <a:lnTo>
                    <a:pt x="168" y="212"/>
                  </a:lnTo>
                  <a:lnTo>
                    <a:pt x="159" y="198"/>
                  </a:lnTo>
                  <a:lnTo>
                    <a:pt x="155" y="198"/>
                  </a:lnTo>
                  <a:lnTo>
                    <a:pt x="152" y="191"/>
                  </a:lnTo>
                  <a:lnTo>
                    <a:pt x="146" y="114"/>
                  </a:lnTo>
                  <a:lnTo>
                    <a:pt x="143" y="70"/>
                  </a:lnTo>
                  <a:lnTo>
                    <a:pt x="139" y="67"/>
                  </a:lnTo>
                  <a:lnTo>
                    <a:pt x="133" y="37"/>
                  </a:lnTo>
                  <a:lnTo>
                    <a:pt x="123" y="23"/>
                  </a:lnTo>
                  <a:lnTo>
                    <a:pt x="118" y="20"/>
                  </a:lnTo>
                  <a:lnTo>
                    <a:pt x="123" y="4"/>
                  </a:lnTo>
                  <a:lnTo>
                    <a:pt x="115" y="0"/>
                  </a:lnTo>
                  <a:lnTo>
                    <a:pt x="102" y="4"/>
                  </a:lnTo>
                  <a:lnTo>
                    <a:pt x="92" y="7"/>
                  </a:lnTo>
                  <a:lnTo>
                    <a:pt x="9" y="4"/>
                  </a:lnTo>
                  <a:lnTo>
                    <a:pt x="9" y="7"/>
                  </a:lnTo>
                  <a:lnTo>
                    <a:pt x="13" y="30"/>
                  </a:lnTo>
                  <a:lnTo>
                    <a:pt x="13" y="33"/>
                  </a:lnTo>
                  <a:lnTo>
                    <a:pt x="16" y="67"/>
                  </a:lnTo>
                  <a:lnTo>
                    <a:pt x="19" y="67"/>
                  </a:lnTo>
                  <a:lnTo>
                    <a:pt x="16" y="84"/>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14" name="Freeform 22"/>
            <p:cNvSpPr>
              <a:spLocks/>
            </p:cNvSpPr>
            <p:nvPr/>
          </p:nvSpPr>
          <p:spPr bwMode="auto">
            <a:xfrm>
              <a:off x="3020" y="1978"/>
              <a:ext cx="179" cy="190"/>
            </a:xfrm>
            <a:custGeom>
              <a:avLst/>
              <a:gdLst>
                <a:gd name="T0" fmla="*/ 23326814 w 166"/>
                <a:gd name="T1" fmla="*/ 8102333 h 176"/>
                <a:gd name="T2" fmla="*/ 18454721 w 166"/>
                <a:gd name="T3" fmla="*/ 12604807 h 176"/>
                <a:gd name="T4" fmla="*/ 17253467 w 166"/>
                <a:gd name="T5" fmla="*/ 20859566 h 176"/>
                <a:gd name="T6" fmla="*/ 13760751 w 166"/>
                <a:gd name="T7" fmla="*/ 22518835 h 176"/>
                <a:gd name="T8" fmla="*/ 10726146 w 166"/>
                <a:gd name="T9" fmla="*/ 27098404 h 176"/>
                <a:gd name="T10" fmla="*/ 5568069 w 166"/>
                <a:gd name="T11" fmla="*/ 33017938 h 176"/>
                <a:gd name="T12" fmla="*/ 6 w 166"/>
                <a:gd name="T13" fmla="*/ 34688487 h 176"/>
                <a:gd name="T14" fmla="*/ 3 w 166"/>
                <a:gd name="T15" fmla="*/ 38706804 h 176"/>
                <a:gd name="T16" fmla="*/ 3 w 166"/>
                <a:gd name="T17" fmla="*/ 42893193 h 176"/>
                <a:gd name="T18" fmla="*/ 5568069 w 166"/>
                <a:gd name="T19" fmla="*/ 45109594 h 176"/>
                <a:gd name="T20" fmla="*/ 4440890 w 166"/>
                <a:gd name="T21" fmla="*/ 49031538 h 176"/>
                <a:gd name="T22" fmla="*/ 8753332 w 166"/>
                <a:gd name="T23" fmla="*/ 50861514 h 176"/>
                <a:gd name="T24" fmla="*/ 13760751 w 166"/>
                <a:gd name="T25" fmla="*/ 57142221 h 176"/>
                <a:gd name="T26" fmla="*/ 19899970 w 166"/>
                <a:gd name="T27" fmla="*/ 61687607 h 176"/>
                <a:gd name="T28" fmla="*/ 25153597 w 166"/>
                <a:gd name="T29" fmla="*/ 67884541 h 176"/>
                <a:gd name="T30" fmla="*/ 30045946 w 166"/>
                <a:gd name="T31" fmla="*/ 71891812 h 176"/>
                <a:gd name="T32" fmla="*/ 34007857 w 166"/>
                <a:gd name="T33" fmla="*/ 75429870 h 176"/>
                <a:gd name="T34" fmla="*/ 37672128 w 166"/>
                <a:gd name="T35" fmla="*/ 81429930 h 176"/>
                <a:gd name="T36" fmla="*/ 42296106 w 166"/>
                <a:gd name="T37" fmla="*/ 87907270 h 176"/>
                <a:gd name="T38" fmla="*/ 45281255 w 166"/>
                <a:gd name="T39" fmla="*/ 90448570 h 176"/>
                <a:gd name="T40" fmla="*/ 50933029 w 166"/>
                <a:gd name="T41" fmla="*/ 93824420 h 176"/>
                <a:gd name="T42" fmla="*/ 55171817 w 166"/>
                <a:gd name="T43" fmla="*/ 96409801 h 176"/>
                <a:gd name="T44" fmla="*/ 61220617 w 166"/>
                <a:gd name="T45" fmla="*/ 99599313 h 176"/>
                <a:gd name="T46" fmla="*/ 67757850 w 166"/>
                <a:gd name="T47" fmla="*/ 102373864 h 176"/>
                <a:gd name="T48" fmla="*/ 71703854 w 166"/>
                <a:gd name="T49" fmla="*/ 104692969 h 176"/>
                <a:gd name="T50" fmla="*/ 77314066 w 166"/>
                <a:gd name="T51" fmla="*/ 106346245 h 176"/>
                <a:gd name="T52" fmla="*/ 82139731 w 166"/>
                <a:gd name="T53" fmla="*/ 81429930 h 176"/>
                <a:gd name="T54" fmla="*/ 77314066 w 166"/>
                <a:gd name="T55" fmla="*/ 69871906 h 176"/>
                <a:gd name="T56" fmla="*/ 74254625 w 166"/>
                <a:gd name="T57" fmla="*/ 66141274 h 176"/>
                <a:gd name="T58" fmla="*/ 61220617 w 166"/>
                <a:gd name="T59" fmla="*/ 54907304 h 176"/>
                <a:gd name="T60" fmla="*/ 58273355 w 166"/>
                <a:gd name="T61" fmla="*/ 53957062 h 176"/>
                <a:gd name="T62" fmla="*/ 63860741 w 166"/>
                <a:gd name="T63" fmla="*/ 37220279 h 176"/>
                <a:gd name="T64" fmla="*/ 59863254 w 166"/>
                <a:gd name="T65" fmla="*/ 33017938 h 176"/>
                <a:gd name="T66" fmla="*/ 59863254 w 166"/>
                <a:gd name="T67" fmla="*/ 25101694 h 176"/>
                <a:gd name="T68" fmla="*/ 55171817 w 166"/>
                <a:gd name="T69" fmla="*/ 22518835 h 176"/>
                <a:gd name="T70" fmla="*/ 51838881 w 166"/>
                <a:gd name="T71" fmla="*/ 30765558 h 176"/>
                <a:gd name="T72" fmla="*/ 48827369 w 166"/>
                <a:gd name="T73" fmla="*/ 34688487 h 176"/>
                <a:gd name="T74" fmla="*/ 42296106 w 166"/>
                <a:gd name="T75" fmla="*/ 30765558 h 176"/>
                <a:gd name="T76" fmla="*/ 40807309 w 166"/>
                <a:gd name="T77" fmla="*/ 27098404 h 176"/>
                <a:gd name="T78" fmla="*/ 39224346 w 166"/>
                <a:gd name="T79" fmla="*/ 10193717 h 176"/>
                <a:gd name="T80" fmla="*/ 36375668 w 166"/>
                <a:gd name="T81" fmla="*/ 4741597 h 176"/>
                <a:gd name="T82" fmla="*/ 30045946 w 166"/>
                <a:gd name="T83" fmla="*/ 4 h 176"/>
                <a:gd name="T84" fmla="*/ 25153597 w 166"/>
                <a:gd name="T85" fmla="*/ 4741597 h 1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6"/>
                <a:gd name="T130" fmla="*/ 0 h 176"/>
                <a:gd name="T131" fmla="*/ 166 w 166"/>
                <a:gd name="T132" fmla="*/ 176 h 17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6" h="176">
                  <a:moveTo>
                    <a:pt x="47" y="7"/>
                  </a:moveTo>
                  <a:lnTo>
                    <a:pt x="47" y="10"/>
                  </a:lnTo>
                  <a:lnTo>
                    <a:pt x="47" y="14"/>
                  </a:lnTo>
                  <a:lnTo>
                    <a:pt x="40" y="14"/>
                  </a:lnTo>
                  <a:lnTo>
                    <a:pt x="40" y="17"/>
                  </a:lnTo>
                  <a:lnTo>
                    <a:pt x="37" y="20"/>
                  </a:lnTo>
                  <a:lnTo>
                    <a:pt x="35" y="20"/>
                  </a:lnTo>
                  <a:lnTo>
                    <a:pt x="35" y="27"/>
                  </a:lnTo>
                  <a:lnTo>
                    <a:pt x="35" y="34"/>
                  </a:lnTo>
                  <a:lnTo>
                    <a:pt x="31" y="34"/>
                  </a:lnTo>
                  <a:lnTo>
                    <a:pt x="31" y="37"/>
                  </a:lnTo>
                  <a:lnTo>
                    <a:pt x="28" y="37"/>
                  </a:lnTo>
                  <a:lnTo>
                    <a:pt x="28" y="41"/>
                  </a:lnTo>
                  <a:lnTo>
                    <a:pt x="25" y="44"/>
                  </a:lnTo>
                  <a:lnTo>
                    <a:pt x="21" y="44"/>
                  </a:lnTo>
                  <a:lnTo>
                    <a:pt x="18" y="47"/>
                  </a:lnTo>
                  <a:lnTo>
                    <a:pt x="16" y="51"/>
                  </a:lnTo>
                  <a:lnTo>
                    <a:pt x="12" y="54"/>
                  </a:lnTo>
                  <a:lnTo>
                    <a:pt x="9" y="54"/>
                  </a:lnTo>
                  <a:lnTo>
                    <a:pt x="9" y="57"/>
                  </a:lnTo>
                  <a:lnTo>
                    <a:pt x="6" y="57"/>
                  </a:lnTo>
                  <a:lnTo>
                    <a:pt x="6" y="61"/>
                  </a:lnTo>
                  <a:lnTo>
                    <a:pt x="6" y="64"/>
                  </a:lnTo>
                  <a:lnTo>
                    <a:pt x="3" y="64"/>
                  </a:lnTo>
                  <a:lnTo>
                    <a:pt x="3" y="68"/>
                  </a:lnTo>
                  <a:lnTo>
                    <a:pt x="0" y="68"/>
                  </a:lnTo>
                  <a:lnTo>
                    <a:pt x="3" y="70"/>
                  </a:lnTo>
                  <a:lnTo>
                    <a:pt x="6" y="70"/>
                  </a:lnTo>
                  <a:lnTo>
                    <a:pt x="9" y="74"/>
                  </a:lnTo>
                  <a:lnTo>
                    <a:pt x="12" y="74"/>
                  </a:lnTo>
                  <a:lnTo>
                    <a:pt x="12" y="78"/>
                  </a:lnTo>
                  <a:lnTo>
                    <a:pt x="9" y="78"/>
                  </a:lnTo>
                  <a:lnTo>
                    <a:pt x="9" y="81"/>
                  </a:lnTo>
                  <a:lnTo>
                    <a:pt x="12" y="81"/>
                  </a:lnTo>
                  <a:lnTo>
                    <a:pt x="16" y="81"/>
                  </a:lnTo>
                  <a:lnTo>
                    <a:pt x="18" y="84"/>
                  </a:lnTo>
                  <a:lnTo>
                    <a:pt x="21" y="88"/>
                  </a:lnTo>
                  <a:lnTo>
                    <a:pt x="25" y="94"/>
                  </a:lnTo>
                  <a:lnTo>
                    <a:pt x="28" y="94"/>
                  </a:lnTo>
                  <a:lnTo>
                    <a:pt x="35" y="97"/>
                  </a:lnTo>
                  <a:lnTo>
                    <a:pt x="37" y="101"/>
                  </a:lnTo>
                  <a:lnTo>
                    <a:pt x="40" y="101"/>
                  </a:lnTo>
                  <a:lnTo>
                    <a:pt x="44" y="105"/>
                  </a:lnTo>
                  <a:lnTo>
                    <a:pt x="47" y="108"/>
                  </a:lnTo>
                  <a:lnTo>
                    <a:pt x="51" y="111"/>
                  </a:lnTo>
                  <a:lnTo>
                    <a:pt x="54" y="115"/>
                  </a:lnTo>
                  <a:lnTo>
                    <a:pt x="56" y="115"/>
                  </a:lnTo>
                  <a:lnTo>
                    <a:pt x="60" y="118"/>
                  </a:lnTo>
                  <a:lnTo>
                    <a:pt x="63" y="121"/>
                  </a:lnTo>
                  <a:lnTo>
                    <a:pt x="66" y="124"/>
                  </a:lnTo>
                  <a:lnTo>
                    <a:pt x="69" y="124"/>
                  </a:lnTo>
                  <a:lnTo>
                    <a:pt x="73" y="128"/>
                  </a:lnTo>
                  <a:lnTo>
                    <a:pt x="75" y="131"/>
                  </a:lnTo>
                  <a:lnTo>
                    <a:pt x="75" y="134"/>
                  </a:lnTo>
                  <a:lnTo>
                    <a:pt x="79" y="134"/>
                  </a:lnTo>
                  <a:lnTo>
                    <a:pt x="85" y="142"/>
                  </a:lnTo>
                  <a:lnTo>
                    <a:pt x="85" y="145"/>
                  </a:lnTo>
                  <a:lnTo>
                    <a:pt x="88" y="145"/>
                  </a:lnTo>
                  <a:lnTo>
                    <a:pt x="91" y="145"/>
                  </a:lnTo>
                  <a:lnTo>
                    <a:pt x="91" y="148"/>
                  </a:lnTo>
                  <a:lnTo>
                    <a:pt x="95" y="148"/>
                  </a:lnTo>
                  <a:lnTo>
                    <a:pt x="101" y="152"/>
                  </a:lnTo>
                  <a:lnTo>
                    <a:pt x="101" y="155"/>
                  </a:lnTo>
                  <a:lnTo>
                    <a:pt x="104" y="155"/>
                  </a:lnTo>
                  <a:lnTo>
                    <a:pt x="108" y="155"/>
                  </a:lnTo>
                  <a:lnTo>
                    <a:pt x="110" y="158"/>
                  </a:lnTo>
                  <a:lnTo>
                    <a:pt x="113" y="162"/>
                  </a:lnTo>
                  <a:lnTo>
                    <a:pt x="120" y="165"/>
                  </a:lnTo>
                  <a:lnTo>
                    <a:pt x="123" y="165"/>
                  </a:lnTo>
                  <a:lnTo>
                    <a:pt x="129" y="168"/>
                  </a:lnTo>
                  <a:lnTo>
                    <a:pt x="132" y="168"/>
                  </a:lnTo>
                  <a:lnTo>
                    <a:pt x="136" y="168"/>
                  </a:lnTo>
                  <a:lnTo>
                    <a:pt x="139" y="172"/>
                  </a:lnTo>
                  <a:lnTo>
                    <a:pt x="143" y="172"/>
                  </a:lnTo>
                  <a:lnTo>
                    <a:pt x="145" y="172"/>
                  </a:lnTo>
                  <a:lnTo>
                    <a:pt x="145" y="175"/>
                  </a:lnTo>
                  <a:lnTo>
                    <a:pt x="152" y="175"/>
                  </a:lnTo>
                  <a:lnTo>
                    <a:pt x="155" y="175"/>
                  </a:lnTo>
                  <a:lnTo>
                    <a:pt x="158" y="145"/>
                  </a:lnTo>
                  <a:lnTo>
                    <a:pt x="161" y="138"/>
                  </a:lnTo>
                  <a:lnTo>
                    <a:pt x="165" y="134"/>
                  </a:lnTo>
                  <a:lnTo>
                    <a:pt x="161" y="131"/>
                  </a:lnTo>
                  <a:lnTo>
                    <a:pt x="161" y="115"/>
                  </a:lnTo>
                  <a:lnTo>
                    <a:pt x="155" y="115"/>
                  </a:lnTo>
                  <a:lnTo>
                    <a:pt x="152" y="111"/>
                  </a:lnTo>
                  <a:lnTo>
                    <a:pt x="148" y="111"/>
                  </a:lnTo>
                  <a:lnTo>
                    <a:pt x="148" y="108"/>
                  </a:lnTo>
                  <a:lnTo>
                    <a:pt x="143" y="101"/>
                  </a:lnTo>
                  <a:lnTo>
                    <a:pt x="139" y="94"/>
                  </a:lnTo>
                  <a:lnTo>
                    <a:pt x="123" y="91"/>
                  </a:lnTo>
                  <a:lnTo>
                    <a:pt x="123" y="88"/>
                  </a:lnTo>
                  <a:lnTo>
                    <a:pt x="120" y="88"/>
                  </a:lnTo>
                  <a:lnTo>
                    <a:pt x="117" y="88"/>
                  </a:lnTo>
                  <a:lnTo>
                    <a:pt x="117" y="81"/>
                  </a:lnTo>
                  <a:lnTo>
                    <a:pt x="127" y="74"/>
                  </a:lnTo>
                  <a:lnTo>
                    <a:pt x="127" y="61"/>
                  </a:lnTo>
                  <a:lnTo>
                    <a:pt x="123" y="61"/>
                  </a:lnTo>
                  <a:lnTo>
                    <a:pt x="123" y="54"/>
                  </a:lnTo>
                  <a:lnTo>
                    <a:pt x="120" y="54"/>
                  </a:lnTo>
                  <a:lnTo>
                    <a:pt x="120" y="47"/>
                  </a:lnTo>
                  <a:lnTo>
                    <a:pt x="120" y="44"/>
                  </a:lnTo>
                  <a:lnTo>
                    <a:pt x="120" y="41"/>
                  </a:lnTo>
                  <a:lnTo>
                    <a:pt x="117" y="41"/>
                  </a:lnTo>
                  <a:lnTo>
                    <a:pt x="117" y="37"/>
                  </a:lnTo>
                  <a:lnTo>
                    <a:pt x="110" y="37"/>
                  </a:lnTo>
                  <a:lnTo>
                    <a:pt x="110" y="41"/>
                  </a:lnTo>
                  <a:lnTo>
                    <a:pt x="108" y="47"/>
                  </a:lnTo>
                  <a:lnTo>
                    <a:pt x="104" y="51"/>
                  </a:lnTo>
                  <a:lnTo>
                    <a:pt x="104" y="54"/>
                  </a:lnTo>
                  <a:lnTo>
                    <a:pt x="101" y="54"/>
                  </a:lnTo>
                  <a:lnTo>
                    <a:pt x="98" y="57"/>
                  </a:lnTo>
                  <a:lnTo>
                    <a:pt x="95" y="57"/>
                  </a:lnTo>
                  <a:lnTo>
                    <a:pt x="85" y="47"/>
                  </a:lnTo>
                  <a:lnTo>
                    <a:pt x="85" y="51"/>
                  </a:lnTo>
                  <a:lnTo>
                    <a:pt x="79" y="51"/>
                  </a:lnTo>
                  <a:lnTo>
                    <a:pt x="79" y="47"/>
                  </a:lnTo>
                  <a:lnTo>
                    <a:pt x="82" y="44"/>
                  </a:lnTo>
                  <a:lnTo>
                    <a:pt x="85" y="30"/>
                  </a:lnTo>
                  <a:lnTo>
                    <a:pt x="82" y="30"/>
                  </a:lnTo>
                  <a:lnTo>
                    <a:pt x="79" y="17"/>
                  </a:lnTo>
                  <a:lnTo>
                    <a:pt x="79" y="10"/>
                  </a:lnTo>
                  <a:lnTo>
                    <a:pt x="75" y="7"/>
                  </a:lnTo>
                  <a:lnTo>
                    <a:pt x="73" y="7"/>
                  </a:lnTo>
                  <a:lnTo>
                    <a:pt x="69" y="0"/>
                  </a:lnTo>
                  <a:lnTo>
                    <a:pt x="63" y="4"/>
                  </a:lnTo>
                  <a:lnTo>
                    <a:pt x="60" y="4"/>
                  </a:lnTo>
                  <a:lnTo>
                    <a:pt x="56" y="0"/>
                  </a:lnTo>
                  <a:lnTo>
                    <a:pt x="51" y="0"/>
                  </a:lnTo>
                  <a:lnTo>
                    <a:pt x="51" y="7"/>
                  </a:lnTo>
                  <a:lnTo>
                    <a:pt x="47" y="7"/>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15" name="Freeform 23"/>
            <p:cNvSpPr>
              <a:spLocks/>
            </p:cNvSpPr>
            <p:nvPr/>
          </p:nvSpPr>
          <p:spPr bwMode="auto">
            <a:xfrm>
              <a:off x="2758" y="1609"/>
              <a:ext cx="273" cy="198"/>
            </a:xfrm>
            <a:custGeom>
              <a:avLst/>
              <a:gdLst>
                <a:gd name="T0" fmla="*/ 36885584 w 252"/>
                <a:gd name="T1" fmla="*/ 420264790 h 182"/>
                <a:gd name="T2" fmla="*/ 39959373 w 252"/>
                <a:gd name="T3" fmla="*/ 420264790 h 182"/>
                <a:gd name="T4" fmla="*/ 102237626 w 252"/>
                <a:gd name="T5" fmla="*/ 397413143 h 182"/>
                <a:gd name="T6" fmla="*/ 185032387 w 252"/>
                <a:gd name="T7" fmla="*/ 388711799 h 182"/>
                <a:gd name="T8" fmla="*/ 200629333 w 252"/>
                <a:gd name="T9" fmla="*/ 397413143 h 182"/>
                <a:gd name="T10" fmla="*/ 206347113 w 252"/>
                <a:gd name="T11" fmla="*/ 412571913 h 182"/>
                <a:gd name="T12" fmla="*/ 210273042 w 252"/>
                <a:gd name="T13" fmla="*/ 406046810 h 182"/>
                <a:gd name="T14" fmla="*/ 240126305 w 252"/>
                <a:gd name="T15" fmla="*/ 420264790 h 182"/>
                <a:gd name="T16" fmla="*/ 276339096 w 252"/>
                <a:gd name="T17" fmla="*/ 412571913 h 182"/>
                <a:gd name="T18" fmla="*/ 282753676 w 252"/>
                <a:gd name="T19" fmla="*/ 406046810 h 182"/>
                <a:gd name="T20" fmla="*/ 276339096 w 252"/>
                <a:gd name="T21" fmla="*/ 365298964 h 182"/>
                <a:gd name="T22" fmla="*/ 270798670 w 252"/>
                <a:gd name="T23" fmla="*/ 343074790 h 182"/>
                <a:gd name="T24" fmla="*/ 267149519 w 252"/>
                <a:gd name="T25" fmla="*/ 324924593 h 182"/>
                <a:gd name="T26" fmla="*/ 262778331 w 252"/>
                <a:gd name="T27" fmla="*/ 320419211 h 182"/>
                <a:gd name="T28" fmla="*/ 255082333 w 252"/>
                <a:gd name="T29" fmla="*/ 324924593 h 182"/>
                <a:gd name="T30" fmla="*/ 252687283 w 252"/>
                <a:gd name="T31" fmla="*/ 300018690 h 182"/>
                <a:gd name="T32" fmla="*/ 252687283 w 252"/>
                <a:gd name="T33" fmla="*/ 283705306 h 182"/>
                <a:gd name="T34" fmla="*/ 245221749 w 252"/>
                <a:gd name="T35" fmla="*/ 220184490 h 182"/>
                <a:gd name="T36" fmla="*/ 240975638 w 252"/>
                <a:gd name="T37" fmla="*/ 186960885 h 182"/>
                <a:gd name="T38" fmla="*/ 232389261 w 252"/>
                <a:gd name="T39" fmla="*/ 171122004 h 182"/>
                <a:gd name="T40" fmla="*/ 227630500 w 252"/>
                <a:gd name="T41" fmla="*/ 162668390 h 182"/>
                <a:gd name="T42" fmla="*/ 217155899 w 252"/>
                <a:gd name="T43" fmla="*/ 149523492 h 182"/>
                <a:gd name="T44" fmla="*/ 210273042 w 252"/>
                <a:gd name="T45" fmla="*/ 137969104 h 182"/>
                <a:gd name="T46" fmla="*/ 214513191 w 252"/>
                <a:gd name="T47" fmla="*/ 128603385 h 182"/>
                <a:gd name="T48" fmla="*/ 206347113 w 252"/>
                <a:gd name="T49" fmla="*/ 126334541 h 182"/>
                <a:gd name="T50" fmla="*/ 198745547 w 252"/>
                <a:gd name="T51" fmla="*/ 116125716 h 182"/>
                <a:gd name="T52" fmla="*/ 190783863 w 252"/>
                <a:gd name="T53" fmla="*/ 98493400 h 182"/>
                <a:gd name="T54" fmla="*/ 188865965 w 252"/>
                <a:gd name="T55" fmla="*/ 70043221 h 182"/>
                <a:gd name="T56" fmla="*/ 178037488 w 252"/>
                <a:gd name="T57" fmla="*/ 53850812 h 182"/>
                <a:gd name="T58" fmla="*/ 174954512 w 252"/>
                <a:gd name="T59" fmla="*/ 45961903 h 182"/>
                <a:gd name="T60" fmla="*/ 162561459 w 252"/>
                <a:gd name="T61" fmla="*/ 45961903 h 182"/>
                <a:gd name="T62" fmla="*/ 160927273 w 252"/>
                <a:gd name="T63" fmla="*/ 27722732 h 182"/>
                <a:gd name="T64" fmla="*/ 145662018 w 252"/>
                <a:gd name="T65" fmla="*/ 16721451 h 182"/>
                <a:gd name="T66" fmla="*/ 110757373 w 252"/>
                <a:gd name="T67" fmla="*/ 0 h 182"/>
                <a:gd name="T68" fmla="*/ 102237626 w 252"/>
                <a:gd name="T69" fmla="*/ 3 h 182"/>
                <a:gd name="T70" fmla="*/ 56849073 w 252"/>
                <a:gd name="T71" fmla="*/ 16721451 h 182"/>
                <a:gd name="T72" fmla="*/ 50804802 w 252"/>
                <a:gd name="T73" fmla="*/ 45961903 h 182"/>
                <a:gd name="T74" fmla="*/ 46896761 w 252"/>
                <a:gd name="T75" fmla="*/ 94874640 h 182"/>
                <a:gd name="T76" fmla="*/ 32463029 w 252"/>
                <a:gd name="T77" fmla="*/ 137969104 h 182"/>
                <a:gd name="T78" fmla="*/ 13336259 w 252"/>
                <a:gd name="T79" fmla="*/ 177649057 h 182"/>
                <a:gd name="T80" fmla="*/ 3 w 252"/>
                <a:gd name="T81" fmla="*/ 192526397 h 182"/>
                <a:gd name="T82" fmla="*/ 3 w 252"/>
                <a:gd name="T83" fmla="*/ 192526397 h 182"/>
                <a:gd name="T84" fmla="*/ 13336259 w 252"/>
                <a:gd name="T85" fmla="*/ 192526397 h 182"/>
                <a:gd name="T86" fmla="*/ 25300568 w 252"/>
                <a:gd name="T87" fmla="*/ 239541312 h 182"/>
                <a:gd name="T88" fmla="*/ 32463029 w 252"/>
                <a:gd name="T89" fmla="*/ 247897031 h 182"/>
                <a:gd name="T90" fmla="*/ 41273863 w 252"/>
                <a:gd name="T91" fmla="*/ 294526842 h 182"/>
                <a:gd name="T92" fmla="*/ 46896761 w 252"/>
                <a:gd name="T93" fmla="*/ 300018690 h 182"/>
                <a:gd name="T94" fmla="*/ 92828956 w 252"/>
                <a:gd name="T95" fmla="*/ 294526842 h 182"/>
                <a:gd name="T96" fmla="*/ 117832353 w 252"/>
                <a:gd name="T97" fmla="*/ 283705306 h 182"/>
                <a:gd name="T98" fmla="*/ 135872535 w 252"/>
                <a:gd name="T99" fmla="*/ 294526842 h 182"/>
                <a:gd name="T100" fmla="*/ 149073772 w 252"/>
                <a:gd name="T101" fmla="*/ 311445210 h 182"/>
                <a:gd name="T102" fmla="*/ 167522951 w 252"/>
                <a:gd name="T103" fmla="*/ 300018690 h 182"/>
                <a:gd name="T104" fmla="*/ 157660842 w 252"/>
                <a:gd name="T105" fmla="*/ 324924593 h 182"/>
                <a:gd name="T106" fmla="*/ 138289287 w 252"/>
                <a:gd name="T107" fmla="*/ 335779898 h 182"/>
                <a:gd name="T108" fmla="*/ 132754408 w 252"/>
                <a:gd name="T109" fmla="*/ 324924593 h 182"/>
                <a:gd name="T110" fmla="*/ 117832353 w 252"/>
                <a:gd name="T111" fmla="*/ 311445210 h 182"/>
                <a:gd name="T112" fmla="*/ 110757373 w 252"/>
                <a:gd name="T113" fmla="*/ 300018690 h 182"/>
                <a:gd name="T114" fmla="*/ 82125279 w 252"/>
                <a:gd name="T115" fmla="*/ 324924593 h 182"/>
                <a:gd name="T116" fmla="*/ 39959373 w 252"/>
                <a:gd name="T117" fmla="*/ 343074790 h 182"/>
                <a:gd name="T118" fmla="*/ 36885584 w 252"/>
                <a:gd name="T119" fmla="*/ 360335719 h 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2"/>
                <a:gd name="T181" fmla="*/ 0 h 182"/>
                <a:gd name="T182" fmla="*/ 252 w 252"/>
                <a:gd name="T183" fmla="*/ 182 h 1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2" h="182">
                  <a:moveTo>
                    <a:pt x="32" y="177"/>
                  </a:moveTo>
                  <a:lnTo>
                    <a:pt x="32" y="181"/>
                  </a:lnTo>
                  <a:lnTo>
                    <a:pt x="32" y="177"/>
                  </a:lnTo>
                  <a:lnTo>
                    <a:pt x="35" y="181"/>
                  </a:lnTo>
                  <a:lnTo>
                    <a:pt x="83" y="174"/>
                  </a:lnTo>
                  <a:lnTo>
                    <a:pt x="91" y="171"/>
                  </a:lnTo>
                  <a:lnTo>
                    <a:pt x="156" y="167"/>
                  </a:lnTo>
                  <a:lnTo>
                    <a:pt x="165" y="167"/>
                  </a:lnTo>
                  <a:lnTo>
                    <a:pt x="168" y="171"/>
                  </a:lnTo>
                  <a:lnTo>
                    <a:pt x="180" y="171"/>
                  </a:lnTo>
                  <a:lnTo>
                    <a:pt x="180" y="177"/>
                  </a:lnTo>
                  <a:lnTo>
                    <a:pt x="184" y="177"/>
                  </a:lnTo>
                  <a:lnTo>
                    <a:pt x="184" y="174"/>
                  </a:lnTo>
                  <a:lnTo>
                    <a:pt x="188" y="174"/>
                  </a:lnTo>
                  <a:lnTo>
                    <a:pt x="191" y="177"/>
                  </a:lnTo>
                  <a:lnTo>
                    <a:pt x="213" y="181"/>
                  </a:lnTo>
                  <a:lnTo>
                    <a:pt x="245" y="177"/>
                  </a:lnTo>
                  <a:lnTo>
                    <a:pt x="248" y="177"/>
                  </a:lnTo>
                  <a:lnTo>
                    <a:pt x="251" y="177"/>
                  </a:lnTo>
                  <a:lnTo>
                    <a:pt x="251" y="174"/>
                  </a:lnTo>
                  <a:lnTo>
                    <a:pt x="248" y="171"/>
                  </a:lnTo>
                  <a:lnTo>
                    <a:pt x="248" y="157"/>
                  </a:lnTo>
                  <a:lnTo>
                    <a:pt x="248" y="154"/>
                  </a:lnTo>
                  <a:lnTo>
                    <a:pt x="241" y="147"/>
                  </a:lnTo>
                  <a:lnTo>
                    <a:pt x="241" y="144"/>
                  </a:lnTo>
                  <a:lnTo>
                    <a:pt x="238" y="140"/>
                  </a:lnTo>
                  <a:lnTo>
                    <a:pt x="238" y="138"/>
                  </a:lnTo>
                  <a:lnTo>
                    <a:pt x="235" y="138"/>
                  </a:lnTo>
                  <a:lnTo>
                    <a:pt x="232" y="140"/>
                  </a:lnTo>
                  <a:lnTo>
                    <a:pt x="229" y="140"/>
                  </a:lnTo>
                  <a:lnTo>
                    <a:pt x="229" y="138"/>
                  </a:lnTo>
                  <a:lnTo>
                    <a:pt x="226" y="130"/>
                  </a:lnTo>
                  <a:lnTo>
                    <a:pt x="223" y="127"/>
                  </a:lnTo>
                  <a:lnTo>
                    <a:pt x="226" y="121"/>
                  </a:lnTo>
                  <a:lnTo>
                    <a:pt x="219" y="97"/>
                  </a:lnTo>
                  <a:lnTo>
                    <a:pt x="219" y="93"/>
                  </a:lnTo>
                  <a:lnTo>
                    <a:pt x="215" y="93"/>
                  </a:lnTo>
                  <a:lnTo>
                    <a:pt x="215" y="80"/>
                  </a:lnTo>
                  <a:lnTo>
                    <a:pt x="213" y="77"/>
                  </a:lnTo>
                  <a:lnTo>
                    <a:pt x="207" y="73"/>
                  </a:lnTo>
                  <a:lnTo>
                    <a:pt x="203" y="73"/>
                  </a:lnTo>
                  <a:lnTo>
                    <a:pt x="203" y="70"/>
                  </a:lnTo>
                  <a:lnTo>
                    <a:pt x="200" y="67"/>
                  </a:lnTo>
                  <a:lnTo>
                    <a:pt x="194" y="64"/>
                  </a:lnTo>
                  <a:lnTo>
                    <a:pt x="191" y="60"/>
                  </a:lnTo>
                  <a:lnTo>
                    <a:pt x="188" y="60"/>
                  </a:lnTo>
                  <a:lnTo>
                    <a:pt x="188" y="56"/>
                  </a:lnTo>
                  <a:lnTo>
                    <a:pt x="191" y="56"/>
                  </a:lnTo>
                  <a:lnTo>
                    <a:pt x="188" y="54"/>
                  </a:lnTo>
                  <a:lnTo>
                    <a:pt x="184" y="54"/>
                  </a:lnTo>
                  <a:lnTo>
                    <a:pt x="184" y="50"/>
                  </a:lnTo>
                  <a:lnTo>
                    <a:pt x="178" y="50"/>
                  </a:lnTo>
                  <a:lnTo>
                    <a:pt x="175" y="43"/>
                  </a:lnTo>
                  <a:lnTo>
                    <a:pt x="171" y="43"/>
                  </a:lnTo>
                  <a:lnTo>
                    <a:pt x="171" y="40"/>
                  </a:lnTo>
                  <a:lnTo>
                    <a:pt x="168" y="30"/>
                  </a:lnTo>
                  <a:lnTo>
                    <a:pt x="162" y="20"/>
                  </a:lnTo>
                  <a:lnTo>
                    <a:pt x="159" y="23"/>
                  </a:lnTo>
                  <a:lnTo>
                    <a:pt x="156" y="23"/>
                  </a:lnTo>
                  <a:lnTo>
                    <a:pt x="156" y="20"/>
                  </a:lnTo>
                  <a:lnTo>
                    <a:pt x="146" y="23"/>
                  </a:lnTo>
                  <a:lnTo>
                    <a:pt x="146" y="20"/>
                  </a:lnTo>
                  <a:lnTo>
                    <a:pt x="143" y="20"/>
                  </a:lnTo>
                  <a:lnTo>
                    <a:pt x="143" y="13"/>
                  </a:lnTo>
                  <a:lnTo>
                    <a:pt x="136" y="7"/>
                  </a:lnTo>
                  <a:lnTo>
                    <a:pt x="130" y="7"/>
                  </a:lnTo>
                  <a:lnTo>
                    <a:pt x="126" y="0"/>
                  </a:lnTo>
                  <a:lnTo>
                    <a:pt x="99" y="0"/>
                  </a:lnTo>
                  <a:lnTo>
                    <a:pt x="99" y="3"/>
                  </a:lnTo>
                  <a:lnTo>
                    <a:pt x="91" y="3"/>
                  </a:lnTo>
                  <a:lnTo>
                    <a:pt x="79" y="7"/>
                  </a:lnTo>
                  <a:lnTo>
                    <a:pt x="51" y="7"/>
                  </a:lnTo>
                  <a:lnTo>
                    <a:pt x="48" y="17"/>
                  </a:lnTo>
                  <a:lnTo>
                    <a:pt x="44" y="20"/>
                  </a:lnTo>
                  <a:lnTo>
                    <a:pt x="41" y="23"/>
                  </a:lnTo>
                  <a:lnTo>
                    <a:pt x="41" y="40"/>
                  </a:lnTo>
                  <a:lnTo>
                    <a:pt x="32" y="54"/>
                  </a:lnTo>
                  <a:lnTo>
                    <a:pt x="29" y="60"/>
                  </a:lnTo>
                  <a:lnTo>
                    <a:pt x="25" y="64"/>
                  </a:lnTo>
                  <a:lnTo>
                    <a:pt x="12" y="77"/>
                  </a:lnTo>
                  <a:lnTo>
                    <a:pt x="0" y="80"/>
                  </a:lnTo>
                  <a:lnTo>
                    <a:pt x="3" y="83"/>
                  </a:lnTo>
                  <a:lnTo>
                    <a:pt x="3" y="87"/>
                  </a:lnTo>
                  <a:lnTo>
                    <a:pt x="3" y="83"/>
                  </a:lnTo>
                  <a:lnTo>
                    <a:pt x="6" y="83"/>
                  </a:lnTo>
                  <a:lnTo>
                    <a:pt x="12" y="83"/>
                  </a:lnTo>
                  <a:lnTo>
                    <a:pt x="12" y="87"/>
                  </a:lnTo>
                  <a:lnTo>
                    <a:pt x="22" y="101"/>
                  </a:lnTo>
                  <a:lnTo>
                    <a:pt x="25" y="104"/>
                  </a:lnTo>
                  <a:lnTo>
                    <a:pt x="29" y="107"/>
                  </a:lnTo>
                  <a:lnTo>
                    <a:pt x="32" y="117"/>
                  </a:lnTo>
                  <a:lnTo>
                    <a:pt x="37" y="127"/>
                  </a:lnTo>
                  <a:lnTo>
                    <a:pt x="37" y="130"/>
                  </a:lnTo>
                  <a:lnTo>
                    <a:pt x="41" y="130"/>
                  </a:lnTo>
                  <a:lnTo>
                    <a:pt x="83" y="130"/>
                  </a:lnTo>
                  <a:lnTo>
                    <a:pt x="83" y="127"/>
                  </a:lnTo>
                  <a:lnTo>
                    <a:pt x="89" y="121"/>
                  </a:lnTo>
                  <a:lnTo>
                    <a:pt x="105" y="121"/>
                  </a:lnTo>
                  <a:lnTo>
                    <a:pt x="111" y="127"/>
                  </a:lnTo>
                  <a:lnTo>
                    <a:pt x="121" y="127"/>
                  </a:lnTo>
                  <a:lnTo>
                    <a:pt x="124" y="130"/>
                  </a:lnTo>
                  <a:lnTo>
                    <a:pt x="133" y="134"/>
                  </a:lnTo>
                  <a:lnTo>
                    <a:pt x="140" y="130"/>
                  </a:lnTo>
                  <a:lnTo>
                    <a:pt x="149" y="130"/>
                  </a:lnTo>
                  <a:lnTo>
                    <a:pt x="149" y="140"/>
                  </a:lnTo>
                  <a:lnTo>
                    <a:pt x="140" y="140"/>
                  </a:lnTo>
                  <a:lnTo>
                    <a:pt x="136" y="144"/>
                  </a:lnTo>
                  <a:lnTo>
                    <a:pt x="124" y="144"/>
                  </a:lnTo>
                  <a:lnTo>
                    <a:pt x="121" y="140"/>
                  </a:lnTo>
                  <a:lnTo>
                    <a:pt x="117" y="140"/>
                  </a:lnTo>
                  <a:lnTo>
                    <a:pt x="111" y="138"/>
                  </a:lnTo>
                  <a:lnTo>
                    <a:pt x="105" y="134"/>
                  </a:lnTo>
                  <a:lnTo>
                    <a:pt x="101" y="134"/>
                  </a:lnTo>
                  <a:lnTo>
                    <a:pt x="99" y="130"/>
                  </a:lnTo>
                  <a:lnTo>
                    <a:pt x="91" y="138"/>
                  </a:lnTo>
                  <a:lnTo>
                    <a:pt x="72" y="140"/>
                  </a:lnTo>
                  <a:lnTo>
                    <a:pt x="70" y="144"/>
                  </a:lnTo>
                  <a:lnTo>
                    <a:pt x="35" y="147"/>
                  </a:lnTo>
                  <a:lnTo>
                    <a:pt x="35" y="151"/>
                  </a:lnTo>
                  <a:lnTo>
                    <a:pt x="32" y="154"/>
                  </a:lnTo>
                  <a:lnTo>
                    <a:pt x="32" y="177"/>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16" name="Freeform 24"/>
            <p:cNvSpPr>
              <a:spLocks/>
            </p:cNvSpPr>
            <p:nvPr/>
          </p:nvSpPr>
          <p:spPr bwMode="auto">
            <a:xfrm>
              <a:off x="2942" y="1913"/>
              <a:ext cx="130" cy="138"/>
            </a:xfrm>
            <a:custGeom>
              <a:avLst/>
              <a:gdLst>
                <a:gd name="T0" fmla="*/ 0 w 121"/>
                <a:gd name="T1" fmla="*/ 19275270 h 128"/>
                <a:gd name="T2" fmla="*/ 2 w 121"/>
                <a:gd name="T3" fmla="*/ 22643952 h 128"/>
                <a:gd name="T4" fmla="*/ 2 w 121"/>
                <a:gd name="T5" fmla="*/ 25411800 h 128"/>
                <a:gd name="T6" fmla="*/ 2 w 121"/>
                <a:gd name="T7" fmla="*/ 29078182 h 128"/>
                <a:gd name="T8" fmla="*/ 2382686 w 121"/>
                <a:gd name="T9" fmla="*/ 29078182 h 128"/>
                <a:gd name="T10" fmla="*/ 2382686 w 121"/>
                <a:gd name="T11" fmla="*/ 31845063 h 128"/>
                <a:gd name="T12" fmla="*/ 6 w 121"/>
                <a:gd name="T13" fmla="*/ 30593421 h 128"/>
                <a:gd name="T14" fmla="*/ 2 w 121"/>
                <a:gd name="T15" fmla="*/ 31845063 h 128"/>
                <a:gd name="T16" fmla="*/ 6 w 121"/>
                <a:gd name="T17" fmla="*/ 35560332 h 128"/>
                <a:gd name="T18" fmla="*/ 2382686 w 121"/>
                <a:gd name="T19" fmla="*/ 36831924 h 128"/>
                <a:gd name="T20" fmla="*/ 3937062 w 121"/>
                <a:gd name="T21" fmla="*/ 38338469 h 128"/>
                <a:gd name="T22" fmla="*/ 4882543 w 121"/>
                <a:gd name="T23" fmla="*/ 40696474 h 128"/>
                <a:gd name="T24" fmla="*/ 3937062 w 121"/>
                <a:gd name="T25" fmla="*/ 42355682 h 128"/>
                <a:gd name="T26" fmla="*/ 4882543 w 121"/>
                <a:gd name="T27" fmla="*/ 43617346 h 128"/>
                <a:gd name="T28" fmla="*/ 5635881 w 121"/>
                <a:gd name="T29" fmla="*/ 45664713 h 128"/>
                <a:gd name="T30" fmla="*/ 7469534 w 121"/>
                <a:gd name="T31" fmla="*/ 47024944 h 128"/>
                <a:gd name="T32" fmla="*/ 9263334 w 121"/>
                <a:gd name="T33" fmla="*/ 50170238 h 128"/>
                <a:gd name="T34" fmla="*/ 9952338 w 121"/>
                <a:gd name="T35" fmla="*/ 51250260 h 128"/>
                <a:gd name="T36" fmla="*/ 10692594 w 121"/>
                <a:gd name="T37" fmla="*/ 53649907 h 128"/>
                <a:gd name="T38" fmla="*/ 11548901 w 121"/>
                <a:gd name="T39" fmla="*/ 54659549 h 128"/>
                <a:gd name="T40" fmla="*/ 13439336 w 121"/>
                <a:gd name="T41" fmla="*/ 54659549 h 128"/>
                <a:gd name="T42" fmla="*/ 14246711 w 121"/>
                <a:gd name="T43" fmla="*/ 55989972 h 128"/>
                <a:gd name="T44" fmla="*/ 15723735 w 121"/>
                <a:gd name="T45" fmla="*/ 58315477 h 128"/>
                <a:gd name="T46" fmla="*/ 17668036 w 121"/>
                <a:gd name="T47" fmla="*/ 59279062 h 128"/>
                <a:gd name="T48" fmla="*/ 19082955 w 121"/>
                <a:gd name="T49" fmla="*/ 59279062 h 128"/>
                <a:gd name="T50" fmla="*/ 20394077 w 121"/>
                <a:gd name="T51" fmla="*/ 61695889 h 128"/>
                <a:gd name="T52" fmla="*/ 20731243 w 121"/>
                <a:gd name="T53" fmla="*/ 59279062 h 128"/>
                <a:gd name="T54" fmla="*/ 20731243 w 121"/>
                <a:gd name="T55" fmla="*/ 55989972 h 128"/>
                <a:gd name="T56" fmla="*/ 21910981 w 121"/>
                <a:gd name="T57" fmla="*/ 54659549 h 128"/>
                <a:gd name="T58" fmla="*/ 23540721 w 121"/>
                <a:gd name="T59" fmla="*/ 53649907 h 128"/>
                <a:gd name="T60" fmla="*/ 25291685 w 121"/>
                <a:gd name="T61" fmla="*/ 50170238 h 128"/>
                <a:gd name="T62" fmla="*/ 26728964 w 121"/>
                <a:gd name="T63" fmla="*/ 48044280 h 128"/>
                <a:gd name="T64" fmla="*/ 27317123 w 121"/>
                <a:gd name="T65" fmla="*/ 47024944 h 128"/>
                <a:gd name="T66" fmla="*/ 28100062 w 121"/>
                <a:gd name="T67" fmla="*/ 45664713 h 128"/>
                <a:gd name="T68" fmla="*/ 28100062 w 121"/>
                <a:gd name="T69" fmla="*/ 38338469 h 128"/>
                <a:gd name="T70" fmla="*/ 29676633 w 121"/>
                <a:gd name="T71" fmla="*/ 36831924 h 128"/>
                <a:gd name="T72" fmla="*/ 31788641 w 121"/>
                <a:gd name="T73" fmla="*/ 35560332 h 128"/>
                <a:gd name="T74" fmla="*/ 31788641 w 121"/>
                <a:gd name="T75" fmla="*/ 31845063 h 128"/>
                <a:gd name="T76" fmla="*/ 30853036 w 121"/>
                <a:gd name="T77" fmla="*/ 30593421 h 128"/>
                <a:gd name="T78" fmla="*/ 27317123 w 121"/>
                <a:gd name="T79" fmla="*/ 33799091 h 128"/>
                <a:gd name="T80" fmla="*/ 28100062 w 121"/>
                <a:gd name="T81" fmla="*/ 30593421 h 128"/>
                <a:gd name="T82" fmla="*/ 29194005 w 121"/>
                <a:gd name="T83" fmla="*/ 25411800 h 128"/>
                <a:gd name="T84" fmla="*/ 28100062 w 121"/>
                <a:gd name="T85" fmla="*/ 19275270 h 128"/>
                <a:gd name="T86" fmla="*/ 27317123 w 121"/>
                <a:gd name="T87" fmla="*/ 16181609 h 128"/>
                <a:gd name="T88" fmla="*/ 25709816 w 121"/>
                <a:gd name="T89" fmla="*/ 11109051 h 128"/>
                <a:gd name="T90" fmla="*/ 25709816 w 121"/>
                <a:gd name="T91" fmla="*/ 7899278 h 128"/>
                <a:gd name="T92" fmla="*/ 22273227 w 121"/>
                <a:gd name="T93" fmla="*/ 6 h 128"/>
                <a:gd name="T94" fmla="*/ 14635173 w 121"/>
                <a:gd name="T95" fmla="*/ 0 h 128"/>
                <a:gd name="T96" fmla="*/ 9263334 w 121"/>
                <a:gd name="T97" fmla="*/ 3 h 128"/>
                <a:gd name="T98" fmla="*/ 9263334 w 121"/>
                <a:gd name="T99" fmla="*/ 4665573 h 128"/>
                <a:gd name="T100" fmla="*/ 7469534 w 121"/>
                <a:gd name="T101" fmla="*/ 9899067 h 128"/>
                <a:gd name="T102" fmla="*/ 6471095 w 121"/>
                <a:gd name="T103" fmla="*/ 11109051 h 128"/>
                <a:gd name="T104" fmla="*/ 5635881 w 121"/>
                <a:gd name="T105" fmla="*/ 12912632 h 128"/>
                <a:gd name="T106" fmla="*/ 3937062 w 121"/>
                <a:gd name="T107" fmla="*/ 16181609 h 128"/>
                <a:gd name="T108" fmla="*/ 6 w 121"/>
                <a:gd name="T109" fmla="*/ 17878525 h 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1"/>
                <a:gd name="T166" fmla="*/ 0 h 128"/>
                <a:gd name="T167" fmla="*/ 121 w 121"/>
                <a:gd name="T168" fmla="*/ 128 h 12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1" h="128">
                  <a:moveTo>
                    <a:pt x="2" y="37"/>
                  </a:moveTo>
                  <a:lnTo>
                    <a:pt x="0" y="40"/>
                  </a:lnTo>
                  <a:lnTo>
                    <a:pt x="0" y="43"/>
                  </a:lnTo>
                  <a:lnTo>
                    <a:pt x="2" y="47"/>
                  </a:lnTo>
                  <a:lnTo>
                    <a:pt x="2" y="50"/>
                  </a:lnTo>
                  <a:lnTo>
                    <a:pt x="2" y="53"/>
                  </a:lnTo>
                  <a:lnTo>
                    <a:pt x="2" y="57"/>
                  </a:lnTo>
                  <a:lnTo>
                    <a:pt x="2" y="60"/>
                  </a:lnTo>
                  <a:lnTo>
                    <a:pt x="6" y="60"/>
                  </a:lnTo>
                  <a:lnTo>
                    <a:pt x="9" y="60"/>
                  </a:lnTo>
                  <a:lnTo>
                    <a:pt x="9" y="64"/>
                  </a:lnTo>
                  <a:lnTo>
                    <a:pt x="9" y="66"/>
                  </a:lnTo>
                  <a:lnTo>
                    <a:pt x="6" y="66"/>
                  </a:lnTo>
                  <a:lnTo>
                    <a:pt x="6" y="64"/>
                  </a:lnTo>
                  <a:lnTo>
                    <a:pt x="2" y="64"/>
                  </a:lnTo>
                  <a:lnTo>
                    <a:pt x="2" y="66"/>
                  </a:lnTo>
                  <a:lnTo>
                    <a:pt x="2" y="70"/>
                  </a:lnTo>
                  <a:lnTo>
                    <a:pt x="6" y="74"/>
                  </a:lnTo>
                  <a:lnTo>
                    <a:pt x="6" y="76"/>
                  </a:lnTo>
                  <a:lnTo>
                    <a:pt x="9" y="76"/>
                  </a:lnTo>
                  <a:lnTo>
                    <a:pt x="12" y="76"/>
                  </a:lnTo>
                  <a:lnTo>
                    <a:pt x="16" y="80"/>
                  </a:lnTo>
                  <a:lnTo>
                    <a:pt x="16" y="84"/>
                  </a:lnTo>
                  <a:lnTo>
                    <a:pt x="19" y="84"/>
                  </a:lnTo>
                  <a:lnTo>
                    <a:pt x="19" y="87"/>
                  </a:lnTo>
                  <a:lnTo>
                    <a:pt x="16" y="87"/>
                  </a:lnTo>
                  <a:lnTo>
                    <a:pt x="16" y="90"/>
                  </a:lnTo>
                  <a:lnTo>
                    <a:pt x="19" y="90"/>
                  </a:lnTo>
                  <a:lnTo>
                    <a:pt x="21" y="90"/>
                  </a:lnTo>
                  <a:lnTo>
                    <a:pt x="21" y="94"/>
                  </a:lnTo>
                  <a:lnTo>
                    <a:pt x="24" y="97"/>
                  </a:lnTo>
                  <a:lnTo>
                    <a:pt x="28" y="97"/>
                  </a:lnTo>
                  <a:lnTo>
                    <a:pt x="32" y="100"/>
                  </a:lnTo>
                  <a:lnTo>
                    <a:pt x="34" y="104"/>
                  </a:lnTo>
                  <a:lnTo>
                    <a:pt x="37" y="104"/>
                  </a:lnTo>
                  <a:lnTo>
                    <a:pt x="37" y="107"/>
                  </a:lnTo>
                  <a:lnTo>
                    <a:pt x="37" y="110"/>
                  </a:lnTo>
                  <a:lnTo>
                    <a:pt x="40" y="110"/>
                  </a:lnTo>
                  <a:lnTo>
                    <a:pt x="44" y="110"/>
                  </a:lnTo>
                  <a:lnTo>
                    <a:pt x="44" y="113"/>
                  </a:lnTo>
                  <a:lnTo>
                    <a:pt x="47" y="113"/>
                  </a:lnTo>
                  <a:lnTo>
                    <a:pt x="51" y="113"/>
                  </a:lnTo>
                  <a:lnTo>
                    <a:pt x="51" y="117"/>
                  </a:lnTo>
                  <a:lnTo>
                    <a:pt x="53" y="117"/>
                  </a:lnTo>
                  <a:lnTo>
                    <a:pt x="56" y="121"/>
                  </a:lnTo>
                  <a:lnTo>
                    <a:pt x="60" y="121"/>
                  </a:lnTo>
                  <a:lnTo>
                    <a:pt x="63" y="121"/>
                  </a:lnTo>
                  <a:lnTo>
                    <a:pt x="66" y="123"/>
                  </a:lnTo>
                  <a:lnTo>
                    <a:pt x="68" y="123"/>
                  </a:lnTo>
                  <a:lnTo>
                    <a:pt x="72" y="123"/>
                  </a:lnTo>
                  <a:lnTo>
                    <a:pt x="72" y="127"/>
                  </a:lnTo>
                  <a:lnTo>
                    <a:pt x="76" y="127"/>
                  </a:lnTo>
                  <a:lnTo>
                    <a:pt x="76" y="123"/>
                  </a:lnTo>
                  <a:lnTo>
                    <a:pt x="79" y="123"/>
                  </a:lnTo>
                  <a:lnTo>
                    <a:pt x="79" y="121"/>
                  </a:lnTo>
                  <a:lnTo>
                    <a:pt x="79" y="117"/>
                  </a:lnTo>
                  <a:lnTo>
                    <a:pt x="82" y="117"/>
                  </a:lnTo>
                  <a:lnTo>
                    <a:pt x="82" y="113"/>
                  </a:lnTo>
                  <a:lnTo>
                    <a:pt x="85" y="113"/>
                  </a:lnTo>
                  <a:lnTo>
                    <a:pt x="88" y="110"/>
                  </a:lnTo>
                  <a:lnTo>
                    <a:pt x="91" y="107"/>
                  </a:lnTo>
                  <a:lnTo>
                    <a:pt x="95" y="104"/>
                  </a:lnTo>
                  <a:lnTo>
                    <a:pt x="98" y="104"/>
                  </a:lnTo>
                  <a:lnTo>
                    <a:pt x="101" y="100"/>
                  </a:lnTo>
                  <a:lnTo>
                    <a:pt x="101" y="97"/>
                  </a:lnTo>
                  <a:lnTo>
                    <a:pt x="103" y="97"/>
                  </a:lnTo>
                  <a:lnTo>
                    <a:pt x="103" y="94"/>
                  </a:lnTo>
                  <a:lnTo>
                    <a:pt x="107" y="94"/>
                  </a:lnTo>
                  <a:lnTo>
                    <a:pt x="107" y="87"/>
                  </a:lnTo>
                  <a:lnTo>
                    <a:pt x="107" y="80"/>
                  </a:lnTo>
                  <a:lnTo>
                    <a:pt x="110" y="80"/>
                  </a:lnTo>
                  <a:lnTo>
                    <a:pt x="113" y="76"/>
                  </a:lnTo>
                  <a:lnTo>
                    <a:pt x="113" y="74"/>
                  </a:lnTo>
                  <a:lnTo>
                    <a:pt x="120" y="74"/>
                  </a:lnTo>
                  <a:lnTo>
                    <a:pt x="120" y="70"/>
                  </a:lnTo>
                  <a:lnTo>
                    <a:pt x="120" y="66"/>
                  </a:lnTo>
                  <a:lnTo>
                    <a:pt x="120" y="64"/>
                  </a:lnTo>
                  <a:lnTo>
                    <a:pt x="117" y="64"/>
                  </a:lnTo>
                  <a:lnTo>
                    <a:pt x="113" y="66"/>
                  </a:lnTo>
                  <a:lnTo>
                    <a:pt x="103" y="70"/>
                  </a:lnTo>
                  <a:lnTo>
                    <a:pt x="103" y="64"/>
                  </a:lnTo>
                  <a:lnTo>
                    <a:pt x="107" y="64"/>
                  </a:lnTo>
                  <a:lnTo>
                    <a:pt x="107" y="53"/>
                  </a:lnTo>
                  <a:lnTo>
                    <a:pt x="110" y="53"/>
                  </a:lnTo>
                  <a:lnTo>
                    <a:pt x="110" y="43"/>
                  </a:lnTo>
                  <a:lnTo>
                    <a:pt x="107" y="40"/>
                  </a:lnTo>
                  <a:lnTo>
                    <a:pt x="103" y="37"/>
                  </a:lnTo>
                  <a:lnTo>
                    <a:pt x="103" y="33"/>
                  </a:lnTo>
                  <a:lnTo>
                    <a:pt x="103" y="27"/>
                  </a:lnTo>
                  <a:lnTo>
                    <a:pt x="98" y="23"/>
                  </a:lnTo>
                  <a:lnTo>
                    <a:pt x="98" y="20"/>
                  </a:lnTo>
                  <a:lnTo>
                    <a:pt x="98" y="17"/>
                  </a:lnTo>
                  <a:lnTo>
                    <a:pt x="91" y="10"/>
                  </a:lnTo>
                  <a:lnTo>
                    <a:pt x="85" y="6"/>
                  </a:lnTo>
                  <a:lnTo>
                    <a:pt x="85" y="0"/>
                  </a:lnTo>
                  <a:lnTo>
                    <a:pt x="56" y="0"/>
                  </a:lnTo>
                  <a:lnTo>
                    <a:pt x="56" y="3"/>
                  </a:lnTo>
                  <a:lnTo>
                    <a:pt x="34" y="3"/>
                  </a:lnTo>
                  <a:lnTo>
                    <a:pt x="34" y="6"/>
                  </a:lnTo>
                  <a:lnTo>
                    <a:pt x="34" y="10"/>
                  </a:lnTo>
                  <a:lnTo>
                    <a:pt x="32" y="13"/>
                  </a:lnTo>
                  <a:lnTo>
                    <a:pt x="28" y="20"/>
                  </a:lnTo>
                  <a:lnTo>
                    <a:pt x="28" y="23"/>
                  </a:lnTo>
                  <a:lnTo>
                    <a:pt x="24" y="23"/>
                  </a:lnTo>
                  <a:lnTo>
                    <a:pt x="21" y="23"/>
                  </a:lnTo>
                  <a:lnTo>
                    <a:pt x="21" y="27"/>
                  </a:lnTo>
                  <a:lnTo>
                    <a:pt x="19" y="30"/>
                  </a:lnTo>
                  <a:lnTo>
                    <a:pt x="16" y="33"/>
                  </a:lnTo>
                  <a:lnTo>
                    <a:pt x="12" y="37"/>
                  </a:lnTo>
                  <a:lnTo>
                    <a:pt x="6" y="37"/>
                  </a:lnTo>
                  <a:lnTo>
                    <a:pt x="2" y="37"/>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17" name="Freeform 25"/>
            <p:cNvSpPr>
              <a:spLocks/>
            </p:cNvSpPr>
            <p:nvPr/>
          </p:nvSpPr>
          <p:spPr bwMode="auto">
            <a:xfrm>
              <a:off x="3507" y="1863"/>
              <a:ext cx="91" cy="233"/>
            </a:xfrm>
            <a:custGeom>
              <a:avLst/>
              <a:gdLst>
                <a:gd name="T0" fmla="*/ 5169190 w 85"/>
                <a:gd name="T1" fmla="*/ 4095704 h 216"/>
                <a:gd name="T2" fmla="*/ 4382050 w 85"/>
                <a:gd name="T3" fmla="*/ 4 h 216"/>
                <a:gd name="T4" fmla="*/ 3934893 w 85"/>
                <a:gd name="T5" fmla="*/ 4095704 h 216"/>
                <a:gd name="T6" fmla="*/ 3433115 w 85"/>
                <a:gd name="T7" fmla="*/ 4 h 216"/>
                <a:gd name="T8" fmla="*/ 2441048 w 85"/>
                <a:gd name="T9" fmla="*/ 4 h 216"/>
                <a:gd name="T10" fmla="*/ 1234105 w 85"/>
                <a:gd name="T11" fmla="*/ 0 h 216"/>
                <a:gd name="T12" fmla="*/ 2 w 85"/>
                <a:gd name="T13" fmla="*/ 0 h 216"/>
                <a:gd name="T14" fmla="*/ 1234105 w 85"/>
                <a:gd name="T15" fmla="*/ 4 h 216"/>
                <a:gd name="T16" fmla="*/ 1234105 w 85"/>
                <a:gd name="T17" fmla="*/ 12246481 h 216"/>
                <a:gd name="T18" fmla="*/ 3433115 w 85"/>
                <a:gd name="T19" fmla="*/ 35525371 h 216"/>
                <a:gd name="T20" fmla="*/ 4382050 w 85"/>
                <a:gd name="T21" fmla="*/ 60374373 h 216"/>
                <a:gd name="T22" fmla="*/ 5756609 w 85"/>
                <a:gd name="T23" fmla="*/ 105623565 h 216"/>
                <a:gd name="T24" fmla="*/ 7562344 w 85"/>
                <a:gd name="T25" fmla="*/ 111794162 h 216"/>
                <a:gd name="T26" fmla="*/ 8875955 w 85"/>
                <a:gd name="T27" fmla="*/ 111794162 h 216"/>
                <a:gd name="T28" fmla="*/ 10946328 w 85"/>
                <a:gd name="T29" fmla="*/ 110679974 h 216"/>
                <a:gd name="T30" fmla="*/ 11399067 w 85"/>
                <a:gd name="T31" fmla="*/ 108268649 h 216"/>
                <a:gd name="T32" fmla="*/ 10946328 w 85"/>
                <a:gd name="T33" fmla="*/ 106443172 h 216"/>
                <a:gd name="T34" fmla="*/ 10946328 w 85"/>
                <a:gd name="T35" fmla="*/ 103263534 h 216"/>
                <a:gd name="T36" fmla="*/ 10635755 w 85"/>
                <a:gd name="T37" fmla="*/ 98798220 h 216"/>
                <a:gd name="T38" fmla="*/ 10635755 w 85"/>
                <a:gd name="T39" fmla="*/ 92953891 h 216"/>
                <a:gd name="T40" fmla="*/ 10635755 w 85"/>
                <a:gd name="T41" fmla="*/ 55476404 h 216"/>
                <a:gd name="T42" fmla="*/ 10635755 w 85"/>
                <a:gd name="T43" fmla="*/ 49961002 h 216"/>
                <a:gd name="T44" fmla="*/ 9945449 w 85"/>
                <a:gd name="T45" fmla="*/ 47890410 h 216"/>
                <a:gd name="T46" fmla="*/ 9550453 w 85"/>
                <a:gd name="T47" fmla="*/ 42883845 h 216"/>
                <a:gd name="T48" fmla="*/ 9550453 w 85"/>
                <a:gd name="T49" fmla="*/ 39754984 h 216"/>
                <a:gd name="T50" fmla="*/ 9289709 w 85"/>
                <a:gd name="T51" fmla="*/ 34165479 h 216"/>
                <a:gd name="T52" fmla="*/ 8875955 w 85"/>
                <a:gd name="T53" fmla="*/ 30397370 h 216"/>
                <a:gd name="T54" fmla="*/ 8290729 w 85"/>
                <a:gd name="T55" fmla="*/ 26406461 h 216"/>
                <a:gd name="T56" fmla="*/ 7783176 w 85"/>
                <a:gd name="T57" fmla="*/ 22693736 h 216"/>
                <a:gd name="T58" fmla="*/ 7063728 w 85"/>
                <a:gd name="T59" fmla="*/ 21037970 h 216"/>
                <a:gd name="T60" fmla="*/ 6162957 w 85"/>
                <a:gd name="T61" fmla="*/ 19503018 h 216"/>
                <a:gd name="T62" fmla="*/ 5169190 w 85"/>
                <a:gd name="T63" fmla="*/ 17886348 h 216"/>
                <a:gd name="T64" fmla="*/ 5169190 w 85"/>
                <a:gd name="T65" fmla="*/ 12246481 h 216"/>
                <a:gd name="T66" fmla="*/ 5756609 w 85"/>
                <a:gd name="T67" fmla="*/ 6960547 h 216"/>
                <a:gd name="T68" fmla="*/ 5756609 w 85"/>
                <a:gd name="T69" fmla="*/ 4095704 h 216"/>
                <a:gd name="T70" fmla="*/ 6162957 w 85"/>
                <a:gd name="T71" fmla="*/ 4 h 2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216"/>
                <a:gd name="T110" fmla="*/ 85 w 85"/>
                <a:gd name="T111" fmla="*/ 216 h 2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216">
                  <a:moveTo>
                    <a:pt x="40" y="7"/>
                  </a:moveTo>
                  <a:lnTo>
                    <a:pt x="36" y="7"/>
                  </a:lnTo>
                  <a:lnTo>
                    <a:pt x="33" y="4"/>
                  </a:lnTo>
                  <a:lnTo>
                    <a:pt x="31" y="4"/>
                  </a:lnTo>
                  <a:lnTo>
                    <a:pt x="31" y="7"/>
                  </a:lnTo>
                  <a:lnTo>
                    <a:pt x="28" y="7"/>
                  </a:lnTo>
                  <a:lnTo>
                    <a:pt x="24" y="7"/>
                  </a:lnTo>
                  <a:lnTo>
                    <a:pt x="24" y="4"/>
                  </a:lnTo>
                  <a:lnTo>
                    <a:pt x="21" y="4"/>
                  </a:lnTo>
                  <a:lnTo>
                    <a:pt x="18" y="4"/>
                  </a:lnTo>
                  <a:lnTo>
                    <a:pt x="15" y="4"/>
                  </a:lnTo>
                  <a:lnTo>
                    <a:pt x="8" y="0"/>
                  </a:lnTo>
                  <a:lnTo>
                    <a:pt x="6" y="0"/>
                  </a:lnTo>
                  <a:lnTo>
                    <a:pt x="2" y="0"/>
                  </a:lnTo>
                  <a:lnTo>
                    <a:pt x="0" y="0"/>
                  </a:lnTo>
                  <a:lnTo>
                    <a:pt x="8" y="4"/>
                  </a:lnTo>
                  <a:lnTo>
                    <a:pt x="2" y="20"/>
                  </a:lnTo>
                  <a:lnTo>
                    <a:pt x="8" y="23"/>
                  </a:lnTo>
                  <a:lnTo>
                    <a:pt x="18" y="37"/>
                  </a:lnTo>
                  <a:lnTo>
                    <a:pt x="24" y="67"/>
                  </a:lnTo>
                  <a:lnTo>
                    <a:pt x="28" y="70"/>
                  </a:lnTo>
                  <a:lnTo>
                    <a:pt x="31" y="114"/>
                  </a:lnTo>
                  <a:lnTo>
                    <a:pt x="36" y="191"/>
                  </a:lnTo>
                  <a:lnTo>
                    <a:pt x="40" y="198"/>
                  </a:lnTo>
                  <a:lnTo>
                    <a:pt x="43" y="198"/>
                  </a:lnTo>
                  <a:lnTo>
                    <a:pt x="52" y="211"/>
                  </a:lnTo>
                  <a:lnTo>
                    <a:pt x="55" y="215"/>
                  </a:lnTo>
                  <a:lnTo>
                    <a:pt x="62" y="211"/>
                  </a:lnTo>
                  <a:lnTo>
                    <a:pt x="67" y="208"/>
                  </a:lnTo>
                  <a:lnTo>
                    <a:pt x="77" y="208"/>
                  </a:lnTo>
                  <a:lnTo>
                    <a:pt x="84" y="204"/>
                  </a:lnTo>
                  <a:lnTo>
                    <a:pt x="80" y="204"/>
                  </a:lnTo>
                  <a:lnTo>
                    <a:pt x="80" y="201"/>
                  </a:lnTo>
                  <a:lnTo>
                    <a:pt x="77" y="201"/>
                  </a:lnTo>
                  <a:lnTo>
                    <a:pt x="77" y="198"/>
                  </a:lnTo>
                  <a:lnTo>
                    <a:pt x="77" y="195"/>
                  </a:lnTo>
                  <a:lnTo>
                    <a:pt x="74" y="195"/>
                  </a:lnTo>
                  <a:lnTo>
                    <a:pt x="74" y="187"/>
                  </a:lnTo>
                  <a:lnTo>
                    <a:pt x="74" y="177"/>
                  </a:lnTo>
                  <a:lnTo>
                    <a:pt x="74" y="174"/>
                  </a:lnTo>
                  <a:lnTo>
                    <a:pt x="77" y="117"/>
                  </a:lnTo>
                  <a:lnTo>
                    <a:pt x="74" y="104"/>
                  </a:lnTo>
                  <a:lnTo>
                    <a:pt x="74" y="97"/>
                  </a:lnTo>
                  <a:lnTo>
                    <a:pt x="74" y="94"/>
                  </a:lnTo>
                  <a:lnTo>
                    <a:pt x="70" y="94"/>
                  </a:lnTo>
                  <a:lnTo>
                    <a:pt x="70" y="90"/>
                  </a:lnTo>
                  <a:lnTo>
                    <a:pt x="70" y="88"/>
                  </a:lnTo>
                  <a:lnTo>
                    <a:pt x="67" y="80"/>
                  </a:lnTo>
                  <a:lnTo>
                    <a:pt x="67" y="77"/>
                  </a:lnTo>
                  <a:lnTo>
                    <a:pt x="67" y="74"/>
                  </a:lnTo>
                  <a:lnTo>
                    <a:pt x="65" y="67"/>
                  </a:lnTo>
                  <a:lnTo>
                    <a:pt x="65" y="64"/>
                  </a:lnTo>
                  <a:lnTo>
                    <a:pt x="62" y="60"/>
                  </a:lnTo>
                  <a:lnTo>
                    <a:pt x="62" y="57"/>
                  </a:lnTo>
                  <a:lnTo>
                    <a:pt x="62" y="54"/>
                  </a:lnTo>
                  <a:lnTo>
                    <a:pt x="58" y="50"/>
                  </a:lnTo>
                  <a:lnTo>
                    <a:pt x="55" y="47"/>
                  </a:lnTo>
                  <a:lnTo>
                    <a:pt x="55" y="43"/>
                  </a:lnTo>
                  <a:lnTo>
                    <a:pt x="52" y="40"/>
                  </a:lnTo>
                  <a:lnTo>
                    <a:pt x="49" y="40"/>
                  </a:lnTo>
                  <a:lnTo>
                    <a:pt x="46" y="37"/>
                  </a:lnTo>
                  <a:lnTo>
                    <a:pt x="43" y="37"/>
                  </a:lnTo>
                  <a:lnTo>
                    <a:pt x="40" y="33"/>
                  </a:lnTo>
                  <a:lnTo>
                    <a:pt x="36" y="33"/>
                  </a:lnTo>
                  <a:lnTo>
                    <a:pt x="36" y="30"/>
                  </a:lnTo>
                  <a:lnTo>
                    <a:pt x="36" y="23"/>
                  </a:lnTo>
                  <a:lnTo>
                    <a:pt x="36" y="14"/>
                  </a:lnTo>
                  <a:lnTo>
                    <a:pt x="40" y="14"/>
                  </a:lnTo>
                  <a:lnTo>
                    <a:pt x="40" y="10"/>
                  </a:lnTo>
                  <a:lnTo>
                    <a:pt x="40" y="7"/>
                  </a:lnTo>
                  <a:lnTo>
                    <a:pt x="43" y="7"/>
                  </a:lnTo>
                  <a:lnTo>
                    <a:pt x="43" y="4"/>
                  </a:lnTo>
                  <a:lnTo>
                    <a:pt x="40" y="7"/>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18" name="Freeform 26"/>
            <p:cNvSpPr>
              <a:spLocks/>
            </p:cNvSpPr>
            <p:nvPr/>
          </p:nvSpPr>
          <p:spPr bwMode="auto">
            <a:xfrm>
              <a:off x="3547" y="1805"/>
              <a:ext cx="132" cy="279"/>
            </a:xfrm>
            <a:custGeom>
              <a:avLst/>
              <a:gdLst>
                <a:gd name="T0" fmla="*/ 3 w 122"/>
                <a:gd name="T1" fmla="*/ 25058514 h 259"/>
                <a:gd name="T2" fmla="*/ 3 w 122"/>
                <a:gd name="T3" fmla="*/ 28092568 h 259"/>
                <a:gd name="T4" fmla="*/ 0 w 122"/>
                <a:gd name="T5" fmla="*/ 32517941 h 259"/>
                <a:gd name="T6" fmla="*/ 0 w 122"/>
                <a:gd name="T7" fmla="*/ 36347681 h 259"/>
                <a:gd name="T8" fmla="*/ 6 w 122"/>
                <a:gd name="T9" fmla="*/ 38211736 h 259"/>
                <a:gd name="T10" fmla="*/ 10321051 w 122"/>
                <a:gd name="T11" fmla="*/ 38486918 h 259"/>
                <a:gd name="T12" fmla="*/ 17915204 w 122"/>
                <a:gd name="T13" fmla="*/ 40748631 h 259"/>
                <a:gd name="T14" fmla="*/ 19625089 w 122"/>
                <a:gd name="T15" fmla="*/ 43895215 h 259"/>
                <a:gd name="T16" fmla="*/ 22691521 w 122"/>
                <a:gd name="T17" fmla="*/ 47167653 h 259"/>
                <a:gd name="T18" fmla="*/ 24857290 w 122"/>
                <a:gd name="T19" fmla="*/ 48943359 h 259"/>
                <a:gd name="T20" fmla="*/ 29099241 w 122"/>
                <a:gd name="T21" fmla="*/ 53478057 h 259"/>
                <a:gd name="T22" fmla="*/ 29099241 w 122"/>
                <a:gd name="T23" fmla="*/ 55621776 h 259"/>
                <a:gd name="T24" fmla="*/ 31097089 w 122"/>
                <a:gd name="T25" fmla="*/ 59916866 h 259"/>
                <a:gd name="T26" fmla="*/ 33646030 w 122"/>
                <a:gd name="T27" fmla="*/ 61479713 h 259"/>
                <a:gd name="T28" fmla="*/ 33646030 w 122"/>
                <a:gd name="T29" fmla="*/ 65903828 h 259"/>
                <a:gd name="T30" fmla="*/ 33646030 w 122"/>
                <a:gd name="T31" fmla="*/ 95594188 h 259"/>
                <a:gd name="T32" fmla="*/ 33646030 w 122"/>
                <a:gd name="T33" fmla="*/ 100667772 h 259"/>
                <a:gd name="T34" fmla="*/ 36857316 w 122"/>
                <a:gd name="T35" fmla="*/ 104075922 h 259"/>
                <a:gd name="T36" fmla="*/ 36857316 w 122"/>
                <a:gd name="T37" fmla="*/ 106903236 h 259"/>
                <a:gd name="T38" fmla="*/ 39878410 w 122"/>
                <a:gd name="T39" fmla="*/ 107723163 h 259"/>
                <a:gd name="T40" fmla="*/ 56522628 w 122"/>
                <a:gd name="T41" fmla="*/ 107723163 h 259"/>
                <a:gd name="T42" fmla="*/ 70818995 w 122"/>
                <a:gd name="T43" fmla="*/ 106903236 h 259"/>
                <a:gd name="T44" fmla="*/ 74894444 w 122"/>
                <a:gd name="T45" fmla="*/ 84099342 h 259"/>
                <a:gd name="T46" fmla="*/ 79662577 w 122"/>
                <a:gd name="T47" fmla="*/ 59916866 h 259"/>
                <a:gd name="T48" fmla="*/ 81186610 w 122"/>
                <a:gd name="T49" fmla="*/ 57607617 h 259"/>
                <a:gd name="T50" fmla="*/ 100901190 w 122"/>
                <a:gd name="T51" fmla="*/ 43895215 h 259"/>
                <a:gd name="T52" fmla="*/ 102637392 w 122"/>
                <a:gd name="T53" fmla="*/ 40748631 h 259"/>
                <a:gd name="T54" fmla="*/ 100901190 w 122"/>
                <a:gd name="T55" fmla="*/ 35115936 h 259"/>
                <a:gd name="T56" fmla="*/ 105007333 w 122"/>
                <a:gd name="T57" fmla="*/ 35115936 h 259"/>
                <a:gd name="T58" fmla="*/ 105007333 w 122"/>
                <a:gd name="T59" fmla="*/ 20862891 h 259"/>
                <a:gd name="T60" fmla="*/ 96126271 w 122"/>
                <a:gd name="T61" fmla="*/ 16690212 h 259"/>
                <a:gd name="T62" fmla="*/ 93257206 w 122"/>
                <a:gd name="T63" fmla="*/ 8545227 h 259"/>
                <a:gd name="T64" fmla="*/ 74894444 w 122"/>
                <a:gd name="T65" fmla="*/ 0 h 259"/>
                <a:gd name="T66" fmla="*/ 56522628 w 122"/>
                <a:gd name="T67" fmla="*/ 3249137 h 259"/>
                <a:gd name="T68" fmla="*/ 62894461 w 122"/>
                <a:gd name="T69" fmla="*/ 5076843 h 259"/>
                <a:gd name="T70" fmla="*/ 56522628 w 122"/>
                <a:gd name="T71" fmla="*/ 6836137 h 259"/>
                <a:gd name="T72" fmla="*/ 56522628 w 122"/>
                <a:gd name="T73" fmla="*/ 9527960 h 259"/>
                <a:gd name="T74" fmla="*/ 53978119 w 122"/>
                <a:gd name="T75" fmla="*/ 12394958 h 259"/>
                <a:gd name="T76" fmla="*/ 46109432 w 122"/>
                <a:gd name="T77" fmla="*/ 15493791 h 259"/>
                <a:gd name="T78" fmla="*/ 39878410 w 122"/>
                <a:gd name="T79" fmla="*/ 16690212 h 259"/>
                <a:gd name="T80" fmla="*/ 36857316 w 122"/>
                <a:gd name="T81" fmla="*/ 15493791 h 259"/>
                <a:gd name="T82" fmla="*/ 31097089 w 122"/>
                <a:gd name="T83" fmla="*/ 16690212 h 259"/>
                <a:gd name="T84" fmla="*/ 22691521 w 122"/>
                <a:gd name="T85" fmla="*/ 15493791 h 259"/>
                <a:gd name="T86" fmla="*/ 19625089 w 122"/>
                <a:gd name="T87" fmla="*/ 17979023 h 259"/>
                <a:gd name="T88" fmla="*/ 14144247 w 122"/>
                <a:gd name="T89" fmla="*/ 19704940 h 259"/>
                <a:gd name="T90" fmla="*/ 8148577 w 122"/>
                <a:gd name="T91" fmla="*/ 23376380 h 259"/>
                <a:gd name="T92" fmla="*/ 6 w 122"/>
                <a:gd name="T93" fmla="*/ 25058514 h 25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2"/>
                <a:gd name="T142" fmla="*/ 0 h 259"/>
                <a:gd name="T143" fmla="*/ 122 w 122"/>
                <a:gd name="T144" fmla="*/ 259 h 25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2" h="259">
                  <a:moveTo>
                    <a:pt x="6" y="60"/>
                  </a:moveTo>
                  <a:lnTo>
                    <a:pt x="3" y="60"/>
                  </a:lnTo>
                  <a:lnTo>
                    <a:pt x="3" y="64"/>
                  </a:lnTo>
                  <a:lnTo>
                    <a:pt x="3" y="67"/>
                  </a:lnTo>
                  <a:lnTo>
                    <a:pt x="0" y="67"/>
                  </a:lnTo>
                  <a:lnTo>
                    <a:pt x="0" y="77"/>
                  </a:lnTo>
                  <a:lnTo>
                    <a:pt x="0" y="84"/>
                  </a:lnTo>
                  <a:lnTo>
                    <a:pt x="0" y="87"/>
                  </a:lnTo>
                  <a:lnTo>
                    <a:pt x="3" y="87"/>
                  </a:lnTo>
                  <a:lnTo>
                    <a:pt x="6" y="91"/>
                  </a:lnTo>
                  <a:lnTo>
                    <a:pt x="9" y="91"/>
                  </a:lnTo>
                  <a:lnTo>
                    <a:pt x="12" y="93"/>
                  </a:lnTo>
                  <a:lnTo>
                    <a:pt x="16" y="93"/>
                  </a:lnTo>
                  <a:lnTo>
                    <a:pt x="19" y="97"/>
                  </a:lnTo>
                  <a:lnTo>
                    <a:pt x="19" y="101"/>
                  </a:lnTo>
                  <a:lnTo>
                    <a:pt x="22" y="104"/>
                  </a:lnTo>
                  <a:lnTo>
                    <a:pt x="25" y="107"/>
                  </a:lnTo>
                  <a:lnTo>
                    <a:pt x="25" y="111"/>
                  </a:lnTo>
                  <a:lnTo>
                    <a:pt x="25" y="114"/>
                  </a:lnTo>
                  <a:lnTo>
                    <a:pt x="28" y="117"/>
                  </a:lnTo>
                  <a:lnTo>
                    <a:pt x="28" y="121"/>
                  </a:lnTo>
                  <a:lnTo>
                    <a:pt x="32" y="128"/>
                  </a:lnTo>
                  <a:lnTo>
                    <a:pt x="32" y="131"/>
                  </a:lnTo>
                  <a:lnTo>
                    <a:pt x="32" y="134"/>
                  </a:lnTo>
                  <a:lnTo>
                    <a:pt x="34" y="141"/>
                  </a:lnTo>
                  <a:lnTo>
                    <a:pt x="34" y="144"/>
                  </a:lnTo>
                  <a:lnTo>
                    <a:pt x="34" y="148"/>
                  </a:lnTo>
                  <a:lnTo>
                    <a:pt x="37" y="148"/>
                  </a:lnTo>
                  <a:lnTo>
                    <a:pt x="37" y="151"/>
                  </a:lnTo>
                  <a:lnTo>
                    <a:pt x="37" y="158"/>
                  </a:lnTo>
                  <a:lnTo>
                    <a:pt x="41" y="171"/>
                  </a:lnTo>
                  <a:lnTo>
                    <a:pt x="37" y="228"/>
                  </a:lnTo>
                  <a:lnTo>
                    <a:pt x="37" y="231"/>
                  </a:lnTo>
                  <a:lnTo>
                    <a:pt x="37" y="241"/>
                  </a:lnTo>
                  <a:lnTo>
                    <a:pt x="37" y="249"/>
                  </a:lnTo>
                  <a:lnTo>
                    <a:pt x="41" y="249"/>
                  </a:lnTo>
                  <a:lnTo>
                    <a:pt x="41" y="251"/>
                  </a:lnTo>
                  <a:lnTo>
                    <a:pt x="41" y="255"/>
                  </a:lnTo>
                  <a:lnTo>
                    <a:pt x="44" y="255"/>
                  </a:lnTo>
                  <a:lnTo>
                    <a:pt x="44" y="258"/>
                  </a:lnTo>
                  <a:lnTo>
                    <a:pt x="48" y="258"/>
                  </a:lnTo>
                  <a:lnTo>
                    <a:pt x="63" y="258"/>
                  </a:lnTo>
                  <a:lnTo>
                    <a:pt x="72" y="255"/>
                  </a:lnTo>
                  <a:lnTo>
                    <a:pt x="79" y="255"/>
                  </a:lnTo>
                  <a:lnTo>
                    <a:pt x="79" y="251"/>
                  </a:lnTo>
                  <a:lnTo>
                    <a:pt x="83" y="201"/>
                  </a:lnTo>
                  <a:lnTo>
                    <a:pt x="85" y="148"/>
                  </a:lnTo>
                  <a:lnTo>
                    <a:pt x="88" y="144"/>
                  </a:lnTo>
                  <a:lnTo>
                    <a:pt x="91" y="141"/>
                  </a:lnTo>
                  <a:lnTo>
                    <a:pt x="91" y="138"/>
                  </a:lnTo>
                  <a:lnTo>
                    <a:pt x="95" y="117"/>
                  </a:lnTo>
                  <a:lnTo>
                    <a:pt x="111" y="104"/>
                  </a:lnTo>
                  <a:lnTo>
                    <a:pt x="111" y="101"/>
                  </a:lnTo>
                  <a:lnTo>
                    <a:pt x="114" y="97"/>
                  </a:lnTo>
                  <a:lnTo>
                    <a:pt x="114" y="93"/>
                  </a:lnTo>
                  <a:lnTo>
                    <a:pt x="111" y="84"/>
                  </a:lnTo>
                  <a:lnTo>
                    <a:pt x="114" y="84"/>
                  </a:lnTo>
                  <a:lnTo>
                    <a:pt x="117" y="84"/>
                  </a:lnTo>
                  <a:lnTo>
                    <a:pt x="121" y="80"/>
                  </a:lnTo>
                  <a:lnTo>
                    <a:pt x="117" y="50"/>
                  </a:lnTo>
                  <a:lnTo>
                    <a:pt x="107" y="43"/>
                  </a:lnTo>
                  <a:lnTo>
                    <a:pt x="107" y="40"/>
                  </a:lnTo>
                  <a:lnTo>
                    <a:pt x="111" y="27"/>
                  </a:lnTo>
                  <a:lnTo>
                    <a:pt x="103" y="20"/>
                  </a:lnTo>
                  <a:lnTo>
                    <a:pt x="101" y="20"/>
                  </a:lnTo>
                  <a:lnTo>
                    <a:pt x="83" y="0"/>
                  </a:lnTo>
                  <a:lnTo>
                    <a:pt x="76" y="4"/>
                  </a:lnTo>
                  <a:lnTo>
                    <a:pt x="63" y="7"/>
                  </a:lnTo>
                  <a:lnTo>
                    <a:pt x="67" y="10"/>
                  </a:lnTo>
                  <a:lnTo>
                    <a:pt x="69" y="13"/>
                  </a:lnTo>
                  <a:lnTo>
                    <a:pt x="69" y="17"/>
                  </a:lnTo>
                  <a:lnTo>
                    <a:pt x="63" y="17"/>
                  </a:lnTo>
                  <a:lnTo>
                    <a:pt x="63" y="20"/>
                  </a:lnTo>
                  <a:lnTo>
                    <a:pt x="63" y="23"/>
                  </a:lnTo>
                  <a:lnTo>
                    <a:pt x="60" y="27"/>
                  </a:lnTo>
                  <a:lnTo>
                    <a:pt x="60" y="30"/>
                  </a:lnTo>
                  <a:lnTo>
                    <a:pt x="53" y="37"/>
                  </a:lnTo>
                  <a:lnTo>
                    <a:pt x="51" y="37"/>
                  </a:lnTo>
                  <a:lnTo>
                    <a:pt x="48" y="40"/>
                  </a:lnTo>
                  <a:lnTo>
                    <a:pt x="44" y="40"/>
                  </a:lnTo>
                  <a:lnTo>
                    <a:pt x="44" y="37"/>
                  </a:lnTo>
                  <a:lnTo>
                    <a:pt x="41" y="37"/>
                  </a:lnTo>
                  <a:lnTo>
                    <a:pt x="41" y="40"/>
                  </a:lnTo>
                  <a:lnTo>
                    <a:pt x="34" y="40"/>
                  </a:lnTo>
                  <a:lnTo>
                    <a:pt x="32" y="37"/>
                  </a:lnTo>
                  <a:lnTo>
                    <a:pt x="25" y="37"/>
                  </a:lnTo>
                  <a:lnTo>
                    <a:pt x="22" y="40"/>
                  </a:lnTo>
                  <a:lnTo>
                    <a:pt x="22" y="43"/>
                  </a:lnTo>
                  <a:lnTo>
                    <a:pt x="19" y="47"/>
                  </a:lnTo>
                  <a:lnTo>
                    <a:pt x="16" y="47"/>
                  </a:lnTo>
                  <a:lnTo>
                    <a:pt x="12" y="50"/>
                  </a:lnTo>
                  <a:lnTo>
                    <a:pt x="9" y="57"/>
                  </a:lnTo>
                  <a:lnTo>
                    <a:pt x="6" y="57"/>
                  </a:lnTo>
                  <a:lnTo>
                    <a:pt x="6" y="60"/>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19" name="Freeform 27"/>
            <p:cNvSpPr>
              <a:spLocks/>
            </p:cNvSpPr>
            <p:nvPr/>
          </p:nvSpPr>
          <p:spPr bwMode="auto">
            <a:xfrm>
              <a:off x="3291" y="1687"/>
              <a:ext cx="326" cy="250"/>
            </a:xfrm>
            <a:custGeom>
              <a:avLst/>
              <a:gdLst>
                <a:gd name="T0" fmla="*/ 3 w 302"/>
                <a:gd name="T1" fmla="*/ 89472149 h 232"/>
                <a:gd name="T2" fmla="*/ 5474222 w 302"/>
                <a:gd name="T3" fmla="*/ 91450217 h 232"/>
                <a:gd name="T4" fmla="*/ 6885793 w 302"/>
                <a:gd name="T5" fmla="*/ 96413940 h 232"/>
                <a:gd name="T6" fmla="*/ 13088040 w 302"/>
                <a:gd name="T7" fmla="*/ 97960836 h 232"/>
                <a:gd name="T8" fmla="*/ 19183464 w 302"/>
                <a:gd name="T9" fmla="*/ 99029870 h 232"/>
                <a:gd name="T10" fmla="*/ 22353634 w 302"/>
                <a:gd name="T11" fmla="*/ 96413940 h 232"/>
                <a:gd name="T12" fmla="*/ 36522918 w 302"/>
                <a:gd name="T13" fmla="*/ 93582148 h 232"/>
                <a:gd name="T14" fmla="*/ 47906782 w 302"/>
                <a:gd name="T15" fmla="*/ 93582148 h 232"/>
                <a:gd name="T16" fmla="*/ 49591514 w 302"/>
                <a:gd name="T17" fmla="*/ 96413940 h 232"/>
                <a:gd name="T18" fmla="*/ 53532529 w 302"/>
                <a:gd name="T19" fmla="*/ 97960836 h 232"/>
                <a:gd name="T20" fmla="*/ 55959522 w 302"/>
                <a:gd name="T21" fmla="*/ 102404628 h 232"/>
                <a:gd name="T22" fmla="*/ 61504923 w 302"/>
                <a:gd name="T23" fmla="*/ 102404628 h 232"/>
                <a:gd name="T24" fmla="*/ 57516273 w 302"/>
                <a:gd name="T25" fmla="*/ 87197391 h 232"/>
                <a:gd name="T26" fmla="*/ 55959522 w 302"/>
                <a:gd name="T27" fmla="*/ 75093049 h 232"/>
                <a:gd name="T28" fmla="*/ 106041203 w 302"/>
                <a:gd name="T29" fmla="*/ 75093049 h 232"/>
                <a:gd name="T30" fmla="*/ 119591467 w 302"/>
                <a:gd name="T31" fmla="*/ 72817326 h 232"/>
                <a:gd name="T32" fmla="*/ 123565021 w 302"/>
                <a:gd name="T33" fmla="*/ 72817326 h 232"/>
                <a:gd name="T34" fmla="*/ 127803037 w 302"/>
                <a:gd name="T35" fmla="*/ 73944636 h 232"/>
                <a:gd name="T36" fmla="*/ 133384707 w 302"/>
                <a:gd name="T37" fmla="*/ 73944636 h 232"/>
                <a:gd name="T38" fmla="*/ 134046552 w 302"/>
                <a:gd name="T39" fmla="*/ 75093049 h 232"/>
                <a:gd name="T40" fmla="*/ 137744867 w 302"/>
                <a:gd name="T41" fmla="*/ 75093049 h 232"/>
                <a:gd name="T42" fmla="*/ 140087713 w 302"/>
                <a:gd name="T43" fmla="*/ 73944636 h 232"/>
                <a:gd name="T44" fmla="*/ 144661833 w 302"/>
                <a:gd name="T45" fmla="*/ 75093049 h 232"/>
                <a:gd name="T46" fmla="*/ 148606129 w 302"/>
                <a:gd name="T47" fmla="*/ 73944636 h 232"/>
                <a:gd name="T48" fmla="*/ 151220484 w 302"/>
                <a:gd name="T49" fmla="*/ 69404206 h 232"/>
                <a:gd name="T50" fmla="*/ 156158065 w 302"/>
                <a:gd name="T51" fmla="*/ 68156413 h 232"/>
                <a:gd name="T52" fmla="*/ 158337316 w 302"/>
                <a:gd name="T53" fmla="*/ 64668966 h 232"/>
                <a:gd name="T54" fmla="*/ 162841451 w 302"/>
                <a:gd name="T55" fmla="*/ 67020793 h 232"/>
                <a:gd name="T56" fmla="*/ 167779032 w 302"/>
                <a:gd name="T57" fmla="*/ 64668966 h 232"/>
                <a:gd name="T58" fmla="*/ 168611519 w 302"/>
                <a:gd name="T59" fmla="*/ 67020793 h 232"/>
                <a:gd name="T60" fmla="*/ 173235173 w 302"/>
                <a:gd name="T61" fmla="*/ 64668966 h 232"/>
                <a:gd name="T62" fmla="*/ 179737139 w 302"/>
                <a:gd name="T63" fmla="*/ 62566346 h 232"/>
                <a:gd name="T64" fmla="*/ 181112366 w 302"/>
                <a:gd name="T65" fmla="*/ 59095036 h 232"/>
                <a:gd name="T66" fmla="*/ 181112366 w 302"/>
                <a:gd name="T67" fmla="*/ 56256865 h 232"/>
                <a:gd name="T68" fmla="*/ 181112366 w 302"/>
                <a:gd name="T69" fmla="*/ 56256865 h 232"/>
                <a:gd name="T70" fmla="*/ 175288134 w 302"/>
                <a:gd name="T71" fmla="*/ 51682142 h 232"/>
                <a:gd name="T72" fmla="*/ 175288134 w 302"/>
                <a:gd name="T73" fmla="*/ 48633970 h 232"/>
                <a:gd name="T74" fmla="*/ 175782376 w 302"/>
                <a:gd name="T75" fmla="*/ 47227522 h 232"/>
                <a:gd name="T76" fmla="*/ 175288134 w 302"/>
                <a:gd name="T77" fmla="*/ 43159006 h 232"/>
                <a:gd name="T78" fmla="*/ 167779032 w 302"/>
                <a:gd name="T79" fmla="*/ 44309695 h 232"/>
                <a:gd name="T80" fmla="*/ 151220484 w 302"/>
                <a:gd name="T81" fmla="*/ 38329490 h 232"/>
                <a:gd name="T82" fmla="*/ 148923096 w 302"/>
                <a:gd name="T83" fmla="*/ 35411413 h 232"/>
                <a:gd name="T84" fmla="*/ 133384707 w 302"/>
                <a:gd name="T85" fmla="*/ 19134797 h 232"/>
                <a:gd name="T86" fmla="*/ 124151216 w 302"/>
                <a:gd name="T87" fmla="*/ 9063674 h 232"/>
                <a:gd name="T88" fmla="*/ 127803037 w 302"/>
                <a:gd name="T89" fmla="*/ 0 h 232"/>
                <a:gd name="T90" fmla="*/ 101429155 w 302"/>
                <a:gd name="T91" fmla="*/ 5372057 h 232"/>
                <a:gd name="T92" fmla="*/ 85881543 w 302"/>
                <a:gd name="T93" fmla="*/ 13169346 h 232"/>
                <a:gd name="T94" fmla="*/ 77364406 w 302"/>
                <a:gd name="T95" fmla="*/ 17757103 h 232"/>
                <a:gd name="T96" fmla="*/ 61504923 w 302"/>
                <a:gd name="T97" fmla="*/ 26379933 h 232"/>
                <a:gd name="T98" fmla="*/ 51839817 w 302"/>
                <a:gd name="T99" fmla="*/ 29959552 h 232"/>
                <a:gd name="T100" fmla="*/ 28117692 w 302"/>
                <a:gd name="T101" fmla="*/ 37487904 h 232"/>
                <a:gd name="T102" fmla="*/ 22353634 w 302"/>
                <a:gd name="T103" fmla="*/ 50547452 h 232"/>
                <a:gd name="T104" fmla="*/ 3 w 302"/>
                <a:gd name="T105" fmla="*/ 69404206 h 2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2"/>
                <a:gd name="T160" fmla="*/ 0 h 232"/>
                <a:gd name="T161" fmla="*/ 302 w 302"/>
                <a:gd name="T162" fmla="*/ 232 h 2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2" h="232">
                  <a:moveTo>
                    <a:pt x="0" y="197"/>
                  </a:moveTo>
                  <a:lnTo>
                    <a:pt x="3" y="201"/>
                  </a:lnTo>
                  <a:lnTo>
                    <a:pt x="6" y="207"/>
                  </a:lnTo>
                  <a:lnTo>
                    <a:pt x="9" y="207"/>
                  </a:lnTo>
                  <a:lnTo>
                    <a:pt x="9" y="214"/>
                  </a:lnTo>
                  <a:lnTo>
                    <a:pt x="12" y="217"/>
                  </a:lnTo>
                  <a:lnTo>
                    <a:pt x="16" y="221"/>
                  </a:lnTo>
                  <a:lnTo>
                    <a:pt x="22" y="221"/>
                  </a:lnTo>
                  <a:lnTo>
                    <a:pt x="25" y="221"/>
                  </a:lnTo>
                  <a:lnTo>
                    <a:pt x="32" y="224"/>
                  </a:lnTo>
                  <a:lnTo>
                    <a:pt x="35" y="221"/>
                  </a:lnTo>
                  <a:lnTo>
                    <a:pt x="38" y="217"/>
                  </a:lnTo>
                  <a:lnTo>
                    <a:pt x="54" y="214"/>
                  </a:lnTo>
                  <a:lnTo>
                    <a:pt x="60" y="211"/>
                  </a:lnTo>
                  <a:lnTo>
                    <a:pt x="76" y="214"/>
                  </a:lnTo>
                  <a:lnTo>
                    <a:pt x="79" y="211"/>
                  </a:lnTo>
                  <a:lnTo>
                    <a:pt x="82" y="214"/>
                  </a:lnTo>
                  <a:lnTo>
                    <a:pt x="82" y="217"/>
                  </a:lnTo>
                  <a:lnTo>
                    <a:pt x="86" y="217"/>
                  </a:lnTo>
                  <a:lnTo>
                    <a:pt x="89" y="221"/>
                  </a:lnTo>
                  <a:lnTo>
                    <a:pt x="89" y="227"/>
                  </a:lnTo>
                  <a:lnTo>
                    <a:pt x="93" y="231"/>
                  </a:lnTo>
                  <a:lnTo>
                    <a:pt x="98" y="231"/>
                  </a:lnTo>
                  <a:lnTo>
                    <a:pt x="102" y="231"/>
                  </a:lnTo>
                  <a:lnTo>
                    <a:pt x="98" y="231"/>
                  </a:lnTo>
                  <a:lnTo>
                    <a:pt x="95" y="197"/>
                  </a:lnTo>
                  <a:lnTo>
                    <a:pt x="95" y="194"/>
                  </a:lnTo>
                  <a:lnTo>
                    <a:pt x="93" y="170"/>
                  </a:lnTo>
                  <a:lnTo>
                    <a:pt x="93" y="167"/>
                  </a:lnTo>
                  <a:lnTo>
                    <a:pt x="176" y="170"/>
                  </a:lnTo>
                  <a:lnTo>
                    <a:pt x="186" y="167"/>
                  </a:lnTo>
                  <a:lnTo>
                    <a:pt x="199" y="164"/>
                  </a:lnTo>
                  <a:lnTo>
                    <a:pt x="202" y="164"/>
                  </a:lnTo>
                  <a:lnTo>
                    <a:pt x="205" y="164"/>
                  </a:lnTo>
                  <a:lnTo>
                    <a:pt x="207" y="164"/>
                  </a:lnTo>
                  <a:lnTo>
                    <a:pt x="214" y="167"/>
                  </a:lnTo>
                  <a:lnTo>
                    <a:pt x="218" y="167"/>
                  </a:lnTo>
                  <a:lnTo>
                    <a:pt x="221" y="167"/>
                  </a:lnTo>
                  <a:lnTo>
                    <a:pt x="224" y="167"/>
                  </a:lnTo>
                  <a:lnTo>
                    <a:pt x="224" y="170"/>
                  </a:lnTo>
                  <a:lnTo>
                    <a:pt x="227" y="170"/>
                  </a:lnTo>
                  <a:lnTo>
                    <a:pt x="230" y="170"/>
                  </a:lnTo>
                  <a:lnTo>
                    <a:pt x="230" y="167"/>
                  </a:lnTo>
                  <a:lnTo>
                    <a:pt x="234" y="167"/>
                  </a:lnTo>
                  <a:lnTo>
                    <a:pt x="237" y="170"/>
                  </a:lnTo>
                  <a:lnTo>
                    <a:pt x="240" y="170"/>
                  </a:lnTo>
                  <a:lnTo>
                    <a:pt x="244" y="167"/>
                  </a:lnTo>
                  <a:lnTo>
                    <a:pt x="246" y="167"/>
                  </a:lnTo>
                  <a:lnTo>
                    <a:pt x="249" y="160"/>
                  </a:lnTo>
                  <a:lnTo>
                    <a:pt x="253" y="157"/>
                  </a:lnTo>
                  <a:lnTo>
                    <a:pt x="256" y="157"/>
                  </a:lnTo>
                  <a:lnTo>
                    <a:pt x="259" y="154"/>
                  </a:lnTo>
                  <a:lnTo>
                    <a:pt x="259" y="150"/>
                  </a:lnTo>
                  <a:lnTo>
                    <a:pt x="263" y="147"/>
                  </a:lnTo>
                  <a:lnTo>
                    <a:pt x="269" y="147"/>
                  </a:lnTo>
                  <a:lnTo>
                    <a:pt x="272" y="150"/>
                  </a:lnTo>
                  <a:lnTo>
                    <a:pt x="279" y="150"/>
                  </a:lnTo>
                  <a:lnTo>
                    <a:pt x="279" y="147"/>
                  </a:lnTo>
                  <a:lnTo>
                    <a:pt x="282" y="147"/>
                  </a:lnTo>
                  <a:lnTo>
                    <a:pt x="282" y="150"/>
                  </a:lnTo>
                  <a:lnTo>
                    <a:pt x="285" y="150"/>
                  </a:lnTo>
                  <a:lnTo>
                    <a:pt x="288" y="147"/>
                  </a:lnTo>
                  <a:lnTo>
                    <a:pt x="291" y="147"/>
                  </a:lnTo>
                  <a:lnTo>
                    <a:pt x="298" y="140"/>
                  </a:lnTo>
                  <a:lnTo>
                    <a:pt x="298" y="137"/>
                  </a:lnTo>
                  <a:lnTo>
                    <a:pt x="301" y="134"/>
                  </a:lnTo>
                  <a:lnTo>
                    <a:pt x="301" y="130"/>
                  </a:lnTo>
                  <a:lnTo>
                    <a:pt x="301" y="127"/>
                  </a:lnTo>
                  <a:lnTo>
                    <a:pt x="301" y="130"/>
                  </a:lnTo>
                  <a:lnTo>
                    <a:pt x="301" y="127"/>
                  </a:lnTo>
                  <a:lnTo>
                    <a:pt x="298" y="127"/>
                  </a:lnTo>
                  <a:lnTo>
                    <a:pt x="291" y="117"/>
                  </a:lnTo>
                  <a:lnTo>
                    <a:pt x="288" y="117"/>
                  </a:lnTo>
                  <a:lnTo>
                    <a:pt x="291" y="110"/>
                  </a:lnTo>
                  <a:lnTo>
                    <a:pt x="298" y="110"/>
                  </a:lnTo>
                  <a:lnTo>
                    <a:pt x="294" y="107"/>
                  </a:lnTo>
                  <a:lnTo>
                    <a:pt x="294" y="100"/>
                  </a:lnTo>
                  <a:lnTo>
                    <a:pt x="291" y="97"/>
                  </a:lnTo>
                  <a:lnTo>
                    <a:pt x="285" y="97"/>
                  </a:lnTo>
                  <a:lnTo>
                    <a:pt x="279" y="100"/>
                  </a:lnTo>
                  <a:lnTo>
                    <a:pt x="265" y="100"/>
                  </a:lnTo>
                  <a:lnTo>
                    <a:pt x="253" y="87"/>
                  </a:lnTo>
                  <a:lnTo>
                    <a:pt x="253" y="84"/>
                  </a:lnTo>
                  <a:lnTo>
                    <a:pt x="249" y="80"/>
                  </a:lnTo>
                  <a:lnTo>
                    <a:pt x="244" y="67"/>
                  </a:lnTo>
                  <a:lnTo>
                    <a:pt x="221" y="43"/>
                  </a:lnTo>
                  <a:lnTo>
                    <a:pt x="218" y="30"/>
                  </a:lnTo>
                  <a:lnTo>
                    <a:pt x="207" y="20"/>
                  </a:lnTo>
                  <a:lnTo>
                    <a:pt x="211" y="3"/>
                  </a:lnTo>
                  <a:lnTo>
                    <a:pt x="214" y="0"/>
                  </a:lnTo>
                  <a:lnTo>
                    <a:pt x="183" y="3"/>
                  </a:lnTo>
                  <a:lnTo>
                    <a:pt x="169" y="13"/>
                  </a:lnTo>
                  <a:lnTo>
                    <a:pt x="160" y="17"/>
                  </a:lnTo>
                  <a:lnTo>
                    <a:pt x="144" y="30"/>
                  </a:lnTo>
                  <a:lnTo>
                    <a:pt x="141" y="33"/>
                  </a:lnTo>
                  <a:lnTo>
                    <a:pt x="128" y="40"/>
                  </a:lnTo>
                  <a:lnTo>
                    <a:pt x="106" y="60"/>
                  </a:lnTo>
                  <a:lnTo>
                    <a:pt x="102" y="60"/>
                  </a:lnTo>
                  <a:lnTo>
                    <a:pt x="102" y="64"/>
                  </a:lnTo>
                  <a:lnTo>
                    <a:pt x="86" y="67"/>
                  </a:lnTo>
                  <a:lnTo>
                    <a:pt x="57" y="74"/>
                  </a:lnTo>
                  <a:lnTo>
                    <a:pt x="47" y="84"/>
                  </a:lnTo>
                  <a:lnTo>
                    <a:pt x="41" y="100"/>
                  </a:lnTo>
                  <a:lnTo>
                    <a:pt x="38" y="114"/>
                  </a:lnTo>
                  <a:lnTo>
                    <a:pt x="9" y="140"/>
                  </a:lnTo>
                  <a:lnTo>
                    <a:pt x="3" y="157"/>
                  </a:lnTo>
                  <a:lnTo>
                    <a:pt x="0" y="197"/>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20" name="Freeform 28"/>
            <p:cNvSpPr>
              <a:spLocks/>
            </p:cNvSpPr>
            <p:nvPr/>
          </p:nvSpPr>
          <p:spPr bwMode="auto">
            <a:xfrm>
              <a:off x="2866" y="1791"/>
              <a:ext cx="321" cy="250"/>
            </a:xfrm>
            <a:custGeom>
              <a:avLst/>
              <a:gdLst>
                <a:gd name="T0" fmla="*/ 23232437 w 298"/>
                <a:gd name="T1" fmla="*/ 7243500 h 232"/>
                <a:gd name="T2" fmla="*/ 22341634 w 298"/>
                <a:gd name="T3" fmla="*/ 11595846 h 232"/>
                <a:gd name="T4" fmla="*/ 7324633 w 298"/>
                <a:gd name="T5" fmla="*/ 22616830 h 232"/>
                <a:gd name="T6" fmla="*/ 2 w 298"/>
                <a:gd name="T7" fmla="*/ 32861793 h 232"/>
                <a:gd name="T8" fmla="*/ 6 w 298"/>
                <a:gd name="T9" fmla="*/ 35569775 h 232"/>
                <a:gd name="T10" fmla="*/ 9154860 w 298"/>
                <a:gd name="T11" fmla="*/ 38329490 h 232"/>
                <a:gd name="T12" fmla="*/ 14541936 w 298"/>
                <a:gd name="T13" fmla="*/ 48633970 h 232"/>
                <a:gd name="T14" fmla="*/ 22341634 w 298"/>
                <a:gd name="T15" fmla="*/ 54840210 h 232"/>
                <a:gd name="T16" fmla="*/ 26287149 w 298"/>
                <a:gd name="T17" fmla="*/ 62709139 h 232"/>
                <a:gd name="T18" fmla="*/ 28752773 w 298"/>
                <a:gd name="T19" fmla="*/ 64668966 h 232"/>
                <a:gd name="T20" fmla="*/ 30971937 w 298"/>
                <a:gd name="T21" fmla="*/ 67420620 h 232"/>
                <a:gd name="T22" fmla="*/ 37544817 w 298"/>
                <a:gd name="T23" fmla="*/ 63679966 h 232"/>
                <a:gd name="T24" fmla="*/ 38710964 w 298"/>
                <a:gd name="T25" fmla="*/ 60621622 h 232"/>
                <a:gd name="T26" fmla="*/ 42111787 w 298"/>
                <a:gd name="T27" fmla="*/ 56256865 h 232"/>
                <a:gd name="T28" fmla="*/ 43788915 w 298"/>
                <a:gd name="T29" fmla="*/ 51682142 h 232"/>
                <a:gd name="T30" fmla="*/ 64327184 w 298"/>
                <a:gd name="T31" fmla="*/ 50547452 h 232"/>
                <a:gd name="T32" fmla="*/ 70168572 w 298"/>
                <a:gd name="T33" fmla="*/ 58194105 h 232"/>
                <a:gd name="T34" fmla="*/ 73307270 w 298"/>
                <a:gd name="T35" fmla="*/ 62709139 h 232"/>
                <a:gd name="T36" fmla="*/ 74256568 w 298"/>
                <a:gd name="T37" fmla="*/ 68156413 h 232"/>
                <a:gd name="T38" fmla="*/ 74256568 w 298"/>
                <a:gd name="T39" fmla="*/ 73944636 h 232"/>
                <a:gd name="T40" fmla="*/ 73307270 w 298"/>
                <a:gd name="T41" fmla="*/ 81740082 h 232"/>
                <a:gd name="T42" fmla="*/ 79372987 w 298"/>
                <a:gd name="T43" fmla="*/ 78755462 h 232"/>
                <a:gd name="T44" fmla="*/ 80181165 w 298"/>
                <a:gd name="T45" fmla="*/ 77698911 h 232"/>
                <a:gd name="T46" fmla="*/ 86161259 w 298"/>
                <a:gd name="T47" fmla="*/ 78755462 h 232"/>
                <a:gd name="T48" fmla="*/ 91624789 w 298"/>
                <a:gd name="T49" fmla="*/ 79681669 h 232"/>
                <a:gd name="T50" fmla="*/ 93035637 w 298"/>
                <a:gd name="T51" fmla="*/ 90368493 h 232"/>
                <a:gd name="T52" fmla="*/ 92097921 w 298"/>
                <a:gd name="T53" fmla="*/ 97960836 h 232"/>
                <a:gd name="T54" fmla="*/ 95406607 w 298"/>
                <a:gd name="T55" fmla="*/ 97960836 h 232"/>
                <a:gd name="T56" fmla="*/ 101762008 w 298"/>
                <a:gd name="T57" fmla="*/ 100842836 h 232"/>
                <a:gd name="T58" fmla="*/ 104556405 w 298"/>
                <a:gd name="T59" fmla="*/ 97960836 h 232"/>
                <a:gd name="T60" fmla="*/ 107950920 w 298"/>
                <a:gd name="T61" fmla="*/ 93582148 h 232"/>
                <a:gd name="T62" fmla="*/ 109616086 w 298"/>
                <a:gd name="T63" fmla="*/ 97127112 h 232"/>
                <a:gd name="T64" fmla="*/ 117585845 w 298"/>
                <a:gd name="T65" fmla="*/ 85863874 h 232"/>
                <a:gd name="T66" fmla="*/ 113975618 w 298"/>
                <a:gd name="T67" fmla="*/ 83727254 h 232"/>
                <a:gd name="T68" fmla="*/ 112626126 w 298"/>
                <a:gd name="T69" fmla="*/ 78755462 h 232"/>
                <a:gd name="T70" fmla="*/ 121446944 w 298"/>
                <a:gd name="T71" fmla="*/ 79681669 h 232"/>
                <a:gd name="T72" fmla="*/ 121446944 w 298"/>
                <a:gd name="T73" fmla="*/ 77698911 h 232"/>
                <a:gd name="T74" fmla="*/ 119246186 w 298"/>
                <a:gd name="T75" fmla="*/ 72817326 h 232"/>
                <a:gd name="T76" fmla="*/ 120396580 w 298"/>
                <a:gd name="T77" fmla="*/ 67420620 h 232"/>
                <a:gd name="T78" fmla="*/ 117585845 w 298"/>
                <a:gd name="T79" fmla="*/ 62709139 h 232"/>
                <a:gd name="T80" fmla="*/ 117585845 w 298"/>
                <a:gd name="T81" fmla="*/ 47227522 h 232"/>
                <a:gd name="T82" fmla="*/ 116094269 w 298"/>
                <a:gd name="T83" fmla="*/ 43159006 h 232"/>
                <a:gd name="T84" fmla="*/ 113975618 w 298"/>
                <a:gd name="T85" fmla="*/ 41303317 h 232"/>
                <a:gd name="T86" fmla="*/ 107950920 w 298"/>
                <a:gd name="T87" fmla="*/ 29959552 h 232"/>
                <a:gd name="T88" fmla="*/ 106313950 w 298"/>
                <a:gd name="T89" fmla="*/ 29959552 h 232"/>
                <a:gd name="T90" fmla="*/ 109616086 w 298"/>
                <a:gd name="T91" fmla="*/ 27339295 h 232"/>
                <a:gd name="T92" fmla="*/ 106944264 w 298"/>
                <a:gd name="T93" fmla="*/ 22616830 h 232"/>
                <a:gd name="T94" fmla="*/ 102976517 w 298"/>
                <a:gd name="T95" fmla="*/ 11595846 h 232"/>
                <a:gd name="T96" fmla="*/ 100053823 w 298"/>
                <a:gd name="T97" fmla="*/ 4293235 h 232"/>
                <a:gd name="T98" fmla="*/ 95406607 w 298"/>
                <a:gd name="T99" fmla="*/ 3431065 h 232"/>
                <a:gd name="T100" fmla="*/ 88570628 w 298"/>
                <a:gd name="T101" fmla="*/ 11595846 h 232"/>
                <a:gd name="T102" fmla="*/ 76854487 w 298"/>
                <a:gd name="T103" fmla="*/ 10524665 h 232"/>
                <a:gd name="T104" fmla="*/ 71347818 w 298"/>
                <a:gd name="T105" fmla="*/ 13169346 h 232"/>
                <a:gd name="T106" fmla="*/ 65786290 w 298"/>
                <a:gd name="T107" fmla="*/ 10524665 h 232"/>
                <a:gd name="T108" fmla="*/ 61489873 w 298"/>
                <a:gd name="T109" fmla="*/ 4293235 h 232"/>
                <a:gd name="T110" fmla="*/ 38122944 w 298"/>
                <a:gd name="T111" fmla="*/ 4293235 h 232"/>
                <a:gd name="T112" fmla="*/ 35488324 w 298"/>
                <a:gd name="T113" fmla="*/ 4293235 h 232"/>
                <a:gd name="T114" fmla="*/ 28752773 w 298"/>
                <a:gd name="T115" fmla="*/ 4 h 232"/>
                <a:gd name="T116" fmla="*/ 23232437 w 298"/>
                <a:gd name="T117" fmla="*/ 4 h 2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8"/>
                <a:gd name="T178" fmla="*/ 0 h 232"/>
                <a:gd name="T179" fmla="*/ 298 w 298"/>
                <a:gd name="T180" fmla="*/ 232 h 2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8" h="232">
                  <a:moveTo>
                    <a:pt x="57" y="4"/>
                  </a:moveTo>
                  <a:lnTo>
                    <a:pt x="57" y="7"/>
                  </a:lnTo>
                  <a:lnTo>
                    <a:pt x="57" y="17"/>
                  </a:lnTo>
                  <a:lnTo>
                    <a:pt x="51" y="20"/>
                  </a:lnTo>
                  <a:lnTo>
                    <a:pt x="47" y="24"/>
                  </a:lnTo>
                  <a:lnTo>
                    <a:pt x="54" y="27"/>
                  </a:lnTo>
                  <a:lnTo>
                    <a:pt x="54" y="40"/>
                  </a:lnTo>
                  <a:lnTo>
                    <a:pt x="28" y="47"/>
                  </a:lnTo>
                  <a:lnTo>
                    <a:pt x="18" y="51"/>
                  </a:lnTo>
                  <a:lnTo>
                    <a:pt x="15" y="53"/>
                  </a:lnTo>
                  <a:lnTo>
                    <a:pt x="9" y="67"/>
                  </a:lnTo>
                  <a:lnTo>
                    <a:pt x="2" y="74"/>
                  </a:lnTo>
                  <a:lnTo>
                    <a:pt x="0" y="74"/>
                  </a:lnTo>
                  <a:lnTo>
                    <a:pt x="2" y="81"/>
                  </a:lnTo>
                  <a:lnTo>
                    <a:pt x="6" y="81"/>
                  </a:lnTo>
                  <a:lnTo>
                    <a:pt x="12" y="74"/>
                  </a:lnTo>
                  <a:lnTo>
                    <a:pt x="15" y="84"/>
                  </a:lnTo>
                  <a:lnTo>
                    <a:pt x="22" y="87"/>
                  </a:lnTo>
                  <a:lnTo>
                    <a:pt x="25" y="104"/>
                  </a:lnTo>
                  <a:lnTo>
                    <a:pt x="28" y="110"/>
                  </a:lnTo>
                  <a:lnTo>
                    <a:pt x="35" y="110"/>
                  </a:lnTo>
                  <a:lnTo>
                    <a:pt x="37" y="114"/>
                  </a:lnTo>
                  <a:lnTo>
                    <a:pt x="47" y="117"/>
                  </a:lnTo>
                  <a:lnTo>
                    <a:pt x="54" y="124"/>
                  </a:lnTo>
                  <a:lnTo>
                    <a:pt x="54" y="134"/>
                  </a:lnTo>
                  <a:lnTo>
                    <a:pt x="59" y="137"/>
                  </a:lnTo>
                  <a:lnTo>
                    <a:pt x="63" y="141"/>
                  </a:lnTo>
                  <a:lnTo>
                    <a:pt x="67" y="141"/>
                  </a:lnTo>
                  <a:lnTo>
                    <a:pt x="67" y="144"/>
                  </a:lnTo>
                  <a:lnTo>
                    <a:pt x="70" y="147"/>
                  </a:lnTo>
                  <a:lnTo>
                    <a:pt x="70" y="151"/>
                  </a:lnTo>
                  <a:lnTo>
                    <a:pt x="73" y="151"/>
                  </a:lnTo>
                  <a:lnTo>
                    <a:pt x="75" y="151"/>
                  </a:lnTo>
                  <a:lnTo>
                    <a:pt x="82" y="151"/>
                  </a:lnTo>
                  <a:lnTo>
                    <a:pt x="86" y="147"/>
                  </a:lnTo>
                  <a:lnTo>
                    <a:pt x="89" y="144"/>
                  </a:lnTo>
                  <a:lnTo>
                    <a:pt x="92" y="141"/>
                  </a:lnTo>
                  <a:lnTo>
                    <a:pt x="92" y="137"/>
                  </a:lnTo>
                  <a:lnTo>
                    <a:pt x="94" y="137"/>
                  </a:lnTo>
                  <a:lnTo>
                    <a:pt x="98" y="137"/>
                  </a:lnTo>
                  <a:lnTo>
                    <a:pt x="98" y="134"/>
                  </a:lnTo>
                  <a:lnTo>
                    <a:pt x="102" y="127"/>
                  </a:lnTo>
                  <a:lnTo>
                    <a:pt x="105" y="124"/>
                  </a:lnTo>
                  <a:lnTo>
                    <a:pt x="105" y="121"/>
                  </a:lnTo>
                  <a:lnTo>
                    <a:pt x="105" y="117"/>
                  </a:lnTo>
                  <a:lnTo>
                    <a:pt x="127" y="117"/>
                  </a:lnTo>
                  <a:lnTo>
                    <a:pt x="127" y="114"/>
                  </a:lnTo>
                  <a:lnTo>
                    <a:pt x="156" y="114"/>
                  </a:lnTo>
                  <a:lnTo>
                    <a:pt x="156" y="121"/>
                  </a:lnTo>
                  <a:lnTo>
                    <a:pt x="162" y="124"/>
                  </a:lnTo>
                  <a:lnTo>
                    <a:pt x="169" y="131"/>
                  </a:lnTo>
                  <a:lnTo>
                    <a:pt x="169" y="134"/>
                  </a:lnTo>
                  <a:lnTo>
                    <a:pt x="169" y="137"/>
                  </a:lnTo>
                  <a:lnTo>
                    <a:pt x="175" y="141"/>
                  </a:lnTo>
                  <a:lnTo>
                    <a:pt x="175" y="147"/>
                  </a:lnTo>
                  <a:lnTo>
                    <a:pt x="175" y="151"/>
                  </a:lnTo>
                  <a:lnTo>
                    <a:pt x="178" y="154"/>
                  </a:lnTo>
                  <a:lnTo>
                    <a:pt x="182" y="157"/>
                  </a:lnTo>
                  <a:lnTo>
                    <a:pt x="182" y="167"/>
                  </a:lnTo>
                  <a:lnTo>
                    <a:pt x="178" y="167"/>
                  </a:lnTo>
                  <a:lnTo>
                    <a:pt x="178" y="178"/>
                  </a:lnTo>
                  <a:lnTo>
                    <a:pt x="175" y="178"/>
                  </a:lnTo>
                  <a:lnTo>
                    <a:pt x="175" y="184"/>
                  </a:lnTo>
                  <a:lnTo>
                    <a:pt x="185" y="180"/>
                  </a:lnTo>
                  <a:lnTo>
                    <a:pt x="188" y="178"/>
                  </a:lnTo>
                  <a:lnTo>
                    <a:pt x="191" y="178"/>
                  </a:lnTo>
                  <a:lnTo>
                    <a:pt x="191" y="180"/>
                  </a:lnTo>
                  <a:lnTo>
                    <a:pt x="194" y="180"/>
                  </a:lnTo>
                  <a:lnTo>
                    <a:pt x="194" y="174"/>
                  </a:lnTo>
                  <a:lnTo>
                    <a:pt x="201" y="174"/>
                  </a:lnTo>
                  <a:lnTo>
                    <a:pt x="204" y="178"/>
                  </a:lnTo>
                  <a:lnTo>
                    <a:pt x="207" y="178"/>
                  </a:lnTo>
                  <a:lnTo>
                    <a:pt x="213" y="174"/>
                  </a:lnTo>
                  <a:lnTo>
                    <a:pt x="217" y="180"/>
                  </a:lnTo>
                  <a:lnTo>
                    <a:pt x="220" y="180"/>
                  </a:lnTo>
                  <a:lnTo>
                    <a:pt x="222" y="184"/>
                  </a:lnTo>
                  <a:lnTo>
                    <a:pt x="222" y="191"/>
                  </a:lnTo>
                  <a:lnTo>
                    <a:pt x="225" y="204"/>
                  </a:lnTo>
                  <a:lnTo>
                    <a:pt x="229" y="204"/>
                  </a:lnTo>
                  <a:lnTo>
                    <a:pt x="225" y="218"/>
                  </a:lnTo>
                  <a:lnTo>
                    <a:pt x="222" y="221"/>
                  </a:lnTo>
                  <a:lnTo>
                    <a:pt x="222" y="225"/>
                  </a:lnTo>
                  <a:lnTo>
                    <a:pt x="229" y="225"/>
                  </a:lnTo>
                  <a:lnTo>
                    <a:pt x="229" y="221"/>
                  </a:lnTo>
                  <a:lnTo>
                    <a:pt x="239" y="231"/>
                  </a:lnTo>
                  <a:lnTo>
                    <a:pt x="241" y="231"/>
                  </a:lnTo>
                  <a:lnTo>
                    <a:pt x="245" y="227"/>
                  </a:lnTo>
                  <a:lnTo>
                    <a:pt x="248" y="227"/>
                  </a:lnTo>
                  <a:lnTo>
                    <a:pt x="248" y="225"/>
                  </a:lnTo>
                  <a:lnTo>
                    <a:pt x="252" y="221"/>
                  </a:lnTo>
                  <a:lnTo>
                    <a:pt x="255" y="214"/>
                  </a:lnTo>
                  <a:lnTo>
                    <a:pt x="255" y="211"/>
                  </a:lnTo>
                  <a:lnTo>
                    <a:pt x="261" y="211"/>
                  </a:lnTo>
                  <a:lnTo>
                    <a:pt x="261" y="214"/>
                  </a:lnTo>
                  <a:lnTo>
                    <a:pt x="264" y="214"/>
                  </a:lnTo>
                  <a:lnTo>
                    <a:pt x="264" y="218"/>
                  </a:lnTo>
                  <a:lnTo>
                    <a:pt x="277" y="214"/>
                  </a:lnTo>
                  <a:lnTo>
                    <a:pt x="280" y="198"/>
                  </a:lnTo>
                  <a:lnTo>
                    <a:pt x="283" y="194"/>
                  </a:lnTo>
                  <a:lnTo>
                    <a:pt x="280" y="194"/>
                  </a:lnTo>
                  <a:lnTo>
                    <a:pt x="280" y="191"/>
                  </a:lnTo>
                  <a:lnTo>
                    <a:pt x="274" y="188"/>
                  </a:lnTo>
                  <a:lnTo>
                    <a:pt x="274" y="184"/>
                  </a:lnTo>
                  <a:lnTo>
                    <a:pt x="274" y="180"/>
                  </a:lnTo>
                  <a:lnTo>
                    <a:pt x="271" y="178"/>
                  </a:lnTo>
                  <a:lnTo>
                    <a:pt x="287" y="178"/>
                  </a:lnTo>
                  <a:lnTo>
                    <a:pt x="287" y="180"/>
                  </a:lnTo>
                  <a:lnTo>
                    <a:pt x="293" y="180"/>
                  </a:lnTo>
                  <a:lnTo>
                    <a:pt x="293" y="184"/>
                  </a:lnTo>
                  <a:lnTo>
                    <a:pt x="297" y="184"/>
                  </a:lnTo>
                  <a:lnTo>
                    <a:pt x="293" y="174"/>
                  </a:lnTo>
                  <a:lnTo>
                    <a:pt x="290" y="171"/>
                  </a:lnTo>
                  <a:lnTo>
                    <a:pt x="290" y="164"/>
                  </a:lnTo>
                  <a:lnTo>
                    <a:pt x="287" y="164"/>
                  </a:lnTo>
                  <a:lnTo>
                    <a:pt x="290" y="154"/>
                  </a:lnTo>
                  <a:lnTo>
                    <a:pt x="293" y="154"/>
                  </a:lnTo>
                  <a:lnTo>
                    <a:pt x="290" y="151"/>
                  </a:lnTo>
                  <a:lnTo>
                    <a:pt x="287" y="151"/>
                  </a:lnTo>
                  <a:lnTo>
                    <a:pt x="287" y="141"/>
                  </a:lnTo>
                  <a:lnTo>
                    <a:pt x="283" y="141"/>
                  </a:lnTo>
                  <a:lnTo>
                    <a:pt x="277" y="134"/>
                  </a:lnTo>
                  <a:lnTo>
                    <a:pt x="277" y="110"/>
                  </a:lnTo>
                  <a:lnTo>
                    <a:pt x="283" y="107"/>
                  </a:lnTo>
                  <a:lnTo>
                    <a:pt x="283" y="104"/>
                  </a:lnTo>
                  <a:lnTo>
                    <a:pt x="283" y="100"/>
                  </a:lnTo>
                  <a:lnTo>
                    <a:pt x="280" y="97"/>
                  </a:lnTo>
                  <a:lnTo>
                    <a:pt x="277" y="97"/>
                  </a:lnTo>
                  <a:lnTo>
                    <a:pt x="277" y="94"/>
                  </a:lnTo>
                  <a:lnTo>
                    <a:pt x="274" y="94"/>
                  </a:lnTo>
                  <a:lnTo>
                    <a:pt x="271" y="94"/>
                  </a:lnTo>
                  <a:lnTo>
                    <a:pt x="267" y="71"/>
                  </a:lnTo>
                  <a:lnTo>
                    <a:pt x="261" y="67"/>
                  </a:lnTo>
                  <a:lnTo>
                    <a:pt x="258" y="74"/>
                  </a:lnTo>
                  <a:lnTo>
                    <a:pt x="255" y="74"/>
                  </a:lnTo>
                  <a:lnTo>
                    <a:pt x="255" y="67"/>
                  </a:lnTo>
                  <a:lnTo>
                    <a:pt x="261" y="64"/>
                  </a:lnTo>
                  <a:lnTo>
                    <a:pt x="261" y="61"/>
                  </a:lnTo>
                  <a:lnTo>
                    <a:pt x="264" y="61"/>
                  </a:lnTo>
                  <a:lnTo>
                    <a:pt x="267" y="61"/>
                  </a:lnTo>
                  <a:lnTo>
                    <a:pt x="267" y="53"/>
                  </a:lnTo>
                  <a:lnTo>
                    <a:pt x="258" y="51"/>
                  </a:lnTo>
                  <a:lnTo>
                    <a:pt x="255" y="43"/>
                  </a:lnTo>
                  <a:lnTo>
                    <a:pt x="248" y="43"/>
                  </a:lnTo>
                  <a:lnTo>
                    <a:pt x="248" y="27"/>
                  </a:lnTo>
                  <a:lnTo>
                    <a:pt x="245" y="20"/>
                  </a:lnTo>
                  <a:lnTo>
                    <a:pt x="241" y="20"/>
                  </a:lnTo>
                  <a:lnTo>
                    <a:pt x="241" y="10"/>
                  </a:lnTo>
                  <a:lnTo>
                    <a:pt x="239" y="7"/>
                  </a:lnTo>
                  <a:lnTo>
                    <a:pt x="236" y="10"/>
                  </a:lnTo>
                  <a:lnTo>
                    <a:pt x="229" y="7"/>
                  </a:lnTo>
                  <a:lnTo>
                    <a:pt x="229" y="14"/>
                  </a:lnTo>
                  <a:lnTo>
                    <a:pt x="217" y="20"/>
                  </a:lnTo>
                  <a:lnTo>
                    <a:pt x="213" y="27"/>
                  </a:lnTo>
                  <a:lnTo>
                    <a:pt x="210" y="27"/>
                  </a:lnTo>
                  <a:lnTo>
                    <a:pt x="188" y="20"/>
                  </a:lnTo>
                  <a:lnTo>
                    <a:pt x="185" y="24"/>
                  </a:lnTo>
                  <a:lnTo>
                    <a:pt x="182" y="24"/>
                  </a:lnTo>
                  <a:lnTo>
                    <a:pt x="178" y="30"/>
                  </a:lnTo>
                  <a:lnTo>
                    <a:pt x="172" y="30"/>
                  </a:lnTo>
                  <a:lnTo>
                    <a:pt x="166" y="20"/>
                  </a:lnTo>
                  <a:lnTo>
                    <a:pt x="159" y="20"/>
                  </a:lnTo>
                  <a:lnTo>
                    <a:pt x="159" y="24"/>
                  </a:lnTo>
                  <a:lnTo>
                    <a:pt x="147" y="24"/>
                  </a:lnTo>
                  <a:lnTo>
                    <a:pt x="149" y="14"/>
                  </a:lnTo>
                  <a:lnTo>
                    <a:pt x="149" y="10"/>
                  </a:lnTo>
                  <a:lnTo>
                    <a:pt x="147" y="10"/>
                  </a:lnTo>
                  <a:lnTo>
                    <a:pt x="114" y="14"/>
                  </a:lnTo>
                  <a:lnTo>
                    <a:pt x="92" y="10"/>
                  </a:lnTo>
                  <a:lnTo>
                    <a:pt x="89" y="7"/>
                  </a:lnTo>
                  <a:lnTo>
                    <a:pt x="86" y="7"/>
                  </a:lnTo>
                  <a:lnTo>
                    <a:pt x="86" y="10"/>
                  </a:lnTo>
                  <a:lnTo>
                    <a:pt x="82" y="10"/>
                  </a:lnTo>
                  <a:lnTo>
                    <a:pt x="82" y="4"/>
                  </a:lnTo>
                  <a:lnTo>
                    <a:pt x="70" y="4"/>
                  </a:lnTo>
                  <a:lnTo>
                    <a:pt x="67" y="0"/>
                  </a:lnTo>
                  <a:lnTo>
                    <a:pt x="57" y="0"/>
                  </a:lnTo>
                  <a:lnTo>
                    <a:pt x="57" y="4"/>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21" name="Freeform 29"/>
            <p:cNvSpPr>
              <a:spLocks/>
            </p:cNvSpPr>
            <p:nvPr/>
          </p:nvSpPr>
          <p:spPr bwMode="auto">
            <a:xfrm>
              <a:off x="2819" y="1842"/>
              <a:ext cx="18" cy="17"/>
            </a:xfrm>
            <a:custGeom>
              <a:avLst/>
              <a:gdLst>
                <a:gd name="T0" fmla="*/ 5 w 17"/>
                <a:gd name="T1" fmla="*/ 0 h 17"/>
                <a:gd name="T2" fmla="*/ 0 w 17"/>
                <a:gd name="T3" fmla="*/ 8 h 17"/>
                <a:gd name="T4" fmla="*/ 0 w 17"/>
                <a:gd name="T5" fmla="*/ 16 h 17"/>
                <a:gd name="T6" fmla="*/ 231710 w 17"/>
                <a:gd name="T7" fmla="*/ 8 h 17"/>
                <a:gd name="T8" fmla="*/ 308364 w 17"/>
                <a:gd name="T9" fmla="*/ 8 h 17"/>
                <a:gd name="T10" fmla="*/ 5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5" y="0"/>
                  </a:moveTo>
                  <a:lnTo>
                    <a:pt x="0" y="8"/>
                  </a:lnTo>
                  <a:lnTo>
                    <a:pt x="0" y="16"/>
                  </a:lnTo>
                  <a:lnTo>
                    <a:pt x="11" y="8"/>
                  </a:lnTo>
                  <a:lnTo>
                    <a:pt x="16" y="8"/>
                  </a:lnTo>
                  <a:lnTo>
                    <a:pt x="5" y="0"/>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22" name="Freeform 30"/>
            <p:cNvSpPr>
              <a:spLocks/>
            </p:cNvSpPr>
            <p:nvPr/>
          </p:nvSpPr>
          <p:spPr bwMode="auto">
            <a:xfrm>
              <a:off x="2792" y="1791"/>
              <a:ext cx="136" cy="79"/>
            </a:xfrm>
            <a:custGeom>
              <a:avLst/>
              <a:gdLst>
                <a:gd name="T0" fmla="*/ 624860287 w 124"/>
                <a:gd name="T1" fmla="*/ 6133628 h 74"/>
                <a:gd name="T2" fmla="*/ 660840929 w 124"/>
                <a:gd name="T3" fmla="*/ 6133628 h 74"/>
                <a:gd name="T4" fmla="*/ 601171936 w 124"/>
                <a:gd name="T5" fmla="*/ 6133628 h 74"/>
                <a:gd name="T6" fmla="*/ 528219658 w 124"/>
                <a:gd name="T7" fmla="*/ 6133628 h 74"/>
                <a:gd name="T8" fmla="*/ 500893878 w 124"/>
                <a:gd name="T9" fmla="*/ 5525251 h 74"/>
                <a:gd name="T10" fmla="*/ 500893878 w 124"/>
                <a:gd name="T11" fmla="*/ 5208987 h 74"/>
                <a:gd name="T12" fmla="*/ 500893878 w 124"/>
                <a:gd name="T13" fmla="*/ 4608373 h 74"/>
                <a:gd name="T14" fmla="*/ 528219658 w 124"/>
                <a:gd name="T15" fmla="*/ 4316704 h 74"/>
                <a:gd name="T16" fmla="*/ 500893878 w 124"/>
                <a:gd name="T17" fmla="*/ 4043497 h 74"/>
                <a:gd name="T18" fmla="*/ 473622007 w 124"/>
                <a:gd name="T19" fmla="*/ 3756445 h 74"/>
                <a:gd name="T20" fmla="*/ 528219658 w 124"/>
                <a:gd name="T21" fmla="*/ 3518696 h 74"/>
                <a:gd name="T22" fmla="*/ 563603656 w 124"/>
                <a:gd name="T23" fmla="*/ 3295995 h 74"/>
                <a:gd name="T24" fmla="*/ 624860287 w 124"/>
                <a:gd name="T25" fmla="*/ 3295995 h 74"/>
                <a:gd name="T26" fmla="*/ 723157062 w 124"/>
                <a:gd name="T27" fmla="*/ 3295995 h 74"/>
                <a:gd name="T28" fmla="*/ 723157062 w 124"/>
                <a:gd name="T29" fmla="*/ 2891985 h 74"/>
                <a:gd name="T30" fmla="*/ 624860287 w 124"/>
                <a:gd name="T31" fmla="*/ 2891985 h 74"/>
                <a:gd name="T32" fmla="*/ 528219658 w 124"/>
                <a:gd name="T33" fmla="*/ 2891985 h 74"/>
                <a:gd name="T34" fmla="*/ 500893878 w 124"/>
                <a:gd name="T35" fmla="*/ 3295995 h 74"/>
                <a:gd name="T36" fmla="*/ 387055975 w 124"/>
                <a:gd name="T37" fmla="*/ 3518696 h 74"/>
                <a:gd name="T38" fmla="*/ 355130834 w 124"/>
                <a:gd name="T39" fmla="*/ 3756445 h 74"/>
                <a:gd name="T40" fmla="*/ 327313138 w 124"/>
                <a:gd name="T41" fmla="*/ 3518696 h 74"/>
                <a:gd name="T42" fmla="*/ 327313138 w 124"/>
                <a:gd name="T43" fmla="*/ 3295995 h 74"/>
                <a:gd name="T44" fmla="*/ 269176539 w 124"/>
                <a:gd name="T45" fmla="*/ 3295995 h 74"/>
                <a:gd name="T46" fmla="*/ 198872523 w 124"/>
                <a:gd name="T47" fmla="*/ 2891985 h 74"/>
                <a:gd name="T48" fmla="*/ 171452543 w 124"/>
                <a:gd name="T49" fmla="*/ 2558526 h 74"/>
                <a:gd name="T50" fmla="*/ 171452543 w 124"/>
                <a:gd name="T51" fmla="*/ 2244913 h 74"/>
                <a:gd name="T52" fmla="*/ 171452543 w 124"/>
                <a:gd name="T53" fmla="*/ 2102830 h 74"/>
                <a:gd name="T54" fmla="*/ 108033425 w 124"/>
                <a:gd name="T55" fmla="*/ 2102830 h 74"/>
                <a:gd name="T56" fmla="*/ 3 w 124"/>
                <a:gd name="T57" fmla="*/ 1714090 h 74"/>
                <a:gd name="T58" fmla="*/ 0 w 124"/>
                <a:gd name="T59" fmla="*/ 1157874 h 74"/>
                <a:gd name="T60" fmla="*/ 0 w 124"/>
                <a:gd name="T61" fmla="*/ 891415 h 74"/>
                <a:gd name="T62" fmla="*/ 3 w 124"/>
                <a:gd name="T63" fmla="*/ 1157874 h 74"/>
                <a:gd name="T64" fmla="*/ 473622007 w 124"/>
                <a:gd name="T65" fmla="*/ 7 h 74"/>
                <a:gd name="T66" fmla="*/ 563603656 w 124"/>
                <a:gd name="T67" fmla="*/ 4 h 74"/>
                <a:gd name="T68" fmla="*/ 1177110420 w 124"/>
                <a:gd name="T69" fmla="*/ 0 h 74"/>
                <a:gd name="T70" fmla="*/ 1177110420 w 124"/>
                <a:gd name="T71" fmla="*/ 4 h 74"/>
                <a:gd name="T72" fmla="*/ 1177110420 w 124"/>
                <a:gd name="T73" fmla="*/ 7 h 74"/>
                <a:gd name="T74" fmla="*/ 1177110420 w 124"/>
                <a:gd name="T75" fmla="*/ 1408794 h 74"/>
                <a:gd name="T76" fmla="*/ 1105990334 w 124"/>
                <a:gd name="T77" fmla="*/ 1714090 h 74"/>
                <a:gd name="T78" fmla="*/ 1075955365 w 124"/>
                <a:gd name="T79" fmla="*/ 2102830 h 74"/>
                <a:gd name="T80" fmla="*/ 1140592376 w 124"/>
                <a:gd name="T81" fmla="*/ 2244913 h 74"/>
                <a:gd name="T82" fmla="*/ 1140592376 w 124"/>
                <a:gd name="T83" fmla="*/ 3518696 h 74"/>
                <a:gd name="T84" fmla="*/ 892207231 w 124"/>
                <a:gd name="T85" fmla="*/ 4043497 h 74"/>
                <a:gd name="T86" fmla="*/ 813483221 w 124"/>
                <a:gd name="T87" fmla="*/ 4316704 h 74"/>
                <a:gd name="T88" fmla="*/ 773845776 w 124"/>
                <a:gd name="T89" fmla="*/ 4608373 h 74"/>
                <a:gd name="T90" fmla="*/ 723157062 w 124"/>
                <a:gd name="T91" fmla="*/ 5898575 h 74"/>
                <a:gd name="T92" fmla="*/ 660840929 w 124"/>
                <a:gd name="T93" fmla="*/ 6337802 h 74"/>
                <a:gd name="T94" fmla="*/ 624860287 w 124"/>
                <a:gd name="T95" fmla="*/ 6337802 h 74"/>
                <a:gd name="T96" fmla="*/ 624860287 w 124"/>
                <a:gd name="T97" fmla="*/ 6133628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4"/>
                <a:gd name="T148" fmla="*/ 0 h 74"/>
                <a:gd name="T149" fmla="*/ 124 w 124"/>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4" h="74">
                  <a:moveTo>
                    <a:pt x="66" y="70"/>
                  </a:moveTo>
                  <a:lnTo>
                    <a:pt x="69" y="70"/>
                  </a:lnTo>
                  <a:lnTo>
                    <a:pt x="62" y="70"/>
                  </a:lnTo>
                  <a:lnTo>
                    <a:pt x="56" y="70"/>
                  </a:lnTo>
                  <a:lnTo>
                    <a:pt x="52" y="63"/>
                  </a:lnTo>
                  <a:lnTo>
                    <a:pt x="52" y="60"/>
                  </a:lnTo>
                  <a:lnTo>
                    <a:pt x="52" y="53"/>
                  </a:lnTo>
                  <a:lnTo>
                    <a:pt x="56" y="50"/>
                  </a:lnTo>
                  <a:lnTo>
                    <a:pt x="52" y="47"/>
                  </a:lnTo>
                  <a:lnTo>
                    <a:pt x="50" y="43"/>
                  </a:lnTo>
                  <a:lnTo>
                    <a:pt x="56" y="40"/>
                  </a:lnTo>
                  <a:lnTo>
                    <a:pt x="59" y="37"/>
                  </a:lnTo>
                  <a:lnTo>
                    <a:pt x="66" y="37"/>
                  </a:lnTo>
                  <a:lnTo>
                    <a:pt x="75" y="37"/>
                  </a:lnTo>
                  <a:lnTo>
                    <a:pt x="75" y="33"/>
                  </a:lnTo>
                  <a:lnTo>
                    <a:pt x="66" y="33"/>
                  </a:lnTo>
                  <a:lnTo>
                    <a:pt x="56" y="33"/>
                  </a:lnTo>
                  <a:lnTo>
                    <a:pt x="52" y="37"/>
                  </a:lnTo>
                  <a:lnTo>
                    <a:pt x="40" y="40"/>
                  </a:lnTo>
                  <a:lnTo>
                    <a:pt x="37" y="43"/>
                  </a:lnTo>
                  <a:lnTo>
                    <a:pt x="35" y="40"/>
                  </a:lnTo>
                  <a:lnTo>
                    <a:pt x="35" y="37"/>
                  </a:lnTo>
                  <a:lnTo>
                    <a:pt x="28" y="37"/>
                  </a:lnTo>
                  <a:lnTo>
                    <a:pt x="21" y="33"/>
                  </a:lnTo>
                  <a:lnTo>
                    <a:pt x="18" y="30"/>
                  </a:lnTo>
                  <a:lnTo>
                    <a:pt x="18" y="26"/>
                  </a:lnTo>
                  <a:lnTo>
                    <a:pt x="18" y="24"/>
                  </a:lnTo>
                  <a:lnTo>
                    <a:pt x="12" y="24"/>
                  </a:lnTo>
                  <a:lnTo>
                    <a:pt x="3" y="20"/>
                  </a:lnTo>
                  <a:lnTo>
                    <a:pt x="0" y="14"/>
                  </a:lnTo>
                  <a:lnTo>
                    <a:pt x="0" y="10"/>
                  </a:lnTo>
                  <a:lnTo>
                    <a:pt x="3" y="14"/>
                  </a:lnTo>
                  <a:lnTo>
                    <a:pt x="50" y="7"/>
                  </a:lnTo>
                  <a:lnTo>
                    <a:pt x="59" y="4"/>
                  </a:lnTo>
                  <a:lnTo>
                    <a:pt x="123" y="0"/>
                  </a:lnTo>
                  <a:lnTo>
                    <a:pt x="123" y="4"/>
                  </a:lnTo>
                  <a:lnTo>
                    <a:pt x="123" y="7"/>
                  </a:lnTo>
                  <a:lnTo>
                    <a:pt x="123" y="17"/>
                  </a:lnTo>
                  <a:lnTo>
                    <a:pt x="116" y="20"/>
                  </a:lnTo>
                  <a:lnTo>
                    <a:pt x="113" y="24"/>
                  </a:lnTo>
                  <a:lnTo>
                    <a:pt x="119" y="26"/>
                  </a:lnTo>
                  <a:lnTo>
                    <a:pt x="119" y="40"/>
                  </a:lnTo>
                  <a:lnTo>
                    <a:pt x="93" y="47"/>
                  </a:lnTo>
                  <a:lnTo>
                    <a:pt x="85" y="50"/>
                  </a:lnTo>
                  <a:lnTo>
                    <a:pt x="81" y="53"/>
                  </a:lnTo>
                  <a:lnTo>
                    <a:pt x="75" y="67"/>
                  </a:lnTo>
                  <a:lnTo>
                    <a:pt x="69" y="73"/>
                  </a:lnTo>
                  <a:lnTo>
                    <a:pt x="66" y="73"/>
                  </a:lnTo>
                  <a:lnTo>
                    <a:pt x="66" y="70"/>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23" name="Freeform 31"/>
            <p:cNvSpPr>
              <a:spLocks/>
            </p:cNvSpPr>
            <p:nvPr/>
          </p:nvSpPr>
          <p:spPr bwMode="auto">
            <a:xfrm>
              <a:off x="3148" y="1883"/>
              <a:ext cx="262" cy="285"/>
            </a:xfrm>
            <a:custGeom>
              <a:avLst/>
              <a:gdLst>
                <a:gd name="T0" fmla="*/ 14319353 w 242"/>
                <a:gd name="T1" fmla="*/ 4234778 h 266"/>
                <a:gd name="T2" fmla="*/ 21298689 w 242"/>
                <a:gd name="T3" fmla="*/ 9256157 h 266"/>
                <a:gd name="T4" fmla="*/ 24964610 w 242"/>
                <a:gd name="T5" fmla="*/ 10879671 h 266"/>
                <a:gd name="T6" fmla="*/ 31679793 w 242"/>
                <a:gd name="T7" fmla="*/ 11477322 h 266"/>
                <a:gd name="T8" fmla="*/ 24964610 w 242"/>
                <a:gd name="T9" fmla="*/ 13069113 h 266"/>
                <a:gd name="T10" fmla="*/ 27027801 w 242"/>
                <a:gd name="T11" fmla="*/ 14337315 h 266"/>
                <a:gd name="T12" fmla="*/ 34297957 w 242"/>
                <a:gd name="T13" fmla="*/ 16458640 h 266"/>
                <a:gd name="T14" fmla="*/ 31679793 w 242"/>
                <a:gd name="T15" fmla="*/ 15708271 h 266"/>
                <a:gd name="T16" fmla="*/ 24964610 w 242"/>
                <a:gd name="T17" fmla="*/ 15361403 h 266"/>
                <a:gd name="T18" fmla="*/ 11284069 w 242"/>
                <a:gd name="T19" fmla="*/ 15708271 h 266"/>
                <a:gd name="T20" fmla="*/ 11284069 w 242"/>
                <a:gd name="T21" fmla="*/ 16830279 h 266"/>
                <a:gd name="T22" fmla="*/ 18171094 w 242"/>
                <a:gd name="T23" fmla="*/ 18032435 h 266"/>
                <a:gd name="T24" fmla="*/ 18171094 w 242"/>
                <a:gd name="T25" fmla="*/ 18452777 h 266"/>
                <a:gd name="T26" fmla="*/ 2 w 242"/>
                <a:gd name="T27" fmla="*/ 22102438 h 266"/>
                <a:gd name="T28" fmla="*/ 2 w 242"/>
                <a:gd name="T29" fmla="*/ 23631272 h 266"/>
                <a:gd name="T30" fmla="*/ 5 w 242"/>
                <a:gd name="T31" fmla="*/ 24515106 h 266"/>
                <a:gd name="T32" fmla="*/ 8892180 w 242"/>
                <a:gd name="T33" fmla="*/ 26676905 h 266"/>
                <a:gd name="T34" fmla="*/ 0 w 242"/>
                <a:gd name="T35" fmla="*/ 29126772 h 266"/>
                <a:gd name="T36" fmla="*/ 5 w 242"/>
                <a:gd name="T37" fmla="*/ 29126772 h 266"/>
                <a:gd name="T38" fmla="*/ 21298689 w 242"/>
                <a:gd name="T39" fmla="*/ 30054629 h 266"/>
                <a:gd name="T40" fmla="*/ 31679793 w 242"/>
                <a:gd name="T41" fmla="*/ 32201377 h 266"/>
                <a:gd name="T42" fmla="*/ 34297957 w 242"/>
                <a:gd name="T43" fmla="*/ 32785039 h 266"/>
                <a:gd name="T44" fmla="*/ 43523706 w 242"/>
                <a:gd name="T45" fmla="*/ 33436313 h 266"/>
                <a:gd name="T46" fmla="*/ 47120684 w 242"/>
                <a:gd name="T47" fmla="*/ 36623692 h 266"/>
                <a:gd name="T48" fmla="*/ 40201287 w 242"/>
                <a:gd name="T49" fmla="*/ 38302594 h 266"/>
                <a:gd name="T50" fmla="*/ 61844993 w 242"/>
                <a:gd name="T51" fmla="*/ 42739369 h 266"/>
                <a:gd name="T52" fmla="*/ 71870835 w 242"/>
                <a:gd name="T53" fmla="*/ 42066855 h 266"/>
                <a:gd name="T54" fmla="*/ 94861298 w 242"/>
                <a:gd name="T55" fmla="*/ 40509187 h 266"/>
                <a:gd name="T56" fmla="*/ 183668242 w 242"/>
                <a:gd name="T57" fmla="*/ 38021005 h 266"/>
                <a:gd name="T58" fmla="*/ 208538505 w 242"/>
                <a:gd name="T59" fmla="*/ 38738331 h 266"/>
                <a:gd name="T60" fmla="*/ 218451024 w 242"/>
                <a:gd name="T61" fmla="*/ 38021005 h 266"/>
                <a:gd name="T62" fmla="*/ 228385715 w 242"/>
                <a:gd name="T63" fmla="*/ 34334341 h 266"/>
                <a:gd name="T64" fmla="*/ 220137662 w 242"/>
                <a:gd name="T65" fmla="*/ 34001256 h 266"/>
                <a:gd name="T66" fmla="*/ 220137662 w 242"/>
                <a:gd name="T67" fmla="*/ 24515106 h 266"/>
                <a:gd name="T68" fmla="*/ 230636229 w 242"/>
                <a:gd name="T69" fmla="*/ 18452777 h 266"/>
                <a:gd name="T70" fmla="*/ 238212315 w 242"/>
                <a:gd name="T71" fmla="*/ 16830279 h 266"/>
                <a:gd name="T72" fmla="*/ 235462225 w 242"/>
                <a:gd name="T73" fmla="*/ 11477322 h 266"/>
                <a:gd name="T74" fmla="*/ 235462225 w 242"/>
                <a:gd name="T75" fmla="*/ 8255883 h 266"/>
                <a:gd name="T76" fmla="*/ 225638812 w 242"/>
                <a:gd name="T77" fmla="*/ 8255883 h 266"/>
                <a:gd name="T78" fmla="*/ 220137662 w 242"/>
                <a:gd name="T79" fmla="*/ 6609008 h 266"/>
                <a:gd name="T80" fmla="*/ 215281041 w 242"/>
                <a:gd name="T81" fmla="*/ 5979239 h 266"/>
                <a:gd name="T82" fmla="*/ 212753370 w 242"/>
                <a:gd name="T83" fmla="*/ 4753997 h 266"/>
                <a:gd name="T84" fmla="*/ 193759804 w 242"/>
                <a:gd name="T85" fmla="*/ 4753997 h 266"/>
                <a:gd name="T86" fmla="*/ 171604154 w 242"/>
                <a:gd name="T87" fmla="*/ 5979239 h 266"/>
                <a:gd name="T88" fmla="*/ 165382673 w 242"/>
                <a:gd name="T89" fmla="*/ 6863913 h 266"/>
                <a:gd name="T90" fmla="*/ 154857776 w 242"/>
                <a:gd name="T91" fmla="*/ 6609008 h 266"/>
                <a:gd name="T92" fmla="*/ 144736039 w 242"/>
                <a:gd name="T93" fmla="*/ 5979239 h 266"/>
                <a:gd name="T94" fmla="*/ 141825337 w 242"/>
                <a:gd name="T95" fmla="*/ 4234778 h 266"/>
                <a:gd name="T96" fmla="*/ 135655961 w 242"/>
                <a:gd name="T97" fmla="*/ 3142536 h 266"/>
                <a:gd name="T98" fmla="*/ 122191607 w 242"/>
                <a:gd name="T99" fmla="*/ 2555001 h 266"/>
                <a:gd name="T100" fmla="*/ 120999139 w 242"/>
                <a:gd name="T101" fmla="*/ 1576336 h 266"/>
                <a:gd name="T102" fmla="*/ 104248466 w 242"/>
                <a:gd name="T103" fmla="*/ 2555001 h 266"/>
                <a:gd name="T104" fmla="*/ 91203173 w 242"/>
                <a:gd name="T105" fmla="*/ 3142536 h 266"/>
                <a:gd name="T106" fmla="*/ 91203173 w 242"/>
                <a:gd name="T107" fmla="*/ 0 h 266"/>
                <a:gd name="T108" fmla="*/ 82150880 w 242"/>
                <a:gd name="T109" fmla="*/ 4 h 266"/>
                <a:gd name="T110" fmla="*/ 75781051 w 242"/>
                <a:gd name="T111" fmla="*/ 4 h 266"/>
                <a:gd name="T112" fmla="*/ 71870835 w 242"/>
                <a:gd name="T113" fmla="*/ 2077311 h 266"/>
                <a:gd name="T114" fmla="*/ 59717745 w 242"/>
                <a:gd name="T115" fmla="*/ 3688964 h 266"/>
                <a:gd name="T116" fmla="*/ 50257685 w 242"/>
                <a:gd name="T117" fmla="*/ 2555001 h 266"/>
                <a:gd name="T118" fmla="*/ 40201287 w 242"/>
                <a:gd name="T119" fmla="*/ 1576336 h 266"/>
                <a:gd name="T120" fmla="*/ 27027801 w 242"/>
                <a:gd name="T121" fmla="*/ 2077311 h 266"/>
                <a:gd name="T122" fmla="*/ 24964610 w 242"/>
                <a:gd name="T123" fmla="*/ 3142536 h 266"/>
                <a:gd name="T124" fmla="*/ 21298689 w 242"/>
                <a:gd name="T125" fmla="*/ 3688964 h 2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2"/>
                <a:gd name="T190" fmla="*/ 0 h 266"/>
                <a:gd name="T191" fmla="*/ 242 w 242"/>
                <a:gd name="T192" fmla="*/ 266 h 2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2" h="266">
                  <a:moveTo>
                    <a:pt x="21" y="23"/>
                  </a:moveTo>
                  <a:lnTo>
                    <a:pt x="15" y="27"/>
                  </a:lnTo>
                  <a:lnTo>
                    <a:pt x="15" y="51"/>
                  </a:lnTo>
                  <a:lnTo>
                    <a:pt x="21" y="57"/>
                  </a:lnTo>
                  <a:lnTo>
                    <a:pt x="25" y="57"/>
                  </a:lnTo>
                  <a:lnTo>
                    <a:pt x="25" y="67"/>
                  </a:lnTo>
                  <a:lnTo>
                    <a:pt x="27" y="67"/>
                  </a:lnTo>
                  <a:lnTo>
                    <a:pt x="31" y="71"/>
                  </a:lnTo>
                  <a:lnTo>
                    <a:pt x="27" y="71"/>
                  </a:lnTo>
                  <a:lnTo>
                    <a:pt x="25" y="80"/>
                  </a:lnTo>
                  <a:lnTo>
                    <a:pt x="27" y="80"/>
                  </a:lnTo>
                  <a:lnTo>
                    <a:pt x="27" y="88"/>
                  </a:lnTo>
                  <a:lnTo>
                    <a:pt x="31" y="91"/>
                  </a:lnTo>
                  <a:lnTo>
                    <a:pt x="34" y="101"/>
                  </a:lnTo>
                  <a:lnTo>
                    <a:pt x="31" y="101"/>
                  </a:lnTo>
                  <a:lnTo>
                    <a:pt x="31" y="97"/>
                  </a:lnTo>
                  <a:lnTo>
                    <a:pt x="25" y="97"/>
                  </a:lnTo>
                  <a:lnTo>
                    <a:pt x="25" y="94"/>
                  </a:lnTo>
                  <a:lnTo>
                    <a:pt x="9" y="94"/>
                  </a:lnTo>
                  <a:lnTo>
                    <a:pt x="12" y="97"/>
                  </a:lnTo>
                  <a:lnTo>
                    <a:pt x="12" y="101"/>
                  </a:lnTo>
                  <a:lnTo>
                    <a:pt x="12" y="104"/>
                  </a:lnTo>
                  <a:lnTo>
                    <a:pt x="18" y="107"/>
                  </a:lnTo>
                  <a:lnTo>
                    <a:pt x="18" y="111"/>
                  </a:lnTo>
                  <a:lnTo>
                    <a:pt x="21" y="111"/>
                  </a:lnTo>
                  <a:lnTo>
                    <a:pt x="18" y="114"/>
                  </a:lnTo>
                  <a:lnTo>
                    <a:pt x="15" y="131"/>
                  </a:lnTo>
                  <a:lnTo>
                    <a:pt x="2" y="135"/>
                  </a:lnTo>
                  <a:lnTo>
                    <a:pt x="2" y="138"/>
                  </a:lnTo>
                  <a:lnTo>
                    <a:pt x="2" y="144"/>
                  </a:lnTo>
                  <a:lnTo>
                    <a:pt x="5" y="144"/>
                  </a:lnTo>
                  <a:lnTo>
                    <a:pt x="5" y="151"/>
                  </a:lnTo>
                  <a:lnTo>
                    <a:pt x="9" y="151"/>
                  </a:lnTo>
                  <a:lnTo>
                    <a:pt x="9" y="164"/>
                  </a:lnTo>
                  <a:lnTo>
                    <a:pt x="0" y="171"/>
                  </a:lnTo>
                  <a:lnTo>
                    <a:pt x="0" y="178"/>
                  </a:lnTo>
                  <a:lnTo>
                    <a:pt x="2" y="178"/>
                  </a:lnTo>
                  <a:lnTo>
                    <a:pt x="5" y="178"/>
                  </a:lnTo>
                  <a:lnTo>
                    <a:pt x="5" y="181"/>
                  </a:lnTo>
                  <a:lnTo>
                    <a:pt x="21" y="185"/>
                  </a:lnTo>
                  <a:lnTo>
                    <a:pt x="25" y="191"/>
                  </a:lnTo>
                  <a:lnTo>
                    <a:pt x="31" y="198"/>
                  </a:lnTo>
                  <a:lnTo>
                    <a:pt x="31" y="201"/>
                  </a:lnTo>
                  <a:lnTo>
                    <a:pt x="34" y="201"/>
                  </a:lnTo>
                  <a:lnTo>
                    <a:pt x="37" y="205"/>
                  </a:lnTo>
                  <a:lnTo>
                    <a:pt x="43" y="205"/>
                  </a:lnTo>
                  <a:lnTo>
                    <a:pt x="43" y="222"/>
                  </a:lnTo>
                  <a:lnTo>
                    <a:pt x="47" y="224"/>
                  </a:lnTo>
                  <a:lnTo>
                    <a:pt x="43" y="228"/>
                  </a:lnTo>
                  <a:lnTo>
                    <a:pt x="40" y="235"/>
                  </a:lnTo>
                  <a:lnTo>
                    <a:pt x="37" y="265"/>
                  </a:lnTo>
                  <a:lnTo>
                    <a:pt x="62" y="262"/>
                  </a:lnTo>
                  <a:lnTo>
                    <a:pt x="66" y="262"/>
                  </a:lnTo>
                  <a:lnTo>
                    <a:pt x="72" y="258"/>
                  </a:lnTo>
                  <a:lnTo>
                    <a:pt x="82" y="252"/>
                  </a:lnTo>
                  <a:lnTo>
                    <a:pt x="94" y="248"/>
                  </a:lnTo>
                  <a:lnTo>
                    <a:pt x="133" y="238"/>
                  </a:lnTo>
                  <a:lnTo>
                    <a:pt x="184" y="232"/>
                  </a:lnTo>
                  <a:lnTo>
                    <a:pt x="193" y="235"/>
                  </a:lnTo>
                  <a:lnTo>
                    <a:pt x="208" y="238"/>
                  </a:lnTo>
                  <a:lnTo>
                    <a:pt x="215" y="238"/>
                  </a:lnTo>
                  <a:lnTo>
                    <a:pt x="218" y="232"/>
                  </a:lnTo>
                  <a:lnTo>
                    <a:pt x="231" y="235"/>
                  </a:lnTo>
                  <a:lnTo>
                    <a:pt x="228" y="211"/>
                  </a:lnTo>
                  <a:lnTo>
                    <a:pt x="221" y="211"/>
                  </a:lnTo>
                  <a:lnTo>
                    <a:pt x="221" y="208"/>
                  </a:lnTo>
                  <a:lnTo>
                    <a:pt x="215" y="154"/>
                  </a:lnTo>
                  <a:lnTo>
                    <a:pt x="221" y="151"/>
                  </a:lnTo>
                  <a:lnTo>
                    <a:pt x="224" y="127"/>
                  </a:lnTo>
                  <a:lnTo>
                    <a:pt x="231" y="114"/>
                  </a:lnTo>
                  <a:lnTo>
                    <a:pt x="238" y="107"/>
                  </a:lnTo>
                  <a:lnTo>
                    <a:pt x="238" y="104"/>
                  </a:lnTo>
                  <a:lnTo>
                    <a:pt x="241" y="104"/>
                  </a:lnTo>
                  <a:lnTo>
                    <a:pt x="234" y="71"/>
                  </a:lnTo>
                  <a:lnTo>
                    <a:pt x="231" y="67"/>
                  </a:lnTo>
                  <a:lnTo>
                    <a:pt x="234" y="51"/>
                  </a:lnTo>
                  <a:lnTo>
                    <a:pt x="231" y="51"/>
                  </a:lnTo>
                  <a:lnTo>
                    <a:pt x="224" y="51"/>
                  </a:lnTo>
                  <a:lnTo>
                    <a:pt x="221" y="47"/>
                  </a:lnTo>
                  <a:lnTo>
                    <a:pt x="221" y="41"/>
                  </a:lnTo>
                  <a:lnTo>
                    <a:pt x="218" y="37"/>
                  </a:lnTo>
                  <a:lnTo>
                    <a:pt x="215" y="37"/>
                  </a:lnTo>
                  <a:lnTo>
                    <a:pt x="215" y="33"/>
                  </a:lnTo>
                  <a:lnTo>
                    <a:pt x="212" y="30"/>
                  </a:lnTo>
                  <a:lnTo>
                    <a:pt x="208" y="33"/>
                  </a:lnTo>
                  <a:lnTo>
                    <a:pt x="193" y="30"/>
                  </a:lnTo>
                  <a:lnTo>
                    <a:pt x="187" y="33"/>
                  </a:lnTo>
                  <a:lnTo>
                    <a:pt x="171" y="37"/>
                  </a:lnTo>
                  <a:lnTo>
                    <a:pt x="168" y="41"/>
                  </a:lnTo>
                  <a:lnTo>
                    <a:pt x="165" y="43"/>
                  </a:lnTo>
                  <a:lnTo>
                    <a:pt x="158" y="41"/>
                  </a:lnTo>
                  <a:lnTo>
                    <a:pt x="154" y="41"/>
                  </a:lnTo>
                  <a:lnTo>
                    <a:pt x="149" y="41"/>
                  </a:lnTo>
                  <a:lnTo>
                    <a:pt x="145" y="37"/>
                  </a:lnTo>
                  <a:lnTo>
                    <a:pt x="141" y="33"/>
                  </a:lnTo>
                  <a:lnTo>
                    <a:pt x="141" y="27"/>
                  </a:lnTo>
                  <a:lnTo>
                    <a:pt x="138" y="27"/>
                  </a:lnTo>
                  <a:lnTo>
                    <a:pt x="136" y="20"/>
                  </a:lnTo>
                  <a:lnTo>
                    <a:pt x="133" y="17"/>
                  </a:lnTo>
                  <a:lnTo>
                    <a:pt x="122" y="17"/>
                  </a:lnTo>
                  <a:lnTo>
                    <a:pt x="120" y="14"/>
                  </a:lnTo>
                  <a:lnTo>
                    <a:pt x="120" y="10"/>
                  </a:lnTo>
                  <a:lnTo>
                    <a:pt x="106" y="10"/>
                  </a:lnTo>
                  <a:lnTo>
                    <a:pt x="104" y="17"/>
                  </a:lnTo>
                  <a:lnTo>
                    <a:pt x="101" y="17"/>
                  </a:lnTo>
                  <a:lnTo>
                    <a:pt x="91" y="20"/>
                  </a:lnTo>
                  <a:lnTo>
                    <a:pt x="91" y="7"/>
                  </a:lnTo>
                  <a:lnTo>
                    <a:pt x="91" y="0"/>
                  </a:lnTo>
                  <a:lnTo>
                    <a:pt x="85" y="0"/>
                  </a:lnTo>
                  <a:lnTo>
                    <a:pt x="82" y="4"/>
                  </a:lnTo>
                  <a:lnTo>
                    <a:pt x="79" y="4"/>
                  </a:lnTo>
                  <a:lnTo>
                    <a:pt x="75" y="4"/>
                  </a:lnTo>
                  <a:lnTo>
                    <a:pt x="72" y="4"/>
                  </a:lnTo>
                  <a:lnTo>
                    <a:pt x="72" y="14"/>
                  </a:lnTo>
                  <a:lnTo>
                    <a:pt x="59" y="17"/>
                  </a:lnTo>
                  <a:lnTo>
                    <a:pt x="59" y="23"/>
                  </a:lnTo>
                  <a:lnTo>
                    <a:pt x="56" y="23"/>
                  </a:lnTo>
                  <a:lnTo>
                    <a:pt x="50" y="17"/>
                  </a:lnTo>
                  <a:lnTo>
                    <a:pt x="47" y="20"/>
                  </a:lnTo>
                  <a:lnTo>
                    <a:pt x="40" y="10"/>
                  </a:lnTo>
                  <a:lnTo>
                    <a:pt x="31" y="10"/>
                  </a:lnTo>
                  <a:lnTo>
                    <a:pt x="27" y="14"/>
                  </a:lnTo>
                  <a:lnTo>
                    <a:pt x="27" y="17"/>
                  </a:lnTo>
                  <a:lnTo>
                    <a:pt x="25" y="20"/>
                  </a:lnTo>
                  <a:lnTo>
                    <a:pt x="21" y="20"/>
                  </a:lnTo>
                  <a:lnTo>
                    <a:pt x="21" y="23"/>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24" name="Freeform 32"/>
            <p:cNvSpPr>
              <a:spLocks/>
            </p:cNvSpPr>
            <p:nvPr/>
          </p:nvSpPr>
          <p:spPr bwMode="auto">
            <a:xfrm>
              <a:off x="2993" y="1234"/>
              <a:ext cx="702" cy="672"/>
            </a:xfrm>
            <a:custGeom>
              <a:avLst/>
              <a:gdLst>
                <a:gd name="T0" fmla="*/ 3 w 650"/>
                <a:gd name="T1" fmla="*/ 175877219 h 624"/>
                <a:gd name="T2" fmla="*/ 6 w 650"/>
                <a:gd name="T3" fmla="*/ 189222513 h 624"/>
                <a:gd name="T4" fmla="*/ 8008869 w 650"/>
                <a:gd name="T5" fmla="*/ 195065671 h 624"/>
                <a:gd name="T6" fmla="*/ 14387344 w 650"/>
                <a:gd name="T7" fmla="*/ 193249411 h 624"/>
                <a:gd name="T8" fmla="*/ 16009720 w 650"/>
                <a:gd name="T9" fmla="*/ 197422150 h 624"/>
                <a:gd name="T10" fmla="*/ 21139713 w 650"/>
                <a:gd name="T11" fmla="*/ 206877979 h 624"/>
                <a:gd name="T12" fmla="*/ 21139713 w 650"/>
                <a:gd name="T13" fmla="*/ 209428270 h 624"/>
                <a:gd name="T14" fmla="*/ 26629930 w 650"/>
                <a:gd name="T15" fmla="*/ 215054872 h 624"/>
                <a:gd name="T16" fmla="*/ 35397332 w 650"/>
                <a:gd name="T17" fmla="*/ 217074455 h 624"/>
                <a:gd name="T18" fmla="*/ 43540210 w 650"/>
                <a:gd name="T19" fmla="*/ 215054872 h 624"/>
                <a:gd name="T20" fmla="*/ 61859871 w 650"/>
                <a:gd name="T21" fmla="*/ 215601432 h 624"/>
                <a:gd name="T22" fmla="*/ 72153287 w 650"/>
                <a:gd name="T23" fmla="*/ 208114735 h 624"/>
                <a:gd name="T24" fmla="*/ 80589639 w 650"/>
                <a:gd name="T25" fmla="*/ 209428270 h 624"/>
                <a:gd name="T26" fmla="*/ 84159547 w 650"/>
                <a:gd name="T27" fmla="*/ 215601432 h 624"/>
                <a:gd name="T28" fmla="*/ 90892247 w 650"/>
                <a:gd name="T29" fmla="*/ 226210068 h 624"/>
                <a:gd name="T30" fmla="*/ 96266948 w 650"/>
                <a:gd name="T31" fmla="*/ 229287620 h 624"/>
                <a:gd name="T32" fmla="*/ 90097230 w 650"/>
                <a:gd name="T33" fmla="*/ 231899114 h 624"/>
                <a:gd name="T34" fmla="*/ 92691717 w 650"/>
                <a:gd name="T35" fmla="*/ 231899114 h 624"/>
                <a:gd name="T36" fmla="*/ 101519651 w 650"/>
                <a:gd name="T37" fmla="*/ 242887103 h 624"/>
                <a:gd name="T38" fmla="*/ 105859418 w 650"/>
                <a:gd name="T39" fmla="*/ 244523336 h 624"/>
                <a:gd name="T40" fmla="*/ 110728781 w 650"/>
                <a:gd name="T41" fmla="*/ 246795867 h 624"/>
                <a:gd name="T42" fmla="*/ 114328135 w 650"/>
                <a:gd name="T43" fmla="*/ 242887103 h 624"/>
                <a:gd name="T44" fmla="*/ 126105902 w 650"/>
                <a:gd name="T45" fmla="*/ 245474474 h 624"/>
                <a:gd name="T46" fmla="*/ 132750129 w 650"/>
                <a:gd name="T47" fmla="*/ 245474474 h 624"/>
                <a:gd name="T48" fmla="*/ 143370067 w 650"/>
                <a:gd name="T49" fmla="*/ 239929339 h 624"/>
                <a:gd name="T50" fmla="*/ 149165397 w 650"/>
                <a:gd name="T51" fmla="*/ 239036372 h 624"/>
                <a:gd name="T52" fmla="*/ 154410497 w 650"/>
                <a:gd name="T53" fmla="*/ 246795867 h 624"/>
                <a:gd name="T54" fmla="*/ 163427750 w 650"/>
                <a:gd name="T55" fmla="*/ 242887103 h 624"/>
                <a:gd name="T56" fmla="*/ 174825219 w 650"/>
                <a:gd name="T57" fmla="*/ 245474474 h 624"/>
                <a:gd name="T58" fmla="*/ 186559164 w 650"/>
                <a:gd name="T59" fmla="*/ 222699541 h 624"/>
                <a:gd name="T60" fmla="*/ 211612529 w 650"/>
                <a:gd name="T61" fmla="*/ 199980161 h 624"/>
                <a:gd name="T62" fmla="*/ 247191620 w 650"/>
                <a:gd name="T63" fmla="*/ 192101015 h 624"/>
                <a:gd name="T64" fmla="*/ 263383389 w 650"/>
                <a:gd name="T65" fmla="*/ 182542629 h 624"/>
                <a:gd name="T66" fmla="*/ 285802453 w 650"/>
                <a:gd name="T67" fmla="*/ 173669751 h 624"/>
                <a:gd name="T68" fmla="*/ 319728955 w 650"/>
                <a:gd name="T69" fmla="*/ 166628434 h 624"/>
                <a:gd name="T70" fmla="*/ 339507497 w 650"/>
                <a:gd name="T71" fmla="*/ 165497545 h 624"/>
                <a:gd name="T72" fmla="*/ 393000551 w 650"/>
                <a:gd name="T73" fmla="*/ 160094529 h 624"/>
                <a:gd name="T74" fmla="*/ 411537146 w 650"/>
                <a:gd name="T75" fmla="*/ 156180665 h 624"/>
                <a:gd name="T76" fmla="*/ 415533386 w 650"/>
                <a:gd name="T77" fmla="*/ 150400640 h 624"/>
                <a:gd name="T78" fmla="*/ 415533386 w 650"/>
                <a:gd name="T79" fmla="*/ 99036116 h 624"/>
                <a:gd name="T80" fmla="*/ 396976609 w 650"/>
                <a:gd name="T81" fmla="*/ 99036116 h 624"/>
                <a:gd name="T82" fmla="*/ 400163039 w 650"/>
                <a:gd name="T83" fmla="*/ 90938899 h 624"/>
                <a:gd name="T84" fmla="*/ 395083827 w 650"/>
                <a:gd name="T85" fmla="*/ 85393419 h 624"/>
                <a:gd name="T86" fmla="*/ 375622131 w 650"/>
                <a:gd name="T87" fmla="*/ 78910724 h 624"/>
                <a:gd name="T88" fmla="*/ 356920478 w 650"/>
                <a:gd name="T89" fmla="*/ 76301159 h 624"/>
                <a:gd name="T90" fmla="*/ 351248769 w 650"/>
                <a:gd name="T91" fmla="*/ 71845715 h 624"/>
                <a:gd name="T92" fmla="*/ 344395109 w 650"/>
                <a:gd name="T93" fmla="*/ 68907732 h 624"/>
                <a:gd name="T94" fmla="*/ 343432959 w 650"/>
                <a:gd name="T95" fmla="*/ 63660586 h 624"/>
                <a:gd name="T96" fmla="*/ 300227446 w 650"/>
                <a:gd name="T97" fmla="*/ 45425132 h 624"/>
                <a:gd name="T98" fmla="*/ 252171023 w 650"/>
                <a:gd name="T99" fmla="*/ 25457599 h 624"/>
                <a:gd name="T100" fmla="*/ 189194571 w 650"/>
                <a:gd name="T101" fmla="*/ 0 h 624"/>
                <a:gd name="T102" fmla="*/ 176230843 w 650"/>
                <a:gd name="T103" fmla="*/ 145555488 h 624"/>
                <a:gd name="T104" fmla="*/ 54084842 w 650"/>
                <a:gd name="T105" fmla="*/ 157396605 h 624"/>
                <a:gd name="T106" fmla="*/ 31061125 w 650"/>
                <a:gd name="T107" fmla="*/ 160094529 h 624"/>
                <a:gd name="T108" fmla="*/ 22830889 w 650"/>
                <a:gd name="T109" fmla="*/ 153743546 h 624"/>
                <a:gd name="T110" fmla="*/ 16009720 w 650"/>
                <a:gd name="T111" fmla="*/ 153743546 h 624"/>
                <a:gd name="T112" fmla="*/ 3 w 650"/>
                <a:gd name="T113" fmla="*/ 169503904 h 6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50"/>
                <a:gd name="T172" fmla="*/ 0 h 624"/>
                <a:gd name="T173" fmla="*/ 650 w 650"/>
                <a:gd name="T174" fmla="*/ 624 h 6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50" h="624">
                  <a:moveTo>
                    <a:pt x="0" y="429"/>
                  </a:moveTo>
                  <a:lnTo>
                    <a:pt x="0" y="442"/>
                  </a:lnTo>
                  <a:lnTo>
                    <a:pt x="3" y="442"/>
                  </a:lnTo>
                  <a:lnTo>
                    <a:pt x="3" y="446"/>
                  </a:lnTo>
                  <a:lnTo>
                    <a:pt x="9" y="470"/>
                  </a:lnTo>
                  <a:lnTo>
                    <a:pt x="6" y="475"/>
                  </a:lnTo>
                  <a:lnTo>
                    <a:pt x="9" y="479"/>
                  </a:lnTo>
                  <a:lnTo>
                    <a:pt x="13" y="486"/>
                  </a:lnTo>
                  <a:lnTo>
                    <a:pt x="13" y="489"/>
                  </a:lnTo>
                  <a:lnTo>
                    <a:pt x="16" y="489"/>
                  </a:lnTo>
                  <a:lnTo>
                    <a:pt x="19" y="486"/>
                  </a:lnTo>
                  <a:lnTo>
                    <a:pt x="22" y="486"/>
                  </a:lnTo>
                  <a:lnTo>
                    <a:pt x="22" y="489"/>
                  </a:lnTo>
                  <a:lnTo>
                    <a:pt x="25" y="493"/>
                  </a:lnTo>
                  <a:lnTo>
                    <a:pt x="25" y="496"/>
                  </a:lnTo>
                  <a:lnTo>
                    <a:pt x="32" y="503"/>
                  </a:lnTo>
                  <a:lnTo>
                    <a:pt x="32" y="506"/>
                  </a:lnTo>
                  <a:lnTo>
                    <a:pt x="32" y="520"/>
                  </a:lnTo>
                  <a:lnTo>
                    <a:pt x="35" y="523"/>
                  </a:lnTo>
                  <a:lnTo>
                    <a:pt x="35" y="526"/>
                  </a:lnTo>
                  <a:lnTo>
                    <a:pt x="32" y="526"/>
                  </a:lnTo>
                  <a:lnTo>
                    <a:pt x="32" y="530"/>
                  </a:lnTo>
                  <a:lnTo>
                    <a:pt x="29" y="540"/>
                  </a:lnTo>
                  <a:lnTo>
                    <a:pt x="41" y="540"/>
                  </a:lnTo>
                  <a:lnTo>
                    <a:pt x="41" y="536"/>
                  </a:lnTo>
                  <a:lnTo>
                    <a:pt x="48" y="536"/>
                  </a:lnTo>
                  <a:lnTo>
                    <a:pt x="54" y="546"/>
                  </a:lnTo>
                  <a:lnTo>
                    <a:pt x="60" y="546"/>
                  </a:lnTo>
                  <a:lnTo>
                    <a:pt x="64" y="540"/>
                  </a:lnTo>
                  <a:lnTo>
                    <a:pt x="67" y="540"/>
                  </a:lnTo>
                  <a:lnTo>
                    <a:pt x="70" y="536"/>
                  </a:lnTo>
                  <a:lnTo>
                    <a:pt x="92" y="543"/>
                  </a:lnTo>
                  <a:lnTo>
                    <a:pt x="95" y="543"/>
                  </a:lnTo>
                  <a:lnTo>
                    <a:pt x="99" y="536"/>
                  </a:lnTo>
                  <a:lnTo>
                    <a:pt x="111" y="530"/>
                  </a:lnTo>
                  <a:lnTo>
                    <a:pt x="111" y="523"/>
                  </a:lnTo>
                  <a:lnTo>
                    <a:pt x="118" y="526"/>
                  </a:lnTo>
                  <a:lnTo>
                    <a:pt x="121" y="523"/>
                  </a:lnTo>
                  <a:lnTo>
                    <a:pt x="123" y="526"/>
                  </a:lnTo>
                  <a:lnTo>
                    <a:pt x="123" y="536"/>
                  </a:lnTo>
                  <a:lnTo>
                    <a:pt x="127" y="536"/>
                  </a:lnTo>
                  <a:lnTo>
                    <a:pt x="130" y="543"/>
                  </a:lnTo>
                  <a:lnTo>
                    <a:pt x="130" y="559"/>
                  </a:lnTo>
                  <a:lnTo>
                    <a:pt x="137" y="559"/>
                  </a:lnTo>
                  <a:lnTo>
                    <a:pt x="140" y="567"/>
                  </a:lnTo>
                  <a:lnTo>
                    <a:pt x="149" y="569"/>
                  </a:lnTo>
                  <a:lnTo>
                    <a:pt x="149" y="577"/>
                  </a:lnTo>
                  <a:lnTo>
                    <a:pt x="146" y="577"/>
                  </a:lnTo>
                  <a:lnTo>
                    <a:pt x="143" y="577"/>
                  </a:lnTo>
                  <a:lnTo>
                    <a:pt x="143" y="580"/>
                  </a:lnTo>
                  <a:lnTo>
                    <a:pt x="137" y="583"/>
                  </a:lnTo>
                  <a:lnTo>
                    <a:pt x="137" y="590"/>
                  </a:lnTo>
                  <a:lnTo>
                    <a:pt x="140" y="590"/>
                  </a:lnTo>
                  <a:lnTo>
                    <a:pt x="143" y="583"/>
                  </a:lnTo>
                  <a:lnTo>
                    <a:pt x="149" y="587"/>
                  </a:lnTo>
                  <a:lnTo>
                    <a:pt x="153" y="610"/>
                  </a:lnTo>
                  <a:lnTo>
                    <a:pt x="156" y="610"/>
                  </a:lnTo>
                  <a:lnTo>
                    <a:pt x="158" y="610"/>
                  </a:lnTo>
                  <a:lnTo>
                    <a:pt x="158" y="614"/>
                  </a:lnTo>
                  <a:lnTo>
                    <a:pt x="162" y="614"/>
                  </a:lnTo>
                  <a:lnTo>
                    <a:pt x="165" y="616"/>
                  </a:lnTo>
                  <a:lnTo>
                    <a:pt x="165" y="620"/>
                  </a:lnTo>
                  <a:lnTo>
                    <a:pt x="169" y="620"/>
                  </a:lnTo>
                  <a:lnTo>
                    <a:pt x="171" y="616"/>
                  </a:lnTo>
                  <a:lnTo>
                    <a:pt x="171" y="614"/>
                  </a:lnTo>
                  <a:lnTo>
                    <a:pt x="175" y="610"/>
                  </a:lnTo>
                  <a:lnTo>
                    <a:pt x="184" y="610"/>
                  </a:lnTo>
                  <a:lnTo>
                    <a:pt x="191" y="620"/>
                  </a:lnTo>
                  <a:lnTo>
                    <a:pt x="193" y="616"/>
                  </a:lnTo>
                  <a:lnTo>
                    <a:pt x="200" y="623"/>
                  </a:lnTo>
                  <a:lnTo>
                    <a:pt x="203" y="623"/>
                  </a:lnTo>
                  <a:lnTo>
                    <a:pt x="203" y="616"/>
                  </a:lnTo>
                  <a:lnTo>
                    <a:pt x="216" y="614"/>
                  </a:lnTo>
                  <a:lnTo>
                    <a:pt x="216" y="603"/>
                  </a:lnTo>
                  <a:lnTo>
                    <a:pt x="219" y="603"/>
                  </a:lnTo>
                  <a:lnTo>
                    <a:pt x="223" y="603"/>
                  </a:lnTo>
                  <a:lnTo>
                    <a:pt x="226" y="603"/>
                  </a:lnTo>
                  <a:lnTo>
                    <a:pt x="228" y="600"/>
                  </a:lnTo>
                  <a:lnTo>
                    <a:pt x="235" y="600"/>
                  </a:lnTo>
                  <a:lnTo>
                    <a:pt x="235" y="606"/>
                  </a:lnTo>
                  <a:lnTo>
                    <a:pt x="235" y="620"/>
                  </a:lnTo>
                  <a:lnTo>
                    <a:pt x="245" y="616"/>
                  </a:lnTo>
                  <a:lnTo>
                    <a:pt x="248" y="616"/>
                  </a:lnTo>
                  <a:lnTo>
                    <a:pt x="251" y="610"/>
                  </a:lnTo>
                  <a:lnTo>
                    <a:pt x="264" y="610"/>
                  </a:lnTo>
                  <a:lnTo>
                    <a:pt x="264" y="614"/>
                  </a:lnTo>
                  <a:lnTo>
                    <a:pt x="267" y="616"/>
                  </a:lnTo>
                  <a:lnTo>
                    <a:pt x="277" y="616"/>
                  </a:lnTo>
                  <a:lnTo>
                    <a:pt x="280" y="577"/>
                  </a:lnTo>
                  <a:lnTo>
                    <a:pt x="285" y="559"/>
                  </a:lnTo>
                  <a:lnTo>
                    <a:pt x="315" y="533"/>
                  </a:lnTo>
                  <a:lnTo>
                    <a:pt x="317" y="520"/>
                  </a:lnTo>
                  <a:lnTo>
                    <a:pt x="324" y="503"/>
                  </a:lnTo>
                  <a:lnTo>
                    <a:pt x="333" y="493"/>
                  </a:lnTo>
                  <a:lnTo>
                    <a:pt x="363" y="486"/>
                  </a:lnTo>
                  <a:lnTo>
                    <a:pt x="379" y="483"/>
                  </a:lnTo>
                  <a:lnTo>
                    <a:pt x="379" y="479"/>
                  </a:lnTo>
                  <a:lnTo>
                    <a:pt x="382" y="479"/>
                  </a:lnTo>
                  <a:lnTo>
                    <a:pt x="403" y="459"/>
                  </a:lnTo>
                  <a:lnTo>
                    <a:pt x="417" y="452"/>
                  </a:lnTo>
                  <a:lnTo>
                    <a:pt x="420" y="449"/>
                  </a:lnTo>
                  <a:lnTo>
                    <a:pt x="436" y="436"/>
                  </a:lnTo>
                  <a:lnTo>
                    <a:pt x="445" y="432"/>
                  </a:lnTo>
                  <a:lnTo>
                    <a:pt x="458" y="422"/>
                  </a:lnTo>
                  <a:lnTo>
                    <a:pt x="490" y="419"/>
                  </a:lnTo>
                  <a:lnTo>
                    <a:pt x="515" y="419"/>
                  </a:lnTo>
                  <a:lnTo>
                    <a:pt x="519" y="419"/>
                  </a:lnTo>
                  <a:lnTo>
                    <a:pt x="519" y="415"/>
                  </a:lnTo>
                  <a:lnTo>
                    <a:pt x="534" y="405"/>
                  </a:lnTo>
                  <a:lnTo>
                    <a:pt x="601" y="405"/>
                  </a:lnTo>
                  <a:lnTo>
                    <a:pt x="601" y="402"/>
                  </a:lnTo>
                  <a:lnTo>
                    <a:pt x="620" y="405"/>
                  </a:lnTo>
                  <a:lnTo>
                    <a:pt x="620" y="402"/>
                  </a:lnTo>
                  <a:lnTo>
                    <a:pt x="630" y="392"/>
                  </a:lnTo>
                  <a:lnTo>
                    <a:pt x="633" y="392"/>
                  </a:lnTo>
                  <a:lnTo>
                    <a:pt x="636" y="382"/>
                  </a:lnTo>
                  <a:lnTo>
                    <a:pt x="636" y="378"/>
                  </a:lnTo>
                  <a:lnTo>
                    <a:pt x="649" y="376"/>
                  </a:lnTo>
                  <a:lnTo>
                    <a:pt x="645" y="245"/>
                  </a:lnTo>
                  <a:lnTo>
                    <a:pt x="636" y="248"/>
                  </a:lnTo>
                  <a:lnTo>
                    <a:pt x="636" y="251"/>
                  </a:lnTo>
                  <a:lnTo>
                    <a:pt x="611" y="248"/>
                  </a:lnTo>
                  <a:lnTo>
                    <a:pt x="607" y="248"/>
                  </a:lnTo>
                  <a:lnTo>
                    <a:pt x="607" y="234"/>
                  </a:lnTo>
                  <a:lnTo>
                    <a:pt x="611" y="231"/>
                  </a:lnTo>
                  <a:lnTo>
                    <a:pt x="611" y="228"/>
                  </a:lnTo>
                  <a:lnTo>
                    <a:pt x="611" y="224"/>
                  </a:lnTo>
                  <a:lnTo>
                    <a:pt x="611" y="221"/>
                  </a:lnTo>
                  <a:lnTo>
                    <a:pt x="604" y="214"/>
                  </a:lnTo>
                  <a:lnTo>
                    <a:pt x="592" y="208"/>
                  </a:lnTo>
                  <a:lnTo>
                    <a:pt x="576" y="205"/>
                  </a:lnTo>
                  <a:lnTo>
                    <a:pt x="573" y="198"/>
                  </a:lnTo>
                  <a:lnTo>
                    <a:pt x="557" y="198"/>
                  </a:lnTo>
                  <a:lnTo>
                    <a:pt x="554" y="198"/>
                  </a:lnTo>
                  <a:lnTo>
                    <a:pt x="546" y="191"/>
                  </a:lnTo>
                  <a:lnTo>
                    <a:pt x="546" y="185"/>
                  </a:lnTo>
                  <a:lnTo>
                    <a:pt x="543" y="181"/>
                  </a:lnTo>
                  <a:lnTo>
                    <a:pt x="538" y="181"/>
                  </a:lnTo>
                  <a:lnTo>
                    <a:pt x="538" y="177"/>
                  </a:lnTo>
                  <a:lnTo>
                    <a:pt x="531" y="174"/>
                  </a:lnTo>
                  <a:lnTo>
                    <a:pt x="527" y="174"/>
                  </a:lnTo>
                  <a:lnTo>
                    <a:pt x="527" y="164"/>
                  </a:lnTo>
                  <a:lnTo>
                    <a:pt x="525" y="164"/>
                  </a:lnTo>
                  <a:lnTo>
                    <a:pt x="525" y="161"/>
                  </a:lnTo>
                  <a:lnTo>
                    <a:pt x="508" y="148"/>
                  </a:lnTo>
                  <a:lnTo>
                    <a:pt x="503" y="148"/>
                  </a:lnTo>
                  <a:lnTo>
                    <a:pt x="458" y="114"/>
                  </a:lnTo>
                  <a:lnTo>
                    <a:pt x="423" y="90"/>
                  </a:lnTo>
                  <a:lnTo>
                    <a:pt x="401" y="73"/>
                  </a:lnTo>
                  <a:lnTo>
                    <a:pt x="385" y="64"/>
                  </a:lnTo>
                  <a:lnTo>
                    <a:pt x="379" y="60"/>
                  </a:lnTo>
                  <a:lnTo>
                    <a:pt x="296" y="7"/>
                  </a:lnTo>
                  <a:lnTo>
                    <a:pt x="289" y="0"/>
                  </a:lnTo>
                  <a:lnTo>
                    <a:pt x="219" y="0"/>
                  </a:lnTo>
                  <a:lnTo>
                    <a:pt x="254" y="362"/>
                  </a:lnTo>
                  <a:lnTo>
                    <a:pt x="270" y="365"/>
                  </a:lnTo>
                  <a:lnTo>
                    <a:pt x="267" y="376"/>
                  </a:lnTo>
                  <a:lnTo>
                    <a:pt x="264" y="399"/>
                  </a:lnTo>
                  <a:lnTo>
                    <a:pt x="83" y="396"/>
                  </a:lnTo>
                  <a:lnTo>
                    <a:pt x="64" y="412"/>
                  </a:lnTo>
                  <a:lnTo>
                    <a:pt x="52" y="412"/>
                  </a:lnTo>
                  <a:lnTo>
                    <a:pt x="48" y="402"/>
                  </a:lnTo>
                  <a:lnTo>
                    <a:pt x="44" y="402"/>
                  </a:lnTo>
                  <a:lnTo>
                    <a:pt x="38" y="386"/>
                  </a:lnTo>
                  <a:lnTo>
                    <a:pt x="35" y="386"/>
                  </a:lnTo>
                  <a:lnTo>
                    <a:pt x="32" y="382"/>
                  </a:lnTo>
                  <a:lnTo>
                    <a:pt x="29" y="382"/>
                  </a:lnTo>
                  <a:lnTo>
                    <a:pt x="25" y="386"/>
                  </a:lnTo>
                  <a:lnTo>
                    <a:pt x="22" y="396"/>
                  </a:lnTo>
                  <a:lnTo>
                    <a:pt x="16" y="412"/>
                  </a:lnTo>
                  <a:lnTo>
                    <a:pt x="3" y="426"/>
                  </a:lnTo>
                  <a:lnTo>
                    <a:pt x="0" y="429"/>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25" name="Freeform 33"/>
            <p:cNvSpPr>
              <a:spLocks/>
            </p:cNvSpPr>
            <p:nvPr/>
          </p:nvSpPr>
          <p:spPr bwMode="auto">
            <a:xfrm>
              <a:off x="3633" y="1739"/>
              <a:ext cx="504" cy="440"/>
            </a:xfrm>
            <a:custGeom>
              <a:avLst/>
              <a:gdLst>
                <a:gd name="T0" fmla="*/ 31887652 w 466"/>
                <a:gd name="T1" fmla="*/ 85180550 h 407"/>
                <a:gd name="T2" fmla="*/ 29483439 w 466"/>
                <a:gd name="T3" fmla="*/ 112846115 h 407"/>
                <a:gd name="T4" fmla="*/ 29483439 w 466"/>
                <a:gd name="T5" fmla="*/ 122701075 h 407"/>
                <a:gd name="T6" fmla="*/ 13093454 w 466"/>
                <a:gd name="T7" fmla="*/ 138446246 h 407"/>
                <a:gd name="T8" fmla="*/ 7563846 w 466"/>
                <a:gd name="T9" fmla="*/ 158929803 h 407"/>
                <a:gd name="T10" fmla="*/ 0 w 466"/>
                <a:gd name="T11" fmla="*/ 242532598 h 407"/>
                <a:gd name="T12" fmla="*/ 60430475 w 466"/>
                <a:gd name="T13" fmla="*/ 250825888 h 407"/>
                <a:gd name="T14" fmla="*/ 75257970 w 466"/>
                <a:gd name="T15" fmla="*/ 260929582 h 407"/>
                <a:gd name="T16" fmla="*/ 82686400 w 466"/>
                <a:gd name="T17" fmla="*/ 274291533 h 407"/>
                <a:gd name="T18" fmla="*/ 88348919 w 466"/>
                <a:gd name="T19" fmla="*/ 284255465 h 407"/>
                <a:gd name="T20" fmla="*/ 102974657 w 466"/>
                <a:gd name="T21" fmla="*/ 309287622 h 407"/>
                <a:gd name="T22" fmla="*/ 124942095 w 466"/>
                <a:gd name="T23" fmla="*/ 310575094 h 407"/>
                <a:gd name="T24" fmla="*/ 143319150 w 466"/>
                <a:gd name="T25" fmla="*/ 300618219 h 407"/>
                <a:gd name="T26" fmla="*/ 182857901 w 466"/>
                <a:gd name="T27" fmla="*/ 293149110 h 407"/>
                <a:gd name="T28" fmla="*/ 188392503 w 466"/>
                <a:gd name="T29" fmla="*/ 293149110 h 407"/>
                <a:gd name="T30" fmla="*/ 196101962 w 466"/>
                <a:gd name="T31" fmla="*/ 284255465 h 407"/>
                <a:gd name="T32" fmla="*/ 208511935 w 466"/>
                <a:gd name="T33" fmla="*/ 250825888 h 407"/>
                <a:gd name="T34" fmla="*/ 225481910 w 466"/>
                <a:gd name="T35" fmla="*/ 237925429 h 407"/>
                <a:gd name="T36" fmla="*/ 257704814 w 466"/>
                <a:gd name="T37" fmla="*/ 227370483 h 407"/>
                <a:gd name="T38" fmla="*/ 287563480 w 466"/>
                <a:gd name="T39" fmla="*/ 240694103 h 407"/>
                <a:gd name="T40" fmla="*/ 293282966 w 466"/>
                <a:gd name="T41" fmla="*/ 229521436 h 407"/>
                <a:gd name="T42" fmla="*/ 301302663 w 466"/>
                <a:gd name="T43" fmla="*/ 214178738 h 407"/>
                <a:gd name="T44" fmla="*/ 314962591 w 466"/>
                <a:gd name="T45" fmla="*/ 176698412 h 407"/>
                <a:gd name="T46" fmla="*/ 328871430 w 466"/>
                <a:gd name="T47" fmla="*/ 167602665 h 407"/>
                <a:gd name="T48" fmla="*/ 334932234 w 466"/>
                <a:gd name="T49" fmla="*/ 149036167 h 407"/>
                <a:gd name="T50" fmla="*/ 343064620 w 466"/>
                <a:gd name="T51" fmla="*/ 122701075 h 407"/>
                <a:gd name="T52" fmla="*/ 354871421 w 466"/>
                <a:gd name="T53" fmla="*/ 97112222 h 407"/>
                <a:gd name="T54" fmla="*/ 376472967 w 466"/>
                <a:gd name="T55" fmla="*/ 77735795 h 407"/>
                <a:gd name="T56" fmla="*/ 387934227 w 466"/>
                <a:gd name="T57" fmla="*/ 50035444 h 407"/>
                <a:gd name="T58" fmla="*/ 376472967 w 466"/>
                <a:gd name="T59" fmla="*/ 44534110 h 407"/>
                <a:gd name="T60" fmla="*/ 364224274 w 466"/>
                <a:gd name="T61" fmla="*/ 25803936 h 407"/>
                <a:gd name="T62" fmla="*/ 352445438 w 466"/>
                <a:gd name="T63" fmla="*/ 9531591 h 407"/>
                <a:gd name="T64" fmla="*/ 343064620 w 466"/>
                <a:gd name="T65" fmla="*/ 3 h 407"/>
                <a:gd name="T66" fmla="*/ 328871430 w 466"/>
                <a:gd name="T67" fmla="*/ 13019607 h 407"/>
                <a:gd name="T68" fmla="*/ 301302663 w 466"/>
                <a:gd name="T69" fmla="*/ 17784034 h 407"/>
                <a:gd name="T70" fmla="*/ 238067976 w 466"/>
                <a:gd name="T71" fmla="*/ 25803936 h 407"/>
                <a:gd name="T72" fmla="*/ 226326103 w 466"/>
                <a:gd name="T73" fmla="*/ 30692860 h 407"/>
                <a:gd name="T74" fmla="*/ 188392503 w 466"/>
                <a:gd name="T75" fmla="*/ 25803936 h 407"/>
                <a:gd name="T76" fmla="*/ 181316535 w 466"/>
                <a:gd name="T77" fmla="*/ 20305196 h 407"/>
                <a:gd name="T78" fmla="*/ 172987568 w 466"/>
                <a:gd name="T79" fmla="*/ 16070624 h 407"/>
                <a:gd name="T80" fmla="*/ 143319150 w 466"/>
                <a:gd name="T81" fmla="*/ 27896147 h 407"/>
                <a:gd name="T82" fmla="*/ 135879922 w 466"/>
                <a:gd name="T83" fmla="*/ 25803936 h 407"/>
                <a:gd name="T84" fmla="*/ 102974657 w 466"/>
                <a:gd name="T85" fmla="*/ 3 h 407"/>
                <a:gd name="T86" fmla="*/ 53238981 w 466"/>
                <a:gd name="T87" fmla="*/ 6978028 h 407"/>
                <a:gd name="T88" fmla="*/ 42434782 w 466"/>
                <a:gd name="T89" fmla="*/ 25803936 h 407"/>
                <a:gd name="T90" fmla="*/ 29483439 w 466"/>
                <a:gd name="T91" fmla="*/ 67416455 h 4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6"/>
                <a:gd name="T139" fmla="*/ 0 h 407"/>
                <a:gd name="T140" fmla="*/ 466 w 466"/>
                <a:gd name="T141" fmla="*/ 407 h 4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6" h="407">
                  <a:moveTo>
                    <a:pt x="28" y="100"/>
                  </a:moveTo>
                  <a:lnTo>
                    <a:pt x="28" y="104"/>
                  </a:lnTo>
                  <a:lnTo>
                    <a:pt x="38" y="110"/>
                  </a:lnTo>
                  <a:lnTo>
                    <a:pt x="41" y="141"/>
                  </a:lnTo>
                  <a:lnTo>
                    <a:pt x="38" y="144"/>
                  </a:lnTo>
                  <a:lnTo>
                    <a:pt x="35" y="144"/>
                  </a:lnTo>
                  <a:lnTo>
                    <a:pt x="32" y="144"/>
                  </a:lnTo>
                  <a:lnTo>
                    <a:pt x="35" y="154"/>
                  </a:lnTo>
                  <a:lnTo>
                    <a:pt x="35" y="157"/>
                  </a:lnTo>
                  <a:lnTo>
                    <a:pt x="32" y="161"/>
                  </a:lnTo>
                  <a:lnTo>
                    <a:pt x="32" y="164"/>
                  </a:lnTo>
                  <a:lnTo>
                    <a:pt x="16" y="178"/>
                  </a:lnTo>
                  <a:lnTo>
                    <a:pt x="12" y="198"/>
                  </a:lnTo>
                  <a:lnTo>
                    <a:pt x="12" y="202"/>
                  </a:lnTo>
                  <a:lnTo>
                    <a:pt x="9" y="204"/>
                  </a:lnTo>
                  <a:lnTo>
                    <a:pt x="6" y="208"/>
                  </a:lnTo>
                  <a:lnTo>
                    <a:pt x="3" y="262"/>
                  </a:lnTo>
                  <a:lnTo>
                    <a:pt x="0" y="312"/>
                  </a:lnTo>
                  <a:lnTo>
                    <a:pt x="0" y="315"/>
                  </a:lnTo>
                  <a:lnTo>
                    <a:pt x="67" y="315"/>
                  </a:lnTo>
                  <a:lnTo>
                    <a:pt x="72" y="322"/>
                  </a:lnTo>
                  <a:lnTo>
                    <a:pt x="83" y="326"/>
                  </a:lnTo>
                  <a:lnTo>
                    <a:pt x="89" y="332"/>
                  </a:lnTo>
                  <a:lnTo>
                    <a:pt x="89" y="336"/>
                  </a:lnTo>
                  <a:lnTo>
                    <a:pt x="91" y="339"/>
                  </a:lnTo>
                  <a:lnTo>
                    <a:pt x="95" y="345"/>
                  </a:lnTo>
                  <a:lnTo>
                    <a:pt x="98" y="352"/>
                  </a:lnTo>
                  <a:lnTo>
                    <a:pt x="107" y="355"/>
                  </a:lnTo>
                  <a:lnTo>
                    <a:pt x="102" y="359"/>
                  </a:lnTo>
                  <a:lnTo>
                    <a:pt x="105" y="365"/>
                  </a:lnTo>
                  <a:lnTo>
                    <a:pt x="107" y="379"/>
                  </a:lnTo>
                  <a:lnTo>
                    <a:pt x="118" y="389"/>
                  </a:lnTo>
                  <a:lnTo>
                    <a:pt x="121" y="396"/>
                  </a:lnTo>
                  <a:lnTo>
                    <a:pt x="136" y="399"/>
                  </a:lnTo>
                  <a:lnTo>
                    <a:pt x="136" y="406"/>
                  </a:lnTo>
                  <a:lnTo>
                    <a:pt x="149" y="399"/>
                  </a:lnTo>
                  <a:lnTo>
                    <a:pt x="152" y="399"/>
                  </a:lnTo>
                  <a:lnTo>
                    <a:pt x="162" y="399"/>
                  </a:lnTo>
                  <a:lnTo>
                    <a:pt x="171" y="386"/>
                  </a:lnTo>
                  <a:lnTo>
                    <a:pt x="191" y="393"/>
                  </a:lnTo>
                  <a:lnTo>
                    <a:pt x="213" y="393"/>
                  </a:lnTo>
                  <a:lnTo>
                    <a:pt x="218" y="376"/>
                  </a:lnTo>
                  <a:lnTo>
                    <a:pt x="222" y="379"/>
                  </a:lnTo>
                  <a:lnTo>
                    <a:pt x="226" y="383"/>
                  </a:lnTo>
                  <a:lnTo>
                    <a:pt x="226" y="376"/>
                  </a:lnTo>
                  <a:lnTo>
                    <a:pt x="229" y="376"/>
                  </a:lnTo>
                  <a:lnTo>
                    <a:pt x="232" y="369"/>
                  </a:lnTo>
                  <a:lnTo>
                    <a:pt x="234" y="365"/>
                  </a:lnTo>
                  <a:lnTo>
                    <a:pt x="242" y="332"/>
                  </a:lnTo>
                  <a:lnTo>
                    <a:pt x="245" y="326"/>
                  </a:lnTo>
                  <a:lnTo>
                    <a:pt x="248" y="322"/>
                  </a:lnTo>
                  <a:lnTo>
                    <a:pt x="261" y="309"/>
                  </a:lnTo>
                  <a:lnTo>
                    <a:pt x="264" y="305"/>
                  </a:lnTo>
                  <a:lnTo>
                    <a:pt x="267" y="305"/>
                  </a:lnTo>
                  <a:lnTo>
                    <a:pt x="270" y="295"/>
                  </a:lnTo>
                  <a:lnTo>
                    <a:pt x="270" y="291"/>
                  </a:lnTo>
                  <a:lnTo>
                    <a:pt x="308" y="291"/>
                  </a:lnTo>
                  <a:lnTo>
                    <a:pt x="318" y="302"/>
                  </a:lnTo>
                  <a:lnTo>
                    <a:pt x="328" y="309"/>
                  </a:lnTo>
                  <a:lnTo>
                    <a:pt x="343" y="309"/>
                  </a:lnTo>
                  <a:lnTo>
                    <a:pt x="346" y="302"/>
                  </a:lnTo>
                  <a:lnTo>
                    <a:pt x="346" y="295"/>
                  </a:lnTo>
                  <a:lnTo>
                    <a:pt x="350" y="295"/>
                  </a:lnTo>
                  <a:lnTo>
                    <a:pt x="353" y="289"/>
                  </a:lnTo>
                  <a:lnTo>
                    <a:pt x="356" y="282"/>
                  </a:lnTo>
                  <a:lnTo>
                    <a:pt x="359" y="275"/>
                  </a:lnTo>
                  <a:lnTo>
                    <a:pt x="365" y="265"/>
                  </a:lnTo>
                  <a:lnTo>
                    <a:pt x="375" y="231"/>
                  </a:lnTo>
                  <a:lnTo>
                    <a:pt x="375" y="228"/>
                  </a:lnTo>
                  <a:lnTo>
                    <a:pt x="385" y="218"/>
                  </a:lnTo>
                  <a:lnTo>
                    <a:pt x="388" y="215"/>
                  </a:lnTo>
                  <a:lnTo>
                    <a:pt x="392" y="215"/>
                  </a:lnTo>
                  <a:lnTo>
                    <a:pt x="397" y="211"/>
                  </a:lnTo>
                  <a:lnTo>
                    <a:pt x="397" y="208"/>
                  </a:lnTo>
                  <a:lnTo>
                    <a:pt x="400" y="191"/>
                  </a:lnTo>
                  <a:lnTo>
                    <a:pt x="404" y="184"/>
                  </a:lnTo>
                  <a:lnTo>
                    <a:pt x="408" y="167"/>
                  </a:lnTo>
                  <a:lnTo>
                    <a:pt x="410" y="157"/>
                  </a:lnTo>
                  <a:lnTo>
                    <a:pt x="416" y="144"/>
                  </a:lnTo>
                  <a:lnTo>
                    <a:pt x="416" y="137"/>
                  </a:lnTo>
                  <a:lnTo>
                    <a:pt x="423" y="124"/>
                  </a:lnTo>
                  <a:lnTo>
                    <a:pt x="423" y="120"/>
                  </a:lnTo>
                  <a:lnTo>
                    <a:pt x="435" y="107"/>
                  </a:lnTo>
                  <a:lnTo>
                    <a:pt x="448" y="100"/>
                  </a:lnTo>
                  <a:lnTo>
                    <a:pt x="455" y="97"/>
                  </a:lnTo>
                  <a:lnTo>
                    <a:pt x="465" y="90"/>
                  </a:lnTo>
                  <a:lnTo>
                    <a:pt x="461" y="64"/>
                  </a:lnTo>
                  <a:lnTo>
                    <a:pt x="458" y="60"/>
                  </a:lnTo>
                  <a:lnTo>
                    <a:pt x="451" y="57"/>
                  </a:lnTo>
                  <a:lnTo>
                    <a:pt x="448" y="57"/>
                  </a:lnTo>
                  <a:lnTo>
                    <a:pt x="448" y="54"/>
                  </a:lnTo>
                  <a:lnTo>
                    <a:pt x="442" y="50"/>
                  </a:lnTo>
                  <a:lnTo>
                    <a:pt x="435" y="33"/>
                  </a:lnTo>
                  <a:lnTo>
                    <a:pt x="432" y="26"/>
                  </a:lnTo>
                  <a:lnTo>
                    <a:pt x="423" y="23"/>
                  </a:lnTo>
                  <a:lnTo>
                    <a:pt x="420" y="13"/>
                  </a:lnTo>
                  <a:lnTo>
                    <a:pt x="416" y="9"/>
                  </a:lnTo>
                  <a:lnTo>
                    <a:pt x="413" y="0"/>
                  </a:lnTo>
                  <a:lnTo>
                    <a:pt x="410" y="3"/>
                  </a:lnTo>
                  <a:lnTo>
                    <a:pt x="408" y="13"/>
                  </a:lnTo>
                  <a:lnTo>
                    <a:pt x="397" y="13"/>
                  </a:lnTo>
                  <a:lnTo>
                    <a:pt x="392" y="17"/>
                  </a:lnTo>
                  <a:lnTo>
                    <a:pt x="385" y="26"/>
                  </a:lnTo>
                  <a:lnTo>
                    <a:pt x="378" y="26"/>
                  </a:lnTo>
                  <a:lnTo>
                    <a:pt x="359" y="23"/>
                  </a:lnTo>
                  <a:lnTo>
                    <a:pt x="359" y="20"/>
                  </a:lnTo>
                  <a:lnTo>
                    <a:pt x="296" y="23"/>
                  </a:lnTo>
                  <a:lnTo>
                    <a:pt x="283" y="33"/>
                  </a:lnTo>
                  <a:lnTo>
                    <a:pt x="280" y="33"/>
                  </a:lnTo>
                  <a:lnTo>
                    <a:pt x="273" y="40"/>
                  </a:lnTo>
                  <a:lnTo>
                    <a:pt x="270" y="40"/>
                  </a:lnTo>
                  <a:lnTo>
                    <a:pt x="245" y="40"/>
                  </a:lnTo>
                  <a:lnTo>
                    <a:pt x="232" y="36"/>
                  </a:lnTo>
                  <a:lnTo>
                    <a:pt x="226" y="33"/>
                  </a:lnTo>
                  <a:lnTo>
                    <a:pt x="222" y="33"/>
                  </a:lnTo>
                  <a:lnTo>
                    <a:pt x="222" y="30"/>
                  </a:lnTo>
                  <a:lnTo>
                    <a:pt x="216" y="26"/>
                  </a:lnTo>
                  <a:lnTo>
                    <a:pt x="210" y="23"/>
                  </a:lnTo>
                  <a:lnTo>
                    <a:pt x="206" y="23"/>
                  </a:lnTo>
                  <a:lnTo>
                    <a:pt x="206" y="20"/>
                  </a:lnTo>
                  <a:lnTo>
                    <a:pt x="187" y="23"/>
                  </a:lnTo>
                  <a:lnTo>
                    <a:pt x="181" y="26"/>
                  </a:lnTo>
                  <a:lnTo>
                    <a:pt x="171" y="36"/>
                  </a:lnTo>
                  <a:lnTo>
                    <a:pt x="165" y="36"/>
                  </a:lnTo>
                  <a:lnTo>
                    <a:pt x="165" y="33"/>
                  </a:lnTo>
                  <a:lnTo>
                    <a:pt x="162" y="33"/>
                  </a:lnTo>
                  <a:lnTo>
                    <a:pt x="143" y="13"/>
                  </a:lnTo>
                  <a:lnTo>
                    <a:pt x="134" y="9"/>
                  </a:lnTo>
                  <a:lnTo>
                    <a:pt x="121" y="3"/>
                  </a:lnTo>
                  <a:lnTo>
                    <a:pt x="114" y="0"/>
                  </a:lnTo>
                  <a:lnTo>
                    <a:pt x="79" y="3"/>
                  </a:lnTo>
                  <a:lnTo>
                    <a:pt x="63" y="9"/>
                  </a:lnTo>
                  <a:lnTo>
                    <a:pt x="60" y="13"/>
                  </a:lnTo>
                  <a:lnTo>
                    <a:pt x="53" y="13"/>
                  </a:lnTo>
                  <a:lnTo>
                    <a:pt x="51" y="33"/>
                  </a:lnTo>
                  <a:lnTo>
                    <a:pt x="47" y="44"/>
                  </a:lnTo>
                  <a:lnTo>
                    <a:pt x="35" y="54"/>
                  </a:lnTo>
                  <a:lnTo>
                    <a:pt x="35" y="87"/>
                  </a:lnTo>
                  <a:lnTo>
                    <a:pt x="32" y="87"/>
                  </a:lnTo>
                  <a:lnTo>
                    <a:pt x="28" y="100"/>
                  </a:lnTo>
                </a:path>
              </a:pathLst>
            </a:custGeom>
            <a:grpFill/>
            <a:ln w="12700">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26" name="Freeform 34"/>
            <p:cNvSpPr>
              <a:spLocks/>
            </p:cNvSpPr>
            <p:nvPr/>
          </p:nvSpPr>
          <p:spPr bwMode="auto">
            <a:xfrm>
              <a:off x="2965" y="2025"/>
              <a:ext cx="19" cy="19"/>
            </a:xfrm>
            <a:custGeom>
              <a:avLst/>
              <a:gdLst>
                <a:gd name="T0" fmla="*/ 2147483647 w 17"/>
                <a:gd name="T1" fmla="*/ 1526141116 h 17"/>
                <a:gd name="T2" fmla="*/ 2147483647 w 17"/>
                <a:gd name="T3" fmla="*/ 0 h 17"/>
                <a:gd name="T4" fmla="*/ 3 w 17"/>
                <a:gd name="T5" fmla="*/ 1526141116 h 17"/>
                <a:gd name="T6" fmla="*/ 0 w 17"/>
                <a:gd name="T7" fmla="*/ 1526141116 h 17"/>
                <a:gd name="T8" fmla="*/ 0 w 17"/>
                <a:gd name="T9" fmla="*/ 2147483647 h 17"/>
                <a:gd name="T10" fmla="*/ 1906354676 w 17"/>
                <a:gd name="T11" fmla="*/ 2147483647 h 17"/>
                <a:gd name="T12" fmla="*/ 2147483647 w 17"/>
                <a:gd name="T13" fmla="*/ 2147483647 h 17"/>
                <a:gd name="T14" fmla="*/ 2147483647 w 17"/>
                <a:gd name="T15" fmla="*/ 15261411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6"/>
                  </a:moveTo>
                  <a:lnTo>
                    <a:pt x="12" y="0"/>
                  </a:lnTo>
                  <a:lnTo>
                    <a:pt x="3" y="6"/>
                  </a:lnTo>
                  <a:lnTo>
                    <a:pt x="0" y="6"/>
                  </a:lnTo>
                  <a:lnTo>
                    <a:pt x="0" y="16"/>
                  </a:lnTo>
                  <a:lnTo>
                    <a:pt x="8" y="16"/>
                  </a:lnTo>
                  <a:lnTo>
                    <a:pt x="12" y="16"/>
                  </a:lnTo>
                  <a:lnTo>
                    <a:pt x="16" y="6"/>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27" name="Freeform 35"/>
            <p:cNvSpPr>
              <a:spLocks/>
            </p:cNvSpPr>
            <p:nvPr/>
          </p:nvSpPr>
          <p:spPr bwMode="auto">
            <a:xfrm>
              <a:off x="2965" y="2025"/>
              <a:ext cx="19" cy="19"/>
            </a:xfrm>
            <a:custGeom>
              <a:avLst/>
              <a:gdLst>
                <a:gd name="T0" fmla="*/ 2147483647 w 17"/>
                <a:gd name="T1" fmla="*/ 1526141116 h 17"/>
                <a:gd name="T2" fmla="*/ 2147483647 w 17"/>
                <a:gd name="T3" fmla="*/ 0 h 17"/>
                <a:gd name="T4" fmla="*/ 3 w 17"/>
                <a:gd name="T5" fmla="*/ 1526141116 h 17"/>
                <a:gd name="T6" fmla="*/ 0 w 17"/>
                <a:gd name="T7" fmla="*/ 1526141116 h 17"/>
                <a:gd name="T8" fmla="*/ 0 w 17"/>
                <a:gd name="T9" fmla="*/ 2147483647 h 17"/>
                <a:gd name="T10" fmla="*/ 1906354676 w 17"/>
                <a:gd name="T11" fmla="*/ 2147483647 h 17"/>
                <a:gd name="T12" fmla="*/ 2147483647 w 17"/>
                <a:gd name="T13" fmla="*/ 2147483647 h 17"/>
                <a:gd name="T14" fmla="*/ 2147483647 w 17"/>
                <a:gd name="T15" fmla="*/ 15261411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6"/>
                  </a:moveTo>
                  <a:lnTo>
                    <a:pt x="12" y="0"/>
                  </a:lnTo>
                  <a:lnTo>
                    <a:pt x="3" y="6"/>
                  </a:lnTo>
                  <a:lnTo>
                    <a:pt x="0" y="6"/>
                  </a:lnTo>
                  <a:lnTo>
                    <a:pt x="0" y="16"/>
                  </a:lnTo>
                  <a:lnTo>
                    <a:pt x="8" y="16"/>
                  </a:lnTo>
                  <a:lnTo>
                    <a:pt x="12" y="16"/>
                  </a:lnTo>
                  <a:lnTo>
                    <a:pt x="16" y="6"/>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28" name="Freeform 36"/>
            <p:cNvSpPr>
              <a:spLocks/>
            </p:cNvSpPr>
            <p:nvPr/>
          </p:nvSpPr>
          <p:spPr bwMode="auto">
            <a:xfrm>
              <a:off x="3517" y="1301"/>
              <a:ext cx="689" cy="535"/>
            </a:xfrm>
            <a:custGeom>
              <a:avLst/>
              <a:gdLst>
                <a:gd name="T0" fmla="*/ 7668939 w 637"/>
                <a:gd name="T1" fmla="*/ 202891486 h 496"/>
                <a:gd name="T2" fmla="*/ 34060262 w 637"/>
                <a:gd name="T3" fmla="*/ 229148589 h 496"/>
                <a:gd name="T4" fmla="*/ 47754513 w 637"/>
                <a:gd name="T5" fmla="*/ 240470153 h 496"/>
                <a:gd name="T6" fmla="*/ 70698892 w 637"/>
                <a:gd name="T7" fmla="*/ 238440191 h 496"/>
                <a:gd name="T8" fmla="*/ 74652457 w 637"/>
                <a:gd name="T9" fmla="*/ 246391186 h 496"/>
                <a:gd name="T10" fmla="*/ 70698892 w 637"/>
                <a:gd name="T11" fmla="*/ 248214052 h 496"/>
                <a:gd name="T12" fmla="*/ 77537594 w 637"/>
                <a:gd name="T13" fmla="*/ 255934203 h 496"/>
                <a:gd name="T14" fmla="*/ 83867133 w 637"/>
                <a:gd name="T15" fmla="*/ 252312496 h 496"/>
                <a:gd name="T16" fmla="*/ 89464693 w 637"/>
                <a:gd name="T17" fmla="*/ 247166280 h 496"/>
                <a:gd name="T18" fmla="*/ 113211522 w 637"/>
                <a:gd name="T19" fmla="*/ 255934203 h 496"/>
                <a:gd name="T20" fmla="*/ 121833013 w 637"/>
                <a:gd name="T21" fmla="*/ 242255603 h 496"/>
                <a:gd name="T22" fmla="*/ 136803150 w 637"/>
                <a:gd name="T23" fmla="*/ 221058563 h 496"/>
                <a:gd name="T24" fmla="*/ 158272528 w 637"/>
                <a:gd name="T25" fmla="*/ 215558074 h 496"/>
                <a:gd name="T26" fmla="*/ 205872238 w 637"/>
                <a:gd name="T27" fmla="*/ 218844561 h 496"/>
                <a:gd name="T28" fmla="*/ 232609357 w 637"/>
                <a:gd name="T29" fmla="*/ 231633612 h 496"/>
                <a:gd name="T30" fmla="*/ 246723948 w 637"/>
                <a:gd name="T31" fmla="*/ 228429964 h 496"/>
                <a:gd name="T32" fmla="*/ 267030667 w 637"/>
                <a:gd name="T33" fmla="*/ 226521084 h 496"/>
                <a:gd name="T34" fmla="*/ 281586634 w 637"/>
                <a:gd name="T35" fmla="*/ 229148589 h 496"/>
                <a:gd name="T36" fmla="*/ 288829035 w 637"/>
                <a:gd name="T37" fmla="*/ 233002936 h 496"/>
                <a:gd name="T38" fmla="*/ 324041512 w 637"/>
                <a:gd name="T39" fmla="*/ 234755664 h 496"/>
                <a:gd name="T40" fmla="*/ 344419256 w 637"/>
                <a:gd name="T41" fmla="*/ 226521084 h 496"/>
                <a:gd name="T42" fmla="*/ 413694392 w 637"/>
                <a:gd name="T43" fmla="*/ 228429964 h 496"/>
                <a:gd name="T44" fmla="*/ 429436588 w 637"/>
                <a:gd name="T45" fmla="*/ 221058563 h 496"/>
                <a:gd name="T46" fmla="*/ 443526259 w 637"/>
                <a:gd name="T47" fmla="*/ 213344900 h 496"/>
                <a:gd name="T48" fmla="*/ 445750025 w 637"/>
                <a:gd name="T49" fmla="*/ 202891486 h 496"/>
                <a:gd name="T50" fmla="*/ 456129818 w 637"/>
                <a:gd name="T51" fmla="*/ 193314920 h 496"/>
                <a:gd name="T52" fmla="*/ 462219633 w 637"/>
                <a:gd name="T53" fmla="*/ 185276529 h 496"/>
                <a:gd name="T54" fmla="*/ 499951673 w 637"/>
                <a:gd name="T55" fmla="*/ 156566849 h 496"/>
                <a:gd name="T56" fmla="*/ 521495710 w 637"/>
                <a:gd name="T57" fmla="*/ 107235891 h 496"/>
                <a:gd name="T58" fmla="*/ 527532083 w 637"/>
                <a:gd name="T59" fmla="*/ 63283909 h 496"/>
                <a:gd name="T60" fmla="*/ 495101253 w 637"/>
                <a:gd name="T61" fmla="*/ 10591207 h 496"/>
                <a:gd name="T62" fmla="*/ 479589712 w 637"/>
                <a:gd name="T63" fmla="*/ 4 h 496"/>
                <a:gd name="T64" fmla="*/ 394896627 w 637"/>
                <a:gd name="T65" fmla="*/ 0 h 496"/>
                <a:gd name="T66" fmla="*/ 372482023 w 637"/>
                <a:gd name="T67" fmla="*/ 10591207 h 496"/>
                <a:gd name="T68" fmla="*/ 327687426 w 637"/>
                <a:gd name="T69" fmla="*/ 26141379 h 496"/>
                <a:gd name="T70" fmla="*/ 302956295 w 637"/>
                <a:gd name="T71" fmla="*/ 37747744 h 496"/>
                <a:gd name="T72" fmla="*/ 256290630 w 637"/>
                <a:gd name="T73" fmla="*/ 55992482 h 496"/>
                <a:gd name="T74" fmla="*/ 229407587 w 637"/>
                <a:gd name="T75" fmla="*/ 69161935 h 496"/>
                <a:gd name="T76" fmla="*/ 154171394 w 637"/>
                <a:gd name="T77" fmla="*/ 93617142 h 496"/>
                <a:gd name="T78" fmla="*/ 128564331 w 637"/>
                <a:gd name="T79" fmla="*/ 165925826 h 496"/>
                <a:gd name="T80" fmla="*/ 124198275 w 637"/>
                <a:gd name="T81" fmla="*/ 173059065 h 496"/>
                <a:gd name="T82" fmla="*/ 99948807 w 637"/>
                <a:gd name="T83" fmla="*/ 178092068 h 496"/>
                <a:gd name="T84" fmla="*/ 29821977 w 637"/>
                <a:gd name="T85" fmla="*/ 185276529 h 496"/>
                <a:gd name="T86" fmla="*/ 6 w 637"/>
                <a:gd name="T87" fmla="*/ 187068192 h 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7"/>
                <a:gd name="T133" fmla="*/ 0 h 496"/>
                <a:gd name="T134" fmla="*/ 637 w 637"/>
                <a:gd name="T135" fmla="*/ 496 h 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7" h="496">
                  <a:moveTo>
                    <a:pt x="3" y="360"/>
                  </a:moveTo>
                  <a:lnTo>
                    <a:pt x="0" y="377"/>
                  </a:lnTo>
                  <a:lnTo>
                    <a:pt x="9" y="387"/>
                  </a:lnTo>
                  <a:lnTo>
                    <a:pt x="13" y="401"/>
                  </a:lnTo>
                  <a:lnTo>
                    <a:pt x="35" y="424"/>
                  </a:lnTo>
                  <a:lnTo>
                    <a:pt x="40" y="438"/>
                  </a:lnTo>
                  <a:lnTo>
                    <a:pt x="44" y="441"/>
                  </a:lnTo>
                  <a:lnTo>
                    <a:pt x="44" y="444"/>
                  </a:lnTo>
                  <a:lnTo>
                    <a:pt x="56" y="458"/>
                  </a:lnTo>
                  <a:lnTo>
                    <a:pt x="70" y="458"/>
                  </a:lnTo>
                  <a:lnTo>
                    <a:pt x="76" y="454"/>
                  </a:lnTo>
                  <a:lnTo>
                    <a:pt x="83" y="454"/>
                  </a:lnTo>
                  <a:lnTo>
                    <a:pt x="86" y="458"/>
                  </a:lnTo>
                  <a:lnTo>
                    <a:pt x="86" y="464"/>
                  </a:lnTo>
                  <a:lnTo>
                    <a:pt x="88" y="468"/>
                  </a:lnTo>
                  <a:lnTo>
                    <a:pt x="83" y="468"/>
                  </a:lnTo>
                  <a:lnTo>
                    <a:pt x="79" y="475"/>
                  </a:lnTo>
                  <a:lnTo>
                    <a:pt x="83" y="475"/>
                  </a:lnTo>
                  <a:lnTo>
                    <a:pt x="88" y="485"/>
                  </a:lnTo>
                  <a:lnTo>
                    <a:pt x="91" y="485"/>
                  </a:lnTo>
                  <a:lnTo>
                    <a:pt x="91" y="488"/>
                  </a:lnTo>
                  <a:lnTo>
                    <a:pt x="91" y="485"/>
                  </a:lnTo>
                  <a:lnTo>
                    <a:pt x="98" y="485"/>
                  </a:lnTo>
                  <a:lnTo>
                    <a:pt x="98" y="481"/>
                  </a:lnTo>
                  <a:lnTo>
                    <a:pt x="95" y="478"/>
                  </a:lnTo>
                  <a:lnTo>
                    <a:pt x="91" y="475"/>
                  </a:lnTo>
                  <a:lnTo>
                    <a:pt x="105" y="472"/>
                  </a:lnTo>
                  <a:lnTo>
                    <a:pt x="111" y="468"/>
                  </a:lnTo>
                  <a:lnTo>
                    <a:pt x="130" y="488"/>
                  </a:lnTo>
                  <a:lnTo>
                    <a:pt x="133" y="488"/>
                  </a:lnTo>
                  <a:lnTo>
                    <a:pt x="140" y="495"/>
                  </a:lnTo>
                  <a:lnTo>
                    <a:pt x="142" y="495"/>
                  </a:lnTo>
                  <a:lnTo>
                    <a:pt x="142" y="462"/>
                  </a:lnTo>
                  <a:lnTo>
                    <a:pt x="155" y="451"/>
                  </a:lnTo>
                  <a:lnTo>
                    <a:pt x="159" y="441"/>
                  </a:lnTo>
                  <a:lnTo>
                    <a:pt x="161" y="421"/>
                  </a:lnTo>
                  <a:lnTo>
                    <a:pt x="168" y="421"/>
                  </a:lnTo>
                  <a:lnTo>
                    <a:pt x="171" y="417"/>
                  </a:lnTo>
                  <a:lnTo>
                    <a:pt x="187" y="411"/>
                  </a:lnTo>
                  <a:lnTo>
                    <a:pt x="222" y="408"/>
                  </a:lnTo>
                  <a:lnTo>
                    <a:pt x="229" y="411"/>
                  </a:lnTo>
                  <a:lnTo>
                    <a:pt x="242" y="417"/>
                  </a:lnTo>
                  <a:lnTo>
                    <a:pt x="250" y="421"/>
                  </a:lnTo>
                  <a:lnTo>
                    <a:pt x="270" y="441"/>
                  </a:lnTo>
                  <a:lnTo>
                    <a:pt x="273" y="441"/>
                  </a:lnTo>
                  <a:lnTo>
                    <a:pt x="273" y="444"/>
                  </a:lnTo>
                  <a:lnTo>
                    <a:pt x="279" y="444"/>
                  </a:lnTo>
                  <a:lnTo>
                    <a:pt x="289" y="434"/>
                  </a:lnTo>
                  <a:lnTo>
                    <a:pt x="295" y="431"/>
                  </a:lnTo>
                  <a:lnTo>
                    <a:pt x="314" y="427"/>
                  </a:lnTo>
                  <a:lnTo>
                    <a:pt x="314" y="431"/>
                  </a:lnTo>
                  <a:lnTo>
                    <a:pt x="318" y="431"/>
                  </a:lnTo>
                  <a:lnTo>
                    <a:pt x="324" y="434"/>
                  </a:lnTo>
                  <a:lnTo>
                    <a:pt x="330" y="438"/>
                  </a:lnTo>
                  <a:lnTo>
                    <a:pt x="330" y="441"/>
                  </a:lnTo>
                  <a:lnTo>
                    <a:pt x="334" y="441"/>
                  </a:lnTo>
                  <a:lnTo>
                    <a:pt x="340" y="444"/>
                  </a:lnTo>
                  <a:lnTo>
                    <a:pt x="353" y="448"/>
                  </a:lnTo>
                  <a:lnTo>
                    <a:pt x="378" y="448"/>
                  </a:lnTo>
                  <a:lnTo>
                    <a:pt x="381" y="448"/>
                  </a:lnTo>
                  <a:lnTo>
                    <a:pt x="388" y="441"/>
                  </a:lnTo>
                  <a:lnTo>
                    <a:pt x="390" y="441"/>
                  </a:lnTo>
                  <a:lnTo>
                    <a:pt x="404" y="431"/>
                  </a:lnTo>
                  <a:lnTo>
                    <a:pt x="467" y="427"/>
                  </a:lnTo>
                  <a:lnTo>
                    <a:pt x="467" y="431"/>
                  </a:lnTo>
                  <a:lnTo>
                    <a:pt x="486" y="434"/>
                  </a:lnTo>
                  <a:lnTo>
                    <a:pt x="493" y="434"/>
                  </a:lnTo>
                  <a:lnTo>
                    <a:pt x="499" y="424"/>
                  </a:lnTo>
                  <a:lnTo>
                    <a:pt x="505" y="421"/>
                  </a:lnTo>
                  <a:lnTo>
                    <a:pt x="515" y="421"/>
                  </a:lnTo>
                  <a:lnTo>
                    <a:pt x="517" y="411"/>
                  </a:lnTo>
                  <a:lnTo>
                    <a:pt x="521" y="408"/>
                  </a:lnTo>
                  <a:lnTo>
                    <a:pt x="517" y="404"/>
                  </a:lnTo>
                  <a:lnTo>
                    <a:pt x="515" y="398"/>
                  </a:lnTo>
                  <a:lnTo>
                    <a:pt x="524" y="387"/>
                  </a:lnTo>
                  <a:lnTo>
                    <a:pt x="530" y="387"/>
                  </a:lnTo>
                  <a:lnTo>
                    <a:pt x="530" y="374"/>
                  </a:lnTo>
                  <a:lnTo>
                    <a:pt x="537" y="370"/>
                  </a:lnTo>
                  <a:lnTo>
                    <a:pt x="537" y="364"/>
                  </a:lnTo>
                  <a:lnTo>
                    <a:pt x="543" y="364"/>
                  </a:lnTo>
                  <a:lnTo>
                    <a:pt x="543" y="353"/>
                  </a:lnTo>
                  <a:lnTo>
                    <a:pt x="565" y="326"/>
                  </a:lnTo>
                  <a:lnTo>
                    <a:pt x="587" y="303"/>
                  </a:lnTo>
                  <a:lnTo>
                    <a:pt x="587" y="299"/>
                  </a:lnTo>
                  <a:lnTo>
                    <a:pt x="595" y="293"/>
                  </a:lnTo>
                  <a:lnTo>
                    <a:pt x="610" y="276"/>
                  </a:lnTo>
                  <a:lnTo>
                    <a:pt x="613" y="205"/>
                  </a:lnTo>
                  <a:lnTo>
                    <a:pt x="622" y="145"/>
                  </a:lnTo>
                  <a:lnTo>
                    <a:pt x="636" y="128"/>
                  </a:lnTo>
                  <a:lnTo>
                    <a:pt x="619" y="121"/>
                  </a:lnTo>
                  <a:lnTo>
                    <a:pt x="607" y="108"/>
                  </a:lnTo>
                  <a:lnTo>
                    <a:pt x="595" y="20"/>
                  </a:lnTo>
                  <a:lnTo>
                    <a:pt x="582" y="20"/>
                  </a:lnTo>
                  <a:lnTo>
                    <a:pt x="575" y="13"/>
                  </a:lnTo>
                  <a:lnTo>
                    <a:pt x="565" y="9"/>
                  </a:lnTo>
                  <a:lnTo>
                    <a:pt x="563" y="4"/>
                  </a:lnTo>
                  <a:lnTo>
                    <a:pt x="556" y="4"/>
                  </a:lnTo>
                  <a:lnTo>
                    <a:pt x="473" y="0"/>
                  </a:lnTo>
                  <a:lnTo>
                    <a:pt x="463" y="0"/>
                  </a:lnTo>
                  <a:lnTo>
                    <a:pt x="460" y="4"/>
                  </a:lnTo>
                  <a:lnTo>
                    <a:pt x="438" y="17"/>
                  </a:lnTo>
                  <a:lnTo>
                    <a:pt x="436" y="20"/>
                  </a:lnTo>
                  <a:lnTo>
                    <a:pt x="400" y="40"/>
                  </a:lnTo>
                  <a:lnTo>
                    <a:pt x="397" y="44"/>
                  </a:lnTo>
                  <a:lnTo>
                    <a:pt x="385" y="50"/>
                  </a:lnTo>
                  <a:lnTo>
                    <a:pt x="381" y="54"/>
                  </a:lnTo>
                  <a:lnTo>
                    <a:pt x="366" y="64"/>
                  </a:lnTo>
                  <a:lnTo>
                    <a:pt x="356" y="71"/>
                  </a:lnTo>
                  <a:lnTo>
                    <a:pt x="336" y="81"/>
                  </a:lnTo>
                  <a:lnTo>
                    <a:pt x="311" y="101"/>
                  </a:lnTo>
                  <a:lnTo>
                    <a:pt x="301" y="108"/>
                  </a:lnTo>
                  <a:lnTo>
                    <a:pt x="295" y="111"/>
                  </a:lnTo>
                  <a:lnTo>
                    <a:pt x="289" y="118"/>
                  </a:lnTo>
                  <a:lnTo>
                    <a:pt x="270" y="132"/>
                  </a:lnTo>
                  <a:lnTo>
                    <a:pt x="222" y="168"/>
                  </a:lnTo>
                  <a:lnTo>
                    <a:pt x="184" y="178"/>
                  </a:lnTo>
                  <a:lnTo>
                    <a:pt x="181" y="178"/>
                  </a:lnTo>
                  <a:lnTo>
                    <a:pt x="161" y="182"/>
                  </a:lnTo>
                  <a:lnTo>
                    <a:pt x="165" y="313"/>
                  </a:lnTo>
                  <a:lnTo>
                    <a:pt x="152" y="316"/>
                  </a:lnTo>
                  <a:lnTo>
                    <a:pt x="152" y="320"/>
                  </a:lnTo>
                  <a:lnTo>
                    <a:pt x="149" y="330"/>
                  </a:lnTo>
                  <a:lnTo>
                    <a:pt x="146" y="330"/>
                  </a:lnTo>
                  <a:lnTo>
                    <a:pt x="136" y="340"/>
                  </a:lnTo>
                  <a:lnTo>
                    <a:pt x="136" y="343"/>
                  </a:lnTo>
                  <a:lnTo>
                    <a:pt x="118" y="340"/>
                  </a:lnTo>
                  <a:lnTo>
                    <a:pt x="118" y="343"/>
                  </a:lnTo>
                  <a:lnTo>
                    <a:pt x="51" y="343"/>
                  </a:lnTo>
                  <a:lnTo>
                    <a:pt x="35" y="353"/>
                  </a:lnTo>
                  <a:lnTo>
                    <a:pt x="35" y="357"/>
                  </a:lnTo>
                  <a:lnTo>
                    <a:pt x="32" y="357"/>
                  </a:lnTo>
                  <a:lnTo>
                    <a:pt x="6" y="357"/>
                  </a:lnTo>
                  <a:lnTo>
                    <a:pt x="3" y="360"/>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29" name="Freeform 37"/>
            <p:cNvSpPr>
              <a:spLocks/>
            </p:cNvSpPr>
            <p:nvPr/>
          </p:nvSpPr>
          <p:spPr bwMode="auto">
            <a:xfrm>
              <a:off x="2790" y="1739"/>
              <a:ext cx="132" cy="39"/>
            </a:xfrm>
            <a:custGeom>
              <a:avLst/>
              <a:gdLst>
                <a:gd name="T0" fmla="*/ 42042840 w 121"/>
                <a:gd name="T1" fmla="*/ 1415622756 h 35"/>
                <a:gd name="T2" fmla="*/ 32383715 w 121"/>
                <a:gd name="T3" fmla="*/ 1415622756 h 35"/>
                <a:gd name="T4" fmla="*/ 32383715 w 121"/>
                <a:gd name="T5" fmla="*/ 1958559285 h 35"/>
                <a:gd name="T6" fmla="*/ 24943735 w 121"/>
                <a:gd name="T7" fmla="*/ 1958559285 h 35"/>
                <a:gd name="T8" fmla="*/ 2 w 121"/>
                <a:gd name="T9" fmla="*/ 1958559285 h 35"/>
                <a:gd name="T10" fmla="*/ 2 w 121"/>
                <a:gd name="T11" fmla="*/ 2147483647 h 35"/>
                <a:gd name="T12" fmla="*/ 0 w 121"/>
                <a:gd name="T13" fmla="*/ 2147483647 h 35"/>
                <a:gd name="T14" fmla="*/ 0 w 121"/>
                <a:gd name="T15" fmla="*/ 2147483647 h 35"/>
                <a:gd name="T16" fmla="*/ 0 w 121"/>
                <a:gd name="T17" fmla="*/ 2147483647 h 35"/>
                <a:gd name="T18" fmla="*/ 0 w 121"/>
                <a:gd name="T19" fmla="*/ 2147483647 h 35"/>
                <a:gd name="T20" fmla="*/ 0 w 121"/>
                <a:gd name="T21" fmla="*/ 2147483647 h 35"/>
                <a:gd name="T22" fmla="*/ 2 w 121"/>
                <a:gd name="T23" fmla="*/ 2147483647 h 35"/>
                <a:gd name="T24" fmla="*/ 24943735 w 121"/>
                <a:gd name="T25" fmla="*/ 2147483647 h 35"/>
                <a:gd name="T26" fmla="*/ 24943735 w 121"/>
                <a:gd name="T27" fmla="*/ 2147483647 h 35"/>
                <a:gd name="T28" fmla="*/ 150648538 w 121"/>
                <a:gd name="T29" fmla="*/ 2147483647 h 35"/>
                <a:gd name="T30" fmla="*/ 160828725 w 121"/>
                <a:gd name="T31" fmla="*/ 2147483647 h 35"/>
                <a:gd name="T32" fmla="*/ 232759307 w 121"/>
                <a:gd name="T33" fmla="*/ 2147483647 h 35"/>
                <a:gd name="T34" fmla="*/ 253919238 w 121"/>
                <a:gd name="T35" fmla="*/ 1415622756 h 35"/>
                <a:gd name="T36" fmla="*/ 267374036 w 121"/>
                <a:gd name="T37" fmla="*/ 1958559285 h 35"/>
                <a:gd name="T38" fmla="*/ 285127399 w 121"/>
                <a:gd name="T39" fmla="*/ 1958559285 h 35"/>
                <a:gd name="T40" fmla="*/ 311047881 w 121"/>
                <a:gd name="T41" fmla="*/ 2147483647 h 35"/>
                <a:gd name="T42" fmla="*/ 322605300 w 121"/>
                <a:gd name="T43" fmla="*/ 2147483647 h 35"/>
                <a:gd name="T44" fmla="*/ 346264163 w 121"/>
                <a:gd name="T45" fmla="*/ 2147483647 h 35"/>
                <a:gd name="T46" fmla="*/ 351779798 w 121"/>
                <a:gd name="T47" fmla="*/ 2147483647 h 35"/>
                <a:gd name="T48" fmla="*/ 403824492 w 121"/>
                <a:gd name="T49" fmla="*/ 2147483647 h 35"/>
                <a:gd name="T50" fmla="*/ 413611602 w 121"/>
                <a:gd name="T51" fmla="*/ 2147483647 h 35"/>
                <a:gd name="T52" fmla="*/ 451212593 w 121"/>
                <a:gd name="T53" fmla="*/ 2147483647 h 35"/>
                <a:gd name="T54" fmla="*/ 451212593 w 121"/>
                <a:gd name="T55" fmla="*/ 1415622756 h 35"/>
                <a:gd name="T56" fmla="*/ 413611602 w 121"/>
                <a:gd name="T57" fmla="*/ 1415622756 h 35"/>
                <a:gd name="T58" fmla="*/ 383759589 w 121"/>
                <a:gd name="T59" fmla="*/ 1958559285 h 35"/>
                <a:gd name="T60" fmla="*/ 351779798 w 121"/>
                <a:gd name="T61" fmla="*/ 1415622756 h 35"/>
                <a:gd name="T62" fmla="*/ 346264163 w 121"/>
                <a:gd name="T63" fmla="*/ 918252897 h 35"/>
                <a:gd name="T64" fmla="*/ 311047881 w 121"/>
                <a:gd name="T65" fmla="*/ 918252897 h 35"/>
                <a:gd name="T66" fmla="*/ 285127399 w 121"/>
                <a:gd name="T67" fmla="*/ 0 h 35"/>
                <a:gd name="T68" fmla="*/ 224112188 w 121"/>
                <a:gd name="T69" fmla="*/ 0 h 35"/>
                <a:gd name="T70" fmla="*/ 201319210 w 121"/>
                <a:gd name="T71" fmla="*/ 918252897 h 35"/>
                <a:gd name="T72" fmla="*/ 201319210 w 121"/>
                <a:gd name="T73" fmla="*/ 1415622756 h 35"/>
                <a:gd name="T74" fmla="*/ 42042840 w 121"/>
                <a:gd name="T75" fmla="*/ 1415622756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1"/>
                <a:gd name="T115" fmla="*/ 0 h 35"/>
                <a:gd name="T116" fmla="*/ 121 w 121"/>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1" h="35">
                  <a:moveTo>
                    <a:pt x="12" y="10"/>
                  </a:moveTo>
                  <a:lnTo>
                    <a:pt x="9" y="10"/>
                  </a:lnTo>
                  <a:lnTo>
                    <a:pt x="9" y="13"/>
                  </a:lnTo>
                  <a:lnTo>
                    <a:pt x="6" y="13"/>
                  </a:lnTo>
                  <a:lnTo>
                    <a:pt x="2" y="13"/>
                  </a:lnTo>
                  <a:lnTo>
                    <a:pt x="2" y="17"/>
                  </a:lnTo>
                  <a:lnTo>
                    <a:pt x="0" y="20"/>
                  </a:lnTo>
                  <a:lnTo>
                    <a:pt x="0" y="24"/>
                  </a:lnTo>
                  <a:lnTo>
                    <a:pt x="0" y="27"/>
                  </a:lnTo>
                  <a:lnTo>
                    <a:pt x="0" y="30"/>
                  </a:lnTo>
                  <a:lnTo>
                    <a:pt x="0" y="34"/>
                  </a:lnTo>
                  <a:lnTo>
                    <a:pt x="2" y="34"/>
                  </a:lnTo>
                  <a:lnTo>
                    <a:pt x="6" y="30"/>
                  </a:lnTo>
                  <a:lnTo>
                    <a:pt x="6" y="27"/>
                  </a:lnTo>
                  <a:lnTo>
                    <a:pt x="40" y="24"/>
                  </a:lnTo>
                  <a:lnTo>
                    <a:pt x="43" y="20"/>
                  </a:lnTo>
                  <a:lnTo>
                    <a:pt x="62" y="17"/>
                  </a:lnTo>
                  <a:lnTo>
                    <a:pt x="68" y="10"/>
                  </a:lnTo>
                  <a:lnTo>
                    <a:pt x="71" y="13"/>
                  </a:lnTo>
                  <a:lnTo>
                    <a:pt x="75" y="13"/>
                  </a:lnTo>
                  <a:lnTo>
                    <a:pt x="82" y="17"/>
                  </a:lnTo>
                  <a:lnTo>
                    <a:pt x="87" y="20"/>
                  </a:lnTo>
                  <a:lnTo>
                    <a:pt x="91" y="20"/>
                  </a:lnTo>
                  <a:lnTo>
                    <a:pt x="94" y="24"/>
                  </a:lnTo>
                  <a:lnTo>
                    <a:pt x="106" y="24"/>
                  </a:lnTo>
                  <a:lnTo>
                    <a:pt x="110" y="20"/>
                  </a:lnTo>
                  <a:lnTo>
                    <a:pt x="120" y="20"/>
                  </a:lnTo>
                  <a:lnTo>
                    <a:pt x="120" y="10"/>
                  </a:lnTo>
                  <a:lnTo>
                    <a:pt x="110" y="10"/>
                  </a:lnTo>
                  <a:lnTo>
                    <a:pt x="103" y="13"/>
                  </a:lnTo>
                  <a:lnTo>
                    <a:pt x="94" y="10"/>
                  </a:lnTo>
                  <a:lnTo>
                    <a:pt x="91" y="6"/>
                  </a:lnTo>
                  <a:lnTo>
                    <a:pt x="82" y="6"/>
                  </a:lnTo>
                  <a:lnTo>
                    <a:pt x="75" y="0"/>
                  </a:lnTo>
                  <a:lnTo>
                    <a:pt x="59" y="0"/>
                  </a:lnTo>
                  <a:lnTo>
                    <a:pt x="53" y="6"/>
                  </a:lnTo>
                  <a:lnTo>
                    <a:pt x="53" y="10"/>
                  </a:lnTo>
                  <a:lnTo>
                    <a:pt x="12" y="10"/>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30" name="Freeform 38"/>
            <p:cNvSpPr>
              <a:spLocks/>
            </p:cNvSpPr>
            <p:nvPr/>
          </p:nvSpPr>
          <p:spPr bwMode="auto">
            <a:xfrm>
              <a:off x="2483" y="1536"/>
              <a:ext cx="69" cy="58"/>
            </a:xfrm>
            <a:custGeom>
              <a:avLst/>
              <a:gdLst>
                <a:gd name="T0" fmla="*/ 2147483647 w 34"/>
                <a:gd name="T1" fmla="*/ 0 h 42"/>
                <a:gd name="T2" fmla="*/ 2147483647 w 34"/>
                <a:gd name="T3" fmla="*/ 2147483647 h 42"/>
                <a:gd name="T4" fmla="*/ 0 w 34"/>
                <a:gd name="T5" fmla="*/ 2147483647 h 42"/>
                <a:gd name="T6" fmla="*/ 2147483647 w 34"/>
                <a:gd name="T7" fmla="*/ 2147483647 h 42"/>
                <a:gd name="T8" fmla="*/ 2147483647 w 34"/>
                <a:gd name="T9" fmla="*/ 2147483647 h 42"/>
                <a:gd name="T10" fmla="*/ 2147483647 w 34"/>
                <a:gd name="T11" fmla="*/ 0 h 42"/>
                <a:gd name="T12" fmla="*/ 0 60000 65536"/>
                <a:gd name="T13" fmla="*/ 0 60000 65536"/>
                <a:gd name="T14" fmla="*/ 0 60000 65536"/>
                <a:gd name="T15" fmla="*/ 0 60000 65536"/>
                <a:gd name="T16" fmla="*/ 0 60000 65536"/>
                <a:gd name="T17" fmla="*/ 0 60000 65536"/>
                <a:gd name="T18" fmla="*/ 0 w 34"/>
                <a:gd name="T19" fmla="*/ 0 h 42"/>
                <a:gd name="T20" fmla="*/ 34 w 34"/>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34" h="42">
                  <a:moveTo>
                    <a:pt x="29" y="0"/>
                  </a:moveTo>
                  <a:lnTo>
                    <a:pt x="4" y="3"/>
                  </a:lnTo>
                  <a:lnTo>
                    <a:pt x="0" y="14"/>
                  </a:lnTo>
                  <a:lnTo>
                    <a:pt x="17" y="41"/>
                  </a:lnTo>
                  <a:lnTo>
                    <a:pt x="33" y="18"/>
                  </a:lnTo>
                  <a:lnTo>
                    <a:pt x="29" y="0"/>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31" name="Freeform 39"/>
            <p:cNvSpPr>
              <a:spLocks/>
            </p:cNvSpPr>
            <p:nvPr/>
          </p:nvSpPr>
          <p:spPr bwMode="auto">
            <a:xfrm>
              <a:off x="2566" y="1536"/>
              <a:ext cx="40" cy="48"/>
            </a:xfrm>
            <a:custGeom>
              <a:avLst/>
              <a:gdLst>
                <a:gd name="T0" fmla="*/ 2147483647 w 22"/>
                <a:gd name="T1" fmla="*/ 0 h 15"/>
                <a:gd name="T2" fmla="*/ 2147483647 w 22"/>
                <a:gd name="T3" fmla="*/ 2147483647 h 15"/>
                <a:gd name="T4" fmla="*/ 0 w 22"/>
                <a:gd name="T5" fmla="*/ 2147483647 h 15"/>
                <a:gd name="T6" fmla="*/ 2147483647 w 22"/>
                <a:gd name="T7" fmla="*/ 2147483647 h 15"/>
                <a:gd name="T8" fmla="*/ 2147483647 w 22"/>
                <a:gd name="T9" fmla="*/ 2147483647 h 15"/>
                <a:gd name="T10" fmla="*/ 2147483647 w 22"/>
                <a:gd name="T11" fmla="*/ 0 h 15"/>
                <a:gd name="T12" fmla="*/ 0 60000 65536"/>
                <a:gd name="T13" fmla="*/ 0 60000 65536"/>
                <a:gd name="T14" fmla="*/ 0 60000 65536"/>
                <a:gd name="T15" fmla="*/ 0 60000 65536"/>
                <a:gd name="T16" fmla="*/ 0 60000 65536"/>
                <a:gd name="T17" fmla="*/ 0 60000 65536"/>
                <a:gd name="T18" fmla="*/ 0 w 22"/>
                <a:gd name="T19" fmla="*/ 0 h 15"/>
                <a:gd name="T20" fmla="*/ 22 w 2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22" h="15">
                  <a:moveTo>
                    <a:pt x="18" y="0"/>
                  </a:moveTo>
                  <a:lnTo>
                    <a:pt x="3" y="4"/>
                  </a:lnTo>
                  <a:lnTo>
                    <a:pt x="0" y="10"/>
                  </a:lnTo>
                  <a:lnTo>
                    <a:pt x="9" y="14"/>
                  </a:lnTo>
                  <a:lnTo>
                    <a:pt x="21" y="11"/>
                  </a:lnTo>
                  <a:lnTo>
                    <a:pt x="18" y="0"/>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32" name="Freeform 40"/>
            <p:cNvSpPr>
              <a:spLocks/>
            </p:cNvSpPr>
            <p:nvPr/>
          </p:nvSpPr>
          <p:spPr bwMode="auto">
            <a:xfrm>
              <a:off x="2400" y="1488"/>
              <a:ext cx="41" cy="47"/>
            </a:xfrm>
            <a:custGeom>
              <a:avLst/>
              <a:gdLst>
                <a:gd name="T0" fmla="*/ 2147483647 w 22"/>
                <a:gd name="T1" fmla="*/ 0 h 15"/>
                <a:gd name="T2" fmla="*/ 2147483647 w 22"/>
                <a:gd name="T3" fmla="*/ 2147483647 h 15"/>
                <a:gd name="T4" fmla="*/ 0 w 22"/>
                <a:gd name="T5" fmla="*/ 2147483647 h 15"/>
                <a:gd name="T6" fmla="*/ 2147483647 w 22"/>
                <a:gd name="T7" fmla="*/ 2147483647 h 15"/>
                <a:gd name="T8" fmla="*/ 2147483647 w 22"/>
                <a:gd name="T9" fmla="*/ 2147483647 h 15"/>
                <a:gd name="T10" fmla="*/ 2147483647 w 22"/>
                <a:gd name="T11" fmla="*/ 0 h 15"/>
                <a:gd name="T12" fmla="*/ 0 60000 65536"/>
                <a:gd name="T13" fmla="*/ 0 60000 65536"/>
                <a:gd name="T14" fmla="*/ 0 60000 65536"/>
                <a:gd name="T15" fmla="*/ 0 60000 65536"/>
                <a:gd name="T16" fmla="*/ 0 60000 65536"/>
                <a:gd name="T17" fmla="*/ 0 60000 65536"/>
                <a:gd name="T18" fmla="*/ 0 w 22"/>
                <a:gd name="T19" fmla="*/ 0 h 15"/>
                <a:gd name="T20" fmla="*/ 22 w 2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22" h="15">
                  <a:moveTo>
                    <a:pt x="18" y="0"/>
                  </a:moveTo>
                  <a:lnTo>
                    <a:pt x="3" y="4"/>
                  </a:lnTo>
                  <a:lnTo>
                    <a:pt x="0" y="10"/>
                  </a:lnTo>
                  <a:lnTo>
                    <a:pt x="9" y="14"/>
                  </a:lnTo>
                  <a:lnTo>
                    <a:pt x="21" y="11"/>
                  </a:lnTo>
                  <a:lnTo>
                    <a:pt x="18" y="0"/>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grpSp>
      <p:sp>
        <p:nvSpPr>
          <p:cNvPr id="40976" name="Text Box 41"/>
          <p:cNvSpPr txBox="1">
            <a:spLocks noChangeArrowheads="1"/>
          </p:cNvSpPr>
          <p:nvPr/>
        </p:nvSpPr>
        <p:spPr bwMode="auto">
          <a:xfrm>
            <a:off x="5724525" y="2544763"/>
            <a:ext cx="173038" cy="138112"/>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Mali</a:t>
            </a:r>
          </a:p>
        </p:txBody>
      </p:sp>
      <p:sp>
        <p:nvSpPr>
          <p:cNvPr id="40977" name="Text Box 42"/>
          <p:cNvSpPr txBox="1">
            <a:spLocks noChangeArrowheads="1"/>
          </p:cNvSpPr>
          <p:nvPr/>
        </p:nvSpPr>
        <p:spPr bwMode="auto">
          <a:xfrm>
            <a:off x="6353175" y="2728913"/>
            <a:ext cx="227013" cy="138112"/>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Niger</a:t>
            </a:r>
          </a:p>
        </p:txBody>
      </p:sp>
      <p:sp>
        <p:nvSpPr>
          <p:cNvPr id="40978" name="Text Box 43"/>
          <p:cNvSpPr txBox="1">
            <a:spLocks noChangeArrowheads="1"/>
          </p:cNvSpPr>
          <p:nvPr/>
        </p:nvSpPr>
        <p:spPr bwMode="auto">
          <a:xfrm>
            <a:off x="5930900" y="2908300"/>
            <a:ext cx="242888" cy="138113"/>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Benin</a:t>
            </a:r>
          </a:p>
        </p:txBody>
      </p:sp>
      <p:sp>
        <p:nvSpPr>
          <p:cNvPr id="536" name="Line 44"/>
          <p:cNvSpPr>
            <a:spLocks noChangeShapeType="1"/>
          </p:cNvSpPr>
          <p:nvPr/>
        </p:nvSpPr>
        <p:spPr bwMode="auto">
          <a:xfrm flipH="1">
            <a:off x="6057900" y="3028950"/>
            <a:ext cx="0" cy="163513"/>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40980" name="Text Box 48"/>
          <p:cNvSpPr txBox="1">
            <a:spLocks noChangeArrowheads="1"/>
          </p:cNvSpPr>
          <p:nvPr/>
        </p:nvSpPr>
        <p:spPr bwMode="auto">
          <a:xfrm>
            <a:off x="5424488" y="3236913"/>
            <a:ext cx="266700" cy="222250"/>
          </a:xfrm>
          <a:prstGeom prst="rect">
            <a:avLst/>
          </a:prstGeom>
          <a:noFill/>
          <a:ln w="9525">
            <a:noFill/>
            <a:miter lim="800000"/>
            <a:headEnd/>
            <a:tailEnd/>
          </a:ln>
        </p:spPr>
        <p:txBody>
          <a:bodyPr wrap="none" lIns="0" tIns="0" rIns="0" bIns="0">
            <a:spAutoFit/>
          </a:bodyPr>
          <a:lstStyle/>
          <a:p>
            <a:pPr algn="ctr">
              <a:lnSpc>
                <a:spcPct val="90000"/>
              </a:lnSpc>
            </a:pPr>
            <a:r>
              <a:rPr lang="en-US" sz="800">
                <a:solidFill>
                  <a:srgbClr val="000000"/>
                </a:solidFill>
                <a:latin typeface="Arial Narrow" pitchFamily="34" charset="0"/>
                <a:ea typeface="ＭＳ Ｐゴシック" pitchFamily="34" charset="-128"/>
              </a:rPr>
              <a:t>Cote</a:t>
            </a:r>
          </a:p>
          <a:p>
            <a:pPr algn="ctr">
              <a:lnSpc>
                <a:spcPct val="90000"/>
              </a:lnSpc>
            </a:pPr>
            <a:r>
              <a:rPr lang="en-US" sz="800">
                <a:solidFill>
                  <a:srgbClr val="000000"/>
                </a:solidFill>
                <a:latin typeface="Arial Narrow" pitchFamily="34" charset="0"/>
                <a:ea typeface="ＭＳ Ｐゴシック" pitchFamily="34" charset="-128"/>
              </a:rPr>
              <a:t>D’Ivore</a:t>
            </a:r>
          </a:p>
        </p:txBody>
      </p:sp>
      <p:sp>
        <p:nvSpPr>
          <p:cNvPr id="40981" name="Text Box 49"/>
          <p:cNvSpPr txBox="1">
            <a:spLocks noChangeArrowheads="1"/>
          </p:cNvSpPr>
          <p:nvPr/>
        </p:nvSpPr>
        <p:spPr bwMode="auto">
          <a:xfrm>
            <a:off x="5280025" y="3736975"/>
            <a:ext cx="285750" cy="139700"/>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Liberia</a:t>
            </a:r>
          </a:p>
        </p:txBody>
      </p:sp>
      <p:sp>
        <p:nvSpPr>
          <p:cNvPr id="539" name="Line 50"/>
          <p:cNvSpPr>
            <a:spLocks noChangeShapeType="1"/>
          </p:cNvSpPr>
          <p:nvPr/>
        </p:nvSpPr>
        <p:spPr bwMode="auto">
          <a:xfrm flipV="1">
            <a:off x="5334000" y="3538538"/>
            <a:ext cx="36513" cy="185737"/>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40983" name="Text Box 51"/>
          <p:cNvSpPr txBox="1">
            <a:spLocks noChangeArrowheads="1"/>
          </p:cNvSpPr>
          <p:nvPr/>
        </p:nvSpPr>
        <p:spPr bwMode="auto">
          <a:xfrm>
            <a:off x="5032375" y="3132138"/>
            <a:ext cx="306388" cy="138112"/>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Guinea</a:t>
            </a:r>
          </a:p>
        </p:txBody>
      </p:sp>
      <p:sp>
        <p:nvSpPr>
          <p:cNvPr id="40984" name="Text Box 52"/>
          <p:cNvSpPr txBox="1">
            <a:spLocks noChangeArrowheads="1"/>
          </p:cNvSpPr>
          <p:nvPr/>
        </p:nvSpPr>
        <p:spPr bwMode="auto">
          <a:xfrm>
            <a:off x="5043488" y="3511550"/>
            <a:ext cx="263525" cy="193675"/>
          </a:xfrm>
          <a:prstGeom prst="rect">
            <a:avLst/>
          </a:prstGeom>
          <a:noFill/>
          <a:ln w="9525">
            <a:noFill/>
            <a:miter lim="800000"/>
            <a:headEnd/>
            <a:tailEnd/>
          </a:ln>
        </p:spPr>
        <p:txBody>
          <a:bodyPr wrap="none" lIns="0" tIns="0" rIns="0" bIns="0">
            <a:spAutoFit/>
          </a:bodyPr>
          <a:lstStyle/>
          <a:p>
            <a:pPr algn="ctr">
              <a:lnSpc>
                <a:spcPct val="70000"/>
              </a:lnSpc>
            </a:pPr>
            <a:r>
              <a:rPr lang="en-US" sz="900">
                <a:solidFill>
                  <a:srgbClr val="000000"/>
                </a:solidFill>
                <a:latin typeface="Arial Narrow" pitchFamily="34" charset="0"/>
                <a:ea typeface="ＭＳ Ｐゴシック" pitchFamily="34" charset="-128"/>
              </a:rPr>
              <a:t>Sierra</a:t>
            </a:r>
          </a:p>
          <a:p>
            <a:pPr algn="ctr">
              <a:lnSpc>
                <a:spcPct val="70000"/>
              </a:lnSpc>
            </a:pPr>
            <a:r>
              <a:rPr lang="en-US" sz="900">
                <a:solidFill>
                  <a:srgbClr val="000000"/>
                </a:solidFill>
                <a:latin typeface="Arial Narrow" pitchFamily="34" charset="0"/>
                <a:ea typeface="ＭＳ Ｐゴシック" pitchFamily="34" charset="-128"/>
              </a:rPr>
              <a:t>Leone</a:t>
            </a:r>
          </a:p>
        </p:txBody>
      </p:sp>
      <p:sp>
        <p:nvSpPr>
          <p:cNvPr id="542" name="Line 53"/>
          <p:cNvSpPr>
            <a:spLocks noChangeShapeType="1"/>
          </p:cNvSpPr>
          <p:nvPr/>
        </p:nvSpPr>
        <p:spPr bwMode="auto">
          <a:xfrm flipV="1">
            <a:off x="5160963" y="3365500"/>
            <a:ext cx="0" cy="138113"/>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40986" name="Text Box 55"/>
          <p:cNvSpPr txBox="1">
            <a:spLocks noChangeArrowheads="1"/>
          </p:cNvSpPr>
          <p:nvPr/>
        </p:nvSpPr>
        <p:spPr bwMode="auto">
          <a:xfrm>
            <a:off x="4797425" y="2843213"/>
            <a:ext cx="347663" cy="138112"/>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Senegal</a:t>
            </a:r>
          </a:p>
        </p:txBody>
      </p:sp>
      <p:sp>
        <p:nvSpPr>
          <p:cNvPr id="544" name="Line 56"/>
          <p:cNvSpPr>
            <a:spLocks noChangeShapeType="1"/>
          </p:cNvSpPr>
          <p:nvPr/>
        </p:nvSpPr>
        <p:spPr bwMode="auto">
          <a:xfrm flipV="1">
            <a:off x="4724400" y="3032125"/>
            <a:ext cx="179388" cy="6350"/>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40988" name="Text Box 57"/>
          <p:cNvSpPr txBox="1">
            <a:spLocks noChangeArrowheads="1"/>
          </p:cNvSpPr>
          <p:nvPr/>
        </p:nvSpPr>
        <p:spPr bwMode="auto">
          <a:xfrm>
            <a:off x="6226175" y="3222625"/>
            <a:ext cx="301625" cy="138113"/>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Nigeria</a:t>
            </a:r>
          </a:p>
        </p:txBody>
      </p:sp>
      <p:sp>
        <p:nvSpPr>
          <p:cNvPr id="40989" name="Text Box 58"/>
          <p:cNvSpPr txBox="1">
            <a:spLocks noChangeArrowheads="1"/>
          </p:cNvSpPr>
          <p:nvPr/>
        </p:nvSpPr>
        <p:spPr bwMode="auto">
          <a:xfrm>
            <a:off x="4751388" y="3252788"/>
            <a:ext cx="338137" cy="193675"/>
          </a:xfrm>
          <a:prstGeom prst="rect">
            <a:avLst/>
          </a:prstGeom>
          <a:noFill/>
          <a:ln w="9525">
            <a:noFill/>
            <a:miter lim="800000"/>
            <a:headEnd/>
            <a:tailEnd/>
          </a:ln>
        </p:spPr>
        <p:txBody>
          <a:bodyPr wrap="none" lIns="0" tIns="0" rIns="0" bIns="0">
            <a:spAutoFit/>
          </a:bodyPr>
          <a:lstStyle/>
          <a:p>
            <a:pPr algn="ctr">
              <a:lnSpc>
                <a:spcPct val="70000"/>
              </a:lnSpc>
            </a:pPr>
            <a:r>
              <a:rPr lang="en-US" sz="900">
                <a:solidFill>
                  <a:srgbClr val="000000"/>
                </a:solidFill>
                <a:latin typeface="Arial Narrow" pitchFamily="34" charset="0"/>
                <a:ea typeface="ＭＳ Ｐゴシック" pitchFamily="34" charset="-128"/>
              </a:rPr>
              <a:t>Guinea-</a:t>
            </a:r>
          </a:p>
          <a:p>
            <a:pPr algn="ctr">
              <a:lnSpc>
                <a:spcPct val="70000"/>
              </a:lnSpc>
            </a:pPr>
            <a:r>
              <a:rPr lang="en-US" sz="900">
                <a:solidFill>
                  <a:srgbClr val="000000"/>
                </a:solidFill>
                <a:latin typeface="Arial Narrow" pitchFamily="34" charset="0"/>
                <a:ea typeface="ＭＳ Ｐゴシック" pitchFamily="34" charset="-128"/>
              </a:rPr>
              <a:t>Bissau</a:t>
            </a:r>
          </a:p>
        </p:txBody>
      </p:sp>
      <p:sp>
        <p:nvSpPr>
          <p:cNvPr id="547" name="Freeform 59"/>
          <p:cNvSpPr>
            <a:spLocks/>
          </p:cNvSpPr>
          <p:nvPr/>
        </p:nvSpPr>
        <p:spPr bwMode="auto">
          <a:xfrm>
            <a:off x="4933950" y="3159125"/>
            <a:ext cx="44450" cy="103188"/>
          </a:xfrm>
          <a:custGeom>
            <a:avLst/>
            <a:gdLst>
              <a:gd name="T0" fmla="*/ 0 w 32"/>
              <a:gd name="T1" fmla="*/ 2147483647 h 72"/>
              <a:gd name="T2" fmla="*/ 2147483647 w 32"/>
              <a:gd name="T3" fmla="*/ 0 h 72"/>
              <a:gd name="T4" fmla="*/ 0 60000 65536"/>
              <a:gd name="T5" fmla="*/ 0 60000 65536"/>
              <a:gd name="T6" fmla="*/ 0 w 32"/>
              <a:gd name="T7" fmla="*/ 0 h 72"/>
              <a:gd name="T8" fmla="*/ 32 w 32"/>
              <a:gd name="T9" fmla="*/ 72 h 72"/>
            </a:gdLst>
            <a:ahLst/>
            <a:cxnLst>
              <a:cxn ang="T4">
                <a:pos x="T0" y="T1"/>
              </a:cxn>
              <a:cxn ang="T5">
                <a:pos x="T2" y="T3"/>
              </a:cxn>
            </a:cxnLst>
            <a:rect l="T6" t="T7" r="T8" b="T9"/>
            <a:pathLst>
              <a:path w="32" h="72">
                <a:moveTo>
                  <a:pt x="0" y="72"/>
                </a:moveTo>
                <a:lnTo>
                  <a:pt x="32" y="0"/>
                </a:lnTo>
              </a:path>
            </a:pathLst>
          </a:cu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40991" name="Text Box 60"/>
          <p:cNvSpPr txBox="1">
            <a:spLocks noChangeArrowheads="1"/>
          </p:cNvSpPr>
          <p:nvPr/>
        </p:nvSpPr>
        <p:spPr bwMode="auto">
          <a:xfrm>
            <a:off x="5638800" y="3038475"/>
            <a:ext cx="322263" cy="193675"/>
          </a:xfrm>
          <a:prstGeom prst="rect">
            <a:avLst/>
          </a:prstGeom>
          <a:noFill/>
          <a:ln w="9525">
            <a:noFill/>
            <a:miter lim="800000"/>
            <a:headEnd/>
            <a:tailEnd/>
          </a:ln>
        </p:spPr>
        <p:txBody>
          <a:bodyPr wrap="none" lIns="0" tIns="0" rIns="0" bIns="0">
            <a:spAutoFit/>
          </a:bodyPr>
          <a:lstStyle/>
          <a:p>
            <a:pPr algn="ctr">
              <a:lnSpc>
                <a:spcPct val="70000"/>
              </a:lnSpc>
            </a:pPr>
            <a:r>
              <a:rPr lang="en-US" sz="900">
                <a:solidFill>
                  <a:srgbClr val="000000"/>
                </a:solidFill>
                <a:latin typeface="Arial Narrow" pitchFamily="34" charset="0"/>
                <a:ea typeface="ＭＳ Ｐゴシック" pitchFamily="34" charset="-128"/>
              </a:rPr>
              <a:t>Burkina</a:t>
            </a:r>
          </a:p>
          <a:p>
            <a:pPr algn="ctr">
              <a:lnSpc>
                <a:spcPct val="70000"/>
              </a:lnSpc>
            </a:pPr>
            <a:r>
              <a:rPr lang="en-US" sz="900">
                <a:solidFill>
                  <a:srgbClr val="000000"/>
                </a:solidFill>
                <a:latin typeface="Arial Narrow" pitchFamily="34" charset="0"/>
                <a:ea typeface="ＭＳ Ｐゴシック" pitchFamily="34" charset="-128"/>
              </a:rPr>
              <a:t>Faso</a:t>
            </a:r>
          </a:p>
        </p:txBody>
      </p:sp>
      <p:sp>
        <p:nvSpPr>
          <p:cNvPr id="549" name="Freeform 63"/>
          <p:cNvSpPr>
            <a:spLocks/>
          </p:cNvSpPr>
          <p:nvPr/>
        </p:nvSpPr>
        <p:spPr bwMode="auto">
          <a:xfrm>
            <a:off x="7366000" y="1843088"/>
            <a:ext cx="677863" cy="646112"/>
          </a:xfrm>
          <a:custGeom>
            <a:avLst/>
            <a:gdLst>
              <a:gd name="T0" fmla="*/ 2147483647 w 449"/>
              <a:gd name="T1" fmla="*/ 2147483647 h 417"/>
              <a:gd name="T2" fmla="*/ 0 w 449"/>
              <a:gd name="T3" fmla="*/ 2147483647 h 417"/>
              <a:gd name="T4" fmla="*/ 2147483647 w 449"/>
              <a:gd name="T5" fmla="*/ 2147483647 h 417"/>
              <a:gd name="T6" fmla="*/ 2147483647 w 449"/>
              <a:gd name="T7" fmla="*/ 2147483647 h 417"/>
              <a:gd name="T8" fmla="*/ 2147483647 w 449"/>
              <a:gd name="T9" fmla="*/ 2147483647 h 417"/>
              <a:gd name="T10" fmla="*/ 2147483647 w 449"/>
              <a:gd name="T11" fmla="*/ 2147483647 h 417"/>
              <a:gd name="T12" fmla="*/ 2147483647 w 449"/>
              <a:gd name="T13" fmla="*/ 2147483647 h 417"/>
              <a:gd name="T14" fmla="*/ 2147483647 w 449"/>
              <a:gd name="T15" fmla="*/ 2147483647 h 417"/>
              <a:gd name="T16" fmla="*/ 2147483647 w 449"/>
              <a:gd name="T17" fmla="*/ 2147483647 h 417"/>
              <a:gd name="T18" fmla="*/ 2147483647 w 449"/>
              <a:gd name="T19" fmla="*/ 2147483647 h 417"/>
              <a:gd name="T20" fmla="*/ 2147483647 w 449"/>
              <a:gd name="T21" fmla="*/ 2147483647 h 417"/>
              <a:gd name="T22" fmla="*/ 2147483647 w 449"/>
              <a:gd name="T23" fmla="*/ 2147483647 h 417"/>
              <a:gd name="T24" fmla="*/ 2147483647 w 449"/>
              <a:gd name="T25" fmla="*/ 2147483647 h 417"/>
              <a:gd name="T26" fmla="*/ 2147483647 w 449"/>
              <a:gd name="T27" fmla="*/ 2147483647 h 417"/>
              <a:gd name="T28" fmla="*/ 2147483647 w 449"/>
              <a:gd name="T29" fmla="*/ 2147483647 h 417"/>
              <a:gd name="T30" fmla="*/ 2147483647 w 449"/>
              <a:gd name="T31" fmla="*/ 2147483647 h 417"/>
              <a:gd name="T32" fmla="*/ 2147483647 w 449"/>
              <a:gd name="T33" fmla="*/ 2147483647 h 417"/>
              <a:gd name="T34" fmla="*/ 2147483647 w 449"/>
              <a:gd name="T35" fmla="*/ 2147483647 h 417"/>
              <a:gd name="T36" fmla="*/ 2147483647 w 449"/>
              <a:gd name="T37" fmla="*/ 2147483647 h 417"/>
              <a:gd name="T38" fmla="*/ 2147483647 w 449"/>
              <a:gd name="T39" fmla="*/ 2147483647 h 417"/>
              <a:gd name="T40" fmla="*/ 2147483647 w 449"/>
              <a:gd name="T41" fmla="*/ 2147483647 h 417"/>
              <a:gd name="T42" fmla="*/ 2147483647 w 449"/>
              <a:gd name="T43" fmla="*/ 2147483647 h 417"/>
              <a:gd name="T44" fmla="*/ 2147483647 w 449"/>
              <a:gd name="T45" fmla="*/ 2147483647 h 417"/>
              <a:gd name="T46" fmla="*/ 2147483647 w 449"/>
              <a:gd name="T47" fmla="*/ 2147483647 h 417"/>
              <a:gd name="T48" fmla="*/ 2147483647 w 449"/>
              <a:gd name="T49" fmla="*/ 2147483647 h 417"/>
              <a:gd name="T50" fmla="*/ 2147483647 w 449"/>
              <a:gd name="T51" fmla="*/ 2147483647 h 417"/>
              <a:gd name="T52" fmla="*/ 2147483647 w 449"/>
              <a:gd name="T53" fmla="*/ 2147483647 h 417"/>
              <a:gd name="T54" fmla="*/ 2147483647 w 449"/>
              <a:gd name="T55" fmla="*/ 2147483647 h 417"/>
              <a:gd name="T56" fmla="*/ 2147483647 w 449"/>
              <a:gd name="T57" fmla="*/ 2147483647 h 417"/>
              <a:gd name="T58" fmla="*/ 2147483647 w 449"/>
              <a:gd name="T59" fmla="*/ 2147483647 h 417"/>
              <a:gd name="T60" fmla="*/ 2147483647 w 449"/>
              <a:gd name="T61" fmla="*/ 2147483647 h 417"/>
              <a:gd name="T62" fmla="*/ 2147483647 w 449"/>
              <a:gd name="T63" fmla="*/ 2147483647 h 417"/>
              <a:gd name="T64" fmla="*/ 2147483647 w 449"/>
              <a:gd name="T65" fmla="*/ 2147483647 h 417"/>
              <a:gd name="T66" fmla="*/ 2147483647 w 449"/>
              <a:gd name="T67" fmla="*/ 2147483647 h 417"/>
              <a:gd name="T68" fmla="*/ 2147483647 w 449"/>
              <a:gd name="T69" fmla="*/ 2147483647 h 417"/>
              <a:gd name="T70" fmla="*/ 2147483647 w 449"/>
              <a:gd name="T71" fmla="*/ 2147483647 h 417"/>
              <a:gd name="T72" fmla="*/ 2147483647 w 449"/>
              <a:gd name="T73" fmla="*/ 2147483647 h 417"/>
              <a:gd name="T74" fmla="*/ 2147483647 w 449"/>
              <a:gd name="T75" fmla="*/ 2147483647 h 417"/>
              <a:gd name="T76" fmla="*/ 2147483647 w 449"/>
              <a:gd name="T77" fmla="*/ 2147483647 h 417"/>
              <a:gd name="T78" fmla="*/ 2147483647 w 449"/>
              <a:gd name="T79" fmla="*/ 2147483647 h 417"/>
              <a:gd name="T80" fmla="*/ 2147483647 w 449"/>
              <a:gd name="T81" fmla="*/ 2147483647 h 417"/>
              <a:gd name="T82" fmla="*/ 2147483647 w 449"/>
              <a:gd name="T83" fmla="*/ 2147483647 h 417"/>
              <a:gd name="T84" fmla="*/ 2147483647 w 449"/>
              <a:gd name="T85" fmla="*/ 2147483647 h 417"/>
              <a:gd name="T86" fmla="*/ 2147483647 w 449"/>
              <a:gd name="T87" fmla="*/ 2147483647 h 417"/>
              <a:gd name="T88" fmla="*/ 2147483647 w 449"/>
              <a:gd name="T89" fmla="*/ 2147483647 h 417"/>
              <a:gd name="T90" fmla="*/ 2147483647 w 449"/>
              <a:gd name="T91" fmla="*/ 2147483647 h 417"/>
              <a:gd name="T92" fmla="*/ 2147483647 w 449"/>
              <a:gd name="T93" fmla="*/ 2147483647 h 417"/>
              <a:gd name="T94" fmla="*/ 2147483647 w 449"/>
              <a:gd name="T95" fmla="*/ 2147483647 h 417"/>
              <a:gd name="T96" fmla="*/ 2147483647 w 449"/>
              <a:gd name="T97" fmla="*/ 2147483647 h 417"/>
              <a:gd name="T98" fmla="*/ 2147483647 w 449"/>
              <a:gd name="T99" fmla="*/ 2147483647 h 417"/>
              <a:gd name="T100" fmla="*/ 2147483647 w 449"/>
              <a:gd name="T101" fmla="*/ 2147483647 h 417"/>
              <a:gd name="T102" fmla="*/ 2147483647 w 449"/>
              <a:gd name="T103" fmla="*/ 0 h 4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49"/>
              <a:gd name="T157" fmla="*/ 0 h 417"/>
              <a:gd name="T158" fmla="*/ 449 w 449"/>
              <a:gd name="T159" fmla="*/ 417 h 4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49" h="417">
                <a:moveTo>
                  <a:pt x="13" y="4"/>
                </a:moveTo>
                <a:lnTo>
                  <a:pt x="9" y="7"/>
                </a:lnTo>
                <a:lnTo>
                  <a:pt x="6" y="13"/>
                </a:lnTo>
                <a:lnTo>
                  <a:pt x="9" y="57"/>
                </a:lnTo>
                <a:lnTo>
                  <a:pt x="0" y="64"/>
                </a:lnTo>
                <a:lnTo>
                  <a:pt x="0" y="80"/>
                </a:lnTo>
                <a:lnTo>
                  <a:pt x="6" y="88"/>
                </a:lnTo>
                <a:lnTo>
                  <a:pt x="6" y="101"/>
                </a:lnTo>
                <a:lnTo>
                  <a:pt x="16" y="111"/>
                </a:lnTo>
                <a:lnTo>
                  <a:pt x="19" y="111"/>
                </a:lnTo>
                <a:lnTo>
                  <a:pt x="19" y="406"/>
                </a:lnTo>
                <a:lnTo>
                  <a:pt x="265" y="406"/>
                </a:lnTo>
                <a:lnTo>
                  <a:pt x="272" y="396"/>
                </a:lnTo>
                <a:lnTo>
                  <a:pt x="275" y="396"/>
                </a:lnTo>
                <a:lnTo>
                  <a:pt x="275" y="399"/>
                </a:lnTo>
                <a:lnTo>
                  <a:pt x="278" y="399"/>
                </a:lnTo>
                <a:lnTo>
                  <a:pt x="275" y="406"/>
                </a:lnTo>
                <a:lnTo>
                  <a:pt x="352" y="409"/>
                </a:lnTo>
                <a:lnTo>
                  <a:pt x="357" y="416"/>
                </a:lnTo>
                <a:lnTo>
                  <a:pt x="376" y="416"/>
                </a:lnTo>
                <a:lnTo>
                  <a:pt x="384" y="396"/>
                </a:lnTo>
                <a:lnTo>
                  <a:pt x="406" y="392"/>
                </a:lnTo>
                <a:lnTo>
                  <a:pt x="415" y="369"/>
                </a:lnTo>
                <a:lnTo>
                  <a:pt x="425" y="372"/>
                </a:lnTo>
                <a:lnTo>
                  <a:pt x="428" y="372"/>
                </a:lnTo>
                <a:lnTo>
                  <a:pt x="428" y="369"/>
                </a:lnTo>
                <a:lnTo>
                  <a:pt x="441" y="359"/>
                </a:lnTo>
                <a:lnTo>
                  <a:pt x="434" y="326"/>
                </a:lnTo>
                <a:lnTo>
                  <a:pt x="448" y="326"/>
                </a:lnTo>
                <a:lnTo>
                  <a:pt x="441" y="318"/>
                </a:lnTo>
                <a:lnTo>
                  <a:pt x="434" y="312"/>
                </a:lnTo>
                <a:lnTo>
                  <a:pt x="431" y="312"/>
                </a:lnTo>
                <a:lnTo>
                  <a:pt x="425" y="305"/>
                </a:lnTo>
                <a:lnTo>
                  <a:pt x="425" y="302"/>
                </a:lnTo>
                <a:lnTo>
                  <a:pt x="422" y="302"/>
                </a:lnTo>
                <a:lnTo>
                  <a:pt x="415" y="288"/>
                </a:lnTo>
                <a:lnTo>
                  <a:pt x="415" y="285"/>
                </a:lnTo>
                <a:lnTo>
                  <a:pt x="412" y="285"/>
                </a:lnTo>
                <a:lnTo>
                  <a:pt x="412" y="281"/>
                </a:lnTo>
                <a:lnTo>
                  <a:pt x="409" y="279"/>
                </a:lnTo>
                <a:lnTo>
                  <a:pt x="409" y="275"/>
                </a:lnTo>
                <a:lnTo>
                  <a:pt x="406" y="275"/>
                </a:lnTo>
                <a:lnTo>
                  <a:pt x="403" y="268"/>
                </a:lnTo>
                <a:lnTo>
                  <a:pt x="403" y="265"/>
                </a:lnTo>
                <a:lnTo>
                  <a:pt x="392" y="248"/>
                </a:lnTo>
                <a:lnTo>
                  <a:pt x="392" y="245"/>
                </a:lnTo>
                <a:lnTo>
                  <a:pt x="390" y="245"/>
                </a:lnTo>
                <a:lnTo>
                  <a:pt x="387" y="234"/>
                </a:lnTo>
                <a:lnTo>
                  <a:pt x="384" y="232"/>
                </a:lnTo>
                <a:lnTo>
                  <a:pt x="380" y="221"/>
                </a:lnTo>
                <a:lnTo>
                  <a:pt x="380" y="218"/>
                </a:lnTo>
                <a:lnTo>
                  <a:pt x="376" y="218"/>
                </a:lnTo>
                <a:lnTo>
                  <a:pt x="368" y="188"/>
                </a:lnTo>
                <a:lnTo>
                  <a:pt x="368" y="184"/>
                </a:lnTo>
                <a:lnTo>
                  <a:pt x="364" y="184"/>
                </a:lnTo>
                <a:lnTo>
                  <a:pt x="364" y="181"/>
                </a:lnTo>
                <a:lnTo>
                  <a:pt x="361" y="181"/>
                </a:lnTo>
                <a:lnTo>
                  <a:pt x="361" y="178"/>
                </a:lnTo>
                <a:lnTo>
                  <a:pt x="354" y="158"/>
                </a:lnTo>
                <a:lnTo>
                  <a:pt x="354" y="154"/>
                </a:lnTo>
                <a:lnTo>
                  <a:pt x="345" y="150"/>
                </a:lnTo>
                <a:lnTo>
                  <a:pt x="339" y="141"/>
                </a:lnTo>
                <a:lnTo>
                  <a:pt x="326" y="121"/>
                </a:lnTo>
                <a:lnTo>
                  <a:pt x="319" y="97"/>
                </a:lnTo>
                <a:lnTo>
                  <a:pt x="319" y="94"/>
                </a:lnTo>
                <a:lnTo>
                  <a:pt x="317" y="94"/>
                </a:lnTo>
                <a:lnTo>
                  <a:pt x="317" y="90"/>
                </a:lnTo>
                <a:lnTo>
                  <a:pt x="313" y="90"/>
                </a:lnTo>
                <a:lnTo>
                  <a:pt x="313" y="77"/>
                </a:lnTo>
                <a:lnTo>
                  <a:pt x="317" y="77"/>
                </a:lnTo>
                <a:lnTo>
                  <a:pt x="317" y="74"/>
                </a:lnTo>
                <a:lnTo>
                  <a:pt x="317" y="71"/>
                </a:lnTo>
                <a:lnTo>
                  <a:pt x="319" y="71"/>
                </a:lnTo>
                <a:lnTo>
                  <a:pt x="319" y="74"/>
                </a:lnTo>
                <a:lnTo>
                  <a:pt x="323" y="77"/>
                </a:lnTo>
                <a:lnTo>
                  <a:pt x="326" y="90"/>
                </a:lnTo>
                <a:lnTo>
                  <a:pt x="336" y="104"/>
                </a:lnTo>
                <a:lnTo>
                  <a:pt x="339" y="107"/>
                </a:lnTo>
                <a:lnTo>
                  <a:pt x="341" y="111"/>
                </a:lnTo>
                <a:lnTo>
                  <a:pt x="341" y="114"/>
                </a:lnTo>
                <a:lnTo>
                  <a:pt x="345" y="114"/>
                </a:lnTo>
                <a:lnTo>
                  <a:pt x="349" y="127"/>
                </a:lnTo>
                <a:lnTo>
                  <a:pt x="349" y="131"/>
                </a:lnTo>
                <a:lnTo>
                  <a:pt x="354" y="137"/>
                </a:lnTo>
                <a:lnTo>
                  <a:pt x="354" y="141"/>
                </a:lnTo>
                <a:lnTo>
                  <a:pt x="364" y="148"/>
                </a:lnTo>
                <a:lnTo>
                  <a:pt x="364" y="150"/>
                </a:lnTo>
                <a:lnTo>
                  <a:pt x="368" y="150"/>
                </a:lnTo>
                <a:lnTo>
                  <a:pt x="368" y="154"/>
                </a:lnTo>
                <a:lnTo>
                  <a:pt x="371" y="154"/>
                </a:lnTo>
                <a:lnTo>
                  <a:pt x="376" y="161"/>
                </a:lnTo>
                <a:lnTo>
                  <a:pt x="384" y="161"/>
                </a:lnTo>
                <a:lnTo>
                  <a:pt x="387" y="161"/>
                </a:lnTo>
                <a:lnTo>
                  <a:pt x="390" y="161"/>
                </a:lnTo>
                <a:lnTo>
                  <a:pt x="390" y="158"/>
                </a:lnTo>
                <a:lnTo>
                  <a:pt x="392" y="158"/>
                </a:lnTo>
                <a:lnTo>
                  <a:pt x="392" y="141"/>
                </a:lnTo>
                <a:lnTo>
                  <a:pt x="396" y="137"/>
                </a:lnTo>
                <a:lnTo>
                  <a:pt x="409" y="97"/>
                </a:lnTo>
                <a:lnTo>
                  <a:pt x="409" y="94"/>
                </a:lnTo>
                <a:lnTo>
                  <a:pt x="403" y="84"/>
                </a:lnTo>
                <a:lnTo>
                  <a:pt x="399" y="71"/>
                </a:lnTo>
                <a:lnTo>
                  <a:pt x="396" y="67"/>
                </a:lnTo>
                <a:lnTo>
                  <a:pt x="392" y="57"/>
                </a:lnTo>
                <a:lnTo>
                  <a:pt x="380" y="17"/>
                </a:lnTo>
                <a:lnTo>
                  <a:pt x="380" y="13"/>
                </a:lnTo>
                <a:lnTo>
                  <a:pt x="357" y="27"/>
                </a:lnTo>
                <a:lnTo>
                  <a:pt x="341" y="27"/>
                </a:lnTo>
                <a:lnTo>
                  <a:pt x="339" y="23"/>
                </a:lnTo>
                <a:lnTo>
                  <a:pt x="336" y="23"/>
                </a:lnTo>
                <a:lnTo>
                  <a:pt x="333" y="27"/>
                </a:lnTo>
                <a:lnTo>
                  <a:pt x="317" y="27"/>
                </a:lnTo>
                <a:lnTo>
                  <a:pt x="309" y="20"/>
                </a:lnTo>
                <a:lnTo>
                  <a:pt x="307" y="20"/>
                </a:lnTo>
                <a:lnTo>
                  <a:pt x="304" y="17"/>
                </a:lnTo>
                <a:lnTo>
                  <a:pt x="304" y="27"/>
                </a:lnTo>
                <a:lnTo>
                  <a:pt x="297" y="27"/>
                </a:lnTo>
                <a:lnTo>
                  <a:pt x="297" y="20"/>
                </a:lnTo>
                <a:lnTo>
                  <a:pt x="297" y="17"/>
                </a:lnTo>
                <a:lnTo>
                  <a:pt x="288" y="17"/>
                </a:lnTo>
                <a:lnTo>
                  <a:pt x="288" y="13"/>
                </a:lnTo>
                <a:lnTo>
                  <a:pt x="288" y="10"/>
                </a:lnTo>
                <a:lnTo>
                  <a:pt x="294" y="10"/>
                </a:lnTo>
                <a:lnTo>
                  <a:pt x="297" y="13"/>
                </a:lnTo>
                <a:lnTo>
                  <a:pt x="300" y="17"/>
                </a:lnTo>
                <a:lnTo>
                  <a:pt x="304" y="20"/>
                </a:lnTo>
                <a:lnTo>
                  <a:pt x="304" y="17"/>
                </a:lnTo>
                <a:lnTo>
                  <a:pt x="297" y="13"/>
                </a:lnTo>
                <a:lnTo>
                  <a:pt x="297" y="10"/>
                </a:lnTo>
                <a:lnTo>
                  <a:pt x="291" y="4"/>
                </a:lnTo>
                <a:lnTo>
                  <a:pt x="288" y="7"/>
                </a:lnTo>
                <a:lnTo>
                  <a:pt x="256" y="7"/>
                </a:lnTo>
                <a:lnTo>
                  <a:pt x="256" y="10"/>
                </a:lnTo>
                <a:lnTo>
                  <a:pt x="253" y="10"/>
                </a:lnTo>
                <a:lnTo>
                  <a:pt x="249" y="13"/>
                </a:lnTo>
                <a:lnTo>
                  <a:pt x="233" y="13"/>
                </a:lnTo>
                <a:lnTo>
                  <a:pt x="237" y="13"/>
                </a:lnTo>
                <a:lnTo>
                  <a:pt x="246" y="10"/>
                </a:lnTo>
                <a:lnTo>
                  <a:pt x="246" y="7"/>
                </a:lnTo>
                <a:lnTo>
                  <a:pt x="226" y="10"/>
                </a:lnTo>
                <a:lnTo>
                  <a:pt x="224" y="13"/>
                </a:lnTo>
                <a:lnTo>
                  <a:pt x="221" y="13"/>
                </a:lnTo>
                <a:lnTo>
                  <a:pt x="211" y="17"/>
                </a:lnTo>
                <a:lnTo>
                  <a:pt x="211" y="20"/>
                </a:lnTo>
                <a:lnTo>
                  <a:pt x="205" y="23"/>
                </a:lnTo>
                <a:lnTo>
                  <a:pt x="202" y="23"/>
                </a:lnTo>
                <a:lnTo>
                  <a:pt x="188" y="30"/>
                </a:lnTo>
                <a:lnTo>
                  <a:pt x="172" y="33"/>
                </a:lnTo>
                <a:lnTo>
                  <a:pt x="169" y="33"/>
                </a:lnTo>
                <a:lnTo>
                  <a:pt x="134" y="23"/>
                </a:lnTo>
                <a:lnTo>
                  <a:pt x="131" y="23"/>
                </a:lnTo>
                <a:lnTo>
                  <a:pt x="112" y="20"/>
                </a:lnTo>
                <a:lnTo>
                  <a:pt x="109" y="17"/>
                </a:lnTo>
                <a:lnTo>
                  <a:pt x="22" y="4"/>
                </a:lnTo>
                <a:lnTo>
                  <a:pt x="19" y="4"/>
                </a:lnTo>
                <a:lnTo>
                  <a:pt x="19" y="0"/>
                </a:lnTo>
                <a:lnTo>
                  <a:pt x="13" y="4"/>
                </a:lnTo>
              </a:path>
            </a:pathLst>
          </a:custGeom>
          <a:solidFill>
            <a:srgbClr val="FFFFFF"/>
          </a:solid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grpSp>
        <p:nvGrpSpPr>
          <p:cNvPr id="4" name="Group 67"/>
          <p:cNvGrpSpPr>
            <a:grpSpLocks/>
          </p:cNvGrpSpPr>
          <p:nvPr/>
        </p:nvGrpSpPr>
        <p:grpSpPr bwMode="auto">
          <a:xfrm>
            <a:off x="6246813" y="2385072"/>
            <a:ext cx="1530350" cy="2697162"/>
            <a:chOff x="3771" y="1311"/>
            <a:chExt cx="1095" cy="1872"/>
          </a:xfrm>
          <a:solidFill>
            <a:srgbClr val="808080">
              <a:lumMod val="60000"/>
              <a:lumOff val="40000"/>
            </a:srgbClr>
          </a:solidFill>
        </p:grpSpPr>
        <p:sp>
          <p:nvSpPr>
            <p:cNvPr id="551" name="Freeform 68"/>
            <p:cNvSpPr>
              <a:spLocks/>
            </p:cNvSpPr>
            <p:nvPr/>
          </p:nvSpPr>
          <p:spPr bwMode="auto">
            <a:xfrm>
              <a:off x="4043" y="2127"/>
              <a:ext cx="823" cy="839"/>
            </a:xfrm>
            <a:custGeom>
              <a:avLst/>
              <a:gdLst>
                <a:gd name="T0" fmla="*/ 12595703 w 760"/>
                <a:gd name="T1" fmla="*/ 174872791 h 779"/>
                <a:gd name="T2" fmla="*/ 52816814 w 760"/>
                <a:gd name="T3" fmla="*/ 171592442 h 779"/>
                <a:gd name="T4" fmla="*/ 83778289 w 760"/>
                <a:gd name="T5" fmla="*/ 164364094 h 779"/>
                <a:gd name="T6" fmla="*/ 108998397 w 760"/>
                <a:gd name="T7" fmla="*/ 169194664 h 779"/>
                <a:gd name="T8" fmla="*/ 148727453 w 760"/>
                <a:gd name="T9" fmla="*/ 155993173 h 779"/>
                <a:gd name="T10" fmla="*/ 165991666 w 760"/>
                <a:gd name="T11" fmla="*/ 124862564 h 779"/>
                <a:gd name="T12" fmla="*/ 225113056 w 760"/>
                <a:gd name="T13" fmla="*/ 101434366 h 779"/>
                <a:gd name="T14" fmla="*/ 261737965 w 760"/>
                <a:gd name="T15" fmla="*/ 37547295 h 779"/>
                <a:gd name="T16" fmla="*/ 275764653 w 760"/>
                <a:gd name="T17" fmla="*/ 14023195 h 779"/>
                <a:gd name="T18" fmla="*/ 297628446 w 760"/>
                <a:gd name="T19" fmla="*/ 4 h 779"/>
                <a:gd name="T20" fmla="*/ 329801602 w 760"/>
                <a:gd name="T21" fmla="*/ 8342119 h 779"/>
                <a:gd name="T22" fmla="*/ 357140302 w 760"/>
                <a:gd name="T23" fmla="*/ 12089217 h 779"/>
                <a:gd name="T24" fmla="*/ 427461003 w 760"/>
                <a:gd name="T25" fmla="*/ 15103283 h 779"/>
                <a:gd name="T26" fmla="*/ 453520883 w 760"/>
                <a:gd name="T27" fmla="*/ 8342119 h 779"/>
                <a:gd name="T28" fmla="*/ 483087053 w 760"/>
                <a:gd name="T29" fmla="*/ 6677333 h 779"/>
                <a:gd name="T30" fmla="*/ 515423770 w 760"/>
                <a:gd name="T31" fmla="*/ 3179500 h 779"/>
                <a:gd name="T32" fmla="*/ 539191586 w 760"/>
                <a:gd name="T33" fmla="*/ 4 h 779"/>
                <a:gd name="T34" fmla="*/ 593558637 w 760"/>
                <a:gd name="T35" fmla="*/ 3179500 h 779"/>
                <a:gd name="T36" fmla="*/ 632288623 w 760"/>
                <a:gd name="T37" fmla="*/ 4 h 779"/>
                <a:gd name="T38" fmla="*/ 654519527 w 760"/>
                <a:gd name="T39" fmla="*/ 14023195 h 779"/>
                <a:gd name="T40" fmla="*/ 710813124 w 760"/>
                <a:gd name="T41" fmla="*/ 14023195 h 779"/>
                <a:gd name="T42" fmla="*/ 756269046 w 760"/>
                <a:gd name="T43" fmla="*/ 22660627 h 779"/>
                <a:gd name="T44" fmla="*/ 770642953 w 760"/>
                <a:gd name="T45" fmla="*/ 46908490 h 779"/>
                <a:gd name="T46" fmla="*/ 786687948 w 760"/>
                <a:gd name="T47" fmla="*/ 51255487 h 779"/>
                <a:gd name="T48" fmla="*/ 783289219 w 760"/>
                <a:gd name="T49" fmla="*/ 53349699 h 779"/>
                <a:gd name="T50" fmla="*/ 778466128 w 760"/>
                <a:gd name="T51" fmla="*/ 57458786 h 779"/>
                <a:gd name="T52" fmla="*/ 753534538 w 760"/>
                <a:gd name="T53" fmla="*/ 68966442 h 779"/>
                <a:gd name="T54" fmla="*/ 729309307 w 760"/>
                <a:gd name="T55" fmla="*/ 88042698 h 779"/>
                <a:gd name="T56" fmla="*/ 716294892 w 760"/>
                <a:gd name="T57" fmla="*/ 115235130 h 779"/>
                <a:gd name="T58" fmla="*/ 694349526 w 760"/>
                <a:gd name="T59" fmla="*/ 130103541 h 779"/>
                <a:gd name="T60" fmla="*/ 704112694 w 760"/>
                <a:gd name="T61" fmla="*/ 137348845 h 779"/>
                <a:gd name="T62" fmla="*/ 704112694 w 760"/>
                <a:gd name="T63" fmla="*/ 161786962 h 779"/>
                <a:gd name="T64" fmla="*/ 698377546 w 760"/>
                <a:gd name="T65" fmla="*/ 176267921 h 779"/>
                <a:gd name="T66" fmla="*/ 706882686 w 760"/>
                <a:gd name="T67" fmla="*/ 198512258 h 779"/>
                <a:gd name="T68" fmla="*/ 733580728 w 760"/>
                <a:gd name="T69" fmla="*/ 213023959 h 779"/>
                <a:gd name="T70" fmla="*/ 756269046 w 760"/>
                <a:gd name="T71" fmla="*/ 227658768 h 779"/>
                <a:gd name="T72" fmla="*/ 698377546 w 760"/>
                <a:gd name="T73" fmla="*/ 234758080 h 779"/>
                <a:gd name="T74" fmla="*/ 682803273 w 760"/>
                <a:gd name="T75" fmla="*/ 245549112 h 779"/>
                <a:gd name="T76" fmla="*/ 675311653 w 760"/>
                <a:gd name="T77" fmla="*/ 289980780 h 779"/>
                <a:gd name="T78" fmla="*/ 719547803 w 760"/>
                <a:gd name="T79" fmla="*/ 298150565 h 779"/>
                <a:gd name="T80" fmla="*/ 716294892 w 760"/>
                <a:gd name="T81" fmla="*/ 312193961 h 779"/>
                <a:gd name="T82" fmla="*/ 662194666 w 760"/>
                <a:gd name="T83" fmla="*/ 299820035 h 779"/>
                <a:gd name="T84" fmla="*/ 628512874 w 760"/>
                <a:gd name="T85" fmla="*/ 293796710 h 779"/>
                <a:gd name="T86" fmla="*/ 575911166 w 760"/>
                <a:gd name="T87" fmla="*/ 289980780 h 779"/>
                <a:gd name="T88" fmla="*/ 545553807 w 760"/>
                <a:gd name="T89" fmla="*/ 284830860 h 779"/>
                <a:gd name="T90" fmla="*/ 535971942 w 760"/>
                <a:gd name="T91" fmla="*/ 278378794 h 779"/>
                <a:gd name="T92" fmla="*/ 499184720 w 760"/>
                <a:gd name="T93" fmla="*/ 272449765 h 779"/>
                <a:gd name="T94" fmla="*/ 419122197 w 760"/>
                <a:gd name="T95" fmla="*/ 276828711 h 779"/>
                <a:gd name="T96" fmla="*/ 405887945 w 760"/>
                <a:gd name="T97" fmla="*/ 278977653 h 779"/>
                <a:gd name="T98" fmla="*/ 398596202 w 760"/>
                <a:gd name="T99" fmla="*/ 276828711 h 779"/>
                <a:gd name="T100" fmla="*/ 404281727 w 760"/>
                <a:gd name="T101" fmla="*/ 256663698 h 779"/>
                <a:gd name="T102" fmla="*/ 386745283 w 760"/>
                <a:gd name="T103" fmla="*/ 213023959 h 779"/>
                <a:gd name="T104" fmla="*/ 334944051 w 760"/>
                <a:gd name="T105" fmla="*/ 206469878 h 779"/>
                <a:gd name="T106" fmla="*/ 297628446 w 760"/>
                <a:gd name="T107" fmla="*/ 216836994 h 779"/>
                <a:gd name="T108" fmla="*/ 217853470 w 760"/>
                <a:gd name="T109" fmla="*/ 226061950 h 779"/>
                <a:gd name="T110" fmla="*/ 185185891 w 760"/>
                <a:gd name="T111" fmla="*/ 206469878 h 779"/>
                <a:gd name="T112" fmla="*/ 165991666 w 760"/>
                <a:gd name="T113" fmla="*/ 191024597 h 779"/>
                <a:gd name="T114" fmla="*/ 25792734 w 760"/>
                <a:gd name="T115" fmla="*/ 191024597 h 779"/>
                <a:gd name="T116" fmla="*/ 3 w 760"/>
                <a:gd name="T117" fmla="*/ 194616094 h 77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60"/>
                <a:gd name="T178" fmla="*/ 0 h 779"/>
                <a:gd name="T179" fmla="*/ 760 w 760"/>
                <a:gd name="T180" fmla="*/ 779 h 77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60" h="779">
                  <a:moveTo>
                    <a:pt x="0" y="466"/>
                  </a:moveTo>
                  <a:lnTo>
                    <a:pt x="6" y="462"/>
                  </a:lnTo>
                  <a:lnTo>
                    <a:pt x="13" y="433"/>
                  </a:lnTo>
                  <a:lnTo>
                    <a:pt x="29" y="419"/>
                  </a:lnTo>
                  <a:lnTo>
                    <a:pt x="41" y="426"/>
                  </a:lnTo>
                  <a:lnTo>
                    <a:pt x="51" y="423"/>
                  </a:lnTo>
                  <a:lnTo>
                    <a:pt x="53" y="413"/>
                  </a:lnTo>
                  <a:lnTo>
                    <a:pt x="60" y="409"/>
                  </a:lnTo>
                  <a:lnTo>
                    <a:pt x="79" y="406"/>
                  </a:lnTo>
                  <a:lnTo>
                    <a:pt x="83" y="423"/>
                  </a:lnTo>
                  <a:lnTo>
                    <a:pt x="88" y="423"/>
                  </a:lnTo>
                  <a:lnTo>
                    <a:pt x="105" y="419"/>
                  </a:lnTo>
                  <a:lnTo>
                    <a:pt x="121" y="402"/>
                  </a:lnTo>
                  <a:lnTo>
                    <a:pt x="130" y="396"/>
                  </a:lnTo>
                  <a:lnTo>
                    <a:pt x="143" y="386"/>
                  </a:lnTo>
                  <a:lnTo>
                    <a:pt x="152" y="369"/>
                  </a:lnTo>
                  <a:lnTo>
                    <a:pt x="156" y="325"/>
                  </a:lnTo>
                  <a:lnTo>
                    <a:pt x="161" y="308"/>
                  </a:lnTo>
                  <a:lnTo>
                    <a:pt x="177" y="282"/>
                  </a:lnTo>
                  <a:lnTo>
                    <a:pt x="191" y="269"/>
                  </a:lnTo>
                  <a:lnTo>
                    <a:pt x="215" y="251"/>
                  </a:lnTo>
                  <a:lnTo>
                    <a:pt x="229" y="141"/>
                  </a:lnTo>
                  <a:lnTo>
                    <a:pt x="235" y="121"/>
                  </a:lnTo>
                  <a:lnTo>
                    <a:pt x="251" y="94"/>
                  </a:lnTo>
                  <a:lnTo>
                    <a:pt x="254" y="67"/>
                  </a:lnTo>
                  <a:lnTo>
                    <a:pt x="264" y="64"/>
                  </a:lnTo>
                  <a:lnTo>
                    <a:pt x="264" y="34"/>
                  </a:lnTo>
                  <a:lnTo>
                    <a:pt x="269" y="30"/>
                  </a:lnTo>
                  <a:lnTo>
                    <a:pt x="273" y="17"/>
                  </a:lnTo>
                  <a:lnTo>
                    <a:pt x="285" y="4"/>
                  </a:lnTo>
                  <a:lnTo>
                    <a:pt x="308" y="7"/>
                  </a:lnTo>
                  <a:lnTo>
                    <a:pt x="315" y="14"/>
                  </a:lnTo>
                  <a:lnTo>
                    <a:pt x="317" y="20"/>
                  </a:lnTo>
                  <a:lnTo>
                    <a:pt x="330" y="34"/>
                  </a:lnTo>
                  <a:lnTo>
                    <a:pt x="336" y="34"/>
                  </a:lnTo>
                  <a:lnTo>
                    <a:pt x="343" y="30"/>
                  </a:lnTo>
                  <a:lnTo>
                    <a:pt x="352" y="37"/>
                  </a:lnTo>
                  <a:lnTo>
                    <a:pt x="369" y="41"/>
                  </a:lnTo>
                  <a:lnTo>
                    <a:pt x="409" y="37"/>
                  </a:lnTo>
                  <a:lnTo>
                    <a:pt x="412" y="27"/>
                  </a:lnTo>
                  <a:lnTo>
                    <a:pt x="423" y="20"/>
                  </a:lnTo>
                  <a:lnTo>
                    <a:pt x="435" y="20"/>
                  </a:lnTo>
                  <a:lnTo>
                    <a:pt x="441" y="27"/>
                  </a:lnTo>
                  <a:lnTo>
                    <a:pt x="454" y="20"/>
                  </a:lnTo>
                  <a:lnTo>
                    <a:pt x="463" y="17"/>
                  </a:lnTo>
                  <a:lnTo>
                    <a:pt x="483" y="14"/>
                  </a:lnTo>
                  <a:lnTo>
                    <a:pt x="489" y="7"/>
                  </a:lnTo>
                  <a:lnTo>
                    <a:pt x="495" y="7"/>
                  </a:lnTo>
                  <a:lnTo>
                    <a:pt x="495" y="14"/>
                  </a:lnTo>
                  <a:lnTo>
                    <a:pt x="514" y="14"/>
                  </a:lnTo>
                  <a:lnTo>
                    <a:pt x="517" y="4"/>
                  </a:lnTo>
                  <a:lnTo>
                    <a:pt x="559" y="0"/>
                  </a:lnTo>
                  <a:lnTo>
                    <a:pt x="567" y="14"/>
                  </a:lnTo>
                  <a:lnTo>
                    <a:pt x="571" y="7"/>
                  </a:lnTo>
                  <a:lnTo>
                    <a:pt x="581" y="14"/>
                  </a:lnTo>
                  <a:lnTo>
                    <a:pt x="587" y="4"/>
                  </a:lnTo>
                  <a:lnTo>
                    <a:pt x="606" y="4"/>
                  </a:lnTo>
                  <a:lnTo>
                    <a:pt x="612" y="14"/>
                  </a:lnTo>
                  <a:lnTo>
                    <a:pt x="622" y="20"/>
                  </a:lnTo>
                  <a:lnTo>
                    <a:pt x="628" y="34"/>
                  </a:lnTo>
                  <a:lnTo>
                    <a:pt x="651" y="37"/>
                  </a:lnTo>
                  <a:lnTo>
                    <a:pt x="657" y="34"/>
                  </a:lnTo>
                  <a:lnTo>
                    <a:pt x="682" y="34"/>
                  </a:lnTo>
                  <a:lnTo>
                    <a:pt x="691" y="27"/>
                  </a:lnTo>
                  <a:lnTo>
                    <a:pt x="718" y="54"/>
                  </a:lnTo>
                  <a:lnTo>
                    <a:pt x="726" y="57"/>
                  </a:lnTo>
                  <a:lnTo>
                    <a:pt x="740" y="70"/>
                  </a:lnTo>
                  <a:lnTo>
                    <a:pt x="742" y="70"/>
                  </a:lnTo>
                  <a:lnTo>
                    <a:pt x="740" y="117"/>
                  </a:lnTo>
                  <a:lnTo>
                    <a:pt x="749" y="124"/>
                  </a:lnTo>
                  <a:lnTo>
                    <a:pt x="752" y="124"/>
                  </a:lnTo>
                  <a:lnTo>
                    <a:pt x="755" y="127"/>
                  </a:lnTo>
                  <a:lnTo>
                    <a:pt x="759" y="127"/>
                  </a:lnTo>
                  <a:lnTo>
                    <a:pt x="755" y="131"/>
                  </a:lnTo>
                  <a:lnTo>
                    <a:pt x="752" y="131"/>
                  </a:lnTo>
                  <a:lnTo>
                    <a:pt x="752" y="134"/>
                  </a:lnTo>
                  <a:lnTo>
                    <a:pt x="749" y="138"/>
                  </a:lnTo>
                  <a:lnTo>
                    <a:pt x="746" y="141"/>
                  </a:lnTo>
                  <a:lnTo>
                    <a:pt x="742" y="141"/>
                  </a:lnTo>
                  <a:lnTo>
                    <a:pt x="726" y="157"/>
                  </a:lnTo>
                  <a:lnTo>
                    <a:pt x="723" y="171"/>
                  </a:lnTo>
                  <a:lnTo>
                    <a:pt x="726" y="171"/>
                  </a:lnTo>
                  <a:lnTo>
                    <a:pt x="705" y="198"/>
                  </a:lnTo>
                  <a:lnTo>
                    <a:pt x="699" y="218"/>
                  </a:lnTo>
                  <a:lnTo>
                    <a:pt x="695" y="275"/>
                  </a:lnTo>
                  <a:lnTo>
                    <a:pt x="688" y="282"/>
                  </a:lnTo>
                  <a:lnTo>
                    <a:pt x="686" y="285"/>
                  </a:lnTo>
                  <a:lnTo>
                    <a:pt x="682" y="289"/>
                  </a:lnTo>
                  <a:lnTo>
                    <a:pt x="670" y="318"/>
                  </a:lnTo>
                  <a:lnTo>
                    <a:pt x="667" y="322"/>
                  </a:lnTo>
                  <a:lnTo>
                    <a:pt x="670" y="332"/>
                  </a:lnTo>
                  <a:lnTo>
                    <a:pt x="672" y="335"/>
                  </a:lnTo>
                  <a:lnTo>
                    <a:pt x="675" y="339"/>
                  </a:lnTo>
                  <a:lnTo>
                    <a:pt x="679" y="362"/>
                  </a:lnTo>
                  <a:lnTo>
                    <a:pt x="672" y="399"/>
                  </a:lnTo>
                  <a:lnTo>
                    <a:pt x="675" y="399"/>
                  </a:lnTo>
                  <a:lnTo>
                    <a:pt x="675" y="406"/>
                  </a:lnTo>
                  <a:lnTo>
                    <a:pt x="672" y="423"/>
                  </a:lnTo>
                  <a:lnTo>
                    <a:pt x="670" y="436"/>
                  </a:lnTo>
                  <a:lnTo>
                    <a:pt x="675" y="449"/>
                  </a:lnTo>
                  <a:lnTo>
                    <a:pt x="679" y="460"/>
                  </a:lnTo>
                  <a:lnTo>
                    <a:pt x="679" y="490"/>
                  </a:lnTo>
                  <a:lnTo>
                    <a:pt x="686" y="496"/>
                  </a:lnTo>
                  <a:lnTo>
                    <a:pt x="688" y="510"/>
                  </a:lnTo>
                  <a:lnTo>
                    <a:pt x="705" y="526"/>
                  </a:lnTo>
                  <a:lnTo>
                    <a:pt x="714" y="530"/>
                  </a:lnTo>
                  <a:lnTo>
                    <a:pt x="721" y="536"/>
                  </a:lnTo>
                  <a:lnTo>
                    <a:pt x="726" y="563"/>
                  </a:lnTo>
                  <a:lnTo>
                    <a:pt x="699" y="570"/>
                  </a:lnTo>
                  <a:lnTo>
                    <a:pt x="679" y="577"/>
                  </a:lnTo>
                  <a:lnTo>
                    <a:pt x="670" y="580"/>
                  </a:lnTo>
                  <a:lnTo>
                    <a:pt x="667" y="580"/>
                  </a:lnTo>
                  <a:lnTo>
                    <a:pt x="667" y="593"/>
                  </a:lnTo>
                  <a:lnTo>
                    <a:pt x="654" y="607"/>
                  </a:lnTo>
                  <a:lnTo>
                    <a:pt x="660" y="664"/>
                  </a:lnTo>
                  <a:lnTo>
                    <a:pt x="654" y="681"/>
                  </a:lnTo>
                  <a:lnTo>
                    <a:pt x="647" y="717"/>
                  </a:lnTo>
                  <a:lnTo>
                    <a:pt x="660" y="731"/>
                  </a:lnTo>
                  <a:lnTo>
                    <a:pt x="691" y="735"/>
                  </a:lnTo>
                  <a:lnTo>
                    <a:pt x="691" y="737"/>
                  </a:lnTo>
                  <a:lnTo>
                    <a:pt x="695" y="778"/>
                  </a:lnTo>
                  <a:lnTo>
                    <a:pt x="691" y="778"/>
                  </a:lnTo>
                  <a:lnTo>
                    <a:pt x="686" y="771"/>
                  </a:lnTo>
                  <a:lnTo>
                    <a:pt x="660" y="771"/>
                  </a:lnTo>
                  <a:lnTo>
                    <a:pt x="641" y="755"/>
                  </a:lnTo>
                  <a:lnTo>
                    <a:pt x="635" y="741"/>
                  </a:lnTo>
                  <a:lnTo>
                    <a:pt x="628" y="735"/>
                  </a:lnTo>
                  <a:lnTo>
                    <a:pt x="610" y="731"/>
                  </a:lnTo>
                  <a:lnTo>
                    <a:pt x="603" y="727"/>
                  </a:lnTo>
                  <a:lnTo>
                    <a:pt x="587" y="714"/>
                  </a:lnTo>
                  <a:lnTo>
                    <a:pt x="555" y="721"/>
                  </a:lnTo>
                  <a:lnTo>
                    <a:pt x="552" y="717"/>
                  </a:lnTo>
                  <a:lnTo>
                    <a:pt x="543" y="714"/>
                  </a:lnTo>
                  <a:lnTo>
                    <a:pt x="540" y="714"/>
                  </a:lnTo>
                  <a:lnTo>
                    <a:pt x="524" y="704"/>
                  </a:lnTo>
                  <a:lnTo>
                    <a:pt x="517" y="698"/>
                  </a:lnTo>
                  <a:lnTo>
                    <a:pt x="514" y="690"/>
                  </a:lnTo>
                  <a:lnTo>
                    <a:pt x="514" y="688"/>
                  </a:lnTo>
                  <a:lnTo>
                    <a:pt x="486" y="694"/>
                  </a:lnTo>
                  <a:lnTo>
                    <a:pt x="483" y="681"/>
                  </a:lnTo>
                  <a:lnTo>
                    <a:pt x="479" y="674"/>
                  </a:lnTo>
                  <a:lnTo>
                    <a:pt x="466" y="677"/>
                  </a:lnTo>
                  <a:lnTo>
                    <a:pt x="447" y="681"/>
                  </a:lnTo>
                  <a:lnTo>
                    <a:pt x="403" y="684"/>
                  </a:lnTo>
                  <a:lnTo>
                    <a:pt x="400" y="694"/>
                  </a:lnTo>
                  <a:lnTo>
                    <a:pt x="393" y="694"/>
                  </a:lnTo>
                  <a:lnTo>
                    <a:pt x="390" y="690"/>
                  </a:lnTo>
                  <a:lnTo>
                    <a:pt x="387" y="688"/>
                  </a:lnTo>
                  <a:lnTo>
                    <a:pt x="384" y="688"/>
                  </a:lnTo>
                  <a:lnTo>
                    <a:pt x="384" y="684"/>
                  </a:lnTo>
                  <a:lnTo>
                    <a:pt x="396" y="671"/>
                  </a:lnTo>
                  <a:lnTo>
                    <a:pt x="387" y="638"/>
                  </a:lnTo>
                  <a:lnTo>
                    <a:pt x="387" y="634"/>
                  </a:lnTo>
                  <a:lnTo>
                    <a:pt x="381" y="624"/>
                  </a:lnTo>
                  <a:lnTo>
                    <a:pt x="378" y="540"/>
                  </a:lnTo>
                  <a:lnTo>
                    <a:pt x="371" y="526"/>
                  </a:lnTo>
                  <a:lnTo>
                    <a:pt x="336" y="526"/>
                  </a:lnTo>
                  <a:lnTo>
                    <a:pt x="339" y="510"/>
                  </a:lnTo>
                  <a:lnTo>
                    <a:pt x="320" y="510"/>
                  </a:lnTo>
                  <a:lnTo>
                    <a:pt x="320" y="513"/>
                  </a:lnTo>
                  <a:lnTo>
                    <a:pt x="288" y="516"/>
                  </a:lnTo>
                  <a:lnTo>
                    <a:pt x="285" y="536"/>
                  </a:lnTo>
                  <a:lnTo>
                    <a:pt x="282" y="540"/>
                  </a:lnTo>
                  <a:lnTo>
                    <a:pt x="280" y="557"/>
                  </a:lnTo>
                  <a:lnTo>
                    <a:pt x="209" y="560"/>
                  </a:lnTo>
                  <a:lnTo>
                    <a:pt x="200" y="546"/>
                  </a:lnTo>
                  <a:lnTo>
                    <a:pt x="184" y="526"/>
                  </a:lnTo>
                  <a:lnTo>
                    <a:pt x="177" y="510"/>
                  </a:lnTo>
                  <a:lnTo>
                    <a:pt x="177" y="506"/>
                  </a:lnTo>
                  <a:lnTo>
                    <a:pt x="168" y="473"/>
                  </a:lnTo>
                  <a:lnTo>
                    <a:pt x="161" y="473"/>
                  </a:lnTo>
                  <a:lnTo>
                    <a:pt x="158" y="466"/>
                  </a:lnTo>
                  <a:lnTo>
                    <a:pt x="32" y="470"/>
                  </a:lnTo>
                  <a:lnTo>
                    <a:pt x="25" y="473"/>
                  </a:lnTo>
                  <a:lnTo>
                    <a:pt x="22" y="473"/>
                  </a:lnTo>
                  <a:lnTo>
                    <a:pt x="6" y="480"/>
                  </a:lnTo>
                  <a:lnTo>
                    <a:pt x="3" y="480"/>
                  </a:lnTo>
                  <a:lnTo>
                    <a:pt x="0" y="483"/>
                  </a:lnTo>
                  <a:lnTo>
                    <a:pt x="0" y="466"/>
                  </a:lnTo>
                </a:path>
              </a:pathLst>
            </a:custGeom>
            <a:solidFill>
              <a:srgbClr val="FFFFFF">
                <a:lumMod val="50000"/>
              </a:srgbClr>
            </a:solid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52" name="Freeform 69"/>
            <p:cNvSpPr>
              <a:spLocks/>
            </p:cNvSpPr>
            <p:nvPr/>
          </p:nvSpPr>
          <p:spPr bwMode="auto">
            <a:xfrm>
              <a:off x="3878" y="1788"/>
              <a:ext cx="331" cy="506"/>
            </a:xfrm>
            <a:custGeom>
              <a:avLst/>
              <a:gdLst>
                <a:gd name="T0" fmla="*/ 43553300 w 306"/>
                <a:gd name="T1" fmla="*/ 112997201 h 471"/>
                <a:gd name="T2" fmla="*/ 48261200 w 306"/>
                <a:gd name="T3" fmla="*/ 105181245 h 471"/>
                <a:gd name="T4" fmla="*/ 40263793 w 306"/>
                <a:gd name="T5" fmla="*/ 101303348 h 471"/>
                <a:gd name="T6" fmla="*/ 40263793 w 306"/>
                <a:gd name="T7" fmla="*/ 98667594 h 471"/>
                <a:gd name="T8" fmla="*/ 38131064 w 306"/>
                <a:gd name="T9" fmla="*/ 96031633 h 471"/>
                <a:gd name="T10" fmla="*/ 30127279 w 306"/>
                <a:gd name="T11" fmla="*/ 97438171 h 471"/>
                <a:gd name="T12" fmla="*/ 15690532 w 306"/>
                <a:gd name="T13" fmla="*/ 93729207 h 471"/>
                <a:gd name="T14" fmla="*/ 9957285 w 306"/>
                <a:gd name="T15" fmla="*/ 91208962 h 471"/>
                <a:gd name="T16" fmla="*/ 0 w 306"/>
                <a:gd name="T17" fmla="*/ 90637670 h 471"/>
                <a:gd name="T18" fmla="*/ 0 w 306"/>
                <a:gd name="T19" fmla="*/ 86813059 h 471"/>
                <a:gd name="T20" fmla="*/ 7738913 w 306"/>
                <a:gd name="T21" fmla="*/ 84368308 h 471"/>
                <a:gd name="T22" fmla="*/ 18807101 w 306"/>
                <a:gd name="T23" fmla="*/ 73100536 h 471"/>
                <a:gd name="T24" fmla="*/ 34411361 w 306"/>
                <a:gd name="T25" fmla="*/ 68347463 h 471"/>
                <a:gd name="T26" fmla="*/ 71175841 w 306"/>
                <a:gd name="T27" fmla="*/ 64564483 h 471"/>
                <a:gd name="T28" fmla="*/ 100763767 w 306"/>
                <a:gd name="T29" fmla="*/ 68948767 h 471"/>
                <a:gd name="T30" fmla="*/ 107016091 w 306"/>
                <a:gd name="T31" fmla="*/ 65772557 h 471"/>
                <a:gd name="T32" fmla="*/ 114490163 w 306"/>
                <a:gd name="T33" fmla="*/ 60098586 h 471"/>
                <a:gd name="T34" fmla="*/ 128365401 w 306"/>
                <a:gd name="T35" fmla="*/ 47962634 h 471"/>
                <a:gd name="T36" fmla="*/ 141454684 w 306"/>
                <a:gd name="T37" fmla="*/ 44645062 h 471"/>
                <a:gd name="T38" fmla="*/ 150196785 w 306"/>
                <a:gd name="T39" fmla="*/ 38682489 h 471"/>
                <a:gd name="T40" fmla="*/ 158482494 w 306"/>
                <a:gd name="T41" fmla="*/ 29623884 h 471"/>
                <a:gd name="T42" fmla="*/ 168957355 w 306"/>
                <a:gd name="T43" fmla="*/ 20891654 h 471"/>
                <a:gd name="T44" fmla="*/ 190834326 w 306"/>
                <a:gd name="T45" fmla="*/ 15170598 h 471"/>
                <a:gd name="T46" fmla="*/ 201055672 w 306"/>
                <a:gd name="T47" fmla="*/ 5198617 h 471"/>
                <a:gd name="T48" fmla="*/ 190834326 w 306"/>
                <a:gd name="T49" fmla="*/ 3147608 h 471"/>
                <a:gd name="T50" fmla="*/ 199796539 w 306"/>
                <a:gd name="T51" fmla="*/ 3 h 471"/>
                <a:gd name="T52" fmla="*/ 213708607 w 306"/>
                <a:gd name="T53" fmla="*/ 3 h 471"/>
                <a:gd name="T54" fmla="*/ 217481711 w 306"/>
                <a:gd name="T55" fmla="*/ 20293134 h 471"/>
                <a:gd name="T56" fmla="*/ 230354793 w 306"/>
                <a:gd name="T57" fmla="*/ 26271900 h 471"/>
                <a:gd name="T58" fmla="*/ 230354793 w 306"/>
                <a:gd name="T59" fmla="*/ 31340149 h 471"/>
                <a:gd name="T60" fmla="*/ 190834326 w 306"/>
                <a:gd name="T61" fmla="*/ 32118087 h 471"/>
                <a:gd name="T62" fmla="*/ 207602356 w 306"/>
                <a:gd name="T63" fmla="*/ 41996863 h 471"/>
                <a:gd name="T64" fmla="*/ 224563256 w 306"/>
                <a:gd name="T65" fmla="*/ 46177527 h 471"/>
                <a:gd name="T66" fmla="*/ 230354793 w 306"/>
                <a:gd name="T67" fmla="*/ 50547990 h 471"/>
                <a:gd name="T68" fmla="*/ 234700142 w 306"/>
                <a:gd name="T69" fmla="*/ 61223088 h 471"/>
                <a:gd name="T70" fmla="*/ 217481711 w 306"/>
                <a:gd name="T71" fmla="*/ 70015823 h 471"/>
                <a:gd name="T72" fmla="*/ 205630029 w 306"/>
                <a:gd name="T73" fmla="*/ 78409722 h 471"/>
                <a:gd name="T74" fmla="*/ 207602356 w 306"/>
                <a:gd name="T75" fmla="*/ 87611864 h 471"/>
                <a:gd name="T76" fmla="*/ 224563256 w 306"/>
                <a:gd name="T77" fmla="*/ 96031633 h 471"/>
                <a:gd name="T78" fmla="*/ 243154355 w 306"/>
                <a:gd name="T79" fmla="*/ 105181245 h 471"/>
                <a:gd name="T80" fmla="*/ 262755362 w 306"/>
                <a:gd name="T81" fmla="*/ 109993053 h 471"/>
                <a:gd name="T82" fmla="*/ 262755362 w 306"/>
                <a:gd name="T83" fmla="*/ 115547148 h 471"/>
                <a:gd name="T84" fmla="*/ 260324880 w 306"/>
                <a:gd name="T85" fmla="*/ 121776700 h 471"/>
                <a:gd name="T86" fmla="*/ 243154355 w 306"/>
                <a:gd name="T87" fmla="*/ 119070127 h 471"/>
                <a:gd name="T88" fmla="*/ 217481711 w 306"/>
                <a:gd name="T89" fmla="*/ 118361599 h 471"/>
                <a:gd name="T90" fmla="*/ 190834326 w 306"/>
                <a:gd name="T91" fmla="*/ 116229412 h 471"/>
                <a:gd name="T92" fmla="*/ 164026193 w 306"/>
                <a:gd name="T93" fmla="*/ 116229412 h 471"/>
                <a:gd name="T94" fmla="*/ 146855668 w 306"/>
                <a:gd name="T95" fmla="*/ 115547148 h 471"/>
                <a:gd name="T96" fmla="*/ 114490163 w 306"/>
                <a:gd name="T97" fmla="*/ 115547148 h 471"/>
                <a:gd name="T98" fmla="*/ 90458448 w 306"/>
                <a:gd name="T99" fmla="*/ 115547148 h 471"/>
                <a:gd name="T100" fmla="*/ 50960532 w 306"/>
                <a:gd name="T101" fmla="*/ 116229412 h 471"/>
                <a:gd name="T102" fmla="*/ 43553300 w 306"/>
                <a:gd name="T103" fmla="*/ 115547148 h 4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6"/>
                <a:gd name="T157" fmla="*/ 0 h 471"/>
                <a:gd name="T158" fmla="*/ 306 w 306"/>
                <a:gd name="T159" fmla="*/ 471 h 47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6" h="471">
                  <a:moveTo>
                    <a:pt x="51" y="443"/>
                  </a:moveTo>
                  <a:lnTo>
                    <a:pt x="51" y="440"/>
                  </a:lnTo>
                  <a:lnTo>
                    <a:pt x="51" y="433"/>
                  </a:lnTo>
                  <a:lnTo>
                    <a:pt x="53" y="420"/>
                  </a:lnTo>
                  <a:lnTo>
                    <a:pt x="56" y="410"/>
                  </a:lnTo>
                  <a:lnTo>
                    <a:pt x="56" y="403"/>
                  </a:lnTo>
                  <a:lnTo>
                    <a:pt x="53" y="396"/>
                  </a:lnTo>
                  <a:lnTo>
                    <a:pt x="47" y="393"/>
                  </a:lnTo>
                  <a:lnTo>
                    <a:pt x="47" y="389"/>
                  </a:lnTo>
                  <a:lnTo>
                    <a:pt x="44" y="383"/>
                  </a:lnTo>
                  <a:lnTo>
                    <a:pt x="44" y="379"/>
                  </a:lnTo>
                  <a:lnTo>
                    <a:pt x="47" y="379"/>
                  </a:lnTo>
                  <a:lnTo>
                    <a:pt x="47" y="376"/>
                  </a:lnTo>
                  <a:lnTo>
                    <a:pt x="47" y="369"/>
                  </a:lnTo>
                  <a:lnTo>
                    <a:pt x="44" y="369"/>
                  </a:lnTo>
                  <a:lnTo>
                    <a:pt x="40" y="369"/>
                  </a:lnTo>
                  <a:lnTo>
                    <a:pt x="37" y="373"/>
                  </a:lnTo>
                  <a:lnTo>
                    <a:pt x="35" y="373"/>
                  </a:lnTo>
                  <a:lnTo>
                    <a:pt x="28" y="369"/>
                  </a:lnTo>
                  <a:lnTo>
                    <a:pt x="22" y="366"/>
                  </a:lnTo>
                  <a:lnTo>
                    <a:pt x="18" y="359"/>
                  </a:lnTo>
                  <a:lnTo>
                    <a:pt x="16" y="353"/>
                  </a:lnTo>
                  <a:lnTo>
                    <a:pt x="16" y="350"/>
                  </a:lnTo>
                  <a:lnTo>
                    <a:pt x="12" y="350"/>
                  </a:lnTo>
                  <a:lnTo>
                    <a:pt x="6" y="350"/>
                  </a:lnTo>
                  <a:lnTo>
                    <a:pt x="2" y="350"/>
                  </a:lnTo>
                  <a:lnTo>
                    <a:pt x="0" y="346"/>
                  </a:lnTo>
                  <a:lnTo>
                    <a:pt x="0" y="342"/>
                  </a:lnTo>
                  <a:lnTo>
                    <a:pt x="0" y="339"/>
                  </a:lnTo>
                  <a:lnTo>
                    <a:pt x="0" y="332"/>
                  </a:lnTo>
                  <a:lnTo>
                    <a:pt x="2" y="332"/>
                  </a:lnTo>
                  <a:lnTo>
                    <a:pt x="6" y="326"/>
                  </a:lnTo>
                  <a:lnTo>
                    <a:pt x="9" y="322"/>
                  </a:lnTo>
                  <a:lnTo>
                    <a:pt x="16" y="289"/>
                  </a:lnTo>
                  <a:lnTo>
                    <a:pt x="18" y="282"/>
                  </a:lnTo>
                  <a:lnTo>
                    <a:pt x="22" y="279"/>
                  </a:lnTo>
                  <a:lnTo>
                    <a:pt x="35" y="265"/>
                  </a:lnTo>
                  <a:lnTo>
                    <a:pt x="37" y="262"/>
                  </a:lnTo>
                  <a:lnTo>
                    <a:pt x="40" y="262"/>
                  </a:lnTo>
                  <a:lnTo>
                    <a:pt x="44" y="252"/>
                  </a:lnTo>
                  <a:lnTo>
                    <a:pt x="44" y="248"/>
                  </a:lnTo>
                  <a:lnTo>
                    <a:pt x="82" y="248"/>
                  </a:lnTo>
                  <a:lnTo>
                    <a:pt x="91" y="258"/>
                  </a:lnTo>
                  <a:lnTo>
                    <a:pt x="102" y="265"/>
                  </a:lnTo>
                  <a:lnTo>
                    <a:pt x="117" y="265"/>
                  </a:lnTo>
                  <a:lnTo>
                    <a:pt x="120" y="258"/>
                  </a:lnTo>
                  <a:lnTo>
                    <a:pt x="120" y="252"/>
                  </a:lnTo>
                  <a:lnTo>
                    <a:pt x="124" y="252"/>
                  </a:lnTo>
                  <a:lnTo>
                    <a:pt x="126" y="245"/>
                  </a:lnTo>
                  <a:lnTo>
                    <a:pt x="129" y="239"/>
                  </a:lnTo>
                  <a:lnTo>
                    <a:pt x="133" y="231"/>
                  </a:lnTo>
                  <a:lnTo>
                    <a:pt x="139" y="222"/>
                  </a:lnTo>
                  <a:lnTo>
                    <a:pt x="149" y="188"/>
                  </a:lnTo>
                  <a:lnTo>
                    <a:pt x="149" y="184"/>
                  </a:lnTo>
                  <a:lnTo>
                    <a:pt x="159" y="175"/>
                  </a:lnTo>
                  <a:lnTo>
                    <a:pt x="161" y="171"/>
                  </a:lnTo>
                  <a:lnTo>
                    <a:pt x="165" y="171"/>
                  </a:lnTo>
                  <a:lnTo>
                    <a:pt x="171" y="168"/>
                  </a:lnTo>
                  <a:lnTo>
                    <a:pt x="171" y="165"/>
                  </a:lnTo>
                  <a:lnTo>
                    <a:pt x="174" y="148"/>
                  </a:lnTo>
                  <a:lnTo>
                    <a:pt x="178" y="141"/>
                  </a:lnTo>
                  <a:lnTo>
                    <a:pt x="181" y="124"/>
                  </a:lnTo>
                  <a:lnTo>
                    <a:pt x="184" y="114"/>
                  </a:lnTo>
                  <a:lnTo>
                    <a:pt x="190" y="101"/>
                  </a:lnTo>
                  <a:lnTo>
                    <a:pt x="190" y="94"/>
                  </a:lnTo>
                  <a:lnTo>
                    <a:pt x="197" y="81"/>
                  </a:lnTo>
                  <a:lnTo>
                    <a:pt x="197" y="77"/>
                  </a:lnTo>
                  <a:lnTo>
                    <a:pt x="209" y="64"/>
                  </a:lnTo>
                  <a:lnTo>
                    <a:pt x="222" y="57"/>
                  </a:lnTo>
                  <a:lnTo>
                    <a:pt x="229" y="54"/>
                  </a:lnTo>
                  <a:lnTo>
                    <a:pt x="238" y="46"/>
                  </a:lnTo>
                  <a:lnTo>
                    <a:pt x="234" y="20"/>
                  </a:lnTo>
                  <a:lnTo>
                    <a:pt x="232" y="17"/>
                  </a:lnTo>
                  <a:lnTo>
                    <a:pt x="225" y="13"/>
                  </a:lnTo>
                  <a:lnTo>
                    <a:pt x="222" y="13"/>
                  </a:lnTo>
                  <a:lnTo>
                    <a:pt x="225" y="10"/>
                  </a:lnTo>
                  <a:lnTo>
                    <a:pt x="232" y="7"/>
                  </a:lnTo>
                  <a:lnTo>
                    <a:pt x="232" y="3"/>
                  </a:lnTo>
                  <a:lnTo>
                    <a:pt x="238" y="0"/>
                  </a:lnTo>
                  <a:lnTo>
                    <a:pt x="245" y="0"/>
                  </a:lnTo>
                  <a:lnTo>
                    <a:pt x="248" y="3"/>
                  </a:lnTo>
                  <a:lnTo>
                    <a:pt x="251" y="23"/>
                  </a:lnTo>
                  <a:lnTo>
                    <a:pt x="253" y="30"/>
                  </a:lnTo>
                  <a:lnTo>
                    <a:pt x="253" y="77"/>
                  </a:lnTo>
                  <a:lnTo>
                    <a:pt x="261" y="91"/>
                  </a:lnTo>
                  <a:lnTo>
                    <a:pt x="261" y="94"/>
                  </a:lnTo>
                  <a:lnTo>
                    <a:pt x="267" y="101"/>
                  </a:lnTo>
                  <a:lnTo>
                    <a:pt x="269" y="104"/>
                  </a:lnTo>
                  <a:lnTo>
                    <a:pt x="273" y="120"/>
                  </a:lnTo>
                  <a:lnTo>
                    <a:pt x="267" y="120"/>
                  </a:lnTo>
                  <a:lnTo>
                    <a:pt x="257" y="118"/>
                  </a:lnTo>
                  <a:lnTo>
                    <a:pt x="229" y="118"/>
                  </a:lnTo>
                  <a:lnTo>
                    <a:pt x="222" y="124"/>
                  </a:lnTo>
                  <a:lnTo>
                    <a:pt x="225" y="148"/>
                  </a:lnTo>
                  <a:lnTo>
                    <a:pt x="232" y="154"/>
                  </a:lnTo>
                  <a:lnTo>
                    <a:pt x="241" y="161"/>
                  </a:lnTo>
                  <a:lnTo>
                    <a:pt x="253" y="165"/>
                  </a:lnTo>
                  <a:lnTo>
                    <a:pt x="257" y="171"/>
                  </a:lnTo>
                  <a:lnTo>
                    <a:pt x="261" y="178"/>
                  </a:lnTo>
                  <a:lnTo>
                    <a:pt x="261" y="181"/>
                  </a:lnTo>
                  <a:lnTo>
                    <a:pt x="264" y="184"/>
                  </a:lnTo>
                  <a:lnTo>
                    <a:pt x="267" y="194"/>
                  </a:lnTo>
                  <a:lnTo>
                    <a:pt x="269" y="205"/>
                  </a:lnTo>
                  <a:lnTo>
                    <a:pt x="273" y="225"/>
                  </a:lnTo>
                  <a:lnTo>
                    <a:pt x="273" y="235"/>
                  </a:lnTo>
                  <a:lnTo>
                    <a:pt x="267" y="245"/>
                  </a:lnTo>
                  <a:lnTo>
                    <a:pt x="261" y="258"/>
                  </a:lnTo>
                  <a:lnTo>
                    <a:pt x="253" y="268"/>
                  </a:lnTo>
                  <a:lnTo>
                    <a:pt x="248" y="279"/>
                  </a:lnTo>
                  <a:lnTo>
                    <a:pt x="241" y="289"/>
                  </a:lnTo>
                  <a:lnTo>
                    <a:pt x="238" y="299"/>
                  </a:lnTo>
                  <a:lnTo>
                    <a:pt x="241" y="309"/>
                  </a:lnTo>
                  <a:lnTo>
                    <a:pt x="241" y="322"/>
                  </a:lnTo>
                  <a:lnTo>
                    <a:pt x="241" y="336"/>
                  </a:lnTo>
                  <a:lnTo>
                    <a:pt x="251" y="350"/>
                  </a:lnTo>
                  <a:lnTo>
                    <a:pt x="257" y="359"/>
                  </a:lnTo>
                  <a:lnTo>
                    <a:pt x="261" y="369"/>
                  </a:lnTo>
                  <a:lnTo>
                    <a:pt x="267" y="379"/>
                  </a:lnTo>
                  <a:lnTo>
                    <a:pt x="273" y="393"/>
                  </a:lnTo>
                  <a:lnTo>
                    <a:pt x="283" y="403"/>
                  </a:lnTo>
                  <a:lnTo>
                    <a:pt x="292" y="413"/>
                  </a:lnTo>
                  <a:lnTo>
                    <a:pt x="298" y="420"/>
                  </a:lnTo>
                  <a:lnTo>
                    <a:pt x="305" y="420"/>
                  </a:lnTo>
                  <a:lnTo>
                    <a:pt x="302" y="426"/>
                  </a:lnTo>
                  <a:lnTo>
                    <a:pt x="302" y="433"/>
                  </a:lnTo>
                  <a:lnTo>
                    <a:pt x="305" y="443"/>
                  </a:lnTo>
                  <a:lnTo>
                    <a:pt x="305" y="453"/>
                  </a:lnTo>
                  <a:lnTo>
                    <a:pt x="305" y="460"/>
                  </a:lnTo>
                  <a:lnTo>
                    <a:pt x="302" y="467"/>
                  </a:lnTo>
                  <a:lnTo>
                    <a:pt x="298" y="470"/>
                  </a:lnTo>
                  <a:lnTo>
                    <a:pt x="292" y="463"/>
                  </a:lnTo>
                  <a:lnTo>
                    <a:pt x="283" y="457"/>
                  </a:lnTo>
                  <a:lnTo>
                    <a:pt x="273" y="457"/>
                  </a:lnTo>
                  <a:lnTo>
                    <a:pt x="264" y="453"/>
                  </a:lnTo>
                  <a:lnTo>
                    <a:pt x="253" y="453"/>
                  </a:lnTo>
                  <a:lnTo>
                    <a:pt x="245" y="447"/>
                  </a:lnTo>
                  <a:lnTo>
                    <a:pt x="234" y="447"/>
                  </a:lnTo>
                  <a:lnTo>
                    <a:pt x="222" y="447"/>
                  </a:lnTo>
                  <a:lnTo>
                    <a:pt x="209" y="447"/>
                  </a:lnTo>
                  <a:lnTo>
                    <a:pt x="199" y="447"/>
                  </a:lnTo>
                  <a:lnTo>
                    <a:pt x="190" y="447"/>
                  </a:lnTo>
                  <a:lnTo>
                    <a:pt x="184" y="443"/>
                  </a:lnTo>
                  <a:lnTo>
                    <a:pt x="181" y="443"/>
                  </a:lnTo>
                  <a:lnTo>
                    <a:pt x="171" y="443"/>
                  </a:lnTo>
                  <a:lnTo>
                    <a:pt x="159" y="443"/>
                  </a:lnTo>
                  <a:lnTo>
                    <a:pt x="145" y="443"/>
                  </a:lnTo>
                  <a:lnTo>
                    <a:pt x="133" y="443"/>
                  </a:lnTo>
                  <a:lnTo>
                    <a:pt x="120" y="443"/>
                  </a:lnTo>
                  <a:lnTo>
                    <a:pt x="110" y="443"/>
                  </a:lnTo>
                  <a:lnTo>
                    <a:pt x="105" y="443"/>
                  </a:lnTo>
                  <a:lnTo>
                    <a:pt x="82" y="443"/>
                  </a:lnTo>
                  <a:lnTo>
                    <a:pt x="70" y="447"/>
                  </a:lnTo>
                  <a:lnTo>
                    <a:pt x="59" y="447"/>
                  </a:lnTo>
                  <a:lnTo>
                    <a:pt x="53" y="447"/>
                  </a:lnTo>
                  <a:lnTo>
                    <a:pt x="47" y="447"/>
                  </a:lnTo>
                  <a:lnTo>
                    <a:pt x="51" y="443"/>
                  </a:lnTo>
                </a:path>
              </a:pathLst>
            </a:custGeom>
            <a:solidFill>
              <a:srgbClr val="FFFFFF">
                <a:lumMod val="50000"/>
              </a:srgbClr>
            </a:solid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53" name="Freeform 70"/>
            <p:cNvSpPr>
              <a:spLocks/>
            </p:cNvSpPr>
            <p:nvPr/>
          </p:nvSpPr>
          <p:spPr bwMode="auto">
            <a:xfrm>
              <a:off x="3916" y="2264"/>
              <a:ext cx="83" cy="59"/>
            </a:xfrm>
            <a:custGeom>
              <a:avLst/>
              <a:gdLst>
                <a:gd name="T0" fmla="*/ 488781 w 78"/>
                <a:gd name="T1" fmla="*/ 10414896 h 55"/>
                <a:gd name="T2" fmla="*/ 0 w 78"/>
                <a:gd name="T3" fmla="*/ 8850455 h 55"/>
                <a:gd name="T4" fmla="*/ 0 w 78"/>
                <a:gd name="T5" fmla="*/ 8250427 h 55"/>
                <a:gd name="T6" fmla="*/ 6 w 78"/>
                <a:gd name="T7" fmla="*/ 6834698 h 55"/>
                <a:gd name="T8" fmla="*/ 6 w 78"/>
                <a:gd name="T9" fmla="*/ 5939378 h 55"/>
                <a:gd name="T10" fmla="*/ 488781 w 78"/>
                <a:gd name="T11" fmla="*/ 4088689 h 55"/>
                <a:gd name="T12" fmla="*/ 588931 w 78"/>
                <a:gd name="T13" fmla="*/ 2026241 h 55"/>
                <a:gd name="T14" fmla="*/ 588931 w 78"/>
                <a:gd name="T15" fmla="*/ 4 h 55"/>
                <a:gd name="T16" fmla="*/ 909805 w 78"/>
                <a:gd name="T17" fmla="*/ 4 h 55"/>
                <a:gd name="T18" fmla="*/ 1260819 w 78"/>
                <a:gd name="T19" fmla="*/ 4 h 55"/>
                <a:gd name="T20" fmla="*/ 1720166 w 78"/>
                <a:gd name="T21" fmla="*/ 4 h 55"/>
                <a:gd name="T22" fmla="*/ 2346861 w 78"/>
                <a:gd name="T23" fmla="*/ 0 h 55"/>
                <a:gd name="T24" fmla="*/ 3418397 w 78"/>
                <a:gd name="T25" fmla="*/ 0 h 55"/>
                <a:gd name="T26" fmla="*/ 3811100 w 78"/>
                <a:gd name="T27" fmla="*/ 0 h 55"/>
                <a:gd name="T28" fmla="*/ 3637524 w 78"/>
                <a:gd name="T29" fmla="*/ 2683170 h 55"/>
                <a:gd name="T30" fmla="*/ 3637524 w 78"/>
                <a:gd name="T31" fmla="*/ 5939378 h 55"/>
                <a:gd name="T32" fmla="*/ 3811100 w 78"/>
                <a:gd name="T33" fmla="*/ 9494119 h 55"/>
                <a:gd name="T34" fmla="*/ 3008990 w 78"/>
                <a:gd name="T35" fmla="*/ 10414896 h 55"/>
                <a:gd name="T36" fmla="*/ 1917563 w 78"/>
                <a:gd name="T37" fmla="*/ 10414896 h 55"/>
                <a:gd name="T38" fmla="*/ 1260819 w 78"/>
                <a:gd name="T39" fmla="*/ 10414896 h 55"/>
                <a:gd name="T40" fmla="*/ 488781 w 78"/>
                <a:gd name="T41" fmla="*/ 10925291 h 55"/>
                <a:gd name="T42" fmla="*/ 488781 w 78"/>
                <a:gd name="T43" fmla="*/ 10414896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
                <a:gd name="T67" fmla="*/ 0 h 55"/>
                <a:gd name="T68" fmla="*/ 78 w 78"/>
                <a:gd name="T69" fmla="*/ 55 h 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 h="55">
                  <a:moveTo>
                    <a:pt x="9" y="51"/>
                  </a:moveTo>
                  <a:lnTo>
                    <a:pt x="0" y="44"/>
                  </a:lnTo>
                  <a:lnTo>
                    <a:pt x="0" y="41"/>
                  </a:lnTo>
                  <a:lnTo>
                    <a:pt x="6" y="34"/>
                  </a:lnTo>
                  <a:lnTo>
                    <a:pt x="6" y="30"/>
                  </a:lnTo>
                  <a:lnTo>
                    <a:pt x="9" y="20"/>
                  </a:lnTo>
                  <a:lnTo>
                    <a:pt x="12" y="10"/>
                  </a:lnTo>
                  <a:lnTo>
                    <a:pt x="12" y="4"/>
                  </a:lnTo>
                  <a:lnTo>
                    <a:pt x="19" y="4"/>
                  </a:lnTo>
                  <a:lnTo>
                    <a:pt x="25" y="4"/>
                  </a:lnTo>
                  <a:lnTo>
                    <a:pt x="35" y="4"/>
                  </a:lnTo>
                  <a:lnTo>
                    <a:pt x="48" y="0"/>
                  </a:lnTo>
                  <a:lnTo>
                    <a:pt x="70" y="0"/>
                  </a:lnTo>
                  <a:lnTo>
                    <a:pt x="77" y="0"/>
                  </a:lnTo>
                  <a:lnTo>
                    <a:pt x="74" y="14"/>
                  </a:lnTo>
                  <a:lnTo>
                    <a:pt x="74" y="30"/>
                  </a:lnTo>
                  <a:lnTo>
                    <a:pt x="77" y="47"/>
                  </a:lnTo>
                  <a:lnTo>
                    <a:pt x="61" y="51"/>
                  </a:lnTo>
                  <a:lnTo>
                    <a:pt x="38" y="51"/>
                  </a:lnTo>
                  <a:lnTo>
                    <a:pt x="25" y="51"/>
                  </a:lnTo>
                  <a:lnTo>
                    <a:pt x="9" y="54"/>
                  </a:lnTo>
                  <a:lnTo>
                    <a:pt x="9" y="51"/>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54" name="Freeform 71"/>
            <p:cNvSpPr>
              <a:spLocks/>
            </p:cNvSpPr>
            <p:nvPr/>
          </p:nvSpPr>
          <p:spPr bwMode="auto">
            <a:xfrm>
              <a:off x="3854" y="2212"/>
              <a:ext cx="70" cy="58"/>
            </a:xfrm>
            <a:custGeom>
              <a:avLst/>
              <a:gdLst>
                <a:gd name="T0" fmla="*/ 2147483647 w 34"/>
                <a:gd name="T1" fmla="*/ 0 h 42"/>
                <a:gd name="T2" fmla="*/ 2147483647 w 34"/>
                <a:gd name="T3" fmla="*/ 2147483647 h 42"/>
                <a:gd name="T4" fmla="*/ 0 w 34"/>
                <a:gd name="T5" fmla="*/ 2147483647 h 42"/>
                <a:gd name="T6" fmla="*/ 2147483647 w 34"/>
                <a:gd name="T7" fmla="*/ 2147483647 h 42"/>
                <a:gd name="T8" fmla="*/ 2147483647 w 34"/>
                <a:gd name="T9" fmla="*/ 2147483647 h 42"/>
                <a:gd name="T10" fmla="*/ 2147483647 w 34"/>
                <a:gd name="T11" fmla="*/ 0 h 42"/>
                <a:gd name="T12" fmla="*/ 0 60000 65536"/>
                <a:gd name="T13" fmla="*/ 0 60000 65536"/>
                <a:gd name="T14" fmla="*/ 0 60000 65536"/>
                <a:gd name="T15" fmla="*/ 0 60000 65536"/>
                <a:gd name="T16" fmla="*/ 0 60000 65536"/>
                <a:gd name="T17" fmla="*/ 0 60000 65536"/>
                <a:gd name="T18" fmla="*/ 0 w 34"/>
                <a:gd name="T19" fmla="*/ 0 h 42"/>
                <a:gd name="T20" fmla="*/ 34 w 34"/>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34" h="42">
                  <a:moveTo>
                    <a:pt x="29" y="0"/>
                  </a:moveTo>
                  <a:lnTo>
                    <a:pt x="4" y="3"/>
                  </a:lnTo>
                  <a:lnTo>
                    <a:pt x="0" y="14"/>
                  </a:lnTo>
                  <a:lnTo>
                    <a:pt x="17" y="41"/>
                  </a:lnTo>
                  <a:lnTo>
                    <a:pt x="33" y="18"/>
                  </a:lnTo>
                  <a:lnTo>
                    <a:pt x="29" y="0"/>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55" name="Freeform 72"/>
            <p:cNvSpPr>
              <a:spLocks/>
            </p:cNvSpPr>
            <p:nvPr/>
          </p:nvSpPr>
          <p:spPr bwMode="auto">
            <a:xfrm>
              <a:off x="4136" y="1868"/>
              <a:ext cx="567" cy="371"/>
            </a:xfrm>
            <a:custGeom>
              <a:avLst/>
              <a:gdLst>
                <a:gd name="T0" fmla="*/ 28050255 w 523"/>
                <a:gd name="T1" fmla="*/ 34449607 h 346"/>
                <a:gd name="T2" fmla="*/ 2 w 523"/>
                <a:gd name="T3" fmla="*/ 39941220 h 346"/>
                <a:gd name="T4" fmla="*/ 2 w 523"/>
                <a:gd name="T5" fmla="*/ 46103884 h 346"/>
                <a:gd name="T6" fmla="*/ 23865724 w 523"/>
                <a:gd name="T7" fmla="*/ 53006969 h 346"/>
                <a:gd name="T8" fmla="*/ 44632571 w 523"/>
                <a:gd name="T9" fmla="*/ 59250918 h 346"/>
                <a:gd name="T10" fmla="*/ 73945300 w 523"/>
                <a:gd name="T11" fmla="*/ 64669352 h 346"/>
                <a:gd name="T12" fmla="*/ 103622348 w 523"/>
                <a:gd name="T13" fmla="*/ 60273179 h 346"/>
                <a:gd name="T14" fmla="*/ 161782999 w 523"/>
                <a:gd name="T15" fmla="*/ 58992891 h 346"/>
                <a:gd name="T16" fmla="*/ 206146759 w 523"/>
                <a:gd name="T17" fmla="*/ 58240872 h 346"/>
                <a:gd name="T18" fmla="*/ 225233683 w 523"/>
                <a:gd name="T19" fmla="*/ 51447551 h 346"/>
                <a:gd name="T20" fmla="*/ 253927416 w 523"/>
                <a:gd name="T21" fmla="*/ 45626396 h 346"/>
                <a:gd name="T22" fmla="*/ 294114588 w 523"/>
                <a:gd name="T23" fmla="*/ 48922419 h 346"/>
                <a:gd name="T24" fmla="*/ 326256999 w 523"/>
                <a:gd name="T25" fmla="*/ 50768926 h 346"/>
                <a:gd name="T26" fmla="*/ 412284081 w 523"/>
                <a:gd name="T27" fmla="*/ 52356445 h 346"/>
                <a:gd name="T28" fmla="*/ 445400647 w 523"/>
                <a:gd name="T29" fmla="*/ 48922419 h 346"/>
                <a:gd name="T30" fmla="*/ 480834371 w 523"/>
                <a:gd name="T31" fmla="*/ 47987654 h 346"/>
                <a:gd name="T32" fmla="*/ 523495717 w 523"/>
                <a:gd name="T33" fmla="*/ 46103884 h 346"/>
                <a:gd name="T34" fmla="*/ 547500460 w 523"/>
                <a:gd name="T35" fmla="*/ 45626396 h 346"/>
                <a:gd name="T36" fmla="*/ 617451064 w 523"/>
                <a:gd name="T37" fmla="*/ 46103884 h 346"/>
                <a:gd name="T38" fmla="*/ 664301556 w 523"/>
                <a:gd name="T39" fmla="*/ 45626396 h 346"/>
                <a:gd name="T40" fmla="*/ 651719132 w 523"/>
                <a:gd name="T41" fmla="*/ 41738249 h 346"/>
                <a:gd name="T42" fmla="*/ 625827690 w 523"/>
                <a:gd name="T43" fmla="*/ 39607706 h 346"/>
                <a:gd name="T44" fmla="*/ 614924366 w 523"/>
                <a:gd name="T45" fmla="*/ 36938737 h 346"/>
                <a:gd name="T46" fmla="*/ 603344960 w 523"/>
                <a:gd name="T47" fmla="*/ 32905218 h 346"/>
                <a:gd name="T48" fmla="*/ 572804356 w 523"/>
                <a:gd name="T49" fmla="*/ 30020923 h 346"/>
                <a:gd name="T50" fmla="*/ 547500460 w 523"/>
                <a:gd name="T51" fmla="*/ 27036729 h 346"/>
                <a:gd name="T52" fmla="*/ 540908398 w 523"/>
                <a:gd name="T53" fmla="*/ 23335326 h 346"/>
                <a:gd name="T54" fmla="*/ 516843984 w 523"/>
                <a:gd name="T55" fmla="*/ 21180490 h 346"/>
                <a:gd name="T56" fmla="*/ 487353441 w 523"/>
                <a:gd name="T57" fmla="*/ 18928688 h 346"/>
                <a:gd name="T58" fmla="*/ 459312197 w 523"/>
                <a:gd name="T59" fmla="*/ 16852491 h 346"/>
                <a:gd name="T60" fmla="*/ 464641188 w 523"/>
                <a:gd name="T61" fmla="*/ 10054281 h 346"/>
                <a:gd name="T62" fmla="*/ 445400647 w 523"/>
                <a:gd name="T63" fmla="*/ 5004657 h 346"/>
                <a:gd name="T64" fmla="*/ 422427231 w 523"/>
                <a:gd name="T65" fmla="*/ 0 h 346"/>
                <a:gd name="T66" fmla="*/ 374766053 w 523"/>
                <a:gd name="T67" fmla="*/ 2323269 h 346"/>
                <a:gd name="T68" fmla="*/ 356367005 w 523"/>
                <a:gd name="T69" fmla="*/ 7975702 h 346"/>
                <a:gd name="T70" fmla="*/ 331723371 w 523"/>
                <a:gd name="T71" fmla="*/ 12098168 h 346"/>
                <a:gd name="T72" fmla="*/ 310170113 w 523"/>
                <a:gd name="T73" fmla="*/ 12997283 h 346"/>
                <a:gd name="T74" fmla="*/ 228902030 w 523"/>
                <a:gd name="T75" fmla="*/ 16384568 h 346"/>
                <a:gd name="T76" fmla="*/ 233400352 w 523"/>
                <a:gd name="T77" fmla="*/ 19200045 h 346"/>
                <a:gd name="T78" fmla="*/ 216865799 w 523"/>
                <a:gd name="T79" fmla="*/ 21931136 h 346"/>
                <a:gd name="T80" fmla="*/ 183171539 w 523"/>
                <a:gd name="T81" fmla="*/ 23669835 h 346"/>
                <a:gd name="T82" fmla="*/ 140500444 w 523"/>
                <a:gd name="T83" fmla="*/ 25540394 h 346"/>
                <a:gd name="T84" fmla="*/ 123761693 w 523"/>
                <a:gd name="T85" fmla="*/ 27463023 h 346"/>
                <a:gd name="T86" fmla="*/ 100106715 w 523"/>
                <a:gd name="T87" fmla="*/ 25214858 h 346"/>
                <a:gd name="T88" fmla="*/ 73945300 w 523"/>
                <a:gd name="T89" fmla="*/ 27997966 h 346"/>
                <a:gd name="T90" fmla="*/ 44632571 w 523"/>
                <a:gd name="T91" fmla="*/ 30020923 h 34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23"/>
                <a:gd name="T139" fmla="*/ 0 h 346"/>
                <a:gd name="T140" fmla="*/ 523 w 523"/>
                <a:gd name="T141" fmla="*/ 346 h 34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23" h="346">
                  <a:moveTo>
                    <a:pt x="35" y="161"/>
                  </a:moveTo>
                  <a:lnTo>
                    <a:pt x="28" y="171"/>
                  </a:lnTo>
                  <a:lnTo>
                    <a:pt x="22" y="184"/>
                  </a:lnTo>
                  <a:lnTo>
                    <a:pt x="15" y="194"/>
                  </a:lnTo>
                  <a:lnTo>
                    <a:pt x="9" y="204"/>
                  </a:lnTo>
                  <a:lnTo>
                    <a:pt x="2" y="214"/>
                  </a:lnTo>
                  <a:lnTo>
                    <a:pt x="0" y="224"/>
                  </a:lnTo>
                  <a:lnTo>
                    <a:pt x="2" y="234"/>
                  </a:lnTo>
                  <a:lnTo>
                    <a:pt x="2" y="247"/>
                  </a:lnTo>
                  <a:lnTo>
                    <a:pt x="2" y="261"/>
                  </a:lnTo>
                  <a:lnTo>
                    <a:pt x="12" y="275"/>
                  </a:lnTo>
                  <a:lnTo>
                    <a:pt x="18" y="284"/>
                  </a:lnTo>
                  <a:lnTo>
                    <a:pt x="22" y="294"/>
                  </a:lnTo>
                  <a:lnTo>
                    <a:pt x="28" y="304"/>
                  </a:lnTo>
                  <a:lnTo>
                    <a:pt x="35" y="318"/>
                  </a:lnTo>
                  <a:lnTo>
                    <a:pt x="44" y="328"/>
                  </a:lnTo>
                  <a:lnTo>
                    <a:pt x="54" y="338"/>
                  </a:lnTo>
                  <a:lnTo>
                    <a:pt x="59" y="345"/>
                  </a:lnTo>
                  <a:lnTo>
                    <a:pt x="66" y="345"/>
                  </a:lnTo>
                  <a:lnTo>
                    <a:pt x="72" y="331"/>
                  </a:lnTo>
                  <a:lnTo>
                    <a:pt x="82" y="321"/>
                  </a:lnTo>
                  <a:lnTo>
                    <a:pt x="102" y="311"/>
                  </a:lnTo>
                  <a:lnTo>
                    <a:pt x="114" y="308"/>
                  </a:lnTo>
                  <a:lnTo>
                    <a:pt x="126" y="315"/>
                  </a:lnTo>
                  <a:lnTo>
                    <a:pt x="140" y="318"/>
                  </a:lnTo>
                  <a:lnTo>
                    <a:pt x="152" y="318"/>
                  </a:lnTo>
                  <a:lnTo>
                    <a:pt x="162" y="311"/>
                  </a:lnTo>
                  <a:lnTo>
                    <a:pt x="168" y="308"/>
                  </a:lnTo>
                  <a:lnTo>
                    <a:pt x="178" y="304"/>
                  </a:lnTo>
                  <a:lnTo>
                    <a:pt x="178" y="275"/>
                  </a:lnTo>
                  <a:lnTo>
                    <a:pt x="184" y="271"/>
                  </a:lnTo>
                  <a:lnTo>
                    <a:pt x="187" y="257"/>
                  </a:lnTo>
                  <a:lnTo>
                    <a:pt x="200" y="244"/>
                  </a:lnTo>
                  <a:lnTo>
                    <a:pt x="222" y="247"/>
                  </a:lnTo>
                  <a:lnTo>
                    <a:pt x="229" y="255"/>
                  </a:lnTo>
                  <a:lnTo>
                    <a:pt x="232" y="261"/>
                  </a:lnTo>
                  <a:lnTo>
                    <a:pt x="244" y="275"/>
                  </a:lnTo>
                  <a:lnTo>
                    <a:pt x="252" y="275"/>
                  </a:lnTo>
                  <a:lnTo>
                    <a:pt x="257" y="271"/>
                  </a:lnTo>
                  <a:lnTo>
                    <a:pt x="267" y="278"/>
                  </a:lnTo>
                  <a:lnTo>
                    <a:pt x="283" y="281"/>
                  </a:lnTo>
                  <a:lnTo>
                    <a:pt x="324" y="278"/>
                  </a:lnTo>
                  <a:lnTo>
                    <a:pt x="327" y="268"/>
                  </a:lnTo>
                  <a:lnTo>
                    <a:pt x="337" y="261"/>
                  </a:lnTo>
                  <a:lnTo>
                    <a:pt x="350" y="261"/>
                  </a:lnTo>
                  <a:lnTo>
                    <a:pt x="356" y="268"/>
                  </a:lnTo>
                  <a:lnTo>
                    <a:pt x="368" y="261"/>
                  </a:lnTo>
                  <a:lnTo>
                    <a:pt x="378" y="257"/>
                  </a:lnTo>
                  <a:lnTo>
                    <a:pt x="397" y="255"/>
                  </a:lnTo>
                  <a:lnTo>
                    <a:pt x="403" y="247"/>
                  </a:lnTo>
                  <a:lnTo>
                    <a:pt x="411" y="247"/>
                  </a:lnTo>
                  <a:lnTo>
                    <a:pt x="411" y="255"/>
                  </a:lnTo>
                  <a:lnTo>
                    <a:pt x="430" y="255"/>
                  </a:lnTo>
                  <a:lnTo>
                    <a:pt x="432" y="244"/>
                  </a:lnTo>
                  <a:lnTo>
                    <a:pt x="474" y="241"/>
                  </a:lnTo>
                  <a:lnTo>
                    <a:pt x="483" y="255"/>
                  </a:lnTo>
                  <a:lnTo>
                    <a:pt x="486" y="247"/>
                  </a:lnTo>
                  <a:lnTo>
                    <a:pt x="496" y="255"/>
                  </a:lnTo>
                  <a:lnTo>
                    <a:pt x="503" y="244"/>
                  </a:lnTo>
                  <a:lnTo>
                    <a:pt x="522" y="244"/>
                  </a:lnTo>
                  <a:lnTo>
                    <a:pt x="519" y="241"/>
                  </a:lnTo>
                  <a:lnTo>
                    <a:pt x="519" y="231"/>
                  </a:lnTo>
                  <a:lnTo>
                    <a:pt x="512" y="224"/>
                  </a:lnTo>
                  <a:lnTo>
                    <a:pt x="505" y="218"/>
                  </a:lnTo>
                  <a:lnTo>
                    <a:pt x="499" y="214"/>
                  </a:lnTo>
                  <a:lnTo>
                    <a:pt x="493" y="211"/>
                  </a:lnTo>
                  <a:lnTo>
                    <a:pt x="483" y="208"/>
                  </a:lnTo>
                  <a:lnTo>
                    <a:pt x="483" y="204"/>
                  </a:lnTo>
                  <a:lnTo>
                    <a:pt x="483" y="197"/>
                  </a:lnTo>
                  <a:lnTo>
                    <a:pt x="477" y="191"/>
                  </a:lnTo>
                  <a:lnTo>
                    <a:pt x="477" y="184"/>
                  </a:lnTo>
                  <a:lnTo>
                    <a:pt x="474" y="174"/>
                  </a:lnTo>
                  <a:lnTo>
                    <a:pt x="465" y="171"/>
                  </a:lnTo>
                  <a:lnTo>
                    <a:pt x="458" y="164"/>
                  </a:lnTo>
                  <a:lnTo>
                    <a:pt x="451" y="161"/>
                  </a:lnTo>
                  <a:lnTo>
                    <a:pt x="446" y="154"/>
                  </a:lnTo>
                  <a:lnTo>
                    <a:pt x="439" y="150"/>
                  </a:lnTo>
                  <a:lnTo>
                    <a:pt x="432" y="144"/>
                  </a:lnTo>
                  <a:lnTo>
                    <a:pt x="426" y="137"/>
                  </a:lnTo>
                  <a:lnTo>
                    <a:pt x="430" y="127"/>
                  </a:lnTo>
                  <a:lnTo>
                    <a:pt x="426" y="124"/>
                  </a:lnTo>
                  <a:lnTo>
                    <a:pt x="419" y="120"/>
                  </a:lnTo>
                  <a:lnTo>
                    <a:pt x="414" y="114"/>
                  </a:lnTo>
                  <a:lnTo>
                    <a:pt x="407" y="114"/>
                  </a:lnTo>
                  <a:lnTo>
                    <a:pt x="397" y="114"/>
                  </a:lnTo>
                  <a:lnTo>
                    <a:pt x="391" y="110"/>
                  </a:lnTo>
                  <a:lnTo>
                    <a:pt x="384" y="101"/>
                  </a:lnTo>
                  <a:lnTo>
                    <a:pt x="378" y="97"/>
                  </a:lnTo>
                  <a:lnTo>
                    <a:pt x="368" y="97"/>
                  </a:lnTo>
                  <a:lnTo>
                    <a:pt x="362" y="90"/>
                  </a:lnTo>
                  <a:lnTo>
                    <a:pt x="360" y="80"/>
                  </a:lnTo>
                  <a:lnTo>
                    <a:pt x="362" y="67"/>
                  </a:lnTo>
                  <a:lnTo>
                    <a:pt x="366" y="54"/>
                  </a:lnTo>
                  <a:lnTo>
                    <a:pt x="362" y="40"/>
                  </a:lnTo>
                  <a:lnTo>
                    <a:pt x="356" y="30"/>
                  </a:lnTo>
                  <a:lnTo>
                    <a:pt x="350" y="27"/>
                  </a:lnTo>
                  <a:lnTo>
                    <a:pt x="343" y="17"/>
                  </a:lnTo>
                  <a:lnTo>
                    <a:pt x="337" y="10"/>
                  </a:lnTo>
                  <a:lnTo>
                    <a:pt x="331" y="0"/>
                  </a:lnTo>
                  <a:lnTo>
                    <a:pt x="327" y="0"/>
                  </a:lnTo>
                  <a:lnTo>
                    <a:pt x="299" y="7"/>
                  </a:lnTo>
                  <a:lnTo>
                    <a:pt x="296" y="13"/>
                  </a:lnTo>
                  <a:lnTo>
                    <a:pt x="292" y="30"/>
                  </a:lnTo>
                  <a:lnTo>
                    <a:pt x="286" y="33"/>
                  </a:lnTo>
                  <a:lnTo>
                    <a:pt x="280" y="43"/>
                  </a:lnTo>
                  <a:lnTo>
                    <a:pt x="276" y="43"/>
                  </a:lnTo>
                  <a:lnTo>
                    <a:pt x="264" y="54"/>
                  </a:lnTo>
                  <a:lnTo>
                    <a:pt x="260" y="64"/>
                  </a:lnTo>
                  <a:lnTo>
                    <a:pt x="260" y="67"/>
                  </a:lnTo>
                  <a:lnTo>
                    <a:pt x="252" y="70"/>
                  </a:lnTo>
                  <a:lnTo>
                    <a:pt x="244" y="70"/>
                  </a:lnTo>
                  <a:lnTo>
                    <a:pt x="241" y="80"/>
                  </a:lnTo>
                  <a:lnTo>
                    <a:pt x="213" y="84"/>
                  </a:lnTo>
                  <a:lnTo>
                    <a:pt x="180" y="87"/>
                  </a:lnTo>
                  <a:lnTo>
                    <a:pt x="180" y="93"/>
                  </a:lnTo>
                  <a:lnTo>
                    <a:pt x="187" y="101"/>
                  </a:lnTo>
                  <a:lnTo>
                    <a:pt x="184" y="103"/>
                  </a:lnTo>
                  <a:lnTo>
                    <a:pt x="180" y="107"/>
                  </a:lnTo>
                  <a:lnTo>
                    <a:pt x="178" y="114"/>
                  </a:lnTo>
                  <a:lnTo>
                    <a:pt x="171" y="117"/>
                  </a:lnTo>
                  <a:lnTo>
                    <a:pt x="168" y="124"/>
                  </a:lnTo>
                  <a:lnTo>
                    <a:pt x="149" y="127"/>
                  </a:lnTo>
                  <a:lnTo>
                    <a:pt x="145" y="127"/>
                  </a:lnTo>
                  <a:lnTo>
                    <a:pt x="124" y="130"/>
                  </a:lnTo>
                  <a:lnTo>
                    <a:pt x="114" y="137"/>
                  </a:lnTo>
                  <a:lnTo>
                    <a:pt x="110" y="137"/>
                  </a:lnTo>
                  <a:lnTo>
                    <a:pt x="102" y="140"/>
                  </a:lnTo>
                  <a:lnTo>
                    <a:pt x="102" y="144"/>
                  </a:lnTo>
                  <a:lnTo>
                    <a:pt x="98" y="148"/>
                  </a:lnTo>
                  <a:lnTo>
                    <a:pt x="91" y="140"/>
                  </a:lnTo>
                  <a:lnTo>
                    <a:pt x="86" y="134"/>
                  </a:lnTo>
                  <a:lnTo>
                    <a:pt x="78" y="134"/>
                  </a:lnTo>
                  <a:lnTo>
                    <a:pt x="78" y="140"/>
                  </a:lnTo>
                  <a:lnTo>
                    <a:pt x="66" y="144"/>
                  </a:lnTo>
                  <a:lnTo>
                    <a:pt x="59" y="150"/>
                  </a:lnTo>
                  <a:lnTo>
                    <a:pt x="37" y="150"/>
                  </a:lnTo>
                  <a:lnTo>
                    <a:pt x="35" y="150"/>
                  </a:lnTo>
                  <a:lnTo>
                    <a:pt x="35" y="161"/>
                  </a:lnTo>
                </a:path>
              </a:pathLst>
            </a:custGeom>
            <a:solidFill>
              <a:srgbClr val="FFFFFF">
                <a:lumMod val="50000"/>
              </a:srgbClr>
            </a:solid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56" name="Freeform 73"/>
            <p:cNvSpPr>
              <a:spLocks/>
            </p:cNvSpPr>
            <p:nvPr/>
          </p:nvSpPr>
          <p:spPr bwMode="auto">
            <a:xfrm>
              <a:off x="4090" y="1311"/>
              <a:ext cx="460" cy="719"/>
            </a:xfrm>
            <a:custGeom>
              <a:avLst/>
              <a:gdLst>
                <a:gd name="T0" fmla="*/ 64536046 w 425"/>
                <a:gd name="T1" fmla="*/ 156726926 h 668"/>
                <a:gd name="T2" fmla="*/ 61527625 w 425"/>
                <a:gd name="T3" fmla="*/ 149515367 h 668"/>
                <a:gd name="T4" fmla="*/ 10890307 w 425"/>
                <a:gd name="T5" fmla="*/ 138251405 h 668"/>
                <a:gd name="T6" fmla="*/ 6 w 425"/>
                <a:gd name="T7" fmla="*/ 131757365 h 668"/>
                <a:gd name="T8" fmla="*/ 10890307 w 425"/>
                <a:gd name="T9" fmla="*/ 124922131 h 668"/>
                <a:gd name="T10" fmla="*/ 53290558 w 425"/>
                <a:gd name="T11" fmla="*/ 105701779 h 668"/>
                <a:gd name="T12" fmla="*/ 79157868 w 425"/>
                <a:gd name="T13" fmla="*/ 71158982 h 668"/>
                <a:gd name="T14" fmla="*/ 85237123 w 425"/>
                <a:gd name="T15" fmla="*/ 41658776 h 668"/>
                <a:gd name="T16" fmla="*/ 100369140 w 425"/>
                <a:gd name="T17" fmla="*/ 0 h 668"/>
                <a:gd name="T18" fmla="*/ 135139709 w 425"/>
                <a:gd name="T19" fmla="*/ 5894035 h 668"/>
                <a:gd name="T20" fmla="*/ 149088481 w 425"/>
                <a:gd name="T21" fmla="*/ 8401648 h 668"/>
                <a:gd name="T22" fmla="*/ 154331016 w 425"/>
                <a:gd name="T23" fmla="*/ 10617719 h 668"/>
                <a:gd name="T24" fmla="*/ 194334493 w 425"/>
                <a:gd name="T25" fmla="*/ 18861791 h 668"/>
                <a:gd name="T26" fmla="*/ 211511654 w 425"/>
                <a:gd name="T27" fmla="*/ 21927727 h 668"/>
                <a:gd name="T28" fmla="*/ 228526861 w 425"/>
                <a:gd name="T29" fmla="*/ 23850995 h 668"/>
                <a:gd name="T30" fmla="*/ 237889609 w 425"/>
                <a:gd name="T31" fmla="*/ 27248600 h 668"/>
                <a:gd name="T32" fmla="*/ 261752073 w 425"/>
                <a:gd name="T33" fmla="*/ 30261752 h 668"/>
                <a:gd name="T34" fmla="*/ 277119610 w 425"/>
                <a:gd name="T35" fmla="*/ 33998380 h 668"/>
                <a:gd name="T36" fmla="*/ 299533834 w 425"/>
                <a:gd name="T37" fmla="*/ 37735569 h 668"/>
                <a:gd name="T38" fmla="*/ 307740457 w 425"/>
                <a:gd name="T39" fmla="*/ 39918332 h 668"/>
                <a:gd name="T40" fmla="*/ 335167723 w 425"/>
                <a:gd name="T41" fmla="*/ 45763154 h 668"/>
                <a:gd name="T42" fmla="*/ 359224006 w 425"/>
                <a:gd name="T43" fmla="*/ 49257027 h 668"/>
                <a:gd name="T44" fmla="*/ 371613186 w 425"/>
                <a:gd name="T45" fmla="*/ 53123885 h 668"/>
                <a:gd name="T46" fmla="*/ 386854096 w 425"/>
                <a:gd name="T47" fmla="*/ 56347312 h 668"/>
                <a:gd name="T48" fmla="*/ 404873033 w 425"/>
                <a:gd name="T49" fmla="*/ 58162670 h 668"/>
                <a:gd name="T50" fmla="*/ 363881482 w 425"/>
                <a:gd name="T51" fmla="*/ 122789415 h 668"/>
                <a:gd name="T52" fmla="*/ 353110740 w 425"/>
                <a:gd name="T53" fmla="*/ 130220651 h 668"/>
                <a:gd name="T54" fmla="*/ 336945760 w 425"/>
                <a:gd name="T55" fmla="*/ 141870342 h 668"/>
                <a:gd name="T56" fmla="*/ 326243734 w 425"/>
                <a:gd name="T57" fmla="*/ 155774505 h 668"/>
                <a:gd name="T58" fmla="*/ 345453294 w 425"/>
                <a:gd name="T59" fmla="*/ 167788534 h 668"/>
                <a:gd name="T60" fmla="*/ 353110740 w 425"/>
                <a:gd name="T61" fmla="*/ 179547547 h 668"/>
                <a:gd name="T62" fmla="*/ 359224006 w 425"/>
                <a:gd name="T63" fmla="*/ 186441540 h 668"/>
                <a:gd name="T64" fmla="*/ 353110740 w 425"/>
                <a:gd name="T65" fmla="*/ 187141424 h 668"/>
                <a:gd name="T66" fmla="*/ 319310027 w 425"/>
                <a:gd name="T67" fmla="*/ 198474857 h 668"/>
                <a:gd name="T68" fmla="*/ 303922818 w 425"/>
                <a:gd name="T69" fmla="*/ 203157604 h 668"/>
                <a:gd name="T70" fmla="*/ 288664936 w 425"/>
                <a:gd name="T71" fmla="*/ 211843052 h 668"/>
                <a:gd name="T72" fmla="*/ 268838868 w 425"/>
                <a:gd name="T73" fmla="*/ 216500723 h 668"/>
                <a:gd name="T74" fmla="*/ 211511654 w 425"/>
                <a:gd name="T75" fmla="*/ 221196833 h 668"/>
                <a:gd name="T76" fmla="*/ 211511654 w 425"/>
                <a:gd name="T77" fmla="*/ 226260245 h 668"/>
                <a:gd name="T78" fmla="*/ 200736478 w 425"/>
                <a:gd name="T79" fmla="*/ 232589371 h 668"/>
                <a:gd name="T80" fmla="*/ 158314351 w 425"/>
                <a:gd name="T81" fmla="*/ 234583765 h 668"/>
                <a:gd name="T82" fmla="*/ 137744837 w 425"/>
                <a:gd name="T83" fmla="*/ 238084562 h 668"/>
                <a:gd name="T84" fmla="*/ 127403849 w 425"/>
                <a:gd name="T85" fmla="*/ 238084562 h 668"/>
                <a:gd name="T86" fmla="*/ 116040705 w 425"/>
                <a:gd name="T87" fmla="*/ 238084562 h 668"/>
                <a:gd name="T88" fmla="*/ 75603180 w 425"/>
                <a:gd name="T89" fmla="*/ 242219938 h 668"/>
                <a:gd name="T90" fmla="*/ 67570374 w 425"/>
                <a:gd name="T91" fmla="*/ 230922876 h 668"/>
                <a:gd name="T92" fmla="*/ 61527625 w 425"/>
                <a:gd name="T93" fmla="*/ 225038893 h 668"/>
                <a:gd name="T94" fmla="*/ 42028480 w 425"/>
                <a:gd name="T95" fmla="*/ 218668021 h 668"/>
                <a:gd name="T96" fmla="*/ 24028583 w 425"/>
                <a:gd name="T97" fmla="*/ 204952503 h 668"/>
                <a:gd name="T98" fmla="*/ 67570374 w 425"/>
                <a:gd name="T99" fmla="*/ 204485179 h 668"/>
                <a:gd name="T100" fmla="*/ 67570374 w 425"/>
                <a:gd name="T101" fmla="*/ 197148385 h 668"/>
                <a:gd name="T102" fmla="*/ 53290558 w 425"/>
                <a:gd name="T103" fmla="*/ 188288379 h 668"/>
                <a:gd name="T104" fmla="*/ 48983210 w 425"/>
                <a:gd name="T105" fmla="*/ 161534494 h 6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5"/>
                <a:gd name="T160" fmla="*/ 0 h 668"/>
                <a:gd name="T161" fmla="*/ 425 w 425"/>
                <a:gd name="T162" fmla="*/ 668 h 6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5" h="668">
                  <a:moveTo>
                    <a:pt x="48" y="443"/>
                  </a:moveTo>
                  <a:lnTo>
                    <a:pt x="56" y="439"/>
                  </a:lnTo>
                  <a:lnTo>
                    <a:pt x="67" y="433"/>
                  </a:lnTo>
                  <a:lnTo>
                    <a:pt x="71" y="422"/>
                  </a:lnTo>
                  <a:lnTo>
                    <a:pt x="67" y="416"/>
                  </a:lnTo>
                  <a:lnTo>
                    <a:pt x="64" y="412"/>
                  </a:lnTo>
                  <a:lnTo>
                    <a:pt x="25" y="409"/>
                  </a:lnTo>
                  <a:lnTo>
                    <a:pt x="25" y="392"/>
                  </a:lnTo>
                  <a:lnTo>
                    <a:pt x="12" y="382"/>
                  </a:lnTo>
                  <a:lnTo>
                    <a:pt x="0" y="379"/>
                  </a:lnTo>
                  <a:lnTo>
                    <a:pt x="0" y="365"/>
                  </a:lnTo>
                  <a:lnTo>
                    <a:pt x="6" y="362"/>
                  </a:lnTo>
                  <a:lnTo>
                    <a:pt x="6" y="356"/>
                  </a:lnTo>
                  <a:lnTo>
                    <a:pt x="12" y="356"/>
                  </a:lnTo>
                  <a:lnTo>
                    <a:pt x="12" y="345"/>
                  </a:lnTo>
                  <a:lnTo>
                    <a:pt x="35" y="318"/>
                  </a:lnTo>
                  <a:lnTo>
                    <a:pt x="56" y="295"/>
                  </a:lnTo>
                  <a:lnTo>
                    <a:pt x="56" y="292"/>
                  </a:lnTo>
                  <a:lnTo>
                    <a:pt x="64" y="285"/>
                  </a:lnTo>
                  <a:lnTo>
                    <a:pt x="79" y="268"/>
                  </a:lnTo>
                  <a:lnTo>
                    <a:pt x="83" y="197"/>
                  </a:lnTo>
                  <a:lnTo>
                    <a:pt x="92" y="137"/>
                  </a:lnTo>
                  <a:lnTo>
                    <a:pt x="105" y="121"/>
                  </a:lnTo>
                  <a:lnTo>
                    <a:pt x="89" y="114"/>
                  </a:lnTo>
                  <a:lnTo>
                    <a:pt x="76" y="101"/>
                  </a:lnTo>
                  <a:lnTo>
                    <a:pt x="64" y="14"/>
                  </a:lnTo>
                  <a:lnTo>
                    <a:pt x="105" y="0"/>
                  </a:lnTo>
                  <a:lnTo>
                    <a:pt x="121" y="7"/>
                  </a:lnTo>
                  <a:lnTo>
                    <a:pt x="137" y="14"/>
                  </a:lnTo>
                  <a:lnTo>
                    <a:pt x="140" y="17"/>
                  </a:lnTo>
                  <a:lnTo>
                    <a:pt x="144" y="20"/>
                  </a:lnTo>
                  <a:lnTo>
                    <a:pt x="147" y="20"/>
                  </a:lnTo>
                  <a:lnTo>
                    <a:pt x="156" y="23"/>
                  </a:lnTo>
                  <a:lnTo>
                    <a:pt x="156" y="27"/>
                  </a:lnTo>
                  <a:lnTo>
                    <a:pt x="163" y="27"/>
                  </a:lnTo>
                  <a:lnTo>
                    <a:pt x="163" y="30"/>
                  </a:lnTo>
                  <a:lnTo>
                    <a:pt x="182" y="37"/>
                  </a:lnTo>
                  <a:lnTo>
                    <a:pt x="201" y="47"/>
                  </a:lnTo>
                  <a:lnTo>
                    <a:pt x="203" y="51"/>
                  </a:lnTo>
                  <a:lnTo>
                    <a:pt x="207" y="51"/>
                  </a:lnTo>
                  <a:lnTo>
                    <a:pt x="220" y="57"/>
                  </a:lnTo>
                  <a:lnTo>
                    <a:pt x="222" y="61"/>
                  </a:lnTo>
                  <a:lnTo>
                    <a:pt x="226" y="61"/>
                  </a:lnTo>
                  <a:lnTo>
                    <a:pt x="233" y="64"/>
                  </a:lnTo>
                  <a:lnTo>
                    <a:pt x="239" y="67"/>
                  </a:lnTo>
                  <a:lnTo>
                    <a:pt x="242" y="67"/>
                  </a:lnTo>
                  <a:lnTo>
                    <a:pt x="245" y="70"/>
                  </a:lnTo>
                  <a:lnTo>
                    <a:pt x="249" y="74"/>
                  </a:lnTo>
                  <a:lnTo>
                    <a:pt x="265" y="80"/>
                  </a:lnTo>
                  <a:lnTo>
                    <a:pt x="271" y="84"/>
                  </a:lnTo>
                  <a:lnTo>
                    <a:pt x="274" y="84"/>
                  </a:lnTo>
                  <a:lnTo>
                    <a:pt x="274" y="87"/>
                  </a:lnTo>
                  <a:lnTo>
                    <a:pt x="280" y="87"/>
                  </a:lnTo>
                  <a:lnTo>
                    <a:pt x="290" y="94"/>
                  </a:lnTo>
                  <a:lnTo>
                    <a:pt x="296" y="97"/>
                  </a:lnTo>
                  <a:lnTo>
                    <a:pt x="302" y="101"/>
                  </a:lnTo>
                  <a:lnTo>
                    <a:pt x="313" y="104"/>
                  </a:lnTo>
                  <a:lnTo>
                    <a:pt x="318" y="107"/>
                  </a:lnTo>
                  <a:lnTo>
                    <a:pt x="318" y="111"/>
                  </a:lnTo>
                  <a:lnTo>
                    <a:pt x="322" y="111"/>
                  </a:lnTo>
                  <a:lnTo>
                    <a:pt x="344" y="121"/>
                  </a:lnTo>
                  <a:lnTo>
                    <a:pt x="350" y="124"/>
                  </a:lnTo>
                  <a:lnTo>
                    <a:pt x="350" y="127"/>
                  </a:lnTo>
                  <a:lnTo>
                    <a:pt x="353" y="127"/>
                  </a:lnTo>
                  <a:lnTo>
                    <a:pt x="360" y="127"/>
                  </a:lnTo>
                  <a:lnTo>
                    <a:pt x="376" y="137"/>
                  </a:lnTo>
                  <a:lnTo>
                    <a:pt x="382" y="140"/>
                  </a:lnTo>
                  <a:lnTo>
                    <a:pt x="388" y="144"/>
                  </a:lnTo>
                  <a:lnTo>
                    <a:pt x="388" y="148"/>
                  </a:lnTo>
                  <a:lnTo>
                    <a:pt x="398" y="148"/>
                  </a:lnTo>
                  <a:lnTo>
                    <a:pt x="398" y="150"/>
                  </a:lnTo>
                  <a:lnTo>
                    <a:pt x="405" y="154"/>
                  </a:lnTo>
                  <a:lnTo>
                    <a:pt x="411" y="158"/>
                  </a:lnTo>
                  <a:lnTo>
                    <a:pt x="414" y="158"/>
                  </a:lnTo>
                  <a:lnTo>
                    <a:pt x="424" y="161"/>
                  </a:lnTo>
                  <a:lnTo>
                    <a:pt x="424" y="318"/>
                  </a:lnTo>
                  <a:lnTo>
                    <a:pt x="382" y="322"/>
                  </a:lnTo>
                  <a:lnTo>
                    <a:pt x="380" y="339"/>
                  </a:lnTo>
                  <a:lnTo>
                    <a:pt x="376" y="345"/>
                  </a:lnTo>
                  <a:lnTo>
                    <a:pt x="373" y="349"/>
                  </a:lnTo>
                  <a:lnTo>
                    <a:pt x="369" y="359"/>
                  </a:lnTo>
                  <a:lnTo>
                    <a:pt x="357" y="372"/>
                  </a:lnTo>
                  <a:lnTo>
                    <a:pt x="357" y="389"/>
                  </a:lnTo>
                  <a:lnTo>
                    <a:pt x="353" y="392"/>
                  </a:lnTo>
                  <a:lnTo>
                    <a:pt x="348" y="396"/>
                  </a:lnTo>
                  <a:lnTo>
                    <a:pt x="344" y="422"/>
                  </a:lnTo>
                  <a:lnTo>
                    <a:pt x="341" y="429"/>
                  </a:lnTo>
                  <a:lnTo>
                    <a:pt x="341" y="446"/>
                  </a:lnTo>
                  <a:lnTo>
                    <a:pt x="357" y="443"/>
                  </a:lnTo>
                  <a:lnTo>
                    <a:pt x="360" y="463"/>
                  </a:lnTo>
                  <a:lnTo>
                    <a:pt x="364" y="472"/>
                  </a:lnTo>
                  <a:lnTo>
                    <a:pt x="367" y="489"/>
                  </a:lnTo>
                  <a:lnTo>
                    <a:pt x="369" y="493"/>
                  </a:lnTo>
                  <a:lnTo>
                    <a:pt x="376" y="499"/>
                  </a:lnTo>
                  <a:lnTo>
                    <a:pt x="380" y="513"/>
                  </a:lnTo>
                  <a:lnTo>
                    <a:pt x="376" y="513"/>
                  </a:lnTo>
                  <a:lnTo>
                    <a:pt x="376" y="517"/>
                  </a:lnTo>
                  <a:lnTo>
                    <a:pt x="373" y="517"/>
                  </a:lnTo>
                  <a:lnTo>
                    <a:pt x="369" y="517"/>
                  </a:lnTo>
                  <a:lnTo>
                    <a:pt x="341" y="523"/>
                  </a:lnTo>
                  <a:lnTo>
                    <a:pt x="338" y="530"/>
                  </a:lnTo>
                  <a:lnTo>
                    <a:pt x="334" y="546"/>
                  </a:lnTo>
                  <a:lnTo>
                    <a:pt x="329" y="550"/>
                  </a:lnTo>
                  <a:lnTo>
                    <a:pt x="322" y="560"/>
                  </a:lnTo>
                  <a:lnTo>
                    <a:pt x="318" y="560"/>
                  </a:lnTo>
                  <a:lnTo>
                    <a:pt x="306" y="570"/>
                  </a:lnTo>
                  <a:lnTo>
                    <a:pt x="302" y="580"/>
                  </a:lnTo>
                  <a:lnTo>
                    <a:pt x="302" y="583"/>
                  </a:lnTo>
                  <a:lnTo>
                    <a:pt x="294" y="587"/>
                  </a:lnTo>
                  <a:lnTo>
                    <a:pt x="286" y="587"/>
                  </a:lnTo>
                  <a:lnTo>
                    <a:pt x="283" y="597"/>
                  </a:lnTo>
                  <a:lnTo>
                    <a:pt x="255" y="600"/>
                  </a:lnTo>
                  <a:lnTo>
                    <a:pt x="222" y="603"/>
                  </a:lnTo>
                  <a:lnTo>
                    <a:pt x="222" y="610"/>
                  </a:lnTo>
                  <a:lnTo>
                    <a:pt x="230" y="617"/>
                  </a:lnTo>
                  <a:lnTo>
                    <a:pt x="226" y="620"/>
                  </a:lnTo>
                  <a:lnTo>
                    <a:pt x="222" y="624"/>
                  </a:lnTo>
                  <a:lnTo>
                    <a:pt x="220" y="630"/>
                  </a:lnTo>
                  <a:lnTo>
                    <a:pt x="214" y="634"/>
                  </a:lnTo>
                  <a:lnTo>
                    <a:pt x="210" y="640"/>
                  </a:lnTo>
                  <a:lnTo>
                    <a:pt x="191" y="644"/>
                  </a:lnTo>
                  <a:lnTo>
                    <a:pt x="187" y="644"/>
                  </a:lnTo>
                  <a:lnTo>
                    <a:pt x="165" y="647"/>
                  </a:lnTo>
                  <a:lnTo>
                    <a:pt x="156" y="654"/>
                  </a:lnTo>
                  <a:lnTo>
                    <a:pt x="153" y="654"/>
                  </a:lnTo>
                  <a:lnTo>
                    <a:pt x="144" y="657"/>
                  </a:lnTo>
                  <a:lnTo>
                    <a:pt x="144" y="660"/>
                  </a:lnTo>
                  <a:lnTo>
                    <a:pt x="140" y="664"/>
                  </a:lnTo>
                  <a:lnTo>
                    <a:pt x="134" y="657"/>
                  </a:lnTo>
                  <a:lnTo>
                    <a:pt x="128" y="650"/>
                  </a:lnTo>
                  <a:lnTo>
                    <a:pt x="121" y="650"/>
                  </a:lnTo>
                  <a:lnTo>
                    <a:pt x="121" y="657"/>
                  </a:lnTo>
                  <a:lnTo>
                    <a:pt x="108" y="660"/>
                  </a:lnTo>
                  <a:lnTo>
                    <a:pt x="102" y="667"/>
                  </a:lnTo>
                  <a:lnTo>
                    <a:pt x="79" y="667"/>
                  </a:lnTo>
                  <a:lnTo>
                    <a:pt x="76" y="667"/>
                  </a:lnTo>
                  <a:lnTo>
                    <a:pt x="73" y="647"/>
                  </a:lnTo>
                  <a:lnTo>
                    <a:pt x="71" y="637"/>
                  </a:lnTo>
                  <a:lnTo>
                    <a:pt x="67" y="626"/>
                  </a:lnTo>
                  <a:lnTo>
                    <a:pt x="64" y="624"/>
                  </a:lnTo>
                  <a:lnTo>
                    <a:pt x="64" y="620"/>
                  </a:lnTo>
                  <a:lnTo>
                    <a:pt x="60" y="613"/>
                  </a:lnTo>
                  <a:lnTo>
                    <a:pt x="56" y="607"/>
                  </a:lnTo>
                  <a:lnTo>
                    <a:pt x="44" y="603"/>
                  </a:lnTo>
                  <a:lnTo>
                    <a:pt x="35" y="597"/>
                  </a:lnTo>
                  <a:lnTo>
                    <a:pt x="28" y="590"/>
                  </a:lnTo>
                  <a:lnTo>
                    <a:pt x="25" y="566"/>
                  </a:lnTo>
                  <a:lnTo>
                    <a:pt x="32" y="560"/>
                  </a:lnTo>
                  <a:lnTo>
                    <a:pt x="60" y="560"/>
                  </a:lnTo>
                  <a:lnTo>
                    <a:pt x="71" y="563"/>
                  </a:lnTo>
                  <a:lnTo>
                    <a:pt x="76" y="563"/>
                  </a:lnTo>
                  <a:lnTo>
                    <a:pt x="73" y="546"/>
                  </a:lnTo>
                  <a:lnTo>
                    <a:pt x="71" y="543"/>
                  </a:lnTo>
                  <a:lnTo>
                    <a:pt x="64" y="536"/>
                  </a:lnTo>
                  <a:lnTo>
                    <a:pt x="64" y="533"/>
                  </a:lnTo>
                  <a:lnTo>
                    <a:pt x="56" y="519"/>
                  </a:lnTo>
                  <a:lnTo>
                    <a:pt x="56" y="472"/>
                  </a:lnTo>
                  <a:lnTo>
                    <a:pt x="55" y="466"/>
                  </a:lnTo>
                  <a:lnTo>
                    <a:pt x="51" y="446"/>
                  </a:lnTo>
                  <a:lnTo>
                    <a:pt x="48" y="443"/>
                  </a:lnTo>
                </a:path>
              </a:pathLst>
            </a:custGeom>
            <a:solidFill>
              <a:srgbClr val="FFFFFF">
                <a:lumMod val="50000"/>
              </a:srgbClr>
            </a:solid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57" name="Freeform 74"/>
            <p:cNvSpPr>
              <a:spLocks/>
            </p:cNvSpPr>
            <p:nvPr/>
          </p:nvSpPr>
          <p:spPr bwMode="auto">
            <a:xfrm>
              <a:off x="4012" y="2629"/>
              <a:ext cx="546" cy="554"/>
            </a:xfrm>
            <a:custGeom>
              <a:avLst/>
              <a:gdLst>
                <a:gd name="T0" fmla="*/ 0 w 504"/>
                <a:gd name="T1" fmla="*/ 152381485 h 515"/>
                <a:gd name="T2" fmla="*/ 5 w 504"/>
                <a:gd name="T3" fmla="*/ 150816465 h 515"/>
                <a:gd name="T4" fmla="*/ 2 w 504"/>
                <a:gd name="T5" fmla="*/ 144469913 h 515"/>
                <a:gd name="T6" fmla="*/ 10489329 w 504"/>
                <a:gd name="T7" fmla="*/ 137672106 h 515"/>
                <a:gd name="T8" fmla="*/ 21557903 w 504"/>
                <a:gd name="T9" fmla="*/ 129041913 h 515"/>
                <a:gd name="T10" fmla="*/ 23569003 w 504"/>
                <a:gd name="T11" fmla="*/ 120348381 h 515"/>
                <a:gd name="T12" fmla="*/ 32167409 w 504"/>
                <a:gd name="T13" fmla="*/ 113794945 h 515"/>
                <a:gd name="T14" fmla="*/ 39959373 w 504"/>
                <a:gd name="T15" fmla="*/ 108243296 h 515"/>
                <a:gd name="T16" fmla="*/ 46896761 w 504"/>
                <a:gd name="T17" fmla="*/ 104000557 h 515"/>
                <a:gd name="T18" fmla="*/ 56331326 w 504"/>
                <a:gd name="T19" fmla="*/ 98337307 h 515"/>
                <a:gd name="T20" fmla="*/ 75807974 w 504"/>
                <a:gd name="T21" fmla="*/ 95227232 h 515"/>
                <a:gd name="T22" fmla="*/ 89264184 w 504"/>
                <a:gd name="T23" fmla="*/ 88523573 h 515"/>
                <a:gd name="T24" fmla="*/ 96383121 w 504"/>
                <a:gd name="T25" fmla="*/ 83157602 h 515"/>
                <a:gd name="T26" fmla="*/ 96383121 w 504"/>
                <a:gd name="T27" fmla="*/ 79402091 h 515"/>
                <a:gd name="T28" fmla="*/ 96383121 w 504"/>
                <a:gd name="T29" fmla="*/ 75143104 h 515"/>
                <a:gd name="T30" fmla="*/ 99553664 w 504"/>
                <a:gd name="T31" fmla="*/ 70165997 h 515"/>
                <a:gd name="T32" fmla="*/ 84054270 w 504"/>
                <a:gd name="T33" fmla="*/ 62589466 h 515"/>
                <a:gd name="T34" fmla="*/ 75807974 w 504"/>
                <a:gd name="T35" fmla="*/ 53915590 h 515"/>
                <a:gd name="T36" fmla="*/ 66111033 w 504"/>
                <a:gd name="T37" fmla="*/ 45195518 h 515"/>
                <a:gd name="T38" fmla="*/ 78301754 w 504"/>
                <a:gd name="T39" fmla="*/ 39658223 h 515"/>
                <a:gd name="T40" fmla="*/ 70874198 w 504"/>
                <a:gd name="T41" fmla="*/ 33385534 h 515"/>
                <a:gd name="T42" fmla="*/ 64593812 w 504"/>
                <a:gd name="T43" fmla="*/ 25251880 h 515"/>
                <a:gd name="T44" fmla="*/ 56331326 w 504"/>
                <a:gd name="T45" fmla="*/ 16265325 h 515"/>
                <a:gd name="T46" fmla="*/ 39959373 w 504"/>
                <a:gd name="T47" fmla="*/ 9732482 h 515"/>
                <a:gd name="T48" fmla="*/ 32167409 w 504"/>
                <a:gd name="T49" fmla="*/ 5427560 h 515"/>
                <a:gd name="T50" fmla="*/ 56331326 w 504"/>
                <a:gd name="T51" fmla="*/ 2615661 h 515"/>
                <a:gd name="T52" fmla="*/ 210120509 w 504"/>
                <a:gd name="T53" fmla="*/ 0 h 515"/>
                <a:gd name="T54" fmla="*/ 231392387 w 504"/>
                <a:gd name="T55" fmla="*/ 13032660 h 515"/>
                <a:gd name="T56" fmla="*/ 255082333 w 504"/>
                <a:gd name="T57" fmla="*/ 26564234 h 515"/>
                <a:gd name="T58" fmla="*/ 348041740 w 504"/>
                <a:gd name="T59" fmla="*/ 24694206 h 515"/>
                <a:gd name="T60" fmla="*/ 390293740 w 504"/>
                <a:gd name="T61" fmla="*/ 15536833 h 515"/>
                <a:gd name="T62" fmla="*/ 408465725 w 504"/>
                <a:gd name="T63" fmla="*/ 20028199 h 515"/>
                <a:gd name="T64" fmla="*/ 459429318 w 504"/>
                <a:gd name="T65" fmla="*/ 52164787 h 515"/>
                <a:gd name="T66" fmla="*/ 477611287 w 504"/>
                <a:gd name="T67" fmla="*/ 67329208 h 515"/>
                <a:gd name="T68" fmla="*/ 466183770 w 504"/>
                <a:gd name="T69" fmla="*/ 72490171 h 515"/>
                <a:gd name="T70" fmla="*/ 482022273 w 504"/>
                <a:gd name="T71" fmla="*/ 75143104 h 515"/>
                <a:gd name="T72" fmla="*/ 556359236 w 504"/>
                <a:gd name="T73" fmla="*/ 69853261 h 515"/>
                <a:gd name="T74" fmla="*/ 550799536 w 504"/>
                <a:gd name="T75" fmla="*/ 96987364 h 515"/>
                <a:gd name="T76" fmla="*/ 562605336 w 504"/>
                <a:gd name="T77" fmla="*/ 98337307 h 515"/>
                <a:gd name="T78" fmla="*/ 477611287 w 504"/>
                <a:gd name="T79" fmla="*/ 150816465 h 515"/>
                <a:gd name="T80" fmla="*/ 500378407 w 504"/>
                <a:gd name="T81" fmla="*/ 159192614 h 515"/>
                <a:gd name="T82" fmla="*/ 515847779 w 504"/>
                <a:gd name="T83" fmla="*/ 161809610 h 515"/>
                <a:gd name="T84" fmla="*/ 507525285 w 504"/>
                <a:gd name="T85" fmla="*/ 163424475 h 515"/>
                <a:gd name="T86" fmla="*/ 446698334 w 504"/>
                <a:gd name="T87" fmla="*/ 168482495 h 515"/>
                <a:gd name="T88" fmla="*/ 437742134 w 504"/>
                <a:gd name="T89" fmla="*/ 168165663 h 515"/>
                <a:gd name="T90" fmla="*/ 405212883 w 504"/>
                <a:gd name="T91" fmla="*/ 166344809 h 515"/>
                <a:gd name="T92" fmla="*/ 366666333 w 504"/>
                <a:gd name="T93" fmla="*/ 164402372 h 515"/>
                <a:gd name="T94" fmla="*/ 331842704 w 504"/>
                <a:gd name="T95" fmla="*/ 165523882 h 515"/>
                <a:gd name="T96" fmla="*/ 306379072 w 504"/>
                <a:gd name="T97" fmla="*/ 159395849 h 515"/>
                <a:gd name="T98" fmla="*/ 295575832 w 504"/>
                <a:gd name="T99" fmla="*/ 157413619 h 515"/>
                <a:gd name="T100" fmla="*/ 138289287 w 504"/>
                <a:gd name="T101" fmla="*/ 159192614 h 515"/>
                <a:gd name="T102" fmla="*/ 102237626 w 504"/>
                <a:gd name="T103" fmla="*/ 159192614 h 515"/>
                <a:gd name="T104" fmla="*/ 82125279 w 504"/>
                <a:gd name="T105" fmla="*/ 154634696 h 515"/>
                <a:gd name="T106" fmla="*/ 48439462 w 504"/>
                <a:gd name="T107" fmla="*/ 152381485 h 515"/>
                <a:gd name="T108" fmla="*/ 27660830 w 504"/>
                <a:gd name="T109" fmla="*/ 156598888 h 515"/>
                <a:gd name="T110" fmla="*/ 5 w 504"/>
                <a:gd name="T111" fmla="*/ 157413619 h 515"/>
                <a:gd name="T112" fmla="*/ 2 w 504"/>
                <a:gd name="T113" fmla="*/ 157413619 h 5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4"/>
                <a:gd name="T172" fmla="*/ 0 h 515"/>
                <a:gd name="T173" fmla="*/ 504 w 504"/>
                <a:gd name="T174" fmla="*/ 515 h 51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4" h="515">
                  <a:moveTo>
                    <a:pt x="2" y="481"/>
                  </a:moveTo>
                  <a:lnTo>
                    <a:pt x="2" y="473"/>
                  </a:lnTo>
                  <a:lnTo>
                    <a:pt x="0" y="463"/>
                  </a:lnTo>
                  <a:lnTo>
                    <a:pt x="0" y="453"/>
                  </a:lnTo>
                  <a:lnTo>
                    <a:pt x="2" y="457"/>
                  </a:lnTo>
                  <a:lnTo>
                    <a:pt x="5" y="460"/>
                  </a:lnTo>
                  <a:lnTo>
                    <a:pt x="5" y="457"/>
                  </a:lnTo>
                  <a:lnTo>
                    <a:pt x="2" y="450"/>
                  </a:lnTo>
                  <a:lnTo>
                    <a:pt x="2" y="440"/>
                  </a:lnTo>
                  <a:lnTo>
                    <a:pt x="2" y="434"/>
                  </a:lnTo>
                  <a:lnTo>
                    <a:pt x="5" y="423"/>
                  </a:lnTo>
                  <a:lnTo>
                    <a:pt x="9" y="420"/>
                  </a:lnTo>
                  <a:lnTo>
                    <a:pt x="12" y="413"/>
                  </a:lnTo>
                  <a:lnTo>
                    <a:pt x="15" y="399"/>
                  </a:lnTo>
                  <a:lnTo>
                    <a:pt x="18" y="393"/>
                  </a:lnTo>
                  <a:lnTo>
                    <a:pt x="18" y="383"/>
                  </a:lnTo>
                  <a:lnTo>
                    <a:pt x="21" y="376"/>
                  </a:lnTo>
                  <a:lnTo>
                    <a:pt x="21" y="366"/>
                  </a:lnTo>
                  <a:lnTo>
                    <a:pt x="25" y="363"/>
                  </a:lnTo>
                  <a:lnTo>
                    <a:pt x="25" y="353"/>
                  </a:lnTo>
                  <a:lnTo>
                    <a:pt x="28" y="346"/>
                  </a:lnTo>
                  <a:lnTo>
                    <a:pt x="31" y="339"/>
                  </a:lnTo>
                  <a:lnTo>
                    <a:pt x="31" y="336"/>
                  </a:lnTo>
                  <a:lnTo>
                    <a:pt x="35" y="329"/>
                  </a:lnTo>
                  <a:lnTo>
                    <a:pt x="35" y="326"/>
                  </a:lnTo>
                  <a:lnTo>
                    <a:pt x="37" y="319"/>
                  </a:lnTo>
                  <a:lnTo>
                    <a:pt x="41" y="316"/>
                  </a:lnTo>
                  <a:lnTo>
                    <a:pt x="47" y="309"/>
                  </a:lnTo>
                  <a:lnTo>
                    <a:pt x="50" y="306"/>
                  </a:lnTo>
                  <a:lnTo>
                    <a:pt x="50" y="299"/>
                  </a:lnTo>
                  <a:lnTo>
                    <a:pt x="50" y="296"/>
                  </a:lnTo>
                  <a:lnTo>
                    <a:pt x="56" y="292"/>
                  </a:lnTo>
                  <a:lnTo>
                    <a:pt x="66" y="289"/>
                  </a:lnTo>
                  <a:lnTo>
                    <a:pt x="70" y="282"/>
                  </a:lnTo>
                  <a:lnTo>
                    <a:pt x="75" y="275"/>
                  </a:lnTo>
                  <a:lnTo>
                    <a:pt x="79" y="269"/>
                  </a:lnTo>
                  <a:lnTo>
                    <a:pt x="82" y="262"/>
                  </a:lnTo>
                  <a:lnTo>
                    <a:pt x="82" y="255"/>
                  </a:lnTo>
                  <a:lnTo>
                    <a:pt x="85" y="252"/>
                  </a:lnTo>
                  <a:lnTo>
                    <a:pt x="85" y="249"/>
                  </a:lnTo>
                  <a:lnTo>
                    <a:pt x="85" y="245"/>
                  </a:lnTo>
                  <a:lnTo>
                    <a:pt x="85" y="242"/>
                  </a:lnTo>
                  <a:lnTo>
                    <a:pt x="85" y="235"/>
                  </a:lnTo>
                  <a:lnTo>
                    <a:pt x="85" y="232"/>
                  </a:lnTo>
                  <a:lnTo>
                    <a:pt x="85" y="228"/>
                  </a:lnTo>
                  <a:lnTo>
                    <a:pt x="85" y="222"/>
                  </a:lnTo>
                  <a:lnTo>
                    <a:pt x="85" y="218"/>
                  </a:lnTo>
                  <a:lnTo>
                    <a:pt x="89" y="215"/>
                  </a:lnTo>
                  <a:lnTo>
                    <a:pt x="89" y="208"/>
                  </a:lnTo>
                  <a:lnTo>
                    <a:pt x="85" y="199"/>
                  </a:lnTo>
                  <a:lnTo>
                    <a:pt x="75" y="191"/>
                  </a:lnTo>
                  <a:lnTo>
                    <a:pt x="72" y="181"/>
                  </a:lnTo>
                  <a:lnTo>
                    <a:pt x="70" y="175"/>
                  </a:lnTo>
                  <a:lnTo>
                    <a:pt x="66" y="165"/>
                  </a:lnTo>
                  <a:lnTo>
                    <a:pt x="63" y="154"/>
                  </a:lnTo>
                  <a:lnTo>
                    <a:pt x="59" y="141"/>
                  </a:lnTo>
                  <a:lnTo>
                    <a:pt x="59" y="138"/>
                  </a:lnTo>
                  <a:lnTo>
                    <a:pt x="63" y="131"/>
                  </a:lnTo>
                  <a:lnTo>
                    <a:pt x="70" y="124"/>
                  </a:lnTo>
                  <a:lnTo>
                    <a:pt x="70" y="121"/>
                  </a:lnTo>
                  <a:lnTo>
                    <a:pt x="70" y="115"/>
                  </a:lnTo>
                  <a:lnTo>
                    <a:pt x="66" y="101"/>
                  </a:lnTo>
                  <a:lnTo>
                    <a:pt x="63" y="101"/>
                  </a:lnTo>
                  <a:lnTo>
                    <a:pt x="59" y="94"/>
                  </a:lnTo>
                  <a:lnTo>
                    <a:pt x="56" y="88"/>
                  </a:lnTo>
                  <a:lnTo>
                    <a:pt x="56" y="78"/>
                  </a:lnTo>
                  <a:lnTo>
                    <a:pt x="53" y="67"/>
                  </a:lnTo>
                  <a:lnTo>
                    <a:pt x="50" y="57"/>
                  </a:lnTo>
                  <a:lnTo>
                    <a:pt x="50" y="50"/>
                  </a:lnTo>
                  <a:lnTo>
                    <a:pt x="43" y="44"/>
                  </a:lnTo>
                  <a:lnTo>
                    <a:pt x="41" y="37"/>
                  </a:lnTo>
                  <a:lnTo>
                    <a:pt x="35" y="30"/>
                  </a:lnTo>
                  <a:lnTo>
                    <a:pt x="31" y="24"/>
                  </a:lnTo>
                  <a:lnTo>
                    <a:pt x="28" y="20"/>
                  </a:lnTo>
                  <a:lnTo>
                    <a:pt x="28" y="17"/>
                  </a:lnTo>
                  <a:lnTo>
                    <a:pt x="31" y="14"/>
                  </a:lnTo>
                  <a:lnTo>
                    <a:pt x="35" y="14"/>
                  </a:lnTo>
                  <a:lnTo>
                    <a:pt x="50" y="7"/>
                  </a:lnTo>
                  <a:lnTo>
                    <a:pt x="53" y="7"/>
                  </a:lnTo>
                  <a:lnTo>
                    <a:pt x="59" y="4"/>
                  </a:lnTo>
                  <a:lnTo>
                    <a:pt x="187" y="0"/>
                  </a:lnTo>
                  <a:lnTo>
                    <a:pt x="190" y="7"/>
                  </a:lnTo>
                  <a:lnTo>
                    <a:pt x="197" y="7"/>
                  </a:lnTo>
                  <a:lnTo>
                    <a:pt x="206" y="40"/>
                  </a:lnTo>
                  <a:lnTo>
                    <a:pt x="206" y="44"/>
                  </a:lnTo>
                  <a:lnTo>
                    <a:pt x="213" y="60"/>
                  </a:lnTo>
                  <a:lnTo>
                    <a:pt x="229" y="80"/>
                  </a:lnTo>
                  <a:lnTo>
                    <a:pt x="237" y="94"/>
                  </a:lnTo>
                  <a:lnTo>
                    <a:pt x="308" y="91"/>
                  </a:lnTo>
                  <a:lnTo>
                    <a:pt x="311" y="74"/>
                  </a:lnTo>
                  <a:lnTo>
                    <a:pt x="315" y="70"/>
                  </a:lnTo>
                  <a:lnTo>
                    <a:pt x="318" y="50"/>
                  </a:lnTo>
                  <a:lnTo>
                    <a:pt x="349" y="47"/>
                  </a:lnTo>
                  <a:lnTo>
                    <a:pt x="349" y="44"/>
                  </a:lnTo>
                  <a:lnTo>
                    <a:pt x="368" y="44"/>
                  </a:lnTo>
                  <a:lnTo>
                    <a:pt x="365" y="60"/>
                  </a:lnTo>
                  <a:lnTo>
                    <a:pt x="400" y="60"/>
                  </a:lnTo>
                  <a:lnTo>
                    <a:pt x="407" y="74"/>
                  </a:lnTo>
                  <a:lnTo>
                    <a:pt x="411" y="158"/>
                  </a:lnTo>
                  <a:lnTo>
                    <a:pt x="416" y="168"/>
                  </a:lnTo>
                  <a:lnTo>
                    <a:pt x="416" y="172"/>
                  </a:lnTo>
                  <a:lnTo>
                    <a:pt x="426" y="205"/>
                  </a:lnTo>
                  <a:lnTo>
                    <a:pt x="413" y="218"/>
                  </a:lnTo>
                  <a:lnTo>
                    <a:pt x="413" y="222"/>
                  </a:lnTo>
                  <a:lnTo>
                    <a:pt x="416" y="222"/>
                  </a:lnTo>
                  <a:lnTo>
                    <a:pt x="419" y="225"/>
                  </a:lnTo>
                  <a:lnTo>
                    <a:pt x="423" y="228"/>
                  </a:lnTo>
                  <a:lnTo>
                    <a:pt x="430" y="228"/>
                  </a:lnTo>
                  <a:lnTo>
                    <a:pt x="432" y="218"/>
                  </a:lnTo>
                  <a:lnTo>
                    <a:pt x="477" y="215"/>
                  </a:lnTo>
                  <a:lnTo>
                    <a:pt x="496" y="212"/>
                  </a:lnTo>
                  <a:lnTo>
                    <a:pt x="499" y="212"/>
                  </a:lnTo>
                  <a:lnTo>
                    <a:pt x="499" y="215"/>
                  </a:lnTo>
                  <a:lnTo>
                    <a:pt x="493" y="296"/>
                  </a:lnTo>
                  <a:lnTo>
                    <a:pt x="496" y="296"/>
                  </a:lnTo>
                  <a:lnTo>
                    <a:pt x="496" y="299"/>
                  </a:lnTo>
                  <a:lnTo>
                    <a:pt x="503" y="299"/>
                  </a:lnTo>
                  <a:lnTo>
                    <a:pt x="416" y="299"/>
                  </a:lnTo>
                  <a:lnTo>
                    <a:pt x="419" y="453"/>
                  </a:lnTo>
                  <a:lnTo>
                    <a:pt x="426" y="460"/>
                  </a:lnTo>
                  <a:lnTo>
                    <a:pt x="426" y="463"/>
                  </a:lnTo>
                  <a:lnTo>
                    <a:pt x="430" y="463"/>
                  </a:lnTo>
                  <a:lnTo>
                    <a:pt x="448" y="484"/>
                  </a:lnTo>
                  <a:lnTo>
                    <a:pt x="454" y="484"/>
                  </a:lnTo>
                  <a:lnTo>
                    <a:pt x="458" y="491"/>
                  </a:lnTo>
                  <a:lnTo>
                    <a:pt x="461" y="494"/>
                  </a:lnTo>
                  <a:lnTo>
                    <a:pt x="464" y="494"/>
                  </a:lnTo>
                  <a:lnTo>
                    <a:pt x="461" y="497"/>
                  </a:lnTo>
                  <a:lnTo>
                    <a:pt x="454" y="497"/>
                  </a:lnTo>
                  <a:lnTo>
                    <a:pt x="439" y="500"/>
                  </a:lnTo>
                  <a:lnTo>
                    <a:pt x="416" y="507"/>
                  </a:lnTo>
                  <a:lnTo>
                    <a:pt x="400" y="514"/>
                  </a:lnTo>
                  <a:lnTo>
                    <a:pt x="395" y="514"/>
                  </a:lnTo>
                  <a:lnTo>
                    <a:pt x="391" y="514"/>
                  </a:lnTo>
                  <a:lnTo>
                    <a:pt x="391" y="511"/>
                  </a:lnTo>
                  <a:lnTo>
                    <a:pt x="381" y="511"/>
                  </a:lnTo>
                  <a:lnTo>
                    <a:pt x="372" y="507"/>
                  </a:lnTo>
                  <a:lnTo>
                    <a:pt x="362" y="507"/>
                  </a:lnTo>
                  <a:lnTo>
                    <a:pt x="349" y="504"/>
                  </a:lnTo>
                  <a:lnTo>
                    <a:pt x="337" y="500"/>
                  </a:lnTo>
                  <a:lnTo>
                    <a:pt x="327" y="500"/>
                  </a:lnTo>
                  <a:lnTo>
                    <a:pt x="318" y="500"/>
                  </a:lnTo>
                  <a:lnTo>
                    <a:pt x="302" y="504"/>
                  </a:lnTo>
                  <a:lnTo>
                    <a:pt x="295" y="504"/>
                  </a:lnTo>
                  <a:lnTo>
                    <a:pt x="286" y="497"/>
                  </a:lnTo>
                  <a:lnTo>
                    <a:pt x="280" y="491"/>
                  </a:lnTo>
                  <a:lnTo>
                    <a:pt x="273" y="487"/>
                  </a:lnTo>
                  <a:lnTo>
                    <a:pt x="267" y="484"/>
                  </a:lnTo>
                  <a:lnTo>
                    <a:pt x="267" y="481"/>
                  </a:lnTo>
                  <a:lnTo>
                    <a:pt x="264" y="481"/>
                  </a:lnTo>
                  <a:lnTo>
                    <a:pt x="235" y="484"/>
                  </a:lnTo>
                  <a:lnTo>
                    <a:pt x="187" y="484"/>
                  </a:lnTo>
                  <a:lnTo>
                    <a:pt x="124" y="484"/>
                  </a:lnTo>
                  <a:lnTo>
                    <a:pt x="110" y="484"/>
                  </a:lnTo>
                  <a:lnTo>
                    <a:pt x="98" y="484"/>
                  </a:lnTo>
                  <a:lnTo>
                    <a:pt x="91" y="484"/>
                  </a:lnTo>
                  <a:lnTo>
                    <a:pt x="89" y="481"/>
                  </a:lnTo>
                  <a:lnTo>
                    <a:pt x="82" y="473"/>
                  </a:lnTo>
                  <a:lnTo>
                    <a:pt x="72" y="471"/>
                  </a:lnTo>
                  <a:lnTo>
                    <a:pt x="70" y="467"/>
                  </a:lnTo>
                  <a:lnTo>
                    <a:pt x="59" y="463"/>
                  </a:lnTo>
                  <a:lnTo>
                    <a:pt x="43" y="463"/>
                  </a:lnTo>
                  <a:lnTo>
                    <a:pt x="37" y="467"/>
                  </a:lnTo>
                  <a:lnTo>
                    <a:pt x="31" y="473"/>
                  </a:lnTo>
                  <a:lnTo>
                    <a:pt x="25" y="477"/>
                  </a:lnTo>
                  <a:lnTo>
                    <a:pt x="18" y="471"/>
                  </a:lnTo>
                  <a:lnTo>
                    <a:pt x="12" y="481"/>
                  </a:lnTo>
                  <a:lnTo>
                    <a:pt x="5" y="481"/>
                  </a:lnTo>
                  <a:lnTo>
                    <a:pt x="2" y="481"/>
                  </a:lnTo>
                  <a:lnTo>
                    <a:pt x="2" y="484"/>
                  </a:lnTo>
                  <a:lnTo>
                    <a:pt x="2" y="481"/>
                  </a:lnTo>
                </a:path>
              </a:pathLst>
            </a:custGeom>
            <a:solidFill>
              <a:srgbClr val="FFFFFF">
                <a:lumMod val="50000"/>
              </a:srgbClr>
            </a:solid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58" name="Freeform 75"/>
            <p:cNvSpPr>
              <a:spLocks/>
            </p:cNvSpPr>
            <p:nvPr/>
          </p:nvSpPr>
          <p:spPr bwMode="auto">
            <a:xfrm>
              <a:off x="3990" y="2199"/>
              <a:ext cx="331" cy="395"/>
            </a:xfrm>
            <a:custGeom>
              <a:avLst/>
              <a:gdLst>
                <a:gd name="T0" fmla="*/ 85933733 w 304"/>
                <a:gd name="T1" fmla="*/ 127558188 h 367"/>
                <a:gd name="T2" fmla="*/ 66573463 w 304"/>
                <a:gd name="T3" fmla="*/ 124267932 h 367"/>
                <a:gd name="T4" fmla="*/ 30953688 w 304"/>
                <a:gd name="T5" fmla="*/ 119212622 h 367"/>
                <a:gd name="T6" fmla="*/ 0 w 304"/>
                <a:gd name="T7" fmla="*/ 115740584 h 367"/>
                <a:gd name="T8" fmla="*/ 18577481 w 304"/>
                <a:gd name="T9" fmla="*/ 109670631 h 367"/>
                <a:gd name="T10" fmla="*/ 56787748 w 304"/>
                <a:gd name="T11" fmla="*/ 109132518 h 367"/>
                <a:gd name="T12" fmla="*/ 56787748 w 304"/>
                <a:gd name="T13" fmla="*/ 103605775 h 367"/>
                <a:gd name="T14" fmla="*/ 51574884 w 304"/>
                <a:gd name="T15" fmla="*/ 96261627 h 367"/>
                <a:gd name="T16" fmla="*/ 85933733 w 304"/>
                <a:gd name="T17" fmla="*/ 91960102 h 367"/>
                <a:gd name="T18" fmla="*/ 127022453 w 304"/>
                <a:gd name="T19" fmla="*/ 89438027 h 367"/>
                <a:gd name="T20" fmla="*/ 158941607 w 304"/>
                <a:gd name="T21" fmla="*/ 84267546 h 367"/>
                <a:gd name="T22" fmla="*/ 196971052 w 304"/>
                <a:gd name="T23" fmla="*/ 87962557 h 367"/>
                <a:gd name="T24" fmla="*/ 249795008 w 304"/>
                <a:gd name="T25" fmla="*/ 87962557 h 367"/>
                <a:gd name="T26" fmla="*/ 280872759 w 304"/>
                <a:gd name="T27" fmla="*/ 91960102 h 367"/>
                <a:gd name="T28" fmla="*/ 328191734 w 304"/>
                <a:gd name="T29" fmla="*/ 85521488 h 367"/>
                <a:gd name="T30" fmla="*/ 328191734 w 304"/>
                <a:gd name="T31" fmla="*/ 75933965 h 367"/>
                <a:gd name="T32" fmla="*/ 339073616 w 304"/>
                <a:gd name="T33" fmla="*/ 67539166 h 367"/>
                <a:gd name="T34" fmla="*/ 313958043 w 304"/>
                <a:gd name="T35" fmla="*/ 60524243 h 367"/>
                <a:gd name="T36" fmla="*/ 305818652 w 304"/>
                <a:gd name="T37" fmla="*/ 52247767 h 367"/>
                <a:gd name="T38" fmla="*/ 339073616 w 304"/>
                <a:gd name="T39" fmla="*/ 42875916 h 367"/>
                <a:gd name="T40" fmla="*/ 328191734 w 304"/>
                <a:gd name="T41" fmla="*/ 33802457 h 367"/>
                <a:gd name="T42" fmla="*/ 264827558 w 304"/>
                <a:gd name="T43" fmla="*/ 32377788 h 367"/>
                <a:gd name="T44" fmla="*/ 238569443 w 304"/>
                <a:gd name="T45" fmla="*/ 38603563 h 367"/>
                <a:gd name="T46" fmla="*/ 214465127 w 304"/>
                <a:gd name="T47" fmla="*/ 32377788 h 367"/>
                <a:gd name="T48" fmla="*/ 233512880 w 304"/>
                <a:gd name="T49" fmla="*/ 23366573 h 367"/>
                <a:gd name="T50" fmla="*/ 280872759 w 304"/>
                <a:gd name="T51" fmla="*/ 23366573 h 367"/>
                <a:gd name="T52" fmla="*/ 351075741 w 304"/>
                <a:gd name="T53" fmla="*/ 23366573 h 367"/>
                <a:gd name="T54" fmla="*/ 401156926 w 304"/>
                <a:gd name="T55" fmla="*/ 25189815 h 367"/>
                <a:gd name="T56" fmla="*/ 453172266 w 304"/>
                <a:gd name="T57" fmla="*/ 27068026 h 367"/>
                <a:gd name="T58" fmla="*/ 508267926 w 304"/>
                <a:gd name="T59" fmla="*/ 29133150 h 367"/>
                <a:gd name="T60" fmla="*/ 532241515 w 304"/>
                <a:gd name="T61" fmla="*/ 30082665 h 367"/>
                <a:gd name="T62" fmla="*/ 537244282 w 304"/>
                <a:gd name="T63" fmla="*/ 25189815 h 367"/>
                <a:gd name="T64" fmla="*/ 532241515 w 304"/>
                <a:gd name="T65" fmla="*/ 17642037 h 367"/>
                <a:gd name="T66" fmla="*/ 537244282 w 304"/>
                <a:gd name="T67" fmla="*/ 13146952 h 367"/>
                <a:gd name="T68" fmla="*/ 581677146 w 304"/>
                <a:gd name="T69" fmla="*/ 4363764 h 367"/>
                <a:gd name="T70" fmla="*/ 669773423 w 304"/>
                <a:gd name="T71" fmla="*/ 0 h 367"/>
                <a:gd name="T72" fmla="*/ 735214117 w 304"/>
                <a:gd name="T73" fmla="*/ 3500003 h 367"/>
                <a:gd name="T74" fmla="*/ 798593275 w 304"/>
                <a:gd name="T75" fmla="*/ 3 h 367"/>
                <a:gd name="T76" fmla="*/ 806480967 w 304"/>
                <a:gd name="T77" fmla="*/ 9685522 h 367"/>
                <a:gd name="T78" fmla="*/ 748041582 w 304"/>
                <a:gd name="T79" fmla="*/ 27068026 h 367"/>
                <a:gd name="T80" fmla="*/ 641696272 w 304"/>
                <a:gd name="T81" fmla="*/ 72435683 h 367"/>
                <a:gd name="T82" fmla="*/ 564962141 w 304"/>
                <a:gd name="T83" fmla="*/ 86669765 h 367"/>
                <a:gd name="T84" fmla="*/ 537244282 w 304"/>
                <a:gd name="T85" fmla="*/ 109132518 h 367"/>
                <a:gd name="T86" fmla="*/ 479291849 w 304"/>
                <a:gd name="T87" fmla="*/ 118037826 h 367"/>
                <a:gd name="T88" fmla="*/ 413871224 w 304"/>
                <a:gd name="T89" fmla="*/ 126766587 h 367"/>
                <a:gd name="T90" fmla="*/ 351075741 w 304"/>
                <a:gd name="T91" fmla="*/ 127558188 h 367"/>
                <a:gd name="T92" fmla="*/ 288348339 w 304"/>
                <a:gd name="T93" fmla="*/ 123402281 h 367"/>
                <a:gd name="T94" fmla="*/ 264827558 w 304"/>
                <a:gd name="T95" fmla="*/ 127558188 h 367"/>
                <a:gd name="T96" fmla="*/ 203501854 w 304"/>
                <a:gd name="T97" fmla="*/ 126766587 h 367"/>
                <a:gd name="T98" fmla="*/ 196971052 w 304"/>
                <a:gd name="T99" fmla="*/ 123402281 h 367"/>
                <a:gd name="T100" fmla="*/ 154821042 w 304"/>
                <a:gd name="T101" fmla="*/ 124267932 h 367"/>
                <a:gd name="T102" fmla="*/ 119940868 w 304"/>
                <a:gd name="T103" fmla="*/ 129174523 h 367"/>
                <a:gd name="T104" fmla="*/ 93565962 w 304"/>
                <a:gd name="T105" fmla="*/ 130436732 h 3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367"/>
                <a:gd name="T161" fmla="*/ 304 w 304"/>
                <a:gd name="T162" fmla="*/ 367 h 3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367">
                  <a:moveTo>
                    <a:pt x="35" y="362"/>
                  </a:moveTo>
                  <a:lnTo>
                    <a:pt x="32" y="356"/>
                  </a:lnTo>
                  <a:lnTo>
                    <a:pt x="28" y="349"/>
                  </a:lnTo>
                  <a:lnTo>
                    <a:pt x="25" y="346"/>
                  </a:lnTo>
                  <a:lnTo>
                    <a:pt x="19" y="339"/>
                  </a:lnTo>
                  <a:lnTo>
                    <a:pt x="12" y="332"/>
                  </a:lnTo>
                  <a:lnTo>
                    <a:pt x="9" y="325"/>
                  </a:lnTo>
                  <a:lnTo>
                    <a:pt x="0" y="322"/>
                  </a:lnTo>
                  <a:lnTo>
                    <a:pt x="0" y="309"/>
                  </a:lnTo>
                  <a:lnTo>
                    <a:pt x="6" y="306"/>
                  </a:lnTo>
                  <a:lnTo>
                    <a:pt x="12" y="302"/>
                  </a:lnTo>
                  <a:lnTo>
                    <a:pt x="22" y="302"/>
                  </a:lnTo>
                  <a:lnTo>
                    <a:pt x="25" y="299"/>
                  </a:lnTo>
                  <a:lnTo>
                    <a:pt x="22" y="288"/>
                  </a:lnTo>
                  <a:lnTo>
                    <a:pt x="19" y="278"/>
                  </a:lnTo>
                  <a:lnTo>
                    <a:pt x="19" y="268"/>
                  </a:lnTo>
                  <a:lnTo>
                    <a:pt x="22" y="262"/>
                  </a:lnTo>
                  <a:lnTo>
                    <a:pt x="32" y="255"/>
                  </a:lnTo>
                  <a:lnTo>
                    <a:pt x="38" y="251"/>
                  </a:lnTo>
                  <a:lnTo>
                    <a:pt x="47" y="249"/>
                  </a:lnTo>
                  <a:lnTo>
                    <a:pt x="54" y="241"/>
                  </a:lnTo>
                  <a:lnTo>
                    <a:pt x="60" y="235"/>
                  </a:lnTo>
                  <a:lnTo>
                    <a:pt x="67" y="238"/>
                  </a:lnTo>
                  <a:lnTo>
                    <a:pt x="73" y="245"/>
                  </a:lnTo>
                  <a:lnTo>
                    <a:pt x="83" y="245"/>
                  </a:lnTo>
                  <a:lnTo>
                    <a:pt x="92" y="245"/>
                  </a:lnTo>
                  <a:lnTo>
                    <a:pt x="99" y="249"/>
                  </a:lnTo>
                  <a:lnTo>
                    <a:pt x="105" y="255"/>
                  </a:lnTo>
                  <a:lnTo>
                    <a:pt x="118" y="251"/>
                  </a:lnTo>
                  <a:lnTo>
                    <a:pt x="121" y="238"/>
                  </a:lnTo>
                  <a:lnTo>
                    <a:pt x="121" y="228"/>
                  </a:lnTo>
                  <a:lnTo>
                    <a:pt x="121" y="212"/>
                  </a:lnTo>
                  <a:lnTo>
                    <a:pt x="124" y="201"/>
                  </a:lnTo>
                  <a:lnTo>
                    <a:pt x="127" y="188"/>
                  </a:lnTo>
                  <a:lnTo>
                    <a:pt x="121" y="178"/>
                  </a:lnTo>
                  <a:lnTo>
                    <a:pt x="118" y="167"/>
                  </a:lnTo>
                  <a:lnTo>
                    <a:pt x="114" y="154"/>
                  </a:lnTo>
                  <a:lnTo>
                    <a:pt x="114" y="144"/>
                  </a:lnTo>
                  <a:lnTo>
                    <a:pt x="121" y="130"/>
                  </a:lnTo>
                  <a:lnTo>
                    <a:pt x="127" y="120"/>
                  </a:lnTo>
                  <a:lnTo>
                    <a:pt x="127" y="104"/>
                  </a:lnTo>
                  <a:lnTo>
                    <a:pt x="121" y="94"/>
                  </a:lnTo>
                  <a:lnTo>
                    <a:pt x="108" y="90"/>
                  </a:lnTo>
                  <a:lnTo>
                    <a:pt x="99" y="90"/>
                  </a:lnTo>
                  <a:lnTo>
                    <a:pt x="92" y="97"/>
                  </a:lnTo>
                  <a:lnTo>
                    <a:pt x="89" y="107"/>
                  </a:lnTo>
                  <a:lnTo>
                    <a:pt x="83" y="104"/>
                  </a:lnTo>
                  <a:lnTo>
                    <a:pt x="79" y="90"/>
                  </a:lnTo>
                  <a:lnTo>
                    <a:pt x="83" y="74"/>
                  </a:lnTo>
                  <a:lnTo>
                    <a:pt x="86" y="64"/>
                  </a:lnTo>
                  <a:lnTo>
                    <a:pt x="95" y="64"/>
                  </a:lnTo>
                  <a:lnTo>
                    <a:pt x="105" y="64"/>
                  </a:lnTo>
                  <a:lnTo>
                    <a:pt x="118" y="64"/>
                  </a:lnTo>
                  <a:lnTo>
                    <a:pt x="130" y="64"/>
                  </a:lnTo>
                  <a:lnTo>
                    <a:pt x="141" y="64"/>
                  </a:lnTo>
                  <a:lnTo>
                    <a:pt x="149" y="70"/>
                  </a:lnTo>
                  <a:lnTo>
                    <a:pt x="159" y="70"/>
                  </a:lnTo>
                  <a:lnTo>
                    <a:pt x="169" y="74"/>
                  </a:lnTo>
                  <a:lnTo>
                    <a:pt x="178" y="74"/>
                  </a:lnTo>
                  <a:lnTo>
                    <a:pt x="188" y="80"/>
                  </a:lnTo>
                  <a:lnTo>
                    <a:pt x="194" y="87"/>
                  </a:lnTo>
                  <a:lnTo>
                    <a:pt x="197" y="84"/>
                  </a:lnTo>
                  <a:lnTo>
                    <a:pt x="200" y="77"/>
                  </a:lnTo>
                  <a:lnTo>
                    <a:pt x="200" y="70"/>
                  </a:lnTo>
                  <a:lnTo>
                    <a:pt x="200" y="60"/>
                  </a:lnTo>
                  <a:lnTo>
                    <a:pt x="197" y="50"/>
                  </a:lnTo>
                  <a:lnTo>
                    <a:pt x="197" y="43"/>
                  </a:lnTo>
                  <a:lnTo>
                    <a:pt x="200" y="37"/>
                  </a:lnTo>
                  <a:lnTo>
                    <a:pt x="207" y="23"/>
                  </a:lnTo>
                  <a:lnTo>
                    <a:pt x="216" y="13"/>
                  </a:lnTo>
                  <a:lnTo>
                    <a:pt x="236" y="3"/>
                  </a:lnTo>
                  <a:lnTo>
                    <a:pt x="249" y="0"/>
                  </a:lnTo>
                  <a:lnTo>
                    <a:pt x="261" y="7"/>
                  </a:lnTo>
                  <a:lnTo>
                    <a:pt x="274" y="10"/>
                  </a:lnTo>
                  <a:lnTo>
                    <a:pt x="286" y="10"/>
                  </a:lnTo>
                  <a:lnTo>
                    <a:pt x="296" y="3"/>
                  </a:lnTo>
                  <a:lnTo>
                    <a:pt x="303" y="0"/>
                  </a:lnTo>
                  <a:lnTo>
                    <a:pt x="300" y="27"/>
                  </a:lnTo>
                  <a:lnTo>
                    <a:pt x="284" y="54"/>
                  </a:lnTo>
                  <a:lnTo>
                    <a:pt x="277" y="74"/>
                  </a:lnTo>
                  <a:lnTo>
                    <a:pt x="264" y="184"/>
                  </a:lnTo>
                  <a:lnTo>
                    <a:pt x="239" y="201"/>
                  </a:lnTo>
                  <a:lnTo>
                    <a:pt x="226" y="215"/>
                  </a:lnTo>
                  <a:lnTo>
                    <a:pt x="210" y="241"/>
                  </a:lnTo>
                  <a:lnTo>
                    <a:pt x="204" y="258"/>
                  </a:lnTo>
                  <a:lnTo>
                    <a:pt x="200" y="302"/>
                  </a:lnTo>
                  <a:lnTo>
                    <a:pt x="191" y="319"/>
                  </a:lnTo>
                  <a:lnTo>
                    <a:pt x="178" y="329"/>
                  </a:lnTo>
                  <a:lnTo>
                    <a:pt x="169" y="336"/>
                  </a:lnTo>
                  <a:lnTo>
                    <a:pt x="153" y="352"/>
                  </a:lnTo>
                  <a:lnTo>
                    <a:pt x="137" y="356"/>
                  </a:lnTo>
                  <a:lnTo>
                    <a:pt x="130" y="356"/>
                  </a:lnTo>
                  <a:lnTo>
                    <a:pt x="127" y="339"/>
                  </a:lnTo>
                  <a:lnTo>
                    <a:pt x="108" y="342"/>
                  </a:lnTo>
                  <a:lnTo>
                    <a:pt x="102" y="346"/>
                  </a:lnTo>
                  <a:lnTo>
                    <a:pt x="99" y="356"/>
                  </a:lnTo>
                  <a:lnTo>
                    <a:pt x="89" y="359"/>
                  </a:lnTo>
                  <a:lnTo>
                    <a:pt x="76" y="352"/>
                  </a:lnTo>
                  <a:lnTo>
                    <a:pt x="76" y="349"/>
                  </a:lnTo>
                  <a:lnTo>
                    <a:pt x="73" y="342"/>
                  </a:lnTo>
                  <a:lnTo>
                    <a:pt x="67" y="339"/>
                  </a:lnTo>
                  <a:lnTo>
                    <a:pt x="57" y="346"/>
                  </a:lnTo>
                  <a:lnTo>
                    <a:pt x="54" y="356"/>
                  </a:lnTo>
                  <a:lnTo>
                    <a:pt x="44" y="359"/>
                  </a:lnTo>
                  <a:lnTo>
                    <a:pt x="35" y="366"/>
                  </a:lnTo>
                  <a:lnTo>
                    <a:pt x="35" y="362"/>
                  </a:lnTo>
                </a:path>
              </a:pathLst>
            </a:custGeom>
            <a:solidFill>
              <a:srgbClr val="FFFFFF">
                <a:lumMod val="50000"/>
              </a:srgbClr>
            </a:solid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59" name="Freeform 76"/>
            <p:cNvSpPr>
              <a:spLocks/>
            </p:cNvSpPr>
            <p:nvPr/>
          </p:nvSpPr>
          <p:spPr bwMode="auto">
            <a:xfrm>
              <a:off x="3890" y="2264"/>
              <a:ext cx="238" cy="283"/>
            </a:xfrm>
            <a:custGeom>
              <a:avLst/>
              <a:gdLst>
                <a:gd name="T0" fmla="*/ 36318471 w 221"/>
                <a:gd name="T1" fmla="*/ 87316431 h 263"/>
                <a:gd name="T2" fmla="*/ 27435107 w 221"/>
                <a:gd name="T3" fmla="*/ 79950773 h 263"/>
                <a:gd name="T4" fmla="*/ 21619001 w 221"/>
                <a:gd name="T5" fmla="*/ 74300589 h 263"/>
                <a:gd name="T6" fmla="*/ 15153988 w 221"/>
                <a:gd name="T7" fmla="*/ 68237118 h 263"/>
                <a:gd name="T8" fmla="*/ 9721257 w 221"/>
                <a:gd name="T9" fmla="*/ 62439111 h 263"/>
                <a:gd name="T10" fmla="*/ 6133344 w 221"/>
                <a:gd name="T11" fmla="*/ 58026465 h 263"/>
                <a:gd name="T12" fmla="*/ 3650942 w 221"/>
                <a:gd name="T13" fmla="*/ 50897778 h 263"/>
                <a:gd name="T14" fmla="*/ 3 w 221"/>
                <a:gd name="T15" fmla="*/ 45221012 h 263"/>
                <a:gd name="T16" fmla="*/ 3 w 221"/>
                <a:gd name="T17" fmla="*/ 42947957 h 263"/>
                <a:gd name="T18" fmla="*/ 4559939 w 221"/>
                <a:gd name="T19" fmla="*/ 40782334 h 263"/>
                <a:gd name="T20" fmla="*/ 7660399 w 221"/>
                <a:gd name="T21" fmla="*/ 36295174 h 263"/>
                <a:gd name="T22" fmla="*/ 8884245 w 221"/>
                <a:gd name="T23" fmla="*/ 28654694 h 263"/>
                <a:gd name="T24" fmla="*/ 12868956 w 221"/>
                <a:gd name="T25" fmla="*/ 31346408 h 263"/>
                <a:gd name="T26" fmla="*/ 17575031 w 221"/>
                <a:gd name="T27" fmla="*/ 31346408 h 263"/>
                <a:gd name="T28" fmla="*/ 14071560 w 221"/>
                <a:gd name="T29" fmla="*/ 30419391 h 263"/>
                <a:gd name="T30" fmla="*/ 9721257 w 221"/>
                <a:gd name="T31" fmla="*/ 26629646 h 263"/>
                <a:gd name="T32" fmla="*/ 8884245 w 221"/>
                <a:gd name="T33" fmla="*/ 24344970 h 263"/>
                <a:gd name="T34" fmla="*/ 12868956 w 221"/>
                <a:gd name="T35" fmla="*/ 22728096 h 263"/>
                <a:gd name="T36" fmla="*/ 12868956 w 221"/>
                <a:gd name="T37" fmla="*/ 18241952 h 263"/>
                <a:gd name="T38" fmla="*/ 23655798 w 221"/>
                <a:gd name="T39" fmla="*/ 17439890 h 263"/>
                <a:gd name="T40" fmla="*/ 39167785 w 221"/>
                <a:gd name="T41" fmla="*/ 16207396 h 263"/>
                <a:gd name="T42" fmla="*/ 37609159 w 221"/>
                <a:gd name="T43" fmla="*/ 4524367 h 263"/>
                <a:gd name="T44" fmla="*/ 42797066 w 221"/>
                <a:gd name="T45" fmla="*/ 0 h 263"/>
                <a:gd name="T46" fmla="*/ 53101649 w 221"/>
                <a:gd name="T47" fmla="*/ 0 h 263"/>
                <a:gd name="T48" fmla="*/ 63180888 w 221"/>
                <a:gd name="T49" fmla="*/ 0 h 263"/>
                <a:gd name="T50" fmla="*/ 68371174 w 221"/>
                <a:gd name="T51" fmla="*/ 0 h 263"/>
                <a:gd name="T52" fmla="*/ 69591594 w 221"/>
                <a:gd name="T53" fmla="*/ 4524367 h 263"/>
                <a:gd name="T54" fmla="*/ 69591594 w 221"/>
                <a:gd name="T55" fmla="*/ 15062002 h 263"/>
                <a:gd name="T56" fmla="*/ 73274825 w 221"/>
                <a:gd name="T57" fmla="*/ 12623649 h 263"/>
                <a:gd name="T58" fmla="*/ 79917216 w 221"/>
                <a:gd name="T59" fmla="*/ 10131959 h 263"/>
                <a:gd name="T60" fmla="*/ 87495513 w 221"/>
                <a:gd name="T61" fmla="*/ 15062002 h 263"/>
                <a:gd name="T62" fmla="*/ 84981407 w 221"/>
                <a:gd name="T63" fmla="*/ 24344970 h 263"/>
                <a:gd name="T64" fmla="*/ 82181683 w 221"/>
                <a:gd name="T65" fmla="*/ 32638558 h 263"/>
                <a:gd name="T66" fmla="*/ 84981407 w 221"/>
                <a:gd name="T67" fmla="*/ 40782334 h 263"/>
                <a:gd name="T68" fmla="*/ 86328852 w 221"/>
                <a:gd name="T69" fmla="*/ 49561588 h 263"/>
                <a:gd name="T70" fmla="*/ 84981407 w 221"/>
                <a:gd name="T71" fmla="*/ 58026465 h 263"/>
                <a:gd name="T72" fmla="*/ 83324290 w 221"/>
                <a:gd name="T73" fmla="*/ 66445752 h 263"/>
                <a:gd name="T74" fmla="*/ 76301857 w 221"/>
                <a:gd name="T75" fmla="*/ 65236828 h 263"/>
                <a:gd name="T76" fmla="*/ 69591594 w 221"/>
                <a:gd name="T77" fmla="*/ 63523937 h 263"/>
                <a:gd name="T78" fmla="*/ 63180888 w 221"/>
                <a:gd name="T79" fmla="*/ 61957628 h 263"/>
                <a:gd name="T80" fmla="*/ 57564176 w 221"/>
                <a:gd name="T81" fmla="*/ 62439111 h 263"/>
                <a:gd name="T82" fmla="*/ 52607850 w 221"/>
                <a:gd name="T83" fmla="*/ 66445752 h 263"/>
                <a:gd name="T84" fmla="*/ 45425344 w 221"/>
                <a:gd name="T85" fmla="*/ 70081717 h 263"/>
                <a:gd name="T86" fmla="*/ 44173701 w 221"/>
                <a:gd name="T87" fmla="*/ 75535923 h 263"/>
                <a:gd name="T88" fmla="*/ 46089142 w 221"/>
                <a:gd name="T89" fmla="*/ 82684651 h 263"/>
                <a:gd name="T90" fmla="*/ 42175311 w 221"/>
                <a:gd name="T91" fmla="*/ 83605194 h 263"/>
                <a:gd name="T92" fmla="*/ 36791559 w 221"/>
                <a:gd name="T93" fmla="*/ 85932895 h 263"/>
                <a:gd name="T94" fmla="*/ 36791559 w 221"/>
                <a:gd name="T95" fmla="*/ 89381404 h 2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1"/>
                <a:gd name="T145" fmla="*/ 0 h 263"/>
                <a:gd name="T146" fmla="*/ 221 w 221"/>
                <a:gd name="T147" fmla="*/ 263 h 2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1" h="263">
                  <a:moveTo>
                    <a:pt x="92" y="259"/>
                  </a:moveTo>
                  <a:lnTo>
                    <a:pt x="90" y="252"/>
                  </a:lnTo>
                  <a:lnTo>
                    <a:pt x="79" y="246"/>
                  </a:lnTo>
                  <a:lnTo>
                    <a:pt x="70" y="232"/>
                  </a:lnTo>
                  <a:lnTo>
                    <a:pt x="60" y="226"/>
                  </a:lnTo>
                  <a:lnTo>
                    <a:pt x="54" y="216"/>
                  </a:lnTo>
                  <a:lnTo>
                    <a:pt x="44" y="208"/>
                  </a:lnTo>
                  <a:lnTo>
                    <a:pt x="38" y="198"/>
                  </a:lnTo>
                  <a:lnTo>
                    <a:pt x="32" y="192"/>
                  </a:lnTo>
                  <a:lnTo>
                    <a:pt x="25" y="181"/>
                  </a:lnTo>
                  <a:lnTo>
                    <a:pt x="19" y="175"/>
                  </a:lnTo>
                  <a:lnTo>
                    <a:pt x="16" y="168"/>
                  </a:lnTo>
                  <a:lnTo>
                    <a:pt x="12" y="158"/>
                  </a:lnTo>
                  <a:lnTo>
                    <a:pt x="9" y="148"/>
                  </a:lnTo>
                  <a:lnTo>
                    <a:pt x="6" y="142"/>
                  </a:lnTo>
                  <a:lnTo>
                    <a:pt x="3" y="131"/>
                  </a:lnTo>
                  <a:lnTo>
                    <a:pt x="0" y="128"/>
                  </a:lnTo>
                  <a:lnTo>
                    <a:pt x="3" y="124"/>
                  </a:lnTo>
                  <a:lnTo>
                    <a:pt x="9" y="124"/>
                  </a:lnTo>
                  <a:lnTo>
                    <a:pt x="12" y="118"/>
                  </a:lnTo>
                  <a:lnTo>
                    <a:pt x="19" y="111"/>
                  </a:lnTo>
                  <a:lnTo>
                    <a:pt x="19" y="105"/>
                  </a:lnTo>
                  <a:lnTo>
                    <a:pt x="19" y="84"/>
                  </a:lnTo>
                  <a:lnTo>
                    <a:pt x="22" y="84"/>
                  </a:lnTo>
                  <a:lnTo>
                    <a:pt x="25" y="91"/>
                  </a:lnTo>
                  <a:lnTo>
                    <a:pt x="32" y="91"/>
                  </a:lnTo>
                  <a:lnTo>
                    <a:pt x="41" y="91"/>
                  </a:lnTo>
                  <a:lnTo>
                    <a:pt x="44" y="91"/>
                  </a:lnTo>
                  <a:lnTo>
                    <a:pt x="41" y="88"/>
                  </a:lnTo>
                  <a:lnTo>
                    <a:pt x="35" y="88"/>
                  </a:lnTo>
                  <a:lnTo>
                    <a:pt x="28" y="81"/>
                  </a:lnTo>
                  <a:lnTo>
                    <a:pt x="25" y="78"/>
                  </a:lnTo>
                  <a:lnTo>
                    <a:pt x="22" y="74"/>
                  </a:lnTo>
                  <a:lnTo>
                    <a:pt x="22" y="70"/>
                  </a:lnTo>
                  <a:lnTo>
                    <a:pt x="28" y="70"/>
                  </a:lnTo>
                  <a:lnTo>
                    <a:pt x="32" y="67"/>
                  </a:lnTo>
                  <a:lnTo>
                    <a:pt x="32" y="57"/>
                  </a:lnTo>
                  <a:lnTo>
                    <a:pt x="32" y="54"/>
                  </a:lnTo>
                  <a:lnTo>
                    <a:pt x="47" y="51"/>
                  </a:lnTo>
                  <a:lnTo>
                    <a:pt x="60" y="51"/>
                  </a:lnTo>
                  <a:lnTo>
                    <a:pt x="83" y="51"/>
                  </a:lnTo>
                  <a:lnTo>
                    <a:pt x="98" y="47"/>
                  </a:lnTo>
                  <a:lnTo>
                    <a:pt x="95" y="30"/>
                  </a:lnTo>
                  <a:lnTo>
                    <a:pt x="95" y="14"/>
                  </a:lnTo>
                  <a:lnTo>
                    <a:pt x="98" y="0"/>
                  </a:lnTo>
                  <a:lnTo>
                    <a:pt x="109" y="0"/>
                  </a:lnTo>
                  <a:lnTo>
                    <a:pt x="121" y="0"/>
                  </a:lnTo>
                  <a:lnTo>
                    <a:pt x="133" y="0"/>
                  </a:lnTo>
                  <a:lnTo>
                    <a:pt x="146" y="0"/>
                  </a:lnTo>
                  <a:lnTo>
                    <a:pt x="159" y="0"/>
                  </a:lnTo>
                  <a:lnTo>
                    <a:pt x="169" y="0"/>
                  </a:lnTo>
                  <a:lnTo>
                    <a:pt x="172" y="0"/>
                  </a:lnTo>
                  <a:lnTo>
                    <a:pt x="178" y="4"/>
                  </a:lnTo>
                  <a:lnTo>
                    <a:pt x="175" y="14"/>
                  </a:lnTo>
                  <a:lnTo>
                    <a:pt x="172" y="30"/>
                  </a:lnTo>
                  <a:lnTo>
                    <a:pt x="175" y="44"/>
                  </a:lnTo>
                  <a:lnTo>
                    <a:pt x="182" y="47"/>
                  </a:lnTo>
                  <a:lnTo>
                    <a:pt x="184" y="37"/>
                  </a:lnTo>
                  <a:lnTo>
                    <a:pt x="191" y="30"/>
                  </a:lnTo>
                  <a:lnTo>
                    <a:pt x="201" y="30"/>
                  </a:lnTo>
                  <a:lnTo>
                    <a:pt x="213" y="34"/>
                  </a:lnTo>
                  <a:lnTo>
                    <a:pt x="220" y="44"/>
                  </a:lnTo>
                  <a:lnTo>
                    <a:pt x="220" y="60"/>
                  </a:lnTo>
                  <a:lnTo>
                    <a:pt x="213" y="70"/>
                  </a:lnTo>
                  <a:lnTo>
                    <a:pt x="207" y="84"/>
                  </a:lnTo>
                  <a:lnTo>
                    <a:pt x="207" y="94"/>
                  </a:lnTo>
                  <a:lnTo>
                    <a:pt x="210" y="107"/>
                  </a:lnTo>
                  <a:lnTo>
                    <a:pt x="213" y="118"/>
                  </a:lnTo>
                  <a:lnTo>
                    <a:pt x="220" y="128"/>
                  </a:lnTo>
                  <a:lnTo>
                    <a:pt x="217" y="142"/>
                  </a:lnTo>
                  <a:lnTo>
                    <a:pt x="213" y="152"/>
                  </a:lnTo>
                  <a:lnTo>
                    <a:pt x="213" y="168"/>
                  </a:lnTo>
                  <a:lnTo>
                    <a:pt x="213" y="179"/>
                  </a:lnTo>
                  <a:lnTo>
                    <a:pt x="210" y="192"/>
                  </a:lnTo>
                  <a:lnTo>
                    <a:pt x="197" y="195"/>
                  </a:lnTo>
                  <a:lnTo>
                    <a:pt x="191" y="189"/>
                  </a:lnTo>
                  <a:lnTo>
                    <a:pt x="184" y="185"/>
                  </a:lnTo>
                  <a:lnTo>
                    <a:pt x="175" y="185"/>
                  </a:lnTo>
                  <a:lnTo>
                    <a:pt x="165" y="185"/>
                  </a:lnTo>
                  <a:lnTo>
                    <a:pt x="159" y="179"/>
                  </a:lnTo>
                  <a:lnTo>
                    <a:pt x="153" y="175"/>
                  </a:lnTo>
                  <a:lnTo>
                    <a:pt x="146" y="181"/>
                  </a:lnTo>
                  <a:lnTo>
                    <a:pt x="140" y="189"/>
                  </a:lnTo>
                  <a:lnTo>
                    <a:pt x="130" y="192"/>
                  </a:lnTo>
                  <a:lnTo>
                    <a:pt x="125" y="195"/>
                  </a:lnTo>
                  <a:lnTo>
                    <a:pt x="114" y="202"/>
                  </a:lnTo>
                  <a:lnTo>
                    <a:pt x="111" y="208"/>
                  </a:lnTo>
                  <a:lnTo>
                    <a:pt x="111" y="218"/>
                  </a:lnTo>
                  <a:lnTo>
                    <a:pt x="114" y="229"/>
                  </a:lnTo>
                  <a:lnTo>
                    <a:pt x="117" y="239"/>
                  </a:lnTo>
                  <a:lnTo>
                    <a:pt x="114" y="242"/>
                  </a:lnTo>
                  <a:lnTo>
                    <a:pt x="105" y="242"/>
                  </a:lnTo>
                  <a:lnTo>
                    <a:pt x="98" y="246"/>
                  </a:lnTo>
                  <a:lnTo>
                    <a:pt x="92" y="249"/>
                  </a:lnTo>
                  <a:lnTo>
                    <a:pt x="92" y="262"/>
                  </a:lnTo>
                  <a:lnTo>
                    <a:pt x="92" y="259"/>
                  </a:lnTo>
                </a:path>
              </a:pathLst>
            </a:custGeom>
            <a:solidFill>
              <a:srgbClr val="FFFFFF">
                <a:lumMod val="50000"/>
              </a:srgbClr>
            </a:solid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60" name="Freeform 77"/>
            <p:cNvSpPr>
              <a:spLocks/>
            </p:cNvSpPr>
            <p:nvPr/>
          </p:nvSpPr>
          <p:spPr bwMode="auto">
            <a:xfrm>
              <a:off x="3771" y="2358"/>
              <a:ext cx="68" cy="56"/>
            </a:xfrm>
            <a:custGeom>
              <a:avLst/>
              <a:gdLst>
                <a:gd name="T0" fmla="*/ 2147483647 w 34"/>
                <a:gd name="T1" fmla="*/ 0 h 42"/>
                <a:gd name="T2" fmla="*/ 2147483647 w 34"/>
                <a:gd name="T3" fmla="*/ 2147483647 h 42"/>
                <a:gd name="T4" fmla="*/ 0 w 34"/>
                <a:gd name="T5" fmla="*/ 2147483647 h 42"/>
                <a:gd name="T6" fmla="*/ 2147483647 w 34"/>
                <a:gd name="T7" fmla="*/ 2147483647 h 42"/>
                <a:gd name="T8" fmla="*/ 2147483647 w 34"/>
                <a:gd name="T9" fmla="*/ 2147483647 h 42"/>
                <a:gd name="T10" fmla="*/ 2147483647 w 34"/>
                <a:gd name="T11" fmla="*/ 0 h 42"/>
                <a:gd name="T12" fmla="*/ 0 60000 65536"/>
                <a:gd name="T13" fmla="*/ 0 60000 65536"/>
                <a:gd name="T14" fmla="*/ 0 60000 65536"/>
                <a:gd name="T15" fmla="*/ 0 60000 65536"/>
                <a:gd name="T16" fmla="*/ 0 60000 65536"/>
                <a:gd name="T17" fmla="*/ 0 60000 65536"/>
                <a:gd name="T18" fmla="*/ 0 w 34"/>
                <a:gd name="T19" fmla="*/ 0 h 42"/>
                <a:gd name="T20" fmla="*/ 34 w 34"/>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34" h="42">
                  <a:moveTo>
                    <a:pt x="29" y="0"/>
                  </a:moveTo>
                  <a:lnTo>
                    <a:pt x="4" y="3"/>
                  </a:lnTo>
                  <a:lnTo>
                    <a:pt x="0" y="14"/>
                  </a:lnTo>
                  <a:lnTo>
                    <a:pt x="17" y="41"/>
                  </a:lnTo>
                  <a:lnTo>
                    <a:pt x="33" y="18"/>
                  </a:lnTo>
                  <a:lnTo>
                    <a:pt x="29" y="0"/>
                  </a:lnTo>
                </a:path>
              </a:pathLst>
            </a:custGeom>
            <a:solidFill>
              <a:srgbClr val="FFFFFF">
                <a:lumMod val="50000"/>
              </a:srgbClr>
            </a:solid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61" name="Freeform 78"/>
            <p:cNvSpPr>
              <a:spLocks/>
            </p:cNvSpPr>
            <p:nvPr/>
          </p:nvSpPr>
          <p:spPr bwMode="auto">
            <a:xfrm>
              <a:off x="3813" y="2260"/>
              <a:ext cx="41" cy="48"/>
            </a:xfrm>
            <a:custGeom>
              <a:avLst/>
              <a:gdLst>
                <a:gd name="T0" fmla="*/ 2147483647 w 22"/>
                <a:gd name="T1" fmla="*/ 0 h 15"/>
                <a:gd name="T2" fmla="*/ 2147483647 w 22"/>
                <a:gd name="T3" fmla="*/ 2147483647 h 15"/>
                <a:gd name="T4" fmla="*/ 0 w 22"/>
                <a:gd name="T5" fmla="*/ 2147483647 h 15"/>
                <a:gd name="T6" fmla="*/ 2147483647 w 22"/>
                <a:gd name="T7" fmla="*/ 2147483647 h 15"/>
                <a:gd name="T8" fmla="*/ 2147483647 w 22"/>
                <a:gd name="T9" fmla="*/ 2147483647 h 15"/>
                <a:gd name="T10" fmla="*/ 2147483647 w 22"/>
                <a:gd name="T11" fmla="*/ 0 h 15"/>
                <a:gd name="T12" fmla="*/ 0 60000 65536"/>
                <a:gd name="T13" fmla="*/ 0 60000 65536"/>
                <a:gd name="T14" fmla="*/ 0 60000 65536"/>
                <a:gd name="T15" fmla="*/ 0 60000 65536"/>
                <a:gd name="T16" fmla="*/ 0 60000 65536"/>
                <a:gd name="T17" fmla="*/ 0 60000 65536"/>
                <a:gd name="T18" fmla="*/ 0 w 22"/>
                <a:gd name="T19" fmla="*/ 0 h 15"/>
                <a:gd name="T20" fmla="*/ 22 w 2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22" h="15">
                  <a:moveTo>
                    <a:pt x="18" y="0"/>
                  </a:moveTo>
                  <a:lnTo>
                    <a:pt x="3" y="4"/>
                  </a:lnTo>
                  <a:lnTo>
                    <a:pt x="0" y="10"/>
                  </a:lnTo>
                  <a:lnTo>
                    <a:pt x="9" y="14"/>
                  </a:lnTo>
                  <a:lnTo>
                    <a:pt x="21" y="11"/>
                  </a:lnTo>
                  <a:lnTo>
                    <a:pt x="18" y="0"/>
                  </a:lnTo>
                </a:path>
              </a:pathLst>
            </a:custGeom>
            <a:solidFill>
              <a:srgbClr val="FFFFFF">
                <a:lumMod val="50000"/>
              </a:srgbClr>
            </a:solid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62" name="Freeform 79"/>
            <p:cNvSpPr>
              <a:spLocks/>
            </p:cNvSpPr>
            <p:nvPr/>
          </p:nvSpPr>
          <p:spPr bwMode="auto">
            <a:xfrm>
              <a:off x="3916" y="2264"/>
              <a:ext cx="83" cy="59"/>
            </a:xfrm>
            <a:custGeom>
              <a:avLst/>
              <a:gdLst>
                <a:gd name="T0" fmla="*/ 488781 w 78"/>
                <a:gd name="T1" fmla="*/ 10414896 h 55"/>
                <a:gd name="T2" fmla="*/ 0 w 78"/>
                <a:gd name="T3" fmla="*/ 8850455 h 55"/>
                <a:gd name="T4" fmla="*/ 0 w 78"/>
                <a:gd name="T5" fmla="*/ 8250427 h 55"/>
                <a:gd name="T6" fmla="*/ 6 w 78"/>
                <a:gd name="T7" fmla="*/ 6834698 h 55"/>
                <a:gd name="T8" fmla="*/ 6 w 78"/>
                <a:gd name="T9" fmla="*/ 5939378 h 55"/>
                <a:gd name="T10" fmla="*/ 488781 w 78"/>
                <a:gd name="T11" fmla="*/ 4088689 h 55"/>
                <a:gd name="T12" fmla="*/ 588931 w 78"/>
                <a:gd name="T13" fmla="*/ 2026241 h 55"/>
                <a:gd name="T14" fmla="*/ 588931 w 78"/>
                <a:gd name="T15" fmla="*/ 4 h 55"/>
                <a:gd name="T16" fmla="*/ 909805 w 78"/>
                <a:gd name="T17" fmla="*/ 4 h 55"/>
                <a:gd name="T18" fmla="*/ 1260819 w 78"/>
                <a:gd name="T19" fmla="*/ 4 h 55"/>
                <a:gd name="T20" fmla="*/ 1720166 w 78"/>
                <a:gd name="T21" fmla="*/ 4 h 55"/>
                <a:gd name="T22" fmla="*/ 2346861 w 78"/>
                <a:gd name="T23" fmla="*/ 0 h 55"/>
                <a:gd name="T24" fmla="*/ 3418397 w 78"/>
                <a:gd name="T25" fmla="*/ 0 h 55"/>
                <a:gd name="T26" fmla="*/ 3811100 w 78"/>
                <a:gd name="T27" fmla="*/ 0 h 55"/>
                <a:gd name="T28" fmla="*/ 3637524 w 78"/>
                <a:gd name="T29" fmla="*/ 2683170 h 55"/>
                <a:gd name="T30" fmla="*/ 3637524 w 78"/>
                <a:gd name="T31" fmla="*/ 5939378 h 55"/>
                <a:gd name="T32" fmla="*/ 3811100 w 78"/>
                <a:gd name="T33" fmla="*/ 9494119 h 55"/>
                <a:gd name="T34" fmla="*/ 3008990 w 78"/>
                <a:gd name="T35" fmla="*/ 10414896 h 55"/>
                <a:gd name="T36" fmla="*/ 1917563 w 78"/>
                <a:gd name="T37" fmla="*/ 10414896 h 55"/>
                <a:gd name="T38" fmla="*/ 1260819 w 78"/>
                <a:gd name="T39" fmla="*/ 10414896 h 55"/>
                <a:gd name="T40" fmla="*/ 488781 w 78"/>
                <a:gd name="T41" fmla="*/ 10925291 h 55"/>
                <a:gd name="T42" fmla="*/ 488781 w 78"/>
                <a:gd name="T43" fmla="*/ 10414896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
                <a:gd name="T67" fmla="*/ 0 h 55"/>
                <a:gd name="T68" fmla="*/ 78 w 78"/>
                <a:gd name="T69" fmla="*/ 55 h 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 h="55">
                  <a:moveTo>
                    <a:pt x="9" y="51"/>
                  </a:moveTo>
                  <a:lnTo>
                    <a:pt x="0" y="44"/>
                  </a:lnTo>
                  <a:lnTo>
                    <a:pt x="0" y="41"/>
                  </a:lnTo>
                  <a:lnTo>
                    <a:pt x="6" y="34"/>
                  </a:lnTo>
                  <a:lnTo>
                    <a:pt x="6" y="30"/>
                  </a:lnTo>
                  <a:lnTo>
                    <a:pt x="9" y="20"/>
                  </a:lnTo>
                  <a:lnTo>
                    <a:pt x="12" y="10"/>
                  </a:lnTo>
                  <a:lnTo>
                    <a:pt x="12" y="4"/>
                  </a:lnTo>
                  <a:lnTo>
                    <a:pt x="19" y="4"/>
                  </a:lnTo>
                  <a:lnTo>
                    <a:pt x="25" y="4"/>
                  </a:lnTo>
                  <a:lnTo>
                    <a:pt x="35" y="4"/>
                  </a:lnTo>
                  <a:lnTo>
                    <a:pt x="48" y="0"/>
                  </a:lnTo>
                  <a:lnTo>
                    <a:pt x="70" y="0"/>
                  </a:lnTo>
                  <a:lnTo>
                    <a:pt x="77" y="0"/>
                  </a:lnTo>
                  <a:lnTo>
                    <a:pt x="74" y="14"/>
                  </a:lnTo>
                  <a:lnTo>
                    <a:pt x="74" y="30"/>
                  </a:lnTo>
                  <a:lnTo>
                    <a:pt x="77" y="47"/>
                  </a:lnTo>
                  <a:lnTo>
                    <a:pt x="61" y="51"/>
                  </a:lnTo>
                  <a:lnTo>
                    <a:pt x="38" y="51"/>
                  </a:lnTo>
                  <a:lnTo>
                    <a:pt x="25" y="51"/>
                  </a:lnTo>
                  <a:lnTo>
                    <a:pt x="9" y="54"/>
                  </a:lnTo>
                  <a:lnTo>
                    <a:pt x="9" y="51"/>
                  </a:lnTo>
                </a:path>
              </a:pathLst>
            </a:custGeom>
            <a:solidFill>
              <a:srgbClr val="FFFFFF">
                <a:lumMod val="50000"/>
              </a:srgbClr>
            </a:solid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63" name="Freeform 80"/>
            <p:cNvSpPr>
              <a:spLocks/>
            </p:cNvSpPr>
            <p:nvPr/>
          </p:nvSpPr>
          <p:spPr bwMode="auto">
            <a:xfrm>
              <a:off x="3854" y="2212"/>
              <a:ext cx="70" cy="58"/>
            </a:xfrm>
            <a:custGeom>
              <a:avLst/>
              <a:gdLst>
                <a:gd name="T0" fmla="*/ 2147483647 w 34"/>
                <a:gd name="T1" fmla="*/ 0 h 42"/>
                <a:gd name="T2" fmla="*/ 2147483647 w 34"/>
                <a:gd name="T3" fmla="*/ 2147483647 h 42"/>
                <a:gd name="T4" fmla="*/ 0 w 34"/>
                <a:gd name="T5" fmla="*/ 2147483647 h 42"/>
                <a:gd name="T6" fmla="*/ 2147483647 w 34"/>
                <a:gd name="T7" fmla="*/ 2147483647 h 42"/>
                <a:gd name="T8" fmla="*/ 2147483647 w 34"/>
                <a:gd name="T9" fmla="*/ 2147483647 h 42"/>
                <a:gd name="T10" fmla="*/ 2147483647 w 34"/>
                <a:gd name="T11" fmla="*/ 0 h 42"/>
                <a:gd name="T12" fmla="*/ 0 60000 65536"/>
                <a:gd name="T13" fmla="*/ 0 60000 65536"/>
                <a:gd name="T14" fmla="*/ 0 60000 65536"/>
                <a:gd name="T15" fmla="*/ 0 60000 65536"/>
                <a:gd name="T16" fmla="*/ 0 60000 65536"/>
                <a:gd name="T17" fmla="*/ 0 60000 65536"/>
                <a:gd name="T18" fmla="*/ 0 w 34"/>
                <a:gd name="T19" fmla="*/ 0 h 42"/>
                <a:gd name="T20" fmla="*/ 34 w 34"/>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34" h="42">
                  <a:moveTo>
                    <a:pt x="29" y="0"/>
                  </a:moveTo>
                  <a:lnTo>
                    <a:pt x="4" y="3"/>
                  </a:lnTo>
                  <a:lnTo>
                    <a:pt x="0" y="14"/>
                  </a:lnTo>
                  <a:lnTo>
                    <a:pt x="17" y="41"/>
                  </a:lnTo>
                  <a:lnTo>
                    <a:pt x="33" y="18"/>
                  </a:lnTo>
                  <a:lnTo>
                    <a:pt x="29" y="0"/>
                  </a:lnTo>
                </a:path>
              </a:pathLst>
            </a:custGeom>
            <a:solidFill>
              <a:srgbClr val="FFFFFF">
                <a:lumMod val="50000"/>
              </a:srgbClr>
            </a:solid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64" name="Freeform 81"/>
            <p:cNvSpPr>
              <a:spLocks/>
            </p:cNvSpPr>
            <p:nvPr/>
          </p:nvSpPr>
          <p:spPr bwMode="auto">
            <a:xfrm>
              <a:off x="4772" y="2469"/>
              <a:ext cx="72" cy="96"/>
            </a:xfrm>
            <a:custGeom>
              <a:avLst/>
              <a:gdLst>
                <a:gd name="T0" fmla="*/ 2 w 67"/>
                <a:gd name="T1" fmla="*/ 10617868 h 89"/>
                <a:gd name="T2" fmla="*/ 6 w 67"/>
                <a:gd name="T3" fmla="*/ 22638535 h 89"/>
                <a:gd name="T4" fmla="*/ 2300869 w 67"/>
                <a:gd name="T5" fmla="*/ 24419087 h 89"/>
                <a:gd name="T6" fmla="*/ 2300869 w 67"/>
                <a:gd name="T7" fmla="*/ 28411322 h 89"/>
                <a:gd name="T8" fmla="*/ 2300869 w 67"/>
                <a:gd name="T9" fmla="*/ 31856551 h 89"/>
                <a:gd name="T10" fmla="*/ 2300869 w 67"/>
                <a:gd name="T11" fmla="*/ 37874140 h 89"/>
                <a:gd name="T12" fmla="*/ 3068472 w 67"/>
                <a:gd name="T13" fmla="*/ 40966746 h 89"/>
                <a:gd name="T14" fmla="*/ 4092159 w 67"/>
                <a:gd name="T15" fmla="*/ 44188824 h 89"/>
                <a:gd name="T16" fmla="*/ 4725715 w 67"/>
                <a:gd name="T17" fmla="*/ 46516225 h 89"/>
                <a:gd name="T18" fmla="*/ 5864621 w 67"/>
                <a:gd name="T19" fmla="*/ 44188824 h 89"/>
                <a:gd name="T20" fmla="*/ 10308930 w 67"/>
                <a:gd name="T21" fmla="*/ 42645886 h 89"/>
                <a:gd name="T22" fmla="*/ 11078250 w 67"/>
                <a:gd name="T23" fmla="*/ 40966746 h 89"/>
                <a:gd name="T24" fmla="*/ 12045242 w 67"/>
                <a:gd name="T25" fmla="*/ 37874140 h 89"/>
                <a:gd name="T26" fmla="*/ 12944137 w 67"/>
                <a:gd name="T27" fmla="*/ 35467306 h 89"/>
                <a:gd name="T28" fmla="*/ 13748129 w 67"/>
                <a:gd name="T29" fmla="*/ 31856551 h 89"/>
                <a:gd name="T30" fmla="*/ 15193115 w 67"/>
                <a:gd name="T31" fmla="*/ 26339673 h 89"/>
                <a:gd name="T32" fmla="*/ 18334699 w 67"/>
                <a:gd name="T33" fmla="*/ 19354396 h 89"/>
                <a:gd name="T34" fmla="*/ 17170032 w 67"/>
                <a:gd name="T35" fmla="*/ 12353772 h 89"/>
                <a:gd name="T36" fmla="*/ 15193115 w 67"/>
                <a:gd name="T37" fmla="*/ 12353772 h 89"/>
                <a:gd name="T38" fmla="*/ 14138047 w 67"/>
                <a:gd name="T39" fmla="*/ 3968107 h 89"/>
                <a:gd name="T40" fmla="*/ 16063709 w 67"/>
                <a:gd name="T41" fmla="*/ 4 h 89"/>
                <a:gd name="T42" fmla="*/ 15193115 w 67"/>
                <a:gd name="T43" fmla="*/ 0 h 89"/>
                <a:gd name="T44" fmla="*/ 14138047 w 67"/>
                <a:gd name="T45" fmla="*/ 0 h 89"/>
                <a:gd name="T46" fmla="*/ 13748129 w 67"/>
                <a:gd name="T47" fmla="*/ 0 h 89"/>
                <a:gd name="T48" fmla="*/ 12944137 w 67"/>
                <a:gd name="T49" fmla="*/ 0 h 89"/>
                <a:gd name="T50" fmla="*/ 12045242 w 67"/>
                <a:gd name="T51" fmla="*/ 0 h 89"/>
                <a:gd name="T52" fmla="*/ 11078250 w 67"/>
                <a:gd name="T53" fmla="*/ 4 h 89"/>
                <a:gd name="T54" fmla="*/ 10308930 w 67"/>
                <a:gd name="T55" fmla="*/ 4 h 89"/>
                <a:gd name="T56" fmla="*/ 10308930 w 67"/>
                <a:gd name="T57" fmla="*/ 0 h 89"/>
                <a:gd name="T58" fmla="*/ 9032024 w 67"/>
                <a:gd name="T59" fmla="*/ 4 h 89"/>
                <a:gd name="T60" fmla="*/ 8404805 w 67"/>
                <a:gd name="T61" fmla="*/ 4 h 89"/>
                <a:gd name="T62" fmla="*/ 8404805 w 67"/>
                <a:gd name="T63" fmla="*/ 3968107 h 89"/>
                <a:gd name="T64" fmla="*/ 8404805 w 67"/>
                <a:gd name="T65" fmla="*/ 4979971 h 89"/>
                <a:gd name="T66" fmla="*/ 8404805 w 67"/>
                <a:gd name="T67" fmla="*/ 6741413 h 89"/>
                <a:gd name="T68" fmla="*/ 7730073 w 67"/>
                <a:gd name="T69" fmla="*/ 8460464 h 89"/>
                <a:gd name="T70" fmla="*/ 6772594 w 67"/>
                <a:gd name="T71" fmla="*/ 8460464 h 89"/>
                <a:gd name="T72" fmla="*/ 5864621 w 67"/>
                <a:gd name="T73" fmla="*/ 8460464 h 89"/>
                <a:gd name="T74" fmla="*/ 4725715 w 67"/>
                <a:gd name="T75" fmla="*/ 8460464 h 89"/>
                <a:gd name="T76" fmla="*/ 4092159 w 67"/>
                <a:gd name="T77" fmla="*/ 8460464 h 89"/>
                <a:gd name="T78" fmla="*/ 4092159 w 67"/>
                <a:gd name="T79" fmla="*/ 10617868 h 89"/>
                <a:gd name="T80" fmla="*/ 3068472 w 67"/>
                <a:gd name="T81" fmla="*/ 8460464 h 89"/>
                <a:gd name="T82" fmla="*/ 3068472 w 67"/>
                <a:gd name="T83" fmla="*/ 6741413 h 89"/>
                <a:gd name="T84" fmla="*/ 2300869 w 67"/>
                <a:gd name="T85" fmla="*/ 6741413 h 89"/>
                <a:gd name="T86" fmla="*/ 2300869 w 67"/>
                <a:gd name="T87" fmla="*/ 4979971 h 89"/>
                <a:gd name="T88" fmla="*/ 2300869 w 67"/>
                <a:gd name="T89" fmla="*/ 3968107 h 89"/>
                <a:gd name="T90" fmla="*/ 6 w 67"/>
                <a:gd name="T91" fmla="*/ 3968107 h 89"/>
                <a:gd name="T92" fmla="*/ 2 w 67"/>
                <a:gd name="T93" fmla="*/ 3968107 h 89"/>
                <a:gd name="T94" fmla="*/ 0 w 67"/>
                <a:gd name="T95" fmla="*/ 3968107 h 89"/>
                <a:gd name="T96" fmla="*/ 0 w 67"/>
                <a:gd name="T97" fmla="*/ 4979971 h 89"/>
                <a:gd name="T98" fmla="*/ 0 w 67"/>
                <a:gd name="T99" fmla="*/ 6741413 h 89"/>
                <a:gd name="T100" fmla="*/ 0 w 67"/>
                <a:gd name="T101" fmla="*/ 8460464 h 89"/>
                <a:gd name="T102" fmla="*/ 2 w 67"/>
                <a:gd name="T103" fmla="*/ 10617868 h 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7"/>
                <a:gd name="T157" fmla="*/ 0 h 89"/>
                <a:gd name="T158" fmla="*/ 67 w 67"/>
                <a:gd name="T159" fmla="*/ 89 h 8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7" h="89">
                  <a:moveTo>
                    <a:pt x="2" y="20"/>
                  </a:moveTo>
                  <a:lnTo>
                    <a:pt x="6" y="44"/>
                  </a:lnTo>
                  <a:lnTo>
                    <a:pt x="8" y="47"/>
                  </a:lnTo>
                  <a:lnTo>
                    <a:pt x="8" y="55"/>
                  </a:lnTo>
                  <a:lnTo>
                    <a:pt x="8" y="60"/>
                  </a:lnTo>
                  <a:lnTo>
                    <a:pt x="8" y="71"/>
                  </a:lnTo>
                  <a:lnTo>
                    <a:pt x="12" y="78"/>
                  </a:lnTo>
                  <a:lnTo>
                    <a:pt x="16" y="84"/>
                  </a:lnTo>
                  <a:lnTo>
                    <a:pt x="18" y="88"/>
                  </a:lnTo>
                  <a:lnTo>
                    <a:pt x="21" y="84"/>
                  </a:lnTo>
                  <a:lnTo>
                    <a:pt x="37" y="81"/>
                  </a:lnTo>
                  <a:lnTo>
                    <a:pt x="40" y="78"/>
                  </a:lnTo>
                  <a:lnTo>
                    <a:pt x="44" y="71"/>
                  </a:lnTo>
                  <a:lnTo>
                    <a:pt x="47" y="68"/>
                  </a:lnTo>
                  <a:lnTo>
                    <a:pt x="49" y="60"/>
                  </a:lnTo>
                  <a:lnTo>
                    <a:pt x="56" y="51"/>
                  </a:lnTo>
                  <a:lnTo>
                    <a:pt x="66" y="37"/>
                  </a:lnTo>
                  <a:lnTo>
                    <a:pt x="62" y="24"/>
                  </a:lnTo>
                  <a:lnTo>
                    <a:pt x="56" y="24"/>
                  </a:lnTo>
                  <a:lnTo>
                    <a:pt x="52" y="7"/>
                  </a:lnTo>
                  <a:lnTo>
                    <a:pt x="59" y="4"/>
                  </a:lnTo>
                  <a:lnTo>
                    <a:pt x="56" y="0"/>
                  </a:lnTo>
                  <a:lnTo>
                    <a:pt x="52" y="0"/>
                  </a:lnTo>
                  <a:lnTo>
                    <a:pt x="49" y="0"/>
                  </a:lnTo>
                  <a:lnTo>
                    <a:pt x="47" y="0"/>
                  </a:lnTo>
                  <a:lnTo>
                    <a:pt x="44" y="0"/>
                  </a:lnTo>
                  <a:lnTo>
                    <a:pt x="40" y="4"/>
                  </a:lnTo>
                  <a:lnTo>
                    <a:pt x="37" y="4"/>
                  </a:lnTo>
                  <a:lnTo>
                    <a:pt x="37" y="0"/>
                  </a:lnTo>
                  <a:lnTo>
                    <a:pt x="33" y="4"/>
                  </a:lnTo>
                  <a:lnTo>
                    <a:pt x="31" y="4"/>
                  </a:lnTo>
                  <a:lnTo>
                    <a:pt x="31" y="7"/>
                  </a:lnTo>
                  <a:lnTo>
                    <a:pt x="31" y="10"/>
                  </a:lnTo>
                  <a:lnTo>
                    <a:pt x="31" y="14"/>
                  </a:lnTo>
                  <a:lnTo>
                    <a:pt x="28" y="17"/>
                  </a:lnTo>
                  <a:lnTo>
                    <a:pt x="25" y="17"/>
                  </a:lnTo>
                  <a:lnTo>
                    <a:pt x="21" y="17"/>
                  </a:lnTo>
                  <a:lnTo>
                    <a:pt x="18" y="17"/>
                  </a:lnTo>
                  <a:lnTo>
                    <a:pt x="16" y="17"/>
                  </a:lnTo>
                  <a:lnTo>
                    <a:pt x="16" y="20"/>
                  </a:lnTo>
                  <a:lnTo>
                    <a:pt x="12" y="17"/>
                  </a:lnTo>
                  <a:lnTo>
                    <a:pt x="12" y="14"/>
                  </a:lnTo>
                  <a:lnTo>
                    <a:pt x="8" y="14"/>
                  </a:lnTo>
                  <a:lnTo>
                    <a:pt x="8" y="10"/>
                  </a:lnTo>
                  <a:lnTo>
                    <a:pt x="8" y="7"/>
                  </a:lnTo>
                  <a:lnTo>
                    <a:pt x="6" y="7"/>
                  </a:lnTo>
                  <a:lnTo>
                    <a:pt x="2" y="7"/>
                  </a:lnTo>
                  <a:lnTo>
                    <a:pt x="0" y="7"/>
                  </a:lnTo>
                  <a:lnTo>
                    <a:pt x="0" y="10"/>
                  </a:lnTo>
                  <a:lnTo>
                    <a:pt x="0" y="14"/>
                  </a:lnTo>
                  <a:lnTo>
                    <a:pt x="0" y="17"/>
                  </a:lnTo>
                  <a:lnTo>
                    <a:pt x="2" y="20"/>
                  </a:lnTo>
                </a:path>
              </a:pathLst>
            </a:custGeom>
            <a:solidFill>
              <a:srgbClr val="808080">
                <a:lumMod val="20000"/>
                <a:lumOff val="80000"/>
              </a:srgbClr>
            </a:solid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65" name="Freeform 82"/>
            <p:cNvSpPr>
              <a:spLocks/>
            </p:cNvSpPr>
            <p:nvPr/>
          </p:nvSpPr>
          <p:spPr bwMode="auto">
            <a:xfrm>
              <a:off x="4028" y="2564"/>
              <a:ext cx="48" cy="66"/>
            </a:xfrm>
            <a:custGeom>
              <a:avLst/>
              <a:gdLst>
                <a:gd name="T0" fmla="*/ 24943540 w 44"/>
                <a:gd name="T1" fmla="*/ 50510285 h 61"/>
                <a:gd name="T2" fmla="*/ 24943540 w 44"/>
                <a:gd name="T3" fmla="*/ 44625216 h 61"/>
                <a:gd name="T4" fmla="*/ 24943540 w 44"/>
                <a:gd name="T5" fmla="*/ 39387803 h 61"/>
                <a:gd name="T6" fmla="*/ 24943540 w 44"/>
                <a:gd name="T7" fmla="*/ 29154292 h 61"/>
                <a:gd name="T8" fmla="*/ 0 w 44"/>
                <a:gd name="T9" fmla="*/ 24551483 h 61"/>
                <a:gd name="T10" fmla="*/ 35327403 w 44"/>
                <a:gd name="T11" fmla="*/ 18138349 h 61"/>
                <a:gd name="T12" fmla="*/ 75102729 w 44"/>
                <a:gd name="T13" fmla="*/ 15303604 h 61"/>
                <a:gd name="T14" fmla="*/ 81930246 w 44"/>
                <a:gd name="T15" fmla="*/ 6960715 h 61"/>
                <a:gd name="T16" fmla="*/ 123878741 w 44"/>
                <a:gd name="T17" fmla="*/ 0 h 61"/>
                <a:gd name="T18" fmla="*/ 147425857 w 44"/>
                <a:gd name="T19" fmla="*/ 3 h 61"/>
                <a:gd name="T20" fmla="*/ 160828151 w 44"/>
                <a:gd name="T21" fmla="*/ 8816492 h 61"/>
                <a:gd name="T22" fmla="*/ 160828151 w 44"/>
                <a:gd name="T23" fmla="*/ 11167037 h 61"/>
                <a:gd name="T24" fmla="*/ 97503745 w 44"/>
                <a:gd name="T25" fmla="*/ 24551483 h 61"/>
                <a:gd name="T26" fmla="*/ 75102729 w 44"/>
                <a:gd name="T27" fmla="*/ 50510285 h 61"/>
                <a:gd name="T28" fmla="*/ 45864543 w 44"/>
                <a:gd name="T29" fmla="*/ 53978119 h 61"/>
                <a:gd name="T30" fmla="*/ 24943540 w 44"/>
                <a:gd name="T31" fmla="*/ 50510285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61"/>
                <a:gd name="T50" fmla="*/ 44 w 44"/>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61">
                  <a:moveTo>
                    <a:pt x="6" y="56"/>
                  </a:moveTo>
                  <a:lnTo>
                    <a:pt x="6" y="50"/>
                  </a:lnTo>
                  <a:lnTo>
                    <a:pt x="6" y="43"/>
                  </a:lnTo>
                  <a:lnTo>
                    <a:pt x="6" y="33"/>
                  </a:lnTo>
                  <a:lnTo>
                    <a:pt x="0" y="27"/>
                  </a:lnTo>
                  <a:lnTo>
                    <a:pt x="10" y="20"/>
                  </a:lnTo>
                  <a:lnTo>
                    <a:pt x="20" y="17"/>
                  </a:lnTo>
                  <a:lnTo>
                    <a:pt x="22" y="7"/>
                  </a:lnTo>
                  <a:lnTo>
                    <a:pt x="33" y="0"/>
                  </a:lnTo>
                  <a:lnTo>
                    <a:pt x="39" y="3"/>
                  </a:lnTo>
                  <a:lnTo>
                    <a:pt x="43" y="10"/>
                  </a:lnTo>
                  <a:lnTo>
                    <a:pt x="43" y="13"/>
                  </a:lnTo>
                  <a:lnTo>
                    <a:pt x="26" y="27"/>
                  </a:lnTo>
                  <a:lnTo>
                    <a:pt x="20" y="56"/>
                  </a:lnTo>
                  <a:lnTo>
                    <a:pt x="13" y="60"/>
                  </a:lnTo>
                  <a:lnTo>
                    <a:pt x="6" y="56"/>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grpSp>
      <p:sp>
        <p:nvSpPr>
          <p:cNvPr id="40994" name="Text Box 83"/>
          <p:cNvSpPr txBox="1">
            <a:spLocks noChangeArrowheads="1"/>
          </p:cNvSpPr>
          <p:nvPr/>
        </p:nvSpPr>
        <p:spPr bwMode="auto">
          <a:xfrm>
            <a:off x="6897688" y="2900363"/>
            <a:ext cx="228600" cy="138112"/>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Chad</a:t>
            </a:r>
          </a:p>
        </p:txBody>
      </p:sp>
      <p:sp>
        <p:nvSpPr>
          <p:cNvPr id="40995" name="Text Box 84"/>
          <p:cNvSpPr txBox="1">
            <a:spLocks noChangeArrowheads="1"/>
          </p:cNvSpPr>
          <p:nvPr/>
        </p:nvSpPr>
        <p:spPr bwMode="auto">
          <a:xfrm>
            <a:off x="6396038" y="3419475"/>
            <a:ext cx="444500" cy="139700"/>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Cameroon</a:t>
            </a:r>
          </a:p>
        </p:txBody>
      </p:sp>
      <p:sp>
        <p:nvSpPr>
          <p:cNvPr id="40996" name="Text Box 85"/>
          <p:cNvSpPr txBox="1">
            <a:spLocks noChangeArrowheads="1"/>
          </p:cNvSpPr>
          <p:nvPr/>
        </p:nvSpPr>
        <p:spPr bwMode="auto">
          <a:xfrm>
            <a:off x="6846888" y="3409950"/>
            <a:ext cx="625475" cy="193675"/>
          </a:xfrm>
          <a:prstGeom prst="rect">
            <a:avLst/>
          </a:prstGeom>
          <a:noFill/>
          <a:ln w="9525">
            <a:noFill/>
            <a:miter lim="800000"/>
            <a:headEnd/>
            <a:tailEnd/>
          </a:ln>
        </p:spPr>
        <p:txBody>
          <a:bodyPr wrap="none" lIns="0" tIns="0" rIns="0" bIns="0">
            <a:spAutoFit/>
          </a:bodyPr>
          <a:lstStyle/>
          <a:p>
            <a:pPr algn="ctr">
              <a:lnSpc>
                <a:spcPct val="70000"/>
              </a:lnSpc>
            </a:pPr>
            <a:r>
              <a:rPr lang="en-US" sz="900">
                <a:solidFill>
                  <a:srgbClr val="000000"/>
                </a:solidFill>
                <a:latin typeface="Arial Narrow" pitchFamily="34" charset="0"/>
                <a:ea typeface="ＭＳ Ｐゴシック" pitchFamily="34" charset="-128"/>
              </a:rPr>
              <a:t>Central African</a:t>
            </a:r>
          </a:p>
          <a:p>
            <a:pPr algn="ctr">
              <a:lnSpc>
                <a:spcPct val="70000"/>
              </a:lnSpc>
            </a:pPr>
            <a:r>
              <a:rPr lang="en-US" sz="900">
                <a:solidFill>
                  <a:srgbClr val="000000"/>
                </a:solidFill>
                <a:latin typeface="Arial Narrow" pitchFamily="34" charset="0"/>
                <a:ea typeface="ＭＳ Ｐゴシック" pitchFamily="34" charset="-128"/>
              </a:rPr>
              <a:t>Republic</a:t>
            </a:r>
          </a:p>
        </p:txBody>
      </p:sp>
      <p:sp>
        <p:nvSpPr>
          <p:cNvPr id="40997" name="Text Box 86"/>
          <p:cNvSpPr txBox="1">
            <a:spLocks noChangeArrowheads="1"/>
          </p:cNvSpPr>
          <p:nvPr/>
        </p:nvSpPr>
        <p:spPr bwMode="auto">
          <a:xfrm>
            <a:off x="7032625" y="3924300"/>
            <a:ext cx="481013" cy="292100"/>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Democratic</a:t>
            </a:r>
          </a:p>
          <a:p>
            <a:pPr>
              <a:lnSpc>
                <a:spcPct val="70000"/>
              </a:lnSpc>
            </a:pPr>
            <a:r>
              <a:rPr lang="en-US" sz="900">
                <a:solidFill>
                  <a:srgbClr val="000000"/>
                </a:solidFill>
                <a:latin typeface="Arial Narrow" pitchFamily="34" charset="0"/>
                <a:ea typeface="ＭＳ Ｐゴシック" pitchFamily="34" charset="-128"/>
              </a:rPr>
              <a:t>Republic of</a:t>
            </a:r>
          </a:p>
          <a:p>
            <a:pPr>
              <a:lnSpc>
                <a:spcPct val="70000"/>
              </a:lnSpc>
            </a:pPr>
            <a:r>
              <a:rPr lang="en-US" sz="900">
                <a:solidFill>
                  <a:srgbClr val="000000"/>
                </a:solidFill>
                <a:latin typeface="Arial Narrow" pitchFamily="34" charset="0"/>
                <a:ea typeface="ＭＳ Ｐゴシック" pitchFamily="34" charset="-128"/>
              </a:rPr>
              <a:t>Congo</a:t>
            </a:r>
          </a:p>
        </p:txBody>
      </p:sp>
      <p:sp>
        <p:nvSpPr>
          <p:cNvPr id="40998" name="Text Box 87"/>
          <p:cNvSpPr txBox="1">
            <a:spLocks noChangeArrowheads="1"/>
          </p:cNvSpPr>
          <p:nvPr/>
        </p:nvSpPr>
        <p:spPr bwMode="auto">
          <a:xfrm>
            <a:off x="6813550" y="4645025"/>
            <a:ext cx="293688" cy="138113"/>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Angola</a:t>
            </a:r>
          </a:p>
        </p:txBody>
      </p:sp>
      <p:sp>
        <p:nvSpPr>
          <p:cNvPr id="40999" name="Text Box 88"/>
          <p:cNvSpPr txBox="1">
            <a:spLocks noChangeArrowheads="1"/>
          </p:cNvSpPr>
          <p:nvPr/>
        </p:nvSpPr>
        <p:spPr bwMode="auto">
          <a:xfrm>
            <a:off x="6711950" y="3852863"/>
            <a:ext cx="280988" cy="138112"/>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Congo</a:t>
            </a:r>
          </a:p>
        </p:txBody>
      </p:sp>
      <p:sp>
        <p:nvSpPr>
          <p:cNvPr id="41000" name="Text Box 89"/>
          <p:cNvSpPr txBox="1">
            <a:spLocks noChangeArrowheads="1"/>
          </p:cNvSpPr>
          <p:nvPr/>
        </p:nvSpPr>
        <p:spPr bwMode="auto">
          <a:xfrm>
            <a:off x="6424613" y="3910013"/>
            <a:ext cx="285750" cy="138112"/>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Gabon</a:t>
            </a:r>
          </a:p>
        </p:txBody>
      </p:sp>
      <p:sp>
        <p:nvSpPr>
          <p:cNvPr id="41001" name="Text Box 90"/>
          <p:cNvSpPr txBox="1">
            <a:spLocks noChangeArrowheads="1"/>
          </p:cNvSpPr>
          <p:nvPr/>
        </p:nvSpPr>
        <p:spPr bwMode="auto">
          <a:xfrm>
            <a:off x="6065838" y="4052888"/>
            <a:ext cx="425450" cy="193675"/>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Equatorial</a:t>
            </a:r>
          </a:p>
          <a:p>
            <a:pPr>
              <a:lnSpc>
                <a:spcPct val="70000"/>
              </a:lnSpc>
            </a:pPr>
            <a:r>
              <a:rPr lang="en-US" sz="900">
                <a:solidFill>
                  <a:srgbClr val="000000"/>
                </a:solidFill>
                <a:latin typeface="Arial Narrow" pitchFamily="34" charset="0"/>
                <a:ea typeface="ＭＳ Ｐゴシック" pitchFamily="34" charset="-128"/>
              </a:rPr>
              <a:t>Guinea</a:t>
            </a:r>
          </a:p>
        </p:txBody>
      </p:sp>
      <p:sp>
        <p:nvSpPr>
          <p:cNvPr id="41002" name="Text Box 91"/>
          <p:cNvSpPr txBox="1">
            <a:spLocks noChangeArrowheads="1"/>
          </p:cNvSpPr>
          <p:nvPr/>
        </p:nvSpPr>
        <p:spPr bwMode="auto">
          <a:xfrm>
            <a:off x="7350125" y="4268788"/>
            <a:ext cx="327025" cy="139700"/>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Burundi</a:t>
            </a:r>
          </a:p>
        </p:txBody>
      </p:sp>
      <p:sp>
        <p:nvSpPr>
          <p:cNvPr id="41003" name="Text Box 92"/>
          <p:cNvSpPr txBox="1">
            <a:spLocks noChangeArrowheads="1"/>
          </p:cNvSpPr>
          <p:nvPr/>
        </p:nvSpPr>
        <p:spPr bwMode="auto">
          <a:xfrm>
            <a:off x="5789613" y="3814763"/>
            <a:ext cx="436562" cy="195262"/>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Sao Tome</a:t>
            </a:r>
          </a:p>
          <a:p>
            <a:pPr>
              <a:lnSpc>
                <a:spcPct val="70000"/>
              </a:lnSpc>
            </a:pPr>
            <a:r>
              <a:rPr lang="en-US" sz="900">
                <a:solidFill>
                  <a:srgbClr val="000000"/>
                </a:solidFill>
                <a:latin typeface="Arial Narrow" pitchFamily="34" charset="0"/>
                <a:ea typeface="ＭＳ Ｐゴシック" pitchFamily="34" charset="-128"/>
              </a:rPr>
              <a:t>&amp; Principe</a:t>
            </a:r>
          </a:p>
        </p:txBody>
      </p:sp>
      <p:sp>
        <p:nvSpPr>
          <p:cNvPr id="576" name="Freeform 93"/>
          <p:cNvSpPr>
            <a:spLocks/>
          </p:cNvSpPr>
          <p:nvPr/>
        </p:nvSpPr>
        <p:spPr bwMode="auto">
          <a:xfrm>
            <a:off x="6323013" y="3805238"/>
            <a:ext cx="177800" cy="217487"/>
          </a:xfrm>
          <a:custGeom>
            <a:avLst/>
            <a:gdLst>
              <a:gd name="T0" fmla="*/ 0 w 127"/>
              <a:gd name="T1" fmla="*/ 2147483647 h 151"/>
              <a:gd name="T2" fmla="*/ 2147483647 w 127"/>
              <a:gd name="T3" fmla="*/ 0 h 151"/>
              <a:gd name="T4" fmla="*/ 0 60000 65536"/>
              <a:gd name="T5" fmla="*/ 0 60000 65536"/>
              <a:gd name="T6" fmla="*/ 0 w 127"/>
              <a:gd name="T7" fmla="*/ 0 h 151"/>
              <a:gd name="T8" fmla="*/ 127 w 127"/>
              <a:gd name="T9" fmla="*/ 151 h 151"/>
            </a:gdLst>
            <a:ahLst/>
            <a:cxnLst>
              <a:cxn ang="T4">
                <a:pos x="T0" y="T1"/>
              </a:cxn>
              <a:cxn ang="T5">
                <a:pos x="T2" y="T3"/>
              </a:cxn>
            </a:cxnLst>
            <a:rect l="T6" t="T7" r="T8" b="T9"/>
            <a:pathLst>
              <a:path w="127" h="151">
                <a:moveTo>
                  <a:pt x="0" y="151"/>
                </a:moveTo>
                <a:lnTo>
                  <a:pt x="127" y="0"/>
                </a:lnTo>
              </a:path>
            </a:pathLst>
          </a:custGeom>
          <a:noFill/>
          <a:ln w="9525">
            <a:solidFill>
              <a:srgbClr val="FFFFFF"/>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77" name="Line 94"/>
          <p:cNvSpPr>
            <a:spLocks noChangeShapeType="1"/>
          </p:cNvSpPr>
          <p:nvPr/>
        </p:nvSpPr>
        <p:spPr bwMode="auto">
          <a:xfrm flipV="1">
            <a:off x="6183313" y="3792538"/>
            <a:ext cx="112712" cy="38100"/>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78" name="Line 95"/>
          <p:cNvSpPr>
            <a:spLocks noChangeShapeType="1"/>
          </p:cNvSpPr>
          <p:nvPr/>
        </p:nvSpPr>
        <p:spPr bwMode="auto">
          <a:xfrm flipV="1">
            <a:off x="7551738" y="4133850"/>
            <a:ext cx="128587" cy="165100"/>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grpSp>
        <p:nvGrpSpPr>
          <p:cNvPr id="5" name="Group 99"/>
          <p:cNvGrpSpPr>
            <a:grpSpLocks/>
          </p:cNvGrpSpPr>
          <p:nvPr/>
        </p:nvGrpSpPr>
        <p:grpSpPr bwMode="auto">
          <a:xfrm>
            <a:off x="7215188" y="2402534"/>
            <a:ext cx="1879600" cy="2263775"/>
            <a:chOff x="4464" y="1323"/>
            <a:chExt cx="1344" cy="1571"/>
          </a:xfrm>
          <a:solidFill>
            <a:srgbClr val="FFFFFF">
              <a:lumMod val="85000"/>
            </a:srgbClr>
          </a:solidFill>
        </p:grpSpPr>
        <p:sp>
          <p:nvSpPr>
            <p:cNvPr id="580" name="Freeform 100"/>
            <p:cNvSpPr>
              <a:spLocks/>
            </p:cNvSpPr>
            <p:nvPr/>
          </p:nvSpPr>
          <p:spPr bwMode="auto">
            <a:xfrm>
              <a:off x="5667" y="2629"/>
              <a:ext cx="141" cy="59"/>
            </a:xfrm>
            <a:custGeom>
              <a:avLst/>
              <a:gdLst>
                <a:gd name="T0" fmla="*/ 2147483647 w 17"/>
                <a:gd name="T1" fmla="*/ 2147483647 h 24"/>
                <a:gd name="T2" fmla="*/ 0 w 17"/>
                <a:gd name="T3" fmla="*/ 2147483647 h 24"/>
                <a:gd name="T4" fmla="*/ 2147483647 w 17"/>
                <a:gd name="T5" fmla="*/ 2147483647 h 24"/>
                <a:gd name="T6" fmla="*/ 2147483647 w 17"/>
                <a:gd name="T7" fmla="*/ 0 h 24"/>
                <a:gd name="T8" fmla="*/ 2147483647 w 17"/>
                <a:gd name="T9" fmla="*/ 2147483647 h 24"/>
                <a:gd name="T10" fmla="*/ 2147483647 w 17"/>
                <a:gd name="T11" fmla="*/ 0 h 24"/>
                <a:gd name="T12" fmla="*/ 2147483647 w 17"/>
                <a:gd name="T13" fmla="*/ 2147483647 h 24"/>
                <a:gd name="T14" fmla="*/ 2147483647 w 17"/>
                <a:gd name="T15" fmla="*/ 2147483647 h 24"/>
                <a:gd name="T16" fmla="*/ 2147483647 w 17"/>
                <a:gd name="T17" fmla="*/ 2147483647 h 24"/>
                <a:gd name="T18" fmla="*/ 2147483647 w 17"/>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4"/>
                <a:gd name="T32" fmla="*/ 17 w 17"/>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4">
                  <a:moveTo>
                    <a:pt x="10" y="23"/>
                  </a:moveTo>
                  <a:lnTo>
                    <a:pt x="0" y="19"/>
                  </a:lnTo>
                  <a:lnTo>
                    <a:pt x="5" y="9"/>
                  </a:lnTo>
                  <a:lnTo>
                    <a:pt x="5" y="0"/>
                  </a:lnTo>
                  <a:lnTo>
                    <a:pt x="5" y="3"/>
                  </a:lnTo>
                  <a:lnTo>
                    <a:pt x="10" y="0"/>
                  </a:lnTo>
                  <a:lnTo>
                    <a:pt x="10" y="6"/>
                  </a:lnTo>
                  <a:lnTo>
                    <a:pt x="10" y="9"/>
                  </a:lnTo>
                  <a:lnTo>
                    <a:pt x="16" y="13"/>
                  </a:lnTo>
                  <a:lnTo>
                    <a:pt x="10" y="23"/>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81" name="Freeform 101"/>
            <p:cNvSpPr>
              <a:spLocks/>
            </p:cNvSpPr>
            <p:nvPr/>
          </p:nvSpPr>
          <p:spPr bwMode="auto">
            <a:xfrm>
              <a:off x="5288" y="1829"/>
              <a:ext cx="439" cy="614"/>
            </a:xfrm>
            <a:custGeom>
              <a:avLst/>
              <a:gdLst>
                <a:gd name="T0" fmla="*/ 0 w 406"/>
                <a:gd name="T1" fmla="*/ 214068701 h 569"/>
                <a:gd name="T2" fmla="*/ 17120593 w 406"/>
                <a:gd name="T3" fmla="*/ 319160318 h 569"/>
                <a:gd name="T4" fmla="*/ 19319567 w 406"/>
                <a:gd name="T5" fmla="*/ 317166098 h 569"/>
                <a:gd name="T6" fmla="*/ 47644591 w 406"/>
                <a:gd name="T7" fmla="*/ 289904216 h 569"/>
                <a:gd name="T8" fmla="*/ 51127629 w 406"/>
                <a:gd name="T9" fmla="*/ 286478698 h 569"/>
                <a:gd name="T10" fmla="*/ 51127629 w 406"/>
                <a:gd name="T11" fmla="*/ 284435859 h 569"/>
                <a:gd name="T12" fmla="*/ 80252152 w 406"/>
                <a:gd name="T13" fmla="*/ 267643007 h 569"/>
                <a:gd name="T14" fmla="*/ 128258651 w 406"/>
                <a:gd name="T15" fmla="*/ 237865630 h 569"/>
                <a:gd name="T16" fmla="*/ 159570907 w 406"/>
                <a:gd name="T17" fmla="*/ 224323226 h 569"/>
                <a:gd name="T18" fmla="*/ 172540875 w 406"/>
                <a:gd name="T19" fmla="*/ 212367026 h 569"/>
                <a:gd name="T20" fmla="*/ 211342685 w 406"/>
                <a:gd name="T21" fmla="*/ 185880843 h 569"/>
                <a:gd name="T22" fmla="*/ 226410994 w 406"/>
                <a:gd name="T23" fmla="*/ 166679955 h 569"/>
                <a:gd name="T24" fmla="*/ 245877780 w 406"/>
                <a:gd name="T25" fmla="*/ 152010330 h 569"/>
                <a:gd name="T26" fmla="*/ 259138672 w 406"/>
                <a:gd name="T27" fmla="*/ 127237665 h 569"/>
                <a:gd name="T28" fmla="*/ 271967883 w 406"/>
                <a:gd name="T29" fmla="*/ 109957792 h 569"/>
                <a:gd name="T30" fmla="*/ 282005765 w 406"/>
                <a:gd name="T31" fmla="*/ 93234278 h 569"/>
                <a:gd name="T32" fmla="*/ 289678738 w 406"/>
                <a:gd name="T33" fmla="*/ 84019543 h 569"/>
                <a:gd name="T34" fmla="*/ 298535688 w 406"/>
                <a:gd name="T35" fmla="*/ 72273203 h 569"/>
                <a:gd name="T36" fmla="*/ 302976516 w 406"/>
                <a:gd name="T37" fmla="*/ 70837173 h 569"/>
                <a:gd name="T38" fmla="*/ 312376909 w 406"/>
                <a:gd name="T39" fmla="*/ 39546970 h 569"/>
                <a:gd name="T40" fmla="*/ 322402610 w 406"/>
                <a:gd name="T41" fmla="*/ 37646225 h 569"/>
                <a:gd name="T42" fmla="*/ 326953884 w 406"/>
                <a:gd name="T43" fmla="*/ 36318449 h 569"/>
                <a:gd name="T44" fmla="*/ 322402610 w 406"/>
                <a:gd name="T45" fmla="*/ 34661587 h 569"/>
                <a:gd name="T46" fmla="*/ 314210483 w 406"/>
                <a:gd name="T47" fmla="*/ 34661587 h 569"/>
                <a:gd name="T48" fmla="*/ 322402610 w 406"/>
                <a:gd name="T49" fmla="*/ 19095888 h 569"/>
                <a:gd name="T50" fmla="*/ 319863452 w 406"/>
                <a:gd name="T51" fmla="*/ 9565658 h 569"/>
                <a:gd name="T52" fmla="*/ 322402610 w 406"/>
                <a:gd name="T53" fmla="*/ 4 h 569"/>
                <a:gd name="T54" fmla="*/ 312376909 w 406"/>
                <a:gd name="T55" fmla="*/ 0 h 569"/>
                <a:gd name="T56" fmla="*/ 298535688 w 406"/>
                <a:gd name="T57" fmla="*/ 4468432 h 569"/>
                <a:gd name="T58" fmla="*/ 267178832 w 406"/>
                <a:gd name="T59" fmla="*/ 11595470 h 569"/>
                <a:gd name="T60" fmla="*/ 211342685 w 406"/>
                <a:gd name="T61" fmla="*/ 19095888 h 569"/>
                <a:gd name="T62" fmla="*/ 198103106 w 406"/>
                <a:gd name="T63" fmla="*/ 19095888 h 569"/>
                <a:gd name="T64" fmla="*/ 195985804 w 406"/>
                <a:gd name="T65" fmla="*/ 20606107 h 569"/>
                <a:gd name="T66" fmla="*/ 193651483 w 406"/>
                <a:gd name="T67" fmla="*/ 23003370 h 569"/>
                <a:gd name="T68" fmla="*/ 185932975 w 406"/>
                <a:gd name="T69" fmla="*/ 24822604 h 569"/>
                <a:gd name="T70" fmla="*/ 167175371 w 406"/>
                <a:gd name="T71" fmla="*/ 28904086 h 569"/>
                <a:gd name="T72" fmla="*/ 155027799 w 406"/>
                <a:gd name="T73" fmla="*/ 24822604 h 569"/>
                <a:gd name="T74" fmla="*/ 149659112 w 406"/>
                <a:gd name="T75" fmla="*/ 24822604 h 569"/>
                <a:gd name="T76" fmla="*/ 147365067 w 406"/>
                <a:gd name="T77" fmla="*/ 26785712 h 569"/>
                <a:gd name="T78" fmla="*/ 141666529 w 406"/>
                <a:gd name="T79" fmla="*/ 28904086 h 569"/>
                <a:gd name="T80" fmla="*/ 131586850 w 406"/>
                <a:gd name="T81" fmla="*/ 30149178 h 569"/>
                <a:gd name="T82" fmla="*/ 127519782 w 406"/>
                <a:gd name="T83" fmla="*/ 34661587 h 569"/>
                <a:gd name="T84" fmla="*/ 99701775 w 406"/>
                <a:gd name="T85" fmla="*/ 32330278 h 569"/>
                <a:gd name="T86" fmla="*/ 93287654 w 406"/>
                <a:gd name="T87" fmla="*/ 30149178 h 569"/>
                <a:gd name="T88" fmla="*/ 92026102 w 406"/>
                <a:gd name="T89" fmla="*/ 26785712 h 569"/>
                <a:gd name="T90" fmla="*/ 86275143 w 406"/>
                <a:gd name="T91" fmla="*/ 23003370 h 569"/>
                <a:gd name="T92" fmla="*/ 80252152 w 406"/>
                <a:gd name="T93" fmla="*/ 16965544 h 569"/>
                <a:gd name="T94" fmla="*/ 75569671 w 406"/>
                <a:gd name="T95" fmla="*/ 11595470 h 569"/>
                <a:gd name="T96" fmla="*/ 70421513 w 406"/>
                <a:gd name="T97" fmla="*/ 9565658 h 569"/>
                <a:gd name="T98" fmla="*/ 67018957 w 406"/>
                <a:gd name="T99" fmla="*/ 15102550 h 569"/>
                <a:gd name="T100" fmla="*/ 63114963 w 406"/>
                <a:gd name="T101" fmla="*/ 16965544 h 569"/>
                <a:gd name="T102" fmla="*/ 60232183 w 406"/>
                <a:gd name="T103" fmla="*/ 20606107 h 569"/>
                <a:gd name="T104" fmla="*/ 60232183 w 406"/>
                <a:gd name="T105" fmla="*/ 36318449 h 569"/>
                <a:gd name="T106" fmla="*/ 67018957 w 406"/>
                <a:gd name="T107" fmla="*/ 43836240 h 569"/>
                <a:gd name="T108" fmla="*/ 223070893 w 406"/>
                <a:gd name="T109" fmla="*/ 91354148 h 569"/>
                <a:gd name="T110" fmla="*/ 92026102 w 406"/>
                <a:gd name="T111" fmla="*/ 163634897 h 569"/>
                <a:gd name="T112" fmla="*/ 68244973 w 406"/>
                <a:gd name="T113" fmla="*/ 170367010 h 569"/>
                <a:gd name="T114" fmla="*/ 67018957 w 406"/>
                <a:gd name="T115" fmla="*/ 172519932 h 569"/>
                <a:gd name="T116" fmla="*/ 36099742 w 406"/>
                <a:gd name="T117" fmla="*/ 183840629 h 569"/>
                <a:gd name="T118" fmla="*/ 28555449 w 406"/>
                <a:gd name="T119" fmla="*/ 188197856 h 5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06"/>
                <a:gd name="T181" fmla="*/ 0 h 569"/>
                <a:gd name="T182" fmla="*/ 406 w 406"/>
                <a:gd name="T183" fmla="*/ 569 h 5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06" h="569">
                  <a:moveTo>
                    <a:pt x="27" y="346"/>
                  </a:moveTo>
                  <a:lnTo>
                    <a:pt x="0" y="380"/>
                  </a:lnTo>
                  <a:lnTo>
                    <a:pt x="2" y="541"/>
                  </a:lnTo>
                  <a:lnTo>
                    <a:pt x="21" y="565"/>
                  </a:lnTo>
                  <a:lnTo>
                    <a:pt x="21" y="568"/>
                  </a:lnTo>
                  <a:lnTo>
                    <a:pt x="24" y="561"/>
                  </a:lnTo>
                  <a:lnTo>
                    <a:pt x="59" y="521"/>
                  </a:lnTo>
                  <a:lnTo>
                    <a:pt x="59" y="514"/>
                  </a:lnTo>
                  <a:lnTo>
                    <a:pt x="63" y="514"/>
                  </a:lnTo>
                  <a:lnTo>
                    <a:pt x="63" y="508"/>
                  </a:lnTo>
                  <a:lnTo>
                    <a:pt x="59" y="508"/>
                  </a:lnTo>
                  <a:lnTo>
                    <a:pt x="63" y="504"/>
                  </a:lnTo>
                  <a:lnTo>
                    <a:pt x="71" y="504"/>
                  </a:lnTo>
                  <a:lnTo>
                    <a:pt x="100" y="474"/>
                  </a:lnTo>
                  <a:lnTo>
                    <a:pt x="141" y="433"/>
                  </a:lnTo>
                  <a:lnTo>
                    <a:pt x="160" y="420"/>
                  </a:lnTo>
                  <a:lnTo>
                    <a:pt x="176" y="417"/>
                  </a:lnTo>
                  <a:lnTo>
                    <a:pt x="199" y="397"/>
                  </a:lnTo>
                  <a:lnTo>
                    <a:pt x="211" y="384"/>
                  </a:lnTo>
                  <a:lnTo>
                    <a:pt x="215" y="376"/>
                  </a:lnTo>
                  <a:lnTo>
                    <a:pt x="228" y="366"/>
                  </a:lnTo>
                  <a:lnTo>
                    <a:pt x="263" y="329"/>
                  </a:lnTo>
                  <a:lnTo>
                    <a:pt x="275" y="310"/>
                  </a:lnTo>
                  <a:lnTo>
                    <a:pt x="281" y="296"/>
                  </a:lnTo>
                  <a:lnTo>
                    <a:pt x="303" y="269"/>
                  </a:lnTo>
                  <a:lnTo>
                    <a:pt x="306" y="269"/>
                  </a:lnTo>
                  <a:lnTo>
                    <a:pt x="309" y="262"/>
                  </a:lnTo>
                  <a:lnTo>
                    <a:pt x="322" y="226"/>
                  </a:lnTo>
                  <a:lnTo>
                    <a:pt x="322" y="222"/>
                  </a:lnTo>
                  <a:lnTo>
                    <a:pt x="338" y="195"/>
                  </a:lnTo>
                  <a:lnTo>
                    <a:pt x="341" y="189"/>
                  </a:lnTo>
                  <a:lnTo>
                    <a:pt x="351" y="165"/>
                  </a:lnTo>
                  <a:lnTo>
                    <a:pt x="360" y="155"/>
                  </a:lnTo>
                  <a:lnTo>
                    <a:pt x="360" y="148"/>
                  </a:lnTo>
                  <a:lnTo>
                    <a:pt x="369" y="138"/>
                  </a:lnTo>
                  <a:lnTo>
                    <a:pt x="373" y="128"/>
                  </a:lnTo>
                  <a:lnTo>
                    <a:pt x="373" y="125"/>
                  </a:lnTo>
                  <a:lnTo>
                    <a:pt x="376" y="125"/>
                  </a:lnTo>
                  <a:lnTo>
                    <a:pt x="383" y="118"/>
                  </a:lnTo>
                  <a:lnTo>
                    <a:pt x="388" y="70"/>
                  </a:lnTo>
                  <a:lnTo>
                    <a:pt x="388" y="67"/>
                  </a:lnTo>
                  <a:lnTo>
                    <a:pt x="401" y="67"/>
                  </a:lnTo>
                  <a:lnTo>
                    <a:pt x="405" y="67"/>
                  </a:lnTo>
                  <a:lnTo>
                    <a:pt x="405" y="64"/>
                  </a:lnTo>
                  <a:lnTo>
                    <a:pt x="401" y="64"/>
                  </a:lnTo>
                  <a:lnTo>
                    <a:pt x="401" y="61"/>
                  </a:lnTo>
                  <a:lnTo>
                    <a:pt x="395" y="64"/>
                  </a:lnTo>
                  <a:lnTo>
                    <a:pt x="392" y="61"/>
                  </a:lnTo>
                  <a:lnTo>
                    <a:pt x="398" y="57"/>
                  </a:lnTo>
                  <a:lnTo>
                    <a:pt x="401" y="34"/>
                  </a:lnTo>
                  <a:lnTo>
                    <a:pt x="395" y="30"/>
                  </a:lnTo>
                  <a:lnTo>
                    <a:pt x="398" y="17"/>
                  </a:lnTo>
                  <a:lnTo>
                    <a:pt x="401" y="14"/>
                  </a:lnTo>
                  <a:lnTo>
                    <a:pt x="401" y="4"/>
                  </a:lnTo>
                  <a:lnTo>
                    <a:pt x="395" y="4"/>
                  </a:lnTo>
                  <a:lnTo>
                    <a:pt x="388" y="0"/>
                  </a:lnTo>
                  <a:lnTo>
                    <a:pt x="376" y="0"/>
                  </a:lnTo>
                  <a:lnTo>
                    <a:pt x="373" y="7"/>
                  </a:lnTo>
                  <a:lnTo>
                    <a:pt x="332" y="17"/>
                  </a:lnTo>
                  <a:lnTo>
                    <a:pt x="332" y="20"/>
                  </a:lnTo>
                  <a:lnTo>
                    <a:pt x="287" y="30"/>
                  </a:lnTo>
                  <a:lnTo>
                    <a:pt x="263" y="34"/>
                  </a:lnTo>
                  <a:lnTo>
                    <a:pt x="259" y="34"/>
                  </a:lnTo>
                  <a:lnTo>
                    <a:pt x="246" y="34"/>
                  </a:lnTo>
                  <a:lnTo>
                    <a:pt x="244" y="34"/>
                  </a:lnTo>
                  <a:lnTo>
                    <a:pt x="244" y="37"/>
                  </a:lnTo>
                  <a:lnTo>
                    <a:pt x="240" y="37"/>
                  </a:lnTo>
                  <a:lnTo>
                    <a:pt x="240" y="41"/>
                  </a:lnTo>
                  <a:lnTo>
                    <a:pt x="230" y="41"/>
                  </a:lnTo>
                  <a:lnTo>
                    <a:pt x="230" y="44"/>
                  </a:lnTo>
                  <a:lnTo>
                    <a:pt x="228" y="47"/>
                  </a:lnTo>
                  <a:lnTo>
                    <a:pt x="208" y="51"/>
                  </a:lnTo>
                  <a:lnTo>
                    <a:pt x="208" y="47"/>
                  </a:lnTo>
                  <a:lnTo>
                    <a:pt x="193" y="44"/>
                  </a:lnTo>
                  <a:lnTo>
                    <a:pt x="189" y="44"/>
                  </a:lnTo>
                  <a:lnTo>
                    <a:pt x="186" y="44"/>
                  </a:lnTo>
                  <a:lnTo>
                    <a:pt x="183" y="44"/>
                  </a:lnTo>
                  <a:lnTo>
                    <a:pt x="183" y="47"/>
                  </a:lnTo>
                  <a:lnTo>
                    <a:pt x="176" y="47"/>
                  </a:lnTo>
                  <a:lnTo>
                    <a:pt x="176" y="51"/>
                  </a:lnTo>
                  <a:lnTo>
                    <a:pt x="174" y="51"/>
                  </a:lnTo>
                  <a:lnTo>
                    <a:pt x="164" y="54"/>
                  </a:lnTo>
                  <a:lnTo>
                    <a:pt x="160" y="57"/>
                  </a:lnTo>
                  <a:lnTo>
                    <a:pt x="158" y="61"/>
                  </a:lnTo>
                  <a:lnTo>
                    <a:pt x="126" y="57"/>
                  </a:lnTo>
                  <a:lnTo>
                    <a:pt x="123" y="57"/>
                  </a:lnTo>
                  <a:lnTo>
                    <a:pt x="120" y="54"/>
                  </a:lnTo>
                  <a:lnTo>
                    <a:pt x="116" y="54"/>
                  </a:lnTo>
                  <a:lnTo>
                    <a:pt x="116" y="51"/>
                  </a:lnTo>
                  <a:lnTo>
                    <a:pt x="113" y="47"/>
                  </a:lnTo>
                  <a:lnTo>
                    <a:pt x="110" y="44"/>
                  </a:lnTo>
                  <a:lnTo>
                    <a:pt x="107" y="41"/>
                  </a:lnTo>
                  <a:lnTo>
                    <a:pt x="107" y="37"/>
                  </a:lnTo>
                  <a:lnTo>
                    <a:pt x="100" y="30"/>
                  </a:lnTo>
                  <a:lnTo>
                    <a:pt x="98" y="27"/>
                  </a:lnTo>
                  <a:lnTo>
                    <a:pt x="94" y="20"/>
                  </a:lnTo>
                  <a:lnTo>
                    <a:pt x="91" y="20"/>
                  </a:lnTo>
                  <a:lnTo>
                    <a:pt x="88" y="17"/>
                  </a:lnTo>
                  <a:lnTo>
                    <a:pt x="85" y="27"/>
                  </a:lnTo>
                  <a:lnTo>
                    <a:pt x="82" y="27"/>
                  </a:lnTo>
                  <a:lnTo>
                    <a:pt x="82" y="30"/>
                  </a:lnTo>
                  <a:lnTo>
                    <a:pt x="79" y="30"/>
                  </a:lnTo>
                  <a:lnTo>
                    <a:pt x="79" y="34"/>
                  </a:lnTo>
                  <a:lnTo>
                    <a:pt x="75" y="37"/>
                  </a:lnTo>
                  <a:lnTo>
                    <a:pt x="75" y="41"/>
                  </a:lnTo>
                  <a:lnTo>
                    <a:pt x="75" y="64"/>
                  </a:lnTo>
                  <a:lnTo>
                    <a:pt x="79" y="70"/>
                  </a:lnTo>
                  <a:lnTo>
                    <a:pt x="82" y="78"/>
                  </a:lnTo>
                  <a:lnTo>
                    <a:pt x="120" y="118"/>
                  </a:lnTo>
                  <a:lnTo>
                    <a:pt x="278" y="162"/>
                  </a:lnTo>
                  <a:lnTo>
                    <a:pt x="160" y="289"/>
                  </a:lnTo>
                  <a:lnTo>
                    <a:pt x="113" y="289"/>
                  </a:lnTo>
                  <a:lnTo>
                    <a:pt x="91" y="300"/>
                  </a:lnTo>
                  <a:lnTo>
                    <a:pt x="85" y="302"/>
                  </a:lnTo>
                  <a:lnTo>
                    <a:pt x="85" y="306"/>
                  </a:lnTo>
                  <a:lnTo>
                    <a:pt x="82" y="306"/>
                  </a:lnTo>
                  <a:lnTo>
                    <a:pt x="71" y="316"/>
                  </a:lnTo>
                  <a:lnTo>
                    <a:pt x="44" y="326"/>
                  </a:lnTo>
                  <a:lnTo>
                    <a:pt x="37" y="329"/>
                  </a:lnTo>
                  <a:lnTo>
                    <a:pt x="35" y="333"/>
                  </a:lnTo>
                  <a:lnTo>
                    <a:pt x="27" y="346"/>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82" name="Freeform 102"/>
            <p:cNvSpPr>
              <a:spLocks/>
            </p:cNvSpPr>
            <p:nvPr/>
          </p:nvSpPr>
          <p:spPr bwMode="auto">
            <a:xfrm>
              <a:off x="4941" y="1734"/>
              <a:ext cx="646" cy="472"/>
            </a:xfrm>
            <a:custGeom>
              <a:avLst/>
              <a:gdLst>
                <a:gd name="T0" fmla="*/ 84973742 w 598"/>
                <a:gd name="T1" fmla="*/ 8707713 h 440"/>
                <a:gd name="T2" fmla="*/ 78659935 w 598"/>
                <a:gd name="T3" fmla="*/ 10414896 h 440"/>
                <a:gd name="T4" fmla="*/ 55941434 w 598"/>
                <a:gd name="T5" fmla="*/ 19591075 h 440"/>
                <a:gd name="T6" fmla="*/ 49795596 w 598"/>
                <a:gd name="T7" fmla="*/ 26775137 h 440"/>
                <a:gd name="T8" fmla="*/ 36565037 w 598"/>
                <a:gd name="T9" fmla="*/ 29084846 h 440"/>
                <a:gd name="T10" fmla="*/ 32133150 w 598"/>
                <a:gd name="T11" fmla="*/ 29853382 h 440"/>
                <a:gd name="T12" fmla="*/ 25116513 w 598"/>
                <a:gd name="T13" fmla="*/ 46571506 h 440"/>
                <a:gd name="T14" fmla="*/ 6 w 598"/>
                <a:gd name="T15" fmla="*/ 49958509 h 440"/>
                <a:gd name="T16" fmla="*/ 0 w 598"/>
                <a:gd name="T17" fmla="*/ 51421846 h 440"/>
                <a:gd name="T18" fmla="*/ 27132551 w 598"/>
                <a:gd name="T19" fmla="*/ 56156021 h 440"/>
                <a:gd name="T20" fmla="*/ 34204567 w 598"/>
                <a:gd name="T21" fmla="*/ 60240073 h 440"/>
                <a:gd name="T22" fmla="*/ 49795596 w 598"/>
                <a:gd name="T23" fmla="*/ 65620631 h 440"/>
                <a:gd name="T24" fmla="*/ 62774668 w 598"/>
                <a:gd name="T25" fmla="*/ 72535189 h 440"/>
                <a:gd name="T26" fmla="*/ 75109400 w 598"/>
                <a:gd name="T27" fmla="*/ 80038511 h 440"/>
                <a:gd name="T28" fmla="*/ 96039895 w 598"/>
                <a:gd name="T29" fmla="*/ 80194357 h 440"/>
                <a:gd name="T30" fmla="*/ 117647450 w 598"/>
                <a:gd name="T31" fmla="*/ 83368942 h 440"/>
                <a:gd name="T32" fmla="*/ 132186843 w 598"/>
                <a:gd name="T33" fmla="*/ 86412260 h 440"/>
                <a:gd name="T34" fmla="*/ 170241456 w 598"/>
                <a:gd name="T35" fmla="*/ 88441619 h 440"/>
                <a:gd name="T36" fmla="*/ 189744615 w 598"/>
                <a:gd name="T37" fmla="*/ 84478537 h 440"/>
                <a:gd name="T38" fmla="*/ 227546290 w 598"/>
                <a:gd name="T39" fmla="*/ 85402146 h 440"/>
                <a:gd name="T40" fmla="*/ 242563697 w 598"/>
                <a:gd name="T41" fmla="*/ 84478537 h 440"/>
                <a:gd name="T42" fmla="*/ 266590912 w 598"/>
                <a:gd name="T43" fmla="*/ 82227561 h 440"/>
                <a:gd name="T44" fmla="*/ 275377822 w 598"/>
                <a:gd name="T45" fmla="*/ 80038511 h 440"/>
                <a:gd name="T46" fmla="*/ 279141922 w 598"/>
                <a:gd name="T47" fmla="*/ 78357848 h 440"/>
                <a:gd name="T48" fmla="*/ 326472417 w 598"/>
                <a:gd name="T49" fmla="*/ 76748517 h 440"/>
                <a:gd name="T50" fmla="*/ 299071174 w 598"/>
                <a:gd name="T51" fmla="*/ 41818450 h 440"/>
                <a:gd name="T52" fmla="*/ 270552882 w 598"/>
                <a:gd name="T53" fmla="*/ 32784914 h 440"/>
                <a:gd name="T54" fmla="*/ 268594505 w 598"/>
                <a:gd name="T55" fmla="*/ 26775137 h 440"/>
                <a:gd name="T56" fmla="*/ 264371473 w 598"/>
                <a:gd name="T57" fmla="*/ 25483316 h 440"/>
                <a:gd name="T58" fmla="*/ 262528554 w 598"/>
                <a:gd name="T59" fmla="*/ 25153482 h 440"/>
                <a:gd name="T60" fmla="*/ 256278423 w 598"/>
                <a:gd name="T61" fmla="*/ 25483316 h 440"/>
                <a:gd name="T62" fmla="*/ 242563697 w 598"/>
                <a:gd name="T63" fmla="*/ 25483316 h 440"/>
                <a:gd name="T64" fmla="*/ 237799183 w 598"/>
                <a:gd name="T65" fmla="*/ 25153482 h 440"/>
                <a:gd name="T66" fmla="*/ 241530651 w 598"/>
                <a:gd name="T67" fmla="*/ 23267680 h 440"/>
                <a:gd name="T68" fmla="*/ 242563697 w 598"/>
                <a:gd name="T69" fmla="*/ 21718130 h 440"/>
                <a:gd name="T70" fmla="*/ 251813134 w 598"/>
                <a:gd name="T71" fmla="*/ 14344475 h 440"/>
                <a:gd name="T72" fmla="*/ 242382558 w 598"/>
                <a:gd name="T73" fmla="*/ 8850455 h 440"/>
                <a:gd name="T74" fmla="*/ 213763534 w 598"/>
                <a:gd name="T75" fmla="*/ 4485225 h 440"/>
                <a:gd name="T76" fmla="*/ 174203149 w 598"/>
                <a:gd name="T77" fmla="*/ 2683170 h 440"/>
                <a:gd name="T78" fmla="*/ 114465553 w 598"/>
                <a:gd name="T79" fmla="*/ 0 h 440"/>
                <a:gd name="T80" fmla="*/ 91794324 w 598"/>
                <a:gd name="T81" fmla="*/ 4811423 h 4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8"/>
                <a:gd name="T124" fmla="*/ 0 h 440"/>
                <a:gd name="T125" fmla="*/ 598 w 598"/>
                <a:gd name="T126" fmla="*/ 440 h 4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8" h="440">
                  <a:moveTo>
                    <a:pt x="133" y="24"/>
                  </a:moveTo>
                  <a:lnTo>
                    <a:pt x="123" y="43"/>
                  </a:lnTo>
                  <a:lnTo>
                    <a:pt x="121" y="51"/>
                  </a:lnTo>
                  <a:lnTo>
                    <a:pt x="114" y="51"/>
                  </a:lnTo>
                  <a:lnTo>
                    <a:pt x="107" y="61"/>
                  </a:lnTo>
                  <a:lnTo>
                    <a:pt x="82" y="97"/>
                  </a:lnTo>
                  <a:lnTo>
                    <a:pt x="75" y="117"/>
                  </a:lnTo>
                  <a:lnTo>
                    <a:pt x="72" y="131"/>
                  </a:lnTo>
                  <a:lnTo>
                    <a:pt x="56" y="135"/>
                  </a:lnTo>
                  <a:lnTo>
                    <a:pt x="53" y="144"/>
                  </a:lnTo>
                  <a:lnTo>
                    <a:pt x="50" y="148"/>
                  </a:lnTo>
                  <a:lnTo>
                    <a:pt x="47" y="148"/>
                  </a:lnTo>
                  <a:lnTo>
                    <a:pt x="43" y="224"/>
                  </a:lnTo>
                  <a:lnTo>
                    <a:pt x="37" y="231"/>
                  </a:lnTo>
                  <a:lnTo>
                    <a:pt x="6" y="234"/>
                  </a:lnTo>
                  <a:lnTo>
                    <a:pt x="6" y="248"/>
                  </a:lnTo>
                  <a:lnTo>
                    <a:pt x="2" y="252"/>
                  </a:lnTo>
                  <a:lnTo>
                    <a:pt x="0" y="255"/>
                  </a:lnTo>
                  <a:lnTo>
                    <a:pt x="28" y="265"/>
                  </a:lnTo>
                  <a:lnTo>
                    <a:pt x="40" y="278"/>
                  </a:lnTo>
                  <a:lnTo>
                    <a:pt x="40" y="285"/>
                  </a:lnTo>
                  <a:lnTo>
                    <a:pt x="50" y="298"/>
                  </a:lnTo>
                  <a:lnTo>
                    <a:pt x="66" y="308"/>
                  </a:lnTo>
                  <a:lnTo>
                    <a:pt x="72" y="325"/>
                  </a:lnTo>
                  <a:lnTo>
                    <a:pt x="85" y="351"/>
                  </a:lnTo>
                  <a:lnTo>
                    <a:pt x="91" y="359"/>
                  </a:lnTo>
                  <a:lnTo>
                    <a:pt x="114" y="365"/>
                  </a:lnTo>
                  <a:lnTo>
                    <a:pt x="110" y="396"/>
                  </a:lnTo>
                  <a:lnTo>
                    <a:pt x="121" y="399"/>
                  </a:lnTo>
                  <a:lnTo>
                    <a:pt x="142" y="399"/>
                  </a:lnTo>
                  <a:lnTo>
                    <a:pt x="155" y="402"/>
                  </a:lnTo>
                  <a:lnTo>
                    <a:pt x="171" y="412"/>
                  </a:lnTo>
                  <a:lnTo>
                    <a:pt x="184" y="419"/>
                  </a:lnTo>
                  <a:lnTo>
                    <a:pt x="193" y="429"/>
                  </a:lnTo>
                  <a:lnTo>
                    <a:pt x="206" y="435"/>
                  </a:lnTo>
                  <a:lnTo>
                    <a:pt x="250" y="439"/>
                  </a:lnTo>
                  <a:lnTo>
                    <a:pt x="269" y="429"/>
                  </a:lnTo>
                  <a:lnTo>
                    <a:pt x="279" y="419"/>
                  </a:lnTo>
                  <a:lnTo>
                    <a:pt x="308" y="412"/>
                  </a:lnTo>
                  <a:lnTo>
                    <a:pt x="333" y="422"/>
                  </a:lnTo>
                  <a:lnTo>
                    <a:pt x="352" y="422"/>
                  </a:lnTo>
                  <a:lnTo>
                    <a:pt x="355" y="419"/>
                  </a:lnTo>
                  <a:lnTo>
                    <a:pt x="362" y="416"/>
                  </a:lnTo>
                  <a:lnTo>
                    <a:pt x="390" y="406"/>
                  </a:lnTo>
                  <a:lnTo>
                    <a:pt x="400" y="396"/>
                  </a:lnTo>
                  <a:lnTo>
                    <a:pt x="403" y="396"/>
                  </a:lnTo>
                  <a:lnTo>
                    <a:pt x="403" y="392"/>
                  </a:lnTo>
                  <a:lnTo>
                    <a:pt x="409" y="389"/>
                  </a:lnTo>
                  <a:lnTo>
                    <a:pt x="432" y="379"/>
                  </a:lnTo>
                  <a:lnTo>
                    <a:pt x="479" y="379"/>
                  </a:lnTo>
                  <a:lnTo>
                    <a:pt x="597" y="252"/>
                  </a:lnTo>
                  <a:lnTo>
                    <a:pt x="438" y="208"/>
                  </a:lnTo>
                  <a:lnTo>
                    <a:pt x="400" y="168"/>
                  </a:lnTo>
                  <a:lnTo>
                    <a:pt x="396" y="161"/>
                  </a:lnTo>
                  <a:lnTo>
                    <a:pt x="393" y="154"/>
                  </a:lnTo>
                  <a:lnTo>
                    <a:pt x="393" y="131"/>
                  </a:lnTo>
                  <a:lnTo>
                    <a:pt x="390" y="127"/>
                  </a:lnTo>
                  <a:lnTo>
                    <a:pt x="387" y="127"/>
                  </a:lnTo>
                  <a:lnTo>
                    <a:pt x="387" y="124"/>
                  </a:lnTo>
                  <a:lnTo>
                    <a:pt x="384" y="124"/>
                  </a:lnTo>
                  <a:lnTo>
                    <a:pt x="380" y="124"/>
                  </a:lnTo>
                  <a:lnTo>
                    <a:pt x="375" y="127"/>
                  </a:lnTo>
                  <a:lnTo>
                    <a:pt x="371" y="131"/>
                  </a:lnTo>
                  <a:lnTo>
                    <a:pt x="355" y="127"/>
                  </a:lnTo>
                  <a:lnTo>
                    <a:pt x="352" y="127"/>
                  </a:lnTo>
                  <a:lnTo>
                    <a:pt x="349" y="124"/>
                  </a:lnTo>
                  <a:lnTo>
                    <a:pt x="349" y="114"/>
                  </a:lnTo>
                  <a:lnTo>
                    <a:pt x="352" y="114"/>
                  </a:lnTo>
                  <a:lnTo>
                    <a:pt x="352" y="111"/>
                  </a:lnTo>
                  <a:lnTo>
                    <a:pt x="355" y="107"/>
                  </a:lnTo>
                  <a:lnTo>
                    <a:pt x="365" y="74"/>
                  </a:lnTo>
                  <a:lnTo>
                    <a:pt x="368" y="71"/>
                  </a:lnTo>
                  <a:lnTo>
                    <a:pt x="367" y="54"/>
                  </a:lnTo>
                  <a:lnTo>
                    <a:pt x="354" y="44"/>
                  </a:lnTo>
                  <a:lnTo>
                    <a:pt x="333" y="34"/>
                  </a:lnTo>
                  <a:lnTo>
                    <a:pt x="314" y="22"/>
                  </a:lnTo>
                  <a:lnTo>
                    <a:pt x="293" y="16"/>
                  </a:lnTo>
                  <a:lnTo>
                    <a:pt x="255" y="14"/>
                  </a:lnTo>
                  <a:lnTo>
                    <a:pt x="222" y="5"/>
                  </a:lnTo>
                  <a:lnTo>
                    <a:pt x="168" y="0"/>
                  </a:lnTo>
                  <a:lnTo>
                    <a:pt x="140" y="4"/>
                  </a:lnTo>
                  <a:lnTo>
                    <a:pt x="133" y="24"/>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83" name="Freeform 103"/>
            <p:cNvSpPr>
              <a:spLocks/>
            </p:cNvSpPr>
            <p:nvPr/>
          </p:nvSpPr>
          <p:spPr bwMode="auto">
            <a:xfrm>
              <a:off x="4464" y="1323"/>
              <a:ext cx="714" cy="881"/>
            </a:xfrm>
            <a:custGeom>
              <a:avLst/>
              <a:gdLst>
                <a:gd name="T0" fmla="*/ 32785803 w 660"/>
                <a:gd name="T1" fmla="*/ 107751754 h 819"/>
                <a:gd name="T2" fmla="*/ 24387037 w 660"/>
                <a:gd name="T3" fmla="*/ 113915232 h 819"/>
                <a:gd name="T4" fmla="*/ 10077968 w 660"/>
                <a:gd name="T5" fmla="*/ 124968008 h 819"/>
                <a:gd name="T6" fmla="*/ 0 w 660"/>
                <a:gd name="T7" fmla="*/ 137228805 h 819"/>
                <a:gd name="T8" fmla="*/ 16154677 w 660"/>
                <a:gd name="T9" fmla="*/ 147623526 h 819"/>
                <a:gd name="T10" fmla="*/ 24387037 w 660"/>
                <a:gd name="T11" fmla="*/ 158246020 h 819"/>
                <a:gd name="T12" fmla="*/ 30876023 w 660"/>
                <a:gd name="T13" fmla="*/ 164234839 h 819"/>
                <a:gd name="T14" fmla="*/ 32785803 w 660"/>
                <a:gd name="T15" fmla="*/ 168795815 h 819"/>
                <a:gd name="T16" fmla="*/ 49493233 w 660"/>
                <a:gd name="T17" fmla="*/ 175646021 h 819"/>
                <a:gd name="T18" fmla="*/ 55465040 w 660"/>
                <a:gd name="T19" fmla="*/ 187233033 h 819"/>
                <a:gd name="T20" fmla="*/ 61933791 w 660"/>
                <a:gd name="T21" fmla="*/ 197535123 h 819"/>
                <a:gd name="T22" fmla="*/ 79470334 w 660"/>
                <a:gd name="T23" fmla="*/ 201806124 h 819"/>
                <a:gd name="T24" fmla="*/ 100446037 w 660"/>
                <a:gd name="T25" fmla="*/ 202505588 h 819"/>
                <a:gd name="T26" fmla="*/ 115385646 w 660"/>
                <a:gd name="T27" fmla="*/ 207253134 h 819"/>
                <a:gd name="T28" fmla="*/ 121775675 w 660"/>
                <a:gd name="T29" fmla="*/ 214990613 h 819"/>
                <a:gd name="T30" fmla="*/ 138450209 w 660"/>
                <a:gd name="T31" fmla="*/ 219390905 h 819"/>
                <a:gd name="T32" fmla="*/ 155915733 w 660"/>
                <a:gd name="T33" fmla="*/ 225645052 h 819"/>
                <a:gd name="T34" fmla="*/ 161011804 w 660"/>
                <a:gd name="T35" fmla="*/ 232486171 h 819"/>
                <a:gd name="T36" fmla="*/ 174962788 w 660"/>
                <a:gd name="T37" fmla="*/ 235999189 h 819"/>
                <a:gd name="T38" fmla="*/ 192117337 w 660"/>
                <a:gd name="T39" fmla="*/ 241534595 h 819"/>
                <a:gd name="T40" fmla="*/ 200092255 w 660"/>
                <a:gd name="T41" fmla="*/ 248885580 h 819"/>
                <a:gd name="T42" fmla="*/ 234173843 w 660"/>
                <a:gd name="T43" fmla="*/ 256869800 h 819"/>
                <a:gd name="T44" fmla="*/ 269682668 w 660"/>
                <a:gd name="T45" fmla="*/ 253583557 h 819"/>
                <a:gd name="T46" fmla="*/ 312018681 w 660"/>
                <a:gd name="T47" fmla="*/ 267400593 h 819"/>
                <a:gd name="T48" fmla="*/ 328605492 w 660"/>
                <a:gd name="T49" fmla="*/ 264654645 h 819"/>
                <a:gd name="T50" fmla="*/ 348562728 w 660"/>
                <a:gd name="T51" fmla="*/ 264654645 h 819"/>
                <a:gd name="T52" fmla="*/ 374596699 w 660"/>
                <a:gd name="T53" fmla="*/ 266297147 h 819"/>
                <a:gd name="T54" fmla="*/ 405245410 w 660"/>
                <a:gd name="T55" fmla="*/ 264654645 h 819"/>
                <a:gd name="T56" fmla="*/ 423974947 w 660"/>
                <a:gd name="T57" fmla="*/ 258239263 h 819"/>
                <a:gd name="T58" fmla="*/ 446955319 w 660"/>
                <a:gd name="T59" fmla="*/ 254210045 h 819"/>
                <a:gd name="T60" fmla="*/ 482975385 w 660"/>
                <a:gd name="T61" fmla="*/ 254210045 h 819"/>
                <a:gd name="T62" fmla="*/ 468331623 w 660"/>
                <a:gd name="T63" fmla="*/ 242160946 h 819"/>
                <a:gd name="T64" fmla="*/ 446955319 w 660"/>
                <a:gd name="T65" fmla="*/ 225645052 h 819"/>
                <a:gd name="T66" fmla="*/ 423974947 w 660"/>
                <a:gd name="T67" fmla="*/ 215883532 h 819"/>
                <a:gd name="T68" fmla="*/ 389561995 w 660"/>
                <a:gd name="T69" fmla="*/ 207253134 h 819"/>
                <a:gd name="T70" fmla="*/ 420472696 w 660"/>
                <a:gd name="T71" fmla="*/ 200690837 h 819"/>
                <a:gd name="T72" fmla="*/ 432602626 w 660"/>
                <a:gd name="T73" fmla="*/ 172936148 h 819"/>
                <a:gd name="T74" fmla="*/ 450407719 w 660"/>
                <a:gd name="T75" fmla="*/ 167780077 h 819"/>
                <a:gd name="T76" fmla="*/ 482975385 w 660"/>
                <a:gd name="T77" fmla="*/ 144996129 h 819"/>
                <a:gd name="T78" fmla="*/ 496276239 w 660"/>
                <a:gd name="T79" fmla="*/ 138934506 h 819"/>
                <a:gd name="T80" fmla="*/ 513110640 w 660"/>
                <a:gd name="T81" fmla="*/ 105389065 h 819"/>
                <a:gd name="T82" fmla="*/ 534035523 w 660"/>
                <a:gd name="T83" fmla="*/ 82822254 h 819"/>
                <a:gd name="T84" fmla="*/ 563804378 w 660"/>
                <a:gd name="T85" fmla="*/ 77020280 h 819"/>
                <a:gd name="T86" fmla="*/ 577227643 w 660"/>
                <a:gd name="T87" fmla="*/ 68825859 h 819"/>
                <a:gd name="T88" fmla="*/ 570253882 w 660"/>
                <a:gd name="T89" fmla="*/ 66971659 h 819"/>
                <a:gd name="T90" fmla="*/ 566661347 w 660"/>
                <a:gd name="T91" fmla="*/ 65368261 h 819"/>
                <a:gd name="T92" fmla="*/ 555092232 w 660"/>
                <a:gd name="T93" fmla="*/ 60768010 h 819"/>
                <a:gd name="T94" fmla="*/ 541077412 w 660"/>
                <a:gd name="T95" fmla="*/ 59126059 h 819"/>
                <a:gd name="T96" fmla="*/ 532353357 w 660"/>
                <a:gd name="T97" fmla="*/ 50921363 h 819"/>
                <a:gd name="T98" fmla="*/ 532353357 w 660"/>
                <a:gd name="T99" fmla="*/ 40909523 h 819"/>
                <a:gd name="T100" fmla="*/ 529213073 w 660"/>
                <a:gd name="T101" fmla="*/ 27085749 h 819"/>
                <a:gd name="T102" fmla="*/ 526850729 w 660"/>
                <a:gd name="T103" fmla="*/ 24606678 h 819"/>
                <a:gd name="T104" fmla="*/ 522491333 w 660"/>
                <a:gd name="T105" fmla="*/ 17422836 h 819"/>
                <a:gd name="T106" fmla="*/ 507227213 w 660"/>
                <a:gd name="T107" fmla="*/ 10738003 h 819"/>
                <a:gd name="T108" fmla="*/ 484222470 w 660"/>
                <a:gd name="T109" fmla="*/ 4028457 h 819"/>
                <a:gd name="T110" fmla="*/ 463673679 w 660"/>
                <a:gd name="T111" fmla="*/ 3236405 h 819"/>
                <a:gd name="T112" fmla="*/ 454790103 w 660"/>
                <a:gd name="T113" fmla="*/ 3236405 h 819"/>
                <a:gd name="T114" fmla="*/ 420472696 w 660"/>
                <a:gd name="T115" fmla="*/ 18505366 h 819"/>
                <a:gd name="T116" fmla="*/ 332104973 w 660"/>
                <a:gd name="T117" fmla="*/ 15466177 h 819"/>
                <a:gd name="T118" fmla="*/ 332104973 w 660"/>
                <a:gd name="T119" fmla="*/ 12036978 h 819"/>
                <a:gd name="T120" fmla="*/ 108848213 w 660"/>
                <a:gd name="T121" fmla="*/ 15466177 h 819"/>
                <a:gd name="T122" fmla="*/ 72482951 w 660"/>
                <a:gd name="T123" fmla="*/ 48820182 h 81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60"/>
                <a:gd name="T187" fmla="*/ 0 h 819"/>
                <a:gd name="T188" fmla="*/ 660 w 660"/>
                <a:gd name="T189" fmla="*/ 819 h 81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60" h="819">
                  <a:moveTo>
                    <a:pt x="82" y="308"/>
                  </a:moveTo>
                  <a:lnTo>
                    <a:pt x="40" y="312"/>
                  </a:lnTo>
                  <a:lnTo>
                    <a:pt x="37" y="329"/>
                  </a:lnTo>
                  <a:lnTo>
                    <a:pt x="35" y="335"/>
                  </a:lnTo>
                  <a:lnTo>
                    <a:pt x="32" y="339"/>
                  </a:lnTo>
                  <a:lnTo>
                    <a:pt x="28" y="349"/>
                  </a:lnTo>
                  <a:lnTo>
                    <a:pt x="16" y="362"/>
                  </a:lnTo>
                  <a:lnTo>
                    <a:pt x="16" y="379"/>
                  </a:lnTo>
                  <a:lnTo>
                    <a:pt x="12" y="382"/>
                  </a:lnTo>
                  <a:lnTo>
                    <a:pt x="6" y="385"/>
                  </a:lnTo>
                  <a:lnTo>
                    <a:pt x="2" y="413"/>
                  </a:lnTo>
                  <a:lnTo>
                    <a:pt x="0" y="419"/>
                  </a:lnTo>
                  <a:lnTo>
                    <a:pt x="0" y="436"/>
                  </a:lnTo>
                  <a:lnTo>
                    <a:pt x="16" y="433"/>
                  </a:lnTo>
                  <a:lnTo>
                    <a:pt x="18" y="453"/>
                  </a:lnTo>
                  <a:lnTo>
                    <a:pt x="22" y="463"/>
                  </a:lnTo>
                  <a:lnTo>
                    <a:pt x="25" y="479"/>
                  </a:lnTo>
                  <a:lnTo>
                    <a:pt x="28" y="483"/>
                  </a:lnTo>
                  <a:lnTo>
                    <a:pt x="35" y="489"/>
                  </a:lnTo>
                  <a:lnTo>
                    <a:pt x="37" y="503"/>
                  </a:lnTo>
                  <a:lnTo>
                    <a:pt x="35" y="503"/>
                  </a:lnTo>
                  <a:lnTo>
                    <a:pt x="35" y="507"/>
                  </a:lnTo>
                  <a:lnTo>
                    <a:pt x="32" y="507"/>
                  </a:lnTo>
                  <a:lnTo>
                    <a:pt x="37" y="517"/>
                  </a:lnTo>
                  <a:lnTo>
                    <a:pt x="44" y="523"/>
                  </a:lnTo>
                  <a:lnTo>
                    <a:pt x="51" y="533"/>
                  </a:lnTo>
                  <a:lnTo>
                    <a:pt x="56" y="536"/>
                  </a:lnTo>
                  <a:lnTo>
                    <a:pt x="63" y="547"/>
                  </a:lnTo>
                  <a:lnTo>
                    <a:pt x="67" y="560"/>
                  </a:lnTo>
                  <a:lnTo>
                    <a:pt x="63" y="573"/>
                  </a:lnTo>
                  <a:lnTo>
                    <a:pt x="60" y="587"/>
                  </a:lnTo>
                  <a:lnTo>
                    <a:pt x="63" y="596"/>
                  </a:lnTo>
                  <a:lnTo>
                    <a:pt x="70" y="604"/>
                  </a:lnTo>
                  <a:lnTo>
                    <a:pt x="79" y="604"/>
                  </a:lnTo>
                  <a:lnTo>
                    <a:pt x="86" y="607"/>
                  </a:lnTo>
                  <a:lnTo>
                    <a:pt x="91" y="617"/>
                  </a:lnTo>
                  <a:lnTo>
                    <a:pt x="99" y="620"/>
                  </a:lnTo>
                  <a:lnTo>
                    <a:pt x="108" y="620"/>
                  </a:lnTo>
                  <a:lnTo>
                    <a:pt x="114" y="620"/>
                  </a:lnTo>
                  <a:lnTo>
                    <a:pt x="120" y="627"/>
                  </a:lnTo>
                  <a:lnTo>
                    <a:pt x="127" y="631"/>
                  </a:lnTo>
                  <a:lnTo>
                    <a:pt x="130" y="634"/>
                  </a:lnTo>
                  <a:lnTo>
                    <a:pt x="127" y="644"/>
                  </a:lnTo>
                  <a:lnTo>
                    <a:pt x="133" y="650"/>
                  </a:lnTo>
                  <a:lnTo>
                    <a:pt x="140" y="657"/>
                  </a:lnTo>
                  <a:lnTo>
                    <a:pt x="146" y="660"/>
                  </a:lnTo>
                  <a:lnTo>
                    <a:pt x="152" y="667"/>
                  </a:lnTo>
                  <a:lnTo>
                    <a:pt x="159" y="670"/>
                  </a:lnTo>
                  <a:lnTo>
                    <a:pt x="164" y="678"/>
                  </a:lnTo>
                  <a:lnTo>
                    <a:pt x="175" y="680"/>
                  </a:lnTo>
                  <a:lnTo>
                    <a:pt x="178" y="691"/>
                  </a:lnTo>
                  <a:lnTo>
                    <a:pt x="178" y="698"/>
                  </a:lnTo>
                  <a:lnTo>
                    <a:pt x="183" y="704"/>
                  </a:lnTo>
                  <a:lnTo>
                    <a:pt x="183" y="711"/>
                  </a:lnTo>
                  <a:lnTo>
                    <a:pt x="183" y="714"/>
                  </a:lnTo>
                  <a:lnTo>
                    <a:pt x="194" y="718"/>
                  </a:lnTo>
                  <a:lnTo>
                    <a:pt x="200" y="721"/>
                  </a:lnTo>
                  <a:lnTo>
                    <a:pt x="206" y="725"/>
                  </a:lnTo>
                  <a:lnTo>
                    <a:pt x="213" y="731"/>
                  </a:lnTo>
                  <a:lnTo>
                    <a:pt x="219" y="738"/>
                  </a:lnTo>
                  <a:lnTo>
                    <a:pt x="219" y="748"/>
                  </a:lnTo>
                  <a:lnTo>
                    <a:pt x="222" y="751"/>
                  </a:lnTo>
                  <a:lnTo>
                    <a:pt x="228" y="762"/>
                  </a:lnTo>
                  <a:lnTo>
                    <a:pt x="238" y="768"/>
                  </a:lnTo>
                  <a:lnTo>
                    <a:pt x="244" y="782"/>
                  </a:lnTo>
                  <a:lnTo>
                    <a:pt x="267" y="785"/>
                  </a:lnTo>
                  <a:lnTo>
                    <a:pt x="274" y="782"/>
                  </a:lnTo>
                  <a:lnTo>
                    <a:pt x="298" y="782"/>
                  </a:lnTo>
                  <a:lnTo>
                    <a:pt x="308" y="775"/>
                  </a:lnTo>
                  <a:lnTo>
                    <a:pt x="334" y="801"/>
                  </a:lnTo>
                  <a:lnTo>
                    <a:pt x="343" y="805"/>
                  </a:lnTo>
                  <a:lnTo>
                    <a:pt x="356" y="818"/>
                  </a:lnTo>
                  <a:lnTo>
                    <a:pt x="359" y="818"/>
                  </a:lnTo>
                  <a:lnTo>
                    <a:pt x="366" y="811"/>
                  </a:lnTo>
                  <a:lnTo>
                    <a:pt x="375" y="811"/>
                  </a:lnTo>
                  <a:lnTo>
                    <a:pt x="382" y="815"/>
                  </a:lnTo>
                  <a:lnTo>
                    <a:pt x="391" y="811"/>
                  </a:lnTo>
                  <a:lnTo>
                    <a:pt x="398" y="811"/>
                  </a:lnTo>
                  <a:lnTo>
                    <a:pt x="403" y="818"/>
                  </a:lnTo>
                  <a:lnTo>
                    <a:pt x="413" y="815"/>
                  </a:lnTo>
                  <a:lnTo>
                    <a:pt x="426" y="815"/>
                  </a:lnTo>
                  <a:lnTo>
                    <a:pt x="436" y="811"/>
                  </a:lnTo>
                  <a:lnTo>
                    <a:pt x="445" y="811"/>
                  </a:lnTo>
                  <a:lnTo>
                    <a:pt x="461" y="811"/>
                  </a:lnTo>
                  <a:lnTo>
                    <a:pt x="471" y="805"/>
                  </a:lnTo>
                  <a:lnTo>
                    <a:pt x="480" y="798"/>
                  </a:lnTo>
                  <a:lnTo>
                    <a:pt x="483" y="791"/>
                  </a:lnTo>
                  <a:lnTo>
                    <a:pt x="490" y="782"/>
                  </a:lnTo>
                  <a:lnTo>
                    <a:pt x="499" y="778"/>
                  </a:lnTo>
                  <a:lnTo>
                    <a:pt x="509" y="778"/>
                  </a:lnTo>
                  <a:lnTo>
                    <a:pt x="518" y="778"/>
                  </a:lnTo>
                  <a:lnTo>
                    <a:pt x="528" y="778"/>
                  </a:lnTo>
                  <a:lnTo>
                    <a:pt x="550" y="778"/>
                  </a:lnTo>
                  <a:lnTo>
                    <a:pt x="553" y="778"/>
                  </a:lnTo>
                  <a:lnTo>
                    <a:pt x="557" y="748"/>
                  </a:lnTo>
                  <a:lnTo>
                    <a:pt x="534" y="741"/>
                  </a:lnTo>
                  <a:lnTo>
                    <a:pt x="528" y="734"/>
                  </a:lnTo>
                  <a:lnTo>
                    <a:pt x="515" y="707"/>
                  </a:lnTo>
                  <a:lnTo>
                    <a:pt x="509" y="691"/>
                  </a:lnTo>
                  <a:lnTo>
                    <a:pt x="493" y="680"/>
                  </a:lnTo>
                  <a:lnTo>
                    <a:pt x="483" y="667"/>
                  </a:lnTo>
                  <a:lnTo>
                    <a:pt x="483" y="660"/>
                  </a:lnTo>
                  <a:lnTo>
                    <a:pt x="471" y="647"/>
                  </a:lnTo>
                  <a:lnTo>
                    <a:pt x="442" y="637"/>
                  </a:lnTo>
                  <a:lnTo>
                    <a:pt x="445" y="634"/>
                  </a:lnTo>
                  <a:lnTo>
                    <a:pt x="448" y="631"/>
                  </a:lnTo>
                  <a:lnTo>
                    <a:pt x="448" y="617"/>
                  </a:lnTo>
                  <a:lnTo>
                    <a:pt x="480" y="614"/>
                  </a:lnTo>
                  <a:lnTo>
                    <a:pt x="487" y="607"/>
                  </a:lnTo>
                  <a:lnTo>
                    <a:pt x="490" y="530"/>
                  </a:lnTo>
                  <a:lnTo>
                    <a:pt x="493" y="530"/>
                  </a:lnTo>
                  <a:lnTo>
                    <a:pt x="495" y="526"/>
                  </a:lnTo>
                  <a:lnTo>
                    <a:pt x="499" y="517"/>
                  </a:lnTo>
                  <a:lnTo>
                    <a:pt x="515" y="513"/>
                  </a:lnTo>
                  <a:lnTo>
                    <a:pt x="518" y="499"/>
                  </a:lnTo>
                  <a:lnTo>
                    <a:pt x="525" y="479"/>
                  </a:lnTo>
                  <a:lnTo>
                    <a:pt x="550" y="443"/>
                  </a:lnTo>
                  <a:lnTo>
                    <a:pt x="557" y="433"/>
                  </a:lnTo>
                  <a:lnTo>
                    <a:pt x="563" y="433"/>
                  </a:lnTo>
                  <a:lnTo>
                    <a:pt x="567" y="426"/>
                  </a:lnTo>
                  <a:lnTo>
                    <a:pt x="575" y="405"/>
                  </a:lnTo>
                  <a:lnTo>
                    <a:pt x="582" y="332"/>
                  </a:lnTo>
                  <a:lnTo>
                    <a:pt x="585" y="322"/>
                  </a:lnTo>
                  <a:lnTo>
                    <a:pt x="591" y="295"/>
                  </a:lnTo>
                  <a:lnTo>
                    <a:pt x="602" y="252"/>
                  </a:lnTo>
                  <a:lnTo>
                    <a:pt x="610" y="252"/>
                  </a:lnTo>
                  <a:lnTo>
                    <a:pt x="621" y="241"/>
                  </a:lnTo>
                  <a:lnTo>
                    <a:pt x="630" y="238"/>
                  </a:lnTo>
                  <a:lnTo>
                    <a:pt x="642" y="235"/>
                  </a:lnTo>
                  <a:lnTo>
                    <a:pt x="652" y="228"/>
                  </a:lnTo>
                  <a:lnTo>
                    <a:pt x="655" y="218"/>
                  </a:lnTo>
                  <a:lnTo>
                    <a:pt x="659" y="211"/>
                  </a:lnTo>
                  <a:lnTo>
                    <a:pt x="655" y="208"/>
                  </a:lnTo>
                  <a:lnTo>
                    <a:pt x="655" y="205"/>
                  </a:lnTo>
                  <a:lnTo>
                    <a:pt x="652" y="205"/>
                  </a:lnTo>
                  <a:lnTo>
                    <a:pt x="649" y="201"/>
                  </a:lnTo>
                  <a:lnTo>
                    <a:pt x="646" y="205"/>
                  </a:lnTo>
                  <a:lnTo>
                    <a:pt x="646" y="201"/>
                  </a:lnTo>
                  <a:lnTo>
                    <a:pt x="642" y="194"/>
                  </a:lnTo>
                  <a:lnTo>
                    <a:pt x="639" y="191"/>
                  </a:lnTo>
                  <a:lnTo>
                    <a:pt x="633" y="187"/>
                  </a:lnTo>
                  <a:lnTo>
                    <a:pt x="630" y="187"/>
                  </a:lnTo>
                  <a:lnTo>
                    <a:pt x="623" y="185"/>
                  </a:lnTo>
                  <a:lnTo>
                    <a:pt x="617" y="181"/>
                  </a:lnTo>
                  <a:lnTo>
                    <a:pt x="614" y="174"/>
                  </a:lnTo>
                  <a:lnTo>
                    <a:pt x="610" y="164"/>
                  </a:lnTo>
                  <a:lnTo>
                    <a:pt x="607" y="154"/>
                  </a:lnTo>
                  <a:lnTo>
                    <a:pt x="607" y="144"/>
                  </a:lnTo>
                  <a:lnTo>
                    <a:pt x="607" y="138"/>
                  </a:lnTo>
                  <a:lnTo>
                    <a:pt x="607" y="124"/>
                  </a:lnTo>
                  <a:lnTo>
                    <a:pt x="607" y="114"/>
                  </a:lnTo>
                  <a:lnTo>
                    <a:pt x="607" y="97"/>
                  </a:lnTo>
                  <a:lnTo>
                    <a:pt x="604" y="84"/>
                  </a:lnTo>
                  <a:lnTo>
                    <a:pt x="607" y="84"/>
                  </a:lnTo>
                  <a:lnTo>
                    <a:pt x="607" y="80"/>
                  </a:lnTo>
                  <a:lnTo>
                    <a:pt x="602" y="74"/>
                  </a:lnTo>
                  <a:lnTo>
                    <a:pt x="595" y="67"/>
                  </a:lnTo>
                  <a:lnTo>
                    <a:pt x="595" y="56"/>
                  </a:lnTo>
                  <a:lnTo>
                    <a:pt x="595" y="54"/>
                  </a:lnTo>
                  <a:lnTo>
                    <a:pt x="595" y="47"/>
                  </a:lnTo>
                  <a:lnTo>
                    <a:pt x="585" y="33"/>
                  </a:lnTo>
                  <a:lnTo>
                    <a:pt x="579" y="33"/>
                  </a:lnTo>
                  <a:lnTo>
                    <a:pt x="569" y="23"/>
                  </a:lnTo>
                  <a:lnTo>
                    <a:pt x="563" y="17"/>
                  </a:lnTo>
                  <a:lnTo>
                    <a:pt x="553" y="13"/>
                  </a:lnTo>
                  <a:lnTo>
                    <a:pt x="547" y="7"/>
                  </a:lnTo>
                  <a:lnTo>
                    <a:pt x="544" y="0"/>
                  </a:lnTo>
                  <a:lnTo>
                    <a:pt x="530" y="10"/>
                  </a:lnTo>
                  <a:lnTo>
                    <a:pt x="530" y="13"/>
                  </a:lnTo>
                  <a:lnTo>
                    <a:pt x="528" y="13"/>
                  </a:lnTo>
                  <a:lnTo>
                    <a:pt x="518" y="10"/>
                  </a:lnTo>
                  <a:lnTo>
                    <a:pt x="509" y="33"/>
                  </a:lnTo>
                  <a:lnTo>
                    <a:pt x="487" y="37"/>
                  </a:lnTo>
                  <a:lnTo>
                    <a:pt x="480" y="56"/>
                  </a:lnTo>
                  <a:lnTo>
                    <a:pt x="461" y="56"/>
                  </a:lnTo>
                  <a:lnTo>
                    <a:pt x="455" y="51"/>
                  </a:lnTo>
                  <a:lnTo>
                    <a:pt x="379" y="47"/>
                  </a:lnTo>
                  <a:lnTo>
                    <a:pt x="382" y="40"/>
                  </a:lnTo>
                  <a:lnTo>
                    <a:pt x="379" y="40"/>
                  </a:lnTo>
                  <a:lnTo>
                    <a:pt x="379" y="37"/>
                  </a:lnTo>
                  <a:lnTo>
                    <a:pt x="375" y="37"/>
                  </a:lnTo>
                  <a:lnTo>
                    <a:pt x="368" y="47"/>
                  </a:lnTo>
                  <a:lnTo>
                    <a:pt x="124" y="47"/>
                  </a:lnTo>
                  <a:lnTo>
                    <a:pt x="124" y="127"/>
                  </a:lnTo>
                  <a:lnTo>
                    <a:pt x="82" y="127"/>
                  </a:lnTo>
                  <a:lnTo>
                    <a:pt x="82" y="151"/>
                  </a:lnTo>
                  <a:lnTo>
                    <a:pt x="82" y="308"/>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84" name="Freeform 104"/>
            <p:cNvSpPr>
              <a:spLocks/>
            </p:cNvSpPr>
            <p:nvPr/>
          </p:nvSpPr>
          <p:spPr bwMode="auto">
            <a:xfrm>
              <a:off x="5090" y="1548"/>
              <a:ext cx="285" cy="266"/>
            </a:xfrm>
            <a:custGeom>
              <a:avLst/>
              <a:gdLst>
                <a:gd name="T0" fmla="*/ 2 w 263"/>
                <a:gd name="T1" fmla="*/ 74208873 h 247"/>
                <a:gd name="T2" fmla="*/ 20827322 w 263"/>
                <a:gd name="T3" fmla="*/ 70860883 h 247"/>
                <a:gd name="T4" fmla="*/ 39604518 w 263"/>
                <a:gd name="T5" fmla="*/ 69591838 h 247"/>
                <a:gd name="T6" fmla="*/ 67534037 w 263"/>
                <a:gd name="T7" fmla="*/ 70860883 h 247"/>
                <a:gd name="T8" fmla="*/ 85938830 w 263"/>
                <a:gd name="T9" fmla="*/ 71846173 h 247"/>
                <a:gd name="T10" fmla="*/ 115353694 w 263"/>
                <a:gd name="T11" fmla="*/ 73275172 h 247"/>
                <a:gd name="T12" fmla="*/ 168168769 w 263"/>
                <a:gd name="T13" fmla="*/ 76301859 h 247"/>
                <a:gd name="T14" fmla="*/ 182612345 w 263"/>
                <a:gd name="T15" fmla="*/ 76311715 h 247"/>
                <a:gd name="T16" fmla="*/ 216470902 w 263"/>
                <a:gd name="T17" fmla="*/ 82065068 h 247"/>
                <a:gd name="T18" fmla="*/ 252596072 w 263"/>
                <a:gd name="T19" fmla="*/ 86064673 h 247"/>
                <a:gd name="T20" fmla="*/ 264626976 w 263"/>
                <a:gd name="T21" fmla="*/ 93692939 h 247"/>
                <a:gd name="T22" fmla="*/ 275464860 w 263"/>
                <a:gd name="T23" fmla="*/ 97935085 h 247"/>
                <a:gd name="T24" fmla="*/ 283052003 w 263"/>
                <a:gd name="T25" fmla="*/ 95176026 h 247"/>
                <a:gd name="T26" fmla="*/ 296622626 w 263"/>
                <a:gd name="T27" fmla="*/ 92103780 h 247"/>
                <a:gd name="T28" fmla="*/ 298639151 w 263"/>
                <a:gd name="T29" fmla="*/ 90939739 h 247"/>
                <a:gd name="T30" fmla="*/ 308900984 w 263"/>
                <a:gd name="T31" fmla="*/ 88377731 h 247"/>
                <a:gd name="T32" fmla="*/ 291148132 w 263"/>
                <a:gd name="T33" fmla="*/ 86328855 h 247"/>
                <a:gd name="T34" fmla="*/ 289199504 w 263"/>
                <a:gd name="T35" fmla="*/ 82835352 h 247"/>
                <a:gd name="T36" fmla="*/ 285056183 w 263"/>
                <a:gd name="T37" fmla="*/ 82835352 h 247"/>
                <a:gd name="T38" fmla="*/ 275464860 w 263"/>
                <a:gd name="T39" fmla="*/ 80710040 h 247"/>
                <a:gd name="T40" fmla="*/ 275464860 w 263"/>
                <a:gd name="T41" fmla="*/ 77195929 h 247"/>
                <a:gd name="T42" fmla="*/ 263051956 w 263"/>
                <a:gd name="T43" fmla="*/ 74208873 h 247"/>
                <a:gd name="T44" fmla="*/ 257585091 w 263"/>
                <a:gd name="T45" fmla="*/ 71424398 h 247"/>
                <a:gd name="T46" fmla="*/ 241805348 w 263"/>
                <a:gd name="T47" fmla="*/ 68041275 h 247"/>
                <a:gd name="T48" fmla="*/ 236475942 w 263"/>
                <a:gd name="T49" fmla="*/ 65799415 h 247"/>
                <a:gd name="T50" fmla="*/ 231900270 w 263"/>
                <a:gd name="T51" fmla="*/ 62781343 h 247"/>
                <a:gd name="T52" fmla="*/ 228795310 w 263"/>
                <a:gd name="T53" fmla="*/ 61091557 h 247"/>
                <a:gd name="T54" fmla="*/ 209720995 w 263"/>
                <a:gd name="T55" fmla="*/ 57564247 h 247"/>
                <a:gd name="T56" fmla="*/ 198499725 w 263"/>
                <a:gd name="T57" fmla="*/ 54741847 h 247"/>
                <a:gd name="T58" fmla="*/ 184340914 w 263"/>
                <a:gd name="T59" fmla="*/ 52675913 h 247"/>
                <a:gd name="T60" fmla="*/ 170186264 w 263"/>
                <a:gd name="T61" fmla="*/ 50831739 h 247"/>
                <a:gd name="T62" fmla="*/ 168516092 w 263"/>
                <a:gd name="T63" fmla="*/ 46089212 h 247"/>
                <a:gd name="T64" fmla="*/ 158898553 w 263"/>
                <a:gd name="T65" fmla="*/ 46973116 h 247"/>
                <a:gd name="T66" fmla="*/ 151486043 w 263"/>
                <a:gd name="T67" fmla="*/ 47571678 h 247"/>
                <a:gd name="T68" fmla="*/ 144926130 w 263"/>
                <a:gd name="T69" fmla="*/ 43617907 h 247"/>
                <a:gd name="T70" fmla="*/ 139792439 w 263"/>
                <a:gd name="T71" fmla="*/ 40502343 h 247"/>
                <a:gd name="T72" fmla="*/ 129001508 w 263"/>
                <a:gd name="T73" fmla="*/ 33724303 h 247"/>
                <a:gd name="T74" fmla="*/ 113838319 w 263"/>
                <a:gd name="T75" fmla="*/ 11096203 h 247"/>
                <a:gd name="T76" fmla="*/ 96984497 w 263"/>
                <a:gd name="T77" fmla="*/ 0 h 247"/>
                <a:gd name="T78" fmla="*/ 89497986 w 263"/>
                <a:gd name="T79" fmla="*/ 4 h 247"/>
                <a:gd name="T80" fmla="*/ 88437015 w 263"/>
                <a:gd name="T81" fmla="*/ 4910701 h 247"/>
                <a:gd name="T82" fmla="*/ 79305021 w 263"/>
                <a:gd name="T83" fmla="*/ 8382119 h 247"/>
                <a:gd name="T84" fmla="*/ 62320902 w 263"/>
                <a:gd name="T85" fmla="*/ 11274361 h 247"/>
                <a:gd name="T86" fmla="*/ 50501873 w 263"/>
                <a:gd name="T87" fmla="*/ 12141620 h 247"/>
                <a:gd name="T88" fmla="*/ 39604518 w 263"/>
                <a:gd name="T89" fmla="*/ 15154014 h 247"/>
                <a:gd name="T90" fmla="*/ 28779629 w 263"/>
                <a:gd name="T91" fmla="*/ 16331082 h 247"/>
                <a:gd name="T92" fmla="*/ 0 w 263"/>
                <a:gd name="T93" fmla="*/ 74945040 h 24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63"/>
                <a:gd name="T142" fmla="*/ 0 h 247"/>
                <a:gd name="T143" fmla="*/ 263 w 263"/>
                <a:gd name="T144" fmla="*/ 247 h 24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63" h="247">
                  <a:moveTo>
                    <a:pt x="0" y="189"/>
                  </a:moveTo>
                  <a:lnTo>
                    <a:pt x="2" y="187"/>
                  </a:lnTo>
                  <a:lnTo>
                    <a:pt x="10" y="180"/>
                  </a:lnTo>
                  <a:lnTo>
                    <a:pt x="17" y="178"/>
                  </a:lnTo>
                  <a:lnTo>
                    <a:pt x="24" y="178"/>
                  </a:lnTo>
                  <a:lnTo>
                    <a:pt x="33" y="175"/>
                  </a:lnTo>
                  <a:lnTo>
                    <a:pt x="40" y="178"/>
                  </a:lnTo>
                  <a:lnTo>
                    <a:pt x="56" y="178"/>
                  </a:lnTo>
                  <a:lnTo>
                    <a:pt x="60" y="179"/>
                  </a:lnTo>
                  <a:lnTo>
                    <a:pt x="72" y="181"/>
                  </a:lnTo>
                  <a:lnTo>
                    <a:pt x="80" y="183"/>
                  </a:lnTo>
                  <a:lnTo>
                    <a:pt x="99" y="184"/>
                  </a:lnTo>
                  <a:lnTo>
                    <a:pt x="123" y="191"/>
                  </a:lnTo>
                  <a:lnTo>
                    <a:pt x="142" y="191"/>
                  </a:lnTo>
                  <a:lnTo>
                    <a:pt x="148" y="192"/>
                  </a:lnTo>
                  <a:lnTo>
                    <a:pt x="155" y="192"/>
                  </a:lnTo>
                  <a:lnTo>
                    <a:pt x="174" y="199"/>
                  </a:lnTo>
                  <a:lnTo>
                    <a:pt x="184" y="205"/>
                  </a:lnTo>
                  <a:lnTo>
                    <a:pt x="199" y="212"/>
                  </a:lnTo>
                  <a:lnTo>
                    <a:pt x="215" y="216"/>
                  </a:lnTo>
                  <a:lnTo>
                    <a:pt x="222" y="230"/>
                  </a:lnTo>
                  <a:lnTo>
                    <a:pt x="225" y="236"/>
                  </a:lnTo>
                  <a:lnTo>
                    <a:pt x="230" y="246"/>
                  </a:lnTo>
                  <a:lnTo>
                    <a:pt x="234" y="246"/>
                  </a:lnTo>
                  <a:lnTo>
                    <a:pt x="239" y="242"/>
                  </a:lnTo>
                  <a:lnTo>
                    <a:pt x="239" y="238"/>
                  </a:lnTo>
                  <a:lnTo>
                    <a:pt x="242" y="236"/>
                  </a:lnTo>
                  <a:lnTo>
                    <a:pt x="252" y="231"/>
                  </a:lnTo>
                  <a:lnTo>
                    <a:pt x="255" y="230"/>
                  </a:lnTo>
                  <a:lnTo>
                    <a:pt x="255" y="228"/>
                  </a:lnTo>
                  <a:lnTo>
                    <a:pt x="261" y="224"/>
                  </a:lnTo>
                  <a:lnTo>
                    <a:pt x="262" y="221"/>
                  </a:lnTo>
                  <a:lnTo>
                    <a:pt x="249" y="218"/>
                  </a:lnTo>
                  <a:lnTo>
                    <a:pt x="248" y="217"/>
                  </a:lnTo>
                  <a:lnTo>
                    <a:pt x="251" y="212"/>
                  </a:lnTo>
                  <a:lnTo>
                    <a:pt x="247" y="208"/>
                  </a:lnTo>
                  <a:lnTo>
                    <a:pt x="244" y="208"/>
                  </a:lnTo>
                  <a:lnTo>
                    <a:pt x="242" y="208"/>
                  </a:lnTo>
                  <a:lnTo>
                    <a:pt x="236" y="208"/>
                  </a:lnTo>
                  <a:lnTo>
                    <a:pt x="234" y="202"/>
                  </a:lnTo>
                  <a:lnTo>
                    <a:pt x="234" y="199"/>
                  </a:lnTo>
                  <a:lnTo>
                    <a:pt x="234" y="194"/>
                  </a:lnTo>
                  <a:lnTo>
                    <a:pt x="228" y="193"/>
                  </a:lnTo>
                  <a:lnTo>
                    <a:pt x="223" y="187"/>
                  </a:lnTo>
                  <a:lnTo>
                    <a:pt x="220" y="183"/>
                  </a:lnTo>
                  <a:lnTo>
                    <a:pt x="220" y="179"/>
                  </a:lnTo>
                  <a:lnTo>
                    <a:pt x="206" y="173"/>
                  </a:lnTo>
                  <a:lnTo>
                    <a:pt x="205" y="171"/>
                  </a:lnTo>
                  <a:lnTo>
                    <a:pt x="202" y="168"/>
                  </a:lnTo>
                  <a:lnTo>
                    <a:pt x="201" y="165"/>
                  </a:lnTo>
                  <a:lnTo>
                    <a:pt x="199" y="162"/>
                  </a:lnTo>
                  <a:lnTo>
                    <a:pt x="196" y="158"/>
                  </a:lnTo>
                  <a:lnTo>
                    <a:pt x="196" y="155"/>
                  </a:lnTo>
                  <a:lnTo>
                    <a:pt x="195" y="152"/>
                  </a:lnTo>
                  <a:lnTo>
                    <a:pt x="191" y="149"/>
                  </a:lnTo>
                  <a:lnTo>
                    <a:pt x="179" y="146"/>
                  </a:lnTo>
                  <a:lnTo>
                    <a:pt x="174" y="145"/>
                  </a:lnTo>
                  <a:lnTo>
                    <a:pt x="169" y="138"/>
                  </a:lnTo>
                  <a:lnTo>
                    <a:pt x="162" y="134"/>
                  </a:lnTo>
                  <a:lnTo>
                    <a:pt x="157" y="131"/>
                  </a:lnTo>
                  <a:lnTo>
                    <a:pt x="150" y="134"/>
                  </a:lnTo>
                  <a:lnTo>
                    <a:pt x="146" y="128"/>
                  </a:lnTo>
                  <a:lnTo>
                    <a:pt x="143" y="122"/>
                  </a:lnTo>
                  <a:lnTo>
                    <a:pt x="143" y="117"/>
                  </a:lnTo>
                  <a:lnTo>
                    <a:pt x="133" y="112"/>
                  </a:lnTo>
                  <a:lnTo>
                    <a:pt x="136" y="118"/>
                  </a:lnTo>
                  <a:lnTo>
                    <a:pt x="135" y="123"/>
                  </a:lnTo>
                  <a:lnTo>
                    <a:pt x="128" y="120"/>
                  </a:lnTo>
                  <a:lnTo>
                    <a:pt x="128" y="117"/>
                  </a:lnTo>
                  <a:lnTo>
                    <a:pt x="125" y="110"/>
                  </a:lnTo>
                  <a:lnTo>
                    <a:pt x="120" y="105"/>
                  </a:lnTo>
                  <a:lnTo>
                    <a:pt x="118" y="102"/>
                  </a:lnTo>
                  <a:lnTo>
                    <a:pt x="116" y="97"/>
                  </a:lnTo>
                  <a:lnTo>
                    <a:pt x="109" y="84"/>
                  </a:lnTo>
                  <a:lnTo>
                    <a:pt x="101" y="49"/>
                  </a:lnTo>
                  <a:lnTo>
                    <a:pt x="97" y="28"/>
                  </a:lnTo>
                  <a:lnTo>
                    <a:pt x="88" y="10"/>
                  </a:lnTo>
                  <a:lnTo>
                    <a:pt x="83" y="0"/>
                  </a:lnTo>
                  <a:lnTo>
                    <a:pt x="78" y="1"/>
                  </a:lnTo>
                  <a:lnTo>
                    <a:pt x="77" y="4"/>
                  </a:lnTo>
                  <a:lnTo>
                    <a:pt x="77" y="9"/>
                  </a:lnTo>
                  <a:lnTo>
                    <a:pt x="75" y="13"/>
                  </a:lnTo>
                  <a:lnTo>
                    <a:pt x="74" y="15"/>
                  </a:lnTo>
                  <a:lnTo>
                    <a:pt x="66" y="21"/>
                  </a:lnTo>
                  <a:lnTo>
                    <a:pt x="59" y="25"/>
                  </a:lnTo>
                  <a:lnTo>
                    <a:pt x="52" y="29"/>
                  </a:lnTo>
                  <a:lnTo>
                    <a:pt x="51" y="29"/>
                  </a:lnTo>
                  <a:lnTo>
                    <a:pt x="43" y="31"/>
                  </a:lnTo>
                  <a:lnTo>
                    <a:pt x="40" y="33"/>
                  </a:lnTo>
                  <a:lnTo>
                    <a:pt x="33" y="38"/>
                  </a:lnTo>
                  <a:lnTo>
                    <a:pt x="26" y="42"/>
                  </a:lnTo>
                  <a:lnTo>
                    <a:pt x="25" y="42"/>
                  </a:lnTo>
                  <a:lnTo>
                    <a:pt x="3" y="120"/>
                  </a:lnTo>
                  <a:lnTo>
                    <a:pt x="0" y="188"/>
                  </a:lnTo>
                  <a:lnTo>
                    <a:pt x="0" y="189"/>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85" name="Freeform 105"/>
            <p:cNvSpPr>
              <a:spLocks/>
            </p:cNvSpPr>
            <p:nvPr/>
          </p:nvSpPr>
          <p:spPr bwMode="auto">
            <a:xfrm>
              <a:off x="4983" y="2159"/>
              <a:ext cx="342" cy="417"/>
            </a:xfrm>
            <a:custGeom>
              <a:avLst/>
              <a:gdLst>
                <a:gd name="T0" fmla="*/ 6 w 316"/>
                <a:gd name="T1" fmla="*/ 88492794 h 387"/>
                <a:gd name="T2" fmla="*/ 23817018 w 316"/>
                <a:gd name="T3" fmla="*/ 88492794 h 387"/>
                <a:gd name="T4" fmla="*/ 23817018 w 316"/>
                <a:gd name="T5" fmla="*/ 90782031 h 387"/>
                <a:gd name="T6" fmla="*/ 3 w 316"/>
                <a:gd name="T7" fmla="*/ 98729466 h 387"/>
                <a:gd name="T8" fmla="*/ 14820201 w 316"/>
                <a:gd name="T9" fmla="*/ 103565993 h 387"/>
                <a:gd name="T10" fmla="*/ 32833433 w 316"/>
                <a:gd name="T11" fmla="*/ 109035031 h 387"/>
                <a:gd name="T12" fmla="*/ 45047582 w 316"/>
                <a:gd name="T13" fmla="*/ 112014638 h 387"/>
                <a:gd name="T14" fmla="*/ 66572170 w 316"/>
                <a:gd name="T15" fmla="*/ 117879169 h 387"/>
                <a:gd name="T16" fmla="*/ 83239027 w 316"/>
                <a:gd name="T17" fmla="*/ 123632880 h 387"/>
                <a:gd name="T18" fmla="*/ 107662147 w 316"/>
                <a:gd name="T19" fmla="*/ 130953734 h 387"/>
                <a:gd name="T20" fmla="*/ 140108947 w 316"/>
                <a:gd name="T21" fmla="*/ 140135989 h 387"/>
                <a:gd name="T22" fmla="*/ 148389431 w 316"/>
                <a:gd name="T23" fmla="*/ 152454980 h 387"/>
                <a:gd name="T24" fmla="*/ 160598636 w 316"/>
                <a:gd name="T25" fmla="*/ 156558172 h 387"/>
                <a:gd name="T26" fmla="*/ 176628819 w 316"/>
                <a:gd name="T27" fmla="*/ 162093965 h 387"/>
                <a:gd name="T28" fmla="*/ 188113226 w 316"/>
                <a:gd name="T29" fmla="*/ 166614373 h 387"/>
                <a:gd name="T30" fmla="*/ 202662922 w 316"/>
                <a:gd name="T31" fmla="*/ 167377222 h 387"/>
                <a:gd name="T32" fmla="*/ 214977411 w 316"/>
                <a:gd name="T33" fmla="*/ 163068663 h 387"/>
                <a:gd name="T34" fmla="*/ 217959442 w 316"/>
                <a:gd name="T35" fmla="*/ 158904784 h 387"/>
                <a:gd name="T36" fmla="*/ 223233201 w 316"/>
                <a:gd name="T37" fmla="*/ 154670979 h 387"/>
                <a:gd name="T38" fmla="*/ 229240347 w 316"/>
                <a:gd name="T39" fmla="*/ 147861749 h 387"/>
                <a:gd name="T40" fmla="*/ 232665402 w 316"/>
                <a:gd name="T41" fmla="*/ 144618261 h 387"/>
                <a:gd name="T42" fmla="*/ 241600413 w 316"/>
                <a:gd name="T43" fmla="*/ 134214082 h 387"/>
                <a:gd name="T44" fmla="*/ 248531010 w 316"/>
                <a:gd name="T45" fmla="*/ 130953734 h 387"/>
                <a:gd name="T46" fmla="*/ 256915911 w 316"/>
                <a:gd name="T47" fmla="*/ 127352027 h 387"/>
                <a:gd name="T48" fmla="*/ 264253099 w 316"/>
                <a:gd name="T49" fmla="*/ 120697890 h 387"/>
                <a:gd name="T50" fmla="*/ 278054447 w 316"/>
                <a:gd name="T51" fmla="*/ 117879169 h 387"/>
                <a:gd name="T52" fmla="*/ 285440674 w 316"/>
                <a:gd name="T53" fmla="*/ 114629579 h 387"/>
                <a:gd name="T54" fmla="*/ 264253099 w 316"/>
                <a:gd name="T55" fmla="*/ 32488052 h 387"/>
                <a:gd name="T56" fmla="*/ 278054447 w 316"/>
                <a:gd name="T57" fmla="*/ 11476332 h 387"/>
                <a:gd name="T58" fmla="*/ 217959442 w 316"/>
                <a:gd name="T59" fmla="*/ 14357471 h 387"/>
                <a:gd name="T60" fmla="*/ 147487175 w 316"/>
                <a:gd name="T61" fmla="*/ 14357471 h 387"/>
                <a:gd name="T62" fmla="*/ 111202876 w 316"/>
                <a:gd name="T63" fmla="*/ 3398604 h 387"/>
                <a:gd name="T64" fmla="*/ 83239027 w 316"/>
                <a:gd name="T65" fmla="*/ 4251829 h 387"/>
                <a:gd name="T66" fmla="*/ 90087752 w 316"/>
                <a:gd name="T67" fmla="*/ 14357471 h 387"/>
                <a:gd name="T68" fmla="*/ 90087752 w 316"/>
                <a:gd name="T69" fmla="*/ 27981678 h 387"/>
                <a:gd name="T70" fmla="*/ 101362215 w 316"/>
                <a:gd name="T71" fmla="*/ 35006499 h 387"/>
                <a:gd name="T72" fmla="*/ 99325385 w 316"/>
                <a:gd name="T73" fmla="*/ 40644208 h 387"/>
                <a:gd name="T74" fmla="*/ 90087752 w 316"/>
                <a:gd name="T75" fmla="*/ 32488052 h 387"/>
                <a:gd name="T76" fmla="*/ 78350871 w 316"/>
                <a:gd name="T77" fmla="*/ 20757439 h 387"/>
                <a:gd name="T78" fmla="*/ 72049606 w 316"/>
                <a:gd name="T79" fmla="*/ 7170525 h 387"/>
                <a:gd name="T80" fmla="*/ 66993029 w 316"/>
                <a:gd name="T81" fmla="*/ 0 h 387"/>
                <a:gd name="T82" fmla="*/ 35534903 w 316"/>
                <a:gd name="T83" fmla="*/ 0 h 387"/>
                <a:gd name="T84" fmla="*/ 8520829 w 316"/>
                <a:gd name="T85" fmla="*/ 4 h 387"/>
                <a:gd name="T86" fmla="*/ 3 w 316"/>
                <a:gd name="T87" fmla="*/ 9884466 h 387"/>
                <a:gd name="T88" fmla="*/ 10801858 w 316"/>
                <a:gd name="T89" fmla="*/ 11476332 h 387"/>
                <a:gd name="T90" fmla="*/ 14820201 w 316"/>
                <a:gd name="T91" fmla="*/ 20757439 h 387"/>
                <a:gd name="T92" fmla="*/ 18787577 w 316"/>
                <a:gd name="T93" fmla="*/ 25163699 h 387"/>
                <a:gd name="T94" fmla="*/ 25899996 w 316"/>
                <a:gd name="T95" fmla="*/ 29622766 h 387"/>
                <a:gd name="T96" fmla="*/ 35534903 w 316"/>
                <a:gd name="T97" fmla="*/ 54330941 h 387"/>
                <a:gd name="T98" fmla="*/ 32833433 w 316"/>
                <a:gd name="T99" fmla="*/ 60319602 h 387"/>
                <a:gd name="T100" fmla="*/ 23817018 w 316"/>
                <a:gd name="T101" fmla="*/ 66568833 h 387"/>
                <a:gd name="T102" fmla="*/ 14820201 w 316"/>
                <a:gd name="T103" fmla="*/ 68823244 h 387"/>
                <a:gd name="T104" fmla="*/ 10801858 w 316"/>
                <a:gd name="T105" fmla="*/ 73239745 h 387"/>
                <a:gd name="T106" fmla="*/ 6 w 316"/>
                <a:gd name="T107" fmla="*/ 77116883 h 387"/>
                <a:gd name="T108" fmla="*/ 0 w 316"/>
                <a:gd name="T109" fmla="*/ 79583556 h 3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6"/>
                <a:gd name="T166" fmla="*/ 0 h 387"/>
                <a:gd name="T167" fmla="*/ 316 w 316"/>
                <a:gd name="T168" fmla="*/ 387 h 38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6" h="387">
                  <a:moveTo>
                    <a:pt x="0" y="188"/>
                  </a:moveTo>
                  <a:lnTo>
                    <a:pt x="0" y="191"/>
                  </a:lnTo>
                  <a:lnTo>
                    <a:pt x="6" y="201"/>
                  </a:lnTo>
                  <a:lnTo>
                    <a:pt x="6" y="208"/>
                  </a:lnTo>
                  <a:lnTo>
                    <a:pt x="16" y="204"/>
                  </a:lnTo>
                  <a:lnTo>
                    <a:pt x="25" y="201"/>
                  </a:lnTo>
                  <a:lnTo>
                    <a:pt x="32" y="201"/>
                  </a:lnTo>
                  <a:lnTo>
                    <a:pt x="32" y="204"/>
                  </a:lnTo>
                  <a:lnTo>
                    <a:pt x="25" y="208"/>
                  </a:lnTo>
                  <a:lnTo>
                    <a:pt x="19" y="214"/>
                  </a:lnTo>
                  <a:lnTo>
                    <a:pt x="9" y="214"/>
                  </a:lnTo>
                  <a:lnTo>
                    <a:pt x="3" y="225"/>
                  </a:lnTo>
                  <a:lnTo>
                    <a:pt x="9" y="231"/>
                  </a:lnTo>
                  <a:lnTo>
                    <a:pt x="12" y="231"/>
                  </a:lnTo>
                  <a:lnTo>
                    <a:pt x="16" y="235"/>
                  </a:lnTo>
                  <a:lnTo>
                    <a:pt x="22" y="238"/>
                  </a:lnTo>
                  <a:lnTo>
                    <a:pt x="35" y="245"/>
                  </a:lnTo>
                  <a:lnTo>
                    <a:pt x="35" y="248"/>
                  </a:lnTo>
                  <a:lnTo>
                    <a:pt x="38" y="248"/>
                  </a:lnTo>
                  <a:lnTo>
                    <a:pt x="41" y="251"/>
                  </a:lnTo>
                  <a:lnTo>
                    <a:pt x="48" y="255"/>
                  </a:lnTo>
                  <a:lnTo>
                    <a:pt x="51" y="255"/>
                  </a:lnTo>
                  <a:lnTo>
                    <a:pt x="64" y="265"/>
                  </a:lnTo>
                  <a:lnTo>
                    <a:pt x="70" y="269"/>
                  </a:lnTo>
                  <a:lnTo>
                    <a:pt x="76" y="272"/>
                  </a:lnTo>
                  <a:lnTo>
                    <a:pt x="86" y="278"/>
                  </a:lnTo>
                  <a:lnTo>
                    <a:pt x="88" y="282"/>
                  </a:lnTo>
                  <a:lnTo>
                    <a:pt x="102" y="288"/>
                  </a:lnTo>
                  <a:lnTo>
                    <a:pt x="105" y="288"/>
                  </a:lnTo>
                  <a:lnTo>
                    <a:pt x="115" y="298"/>
                  </a:lnTo>
                  <a:lnTo>
                    <a:pt x="136" y="309"/>
                  </a:lnTo>
                  <a:lnTo>
                    <a:pt x="146" y="315"/>
                  </a:lnTo>
                  <a:lnTo>
                    <a:pt x="149" y="319"/>
                  </a:lnTo>
                  <a:lnTo>
                    <a:pt x="152" y="332"/>
                  </a:lnTo>
                  <a:lnTo>
                    <a:pt x="156" y="343"/>
                  </a:lnTo>
                  <a:lnTo>
                    <a:pt x="158" y="348"/>
                  </a:lnTo>
                  <a:lnTo>
                    <a:pt x="158" y="353"/>
                  </a:lnTo>
                  <a:lnTo>
                    <a:pt x="165" y="353"/>
                  </a:lnTo>
                  <a:lnTo>
                    <a:pt x="171" y="358"/>
                  </a:lnTo>
                  <a:lnTo>
                    <a:pt x="175" y="362"/>
                  </a:lnTo>
                  <a:lnTo>
                    <a:pt x="181" y="366"/>
                  </a:lnTo>
                  <a:lnTo>
                    <a:pt x="187" y="369"/>
                  </a:lnTo>
                  <a:lnTo>
                    <a:pt x="193" y="372"/>
                  </a:lnTo>
                  <a:lnTo>
                    <a:pt x="200" y="376"/>
                  </a:lnTo>
                  <a:lnTo>
                    <a:pt x="200" y="379"/>
                  </a:lnTo>
                  <a:lnTo>
                    <a:pt x="207" y="382"/>
                  </a:lnTo>
                  <a:lnTo>
                    <a:pt x="212" y="386"/>
                  </a:lnTo>
                  <a:lnTo>
                    <a:pt x="215" y="382"/>
                  </a:lnTo>
                  <a:lnTo>
                    <a:pt x="219" y="382"/>
                  </a:lnTo>
                  <a:lnTo>
                    <a:pt x="226" y="376"/>
                  </a:lnTo>
                  <a:lnTo>
                    <a:pt x="228" y="372"/>
                  </a:lnTo>
                  <a:lnTo>
                    <a:pt x="228" y="369"/>
                  </a:lnTo>
                  <a:lnTo>
                    <a:pt x="231" y="366"/>
                  </a:lnTo>
                  <a:lnTo>
                    <a:pt x="231" y="362"/>
                  </a:lnTo>
                  <a:lnTo>
                    <a:pt x="231" y="356"/>
                  </a:lnTo>
                  <a:lnTo>
                    <a:pt x="235" y="356"/>
                  </a:lnTo>
                  <a:lnTo>
                    <a:pt x="235" y="353"/>
                  </a:lnTo>
                  <a:lnTo>
                    <a:pt x="238" y="348"/>
                  </a:lnTo>
                  <a:lnTo>
                    <a:pt x="242" y="345"/>
                  </a:lnTo>
                  <a:lnTo>
                    <a:pt x="242" y="339"/>
                  </a:lnTo>
                  <a:lnTo>
                    <a:pt x="245" y="339"/>
                  </a:lnTo>
                  <a:lnTo>
                    <a:pt x="245" y="335"/>
                  </a:lnTo>
                  <a:lnTo>
                    <a:pt x="247" y="329"/>
                  </a:lnTo>
                  <a:lnTo>
                    <a:pt x="247" y="325"/>
                  </a:lnTo>
                  <a:lnTo>
                    <a:pt x="250" y="315"/>
                  </a:lnTo>
                  <a:lnTo>
                    <a:pt x="254" y="305"/>
                  </a:lnTo>
                  <a:lnTo>
                    <a:pt x="258" y="302"/>
                  </a:lnTo>
                  <a:lnTo>
                    <a:pt x="261" y="298"/>
                  </a:lnTo>
                  <a:lnTo>
                    <a:pt x="263" y="298"/>
                  </a:lnTo>
                  <a:lnTo>
                    <a:pt x="266" y="295"/>
                  </a:lnTo>
                  <a:lnTo>
                    <a:pt x="270" y="292"/>
                  </a:lnTo>
                  <a:lnTo>
                    <a:pt x="273" y="292"/>
                  </a:lnTo>
                  <a:lnTo>
                    <a:pt x="273" y="288"/>
                  </a:lnTo>
                  <a:lnTo>
                    <a:pt x="276" y="282"/>
                  </a:lnTo>
                  <a:lnTo>
                    <a:pt x="280" y="275"/>
                  </a:lnTo>
                  <a:lnTo>
                    <a:pt x="286" y="275"/>
                  </a:lnTo>
                  <a:lnTo>
                    <a:pt x="292" y="272"/>
                  </a:lnTo>
                  <a:lnTo>
                    <a:pt x="295" y="269"/>
                  </a:lnTo>
                  <a:lnTo>
                    <a:pt x="298" y="269"/>
                  </a:lnTo>
                  <a:lnTo>
                    <a:pt x="298" y="265"/>
                  </a:lnTo>
                  <a:lnTo>
                    <a:pt x="302" y="261"/>
                  </a:lnTo>
                  <a:lnTo>
                    <a:pt x="302" y="259"/>
                  </a:lnTo>
                  <a:lnTo>
                    <a:pt x="282" y="235"/>
                  </a:lnTo>
                  <a:lnTo>
                    <a:pt x="280" y="74"/>
                  </a:lnTo>
                  <a:lnTo>
                    <a:pt x="308" y="40"/>
                  </a:lnTo>
                  <a:lnTo>
                    <a:pt x="315" y="27"/>
                  </a:lnTo>
                  <a:lnTo>
                    <a:pt x="295" y="27"/>
                  </a:lnTo>
                  <a:lnTo>
                    <a:pt x="270" y="17"/>
                  </a:lnTo>
                  <a:lnTo>
                    <a:pt x="242" y="23"/>
                  </a:lnTo>
                  <a:lnTo>
                    <a:pt x="231" y="33"/>
                  </a:lnTo>
                  <a:lnTo>
                    <a:pt x="212" y="43"/>
                  </a:lnTo>
                  <a:lnTo>
                    <a:pt x="168" y="40"/>
                  </a:lnTo>
                  <a:lnTo>
                    <a:pt x="156" y="33"/>
                  </a:lnTo>
                  <a:lnTo>
                    <a:pt x="146" y="23"/>
                  </a:lnTo>
                  <a:lnTo>
                    <a:pt x="133" y="17"/>
                  </a:lnTo>
                  <a:lnTo>
                    <a:pt x="118" y="7"/>
                  </a:lnTo>
                  <a:lnTo>
                    <a:pt x="105" y="4"/>
                  </a:lnTo>
                  <a:lnTo>
                    <a:pt x="83" y="4"/>
                  </a:lnTo>
                  <a:lnTo>
                    <a:pt x="88" y="10"/>
                  </a:lnTo>
                  <a:lnTo>
                    <a:pt x="92" y="17"/>
                  </a:lnTo>
                  <a:lnTo>
                    <a:pt x="92" y="27"/>
                  </a:lnTo>
                  <a:lnTo>
                    <a:pt x="95" y="33"/>
                  </a:lnTo>
                  <a:lnTo>
                    <a:pt x="92" y="40"/>
                  </a:lnTo>
                  <a:lnTo>
                    <a:pt x="92" y="50"/>
                  </a:lnTo>
                  <a:lnTo>
                    <a:pt x="95" y="64"/>
                  </a:lnTo>
                  <a:lnTo>
                    <a:pt x="102" y="74"/>
                  </a:lnTo>
                  <a:lnTo>
                    <a:pt x="105" y="77"/>
                  </a:lnTo>
                  <a:lnTo>
                    <a:pt x="107" y="80"/>
                  </a:lnTo>
                  <a:lnTo>
                    <a:pt x="107" y="87"/>
                  </a:lnTo>
                  <a:lnTo>
                    <a:pt x="111" y="93"/>
                  </a:lnTo>
                  <a:lnTo>
                    <a:pt x="105" y="93"/>
                  </a:lnTo>
                  <a:lnTo>
                    <a:pt x="105" y="87"/>
                  </a:lnTo>
                  <a:lnTo>
                    <a:pt x="102" y="77"/>
                  </a:lnTo>
                  <a:lnTo>
                    <a:pt x="95" y="74"/>
                  </a:lnTo>
                  <a:lnTo>
                    <a:pt x="88" y="67"/>
                  </a:lnTo>
                  <a:lnTo>
                    <a:pt x="83" y="57"/>
                  </a:lnTo>
                  <a:lnTo>
                    <a:pt x="83" y="47"/>
                  </a:lnTo>
                  <a:lnTo>
                    <a:pt x="79" y="40"/>
                  </a:lnTo>
                  <a:lnTo>
                    <a:pt x="76" y="30"/>
                  </a:lnTo>
                  <a:lnTo>
                    <a:pt x="76" y="17"/>
                  </a:lnTo>
                  <a:lnTo>
                    <a:pt x="79" y="7"/>
                  </a:lnTo>
                  <a:lnTo>
                    <a:pt x="83" y="4"/>
                  </a:lnTo>
                  <a:lnTo>
                    <a:pt x="72" y="0"/>
                  </a:lnTo>
                  <a:lnTo>
                    <a:pt x="70" y="0"/>
                  </a:lnTo>
                  <a:lnTo>
                    <a:pt x="48" y="0"/>
                  </a:lnTo>
                  <a:lnTo>
                    <a:pt x="38" y="0"/>
                  </a:lnTo>
                  <a:lnTo>
                    <a:pt x="28" y="0"/>
                  </a:lnTo>
                  <a:lnTo>
                    <a:pt x="19" y="0"/>
                  </a:lnTo>
                  <a:lnTo>
                    <a:pt x="9" y="4"/>
                  </a:lnTo>
                  <a:lnTo>
                    <a:pt x="3" y="13"/>
                  </a:lnTo>
                  <a:lnTo>
                    <a:pt x="0" y="20"/>
                  </a:lnTo>
                  <a:lnTo>
                    <a:pt x="3" y="23"/>
                  </a:lnTo>
                  <a:lnTo>
                    <a:pt x="6" y="23"/>
                  </a:lnTo>
                  <a:lnTo>
                    <a:pt x="12" y="23"/>
                  </a:lnTo>
                  <a:lnTo>
                    <a:pt x="12" y="27"/>
                  </a:lnTo>
                  <a:lnTo>
                    <a:pt x="12" y="33"/>
                  </a:lnTo>
                  <a:lnTo>
                    <a:pt x="16" y="33"/>
                  </a:lnTo>
                  <a:lnTo>
                    <a:pt x="16" y="47"/>
                  </a:lnTo>
                  <a:lnTo>
                    <a:pt x="19" y="47"/>
                  </a:lnTo>
                  <a:lnTo>
                    <a:pt x="19" y="54"/>
                  </a:lnTo>
                  <a:lnTo>
                    <a:pt x="19" y="57"/>
                  </a:lnTo>
                  <a:lnTo>
                    <a:pt x="22" y="64"/>
                  </a:lnTo>
                  <a:lnTo>
                    <a:pt x="25" y="64"/>
                  </a:lnTo>
                  <a:lnTo>
                    <a:pt x="28" y="67"/>
                  </a:lnTo>
                  <a:lnTo>
                    <a:pt x="32" y="70"/>
                  </a:lnTo>
                  <a:lnTo>
                    <a:pt x="38" y="74"/>
                  </a:lnTo>
                  <a:lnTo>
                    <a:pt x="38" y="124"/>
                  </a:lnTo>
                  <a:lnTo>
                    <a:pt x="38" y="127"/>
                  </a:lnTo>
                  <a:lnTo>
                    <a:pt x="35" y="134"/>
                  </a:lnTo>
                  <a:lnTo>
                    <a:pt x="35" y="138"/>
                  </a:lnTo>
                  <a:lnTo>
                    <a:pt x="32" y="140"/>
                  </a:lnTo>
                  <a:lnTo>
                    <a:pt x="25" y="148"/>
                  </a:lnTo>
                  <a:lnTo>
                    <a:pt x="25" y="151"/>
                  </a:lnTo>
                  <a:lnTo>
                    <a:pt x="22" y="151"/>
                  </a:lnTo>
                  <a:lnTo>
                    <a:pt x="19" y="157"/>
                  </a:lnTo>
                  <a:lnTo>
                    <a:pt x="16" y="157"/>
                  </a:lnTo>
                  <a:lnTo>
                    <a:pt x="16" y="161"/>
                  </a:lnTo>
                  <a:lnTo>
                    <a:pt x="12" y="164"/>
                  </a:lnTo>
                  <a:lnTo>
                    <a:pt x="12" y="167"/>
                  </a:lnTo>
                  <a:lnTo>
                    <a:pt x="9" y="167"/>
                  </a:lnTo>
                  <a:lnTo>
                    <a:pt x="9" y="171"/>
                  </a:lnTo>
                  <a:lnTo>
                    <a:pt x="6" y="175"/>
                  </a:lnTo>
                  <a:lnTo>
                    <a:pt x="6" y="177"/>
                  </a:lnTo>
                  <a:lnTo>
                    <a:pt x="3" y="181"/>
                  </a:lnTo>
                  <a:lnTo>
                    <a:pt x="0" y="181"/>
                  </a:lnTo>
                  <a:lnTo>
                    <a:pt x="0" y="188"/>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86" name="Freeform 106"/>
            <p:cNvSpPr>
              <a:spLocks/>
            </p:cNvSpPr>
            <p:nvPr/>
          </p:nvSpPr>
          <p:spPr bwMode="auto">
            <a:xfrm>
              <a:off x="4796" y="2409"/>
              <a:ext cx="471" cy="485"/>
            </a:xfrm>
            <a:custGeom>
              <a:avLst/>
              <a:gdLst>
                <a:gd name="T0" fmla="*/ 33473592 w 434"/>
                <a:gd name="T1" fmla="*/ 61175805 h 450"/>
                <a:gd name="T2" fmla="*/ 48510034 w 434"/>
                <a:gd name="T3" fmla="*/ 53453676 h 450"/>
                <a:gd name="T4" fmla="*/ 67290852 w 434"/>
                <a:gd name="T5" fmla="*/ 36756334 h 450"/>
                <a:gd name="T6" fmla="*/ 62004749 w 434"/>
                <a:gd name="T7" fmla="*/ 28153005 h 450"/>
                <a:gd name="T8" fmla="*/ 73027605 w 434"/>
                <a:gd name="T9" fmla="*/ 23223078 h 450"/>
                <a:gd name="T10" fmla="*/ 62004749 w 434"/>
                <a:gd name="T11" fmla="*/ 7512163 h 450"/>
                <a:gd name="T12" fmla="*/ 48510034 w 434"/>
                <a:gd name="T13" fmla="*/ 4 h 450"/>
                <a:gd name="T14" fmla="*/ 82327304 w 434"/>
                <a:gd name="T15" fmla="*/ 0 h 450"/>
                <a:gd name="T16" fmla="*/ 127734990 w 434"/>
                <a:gd name="T17" fmla="*/ 13677208 h 450"/>
                <a:gd name="T18" fmla="*/ 143844245 w 434"/>
                <a:gd name="T19" fmla="*/ 33772675 h 450"/>
                <a:gd name="T20" fmla="*/ 154678336 w 434"/>
                <a:gd name="T21" fmla="*/ 28153005 h 450"/>
                <a:gd name="T22" fmla="*/ 182541525 w 434"/>
                <a:gd name="T23" fmla="*/ 32702640 h 450"/>
                <a:gd name="T24" fmla="*/ 203021797 w 434"/>
                <a:gd name="T25" fmla="*/ 35246178 h 450"/>
                <a:gd name="T26" fmla="*/ 247385001 w 434"/>
                <a:gd name="T27" fmla="*/ 24901756 h 450"/>
                <a:gd name="T28" fmla="*/ 221799281 w 434"/>
                <a:gd name="T29" fmla="*/ 21547195 h 450"/>
                <a:gd name="T30" fmla="*/ 231789306 w 434"/>
                <a:gd name="T31" fmla="*/ 17210895 h 450"/>
                <a:gd name="T32" fmla="*/ 241363843 w 434"/>
                <a:gd name="T33" fmla="*/ 13677208 h 450"/>
                <a:gd name="T34" fmla="*/ 255041158 w 434"/>
                <a:gd name="T35" fmla="*/ 10924719 h 450"/>
                <a:gd name="T36" fmla="*/ 266740778 w 434"/>
                <a:gd name="T37" fmla="*/ 4 h 450"/>
                <a:gd name="T38" fmla="*/ 283685590 w 434"/>
                <a:gd name="T39" fmla="*/ 4 h 450"/>
                <a:gd name="T40" fmla="*/ 316203387 w 434"/>
                <a:gd name="T41" fmla="*/ 7512163 h 450"/>
                <a:gd name="T42" fmla="*/ 333898882 w 434"/>
                <a:gd name="T43" fmla="*/ 10924719 h 450"/>
                <a:gd name="T44" fmla="*/ 369008714 w 434"/>
                <a:gd name="T45" fmla="*/ 17210895 h 450"/>
                <a:gd name="T46" fmla="*/ 395980224 w 434"/>
                <a:gd name="T47" fmla="*/ 23223078 h 450"/>
                <a:gd name="T48" fmla="*/ 435788629 w 434"/>
                <a:gd name="T49" fmla="*/ 30851708 h 450"/>
                <a:gd name="T50" fmla="*/ 489115712 w 434"/>
                <a:gd name="T51" fmla="*/ 39615151 h 450"/>
                <a:gd name="T52" fmla="*/ 502655504 w 434"/>
                <a:gd name="T53" fmla="*/ 53453676 h 450"/>
                <a:gd name="T54" fmla="*/ 521527309 w 434"/>
                <a:gd name="T55" fmla="*/ 57730884 h 450"/>
                <a:gd name="T56" fmla="*/ 546994398 w 434"/>
                <a:gd name="T57" fmla="*/ 62221060 h 450"/>
                <a:gd name="T58" fmla="*/ 569079803 w 434"/>
                <a:gd name="T59" fmla="*/ 66921411 h 450"/>
                <a:gd name="T60" fmla="*/ 577990756 w 434"/>
                <a:gd name="T61" fmla="*/ 75676914 h 450"/>
                <a:gd name="T62" fmla="*/ 573315798 w 434"/>
                <a:gd name="T63" fmla="*/ 90459882 h 450"/>
                <a:gd name="T64" fmla="*/ 573315798 w 434"/>
                <a:gd name="T65" fmla="*/ 107716945 h 450"/>
                <a:gd name="T66" fmla="*/ 596112852 w 434"/>
                <a:gd name="T67" fmla="*/ 113284415 h 450"/>
                <a:gd name="T68" fmla="*/ 596112852 w 434"/>
                <a:gd name="T69" fmla="*/ 122095359 h 450"/>
                <a:gd name="T70" fmla="*/ 587058541 w 434"/>
                <a:gd name="T71" fmla="*/ 144009731 h 450"/>
                <a:gd name="T72" fmla="*/ 602869551 w 434"/>
                <a:gd name="T73" fmla="*/ 152540658 h 450"/>
                <a:gd name="T74" fmla="*/ 609074490 w 434"/>
                <a:gd name="T75" fmla="*/ 158560347 h 450"/>
                <a:gd name="T76" fmla="*/ 621523820 w 434"/>
                <a:gd name="T77" fmla="*/ 173280615 h 450"/>
                <a:gd name="T78" fmla="*/ 659086845 w 434"/>
                <a:gd name="T79" fmla="*/ 180337868 h 450"/>
                <a:gd name="T80" fmla="*/ 647118708 w 434"/>
                <a:gd name="T81" fmla="*/ 186831572 h 450"/>
                <a:gd name="T82" fmla="*/ 574538783 w 434"/>
                <a:gd name="T83" fmla="*/ 197539541 h 450"/>
                <a:gd name="T84" fmla="*/ 527710578 w 434"/>
                <a:gd name="T85" fmla="*/ 196117772 h 450"/>
                <a:gd name="T86" fmla="*/ 435788629 w 434"/>
                <a:gd name="T87" fmla="*/ 203541710 h 450"/>
                <a:gd name="T88" fmla="*/ 393257541 w 434"/>
                <a:gd name="T89" fmla="*/ 202132908 h 450"/>
                <a:gd name="T90" fmla="*/ 319220286 w 434"/>
                <a:gd name="T91" fmla="*/ 203541710 h 450"/>
                <a:gd name="T92" fmla="*/ 316203387 w 434"/>
                <a:gd name="T93" fmla="*/ 197539541 h 450"/>
                <a:gd name="T94" fmla="*/ 300380986 w 434"/>
                <a:gd name="T95" fmla="*/ 186831572 h 450"/>
                <a:gd name="T96" fmla="*/ 261229428 w 434"/>
                <a:gd name="T97" fmla="*/ 165445569 h 450"/>
                <a:gd name="T98" fmla="*/ 247385001 w 434"/>
                <a:gd name="T99" fmla="*/ 165445569 h 450"/>
                <a:gd name="T100" fmla="*/ 227951434 w 434"/>
                <a:gd name="T101" fmla="*/ 164433252 h 450"/>
                <a:gd name="T102" fmla="*/ 197707286 w 434"/>
                <a:gd name="T103" fmla="*/ 158560347 h 450"/>
                <a:gd name="T104" fmla="*/ 167865152 w 434"/>
                <a:gd name="T105" fmla="*/ 158117372 h 450"/>
                <a:gd name="T106" fmla="*/ 106981686 w 434"/>
                <a:gd name="T107" fmla="*/ 146942975 h 450"/>
                <a:gd name="T108" fmla="*/ 78693425 w 434"/>
                <a:gd name="T109" fmla="*/ 139943630 h 450"/>
                <a:gd name="T110" fmla="*/ 57133890 w 434"/>
                <a:gd name="T111" fmla="*/ 122095359 h 450"/>
                <a:gd name="T112" fmla="*/ 10647970 w 434"/>
                <a:gd name="T113" fmla="*/ 104891409 h 450"/>
                <a:gd name="T114" fmla="*/ 17396170 w 434"/>
                <a:gd name="T115" fmla="*/ 94889082 h 450"/>
                <a:gd name="T116" fmla="*/ 0 w 434"/>
                <a:gd name="T117" fmla="*/ 77874959 h 4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4"/>
                <a:gd name="T178" fmla="*/ 0 h 450"/>
                <a:gd name="T179" fmla="*/ 434 w 434"/>
                <a:gd name="T180" fmla="*/ 450 h 4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4" h="450">
                  <a:moveTo>
                    <a:pt x="3" y="141"/>
                  </a:moveTo>
                  <a:lnTo>
                    <a:pt x="19" y="137"/>
                  </a:lnTo>
                  <a:lnTo>
                    <a:pt x="22" y="134"/>
                  </a:lnTo>
                  <a:lnTo>
                    <a:pt x="25" y="127"/>
                  </a:lnTo>
                  <a:lnTo>
                    <a:pt x="28" y="124"/>
                  </a:lnTo>
                  <a:lnTo>
                    <a:pt x="32" y="117"/>
                  </a:lnTo>
                  <a:lnTo>
                    <a:pt x="38" y="108"/>
                  </a:lnTo>
                  <a:lnTo>
                    <a:pt x="48" y="94"/>
                  </a:lnTo>
                  <a:lnTo>
                    <a:pt x="44" y="81"/>
                  </a:lnTo>
                  <a:lnTo>
                    <a:pt x="38" y="81"/>
                  </a:lnTo>
                  <a:lnTo>
                    <a:pt x="35" y="64"/>
                  </a:lnTo>
                  <a:lnTo>
                    <a:pt x="41" y="61"/>
                  </a:lnTo>
                  <a:lnTo>
                    <a:pt x="41" y="57"/>
                  </a:lnTo>
                  <a:lnTo>
                    <a:pt x="44" y="54"/>
                  </a:lnTo>
                  <a:lnTo>
                    <a:pt x="48" y="51"/>
                  </a:lnTo>
                  <a:lnTo>
                    <a:pt x="44" y="27"/>
                  </a:lnTo>
                  <a:lnTo>
                    <a:pt x="41" y="20"/>
                  </a:lnTo>
                  <a:lnTo>
                    <a:pt x="41" y="17"/>
                  </a:lnTo>
                  <a:lnTo>
                    <a:pt x="38" y="14"/>
                  </a:lnTo>
                  <a:lnTo>
                    <a:pt x="38" y="10"/>
                  </a:lnTo>
                  <a:lnTo>
                    <a:pt x="32" y="4"/>
                  </a:lnTo>
                  <a:lnTo>
                    <a:pt x="51" y="4"/>
                  </a:lnTo>
                  <a:lnTo>
                    <a:pt x="51" y="0"/>
                  </a:lnTo>
                  <a:lnTo>
                    <a:pt x="54" y="0"/>
                  </a:lnTo>
                  <a:lnTo>
                    <a:pt x="86" y="0"/>
                  </a:lnTo>
                  <a:lnTo>
                    <a:pt x="86" y="20"/>
                  </a:lnTo>
                  <a:lnTo>
                    <a:pt x="83" y="30"/>
                  </a:lnTo>
                  <a:lnTo>
                    <a:pt x="86" y="71"/>
                  </a:lnTo>
                  <a:lnTo>
                    <a:pt x="89" y="77"/>
                  </a:lnTo>
                  <a:lnTo>
                    <a:pt x="95" y="74"/>
                  </a:lnTo>
                  <a:lnTo>
                    <a:pt x="99" y="67"/>
                  </a:lnTo>
                  <a:lnTo>
                    <a:pt x="102" y="67"/>
                  </a:lnTo>
                  <a:lnTo>
                    <a:pt x="102" y="61"/>
                  </a:lnTo>
                  <a:lnTo>
                    <a:pt x="105" y="54"/>
                  </a:lnTo>
                  <a:lnTo>
                    <a:pt x="108" y="57"/>
                  </a:lnTo>
                  <a:lnTo>
                    <a:pt x="121" y="71"/>
                  </a:lnTo>
                  <a:lnTo>
                    <a:pt x="127" y="67"/>
                  </a:lnTo>
                  <a:lnTo>
                    <a:pt x="127" y="81"/>
                  </a:lnTo>
                  <a:lnTo>
                    <a:pt x="134" y="77"/>
                  </a:lnTo>
                  <a:lnTo>
                    <a:pt x="134" y="64"/>
                  </a:lnTo>
                  <a:lnTo>
                    <a:pt x="156" y="61"/>
                  </a:lnTo>
                  <a:lnTo>
                    <a:pt x="162" y="54"/>
                  </a:lnTo>
                  <a:lnTo>
                    <a:pt x="162" y="51"/>
                  </a:lnTo>
                  <a:lnTo>
                    <a:pt x="149" y="47"/>
                  </a:lnTo>
                  <a:lnTo>
                    <a:pt x="146" y="47"/>
                  </a:lnTo>
                  <a:lnTo>
                    <a:pt x="146" y="44"/>
                  </a:lnTo>
                  <a:lnTo>
                    <a:pt x="156" y="40"/>
                  </a:lnTo>
                  <a:lnTo>
                    <a:pt x="152" y="38"/>
                  </a:lnTo>
                  <a:lnTo>
                    <a:pt x="156" y="34"/>
                  </a:lnTo>
                  <a:lnTo>
                    <a:pt x="159" y="34"/>
                  </a:lnTo>
                  <a:lnTo>
                    <a:pt x="159" y="30"/>
                  </a:lnTo>
                  <a:lnTo>
                    <a:pt x="165" y="27"/>
                  </a:lnTo>
                  <a:lnTo>
                    <a:pt x="165" y="24"/>
                  </a:lnTo>
                  <a:lnTo>
                    <a:pt x="168" y="24"/>
                  </a:lnTo>
                  <a:lnTo>
                    <a:pt x="168" y="14"/>
                  </a:lnTo>
                  <a:lnTo>
                    <a:pt x="175" y="17"/>
                  </a:lnTo>
                  <a:lnTo>
                    <a:pt x="175" y="4"/>
                  </a:lnTo>
                  <a:lnTo>
                    <a:pt x="181" y="0"/>
                  </a:lnTo>
                  <a:lnTo>
                    <a:pt x="184" y="0"/>
                  </a:lnTo>
                  <a:lnTo>
                    <a:pt x="187" y="4"/>
                  </a:lnTo>
                  <a:lnTo>
                    <a:pt x="194" y="7"/>
                  </a:lnTo>
                  <a:lnTo>
                    <a:pt x="207" y="14"/>
                  </a:lnTo>
                  <a:lnTo>
                    <a:pt x="207" y="17"/>
                  </a:lnTo>
                  <a:lnTo>
                    <a:pt x="210" y="17"/>
                  </a:lnTo>
                  <a:lnTo>
                    <a:pt x="214" y="20"/>
                  </a:lnTo>
                  <a:lnTo>
                    <a:pt x="219" y="24"/>
                  </a:lnTo>
                  <a:lnTo>
                    <a:pt x="222" y="24"/>
                  </a:lnTo>
                  <a:lnTo>
                    <a:pt x="235" y="34"/>
                  </a:lnTo>
                  <a:lnTo>
                    <a:pt x="242" y="38"/>
                  </a:lnTo>
                  <a:lnTo>
                    <a:pt x="248" y="40"/>
                  </a:lnTo>
                  <a:lnTo>
                    <a:pt x="258" y="47"/>
                  </a:lnTo>
                  <a:lnTo>
                    <a:pt x="261" y="51"/>
                  </a:lnTo>
                  <a:lnTo>
                    <a:pt x="273" y="57"/>
                  </a:lnTo>
                  <a:lnTo>
                    <a:pt x="277" y="57"/>
                  </a:lnTo>
                  <a:lnTo>
                    <a:pt x="287" y="67"/>
                  </a:lnTo>
                  <a:lnTo>
                    <a:pt x="308" y="77"/>
                  </a:lnTo>
                  <a:lnTo>
                    <a:pt x="318" y="84"/>
                  </a:lnTo>
                  <a:lnTo>
                    <a:pt x="322" y="87"/>
                  </a:lnTo>
                  <a:lnTo>
                    <a:pt x="324" y="101"/>
                  </a:lnTo>
                  <a:lnTo>
                    <a:pt x="327" y="111"/>
                  </a:lnTo>
                  <a:lnTo>
                    <a:pt x="330" y="117"/>
                  </a:lnTo>
                  <a:lnTo>
                    <a:pt x="330" y="121"/>
                  </a:lnTo>
                  <a:lnTo>
                    <a:pt x="338" y="121"/>
                  </a:lnTo>
                  <a:lnTo>
                    <a:pt x="343" y="127"/>
                  </a:lnTo>
                  <a:lnTo>
                    <a:pt x="346" y="131"/>
                  </a:lnTo>
                  <a:lnTo>
                    <a:pt x="353" y="134"/>
                  </a:lnTo>
                  <a:lnTo>
                    <a:pt x="360" y="137"/>
                  </a:lnTo>
                  <a:lnTo>
                    <a:pt x="365" y="141"/>
                  </a:lnTo>
                  <a:lnTo>
                    <a:pt x="373" y="145"/>
                  </a:lnTo>
                  <a:lnTo>
                    <a:pt x="373" y="147"/>
                  </a:lnTo>
                  <a:lnTo>
                    <a:pt x="378" y="151"/>
                  </a:lnTo>
                  <a:lnTo>
                    <a:pt x="385" y="155"/>
                  </a:lnTo>
                  <a:lnTo>
                    <a:pt x="381" y="165"/>
                  </a:lnTo>
                  <a:lnTo>
                    <a:pt x="381" y="171"/>
                  </a:lnTo>
                  <a:lnTo>
                    <a:pt x="378" y="181"/>
                  </a:lnTo>
                  <a:lnTo>
                    <a:pt x="376" y="198"/>
                  </a:lnTo>
                  <a:lnTo>
                    <a:pt x="369" y="211"/>
                  </a:lnTo>
                  <a:lnTo>
                    <a:pt x="369" y="228"/>
                  </a:lnTo>
                  <a:lnTo>
                    <a:pt x="376" y="235"/>
                  </a:lnTo>
                  <a:lnTo>
                    <a:pt x="381" y="238"/>
                  </a:lnTo>
                  <a:lnTo>
                    <a:pt x="385" y="244"/>
                  </a:lnTo>
                  <a:lnTo>
                    <a:pt x="392" y="249"/>
                  </a:lnTo>
                  <a:lnTo>
                    <a:pt x="395" y="258"/>
                  </a:lnTo>
                  <a:lnTo>
                    <a:pt x="395" y="262"/>
                  </a:lnTo>
                  <a:lnTo>
                    <a:pt x="392" y="268"/>
                  </a:lnTo>
                  <a:lnTo>
                    <a:pt x="392" y="302"/>
                  </a:lnTo>
                  <a:lnTo>
                    <a:pt x="385" y="302"/>
                  </a:lnTo>
                  <a:lnTo>
                    <a:pt x="385" y="315"/>
                  </a:lnTo>
                  <a:lnTo>
                    <a:pt x="392" y="325"/>
                  </a:lnTo>
                  <a:lnTo>
                    <a:pt x="395" y="328"/>
                  </a:lnTo>
                  <a:lnTo>
                    <a:pt x="395" y="332"/>
                  </a:lnTo>
                  <a:lnTo>
                    <a:pt x="392" y="332"/>
                  </a:lnTo>
                  <a:lnTo>
                    <a:pt x="395" y="335"/>
                  </a:lnTo>
                  <a:lnTo>
                    <a:pt x="401" y="348"/>
                  </a:lnTo>
                  <a:lnTo>
                    <a:pt x="401" y="359"/>
                  </a:lnTo>
                  <a:lnTo>
                    <a:pt x="404" y="362"/>
                  </a:lnTo>
                  <a:lnTo>
                    <a:pt x="407" y="379"/>
                  </a:lnTo>
                  <a:lnTo>
                    <a:pt x="417" y="385"/>
                  </a:lnTo>
                  <a:lnTo>
                    <a:pt x="420" y="392"/>
                  </a:lnTo>
                  <a:lnTo>
                    <a:pt x="433" y="395"/>
                  </a:lnTo>
                  <a:lnTo>
                    <a:pt x="433" y="399"/>
                  </a:lnTo>
                  <a:lnTo>
                    <a:pt x="433" y="403"/>
                  </a:lnTo>
                  <a:lnTo>
                    <a:pt x="426" y="409"/>
                  </a:lnTo>
                  <a:lnTo>
                    <a:pt x="420" y="409"/>
                  </a:lnTo>
                  <a:lnTo>
                    <a:pt x="410" y="419"/>
                  </a:lnTo>
                  <a:lnTo>
                    <a:pt x="378" y="432"/>
                  </a:lnTo>
                  <a:lnTo>
                    <a:pt x="357" y="436"/>
                  </a:lnTo>
                  <a:lnTo>
                    <a:pt x="350" y="432"/>
                  </a:lnTo>
                  <a:lnTo>
                    <a:pt x="346" y="429"/>
                  </a:lnTo>
                  <a:lnTo>
                    <a:pt x="327" y="436"/>
                  </a:lnTo>
                  <a:lnTo>
                    <a:pt x="318" y="442"/>
                  </a:lnTo>
                  <a:lnTo>
                    <a:pt x="287" y="446"/>
                  </a:lnTo>
                  <a:lnTo>
                    <a:pt x="280" y="449"/>
                  </a:lnTo>
                  <a:lnTo>
                    <a:pt x="264" y="449"/>
                  </a:lnTo>
                  <a:lnTo>
                    <a:pt x="258" y="442"/>
                  </a:lnTo>
                  <a:lnTo>
                    <a:pt x="248" y="442"/>
                  </a:lnTo>
                  <a:lnTo>
                    <a:pt x="245" y="446"/>
                  </a:lnTo>
                  <a:lnTo>
                    <a:pt x="210" y="446"/>
                  </a:lnTo>
                  <a:lnTo>
                    <a:pt x="210" y="439"/>
                  </a:lnTo>
                  <a:lnTo>
                    <a:pt x="207" y="436"/>
                  </a:lnTo>
                  <a:lnTo>
                    <a:pt x="207" y="432"/>
                  </a:lnTo>
                  <a:lnTo>
                    <a:pt x="200" y="429"/>
                  </a:lnTo>
                  <a:lnTo>
                    <a:pt x="200" y="409"/>
                  </a:lnTo>
                  <a:lnTo>
                    <a:pt x="198" y="409"/>
                  </a:lnTo>
                  <a:lnTo>
                    <a:pt x="187" y="372"/>
                  </a:lnTo>
                  <a:lnTo>
                    <a:pt x="181" y="366"/>
                  </a:lnTo>
                  <a:lnTo>
                    <a:pt x="171" y="362"/>
                  </a:lnTo>
                  <a:lnTo>
                    <a:pt x="168" y="366"/>
                  </a:lnTo>
                  <a:lnTo>
                    <a:pt x="165" y="362"/>
                  </a:lnTo>
                  <a:lnTo>
                    <a:pt x="162" y="362"/>
                  </a:lnTo>
                  <a:lnTo>
                    <a:pt x="159" y="362"/>
                  </a:lnTo>
                  <a:lnTo>
                    <a:pt x="152" y="366"/>
                  </a:lnTo>
                  <a:lnTo>
                    <a:pt x="149" y="359"/>
                  </a:lnTo>
                  <a:lnTo>
                    <a:pt x="140" y="359"/>
                  </a:lnTo>
                  <a:lnTo>
                    <a:pt x="134" y="356"/>
                  </a:lnTo>
                  <a:lnTo>
                    <a:pt x="130" y="348"/>
                  </a:lnTo>
                  <a:lnTo>
                    <a:pt x="114" y="348"/>
                  </a:lnTo>
                  <a:lnTo>
                    <a:pt x="114" y="346"/>
                  </a:lnTo>
                  <a:lnTo>
                    <a:pt x="111" y="346"/>
                  </a:lnTo>
                  <a:lnTo>
                    <a:pt x="91" y="335"/>
                  </a:lnTo>
                  <a:lnTo>
                    <a:pt x="86" y="335"/>
                  </a:lnTo>
                  <a:lnTo>
                    <a:pt x="70" y="322"/>
                  </a:lnTo>
                  <a:lnTo>
                    <a:pt x="60" y="319"/>
                  </a:lnTo>
                  <a:lnTo>
                    <a:pt x="54" y="309"/>
                  </a:lnTo>
                  <a:lnTo>
                    <a:pt x="51" y="305"/>
                  </a:lnTo>
                  <a:lnTo>
                    <a:pt x="48" y="295"/>
                  </a:lnTo>
                  <a:lnTo>
                    <a:pt x="41" y="288"/>
                  </a:lnTo>
                  <a:lnTo>
                    <a:pt x="38" y="268"/>
                  </a:lnTo>
                  <a:lnTo>
                    <a:pt x="35" y="252"/>
                  </a:lnTo>
                  <a:lnTo>
                    <a:pt x="22" y="238"/>
                  </a:lnTo>
                  <a:lnTo>
                    <a:pt x="6" y="228"/>
                  </a:lnTo>
                  <a:lnTo>
                    <a:pt x="3" y="218"/>
                  </a:lnTo>
                  <a:lnTo>
                    <a:pt x="9" y="215"/>
                  </a:lnTo>
                  <a:lnTo>
                    <a:pt x="12" y="208"/>
                  </a:lnTo>
                  <a:lnTo>
                    <a:pt x="6" y="188"/>
                  </a:lnTo>
                  <a:lnTo>
                    <a:pt x="6" y="178"/>
                  </a:lnTo>
                  <a:lnTo>
                    <a:pt x="0" y="171"/>
                  </a:lnTo>
                  <a:lnTo>
                    <a:pt x="0" y="145"/>
                  </a:lnTo>
                  <a:lnTo>
                    <a:pt x="3" y="141"/>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87" name="Freeform 107"/>
            <p:cNvSpPr>
              <a:spLocks/>
            </p:cNvSpPr>
            <p:nvPr/>
          </p:nvSpPr>
          <p:spPr bwMode="auto">
            <a:xfrm>
              <a:off x="4802" y="2183"/>
              <a:ext cx="224" cy="247"/>
            </a:xfrm>
            <a:custGeom>
              <a:avLst/>
              <a:gdLst>
                <a:gd name="T0" fmla="*/ 3 w 207"/>
                <a:gd name="T1" fmla="*/ 56159572 h 230"/>
                <a:gd name="T2" fmla="*/ 8319546 w 207"/>
                <a:gd name="T3" fmla="*/ 56159572 h 230"/>
                <a:gd name="T4" fmla="*/ 14455822 w 207"/>
                <a:gd name="T5" fmla="*/ 56159572 h 230"/>
                <a:gd name="T6" fmla="*/ 14455822 w 207"/>
                <a:gd name="T7" fmla="*/ 54034290 h 230"/>
                <a:gd name="T8" fmla="*/ 16927699 w 207"/>
                <a:gd name="T9" fmla="*/ 53847652 h 230"/>
                <a:gd name="T10" fmla="*/ 23211769 w 207"/>
                <a:gd name="T11" fmla="*/ 52471704 h 230"/>
                <a:gd name="T12" fmla="*/ 43644398 w 207"/>
                <a:gd name="T13" fmla="*/ 52471704 h 230"/>
                <a:gd name="T14" fmla="*/ 47228709 w 207"/>
                <a:gd name="T15" fmla="*/ 51957325 h 230"/>
                <a:gd name="T16" fmla="*/ 72457014 w 207"/>
                <a:gd name="T17" fmla="*/ 51177888 h 230"/>
                <a:gd name="T18" fmla="*/ 76446420 w 207"/>
                <a:gd name="T19" fmla="*/ 48896279 h 230"/>
                <a:gd name="T20" fmla="*/ 81570535 w 207"/>
                <a:gd name="T21" fmla="*/ 45997299 h 230"/>
                <a:gd name="T22" fmla="*/ 81570535 w 207"/>
                <a:gd name="T23" fmla="*/ 43508467 h 230"/>
                <a:gd name="T24" fmla="*/ 92592492 w 207"/>
                <a:gd name="T25" fmla="*/ 42350772 h 230"/>
                <a:gd name="T26" fmla="*/ 100425416 w 207"/>
                <a:gd name="T27" fmla="*/ 42350772 h 230"/>
                <a:gd name="T28" fmla="*/ 104825667 w 207"/>
                <a:gd name="T29" fmla="*/ 40484672 h 230"/>
                <a:gd name="T30" fmla="*/ 115987867 w 207"/>
                <a:gd name="T31" fmla="*/ 40625020 h 230"/>
                <a:gd name="T32" fmla="*/ 125513409 w 207"/>
                <a:gd name="T33" fmla="*/ 39450177 h 230"/>
                <a:gd name="T34" fmla="*/ 133936464 w 207"/>
                <a:gd name="T35" fmla="*/ 39450177 h 230"/>
                <a:gd name="T36" fmla="*/ 148675980 w 207"/>
                <a:gd name="T37" fmla="*/ 39450177 h 230"/>
                <a:gd name="T38" fmla="*/ 153557976 w 207"/>
                <a:gd name="T39" fmla="*/ 39450177 h 230"/>
                <a:gd name="T40" fmla="*/ 160215418 w 207"/>
                <a:gd name="T41" fmla="*/ 39063431 h 230"/>
                <a:gd name="T42" fmla="*/ 163798586 w 207"/>
                <a:gd name="T43" fmla="*/ 36762061 h 230"/>
                <a:gd name="T44" fmla="*/ 165970455 w 207"/>
                <a:gd name="T45" fmla="*/ 36610820 h 230"/>
                <a:gd name="T46" fmla="*/ 168318926 w 207"/>
                <a:gd name="T47" fmla="*/ 34231897 h 230"/>
                <a:gd name="T48" fmla="*/ 172636624 w 207"/>
                <a:gd name="T49" fmla="*/ 33871337 h 230"/>
                <a:gd name="T50" fmla="*/ 178469227 w 207"/>
                <a:gd name="T51" fmla="*/ 31875870 h 230"/>
                <a:gd name="T52" fmla="*/ 182489123 w 207"/>
                <a:gd name="T53" fmla="*/ 29660122 h 230"/>
                <a:gd name="T54" fmla="*/ 187611437 w 207"/>
                <a:gd name="T55" fmla="*/ 27639104 h 230"/>
                <a:gd name="T56" fmla="*/ 188827018 w 207"/>
                <a:gd name="T57" fmla="*/ 25708587 h 230"/>
                <a:gd name="T58" fmla="*/ 182489123 w 207"/>
                <a:gd name="T59" fmla="*/ 12481482 h 230"/>
                <a:gd name="T60" fmla="*/ 178469227 w 207"/>
                <a:gd name="T61" fmla="*/ 10822519 h 230"/>
                <a:gd name="T62" fmla="*/ 172636624 w 207"/>
                <a:gd name="T63" fmla="*/ 9177835 h 230"/>
                <a:gd name="T64" fmla="*/ 172636624 w 207"/>
                <a:gd name="T65" fmla="*/ 6569698 h 230"/>
                <a:gd name="T66" fmla="*/ 168318926 w 207"/>
                <a:gd name="T67" fmla="*/ 2998374 h 230"/>
                <a:gd name="T68" fmla="*/ 165970455 w 207"/>
                <a:gd name="T69" fmla="*/ 1954660 h 230"/>
                <a:gd name="T70" fmla="*/ 160215418 w 207"/>
                <a:gd name="T71" fmla="*/ 3 h 230"/>
                <a:gd name="T72" fmla="*/ 153557976 w 207"/>
                <a:gd name="T73" fmla="*/ 0 h 230"/>
                <a:gd name="T74" fmla="*/ 136819939 w 207"/>
                <a:gd name="T75" fmla="*/ 2998374 h 230"/>
                <a:gd name="T76" fmla="*/ 113434536 w 207"/>
                <a:gd name="T77" fmla="*/ 2998374 h 230"/>
                <a:gd name="T78" fmla="*/ 92592492 w 207"/>
                <a:gd name="T79" fmla="*/ 3988064 h 230"/>
                <a:gd name="T80" fmla="*/ 78407543 w 207"/>
                <a:gd name="T81" fmla="*/ 2998374 h 230"/>
                <a:gd name="T82" fmla="*/ 64372517 w 207"/>
                <a:gd name="T83" fmla="*/ 3988064 h 230"/>
                <a:gd name="T84" fmla="*/ 48830635 w 207"/>
                <a:gd name="T85" fmla="*/ 2998374 h 230"/>
                <a:gd name="T86" fmla="*/ 40657144 w 207"/>
                <a:gd name="T87" fmla="*/ 16601312 h 230"/>
                <a:gd name="T88" fmla="*/ 51519223 w 207"/>
                <a:gd name="T89" fmla="*/ 17998378 h 230"/>
                <a:gd name="T90" fmla="*/ 57796381 w 207"/>
                <a:gd name="T91" fmla="*/ 19146103 h 230"/>
                <a:gd name="T92" fmla="*/ 61876426 w 207"/>
                <a:gd name="T93" fmla="*/ 19548073 h 230"/>
                <a:gd name="T94" fmla="*/ 61876426 w 207"/>
                <a:gd name="T95" fmla="*/ 20992924 h 230"/>
                <a:gd name="T96" fmla="*/ 61876426 w 207"/>
                <a:gd name="T97" fmla="*/ 22900897 h 230"/>
                <a:gd name="T98" fmla="*/ 57796381 w 207"/>
                <a:gd name="T99" fmla="*/ 23939174 h 230"/>
                <a:gd name="T100" fmla="*/ 54972501 w 207"/>
                <a:gd name="T101" fmla="*/ 25708587 h 230"/>
                <a:gd name="T102" fmla="*/ 48830635 w 207"/>
                <a:gd name="T103" fmla="*/ 26000399 h 230"/>
                <a:gd name="T104" fmla="*/ 47228709 w 207"/>
                <a:gd name="T105" fmla="*/ 27347996 h 230"/>
                <a:gd name="T106" fmla="*/ 40657144 w 207"/>
                <a:gd name="T107" fmla="*/ 27639104 h 230"/>
                <a:gd name="T108" fmla="*/ 37271217 w 207"/>
                <a:gd name="T109" fmla="*/ 28723962 h 230"/>
                <a:gd name="T110" fmla="*/ 34720163 w 207"/>
                <a:gd name="T111" fmla="*/ 30437875 h 230"/>
                <a:gd name="T112" fmla="*/ 31828672 w 207"/>
                <a:gd name="T113" fmla="*/ 31540122 h 230"/>
                <a:gd name="T114" fmla="*/ 29413109 w 207"/>
                <a:gd name="T115" fmla="*/ 30437875 h 230"/>
                <a:gd name="T116" fmla="*/ 8319546 w 207"/>
                <a:gd name="T117" fmla="*/ 36610820 h 230"/>
                <a:gd name="T118" fmla="*/ 0 w 207"/>
                <a:gd name="T119" fmla="*/ 55170094 h 2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7"/>
                <a:gd name="T181" fmla="*/ 0 h 230"/>
                <a:gd name="T182" fmla="*/ 207 w 207"/>
                <a:gd name="T183" fmla="*/ 230 h 2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7" h="230">
                  <a:moveTo>
                    <a:pt x="0" y="225"/>
                  </a:moveTo>
                  <a:lnTo>
                    <a:pt x="3" y="229"/>
                  </a:lnTo>
                  <a:lnTo>
                    <a:pt x="6" y="229"/>
                  </a:lnTo>
                  <a:lnTo>
                    <a:pt x="9" y="229"/>
                  </a:lnTo>
                  <a:lnTo>
                    <a:pt x="12" y="229"/>
                  </a:lnTo>
                  <a:lnTo>
                    <a:pt x="16" y="229"/>
                  </a:lnTo>
                  <a:lnTo>
                    <a:pt x="16" y="225"/>
                  </a:lnTo>
                  <a:lnTo>
                    <a:pt x="16" y="222"/>
                  </a:lnTo>
                  <a:lnTo>
                    <a:pt x="18" y="222"/>
                  </a:lnTo>
                  <a:lnTo>
                    <a:pt x="18" y="219"/>
                  </a:lnTo>
                  <a:lnTo>
                    <a:pt x="22" y="219"/>
                  </a:lnTo>
                  <a:lnTo>
                    <a:pt x="25" y="215"/>
                  </a:lnTo>
                  <a:lnTo>
                    <a:pt x="28" y="215"/>
                  </a:lnTo>
                  <a:lnTo>
                    <a:pt x="47" y="215"/>
                  </a:lnTo>
                  <a:lnTo>
                    <a:pt x="47" y="212"/>
                  </a:lnTo>
                  <a:lnTo>
                    <a:pt x="51" y="212"/>
                  </a:lnTo>
                  <a:lnTo>
                    <a:pt x="83" y="212"/>
                  </a:lnTo>
                  <a:lnTo>
                    <a:pt x="79" y="209"/>
                  </a:lnTo>
                  <a:lnTo>
                    <a:pt x="79" y="205"/>
                  </a:lnTo>
                  <a:lnTo>
                    <a:pt x="83" y="201"/>
                  </a:lnTo>
                  <a:lnTo>
                    <a:pt x="85" y="191"/>
                  </a:lnTo>
                  <a:lnTo>
                    <a:pt x="88" y="188"/>
                  </a:lnTo>
                  <a:lnTo>
                    <a:pt x="85" y="182"/>
                  </a:lnTo>
                  <a:lnTo>
                    <a:pt x="88" y="178"/>
                  </a:lnTo>
                  <a:lnTo>
                    <a:pt x="95" y="174"/>
                  </a:lnTo>
                  <a:lnTo>
                    <a:pt x="101" y="172"/>
                  </a:lnTo>
                  <a:lnTo>
                    <a:pt x="103" y="168"/>
                  </a:lnTo>
                  <a:lnTo>
                    <a:pt x="110" y="172"/>
                  </a:lnTo>
                  <a:lnTo>
                    <a:pt x="114" y="168"/>
                  </a:lnTo>
                  <a:lnTo>
                    <a:pt x="114" y="165"/>
                  </a:lnTo>
                  <a:lnTo>
                    <a:pt x="117" y="168"/>
                  </a:lnTo>
                  <a:lnTo>
                    <a:pt x="126" y="168"/>
                  </a:lnTo>
                  <a:lnTo>
                    <a:pt x="133" y="172"/>
                  </a:lnTo>
                  <a:lnTo>
                    <a:pt x="136" y="161"/>
                  </a:lnTo>
                  <a:lnTo>
                    <a:pt x="139" y="158"/>
                  </a:lnTo>
                  <a:lnTo>
                    <a:pt x="146" y="161"/>
                  </a:lnTo>
                  <a:lnTo>
                    <a:pt x="154" y="165"/>
                  </a:lnTo>
                  <a:lnTo>
                    <a:pt x="162" y="161"/>
                  </a:lnTo>
                  <a:lnTo>
                    <a:pt x="167" y="165"/>
                  </a:lnTo>
                  <a:lnTo>
                    <a:pt x="167" y="161"/>
                  </a:lnTo>
                  <a:lnTo>
                    <a:pt x="171" y="161"/>
                  </a:lnTo>
                  <a:lnTo>
                    <a:pt x="174" y="158"/>
                  </a:lnTo>
                  <a:lnTo>
                    <a:pt x="174" y="155"/>
                  </a:lnTo>
                  <a:lnTo>
                    <a:pt x="177" y="151"/>
                  </a:lnTo>
                  <a:lnTo>
                    <a:pt x="177" y="148"/>
                  </a:lnTo>
                  <a:lnTo>
                    <a:pt x="180" y="148"/>
                  </a:lnTo>
                  <a:lnTo>
                    <a:pt x="180" y="145"/>
                  </a:lnTo>
                  <a:lnTo>
                    <a:pt x="183" y="141"/>
                  </a:lnTo>
                  <a:lnTo>
                    <a:pt x="183" y="137"/>
                  </a:lnTo>
                  <a:lnTo>
                    <a:pt x="187" y="137"/>
                  </a:lnTo>
                  <a:lnTo>
                    <a:pt x="189" y="131"/>
                  </a:lnTo>
                  <a:lnTo>
                    <a:pt x="193" y="131"/>
                  </a:lnTo>
                  <a:lnTo>
                    <a:pt x="193" y="128"/>
                  </a:lnTo>
                  <a:lnTo>
                    <a:pt x="199" y="121"/>
                  </a:lnTo>
                  <a:lnTo>
                    <a:pt x="203" y="118"/>
                  </a:lnTo>
                  <a:lnTo>
                    <a:pt x="203" y="114"/>
                  </a:lnTo>
                  <a:lnTo>
                    <a:pt x="206" y="107"/>
                  </a:lnTo>
                  <a:lnTo>
                    <a:pt x="206" y="104"/>
                  </a:lnTo>
                  <a:lnTo>
                    <a:pt x="206" y="54"/>
                  </a:lnTo>
                  <a:lnTo>
                    <a:pt x="199" y="50"/>
                  </a:lnTo>
                  <a:lnTo>
                    <a:pt x="196" y="47"/>
                  </a:lnTo>
                  <a:lnTo>
                    <a:pt x="193" y="44"/>
                  </a:lnTo>
                  <a:lnTo>
                    <a:pt x="189" y="44"/>
                  </a:lnTo>
                  <a:lnTo>
                    <a:pt x="187" y="37"/>
                  </a:lnTo>
                  <a:lnTo>
                    <a:pt x="187" y="33"/>
                  </a:lnTo>
                  <a:lnTo>
                    <a:pt x="187" y="27"/>
                  </a:lnTo>
                  <a:lnTo>
                    <a:pt x="183" y="27"/>
                  </a:lnTo>
                  <a:lnTo>
                    <a:pt x="183" y="13"/>
                  </a:lnTo>
                  <a:lnTo>
                    <a:pt x="180" y="13"/>
                  </a:lnTo>
                  <a:lnTo>
                    <a:pt x="180" y="7"/>
                  </a:lnTo>
                  <a:lnTo>
                    <a:pt x="180" y="3"/>
                  </a:lnTo>
                  <a:lnTo>
                    <a:pt x="174" y="3"/>
                  </a:lnTo>
                  <a:lnTo>
                    <a:pt x="171" y="3"/>
                  </a:lnTo>
                  <a:lnTo>
                    <a:pt x="167" y="0"/>
                  </a:lnTo>
                  <a:lnTo>
                    <a:pt x="158" y="7"/>
                  </a:lnTo>
                  <a:lnTo>
                    <a:pt x="149" y="13"/>
                  </a:lnTo>
                  <a:lnTo>
                    <a:pt x="133" y="13"/>
                  </a:lnTo>
                  <a:lnTo>
                    <a:pt x="123" y="13"/>
                  </a:lnTo>
                  <a:lnTo>
                    <a:pt x="114" y="17"/>
                  </a:lnTo>
                  <a:lnTo>
                    <a:pt x="101" y="17"/>
                  </a:lnTo>
                  <a:lnTo>
                    <a:pt x="91" y="20"/>
                  </a:lnTo>
                  <a:lnTo>
                    <a:pt x="85" y="13"/>
                  </a:lnTo>
                  <a:lnTo>
                    <a:pt x="79" y="13"/>
                  </a:lnTo>
                  <a:lnTo>
                    <a:pt x="69" y="17"/>
                  </a:lnTo>
                  <a:lnTo>
                    <a:pt x="63" y="13"/>
                  </a:lnTo>
                  <a:lnTo>
                    <a:pt x="53" y="13"/>
                  </a:lnTo>
                  <a:lnTo>
                    <a:pt x="47" y="20"/>
                  </a:lnTo>
                  <a:lnTo>
                    <a:pt x="44" y="67"/>
                  </a:lnTo>
                  <a:lnTo>
                    <a:pt x="53" y="73"/>
                  </a:lnTo>
                  <a:lnTo>
                    <a:pt x="56" y="73"/>
                  </a:lnTo>
                  <a:lnTo>
                    <a:pt x="59" y="77"/>
                  </a:lnTo>
                  <a:lnTo>
                    <a:pt x="63" y="77"/>
                  </a:lnTo>
                  <a:lnTo>
                    <a:pt x="67" y="77"/>
                  </a:lnTo>
                  <a:lnTo>
                    <a:pt x="67" y="81"/>
                  </a:lnTo>
                  <a:lnTo>
                    <a:pt x="67" y="84"/>
                  </a:lnTo>
                  <a:lnTo>
                    <a:pt x="67" y="87"/>
                  </a:lnTo>
                  <a:lnTo>
                    <a:pt x="67" y="91"/>
                  </a:lnTo>
                  <a:lnTo>
                    <a:pt x="67" y="94"/>
                  </a:lnTo>
                  <a:lnTo>
                    <a:pt x="67" y="97"/>
                  </a:lnTo>
                  <a:lnTo>
                    <a:pt x="63" y="97"/>
                  </a:lnTo>
                  <a:lnTo>
                    <a:pt x="63" y="101"/>
                  </a:lnTo>
                  <a:lnTo>
                    <a:pt x="59" y="104"/>
                  </a:lnTo>
                  <a:lnTo>
                    <a:pt x="56" y="104"/>
                  </a:lnTo>
                  <a:lnTo>
                    <a:pt x="53" y="107"/>
                  </a:lnTo>
                  <a:lnTo>
                    <a:pt x="51" y="107"/>
                  </a:lnTo>
                  <a:lnTo>
                    <a:pt x="51" y="111"/>
                  </a:lnTo>
                  <a:lnTo>
                    <a:pt x="47" y="111"/>
                  </a:lnTo>
                  <a:lnTo>
                    <a:pt x="44" y="114"/>
                  </a:lnTo>
                  <a:lnTo>
                    <a:pt x="44" y="118"/>
                  </a:lnTo>
                  <a:lnTo>
                    <a:pt x="40" y="118"/>
                  </a:lnTo>
                  <a:lnTo>
                    <a:pt x="40" y="121"/>
                  </a:lnTo>
                  <a:lnTo>
                    <a:pt x="38" y="124"/>
                  </a:lnTo>
                  <a:lnTo>
                    <a:pt x="38" y="128"/>
                  </a:lnTo>
                  <a:lnTo>
                    <a:pt x="34" y="128"/>
                  </a:lnTo>
                  <a:lnTo>
                    <a:pt x="31" y="128"/>
                  </a:lnTo>
                  <a:lnTo>
                    <a:pt x="31" y="124"/>
                  </a:lnTo>
                  <a:lnTo>
                    <a:pt x="31" y="121"/>
                  </a:lnTo>
                  <a:lnTo>
                    <a:pt x="9" y="148"/>
                  </a:lnTo>
                  <a:lnTo>
                    <a:pt x="3" y="168"/>
                  </a:lnTo>
                  <a:lnTo>
                    <a:pt x="0" y="225"/>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88" name="Freeform 108"/>
            <p:cNvSpPr>
              <a:spLocks/>
            </p:cNvSpPr>
            <p:nvPr/>
          </p:nvSpPr>
          <p:spPr bwMode="auto">
            <a:xfrm>
              <a:off x="4772" y="2406"/>
              <a:ext cx="79" cy="79"/>
            </a:xfrm>
            <a:custGeom>
              <a:avLst/>
              <a:gdLst>
                <a:gd name="T0" fmla="*/ 20101981 w 73"/>
                <a:gd name="T1" fmla="*/ 1319630 h 74"/>
                <a:gd name="T2" fmla="*/ 17164494 w 73"/>
                <a:gd name="T3" fmla="*/ 1714090 h 74"/>
                <a:gd name="T4" fmla="*/ 13543127 w 73"/>
                <a:gd name="T5" fmla="*/ 2102830 h 74"/>
                <a:gd name="T6" fmla="*/ 2 w 73"/>
                <a:gd name="T7" fmla="*/ 4608373 h 74"/>
                <a:gd name="T8" fmla="*/ 0 w 73"/>
                <a:gd name="T9" fmla="*/ 4919749 h 74"/>
                <a:gd name="T10" fmla="*/ 2 w 73"/>
                <a:gd name="T11" fmla="*/ 5898575 h 74"/>
                <a:gd name="T12" fmla="*/ 6 w 73"/>
                <a:gd name="T13" fmla="*/ 5985885 h 74"/>
                <a:gd name="T14" fmla="*/ 6 w 73"/>
                <a:gd name="T15" fmla="*/ 5898575 h 74"/>
                <a:gd name="T16" fmla="*/ 6 w 73"/>
                <a:gd name="T17" fmla="*/ 5525251 h 74"/>
                <a:gd name="T18" fmla="*/ 6 w 73"/>
                <a:gd name="T19" fmla="*/ 5175555 h 74"/>
                <a:gd name="T20" fmla="*/ 7790949 w 73"/>
                <a:gd name="T21" fmla="*/ 5175555 h 74"/>
                <a:gd name="T22" fmla="*/ 10685795 w 73"/>
                <a:gd name="T23" fmla="*/ 5175555 h 74"/>
                <a:gd name="T24" fmla="*/ 13543127 w 73"/>
                <a:gd name="T25" fmla="*/ 5175555 h 74"/>
                <a:gd name="T26" fmla="*/ 13543127 w 73"/>
                <a:gd name="T27" fmla="*/ 5525251 h 74"/>
                <a:gd name="T28" fmla="*/ 13543127 w 73"/>
                <a:gd name="T29" fmla="*/ 5898575 h 74"/>
                <a:gd name="T30" fmla="*/ 17164494 w 73"/>
                <a:gd name="T31" fmla="*/ 5898575 h 74"/>
                <a:gd name="T32" fmla="*/ 17164494 w 73"/>
                <a:gd name="T33" fmla="*/ 5985885 h 74"/>
                <a:gd name="T34" fmla="*/ 20101981 w 73"/>
                <a:gd name="T35" fmla="*/ 6337802 h 74"/>
                <a:gd name="T36" fmla="*/ 20101981 w 73"/>
                <a:gd name="T37" fmla="*/ 5985885 h 74"/>
                <a:gd name="T38" fmla="*/ 21812744 w 73"/>
                <a:gd name="T39" fmla="*/ 5985885 h 74"/>
                <a:gd name="T40" fmla="*/ 25545732 w 73"/>
                <a:gd name="T41" fmla="*/ 5985885 h 74"/>
                <a:gd name="T42" fmla="*/ 29837253 w 73"/>
                <a:gd name="T43" fmla="*/ 5985885 h 74"/>
                <a:gd name="T44" fmla="*/ 32289620 w 73"/>
                <a:gd name="T45" fmla="*/ 5985885 h 74"/>
                <a:gd name="T46" fmla="*/ 33234780 w 73"/>
                <a:gd name="T47" fmla="*/ 5898575 h 74"/>
                <a:gd name="T48" fmla="*/ 33234780 w 73"/>
                <a:gd name="T49" fmla="*/ 5525251 h 74"/>
                <a:gd name="T50" fmla="*/ 33234780 w 73"/>
                <a:gd name="T51" fmla="*/ 5175555 h 74"/>
                <a:gd name="T52" fmla="*/ 33234780 w 73"/>
                <a:gd name="T53" fmla="*/ 4919749 h 74"/>
                <a:gd name="T54" fmla="*/ 37815592 w 73"/>
                <a:gd name="T55" fmla="*/ 4919749 h 74"/>
                <a:gd name="T56" fmla="*/ 40923714 w 73"/>
                <a:gd name="T57" fmla="*/ 4608373 h 74"/>
                <a:gd name="T58" fmla="*/ 40923714 w 73"/>
                <a:gd name="T59" fmla="*/ 4919749 h 74"/>
                <a:gd name="T60" fmla="*/ 43164907 w 73"/>
                <a:gd name="T61" fmla="*/ 4919749 h 74"/>
                <a:gd name="T62" fmla="*/ 46712693 w 73"/>
                <a:gd name="T63" fmla="*/ 4608373 h 74"/>
                <a:gd name="T64" fmla="*/ 49330246 w 73"/>
                <a:gd name="T65" fmla="*/ 4608373 h 74"/>
                <a:gd name="T66" fmla="*/ 51866556 w 73"/>
                <a:gd name="T67" fmla="*/ 4608373 h 74"/>
                <a:gd name="T68" fmla="*/ 54707023 w 73"/>
                <a:gd name="T69" fmla="*/ 4608373 h 74"/>
                <a:gd name="T70" fmla="*/ 57772550 w 73"/>
                <a:gd name="T71" fmla="*/ 4608373 h 74"/>
                <a:gd name="T72" fmla="*/ 60742880 w 73"/>
                <a:gd name="T73" fmla="*/ 4919749 h 74"/>
                <a:gd name="T74" fmla="*/ 60742880 w 73"/>
                <a:gd name="T75" fmla="*/ 4608373 h 74"/>
                <a:gd name="T76" fmla="*/ 64069484 w 73"/>
                <a:gd name="T77" fmla="*/ 4316704 h 74"/>
                <a:gd name="T78" fmla="*/ 66147845 w 73"/>
                <a:gd name="T79" fmla="*/ 4043497 h 74"/>
                <a:gd name="T80" fmla="*/ 64069484 w 73"/>
                <a:gd name="T81" fmla="*/ 2102830 h 74"/>
                <a:gd name="T82" fmla="*/ 60742880 w 73"/>
                <a:gd name="T83" fmla="*/ 1319630 h 74"/>
                <a:gd name="T84" fmla="*/ 60742880 w 73"/>
                <a:gd name="T85" fmla="*/ 1157874 h 74"/>
                <a:gd name="T86" fmla="*/ 57772550 w 73"/>
                <a:gd name="T87" fmla="*/ 891415 h 74"/>
                <a:gd name="T88" fmla="*/ 57772550 w 73"/>
                <a:gd name="T89" fmla="*/ 6 h 74"/>
                <a:gd name="T90" fmla="*/ 51866556 w 73"/>
                <a:gd name="T91" fmla="*/ 0 h 74"/>
                <a:gd name="T92" fmla="*/ 49330246 w 73"/>
                <a:gd name="T93" fmla="*/ 0 h 74"/>
                <a:gd name="T94" fmla="*/ 46712693 w 73"/>
                <a:gd name="T95" fmla="*/ 4 h 74"/>
                <a:gd name="T96" fmla="*/ 43164907 w 73"/>
                <a:gd name="T97" fmla="*/ 4 h 74"/>
                <a:gd name="T98" fmla="*/ 43164907 w 73"/>
                <a:gd name="T99" fmla="*/ 6 h 74"/>
                <a:gd name="T100" fmla="*/ 40923714 w 73"/>
                <a:gd name="T101" fmla="*/ 6 h 74"/>
                <a:gd name="T102" fmla="*/ 40923714 w 73"/>
                <a:gd name="T103" fmla="*/ 891415 h 74"/>
                <a:gd name="T104" fmla="*/ 40923714 w 73"/>
                <a:gd name="T105" fmla="*/ 1157874 h 74"/>
                <a:gd name="T106" fmla="*/ 37815592 w 73"/>
                <a:gd name="T107" fmla="*/ 1157874 h 74"/>
                <a:gd name="T108" fmla="*/ 33234780 w 73"/>
                <a:gd name="T109" fmla="*/ 1157874 h 74"/>
                <a:gd name="T110" fmla="*/ 32289620 w 73"/>
                <a:gd name="T111" fmla="*/ 1157874 h 74"/>
                <a:gd name="T112" fmla="*/ 29837253 w 73"/>
                <a:gd name="T113" fmla="*/ 1157874 h 74"/>
                <a:gd name="T114" fmla="*/ 25545732 w 73"/>
                <a:gd name="T115" fmla="*/ 891415 h 74"/>
                <a:gd name="T116" fmla="*/ 20101981 w 73"/>
                <a:gd name="T117" fmla="*/ 1319630 h 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3"/>
                <a:gd name="T178" fmla="*/ 0 h 74"/>
                <a:gd name="T179" fmla="*/ 73 w 73"/>
                <a:gd name="T180" fmla="*/ 74 h 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3" h="74">
                  <a:moveTo>
                    <a:pt x="21" y="16"/>
                  </a:moveTo>
                  <a:lnTo>
                    <a:pt x="18" y="20"/>
                  </a:lnTo>
                  <a:lnTo>
                    <a:pt x="15" y="24"/>
                  </a:lnTo>
                  <a:lnTo>
                    <a:pt x="2" y="53"/>
                  </a:lnTo>
                  <a:lnTo>
                    <a:pt x="0" y="57"/>
                  </a:lnTo>
                  <a:lnTo>
                    <a:pt x="2" y="67"/>
                  </a:lnTo>
                  <a:lnTo>
                    <a:pt x="6" y="69"/>
                  </a:lnTo>
                  <a:lnTo>
                    <a:pt x="6" y="67"/>
                  </a:lnTo>
                  <a:lnTo>
                    <a:pt x="6" y="63"/>
                  </a:lnTo>
                  <a:lnTo>
                    <a:pt x="6" y="59"/>
                  </a:lnTo>
                  <a:lnTo>
                    <a:pt x="8" y="59"/>
                  </a:lnTo>
                  <a:lnTo>
                    <a:pt x="12" y="59"/>
                  </a:lnTo>
                  <a:lnTo>
                    <a:pt x="15" y="59"/>
                  </a:lnTo>
                  <a:lnTo>
                    <a:pt x="15" y="63"/>
                  </a:lnTo>
                  <a:lnTo>
                    <a:pt x="15" y="67"/>
                  </a:lnTo>
                  <a:lnTo>
                    <a:pt x="18" y="67"/>
                  </a:lnTo>
                  <a:lnTo>
                    <a:pt x="18" y="69"/>
                  </a:lnTo>
                  <a:lnTo>
                    <a:pt x="21" y="73"/>
                  </a:lnTo>
                  <a:lnTo>
                    <a:pt x="21" y="69"/>
                  </a:lnTo>
                  <a:lnTo>
                    <a:pt x="24" y="69"/>
                  </a:lnTo>
                  <a:lnTo>
                    <a:pt x="28" y="69"/>
                  </a:lnTo>
                  <a:lnTo>
                    <a:pt x="31" y="69"/>
                  </a:lnTo>
                  <a:lnTo>
                    <a:pt x="34" y="69"/>
                  </a:lnTo>
                  <a:lnTo>
                    <a:pt x="36" y="67"/>
                  </a:lnTo>
                  <a:lnTo>
                    <a:pt x="36" y="63"/>
                  </a:lnTo>
                  <a:lnTo>
                    <a:pt x="36" y="59"/>
                  </a:lnTo>
                  <a:lnTo>
                    <a:pt x="36" y="57"/>
                  </a:lnTo>
                  <a:lnTo>
                    <a:pt x="40" y="57"/>
                  </a:lnTo>
                  <a:lnTo>
                    <a:pt x="43" y="53"/>
                  </a:lnTo>
                  <a:lnTo>
                    <a:pt x="43" y="57"/>
                  </a:lnTo>
                  <a:lnTo>
                    <a:pt x="46" y="57"/>
                  </a:lnTo>
                  <a:lnTo>
                    <a:pt x="50" y="53"/>
                  </a:lnTo>
                  <a:lnTo>
                    <a:pt x="53" y="53"/>
                  </a:lnTo>
                  <a:lnTo>
                    <a:pt x="55" y="53"/>
                  </a:lnTo>
                  <a:lnTo>
                    <a:pt x="58" y="53"/>
                  </a:lnTo>
                  <a:lnTo>
                    <a:pt x="62" y="53"/>
                  </a:lnTo>
                  <a:lnTo>
                    <a:pt x="65" y="57"/>
                  </a:lnTo>
                  <a:lnTo>
                    <a:pt x="65" y="53"/>
                  </a:lnTo>
                  <a:lnTo>
                    <a:pt x="68" y="50"/>
                  </a:lnTo>
                  <a:lnTo>
                    <a:pt x="72" y="47"/>
                  </a:lnTo>
                  <a:lnTo>
                    <a:pt x="68" y="24"/>
                  </a:lnTo>
                  <a:lnTo>
                    <a:pt x="65" y="16"/>
                  </a:lnTo>
                  <a:lnTo>
                    <a:pt x="65" y="14"/>
                  </a:lnTo>
                  <a:lnTo>
                    <a:pt x="62" y="10"/>
                  </a:lnTo>
                  <a:lnTo>
                    <a:pt x="62" y="6"/>
                  </a:lnTo>
                  <a:lnTo>
                    <a:pt x="55" y="0"/>
                  </a:lnTo>
                  <a:lnTo>
                    <a:pt x="53" y="0"/>
                  </a:lnTo>
                  <a:lnTo>
                    <a:pt x="50" y="4"/>
                  </a:lnTo>
                  <a:lnTo>
                    <a:pt x="46" y="4"/>
                  </a:lnTo>
                  <a:lnTo>
                    <a:pt x="46" y="6"/>
                  </a:lnTo>
                  <a:lnTo>
                    <a:pt x="43" y="6"/>
                  </a:lnTo>
                  <a:lnTo>
                    <a:pt x="43" y="10"/>
                  </a:lnTo>
                  <a:lnTo>
                    <a:pt x="43" y="14"/>
                  </a:lnTo>
                  <a:lnTo>
                    <a:pt x="40" y="14"/>
                  </a:lnTo>
                  <a:lnTo>
                    <a:pt x="36" y="14"/>
                  </a:lnTo>
                  <a:lnTo>
                    <a:pt x="34" y="14"/>
                  </a:lnTo>
                  <a:lnTo>
                    <a:pt x="31" y="14"/>
                  </a:lnTo>
                  <a:lnTo>
                    <a:pt x="28" y="10"/>
                  </a:lnTo>
                  <a:lnTo>
                    <a:pt x="21" y="16"/>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589" name="Freeform 109"/>
            <p:cNvSpPr>
              <a:spLocks/>
            </p:cNvSpPr>
            <p:nvPr/>
          </p:nvSpPr>
          <p:spPr bwMode="auto">
            <a:xfrm>
              <a:off x="5319" y="1788"/>
              <a:ext cx="67" cy="87"/>
            </a:xfrm>
            <a:custGeom>
              <a:avLst/>
              <a:gdLst>
                <a:gd name="T0" fmla="*/ 1873321 w 63"/>
                <a:gd name="T1" fmla="*/ 7 h 82"/>
                <a:gd name="T2" fmla="*/ 1166705 w 63"/>
                <a:gd name="T3" fmla="*/ 376134 h 82"/>
                <a:gd name="T4" fmla="*/ 969970 w 63"/>
                <a:gd name="T5" fmla="*/ 569220 h 82"/>
                <a:gd name="T6" fmla="*/ 670428 w 63"/>
                <a:gd name="T7" fmla="*/ 679824 h 82"/>
                <a:gd name="T8" fmla="*/ 3 w 63"/>
                <a:gd name="T9" fmla="*/ 1838695 h 82"/>
                <a:gd name="T10" fmla="*/ 0 w 63"/>
                <a:gd name="T11" fmla="*/ 1886814 h 82"/>
                <a:gd name="T12" fmla="*/ 3 w 63"/>
                <a:gd name="T13" fmla="*/ 2329867 h 82"/>
                <a:gd name="T14" fmla="*/ 969970 w 63"/>
                <a:gd name="T15" fmla="*/ 2390841 h 82"/>
                <a:gd name="T16" fmla="*/ 1403344 w 63"/>
                <a:gd name="T17" fmla="*/ 2204891 h 82"/>
                <a:gd name="T18" fmla="*/ 1761481 w 63"/>
                <a:gd name="T19" fmla="*/ 2204891 h 82"/>
                <a:gd name="T20" fmla="*/ 1873321 w 63"/>
                <a:gd name="T21" fmla="*/ 2329867 h 82"/>
                <a:gd name="T22" fmla="*/ 2014768 w 63"/>
                <a:gd name="T23" fmla="*/ 2329867 h 82"/>
                <a:gd name="T24" fmla="*/ 2159256 w 63"/>
                <a:gd name="T25" fmla="*/ 2093143 h 82"/>
                <a:gd name="T26" fmla="*/ 2296352 w 63"/>
                <a:gd name="T27" fmla="*/ 1972848 h 82"/>
                <a:gd name="T28" fmla="*/ 2597210 w 63"/>
                <a:gd name="T29" fmla="*/ 1676172 h 82"/>
                <a:gd name="T30" fmla="*/ 2442153 w 63"/>
                <a:gd name="T31" fmla="*/ 1579840 h 82"/>
                <a:gd name="T32" fmla="*/ 2159256 w 63"/>
                <a:gd name="T33" fmla="*/ 1579840 h 82"/>
                <a:gd name="T34" fmla="*/ 1761481 w 63"/>
                <a:gd name="T35" fmla="*/ 1579840 h 82"/>
                <a:gd name="T36" fmla="*/ 1557433 w 63"/>
                <a:gd name="T37" fmla="*/ 1676172 h 82"/>
                <a:gd name="T38" fmla="*/ 1294812 w 63"/>
                <a:gd name="T39" fmla="*/ 1676172 h 82"/>
                <a:gd name="T40" fmla="*/ 1403344 w 63"/>
                <a:gd name="T41" fmla="*/ 1579840 h 82"/>
                <a:gd name="T42" fmla="*/ 1557433 w 63"/>
                <a:gd name="T43" fmla="*/ 1467462 h 82"/>
                <a:gd name="T44" fmla="*/ 1761481 w 63"/>
                <a:gd name="T45" fmla="*/ 1383125 h 82"/>
                <a:gd name="T46" fmla="*/ 1873321 w 63"/>
                <a:gd name="T47" fmla="*/ 1303635 h 82"/>
                <a:gd name="T48" fmla="*/ 2159256 w 63"/>
                <a:gd name="T49" fmla="*/ 1303635 h 82"/>
                <a:gd name="T50" fmla="*/ 2296352 w 63"/>
                <a:gd name="T51" fmla="*/ 1175131 h 82"/>
                <a:gd name="T52" fmla="*/ 2442153 w 63"/>
                <a:gd name="T53" fmla="*/ 1043940 h 82"/>
                <a:gd name="T54" fmla="*/ 2762113 w 63"/>
                <a:gd name="T55" fmla="*/ 1043940 h 82"/>
                <a:gd name="T56" fmla="*/ 2762113 w 63"/>
                <a:gd name="T57" fmla="*/ 874097 h 82"/>
                <a:gd name="T58" fmla="*/ 2762113 w 63"/>
                <a:gd name="T59" fmla="*/ 569220 h 82"/>
                <a:gd name="T60" fmla="*/ 2597210 w 63"/>
                <a:gd name="T61" fmla="*/ 476610 h 82"/>
                <a:gd name="T62" fmla="*/ 2442153 w 63"/>
                <a:gd name="T63" fmla="*/ 376134 h 82"/>
                <a:gd name="T64" fmla="*/ 2442153 w 63"/>
                <a:gd name="T65" fmla="*/ 7 h 82"/>
                <a:gd name="T66" fmla="*/ 2159256 w 63"/>
                <a:gd name="T67" fmla="*/ 3 h 82"/>
                <a:gd name="T68" fmla="*/ 1873321 w 63"/>
                <a:gd name="T69" fmla="*/ 3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
                <a:gd name="T106" fmla="*/ 0 h 82"/>
                <a:gd name="T107" fmla="*/ 63 w 63"/>
                <a:gd name="T108" fmla="*/ 82 h 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 h="82">
                  <a:moveTo>
                    <a:pt x="41" y="3"/>
                  </a:moveTo>
                  <a:lnTo>
                    <a:pt x="41" y="7"/>
                  </a:lnTo>
                  <a:lnTo>
                    <a:pt x="39" y="10"/>
                  </a:lnTo>
                  <a:lnTo>
                    <a:pt x="26" y="13"/>
                  </a:lnTo>
                  <a:lnTo>
                    <a:pt x="22" y="17"/>
                  </a:lnTo>
                  <a:lnTo>
                    <a:pt x="22" y="20"/>
                  </a:lnTo>
                  <a:lnTo>
                    <a:pt x="19" y="20"/>
                  </a:lnTo>
                  <a:lnTo>
                    <a:pt x="16" y="23"/>
                  </a:lnTo>
                  <a:lnTo>
                    <a:pt x="6" y="57"/>
                  </a:lnTo>
                  <a:lnTo>
                    <a:pt x="3" y="61"/>
                  </a:lnTo>
                  <a:lnTo>
                    <a:pt x="3" y="64"/>
                  </a:lnTo>
                  <a:lnTo>
                    <a:pt x="0" y="64"/>
                  </a:lnTo>
                  <a:lnTo>
                    <a:pt x="0" y="74"/>
                  </a:lnTo>
                  <a:lnTo>
                    <a:pt x="3" y="77"/>
                  </a:lnTo>
                  <a:lnTo>
                    <a:pt x="6" y="77"/>
                  </a:lnTo>
                  <a:lnTo>
                    <a:pt x="22" y="81"/>
                  </a:lnTo>
                  <a:lnTo>
                    <a:pt x="26" y="77"/>
                  </a:lnTo>
                  <a:lnTo>
                    <a:pt x="32" y="74"/>
                  </a:lnTo>
                  <a:lnTo>
                    <a:pt x="35" y="74"/>
                  </a:lnTo>
                  <a:lnTo>
                    <a:pt x="39" y="74"/>
                  </a:lnTo>
                  <a:lnTo>
                    <a:pt x="39" y="77"/>
                  </a:lnTo>
                  <a:lnTo>
                    <a:pt x="41" y="77"/>
                  </a:lnTo>
                  <a:lnTo>
                    <a:pt x="45" y="81"/>
                  </a:lnTo>
                  <a:lnTo>
                    <a:pt x="45" y="77"/>
                  </a:lnTo>
                  <a:lnTo>
                    <a:pt x="49" y="74"/>
                  </a:lnTo>
                  <a:lnTo>
                    <a:pt x="49" y="71"/>
                  </a:lnTo>
                  <a:lnTo>
                    <a:pt x="52" y="71"/>
                  </a:lnTo>
                  <a:lnTo>
                    <a:pt x="52" y="67"/>
                  </a:lnTo>
                  <a:lnTo>
                    <a:pt x="55" y="67"/>
                  </a:lnTo>
                  <a:lnTo>
                    <a:pt x="58" y="57"/>
                  </a:lnTo>
                  <a:lnTo>
                    <a:pt x="58" y="54"/>
                  </a:lnTo>
                  <a:lnTo>
                    <a:pt x="55" y="54"/>
                  </a:lnTo>
                  <a:lnTo>
                    <a:pt x="52" y="54"/>
                  </a:lnTo>
                  <a:lnTo>
                    <a:pt x="49" y="54"/>
                  </a:lnTo>
                  <a:lnTo>
                    <a:pt x="41" y="54"/>
                  </a:lnTo>
                  <a:lnTo>
                    <a:pt x="39" y="54"/>
                  </a:lnTo>
                  <a:lnTo>
                    <a:pt x="35" y="54"/>
                  </a:lnTo>
                  <a:lnTo>
                    <a:pt x="35" y="57"/>
                  </a:lnTo>
                  <a:lnTo>
                    <a:pt x="32" y="57"/>
                  </a:lnTo>
                  <a:lnTo>
                    <a:pt x="29" y="57"/>
                  </a:lnTo>
                  <a:lnTo>
                    <a:pt x="29" y="54"/>
                  </a:lnTo>
                  <a:lnTo>
                    <a:pt x="32" y="54"/>
                  </a:lnTo>
                  <a:lnTo>
                    <a:pt x="35" y="54"/>
                  </a:lnTo>
                  <a:lnTo>
                    <a:pt x="35" y="50"/>
                  </a:lnTo>
                  <a:lnTo>
                    <a:pt x="39" y="50"/>
                  </a:lnTo>
                  <a:lnTo>
                    <a:pt x="39" y="47"/>
                  </a:lnTo>
                  <a:lnTo>
                    <a:pt x="39" y="44"/>
                  </a:lnTo>
                  <a:lnTo>
                    <a:pt x="41" y="44"/>
                  </a:lnTo>
                  <a:lnTo>
                    <a:pt x="45" y="44"/>
                  </a:lnTo>
                  <a:lnTo>
                    <a:pt x="49" y="44"/>
                  </a:lnTo>
                  <a:lnTo>
                    <a:pt x="49" y="40"/>
                  </a:lnTo>
                  <a:lnTo>
                    <a:pt x="52" y="40"/>
                  </a:lnTo>
                  <a:lnTo>
                    <a:pt x="52" y="36"/>
                  </a:lnTo>
                  <a:lnTo>
                    <a:pt x="55" y="36"/>
                  </a:lnTo>
                  <a:lnTo>
                    <a:pt x="58" y="36"/>
                  </a:lnTo>
                  <a:lnTo>
                    <a:pt x="62" y="36"/>
                  </a:lnTo>
                  <a:lnTo>
                    <a:pt x="62" y="34"/>
                  </a:lnTo>
                  <a:lnTo>
                    <a:pt x="62" y="30"/>
                  </a:lnTo>
                  <a:lnTo>
                    <a:pt x="62" y="27"/>
                  </a:lnTo>
                  <a:lnTo>
                    <a:pt x="62" y="20"/>
                  </a:lnTo>
                  <a:lnTo>
                    <a:pt x="62" y="17"/>
                  </a:lnTo>
                  <a:lnTo>
                    <a:pt x="58" y="17"/>
                  </a:lnTo>
                  <a:lnTo>
                    <a:pt x="58" y="13"/>
                  </a:lnTo>
                  <a:lnTo>
                    <a:pt x="55" y="13"/>
                  </a:lnTo>
                  <a:lnTo>
                    <a:pt x="55" y="10"/>
                  </a:lnTo>
                  <a:lnTo>
                    <a:pt x="55" y="7"/>
                  </a:lnTo>
                  <a:lnTo>
                    <a:pt x="52" y="7"/>
                  </a:lnTo>
                  <a:lnTo>
                    <a:pt x="49" y="3"/>
                  </a:lnTo>
                  <a:lnTo>
                    <a:pt x="49" y="0"/>
                  </a:lnTo>
                  <a:lnTo>
                    <a:pt x="41" y="3"/>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grpSp>
      <p:sp>
        <p:nvSpPr>
          <p:cNvPr id="41008" name="Text Box 110"/>
          <p:cNvSpPr txBox="1">
            <a:spLocks noChangeArrowheads="1"/>
          </p:cNvSpPr>
          <p:nvPr/>
        </p:nvSpPr>
        <p:spPr bwMode="auto">
          <a:xfrm>
            <a:off x="7513638" y="2670175"/>
            <a:ext cx="274637" cy="139700"/>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Sudan</a:t>
            </a:r>
          </a:p>
        </p:txBody>
      </p:sp>
      <p:sp>
        <p:nvSpPr>
          <p:cNvPr id="41009" name="Text Box 111"/>
          <p:cNvSpPr txBox="1">
            <a:spLocks noChangeArrowheads="1"/>
          </p:cNvSpPr>
          <p:nvPr/>
        </p:nvSpPr>
        <p:spPr bwMode="auto">
          <a:xfrm>
            <a:off x="8159750" y="3394075"/>
            <a:ext cx="341313" cy="139700"/>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Ethiopia</a:t>
            </a:r>
          </a:p>
        </p:txBody>
      </p:sp>
      <p:sp>
        <p:nvSpPr>
          <p:cNvPr id="41010" name="Text Box 112"/>
          <p:cNvSpPr txBox="1">
            <a:spLocks noChangeArrowheads="1"/>
          </p:cNvSpPr>
          <p:nvPr/>
        </p:nvSpPr>
        <p:spPr bwMode="auto">
          <a:xfrm>
            <a:off x="8289925" y="2708275"/>
            <a:ext cx="277813" cy="139700"/>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Eritrea</a:t>
            </a:r>
          </a:p>
        </p:txBody>
      </p:sp>
      <p:sp>
        <p:nvSpPr>
          <p:cNvPr id="41011" name="Text Box 113"/>
          <p:cNvSpPr txBox="1">
            <a:spLocks noChangeArrowheads="1"/>
          </p:cNvSpPr>
          <p:nvPr/>
        </p:nvSpPr>
        <p:spPr bwMode="auto">
          <a:xfrm>
            <a:off x="8629650" y="3192463"/>
            <a:ext cx="341313" cy="139700"/>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Somalia</a:t>
            </a:r>
          </a:p>
        </p:txBody>
      </p:sp>
      <p:sp>
        <p:nvSpPr>
          <p:cNvPr id="41012" name="Text Box 114"/>
          <p:cNvSpPr txBox="1">
            <a:spLocks noChangeArrowheads="1"/>
          </p:cNvSpPr>
          <p:nvPr/>
        </p:nvSpPr>
        <p:spPr bwMode="auto">
          <a:xfrm>
            <a:off x="8102600" y="3724275"/>
            <a:ext cx="268288" cy="139700"/>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Kenya</a:t>
            </a:r>
          </a:p>
        </p:txBody>
      </p:sp>
      <p:sp>
        <p:nvSpPr>
          <p:cNvPr id="41013" name="Text Box 115"/>
          <p:cNvSpPr txBox="1">
            <a:spLocks noChangeArrowheads="1"/>
          </p:cNvSpPr>
          <p:nvPr/>
        </p:nvSpPr>
        <p:spPr bwMode="auto">
          <a:xfrm>
            <a:off x="7783513" y="3648075"/>
            <a:ext cx="293687" cy="1238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Narrow" pitchFamily="34" charset="0"/>
                <a:ea typeface="ＭＳ Ｐゴシック" pitchFamily="34" charset="-128"/>
              </a:rPr>
              <a:t>Uganda</a:t>
            </a:r>
          </a:p>
        </p:txBody>
      </p:sp>
      <p:sp>
        <p:nvSpPr>
          <p:cNvPr id="41014" name="Text Box 116"/>
          <p:cNvSpPr txBox="1">
            <a:spLocks noChangeArrowheads="1"/>
          </p:cNvSpPr>
          <p:nvPr/>
        </p:nvSpPr>
        <p:spPr bwMode="auto">
          <a:xfrm>
            <a:off x="7791450" y="4092575"/>
            <a:ext cx="390525" cy="138113"/>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Tanzania</a:t>
            </a:r>
          </a:p>
        </p:txBody>
      </p:sp>
      <p:sp>
        <p:nvSpPr>
          <p:cNvPr id="41015" name="Text Box 117"/>
          <p:cNvSpPr txBox="1">
            <a:spLocks noChangeArrowheads="1"/>
          </p:cNvSpPr>
          <p:nvPr/>
        </p:nvSpPr>
        <p:spPr bwMode="auto">
          <a:xfrm>
            <a:off x="8605838" y="4151313"/>
            <a:ext cx="460375" cy="96837"/>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Seychelles</a:t>
            </a:r>
          </a:p>
        </p:txBody>
      </p:sp>
      <p:grpSp>
        <p:nvGrpSpPr>
          <p:cNvPr id="6" name="Group 118"/>
          <p:cNvGrpSpPr>
            <a:grpSpLocks/>
          </p:cNvGrpSpPr>
          <p:nvPr/>
        </p:nvGrpSpPr>
        <p:grpSpPr bwMode="auto">
          <a:xfrm>
            <a:off x="8485188" y="2811463"/>
            <a:ext cx="460375" cy="306387"/>
            <a:chOff x="5372" y="1607"/>
            <a:chExt cx="329" cy="213"/>
          </a:xfrm>
        </p:grpSpPr>
        <p:sp>
          <p:nvSpPr>
            <p:cNvPr id="599" name="Text Box 119"/>
            <p:cNvSpPr txBox="1">
              <a:spLocks noChangeArrowheads="1"/>
            </p:cNvSpPr>
            <p:nvPr/>
          </p:nvSpPr>
          <p:spPr bwMode="auto">
            <a:xfrm>
              <a:off x="5475" y="1607"/>
              <a:ext cx="226" cy="9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sz="900" kern="0" dirty="0">
                  <a:solidFill>
                    <a:srgbClr val="000000"/>
                  </a:solidFill>
                  <a:latin typeface="Arial Narrow" pitchFamily="34" charset="0"/>
                  <a:ea typeface="ＭＳ Ｐゴシック" pitchFamily="34" charset="-128"/>
                </a:rPr>
                <a:t>Djibouti</a:t>
              </a:r>
            </a:p>
          </p:txBody>
        </p:sp>
        <p:sp>
          <p:nvSpPr>
            <p:cNvPr id="600" name="Line 120"/>
            <p:cNvSpPr>
              <a:spLocks noChangeShapeType="1"/>
            </p:cNvSpPr>
            <p:nvPr/>
          </p:nvSpPr>
          <p:spPr bwMode="auto">
            <a:xfrm flipH="1">
              <a:off x="5372" y="1659"/>
              <a:ext cx="90" cy="161"/>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grpSp>
      <p:sp>
        <p:nvSpPr>
          <p:cNvPr id="601" name="Line 121"/>
          <p:cNvSpPr>
            <a:spLocks noChangeShapeType="1"/>
          </p:cNvSpPr>
          <p:nvPr/>
        </p:nvSpPr>
        <p:spPr bwMode="auto">
          <a:xfrm flipH="1">
            <a:off x="8221663" y="2836863"/>
            <a:ext cx="134937" cy="69850"/>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41018" name="Text Box 123"/>
          <p:cNvSpPr txBox="1">
            <a:spLocks noChangeArrowheads="1"/>
          </p:cNvSpPr>
          <p:nvPr/>
        </p:nvSpPr>
        <p:spPr bwMode="auto">
          <a:xfrm>
            <a:off x="7315200" y="3697288"/>
            <a:ext cx="349250" cy="138112"/>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Narrow" pitchFamily="34" charset="0"/>
                <a:ea typeface="ＭＳ Ｐゴシック" pitchFamily="34" charset="-128"/>
              </a:rPr>
              <a:t>Rwanda</a:t>
            </a:r>
          </a:p>
        </p:txBody>
      </p:sp>
      <p:sp>
        <p:nvSpPr>
          <p:cNvPr id="603" name="Line 124"/>
          <p:cNvSpPr>
            <a:spLocks noChangeShapeType="1"/>
          </p:cNvSpPr>
          <p:nvPr/>
        </p:nvSpPr>
        <p:spPr bwMode="auto">
          <a:xfrm>
            <a:off x="7551738" y="3814763"/>
            <a:ext cx="133350" cy="207962"/>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04" name="Freeform 126"/>
          <p:cNvSpPr>
            <a:spLocks/>
          </p:cNvSpPr>
          <p:nvPr/>
        </p:nvSpPr>
        <p:spPr bwMode="auto">
          <a:xfrm>
            <a:off x="7604125" y="5821363"/>
            <a:ext cx="157163" cy="115887"/>
          </a:xfrm>
          <a:custGeom>
            <a:avLst/>
            <a:gdLst>
              <a:gd name="T0" fmla="*/ 0 w 112"/>
              <a:gd name="T1" fmla="*/ 0 h 80"/>
              <a:gd name="T2" fmla="*/ 2147483647 w 112"/>
              <a:gd name="T3" fmla="*/ 2147483647 h 80"/>
              <a:gd name="T4" fmla="*/ 0 60000 65536"/>
              <a:gd name="T5" fmla="*/ 0 60000 65536"/>
              <a:gd name="T6" fmla="*/ 0 w 112"/>
              <a:gd name="T7" fmla="*/ 0 h 80"/>
              <a:gd name="T8" fmla="*/ 112 w 112"/>
              <a:gd name="T9" fmla="*/ 80 h 80"/>
            </a:gdLst>
            <a:ahLst/>
            <a:cxnLst>
              <a:cxn ang="T4">
                <a:pos x="T0" y="T1"/>
              </a:cxn>
              <a:cxn ang="T5">
                <a:pos x="T2" y="T3"/>
              </a:cxn>
            </a:cxnLst>
            <a:rect l="T6" t="T7" r="T8" b="T9"/>
            <a:pathLst>
              <a:path w="112" h="80">
                <a:moveTo>
                  <a:pt x="0" y="0"/>
                </a:moveTo>
                <a:lnTo>
                  <a:pt x="112" y="80"/>
                </a:lnTo>
              </a:path>
            </a:pathLst>
          </a:cu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grpSp>
        <p:nvGrpSpPr>
          <p:cNvPr id="7" name="Group 127"/>
          <p:cNvGrpSpPr>
            <a:grpSpLocks/>
          </p:cNvGrpSpPr>
          <p:nvPr/>
        </p:nvGrpSpPr>
        <p:grpSpPr bwMode="auto">
          <a:xfrm>
            <a:off x="6588125" y="4434534"/>
            <a:ext cx="2555875" cy="1728788"/>
            <a:chOff x="4015" y="2733"/>
            <a:chExt cx="1829" cy="1200"/>
          </a:xfrm>
          <a:solidFill>
            <a:srgbClr val="DAEDEF">
              <a:lumMod val="75000"/>
            </a:srgbClr>
          </a:solidFill>
        </p:grpSpPr>
        <p:sp>
          <p:nvSpPr>
            <p:cNvPr id="606" name="Freeform 128"/>
            <p:cNvSpPr>
              <a:spLocks/>
            </p:cNvSpPr>
            <p:nvPr/>
          </p:nvSpPr>
          <p:spPr bwMode="auto">
            <a:xfrm>
              <a:off x="4806" y="2839"/>
              <a:ext cx="464" cy="738"/>
            </a:xfrm>
            <a:custGeom>
              <a:avLst/>
              <a:gdLst>
                <a:gd name="T0" fmla="*/ 85268536 w 428"/>
                <a:gd name="T1" fmla="*/ 181691731 h 686"/>
                <a:gd name="T2" fmla="*/ 105052311 w 428"/>
                <a:gd name="T3" fmla="*/ 227760541 h 686"/>
                <a:gd name="T4" fmla="*/ 138431021 w 428"/>
                <a:gd name="T5" fmla="*/ 220702595 h 686"/>
                <a:gd name="T6" fmla="*/ 145111579 w 428"/>
                <a:gd name="T7" fmla="*/ 211059559 h 686"/>
                <a:gd name="T8" fmla="*/ 167606882 w 428"/>
                <a:gd name="T9" fmla="*/ 207441975 h 686"/>
                <a:gd name="T10" fmla="*/ 210635125 w 428"/>
                <a:gd name="T11" fmla="*/ 203083000 h 686"/>
                <a:gd name="T12" fmla="*/ 249718519 w 428"/>
                <a:gd name="T13" fmla="*/ 198243581 h 686"/>
                <a:gd name="T14" fmla="*/ 273608528 w 428"/>
                <a:gd name="T15" fmla="*/ 187113632 h 686"/>
                <a:gd name="T16" fmla="*/ 262010717 w 428"/>
                <a:gd name="T17" fmla="*/ 188773637 h 686"/>
                <a:gd name="T18" fmla="*/ 273608528 w 428"/>
                <a:gd name="T19" fmla="*/ 163975882 h 686"/>
                <a:gd name="T20" fmla="*/ 262010717 w 428"/>
                <a:gd name="T21" fmla="*/ 158497523 h 686"/>
                <a:gd name="T22" fmla="*/ 249718519 w 428"/>
                <a:gd name="T23" fmla="*/ 147329706 h 686"/>
                <a:gd name="T24" fmla="*/ 234296308 w 428"/>
                <a:gd name="T25" fmla="*/ 133040758 h 686"/>
                <a:gd name="T26" fmla="*/ 262010717 w 428"/>
                <a:gd name="T27" fmla="*/ 127299386 h 686"/>
                <a:gd name="T28" fmla="*/ 303157080 w 428"/>
                <a:gd name="T29" fmla="*/ 115125721 h 686"/>
                <a:gd name="T30" fmla="*/ 334038969 w 428"/>
                <a:gd name="T31" fmla="*/ 110122367 h 686"/>
                <a:gd name="T32" fmla="*/ 344296575 w 428"/>
                <a:gd name="T33" fmla="*/ 107013938 h 686"/>
                <a:gd name="T34" fmla="*/ 371013531 w 428"/>
                <a:gd name="T35" fmla="*/ 99473689 h 686"/>
                <a:gd name="T36" fmla="*/ 422774199 w 428"/>
                <a:gd name="T37" fmla="*/ 93660437 h 686"/>
                <a:gd name="T38" fmla="*/ 457096382 w 428"/>
                <a:gd name="T39" fmla="*/ 88546439 h 686"/>
                <a:gd name="T40" fmla="*/ 492166793 w 428"/>
                <a:gd name="T41" fmla="*/ 82307411 h 686"/>
                <a:gd name="T42" fmla="*/ 512490785 w 428"/>
                <a:gd name="T43" fmla="*/ 74584293 h 686"/>
                <a:gd name="T44" fmla="*/ 528308480 w 428"/>
                <a:gd name="T45" fmla="*/ 66887287 h 686"/>
                <a:gd name="T46" fmla="*/ 541983345 w 428"/>
                <a:gd name="T47" fmla="*/ 58746518 h 686"/>
                <a:gd name="T48" fmla="*/ 538551377 w 428"/>
                <a:gd name="T49" fmla="*/ 53094137 h 686"/>
                <a:gd name="T50" fmla="*/ 524935071 w 428"/>
                <a:gd name="T51" fmla="*/ 36672278 h 686"/>
                <a:gd name="T52" fmla="*/ 524935071 w 428"/>
                <a:gd name="T53" fmla="*/ 31836224 h 686"/>
                <a:gd name="T54" fmla="*/ 538551377 w 428"/>
                <a:gd name="T55" fmla="*/ 4 h 686"/>
                <a:gd name="T56" fmla="*/ 531160960 w 428"/>
                <a:gd name="T57" fmla="*/ 4 h 686"/>
                <a:gd name="T58" fmla="*/ 503232574 w 428"/>
                <a:gd name="T59" fmla="*/ 6822476 h 686"/>
                <a:gd name="T60" fmla="*/ 426498965 w 428"/>
                <a:gd name="T61" fmla="*/ 11254479 h 686"/>
                <a:gd name="T62" fmla="*/ 388919381 w 428"/>
                <a:gd name="T63" fmla="*/ 14166535 h 686"/>
                <a:gd name="T64" fmla="*/ 318179922 w 428"/>
                <a:gd name="T65" fmla="*/ 16416656 h 686"/>
                <a:gd name="T66" fmla="*/ 293493672 w 428"/>
                <a:gd name="T67" fmla="*/ 15666831 h 686"/>
                <a:gd name="T68" fmla="*/ 241682423 w 428"/>
                <a:gd name="T69" fmla="*/ 23369323 h 686"/>
                <a:gd name="T70" fmla="*/ 279636398 w 428"/>
                <a:gd name="T71" fmla="*/ 52776629 h 686"/>
                <a:gd name="T72" fmla="*/ 298529779 w 428"/>
                <a:gd name="T73" fmla="*/ 57793547 h 686"/>
                <a:gd name="T74" fmla="*/ 293493672 w 428"/>
                <a:gd name="T75" fmla="*/ 78178330 h 686"/>
                <a:gd name="T76" fmla="*/ 273608528 w 428"/>
                <a:gd name="T77" fmla="*/ 80237879 h 686"/>
                <a:gd name="T78" fmla="*/ 267476306 w 428"/>
                <a:gd name="T79" fmla="*/ 87061110 h 686"/>
                <a:gd name="T80" fmla="*/ 259710388 w 428"/>
                <a:gd name="T81" fmla="*/ 91069770 h 686"/>
                <a:gd name="T82" fmla="*/ 249718519 w 428"/>
                <a:gd name="T83" fmla="*/ 88129820 h 686"/>
                <a:gd name="T84" fmla="*/ 228531123 w 428"/>
                <a:gd name="T85" fmla="*/ 81815193 h 686"/>
                <a:gd name="T86" fmla="*/ 216118198 w 428"/>
                <a:gd name="T87" fmla="*/ 77314729 h 686"/>
                <a:gd name="T88" fmla="*/ 227581684 w 428"/>
                <a:gd name="T89" fmla="*/ 70691941 h 686"/>
                <a:gd name="T90" fmla="*/ 221572408 w 428"/>
                <a:gd name="T91" fmla="*/ 56153440 h 686"/>
                <a:gd name="T92" fmla="*/ 167606882 w 428"/>
                <a:gd name="T93" fmla="*/ 51554553 h 686"/>
                <a:gd name="T94" fmla="*/ 108645317 w 428"/>
                <a:gd name="T95" fmla="*/ 53094137 h 686"/>
                <a:gd name="T96" fmla="*/ 3 w 428"/>
                <a:gd name="T97" fmla="*/ 63199578 h 686"/>
                <a:gd name="T98" fmla="*/ 9036118 w 428"/>
                <a:gd name="T99" fmla="*/ 71117235 h 686"/>
                <a:gd name="T100" fmla="*/ 52238632 w 428"/>
                <a:gd name="T101" fmla="*/ 76050481 h 686"/>
                <a:gd name="T102" fmla="*/ 119771254 w 428"/>
                <a:gd name="T103" fmla="*/ 82307411 h 686"/>
                <a:gd name="T104" fmla="*/ 140656694 w 428"/>
                <a:gd name="T105" fmla="*/ 88546439 h 686"/>
                <a:gd name="T106" fmla="*/ 145111579 w 428"/>
                <a:gd name="T107" fmla="*/ 112654098 h 686"/>
                <a:gd name="T108" fmla="*/ 138431021 w 428"/>
                <a:gd name="T109" fmla="*/ 122738608 h 686"/>
                <a:gd name="T110" fmla="*/ 129743695 w 428"/>
                <a:gd name="T111" fmla="*/ 141177947 h 686"/>
                <a:gd name="T112" fmla="*/ 111923464 w 428"/>
                <a:gd name="T113" fmla="*/ 152818944 h 686"/>
                <a:gd name="T114" fmla="*/ 87841333 w 428"/>
                <a:gd name="T115" fmla="*/ 160741662 h 686"/>
                <a:gd name="T116" fmla="*/ 79980152 w 428"/>
                <a:gd name="T117" fmla="*/ 173929575 h 6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8"/>
                <a:gd name="T178" fmla="*/ 0 h 686"/>
                <a:gd name="T179" fmla="*/ 428 w 428"/>
                <a:gd name="T180" fmla="*/ 686 h 6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8" h="686">
                  <a:moveTo>
                    <a:pt x="64" y="524"/>
                  </a:moveTo>
                  <a:lnTo>
                    <a:pt x="67" y="537"/>
                  </a:lnTo>
                  <a:lnTo>
                    <a:pt x="67" y="547"/>
                  </a:lnTo>
                  <a:lnTo>
                    <a:pt x="76" y="581"/>
                  </a:lnTo>
                  <a:lnTo>
                    <a:pt x="79" y="644"/>
                  </a:lnTo>
                  <a:lnTo>
                    <a:pt x="83" y="685"/>
                  </a:lnTo>
                  <a:lnTo>
                    <a:pt x="111" y="685"/>
                  </a:lnTo>
                  <a:lnTo>
                    <a:pt x="115" y="658"/>
                  </a:lnTo>
                  <a:lnTo>
                    <a:pt x="109" y="665"/>
                  </a:lnTo>
                  <a:lnTo>
                    <a:pt x="99" y="655"/>
                  </a:lnTo>
                  <a:lnTo>
                    <a:pt x="111" y="635"/>
                  </a:lnTo>
                  <a:lnTo>
                    <a:pt x="115" y="635"/>
                  </a:lnTo>
                  <a:lnTo>
                    <a:pt x="121" y="631"/>
                  </a:lnTo>
                  <a:lnTo>
                    <a:pt x="128" y="628"/>
                  </a:lnTo>
                  <a:lnTo>
                    <a:pt x="133" y="625"/>
                  </a:lnTo>
                  <a:lnTo>
                    <a:pt x="144" y="618"/>
                  </a:lnTo>
                  <a:lnTo>
                    <a:pt x="156" y="615"/>
                  </a:lnTo>
                  <a:lnTo>
                    <a:pt x="166" y="611"/>
                  </a:lnTo>
                  <a:lnTo>
                    <a:pt x="175" y="607"/>
                  </a:lnTo>
                  <a:lnTo>
                    <a:pt x="187" y="605"/>
                  </a:lnTo>
                  <a:lnTo>
                    <a:pt x="197" y="597"/>
                  </a:lnTo>
                  <a:lnTo>
                    <a:pt x="210" y="584"/>
                  </a:lnTo>
                  <a:lnTo>
                    <a:pt x="213" y="574"/>
                  </a:lnTo>
                  <a:lnTo>
                    <a:pt x="216" y="564"/>
                  </a:lnTo>
                  <a:lnTo>
                    <a:pt x="210" y="571"/>
                  </a:lnTo>
                  <a:lnTo>
                    <a:pt x="207" y="578"/>
                  </a:lnTo>
                  <a:lnTo>
                    <a:pt x="207" y="568"/>
                  </a:lnTo>
                  <a:lnTo>
                    <a:pt x="213" y="544"/>
                  </a:lnTo>
                  <a:lnTo>
                    <a:pt x="216" y="537"/>
                  </a:lnTo>
                  <a:lnTo>
                    <a:pt x="216" y="494"/>
                  </a:lnTo>
                  <a:lnTo>
                    <a:pt x="216" y="490"/>
                  </a:lnTo>
                  <a:lnTo>
                    <a:pt x="210" y="494"/>
                  </a:lnTo>
                  <a:lnTo>
                    <a:pt x="207" y="477"/>
                  </a:lnTo>
                  <a:lnTo>
                    <a:pt x="207" y="470"/>
                  </a:lnTo>
                  <a:lnTo>
                    <a:pt x="197" y="447"/>
                  </a:lnTo>
                  <a:lnTo>
                    <a:pt x="197" y="443"/>
                  </a:lnTo>
                  <a:lnTo>
                    <a:pt x="197" y="440"/>
                  </a:lnTo>
                  <a:lnTo>
                    <a:pt x="185" y="426"/>
                  </a:lnTo>
                  <a:lnTo>
                    <a:pt x="185" y="399"/>
                  </a:lnTo>
                  <a:lnTo>
                    <a:pt x="194" y="396"/>
                  </a:lnTo>
                  <a:lnTo>
                    <a:pt x="197" y="389"/>
                  </a:lnTo>
                  <a:lnTo>
                    <a:pt x="207" y="383"/>
                  </a:lnTo>
                  <a:lnTo>
                    <a:pt x="229" y="360"/>
                  </a:lnTo>
                  <a:lnTo>
                    <a:pt x="236" y="356"/>
                  </a:lnTo>
                  <a:lnTo>
                    <a:pt x="239" y="346"/>
                  </a:lnTo>
                  <a:lnTo>
                    <a:pt x="242" y="352"/>
                  </a:lnTo>
                  <a:lnTo>
                    <a:pt x="245" y="356"/>
                  </a:lnTo>
                  <a:lnTo>
                    <a:pt x="264" y="332"/>
                  </a:lnTo>
                  <a:lnTo>
                    <a:pt x="259" y="329"/>
                  </a:lnTo>
                  <a:lnTo>
                    <a:pt x="267" y="325"/>
                  </a:lnTo>
                  <a:lnTo>
                    <a:pt x="271" y="322"/>
                  </a:lnTo>
                  <a:lnTo>
                    <a:pt x="274" y="316"/>
                  </a:lnTo>
                  <a:lnTo>
                    <a:pt x="280" y="309"/>
                  </a:lnTo>
                  <a:lnTo>
                    <a:pt x="293" y="299"/>
                  </a:lnTo>
                  <a:lnTo>
                    <a:pt x="303" y="296"/>
                  </a:lnTo>
                  <a:lnTo>
                    <a:pt x="315" y="288"/>
                  </a:lnTo>
                  <a:lnTo>
                    <a:pt x="334" y="282"/>
                  </a:lnTo>
                  <a:lnTo>
                    <a:pt x="347" y="282"/>
                  </a:lnTo>
                  <a:lnTo>
                    <a:pt x="356" y="275"/>
                  </a:lnTo>
                  <a:lnTo>
                    <a:pt x="360" y="268"/>
                  </a:lnTo>
                  <a:lnTo>
                    <a:pt x="367" y="265"/>
                  </a:lnTo>
                  <a:lnTo>
                    <a:pt x="386" y="255"/>
                  </a:lnTo>
                  <a:lnTo>
                    <a:pt x="389" y="249"/>
                  </a:lnTo>
                  <a:lnTo>
                    <a:pt x="383" y="245"/>
                  </a:lnTo>
                  <a:lnTo>
                    <a:pt x="395" y="238"/>
                  </a:lnTo>
                  <a:lnTo>
                    <a:pt x="405" y="225"/>
                  </a:lnTo>
                  <a:lnTo>
                    <a:pt x="410" y="218"/>
                  </a:lnTo>
                  <a:lnTo>
                    <a:pt x="417" y="215"/>
                  </a:lnTo>
                  <a:lnTo>
                    <a:pt x="417" y="202"/>
                  </a:lnTo>
                  <a:lnTo>
                    <a:pt x="410" y="202"/>
                  </a:lnTo>
                  <a:lnTo>
                    <a:pt x="420" y="191"/>
                  </a:lnTo>
                  <a:lnTo>
                    <a:pt x="427" y="178"/>
                  </a:lnTo>
                  <a:lnTo>
                    <a:pt x="427" y="171"/>
                  </a:lnTo>
                  <a:lnTo>
                    <a:pt x="420" y="168"/>
                  </a:lnTo>
                  <a:lnTo>
                    <a:pt x="424" y="161"/>
                  </a:lnTo>
                  <a:lnTo>
                    <a:pt x="420" y="158"/>
                  </a:lnTo>
                  <a:lnTo>
                    <a:pt x="414" y="158"/>
                  </a:lnTo>
                  <a:lnTo>
                    <a:pt x="414" y="111"/>
                  </a:lnTo>
                  <a:lnTo>
                    <a:pt x="410" y="111"/>
                  </a:lnTo>
                  <a:lnTo>
                    <a:pt x="410" y="101"/>
                  </a:lnTo>
                  <a:lnTo>
                    <a:pt x="414" y="97"/>
                  </a:lnTo>
                  <a:lnTo>
                    <a:pt x="414" y="43"/>
                  </a:lnTo>
                  <a:lnTo>
                    <a:pt x="424" y="27"/>
                  </a:lnTo>
                  <a:lnTo>
                    <a:pt x="424" y="4"/>
                  </a:lnTo>
                  <a:lnTo>
                    <a:pt x="420" y="4"/>
                  </a:lnTo>
                  <a:lnTo>
                    <a:pt x="420" y="0"/>
                  </a:lnTo>
                  <a:lnTo>
                    <a:pt x="420" y="4"/>
                  </a:lnTo>
                  <a:lnTo>
                    <a:pt x="414" y="10"/>
                  </a:lnTo>
                  <a:lnTo>
                    <a:pt x="408" y="10"/>
                  </a:lnTo>
                  <a:lnTo>
                    <a:pt x="398" y="20"/>
                  </a:lnTo>
                  <a:lnTo>
                    <a:pt x="367" y="33"/>
                  </a:lnTo>
                  <a:lnTo>
                    <a:pt x="344" y="37"/>
                  </a:lnTo>
                  <a:lnTo>
                    <a:pt x="337" y="33"/>
                  </a:lnTo>
                  <a:lnTo>
                    <a:pt x="334" y="30"/>
                  </a:lnTo>
                  <a:lnTo>
                    <a:pt x="315" y="37"/>
                  </a:lnTo>
                  <a:lnTo>
                    <a:pt x="306" y="43"/>
                  </a:lnTo>
                  <a:lnTo>
                    <a:pt x="274" y="47"/>
                  </a:lnTo>
                  <a:lnTo>
                    <a:pt x="267" y="50"/>
                  </a:lnTo>
                  <a:lnTo>
                    <a:pt x="252" y="50"/>
                  </a:lnTo>
                  <a:lnTo>
                    <a:pt x="245" y="43"/>
                  </a:lnTo>
                  <a:lnTo>
                    <a:pt x="236" y="43"/>
                  </a:lnTo>
                  <a:lnTo>
                    <a:pt x="232" y="47"/>
                  </a:lnTo>
                  <a:lnTo>
                    <a:pt x="197" y="47"/>
                  </a:lnTo>
                  <a:lnTo>
                    <a:pt x="194" y="64"/>
                  </a:lnTo>
                  <a:lnTo>
                    <a:pt x="191" y="70"/>
                  </a:lnTo>
                  <a:lnTo>
                    <a:pt x="187" y="91"/>
                  </a:lnTo>
                  <a:lnTo>
                    <a:pt x="194" y="128"/>
                  </a:lnTo>
                  <a:lnTo>
                    <a:pt x="220" y="158"/>
                  </a:lnTo>
                  <a:lnTo>
                    <a:pt x="223" y="161"/>
                  </a:lnTo>
                  <a:lnTo>
                    <a:pt x="229" y="168"/>
                  </a:lnTo>
                  <a:lnTo>
                    <a:pt x="236" y="175"/>
                  </a:lnTo>
                  <a:lnTo>
                    <a:pt x="236" y="194"/>
                  </a:lnTo>
                  <a:lnTo>
                    <a:pt x="232" y="194"/>
                  </a:lnTo>
                  <a:lnTo>
                    <a:pt x="232" y="235"/>
                  </a:lnTo>
                  <a:lnTo>
                    <a:pt x="229" y="235"/>
                  </a:lnTo>
                  <a:lnTo>
                    <a:pt x="220" y="238"/>
                  </a:lnTo>
                  <a:lnTo>
                    <a:pt x="216" y="242"/>
                  </a:lnTo>
                  <a:lnTo>
                    <a:pt x="213" y="245"/>
                  </a:lnTo>
                  <a:lnTo>
                    <a:pt x="207" y="258"/>
                  </a:lnTo>
                  <a:lnTo>
                    <a:pt x="210" y="262"/>
                  </a:lnTo>
                  <a:lnTo>
                    <a:pt x="213" y="278"/>
                  </a:lnTo>
                  <a:lnTo>
                    <a:pt x="204" y="278"/>
                  </a:lnTo>
                  <a:lnTo>
                    <a:pt x="204" y="275"/>
                  </a:lnTo>
                  <a:lnTo>
                    <a:pt x="207" y="272"/>
                  </a:lnTo>
                  <a:lnTo>
                    <a:pt x="204" y="265"/>
                  </a:lnTo>
                  <a:lnTo>
                    <a:pt x="197" y="265"/>
                  </a:lnTo>
                  <a:lnTo>
                    <a:pt x="185" y="252"/>
                  </a:lnTo>
                  <a:lnTo>
                    <a:pt x="185" y="249"/>
                  </a:lnTo>
                  <a:lnTo>
                    <a:pt x="181" y="245"/>
                  </a:lnTo>
                  <a:lnTo>
                    <a:pt x="179" y="245"/>
                  </a:lnTo>
                  <a:lnTo>
                    <a:pt x="175" y="232"/>
                  </a:lnTo>
                  <a:lnTo>
                    <a:pt x="171" y="232"/>
                  </a:lnTo>
                  <a:lnTo>
                    <a:pt x="175" y="222"/>
                  </a:lnTo>
                  <a:lnTo>
                    <a:pt x="179" y="218"/>
                  </a:lnTo>
                  <a:lnTo>
                    <a:pt x="179" y="212"/>
                  </a:lnTo>
                  <a:lnTo>
                    <a:pt x="185" y="204"/>
                  </a:lnTo>
                  <a:lnTo>
                    <a:pt x="181" y="175"/>
                  </a:lnTo>
                  <a:lnTo>
                    <a:pt x="175" y="168"/>
                  </a:lnTo>
                  <a:lnTo>
                    <a:pt x="144" y="171"/>
                  </a:lnTo>
                  <a:lnTo>
                    <a:pt x="133" y="158"/>
                  </a:lnTo>
                  <a:lnTo>
                    <a:pt x="133" y="154"/>
                  </a:lnTo>
                  <a:lnTo>
                    <a:pt x="128" y="151"/>
                  </a:lnTo>
                  <a:lnTo>
                    <a:pt x="121" y="151"/>
                  </a:lnTo>
                  <a:lnTo>
                    <a:pt x="86" y="161"/>
                  </a:lnTo>
                  <a:lnTo>
                    <a:pt x="67" y="171"/>
                  </a:lnTo>
                  <a:lnTo>
                    <a:pt x="36" y="181"/>
                  </a:lnTo>
                  <a:lnTo>
                    <a:pt x="3" y="191"/>
                  </a:lnTo>
                  <a:lnTo>
                    <a:pt x="0" y="194"/>
                  </a:lnTo>
                  <a:lnTo>
                    <a:pt x="6" y="204"/>
                  </a:lnTo>
                  <a:lnTo>
                    <a:pt x="6" y="215"/>
                  </a:lnTo>
                  <a:lnTo>
                    <a:pt x="9" y="215"/>
                  </a:lnTo>
                  <a:lnTo>
                    <a:pt x="9" y="232"/>
                  </a:lnTo>
                  <a:lnTo>
                    <a:pt x="41" y="228"/>
                  </a:lnTo>
                  <a:lnTo>
                    <a:pt x="64" y="235"/>
                  </a:lnTo>
                  <a:lnTo>
                    <a:pt x="83" y="245"/>
                  </a:lnTo>
                  <a:lnTo>
                    <a:pt x="95" y="249"/>
                  </a:lnTo>
                  <a:lnTo>
                    <a:pt x="105" y="252"/>
                  </a:lnTo>
                  <a:lnTo>
                    <a:pt x="111" y="258"/>
                  </a:lnTo>
                  <a:lnTo>
                    <a:pt x="111" y="268"/>
                  </a:lnTo>
                  <a:lnTo>
                    <a:pt x="117" y="292"/>
                  </a:lnTo>
                  <a:lnTo>
                    <a:pt x="117" y="329"/>
                  </a:lnTo>
                  <a:lnTo>
                    <a:pt x="115" y="339"/>
                  </a:lnTo>
                  <a:lnTo>
                    <a:pt x="115" y="346"/>
                  </a:lnTo>
                  <a:lnTo>
                    <a:pt x="109" y="360"/>
                  </a:lnTo>
                  <a:lnTo>
                    <a:pt x="109" y="370"/>
                  </a:lnTo>
                  <a:lnTo>
                    <a:pt x="111" y="379"/>
                  </a:lnTo>
                  <a:lnTo>
                    <a:pt x="115" y="399"/>
                  </a:lnTo>
                  <a:lnTo>
                    <a:pt x="102" y="426"/>
                  </a:lnTo>
                  <a:lnTo>
                    <a:pt x="99" y="436"/>
                  </a:lnTo>
                  <a:lnTo>
                    <a:pt x="95" y="450"/>
                  </a:lnTo>
                  <a:lnTo>
                    <a:pt x="89" y="460"/>
                  </a:lnTo>
                  <a:lnTo>
                    <a:pt x="83" y="473"/>
                  </a:lnTo>
                  <a:lnTo>
                    <a:pt x="76" y="477"/>
                  </a:lnTo>
                  <a:lnTo>
                    <a:pt x="70" y="483"/>
                  </a:lnTo>
                  <a:lnTo>
                    <a:pt x="64" y="490"/>
                  </a:lnTo>
                  <a:lnTo>
                    <a:pt x="60" y="510"/>
                  </a:lnTo>
                  <a:lnTo>
                    <a:pt x="64" y="524"/>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07" name="Freeform 129"/>
            <p:cNvSpPr>
              <a:spLocks/>
            </p:cNvSpPr>
            <p:nvPr/>
          </p:nvSpPr>
          <p:spPr bwMode="auto">
            <a:xfrm>
              <a:off x="4371" y="3167"/>
              <a:ext cx="405" cy="410"/>
            </a:xfrm>
            <a:custGeom>
              <a:avLst/>
              <a:gdLst>
                <a:gd name="T0" fmla="*/ 202082580 w 374"/>
                <a:gd name="T1" fmla="*/ 0 h 381"/>
                <a:gd name="T2" fmla="*/ 193542706 w 374"/>
                <a:gd name="T3" fmla="*/ 3701865 h 381"/>
                <a:gd name="T4" fmla="*/ 173872481 w 374"/>
                <a:gd name="T5" fmla="*/ 4613144 h 381"/>
                <a:gd name="T6" fmla="*/ 153130805 w 374"/>
                <a:gd name="T7" fmla="*/ 10338156 h 381"/>
                <a:gd name="T8" fmla="*/ 149691208 w 374"/>
                <a:gd name="T9" fmla="*/ 11971828 h 381"/>
                <a:gd name="T10" fmla="*/ 146092627 w 374"/>
                <a:gd name="T11" fmla="*/ 5748751 h 381"/>
                <a:gd name="T12" fmla="*/ 127652666 w 374"/>
                <a:gd name="T13" fmla="*/ 4613144 h 381"/>
                <a:gd name="T14" fmla="*/ 117041341 w 374"/>
                <a:gd name="T15" fmla="*/ 4613144 h 381"/>
                <a:gd name="T16" fmla="*/ 78414870 w 374"/>
                <a:gd name="T17" fmla="*/ 7163903 h 381"/>
                <a:gd name="T18" fmla="*/ 45013167 w 374"/>
                <a:gd name="T19" fmla="*/ 9475344 h 381"/>
                <a:gd name="T20" fmla="*/ 41567714 w 374"/>
                <a:gd name="T21" fmla="*/ 49155476 h 381"/>
                <a:gd name="T22" fmla="*/ 41567714 w 374"/>
                <a:gd name="T23" fmla="*/ 55205895 h 381"/>
                <a:gd name="T24" fmla="*/ 41567714 w 374"/>
                <a:gd name="T25" fmla="*/ 62467348 h 381"/>
                <a:gd name="T26" fmla="*/ 18746625 w 374"/>
                <a:gd name="T27" fmla="*/ 62467348 h 381"/>
                <a:gd name="T28" fmla="*/ 6 w 374"/>
                <a:gd name="T29" fmla="*/ 61153179 h 381"/>
                <a:gd name="T30" fmla="*/ 0 w 374"/>
                <a:gd name="T31" fmla="*/ 62467348 h 381"/>
                <a:gd name="T32" fmla="*/ 0 w 374"/>
                <a:gd name="T33" fmla="*/ 83491555 h 381"/>
                <a:gd name="T34" fmla="*/ 2 w 374"/>
                <a:gd name="T35" fmla="*/ 103723622 h 381"/>
                <a:gd name="T36" fmla="*/ 18746625 w 374"/>
                <a:gd name="T37" fmla="*/ 108170233 h 381"/>
                <a:gd name="T38" fmla="*/ 32734532 w 374"/>
                <a:gd name="T39" fmla="*/ 112656239 h 381"/>
                <a:gd name="T40" fmla="*/ 38386000 w 374"/>
                <a:gd name="T41" fmla="*/ 120887538 h 381"/>
                <a:gd name="T42" fmla="*/ 32734532 w 374"/>
                <a:gd name="T43" fmla="*/ 130088891 h 381"/>
                <a:gd name="T44" fmla="*/ 41567714 w 374"/>
                <a:gd name="T45" fmla="*/ 132895537 h 381"/>
                <a:gd name="T46" fmla="*/ 91952799 w 374"/>
                <a:gd name="T47" fmla="*/ 131163146 h 381"/>
                <a:gd name="T48" fmla="*/ 102849522 w 374"/>
                <a:gd name="T49" fmla="*/ 125740766 h 381"/>
                <a:gd name="T50" fmla="*/ 117041341 w 374"/>
                <a:gd name="T51" fmla="*/ 122644929 h 381"/>
                <a:gd name="T52" fmla="*/ 127652666 w 374"/>
                <a:gd name="T53" fmla="*/ 117777445 h 381"/>
                <a:gd name="T54" fmla="*/ 140748430 w 374"/>
                <a:gd name="T55" fmla="*/ 112656239 h 381"/>
                <a:gd name="T56" fmla="*/ 160943118 w 374"/>
                <a:gd name="T57" fmla="*/ 112656239 h 381"/>
                <a:gd name="T58" fmla="*/ 186614583 w 374"/>
                <a:gd name="T59" fmla="*/ 116353942 h 381"/>
                <a:gd name="T60" fmla="*/ 210001069 w 374"/>
                <a:gd name="T61" fmla="*/ 116353942 h 381"/>
                <a:gd name="T62" fmla="*/ 228052749 w 374"/>
                <a:gd name="T63" fmla="*/ 114447307 h 381"/>
                <a:gd name="T64" fmla="*/ 239091338 w 374"/>
                <a:gd name="T65" fmla="*/ 108170233 h 381"/>
                <a:gd name="T66" fmla="*/ 256149326 w 374"/>
                <a:gd name="T67" fmla="*/ 99582938 h 381"/>
                <a:gd name="T68" fmla="*/ 276244943 w 374"/>
                <a:gd name="T69" fmla="*/ 95282816 h 381"/>
                <a:gd name="T70" fmla="*/ 299142068 w 374"/>
                <a:gd name="T71" fmla="*/ 84461540 h 381"/>
                <a:gd name="T72" fmla="*/ 329550515 w 374"/>
                <a:gd name="T73" fmla="*/ 77586111 h 381"/>
                <a:gd name="T74" fmla="*/ 367687278 w 374"/>
                <a:gd name="T75" fmla="*/ 69625769 h 381"/>
                <a:gd name="T76" fmla="*/ 387177171 w 374"/>
                <a:gd name="T77" fmla="*/ 65918423 h 381"/>
                <a:gd name="T78" fmla="*/ 385534924 w 374"/>
                <a:gd name="T79" fmla="*/ 63815022 h 381"/>
                <a:gd name="T80" fmla="*/ 372852979 w 374"/>
                <a:gd name="T81" fmla="*/ 61153179 h 381"/>
                <a:gd name="T82" fmla="*/ 343749680 w 374"/>
                <a:gd name="T83" fmla="*/ 58892820 h 381"/>
                <a:gd name="T84" fmla="*/ 331916303 w 374"/>
                <a:gd name="T85" fmla="*/ 55205895 h 381"/>
                <a:gd name="T86" fmla="*/ 322006827 w 374"/>
                <a:gd name="T87" fmla="*/ 47259137 h 381"/>
                <a:gd name="T88" fmla="*/ 313594612 w 374"/>
                <a:gd name="T89" fmla="*/ 40339700 h 381"/>
                <a:gd name="T90" fmla="*/ 299142068 w 374"/>
                <a:gd name="T91" fmla="*/ 35485672 h 381"/>
                <a:gd name="T92" fmla="*/ 276244943 w 374"/>
                <a:gd name="T93" fmla="*/ 31653359 h 381"/>
                <a:gd name="T94" fmla="*/ 243571200 w 374"/>
                <a:gd name="T95" fmla="*/ 18591439 h 381"/>
                <a:gd name="T96" fmla="*/ 236971166 w 374"/>
                <a:gd name="T97" fmla="*/ 12883065 h 381"/>
                <a:gd name="T98" fmla="*/ 216989209 w 374"/>
                <a:gd name="T99" fmla="*/ 3701865 h 381"/>
                <a:gd name="T100" fmla="*/ 213527851 w 374"/>
                <a:gd name="T101" fmla="*/ 0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4"/>
                <a:gd name="T154" fmla="*/ 0 h 381"/>
                <a:gd name="T155" fmla="*/ 374 w 374"/>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4" h="381">
                  <a:moveTo>
                    <a:pt x="205" y="0"/>
                  </a:moveTo>
                  <a:lnTo>
                    <a:pt x="195" y="0"/>
                  </a:lnTo>
                  <a:lnTo>
                    <a:pt x="189" y="4"/>
                  </a:lnTo>
                  <a:lnTo>
                    <a:pt x="186" y="11"/>
                  </a:lnTo>
                  <a:lnTo>
                    <a:pt x="180" y="11"/>
                  </a:lnTo>
                  <a:lnTo>
                    <a:pt x="167" y="14"/>
                  </a:lnTo>
                  <a:lnTo>
                    <a:pt x="155" y="24"/>
                  </a:lnTo>
                  <a:lnTo>
                    <a:pt x="148" y="30"/>
                  </a:lnTo>
                  <a:lnTo>
                    <a:pt x="144" y="37"/>
                  </a:lnTo>
                  <a:lnTo>
                    <a:pt x="144" y="34"/>
                  </a:lnTo>
                  <a:lnTo>
                    <a:pt x="142" y="27"/>
                  </a:lnTo>
                  <a:lnTo>
                    <a:pt x="139" y="17"/>
                  </a:lnTo>
                  <a:lnTo>
                    <a:pt x="128" y="14"/>
                  </a:lnTo>
                  <a:lnTo>
                    <a:pt x="123" y="14"/>
                  </a:lnTo>
                  <a:lnTo>
                    <a:pt x="116" y="14"/>
                  </a:lnTo>
                  <a:lnTo>
                    <a:pt x="113" y="14"/>
                  </a:lnTo>
                  <a:lnTo>
                    <a:pt x="100" y="17"/>
                  </a:lnTo>
                  <a:lnTo>
                    <a:pt x="75" y="20"/>
                  </a:lnTo>
                  <a:lnTo>
                    <a:pt x="56" y="24"/>
                  </a:lnTo>
                  <a:lnTo>
                    <a:pt x="43" y="27"/>
                  </a:lnTo>
                  <a:lnTo>
                    <a:pt x="40" y="30"/>
                  </a:lnTo>
                  <a:lnTo>
                    <a:pt x="40" y="141"/>
                  </a:lnTo>
                  <a:lnTo>
                    <a:pt x="40" y="152"/>
                  </a:lnTo>
                  <a:lnTo>
                    <a:pt x="40" y="158"/>
                  </a:lnTo>
                  <a:lnTo>
                    <a:pt x="40" y="165"/>
                  </a:lnTo>
                  <a:lnTo>
                    <a:pt x="40" y="178"/>
                  </a:lnTo>
                  <a:lnTo>
                    <a:pt x="27" y="178"/>
                  </a:lnTo>
                  <a:lnTo>
                    <a:pt x="18" y="178"/>
                  </a:lnTo>
                  <a:lnTo>
                    <a:pt x="9" y="175"/>
                  </a:lnTo>
                  <a:lnTo>
                    <a:pt x="6" y="175"/>
                  </a:lnTo>
                  <a:lnTo>
                    <a:pt x="2" y="175"/>
                  </a:lnTo>
                  <a:lnTo>
                    <a:pt x="0" y="178"/>
                  </a:lnTo>
                  <a:lnTo>
                    <a:pt x="0" y="228"/>
                  </a:lnTo>
                  <a:lnTo>
                    <a:pt x="0" y="239"/>
                  </a:lnTo>
                  <a:lnTo>
                    <a:pt x="0" y="296"/>
                  </a:lnTo>
                  <a:lnTo>
                    <a:pt x="2" y="296"/>
                  </a:lnTo>
                  <a:lnTo>
                    <a:pt x="9" y="302"/>
                  </a:lnTo>
                  <a:lnTo>
                    <a:pt x="18" y="310"/>
                  </a:lnTo>
                  <a:lnTo>
                    <a:pt x="21" y="316"/>
                  </a:lnTo>
                  <a:lnTo>
                    <a:pt x="31" y="323"/>
                  </a:lnTo>
                  <a:lnTo>
                    <a:pt x="35" y="333"/>
                  </a:lnTo>
                  <a:lnTo>
                    <a:pt x="37" y="347"/>
                  </a:lnTo>
                  <a:lnTo>
                    <a:pt x="31" y="366"/>
                  </a:lnTo>
                  <a:lnTo>
                    <a:pt x="31" y="373"/>
                  </a:lnTo>
                  <a:lnTo>
                    <a:pt x="31" y="376"/>
                  </a:lnTo>
                  <a:lnTo>
                    <a:pt x="40" y="380"/>
                  </a:lnTo>
                  <a:lnTo>
                    <a:pt x="75" y="380"/>
                  </a:lnTo>
                  <a:lnTo>
                    <a:pt x="88" y="376"/>
                  </a:lnTo>
                  <a:lnTo>
                    <a:pt x="97" y="363"/>
                  </a:lnTo>
                  <a:lnTo>
                    <a:pt x="100" y="360"/>
                  </a:lnTo>
                  <a:lnTo>
                    <a:pt x="110" y="356"/>
                  </a:lnTo>
                  <a:lnTo>
                    <a:pt x="113" y="350"/>
                  </a:lnTo>
                  <a:lnTo>
                    <a:pt x="116" y="343"/>
                  </a:lnTo>
                  <a:lnTo>
                    <a:pt x="123" y="336"/>
                  </a:lnTo>
                  <a:lnTo>
                    <a:pt x="128" y="330"/>
                  </a:lnTo>
                  <a:lnTo>
                    <a:pt x="136" y="323"/>
                  </a:lnTo>
                  <a:lnTo>
                    <a:pt x="144" y="320"/>
                  </a:lnTo>
                  <a:lnTo>
                    <a:pt x="155" y="323"/>
                  </a:lnTo>
                  <a:lnTo>
                    <a:pt x="163" y="326"/>
                  </a:lnTo>
                  <a:lnTo>
                    <a:pt x="180" y="333"/>
                  </a:lnTo>
                  <a:lnTo>
                    <a:pt x="189" y="336"/>
                  </a:lnTo>
                  <a:lnTo>
                    <a:pt x="202" y="333"/>
                  </a:lnTo>
                  <a:lnTo>
                    <a:pt x="214" y="330"/>
                  </a:lnTo>
                  <a:lnTo>
                    <a:pt x="221" y="326"/>
                  </a:lnTo>
                  <a:lnTo>
                    <a:pt x="228" y="323"/>
                  </a:lnTo>
                  <a:lnTo>
                    <a:pt x="230" y="310"/>
                  </a:lnTo>
                  <a:lnTo>
                    <a:pt x="237" y="300"/>
                  </a:lnTo>
                  <a:lnTo>
                    <a:pt x="246" y="286"/>
                  </a:lnTo>
                  <a:lnTo>
                    <a:pt x="256" y="279"/>
                  </a:lnTo>
                  <a:lnTo>
                    <a:pt x="265" y="273"/>
                  </a:lnTo>
                  <a:lnTo>
                    <a:pt x="278" y="259"/>
                  </a:lnTo>
                  <a:lnTo>
                    <a:pt x="287" y="242"/>
                  </a:lnTo>
                  <a:lnTo>
                    <a:pt x="301" y="228"/>
                  </a:lnTo>
                  <a:lnTo>
                    <a:pt x="317" y="222"/>
                  </a:lnTo>
                  <a:lnTo>
                    <a:pt x="325" y="209"/>
                  </a:lnTo>
                  <a:lnTo>
                    <a:pt x="354" y="199"/>
                  </a:lnTo>
                  <a:lnTo>
                    <a:pt x="363" y="192"/>
                  </a:lnTo>
                  <a:lnTo>
                    <a:pt x="373" y="189"/>
                  </a:lnTo>
                  <a:lnTo>
                    <a:pt x="373" y="185"/>
                  </a:lnTo>
                  <a:lnTo>
                    <a:pt x="370" y="182"/>
                  </a:lnTo>
                  <a:lnTo>
                    <a:pt x="366" y="178"/>
                  </a:lnTo>
                  <a:lnTo>
                    <a:pt x="357" y="175"/>
                  </a:lnTo>
                  <a:lnTo>
                    <a:pt x="348" y="172"/>
                  </a:lnTo>
                  <a:lnTo>
                    <a:pt x="329" y="168"/>
                  </a:lnTo>
                  <a:lnTo>
                    <a:pt x="321" y="165"/>
                  </a:lnTo>
                  <a:lnTo>
                    <a:pt x="319" y="158"/>
                  </a:lnTo>
                  <a:lnTo>
                    <a:pt x="313" y="152"/>
                  </a:lnTo>
                  <a:lnTo>
                    <a:pt x="309" y="135"/>
                  </a:lnTo>
                  <a:lnTo>
                    <a:pt x="309" y="121"/>
                  </a:lnTo>
                  <a:lnTo>
                    <a:pt x="303" y="115"/>
                  </a:lnTo>
                  <a:lnTo>
                    <a:pt x="294" y="111"/>
                  </a:lnTo>
                  <a:lnTo>
                    <a:pt x="287" y="101"/>
                  </a:lnTo>
                  <a:lnTo>
                    <a:pt x="278" y="94"/>
                  </a:lnTo>
                  <a:lnTo>
                    <a:pt x="265" y="91"/>
                  </a:lnTo>
                  <a:lnTo>
                    <a:pt x="243" y="71"/>
                  </a:lnTo>
                  <a:lnTo>
                    <a:pt x="233" y="54"/>
                  </a:lnTo>
                  <a:lnTo>
                    <a:pt x="230" y="44"/>
                  </a:lnTo>
                  <a:lnTo>
                    <a:pt x="228" y="37"/>
                  </a:lnTo>
                  <a:lnTo>
                    <a:pt x="221" y="30"/>
                  </a:lnTo>
                  <a:lnTo>
                    <a:pt x="208" y="11"/>
                  </a:lnTo>
                  <a:lnTo>
                    <a:pt x="208" y="4"/>
                  </a:lnTo>
                  <a:lnTo>
                    <a:pt x="205" y="0"/>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08" name="Freeform 130"/>
            <p:cNvSpPr>
              <a:spLocks/>
            </p:cNvSpPr>
            <p:nvPr/>
          </p:nvSpPr>
          <p:spPr bwMode="auto">
            <a:xfrm>
              <a:off x="4929" y="2792"/>
              <a:ext cx="133" cy="347"/>
            </a:xfrm>
            <a:custGeom>
              <a:avLst/>
              <a:gdLst>
                <a:gd name="T0" fmla="*/ 746312 w 125"/>
                <a:gd name="T1" fmla="*/ 4347276 h 322"/>
                <a:gd name="T2" fmla="*/ 1387831 w 125"/>
                <a:gd name="T3" fmla="*/ 14602871 h 322"/>
                <a:gd name="T4" fmla="*/ 1678568 w 125"/>
                <a:gd name="T5" fmla="*/ 24646327 h 322"/>
                <a:gd name="T6" fmla="*/ 1082854 w 125"/>
                <a:gd name="T7" fmla="*/ 54009715 h 322"/>
                <a:gd name="T8" fmla="*/ 898970 w 125"/>
                <a:gd name="T9" fmla="*/ 58500764 h 322"/>
                <a:gd name="T10" fmla="*/ 582309 w 125"/>
                <a:gd name="T11" fmla="*/ 59537229 h 322"/>
                <a:gd name="T12" fmla="*/ 0 w 125"/>
                <a:gd name="T13" fmla="*/ 79014068 h 322"/>
                <a:gd name="T14" fmla="*/ 6 w 125"/>
                <a:gd name="T15" fmla="*/ 85148647 h 322"/>
                <a:gd name="T16" fmla="*/ 1082854 w 125"/>
                <a:gd name="T17" fmla="*/ 87862022 h 322"/>
                <a:gd name="T18" fmla="*/ 3108693 w 125"/>
                <a:gd name="T19" fmla="*/ 94224198 h 322"/>
                <a:gd name="T20" fmla="*/ 3307649 w 125"/>
                <a:gd name="T21" fmla="*/ 113783438 h 322"/>
                <a:gd name="T22" fmla="*/ 2921704 w 125"/>
                <a:gd name="T23" fmla="*/ 122936165 h 322"/>
                <a:gd name="T24" fmla="*/ 3367479 w 125"/>
                <a:gd name="T25" fmla="*/ 128985912 h 322"/>
                <a:gd name="T26" fmla="*/ 4239219 w 125"/>
                <a:gd name="T27" fmla="*/ 137607440 h 322"/>
                <a:gd name="T28" fmla="*/ 4452546 w 125"/>
                <a:gd name="T29" fmla="*/ 142396504 h 322"/>
                <a:gd name="T30" fmla="*/ 4799198 w 125"/>
                <a:gd name="T31" fmla="*/ 135793627 h 322"/>
                <a:gd name="T32" fmla="*/ 5106345 w 125"/>
                <a:gd name="T33" fmla="*/ 127483838 h 322"/>
                <a:gd name="T34" fmla="*/ 5809922 w 125"/>
                <a:gd name="T35" fmla="*/ 123749929 h 322"/>
                <a:gd name="T36" fmla="*/ 6071785 w 125"/>
                <a:gd name="T37" fmla="*/ 97885689 h 322"/>
                <a:gd name="T38" fmla="*/ 5198713 w 125"/>
                <a:gd name="T39" fmla="*/ 90018749 h 322"/>
                <a:gd name="T40" fmla="*/ 4004245 w 125"/>
                <a:gd name="T41" fmla="*/ 79014068 h 322"/>
                <a:gd name="T42" fmla="*/ 4239219 w 125"/>
                <a:gd name="T43" fmla="*/ 82357130 h 322"/>
                <a:gd name="T44" fmla="*/ 4452546 w 125"/>
                <a:gd name="T45" fmla="*/ 84289225 h 322"/>
                <a:gd name="T46" fmla="*/ 4592114 w 125"/>
                <a:gd name="T47" fmla="*/ 87862022 h 322"/>
                <a:gd name="T48" fmla="*/ 4592114 w 125"/>
                <a:gd name="T49" fmla="*/ 92062229 h 322"/>
                <a:gd name="T50" fmla="*/ 4452546 w 125"/>
                <a:gd name="T51" fmla="*/ 92062229 h 322"/>
                <a:gd name="T52" fmla="*/ 4239219 w 125"/>
                <a:gd name="T53" fmla="*/ 90018749 h 322"/>
                <a:gd name="T54" fmla="*/ 4004245 w 125"/>
                <a:gd name="T55" fmla="*/ 87862022 h 322"/>
                <a:gd name="T56" fmla="*/ 3533770 w 125"/>
                <a:gd name="T57" fmla="*/ 91156115 h 322"/>
                <a:gd name="T58" fmla="*/ 3367479 w 125"/>
                <a:gd name="T59" fmla="*/ 86527818 h 322"/>
                <a:gd name="T60" fmla="*/ 3367479 w 125"/>
                <a:gd name="T61" fmla="*/ 82357130 h 322"/>
                <a:gd name="T62" fmla="*/ 3108693 w 125"/>
                <a:gd name="T63" fmla="*/ 79014068 h 322"/>
                <a:gd name="T64" fmla="*/ 2921704 w 125"/>
                <a:gd name="T65" fmla="*/ 73321443 h 322"/>
                <a:gd name="T66" fmla="*/ 2921704 w 125"/>
                <a:gd name="T67" fmla="*/ 67591522 h 322"/>
                <a:gd name="T68" fmla="*/ 2757222 w 125"/>
                <a:gd name="T69" fmla="*/ 63042712 h 322"/>
                <a:gd name="T70" fmla="*/ 2437744 w 125"/>
                <a:gd name="T71" fmla="*/ 56667501 h 322"/>
                <a:gd name="T72" fmla="*/ 2289007 w 125"/>
                <a:gd name="T73" fmla="*/ 52057929 h 322"/>
                <a:gd name="T74" fmla="*/ 2437744 w 125"/>
                <a:gd name="T75" fmla="*/ 49988586 h 322"/>
                <a:gd name="T76" fmla="*/ 2757222 w 125"/>
                <a:gd name="T77" fmla="*/ 44576974 h 322"/>
                <a:gd name="T78" fmla="*/ 2757222 w 125"/>
                <a:gd name="T79" fmla="*/ 40312867 h 322"/>
                <a:gd name="T80" fmla="*/ 2757222 w 125"/>
                <a:gd name="T81" fmla="*/ 30844133 h 322"/>
                <a:gd name="T82" fmla="*/ 2757222 w 125"/>
                <a:gd name="T83" fmla="*/ 24646327 h 322"/>
                <a:gd name="T84" fmla="*/ 2757222 w 125"/>
                <a:gd name="T85" fmla="*/ 21104549 h 322"/>
                <a:gd name="T86" fmla="*/ 2591375 w 125"/>
                <a:gd name="T87" fmla="*/ 15736625 h 322"/>
                <a:gd name="T88" fmla="*/ 2289007 w 125"/>
                <a:gd name="T89" fmla="*/ 13345016 h 322"/>
                <a:gd name="T90" fmla="*/ 2151322 w 125"/>
                <a:gd name="T91" fmla="*/ 7337222 h 322"/>
                <a:gd name="T92" fmla="*/ 2021919 w 125"/>
                <a:gd name="T93" fmla="*/ 3473735 h 322"/>
                <a:gd name="T94" fmla="*/ 1387831 w 125"/>
                <a:gd name="T95" fmla="*/ 4347276 h 322"/>
                <a:gd name="T96" fmla="*/ 483425 w 125"/>
                <a:gd name="T97" fmla="*/ 0 h 3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
                <a:gd name="T148" fmla="*/ 0 h 322"/>
                <a:gd name="T149" fmla="*/ 125 w 125"/>
                <a:gd name="T150" fmla="*/ 322 h 3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 h="322">
                  <a:moveTo>
                    <a:pt x="6" y="0"/>
                  </a:moveTo>
                  <a:lnTo>
                    <a:pt x="9" y="10"/>
                  </a:lnTo>
                  <a:lnTo>
                    <a:pt x="16" y="10"/>
                  </a:lnTo>
                  <a:lnTo>
                    <a:pt x="22" y="17"/>
                  </a:lnTo>
                  <a:lnTo>
                    <a:pt x="25" y="27"/>
                  </a:lnTo>
                  <a:lnTo>
                    <a:pt x="28" y="33"/>
                  </a:lnTo>
                  <a:lnTo>
                    <a:pt x="32" y="47"/>
                  </a:lnTo>
                  <a:lnTo>
                    <a:pt x="35" y="47"/>
                  </a:lnTo>
                  <a:lnTo>
                    <a:pt x="35" y="56"/>
                  </a:lnTo>
                  <a:lnTo>
                    <a:pt x="28" y="60"/>
                  </a:lnTo>
                  <a:lnTo>
                    <a:pt x="25" y="64"/>
                  </a:lnTo>
                  <a:lnTo>
                    <a:pt x="22" y="120"/>
                  </a:lnTo>
                  <a:lnTo>
                    <a:pt x="25" y="124"/>
                  </a:lnTo>
                  <a:lnTo>
                    <a:pt x="25" y="130"/>
                  </a:lnTo>
                  <a:lnTo>
                    <a:pt x="19" y="130"/>
                  </a:lnTo>
                  <a:lnTo>
                    <a:pt x="19" y="134"/>
                  </a:lnTo>
                  <a:lnTo>
                    <a:pt x="16" y="134"/>
                  </a:lnTo>
                  <a:lnTo>
                    <a:pt x="12" y="134"/>
                  </a:lnTo>
                  <a:lnTo>
                    <a:pt x="9" y="137"/>
                  </a:lnTo>
                  <a:lnTo>
                    <a:pt x="6" y="167"/>
                  </a:lnTo>
                  <a:lnTo>
                    <a:pt x="0" y="177"/>
                  </a:lnTo>
                  <a:lnTo>
                    <a:pt x="0" y="184"/>
                  </a:lnTo>
                  <a:lnTo>
                    <a:pt x="3" y="187"/>
                  </a:lnTo>
                  <a:lnTo>
                    <a:pt x="6" y="191"/>
                  </a:lnTo>
                  <a:lnTo>
                    <a:pt x="16" y="191"/>
                  </a:lnTo>
                  <a:lnTo>
                    <a:pt x="16" y="194"/>
                  </a:lnTo>
                  <a:lnTo>
                    <a:pt x="22" y="197"/>
                  </a:lnTo>
                  <a:lnTo>
                    <a:pt x="22" y="201"/>
                  </a:lnTo>
                  <a:lnTo>
                    <a:pt x="32" y="214"/>
                  </a:lnTo>
                  <a:lnTo>
                    <a:pt x="63" y="211"/>
                  </a:lnTo>
                  <a:lnTo>
                    <a:pt x="70" y="218"/>
                  </a:lnTo>
                  <a:lnTo>
                    <a:pt x="72" y="247"/>
                  </a:lnTo>
                  <a:lnTo>
                    <a:pt x="67" y="254"/>
                  </a:lnTo>
                  <a:lnTo>
                    <a:pt x="67" y="261"/>
                  </a:lnTo>
                  <a:lnTo>
                    <a:pt x="63" y="265"/>
                  </a:lnTo>
                  <a:lnTo>
                    <a:pt x="59" y="275"/>
                  </a:lnTo>
                  <a:lnTo>
                    <a:pt x="63" y="275"/>
                  </a:lnTo>
                  <a:lnTo>
                    <a:pt x="67" y="288"/>
                  </a:lnTo>
                  <a:lnTo>
                    <a:pt x="70" y="288"/>
                  </a:lnTo>
                  <a:lnTo>
                    <a:pt x="72" y="291"/>
                  </a:lnTo>
                  <a:lnTo>
                    <a:pt x="72" y="294"/>
                  </a:lnTo>
                  <a:lnTo>
                    <a:pt x="86" y="308"/>
                  </a:lnTo>
                  <a:lnTo>
                    <a:pt x="91" y="308"/>
                  </a:lnTo>
                  <a:lnTo>
                    <a:pt x="95" y="314"/>
                  </a:lnTo>
                  <a:lnTo>
                    <a:pt x="91" y="318"/>
                  </a:lnTo>
                  <a:lnTo>
                    <a:pt x="91" y="321"/>
                  </a:lnTo>
                  <a:lnTo>
                    <a:pt x="101" y="321"/>
                  </a:lnTo>
                  <a:lnTo>
                    <a:pt x="98" y="304"/>
                  </a:lnTo>
                  <a:lnTo>
                    <a:pt x="95" y="301"/>
                  </a:lnTo>
                  <a:lnTo>
                    <a:pt x="101" y="288"/>
                  </a:lnTo>
                  <a:lnTo>
                    <a:pt x="104" y="285"/>
                  </a:lnTo>
                  <a:lnTo>
                    <a:pt x="107" y="281"/>
                  </a:lnTo>
                  <a:lnTo>
                    <a:pt x="117" y="278"/>
                  </a:lnTo>
                  <a:lnTo>
                    <a:pt x="120" y="278"/>
                  </a:lnTo>
                  <a:lnTo>
                    <a:pt x="120" y="237"/>
                  </a:lnTo>
                  <a:lnTo>
                    <a:pt x="124" y="237"/>
                  </a:lnTo>
                  <a:lnTo>
                    <a:pt x="124" y="218"/>
                  </a:lnTo>
                  <a:lnTo>
                    <a:pt x="117" y="211"/>
                  </a:lnTo>
                  <a:lnTo>
                    <a:pt x="111" y="204"/>
                  </a:lnTo>
                  <a:lnTo>
                    <a:pt x="107" y="201"/>
                  </a:lnTo>
                  <a:lnTo>
                    <a:pt x="83" y="171"/>
                  </a:lnTo>
                  <a:lnTo>
                    <a:pt x="83" y="174"/>
                  </a:lnTo>
                  <a:lnTo>
                    <a:pt x="83" y="177"/>
                  </a:lnTo>
                  <a:lnTo>
                    <a:pt x="83" y="181"/>
                  </a:lnTo>
                  <a:lnTo>
                    <a:pt x="83" y="184"/>
                  </a:lnTo>
                  <a:lnTo>
                    <a:pt x="86" y="184"/>
                  </a:lnTo>
                  <a:lnTo>
                    <a:pt x="88" y="184"/>
                  </a:lnTo>
                  <a:lnTo>
                    <a:pt x="88" y="187"/>
                  </a:lnTo>
                  <a:lnTo>
                    <a:pt x="91" y="187"/>
                  </a:lnTo>
                  <a:lnTo>
                    <a:pt x="91" y="191"/>
                  </a:lnTo>
                  <a:lnTo>
                    <a:pt x="91" y="194"/>
                  </a:lnTo>
                  <a:lnTo>
                    <a:pt x="95" y="197"/>
                  </a:lnTo>
                  <a:lnTo>
                    <a:pt x="95" y="201"/>
                  </a:lnTo>
                  <a:lnTo>
                    <a:pt x="95" y="204"/>
                  </a:lnTo>
                  <a:lnTo>
                    <a:pt x="95" y="207"/>
                  </a:lnTo>
                  <a:lnTo>
                    <a:pt x="98" y="207"/>
                  </a:lnTo>
                  <a:lnTo>
                    <a:pt x="95" y="211"/>
                  </a:lnTo>
                  <a:lnTo>
                    <a:pt x="91" y="207"/>
                  </a:lnTo>
                  <a:lnTo>
                    <a:pt x="91" y="204"/>
                  </a:lnTo>
                  <a:lnTo>
                    <a:pt x="88" y="201"/>
                  </a:lnTo>
                  <a:lnTo>
                    <a:pt x="86" y="201"/>
                  </a:lnTo>
                  <a:lnTo>
                    <a:pt x="86" y="197"/>
                  </a:lnTo>
                  <a:lnTo>
                    <a:pt x="83" y="194"/>
                  </a:lnTo>
                  <a:lnTo>
                    <a:pt x="83" y="197"/>
                  </a:lnTo>
                  <a:lnTo>
                    <a:pt x="79" y="201"/>
                  </a:lnTo>
                  <a:lnTo>
                    <a:pt x="75" y="204"/>
                  </a:lnTo>
                  <a:lnTo>
                    <a:pt x="72" y="204"/>
                  </a:lnTo>
                  <a:lnTo>
                    <a:pt x="72" y="201"/>
                  </a:lnTo>
                  <a:lnTo>
                    <a:pt x="70" y="197"/>
                  </a:lnTo>
                  <a:lnTo>
                    <a:pt x="70" y="194"/>
                  </a:lnTo>
                  <a:lnTo>
                    <a:pt x="70" y="191"/>
                  </a:lnTo>
                  <a:lnTo>
                    <a:pt x="70" y="187"/>
                  </a:lnTo>
                  <a:lnTo>
                    <a:pt x="70" y="184"/>
                  </a:lnTo>
                  <a:lnTo>
                    <a:pt x="70" y="181"/>
                  </a:lnTo>
                  <a:lnTo>
                    <a:pt x="67" y="177"/>
                  </a:lnTo>
                  <a:lnTo>
                    <a:pt x="63" y="177"/>
                  </a:lnTo>
                  <a:lnTo>
                    <a:pt x="63" y="174"/>
                  </a:lnTo>
                  <a:lnTo>
                    <a:pt x="63" y="171"/>
                  </a:lnTo>
                  <a:lnTo>
                    <a:pt x="59" y="164"/>
                  </a:lnTo>
                  <a:lnTo>
                    <a:pt x="59" y="161"/>
                  </a:lnTo>
                  <a:lnTo>
                    <a:pt x="59" y="154"/>
                  </a:lnTo>
                  <a:lnTo>
                    <a:pt x="59" y="150"/>
                  </a:lnTo>
                  <a:lnTo>
                    <a:pt x="56" y="147"/>
                  </a:lnTo>
                  <a:lnTo>
                    <a:pt x="56" y="144"/>
                  </a:lnTo>
                  <a:lnTo>
                    <a:pt x="56" y="140"/>
                  </a:lnTo>
                  <a:lnTo>
                    <a:pt x="53" y="134"/>
                  </a:lnTo>
                  <a:lnTo>
                    <a:pt x="51" y="130"/>
                  </a:lnTo>
                  <a:lnTo>
                    <a:pt x="51" y="127"/>
                  </a:lnTo>
                  <a:lnTo>
                    <a:pt x="47" y="124"/>
                  </a:lnTo>
                  <a:lnTo>
                    <a:pt x="47" y="120"/>
                  </a:lnTo>
                  <a:lnTo>
                    <a:pt x="47" y="117"/>
                  </a:lnTo>
                  <a:lnTo>
                    <a:pt x="47" y="114"/>
                  </a:lnTo>
                  <a:lnTo>
                    <a:pt x="51" y="114"/>
                  </a:lnTo>
                  <a:lnTo>
                    <a:pt x="51" y="110"/>
                  </a:lnTo>
                  <a:lnTo>
                    <a:pt x="51" y="107"/>
                  </a:lnTo>
                  <a:lnTo>
                    <a:pt x="53" y="103"/>
                  </a:lnTo>
                  <a:lnTo>
                    <a:pt x="56" y="100"/>
                  </a:lnTo>
                  <a:lnTo>
                    <a:pt x="56" y="97"/>
                  </a:lnTo>
                  <a:lnTo>
                    <a:pt x="56" y="93"/>
                  </a:lnTo>
                  <a:lnTo>
                    <a:pt x="56" y="90"/>
                  </a:lnTo>
                  <a:lnTo>
                    <a:pt x="56" y="80"/>
                  </a:lnTo>
                  <a:lnTo>
                    <a:pt x="56" y="73"/>
                  </a:lnTo>
                  <a:lnTo>
                    <a:pt x="56" y="70"/>
                  </a:lnTo>
                  <a:lnTo>
                    <a:pt x="56" y="64"/>
                  </a:lnTo>
                  <a:lnTo>
                    <a:pt x="56" y="60"/>
                  </a:lnTo>
                  <a:lnTo>
                    <a:pt x="56" y="56"/>
                  </a:lnTo>
                  <a:lnTo>
                    <a:pt x="53" y="56"/>
                  </a:lnTo>
                  <a:lnTo>
                    <a:pt x="53" y="50"/>
                  </a:lnTo>
                  <a:lnTo>
                    <a:pt x="56" y="47"/>
                  </a:lnTo>
                  <a:lnTo>
                    <a:pt x="56" y="43"/>
                  </a:lnTo>
                  <a:lnTo>
                    <a:pt x="56" y="40"/>
                  </a:lnTo>
                  <a:lnTo>
                    <a:pt x="53" y="36"/>
                  </a:lnTo>
                  <a:lnTo>
                    <a:pt x="51" y="33"/>
                  </a:lnTo>
                  <a:lnTo>
                    <a:pt x="47" y="33"/>
                  </a:lnTo>
                  <a:lnTo>
                    <a:pt x="47" y="30"/>
                  </a:lnTo>
                  <a:lnTo>
                    <a:pt x="44" y="27"/>
                  </a:lnTo>
                  <a:lnTo>
                    <a:pt x="44" y="23"/>
                  </a:lnTo>
                  <a:lnTo>
                    <a:pt x="44" y="17"/>
                  </a:lnTo>
                  <a:lnTo>
                    <a:pt x="44" y="13"/>
                  </a:lnTo>
                  <a:lnTo>
                    <a:pt x="44" y="10"/>
                  </a:lnTo>
                  <a:lnTo>
                    <a:pt x="41" y="7"/>
                  </a:lnTo>
                  <a:lnTo>
                    <a:pt x="37" y="7"/>
                  </a:lnTo>
                  <a:lnTo>
                    <a:pt x="35" y="7"/>
                  </a:lnTo>
                  <a:lnTo>
                    <a:pt x="28" y="10"/>
                  </a:lnTo>
                  <a:lnTo>
                    <a:pt x="25" y="3"/>
                  </a:lnTo>
                  <a:lnTo>
                    <a:pt x="16" y="3"/>
                  </a:lnTo>
                  <a:lnTo>
                    <a:pt x="9" y="0"/>
                  </a:lnTo>
                  <a:lnTo>
                    <a:pt x="6" y="0"/>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09" name="Freeform 131"/>
            <p:cNvSpPr>
              <a:spLocks/>
            </p:cNvSpPr>
            <p:nvPr/>
          </p:nvSpPr>
          <p:spPr bwMode="auto">
            <a:xfrm>
              <a:off x="4015" y="3127"/>
              <a:ext cx="583" cy="551"/>
            </a:xfrm>
            <a:custGeom>
              <a:avLst/>
              <a:gdLst>
                <a:gd name="T0" fmla="*/ 120205512 w 538"/>
                <a:gd name="T1" fmla="*/ 112245527 h 511"/>
                <a:gd name="T2" fmla="*/ 103936586 w 538"/>
                <a:gd name="T3" fmla="*/ 102897947 h 511"/>
                <a:gd name="T4" fmla="*/ 93460519 w 538"/>
                <a:gd name="T5" fmla="*/ 94361300 h 511"/>
                <a:gd name="T6" fmla="*/ 81678948 w 538"/>
                <a:gd name="T7" fmla="*/ 86019675 h 511"/>
                <a:gd name="T8" fmla="*/ 74234860 w 538"/>
                <a:gd name="T9" fmla="*/ 77598413 h 511"/>
                <a:gd name="T10" fmla="*/ 62545789 w 538"/>
                <a:gd name="T11" fmla="*/ 69802501 h 511"/>
                <a:gd name="T12" fmla="*/ 53012994 w 538"/>
                <a:gd name="T13" fmla="*/ 61422058 h 511"/>
                <a:gd name="T14" fmla="*/ 41660476 w 538"/>
                <a:gd name="T15" fmla="*/ 53204030 h 511"/>
                <a:gd name="T16" fmla="*/ 33701156 w 538"/>
                <a:gd name="T17" fmla="*/ 48168318 h 511"/>
                <a:gd name="T18" fmla="*/ 22553525 w 538"/>
                <a:gd name="T19" fmla="*/ 40456304 h 511"/>
                <a:gd name="T20" fmla="*/ 10945584 w 538"/>
                <a:gd name="T21" fmla="*/ 33223675 h 511"/>
                <a:gd name="T22" fmla="*/ 2 w 538"/>
                <a:gd name="T23" fmla="*/ 23871074 h 511"/>
                <a:gd name="T24" fmla="*/ 0 w 538"/>
                <a:gd name="T25" fmla="*/ 18392251 h 511"/>
                <a:gd name="T26" fmla="*/ 0 w 538"/>
                <a:gd name="T27" fmla="*/ 10136116 h 511"/>
                <a:gd name="T28" fmla="*/ 10945584 w 538"/>
                <a:gd name="T29" fmla="*/ 8084993 h 511"/>
                <a:gd name="T30" fmla="*/ 33701156 w 538"/>
                <a:gd name="T31" fmla="*/ 4770514 h 511"/>
                <a:gd name="T32" fmla="*/ 67459112 w 538"/>
                <a:gd name="T33" fmla="*/ 0 h 511"/>
                <a:gd name="T34" fmla="*/ 93460519 w 538"/>
                <a:gd name="T35" fmla="*/ 4770514 h 511"/>
                <a:gd name="T36" fmla="*/ 112443857 w 538"/>
                <a:gd name="T37" fmla="*/ 10136116 h 511"/>
                <a:gd name="T38" fmla="*/ 214669501 w 538"/>
                <a:gd name="T39" fmla="*/ 10136116 h 511"/>
                <a:gd name="T40" fmla="*/ 309830246 w 538"/>
                <a:gd name="T41" fmla="*/ 8084993 h 511"/>
                <a:gd name="T42" fmla="*/ 323275321 w 538"/>
                <a:gd name="T43" fmla="*/ 13278821 h 511"/>
                <a:gd name="T44" fmla="*/ 350314996 w 538"/>
                <a:gd name="T45" fmla="*/ 19973161 h 511"/>
                <a:gd name="T46" fmla="*/ 392742466 w 538"/>
                <a:gd name="T47" fmla="*/ 18392251 h 511"/>
                <a:gd name="T48" fmla="*/ 433550679 w 538"/>
                <a:gd name="T49" fmla="*/ 21536612 h 511"/>
                <a:gd name="T50" fmla="*/ 454499208 w 538"/>
                <a:gd name="T51" fmla="*/ 25040255 h 511"/>
                <a:gd name="T52" fmla="*/ 483062155 w 538"/>
                <a:gd name="T53" fmla="*/ 21536612 h 511"/>
                <a:gd name="T54" fmla="*/ 537791760 w 538"/>
                <a:gd name="T55" fmla="*/ 17057062 h 511"/>
                <a:gd name="T56" fmla="*/ 582957153 w 538"/>
                <a:gd name="T57" fmla="*/ 10136116 h 511"/>
                <a:gd name="T58" fmla="*/ 628131561 w 538"/>
                <a:gd name="T59" fmla="*/ 18392251 h 511"/>
                <a:gd name="T60" fmla="*/ 617347427 w 538"/>
                <a:gd name="T61" fmla="*/ 18392251 h 511"/>
                <a:gd name="T62" fmla="*/ 598586574 w 538"/>
                <a:gd name="T63" fmla="*/ 23871074 h 511"/>
                <a:gd name="T64" fmla="*/ 561533278 w 538"/>
                <a:gd name="T65" fmla="*/ 33223675 h 511"/>
                <a:gd name="T66" fmla="*/ 552383658 w 538"/>
                <a:gd name="T67" fmla="*/ 31392828 h 511"/>
                <a:gd name="T68" fmla="*/ 529714062 w 538"/>
                <a:gd name="T69" fmla="*/ 25040255 h 511"/>
                <a:gd name="T70" fmla="*/ 504935299 w 538"/>
                <a:gd name="T71" fmla="*/ 26809441 h 511"/>
                <a:gd name="T72" fmla="*/ 434612059 w 538"/>
                <a:gd name="T73" fmla="*/ 31392828 h 511"/>
                <a:gd name="T74" fmla="*/ 433550679 w 538"/>
                <a:gd name="T75" fmla="*/ 92753097 h 511"/>
                <a:gd name="T76" fmla="*/ 433550679 w 538"/>
                <a:gd name="T77" fmla="*/ 107145981 h 511"/>
                <a:gd name="T78" fmla="*/ 396805172 w 538"/>
                <a:gd name="T79" fmla="*/ 104838294 h 511"/>
                <a:gd name="T80" fmla="*/ 384168755 w 538"/>
                <a:gd name="T81" fmla="*/ 107145981 h 511"/>
                <a:gd name="T82" fmla="*/ 384168755 w 538"/>
                <a:gd name="T83" fmla="*/ 164779661 h 511"/>
                <a:gd name="T84" fmla="*/ 359901541 w 538"/>
                <a:gd name="T85" fmla="*/ 247073810 h 511"/>
                <a:gd name="T86" fmla="*/ 298113729 w 538"/>
                <a:gd name="T87" fmla="*/ 252833227 h 511"/>
                <a:gd name="T88" fmla="*/ 272738459 w 538"/>
                <a:gd name="T89" fmla="*/ 244502782 h 511"/>
                <a:gd name="T90" fmla="*/ 242544465 w 538"/>
                <a:gd name="T91" fmla="*/ 238492583 h 511"/>
                <a:gd name="T92" fmla="*/ 223823282 w 538"/>
                <a:gd name="T93" fmla="*/ 246419735 h 511"/>
                <a:gd name="T94" fmla="*/ 206547140 w 538"/>
                <a:gd name="T95" fmla="*/ 238942527 h 511"/>
                <a:gd name="T96" fmla="*/ 193375733 w 538"/>
                <a:gd name="T97" fmla="*/ 235454497 h 511"/>
                <a:gd name="T98" fmla="*/ 182809229 w 538"/>
                <a:gd name="T99" fmla="*/ 227657498 h 511"/>
                <a:gd name="T100" fmla="*/ 170013715 w 538"/>
                <a:gd name="T101" fmla="*/ 222754354 h 511"/>
                <a:gd name="T102" fmla="*/ 164675744 w 538"/>
                <a:gd name="T103" fmla="*/ 212503229 h 511"/>
                <a:gd name="T104" fmla="*/ 155677453 w 538"/>
                <a:gd name="T105" fmla="*/ 201574428 h 511"/>
                <a:gd name="T106" fmla="*/ 152961723 w 538"/>
                <a:gd name="T107" fmla="*/ 191586506 h 511"/>
                <a:gd name="T108" fmla="*/ 144679538 w 538"/>
                <a:gd name="T109" fmla="*/ 181589199 h 511"/>
                <a:gd name="T110" fmla="*/ 144679538 w 538"/>
                <a:gd name="T111" fmla="*/ 172679486 h 511"/>
                <a:gd name="T112" fmla="*/ 139000141 w 538"/>
                <a:gd name="T113" fmla="*/ 163002660 h 511"/>
                <a:gd name="T114" fmla="*/ 130259843 w 538"/>
                <a:gd name="T115" fmla="*/ 156780463 h 511"/>
                <a:gd name="T116" fmla="*/ 130259843 w 538"/>
                <a:gd name="T117" fmla="*/ 132824033 h 511"/>
                <a:gd name="T118" fmla="*/ 133512228 w 538"/>
                <a:gd name="T119" fmla="*/ 119637646 h 5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8"/>
                <a:gd name="T181" fmla="*/ 0 h 511"/>
                <a:gd name="T182" fmla="*/ 538 w 538"/>
                <a:gd name="T183" fmla="*/ 511 h 5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8" h="511">
                  <a:moveTo>
                    <a:pt x="107" y="242"/>
                  </a:moveTo>
                  <a:lnTo>
                    <a:pt x="104" y="235"/>
                  </a:lnTo>
                  <a:lnTo>
                    <a:pt x="102" y="225"/>
                  </a:lnTo>
                  <a:lnTo>
                    <a:pt x="98" y="221"/>
                  </a:lnTo>
                  <a:lnTo>
                    <a:pt x="91" y="215"/>
                  </a:lnTo>
                  <a:lnTo>
                    <a:pt x="89" y="208"/>
                  </a:lnTo>
                  <a:lnTo>
                    <a:pt x="86" y="201"/>
                  </a:lnTo>
                  <a:lnTo>
                    <a:pt x="86" y="198"/>
                  </a:lnTo>
                  <a:lnTo>
                    <a:pt x="79" y="191"/>
                  </a:lnTo>
                  <a:lnTo>
                    <a:pt x="76" y="184"/>
                  </a:lnTo>
                  <a:lnTo>
                    <a:pt x="72" y="178"/>
                  </a:lnTo>
                  <a:lnTo>
                    <a:pt x="70" y="174"/>
                  </a:lnTo>
                  <a:lnTo>
                    <a:pt x="67" y="168"/>
                  </a:lnTo>
                  <a:lnTo>
                    <a:pt x="63" y="165"/>
                  </a:lnTo>
                  <a:lnTo>
                    <a:pt x="63" y="158"/>
                  </a:lnTo>
                  <a:lnTo>
                    <a:pt x="60" y="155"/>
                  </a:lnTo>
                  <a:lnTo>
                    <a:pt x="56" y="148"/>
                  </a:lnTo>
                  <a:lnTo>
                    <a:pt x="53" y="141"/>
                  </a:lnTo>
                  <a:lnTo>
                    <a:pt x="51" y="135"/>
                  </a:lnTo>
                  <a:lnTo>
                    <a:pt x="47" y="127"/>
                  </a:lnTo>
                  <a:lnTo>
                    <a:pt x="44" y="124"/>
                  </a:lnTo>
                  <a:lnTo>
                    <a:pt x="40" y="118"/>
                  </a:lnTo>
                  <a:lnTo>
                    <a:pt x="38" y="111"/>
                  </a:lnTo>
                  <a:lnTo>
                    <a:pt x="35" y="108"/>
                  </a:lnTo>
                  <a:lnTo>
                    <a:pt x="32" y="104"/>
                  </a:lnTo>
                  <a:lnTo>
                    <a:pt x="32" y="97"/>
                  </a:lnTo>
                  <a:lnTo>
                    <a:pt x="28" y="97"/>
                  </a:lnTo>
                  <a:lnTo>
                    <a:pt x="28" y="94"/>
                  </a:lnTo>
                  <a:lnTo>
                    <a:pt x="25" y="88"/>
                  </a:lnTo>
                  <a:lnTo>
                    <a:pt x="18" y="81"/>
                  </a:lnTo>
                  <a:lnTo>
                    <a:pt x="16" y="77"/>
                  </a:lnTo>
                  <a:lnTo>
                    <a:pt x="12" y="74"/>
                  </a:lnTo>
                  <a:lnTo>
                    <a:pt x="9" y="67"/>
                  </a:lnTo>
                  <a:lnTo>
                    <a:pt x="6" y="61"/>
                  </a:lnTo>
                  <a:lnTo>
                    <a:pt x="2" y="54"/>
                  </a:lnTo>
                  <a:lnTo>
                    <a:pt x="2" y="48"/>
                  </a:lnTo>
                  <a:lnTo>
                    <a:pt x="0" y="48"/>
                  </a:lnTo>
                  <a:lnTo>
                    <a:pt x="0" y="41"/>
                  </a:lnTo>
                  <a:lnTo>
                    <a:pt x="0" y="37"/>
                  </a:lnTo>
                  <a:lnTo>
                    <a:pt x="0" y="30"/>
                  </a:lnTo>
                  <a:lnTo>
                    <a:pt x="0" y="24"/>
                  </a:lnTo>
                  <a:lnTo>
                    <a:pt x="0" y="20"/>
                  </a:lnTo>
                  <a:lnTo>
                    <a:pt x="0" y="17"/>
                  </a:lnTo>
                  <a:lnTo>
                    <a:pt x="2" y="17"/>
                  </a:lnTo>
                  <a:lnTo>
                    <a:pt x="9" y="17"/>
                  </a:lnTo>
                  <a:lnTo>
                    <a:pt x="16" y="7"/>
                  </a:lnTo>
                  <a:lnTo>
                    <a:pt x="22" y="14"/>
                  </a:lnTo>
                  <a:lnTo>
                    <a:pt x="28" y="10"/>
                  </a:lnTo>
                  <a:lnTo>
                    <a:pt x="35" y="4"/>
                  </a:lnTo>
                  <a:lnTo>
                    <a:pt x="40" y="0"/>
                  </a:lnTo>
                  <a:lnTo>
                    <a:pt x="56" y="0"/>
                  </a:lnTo>
                  <a:lnTo>
                    <a:pt x="67" y="4"/>
                  </a:lnTo>
                  <a:lnTo>
                    <a:pt x="70" y="7"/>
                  </a:lnTo>
                  <a:lnTo>
                    <a:pt x="79" y="10"/>
                  </a:lnTo>
                  <a:lnTo>
                    <a:pt x="86" y="17"/>
                  </a:lnTo>
                  <a:lnTo>
                    <a:pt x="89" y="20"/>
                  </a:lnTo>
                  <a:lnTo>
                    <a:pt x="95" y="20"/>
                  </a:lnTo>
                  <a:lnTo>
                    <a:pt x="107" y="20"/>
                  </a:lnTo>
                  <a:lnTo>
                    <a:pt x="120" y="20"/>
                  </a:lnTo>
                  <a:lnTo>
                    <a:pt x="183" y="20"/>
                  </a:lnTo>
                  <a:lnTo>
                    <a:pt x="232" y="20"/>
                  </a:lnTo>
                  <a:lnTo>
                    <a:pt x="260" y="17"/>
                  </a:lnTo>
                  <a:lnTo>
                    <a:pt x="263" y="17"/>
                  </a:lnTo>
                  <a:lnTo>
                    <a:pt x="263" y="20"/>
                  </a:lnTo>
                  <a:lnTo>
                    <a:pt x="270" y="24"/>
                  </a:lnTo>
                  <a:lnTo>
                    <a:pt x="276" y="27"/>
                  </a:lnTo>
                  <a:lnTo>
                    <a:pt x="283" y="34"/>
                  </a:lnTo>
                  <a:lnTo>
                    <a:pt x="292" y="41"/>
                  </a:lnTo>
                  <a:lnTo>
                    <a:pt x="299" y="41"/>
                  </a:lnTo>
                  <a:lnTo>
                    <a:pt x="314" y="37"/>
                  </a:lnTo>
                  <a:lnTo>
                    <a:pt x="323" y="37"/>
                  </a:lnTo>
                  <a:lnTo>
                    <a:pt x="334" y="37"/>
                  </a:lnTo>
                  <a:lnTo>
                    <a:pt x="346" y="41"/>
                  </a:lnTo>
                  <a:lnTo>
                    <a:pt x="358" y="44"/>
                  </a:lnTo>
                  <a:lnTo>
                    <a:pt x="369" y="44"/>
                  </a:lnTo>
                  <a:lnTo>
                    <a:pt x="377" y="48"/>
                  </a:lnTo>
                  <a:lnTo>
                    <a:pt x="387" y="48"/>
                  </a:lnTo>
                  <a:lnTo>
                    <a:pt x="387" y="51"/>
                  </a:lnTo>
                  <a:lnTo>
                    <a:pt x="391" y="51"/>
                  </a:lnTo>
                  <a:lnTo>
                    <a:pt x="397" y="51"/>
                  </a:lnTo>
                  <a:lnTo>
                    <a:pt x="412" y="44"/>
                  </a:lnTo>
                  <a:lnTo>
                    <a:pt x="435" y="37"/>
                  </a:lnTo>
                  <a:lnTo>
                    <a:pt x="450" y="34"/>
                  </a:lnTo>
                  <a:lnTo>
                    <a:pt x="457" y="34"/>
                  </a:lnTo>
                  <a:lnTo>
                    <a:pt x="461" y="30"/>
                  </a:lnTo>
                  <a:lnTo>
                    <a:pt x="480" y="27"/>
                  </a:lnTo>
                  <a:lnTo>
                    <a:pt x="496" y="20"/>
                  </a:lnTo>
                  <a:lnTo>
                    <a:pt x="499" y="24"/>
                  </a:lnTo>
                  <a:lnTo>
                    <a:pt x="524" y="27"/>
                  </a:lnTo>
                  <a:lnTo>
                    <a:pt x="534" y="37"/>
                  </a:lnTo>
                  <a:lnTo>
                    <a:pt x="537" y="41"/>
                  </a:lnTo>
                  <a:lnTo>
                    <a:pt x="534" y="37"/>
                  </a:lnTo>
                  <a:lnTo>
                    <a:pt x="524" y="37"/>
                  </a:lnTo>
                  <a:lnTo>
                    <a:pt x="518" y="41"/>
                  </a:lnTo>
                  <a:lnTo>
                    <a:pt x="514" y="48"/>
                  </a:lnTo>
                  <a:lnTo>
                    <a:pt x="509" y="48"/>
                  </a:lnTo>
                  <a:lnTo>
                    <a:pt x="496" y="51"/>
                  </a:lnTo>
                  <a:lnTo>
                    <a:pt x="483" y="61"/>
                  </a:lnTo>
                  <a:lnTo>
                    <a:pt x="477" y="67"/>
                  </a:lnTo>
                  <a:lnTo>
                    <a:pt x="473" y="74"/>
                  </a:lnTo>
                  <a:lnTo>
                    <a:pt x="473" y="71"/>
                  </a:lnTo>
                  <a:lnTo>
                    <a:pt x="470" y="64"/>
                  </a:lnTo>
                  <a:lnTo>
                    <a:pt x="466" y="54"/>
                  </a:lnTo>
                  <a:lnTo>
                    <a:pt x="457" y="51"/>
                  </a:lnTo>
                  <a:lnTo>
                    <a:pt x="450" y="51"/>
                  </a:lnTo>
                  <a:lnTo>
                    <a:pt x="445" y="51"/>
                  </a:lnTo>
                  <a:lnTo>
                    <a:pt x="442" y="51"/>
                  </a:lnTo>
                  <a:lnTo>
                    <a:pt x="429" y="54"/>
                  </a:lnTo>
                  <a:lnTo>
                    <a:pt x="403" y="57"/>
                  </a:lnTo>
                  <a:lnTo>
                    <a:pt x="384" y="61"/>
                  </a:lnTo>
                  <a:lnTo>
                    <a:pt x="371" y="64"/>
                  </a:lnTo>
                  <a:lnTo>
                    <a:pt x="369" y="67"/>
                  </a:lnTo>
                  <a:lnTo>
                    <a:pt x="369" y="178"/>
                  </a:lnTo>
                  <a:lnTo>
                    <a:pt x="369" y="188"/>
                  </a:lnTo>
                  <a:lnTo>
                    <a:pt x="369" y="195"/>
                  </a:lnTo>
                  <a:lnTo>
                    <a:pt x="369" y="201"/>
                  </a:lnTo>
                  <a:lnTo>
                    <a:pt x="369" y="215"/>
                  </a:lnTo>
                  <a:lnTo>
                    <a:pt x="356" y="215"/>
                  </a:lnTo>
                  <a:lnTo>
                    <a:pt x="346" y="215"/>
                  </a:lnTo>
                  <a:lnTo>
                    <a:pt x="337" y="211"/>
                  </a:lnTo>
                  <a:lnTo>
                    <a:pt x="334" y="211"/>
                  </a:lnTo>
                  <a:lnTo>
                    <a:pt x="330" y="211"/>
                  </a:lnTo>
                  <a:lnTo>
                    <a:pt x="327" y="215"/>
                  </a:lnTo>
                  <a:lnTo>
                    <a:pt x="327" y="265"/>
                  </a:lnTo>
                  <a:lnTo>
                    <a:pt x="327" y="275"/>
                  </a:lnTo>
                  <a:lnTo>
                    <a:pt x="327" y="332"/>
                  </a:lnTo>
                  <a:lnTo>
                    <a:pt x="327" y="490"/>
                  </a:lnTo>
                  <a:lnTo>
                    <a:pt x="314" y="493"/>
                  </a:lnTo>
                  <a:lnTo>
                    <a:pt x="305" y="500"/>
                  </a:lnTo>
                  <a:lnTo>
                    <a:pt x="292" y="510"/>
                  </a:lnTo>
                  <a:lnTo>
                    <a:pt x="263" y="506"/>
                  </a:lnTo>
                  <a:lnTo>
                    <a:pt x="254" y="510"/>
                  </a:lnTo>
                  <a:lnTo>
                    <a:pt x="241" y="510"/>
                  </a:lnTo>
                  <a:lnTo>
                    <a:pt x="232" y="500"/>
                  </a:lnTo>
                  <a:lnTo>
                    <a:pt x="232" y="493"/>
                  </a:lnTo>
                  <a:lnTo>
                    <a:pt x="229" y="490"/>
                  </a:lnTo>
                  <a:lnTo>
                    <a:pt x="215" y="480"/>
                  </a:lnTo>
                  <a:lnTo>
                    <a:pt x="206" y="480"/>
                  </a:lnTo>
                  <a:lnTo>
                    <a:pt x="203" y="490"/>
                  </a:lnTo>
                  <a:lnTo>
                    <a:pt x="194" y="496"/>
                  </a:lnTo>
                  <a:lnTo>
                    <a:pt x="190" y="496"/>
                  </a:lnTo>
                  <a:lnTo>
                    <a:pt x="187" y="496"/>
                  </a:lnTo>
                  <a:lnTo>
                    <a:pt x="183" y="496"/>
                  </a:lnTo>
                  <a:lnTo>
                    <a:pt x="175" y="483"/>
                  </a:lnTo>
                  <a:lnTo>
                    <a:pt x="171" y="483"/>
                  </a:lnTo>
                  <a:lnTo>
                    <a:pt x="168" y="480"/>
                  </a:lnTo>
                  <a:lnTo>
                    <a:pt x="165" y="476"/>
                  </a:lnTo>
                  <a:lnTo>
                    <a:pt x="161" y="473"/>
                  </a:lnTo>
                  <a:lnTo>
                    <a:pt x="156" y="466"/>
                  </a:lnTo>
                  <a:lnTo>
                    <a:pt x="156" y="459"/>
                  </a:lnTo>
                  <a:lnTo>
                    <a:pt x="152" y="456"/>
                  </a:lnTo>
                  <a:lnTo>
                    <a:pt x="149" y="453"/>
                  </a:lnTo>
                  <a:lnTo>
                    <a:pt x="146" y="449"/>
                  </a:lnTo>
                  <a:lnTo>
                    <a:pt x="140" y="443"/>
                  </a:lnTo>
                  <a:lnTo>
                    <a:pt x="140" y="436"/>
                  </a:lnTo>
                  <a:lnTo>
                    <a:pt x="140" y="430"/>
                  </a:lnTo>
                  <a:lnTo>
                    <a:pt x="136" y="420"/>
                  </a:lnTo>
                  <a:lnTo>
                    <a:pt x="133" y="412"/>
                  </a:lnTo>
                  <a:lnTo>
                    <a:pt x="133" y="406"/>
                  </a:lnTo>
                  <a:lnTo>
                    <a:pt x="130" y="399"/>
                  </a:lnTo>
                  <a:lnTo>
                    <a:pt x="130" y="389"/>
                  </a:lnTo>
                  <a:lnTo>
                    <a:pt x="130" y="386"/>
                  </a:lnTo>
                  <a:lnTo>
                    <a:pt x="126" y="379"/>
                  </a:lnTo>
                  <a:lnTo>
                    <a:pt x="124" y="373"/>
                  </a:lnTo>
                  <a:lnTo>
                    <a:pt x="124" y="366"/>
                  </a:lnTo>
                  <a:lnTo>
                    <a:pt x="124" y="359"/>
                  </a:lnTo>
                  <a:lnTo>
                    <a:pt x="124" y="352"/>
                  </a:lnTo>
                  <a:lnTo>
                    <a:pt x="124" y="349"/>
                  </a:lnTo>
                  <a:lnTo>
                    <a:pt x="124" y="342"/>
                  </a:lnTo>
                  <a:lnTo>
                    <a:pt x="120" y="339"/>
                  </a:lnTo>
                  <a:lnTo>
                    <a:pt x="117" y="328"/>
                  </a:lnTo>
                  <a:lnTo>
                    <a:pt x="114" y="326"/>
                  </a:lnTo>
                  <a:lnTo>
                    <a:pt x="114" y="319"/>
                  </a:lnTo>
                  <a:lnTo>
                    <a:pt x="111" y="315"/>
                  </a:lnTo>
                  <a:lnTo>
                    <a:pt x="107" y="305"/>
                  </a:lnTo>
                  <a:lnTo>
                    <a:pt x="107" y="275"/>
                  </a:lnTo>
                  <a:lnTo>
                    <a:pt x="111" y="268"/>
                  </a:lnTo>
                  <a:lnTo>
                    <a:pt x="117" y="268"/>
                  </a:lnTo>
                  <a:lnTo>
                    <a:pt x="117" y="242"/>
                  </a:lnTo>
                  <a:lnTo>
                    <a:pt x="114" y="242"/>
                  </a:lnTo>
                  <a:lnTo>
                    <a:pt x="111" y="242"/>
                  </a:lnTo>
                  <a:lnTo>
                    <a:pt x="107" y="242"/>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10" name="Freeform 132"/>
            <p:cNvSpPr>
              <a:spLocks/>
            </p:cNvSpPr>
            <p:nvPr/>
          </p:nvSpPr>
          <p:spPr bwMode="auto">
            <a:xfrm>
              <a:off x="4463" y="2733"/>
              <a:ext cx="505" cy="450"/>
            </a:xfrm>
            <a:custGeom>
              <a:avLst/>
              <a:gdLst>
                <a:gd name="T0" fmla="*/ 131600715 w 465"/>
                <a:gd name="T1" fmla="*/ 74341839 h 418"/>
                <a:gd name="T2" fmla="*/ 146087821 w 465"/>
                <a:gd name="T3" fmla="*/ 75661195 h 418"/>
                <a:gd name="T4" fmla="*/ 15397917 w 465"/>
                <a:gd name="T5" fmla="*/ 136134150 h 418"/>
                <a:gd name="T6" fmla="*/ 55462026 w 465"/>
                <a:gd name="T7" fmla="*/ 145606212 h 418"/>
                <a:gd name="T8" fmla="*/ 75351767 w 465"/>
                <a:gd name="T9" fmla="*/ 148949491 h 418"/>
                <a:gd name="T10" fmla="*/ 142921192 w 465"/>
                <a:gd name="T11" fmla="*/ 145606212 h 418"/>
                <a:gd name="T12" fmla="*/ 207686667 w 465"/>
                <a:gd name="T13" fmla="*/ 151758937 h 418"/>
                <a:gd name="T14" fmla="*/ 262436454 w 465"/>
                <a:gd name="T15" fmla="*/ 153789819 h 418"/>
                <a:gd name="T16" fmla="*/ 309528628 w 465"/>
                <a:gd name="T17" fmla="*/ 156753049 h 418"/>
                <a:gd name="T18" fmla="*/ 333424292 w 465"/>
                <a:gd name="T19" fmla="*/ 155451537 h 418"/>
                <a:gd name="T20" fmla="*/ 343485054 w 465"/>
                <a:gd name="T21" fmla="*/ 151758937 h 418"/>
                <a:gd name="T22" fmla="*/ 356344101 w 465"/>
                <a:gd name="T23" fmla="*/ 148949491 h 418"/>
                <a:gd name="T24" fmla="*/ 365343933 w 465"/>
                <a:gd name="T25" fmla="*/ 144319135 h 418"/>
                <a:gd name="T26" fmla="*/ 372170193 w 465"/>
                <a:gd name="T27" fmla="*/ 141205980 h 418"/>
                <a:gd name="T28" fmla="*/ 374922883 w 465"/>
                <a:gd name="T29" fmla="*/ 138637613 h 418"/>
                <a:gd name="T30" fmla="*/ 386997354 w 465"/>
                <a:gd name="T31" fmla="*/ 137410789 h 418"/>
                <a:gd name="T32" fmla="*/ 407174204 w 465"/>
                <a:gd name="T33" fmla="*/ 135428205 h 418"/>
                <a:gd name="T34" fmla="*/ 422438692 w 465"/>
                <a:gd name="T35" fmla="*/ 132344608 h 418"/>
                <a:gd name="T36" fmla="*/ 453766981 w 465"/>
                <a:gd name="T37" fmla="*/ 123387811 h 418"/>
                <a:gd name="T38" fmla="*/ 480238514 w 465"/>
                <a:gd name="T39" fmla="*/ 119621420 h 418"/>
                <a:gd name="T40" fmla="*/ 562254559 w 465"/>
                <a:gd name="T41" fmla="*/ 118562848 h 418"/>
                <a:gd name="T42" fmla="*/ 559072325 w 465"/>
                <a:gd name="T43" fmla="*/ 113226168 h 418"/>
                <a:gd name="T44" fmla="*/ 608140467 w 465"/>
                <a:gd name="T45" fmla="*/ 105073359 h 418"/>
                <a:gd name="T46" fmla="*/ 756025071 w 465"/>
                <a:gd name="T47" fmla="*/ 93748417 h 418"/>
                <a:gd name="T48" fmla="*/ 748884369 w 465"/>
                <a:gd name="T49" fmla="*/ 92315031 h 418"/>
                <a:gd name="T50" fmla="*/ 736985051 w 465"/>
                <a:gd name="T51" fmla="*/ 87123109 h 418"/>
                <a:gd name="T52" fmla="*/ 759567620 w 465"/>
                <a:gd name="T53" fmla="*/ 70965952 h 418"/>
                <a:gd name="T54" fmla="*/ 772802553 w 465"/>
                <a:gd name="T55" fmla="*/ 69055335 h 418"/>
                <a:gd name="T56" fmla="*/ 777716859 w 465"/>
                <a:gd name="T57" fmla="*/ 65283156 h 418"/>
                <a:gd name="T58" fmla="*/ 796629545 w 465"/>
                <a:gd name="T59" fmla="*/ 41204537 h 418"/>
                <a:gd name="T60" fmla="*/ 785435846 w 465"/>
                <a:gd name="T61" fmla="*/ 32671463 h 418"/>
                <a:gd name="T62" fmla="*/ 765196442 w 465"/>
                <a:gd name="T63" fmla="*/ 24259161 h 418"/>
                <a:gd name="T64" fmla="*/ 756025071 w 465"/>
                <a:gd name="T65" fmla="*/ 20055034 h 418"/>
                <a:gd name="T66" fmla="*/ 720191445 w 465"/>
                <a:gd name="T67" fmla="*/ 16720811 h 418"/>
                <a:gd name="T68" fmla="*/ 674727156 w 465"/>
                <a:gd name="T69" fmla="*/ 12882695 h 418"/>
                <a:gd name="T70" fmla="*/ 619025006 w 465"/>
                <a:gd name="T71" fmla="*/ 10010189 h 418"/>
                <a:gd name="T72" fmla="*/ 592589060 w 465"/>
                <a:gd name="T73" fmla="*/ 2946346 h 418"/>
                <a:gd name="T74" fmla="*/ 502776322 w 465"/>
                <a:gd name="T75" fmla="*/ 4937840 h 418"/>
                <a:gd name="T76" fmla="*/ 480238514 w 465"/>
                <a:gd name="T77" fmla="*/ 11115647 h 418"/>
                <a:gd name="T78" fmla="*/ 458897867 w 465"/>
                <a:gd name="T79" fmla="*/ 43884693 h 418"/>
                <a:gd name="T80" fmla="*/ 521549163 w 465"/>
                <a:gd name="T81" fmla="*/ 64144764 h 418"/>
                <a:gd name="T82" fmla="*/ 521549163 w 465"/>
                <a:gd name="T83" fmla="*/ 80889427 h 418"/>
                <a:gd name="T84" fmla="*/ 437362883 w 465"/>
                <a:gd name="T85" fmla="*/ 72576013 h 418"/>
                <a:gd name="T86" fmla="*/ 383693070 w 465"/>
                <a:gd name="T87" fmla="*/ 63082299 h 418"/>
                <a:gd name="T88" fmla="*/ 289373673 w 465"/>
                <a:gd name="T89" fmla="*/ 58946434 h 418"/>
                <a:gd name="T90" fmla="*/ 262436454 w 465"/>
                <a:gd name="T91" fmla="*/ 57513532 h 418"/>
                <a:gd name="T92" fmla="*/ 220137579 w 465"/>
                <a:gd name="T93" fmla="*/ 47754813 h 418"/>
                <a:gd name="T94" fmla="*/ 168112818 w 465"/>
                <a:gd name="T95" fmla="*/ 43884693 h 418"/>
                <a:gd name="T96" fmla="*/ 142921192 w 465"/>
                <a:gd name="T97" fmla="*/ 43356992 h 4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5"/>
                <a:gd name="T148" fmla="*/ 0 h 418"/>
                <a:gd name="T149" fmla="*/ 465 w 465"/>
                <a:gd name="T150" fmla="*/ 418 h 4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5" h="418">
                  <a:moveTo>
                    <a:pt x="83" y="115"/>
                  </a:moveTo>
                  <a:lnTo>
                    <a:pt x="83" y="118"/>
                  </a:lnTo>
                  <a:lnTo>
                    <a:pt x="76" y="199"/>
                  </a:lnTo>
                  <a:lnTo>
                    <a:pt x="79" y="199"/>
                  </a:lnTo>
                  <a:lnTo>
                    <a:pt x="79" y="202"/>
                  </a:lnTo>
                  <a:lnTo>
                    <a:pt x="86" y="202"/>
                  </a:lnTo>
                  <a:lnTo>
                    <a:pt x="0" y="202"/>
                  </a:lnTo>
                  <a:lnTo>
                    <a:pt x="3" y="356"/>
                  </a:lnTo>
                  <a:lnTo>
                    <a:pt x="9" y="363"/>
                  </a:lnTo>
                  <a:lnTo>
                    <a:pt x="9" y="366"/>
                  </a:lnTo>
                  <a:lnTo>
                    <a:pt x="13" y="366"/>
                  </a:lnTo>
                  <a:lnTo>
                    <a:pt x="32" y="387"/>
                  </a:lnTo>
                  <a:lnTo>
                    <a:pt x="37" y="387"/>
                  </a:lnTo>
                  <a:lnTo>
                    <a:pt x="41" y="394"/>
                  </a:lnTo>
                  <a:lnTo>
                    <a:pt x="44" y="397"/>
                  </a:lnTo>
                  <a:lnTo>
                    <a:pt x="48" y="397"/>
                  </a:lnTo>
                  <a:lnTo>
                    <a:pt x="67" y="394"/>
                  </a:lnTo>
                  <a:lnTo>
                    <a:pt x="83" y="387"/>
                  </a:lnTo>
                  <a:lnTo>
                    <a:pt x="86" y="390"/>
                  </a:lnTo>
                  <a:lnTo>
                    <a:pt x="111" y="394"/>
                  </a:lnTo>
                  <a:lnTo>
                    <a:pt x="121" y="403"/>
                  </a:lnTo>
                  <a:lnTo>
                    <a:pt x="124" y="407"/>
                  </a:lnTo>
                  <a:lnTo>
                    <a:pt x="149" y="410"/>
                  </a:lnTo>
                  <a:lnTo>
                    <a:pt x="153" y="410"/>
                  </a:lnTo>
                  <a:lnTo>
                    <a:pt x="178" y="410"/>
                  </a:lnTo>
                  <a:lnTo>
                    <a:pt x="178" y="414"/>
                  </a:lnTo>
                  <a:lnTo>
                    <a:pt x="180" y="417"/>
                  </a:lnTo>
                  <a:lnTo>
                    <a:pt x="184" y="417"/>
                  </a:lnTo>
                  <a:lnTo>
                    <a:pt x="184" y="414"/>
                  </a:lnTo>
                  <a:lnTo>
                    <a:pt x="194" y="414"/>
                  </a:lnTo>
                  <a:lnTo>
                    <a:pt x="196" y="407"/>
                  </a:lnTo>
                  <a:lnTo>
                    <a:pt x="196" y="403"/>
                  </a:lnTo>
                  <a:lnTo>
                    <a:pt x="200" y="403"/>
                  </a:lnTo>
                  <a:lnTo>
                    <a:pt x="200" y="400"/>
                  </a:lnTo>
                  <a:lnTo>
                    <a:pt x="203" y="397"/>
                  </a:lnTo>
                  <a:lnTo>
                    <a:pt x="207" y="397"/>
                  </a:lnTo>
                  <a:lnTo>
                    <a:pt x="207" y="394"/>
                  </a:lnTo>
                  <a:lnTo>
                    <a:pt x="207" y="387"/>
                  </a:lnTo>
                  <a:lnTo>
                    <a:pt x="213" y="384"/>
                  </a:lnTo>
                  <a:lnTo>
                    <a:pt x="213" y="380"/>
                  </a:lnTo>
                  <a:lnTo>
                    <a:pt x="216" y="380"/>
                  </a:lnTo>
                  <a:lnTo>
                    <a:pt x="216" y="376"/>
                  </a:lnTo>
                  <a:lnTo>
                    <a:pt x="219" y="376"/>
                  </a:lnTo>
                  <a:lnTo>
                    <a:pt x="219" y="373"/>
                  </a:lnTo>
                  <a:lnTo>
                    <a:pt x="219" y="370"/>
                  </a:lnTo>
                  <a:lnTo>
                    <a:pt x="222" y="370"/>
                  </a:lnTo>
                  <a:lnTo>
                    <a:pt x="222" y="366"/>
                  </a:lnTo>
                  <a:lnTo>
                    <a:pt x="225" y="366"/>
                  </a:lnTo>
                  <a:lnTo>
                    <a:pt x="235" y="363"/>
                  </a:lnTo>
                  <a:lnTo>
                    <a:pt x="238" y="363"/>
                  </a:lnTo>
                  <a:lnTo>
                    <a:pt x="238" y="360"/>
                  </a:lnTo>
                  <a:lnTo>
                    <a:pt x="238" y="356"/>
                  </a:lnTo>
                  <a:lnTo>
                    <a:pt x="241" y="356"/>
                  </a:lnTo>
                  <a:lnTo>
                    <a:pt x="245" y="353"/>
                  </a:lnTo>
                  <a:lnTo>
                    <a:pt x="260" y="353"/>
                  </a:lnTo>
                  <a:lnTo>
                    <a:pt x="264" y="350"/>
                  </a:lnTo>
                  <a:lnTo>
                    <a:pt x="264" y="330"/>
                  </a:lnTo>
                  <a:lnTo>
                    <a:pt x="267" y="326"/>
                  </a:lnTo>
                  <a:lnTo>
                    <a:pt x="273" y="326"/>
                  </a:lnTo>
                  <a:lnTo>
                    <a:pt x="280" y="320"/>
                  </a:lnTo>
                  <a:lnTo>
                    <a:pt x="283" y="320"/>
                  </a:lnTo>
                  <a:lnTo>
                    <a:pt x="299" y="316"/>
                  </a:lnTo>
                  <a:lnTo>
                    <a:pt x="327" y="316"/>
                  </a:lnTo>
                  <a:lnTo>
                    <a:pt x="327" y="313"/>
                  </a:lnTo>
                  <a:lnTo>
                    <a:pt x="324" y="313"/>
                  </a:lnTo>
                  <a:lnTo>
                    <a:pt x="324" y="302"/>
                  </a:lnTo>
                  <a:lnTo>
                    <a:pt x="317" y="292"/>
                  </a:lnTo>
                  <a:lnTo>
                    <a:pt x="321" y="289"/>
                  </a:lnTo>
                  <a:lnTo>
                    <a:pt x="353" y="279"/>
                  </a:lnTo>
                  <a:lnTo>
                    <a:pt x="384" y="269"/>
                  </a:lnTo>
                  <a:lnTo>
                    <a:pt x="404" y="259"/>
                  </a:lnTo>
                  <a:lnTo>
                    <a:pt x="439" y="249"/>
                  </a:lnTo>
                  <a:lnTo>
                    <a:pt x="445" y="249"/>
                  </a:lnTo>
                  <a:lnTo>
                    <a:pt x="445" y="246"/>
                  </a:lnTo>
                  <a:lnTo>
                    <a:pt x="435" y="246"/>
                  </a:lnTo>
                  <a:lnTo>
                    <a:pt x="432" y="242"/>
                  </a:lnTo>
                  <a:lnTo>
                    <a:pt x="428" y="239"/>
                  </a:lnTo>
                  <a:lnTo>
                    <a:pt x="428" y="232"/>
                  </a:lnTo>
                  <a:lnTo>
                    <a:pt x="435" y="222"/>
                  </a:lnTo>
                  <a:lnTo>
                    <a:pt x="439" y="192"/>
                  </a:lnTo>
                  <a:lnTo>
                    <a:pt x="441" y="189"/>
                  </a:lnTo>
                  <a:lnTo>
                    <a:pt x="445" y="189"/>
                  </a:lnTo>
                  <a:lnTo>
                    <a:pt x="448" y="189"/>
                  </a:lnTo>
                  <a:lnTo>
                    <a:pt x="448" y="185"/>
                  </a:lnTo>
                  <a:lnTo>
                    <a:pt x="454" y="185"/>
                  </a:lnTo>
                  <a:lnTo>
                    <a:pt x="454" y="178"/>
                  </a:lnTo>
                  <a:lnTo>
                    <a:pt x="451" y="175"/>
                  </a:lnTo>
                  <a:lnTo>
                    <a:pt x="454" y="118"/>
                  </a:lnTo>
                  <a:lnTo>
                    <a:pt x="457" y="115"/>
                  </a:lnTo>
                  <a:lnTo>
                    <a:pt x="464" y="111"/>
                  </a:lnTo>
                  <a:lnTo>
                    <a:pt x="464" y="102"/>
                  </a:lnTo>
                  <a:lnTo>
                    <a:pt x="461" y="102"/>
                  </a:lnTo>
                  <a:lnTo>
                    <a:pt x="457" y="88"/>
                  </a:lnTo>
                  <a:lnTo>
                    <a:pt x="454" y="81"/>
                  </a:lnTo>
                  <a:lnTo>
                    <a:pt x="451" y="71"/>
                  </a:lnTo>
                  <a:lnTo>
                    <a:pt x="445" y="65"/>
                  </a:lnTo>
                  <a:lnTo>
                    <a:pt x="439" y="65"/>
                  </a:lnTo>
                  <a:lnTo>
                    <a:pt x="435" y="54"/>
                  </a:lnTo>
                  <a:lnTo>
                    <a:pt x="439" y="54"/>
                  </a:lnTo>
                  <a:lnTo>
                    <a:pt x="435" y="47"/>
                  </a:lnTo>
                  <a:lnTo>
                    <a:pt x="419" y="47"/>
                  </a:lnTo>
                  <a:lnTo>
                    <a:pt x="419" y="44"/>
                  </a:lnTo>
                  <a:lnTo>
                    <a:pt x="416" y="44"/>
                  </a:lnTo>
                  <a:lnTo>
                    <a:pt x="396" y="34"/>
                  </a:lnTo>
                  <a:lnTo>
                    <a:pt x="391" y="34"/>
                  </a:lnTo>
                  <a:lnTo>
                    <a:pt x="375" y="20"/>
                  </a:lnTo>
                  <a:lnTo>
                    <a:pt x="365" y="17"/>
                  </a:lnTo>
                  <a:lnTo>
                    <a:pt x="359" y="27"/>
                  </a:lnTo>
                  <a:lnTo>
                    <a:pt x="349" y="20"/>
                  </a:lnTo>
                  <a:lnTo>
                    <a:pt x="343" y="17"/>
                  </a:lnTo>
                  <a:lnTo>
                    <a:pt x="343" y="7"/>
                  </a:lnTo>
                  <a:lnTo>
                    <a:pt x="339" y="0"/>
                  </a:lnTo>
                  <a:lnTo>
                    <a:pt x="312" y="7"/>
                  </a:lnTo>
                  <a:lnTo>
                    <a:pt x="292" y="14"/>
                  </a:lnTo>
                  <a:lnTo>
                    <a:pt x="283" y="17"/>
                  </a:lnTo>
                  <a:lnTo>
                    <a:pt x="280" y="17"/>
                  </a:lnTo>
                  <a:lnTo>
                    <a:pt x="280" y="30"/>
                  </a:lnTo>
                  <a:lnTo>
                    <a:pt x="267" y="44"/>
                  </a:lnTo>
                  <a:lnTo>
                    <a:pt x="273" y="102"/>
                  </a:lnTo>
                  <a:lnTo>
                    <a:pt x="267" y="118"/>
                  </a:lnTo>
                  <a:lnTo>
                    <a:pt x="260" y="154"/>
                  </a:lnTo>
                  <a:lnTo>
                    <a:pt x="273" y="168"/>
                  </a:lnTo>
                  <a:lnTo>
                    <a:pt x="304" y="172"/>
                  </a:lnTo>
                  <a:lnTo>
                    <a:pt x="304" y="175"/>
                  </a:lnTo>
                  <a:lnTo>
                    <a:pt x="308" y="215"/>
                  </a:lnTo>
                  <a:lnTo>
                    <a:pt x="304" y="215"/>
                  </a:lnTo>
                  <a:lnTo>
                    <a:pt x="299" y="209"/>
                  </a:lnTo>
                  <a:lnTo>
                    <a:pt x="273" y="209"/>
                  </a:lnTo>
                  <a:lnTo>
                    <a:pt x="254" y="192"/>
                  </a:lnTo>
                  <a:lnTo>
                    <a:pt x="248" y="178"/>
                  </a:lnTo>
                  <a:lnTo>
                    <a:pt x="241" y="172"/>
                  </a:lnTo>
                  <a:lnTo>
                    <a:pt x="222" y="168"/>
                  </a:lnTo>
                  <a:lnTo>
                    <a:pt x="216" y="165"/>
                  </a:lnTo>
                  <a:lnTo>
                    <a:pt x="200" y="152"/>
                  </a:lnTo>
                  <a:lnTo>
                    <a:pt x="168" y="158"/>
                  </a:lnTo>
                  <a:lnTo>
                    <a:pt x="165" y="154"/>
                  </a:lnTo>
                  <a:lnTo>
                    <a:pt x="156" y="152"/>
                  </a:lnTo>
                  <a:lnTo>
                    <a:pt x="153" y="152"/>
                  </a:lnTo>
                  <a:lnTo>
                    <a:pt x="137" y="141"/>
                  </a:lnTo>
                  <a:lnTo>
                    <a:pt x="130" y="135"/>
                  </a:lnTo>
                  <a:lnTo>
                    <a:pt x="127" y="128"/>
                  </a:lnTo>
                  <a:lnTo>
                    <a:pt x="127" y="125"/>
                  </a:lnTo>
                  <a:lnTo>
                    <a:pt x="98" y="131"/>
                  </a:lnTo>
                  <a:lnTo>
                    <a:pt x="96" y="118"/>
                  </a:lnTo>
                  <a:lnTo>
                    <a:pt x="92" y="111"/>
                  </a:lnTo>
                  <a:lnTo>
                    <a:pt x="79" y="115"/>
                  </a:lnTo>
                  <a:lnTo>
                    <a:pt x="83" y="115"/>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11" name="Freeform 133"/>
            <p:cNvSpPr>
              <a:spLocks/>
            </p:cNvSpPr>
            <p:nvPr/>
          </p:nvSpPr>
          <p:spPr bwMode="auto">
            <a:xfrm>
              <a:off x="4596" y="3071"/>
              <a:ext cx="341" cy="319"/>
            </a:xfrm>
            <a:custGeom>
              <a:avLst/>
              <a:gdLst>
                <a:gd name="T0" fmla="*/ 103870419 w 314"/>
                <a:gd name="T1" fmla="*/ 45340486 h 296"/>
                <a:gd name="T2" fmla="*/ 96256000 w 314"/>
                <a:gd name="T3" fmla="*/ 47106366 h 296"/>
                <a:gd name="T4" fmla="*/ 95646110 w 314"/>
                <a:gd name="T5" fmla="*/ 44407144 h 296"/>
                <a:gd name="T6" fmla="*/ 41920048 w 314"/>
                <a:gd name="T7" fmla="*/ 44407144 h 296"/>
                <a:gd name="T8" fmla="*/ 0 w 314"/>
                <a:gd name="T9" fmla="*/ 45340486 h 296"/>
                <a:gd name="T10" fmla="*/ 32730175 w 314"/>
                <a:gd name="T11" fmla="*/ 57162035 h 296"/>
                <a:gd name="T12" fmla="*/ 41920048 w 314"/>
                <a:gd name="T13" fmla="*/ 65319120 h 296"/>
                <a:gd name="T14" fmla="*/ 96256000 w 314"/>
                <a:gd name="T15" fmla="*/ 81759252 h 296"/>
                <a:gd name="T16" fmla="*/ 133883203 w 314"/>
                <a:gd name="T17" fmla="*/ 86133861 h 296"/>
                <a:gd name="T18" fmla="*/ 161624797 w 314"/>
                <a:gd name="T19" fmla="*/ 92377982 h 296"/>
                <a:gd name="T20" fmla="*/ 175279805 w 314"/>
                <a:gd name="T21" fmla="*/ 101455235 h 296"/>
                <a:gd name="T22" fmla="*/ 190351565 w 314"/>
                <a:gd name="T23" fmla="*/ 111979196 h 296"/>
                <a:gd name="T24" fmla="*/ 206719280 w 314"/>
                <a:gd name="T25" fmla="*/ 116190133 h 296"/>
                <a:gd name="T26" fmla="*/ 257372487 w 314"/>
                <a:gd name="T27" fmla="*/ 119941847 h 296"/>
                <a:gd name="T28" fmla="*/ 279503126 w 314"/>
                <a:gd name="T29" fmla="*/ 123336350 h 296"/>
                <a:gd name="T30" fmla="*/ 323844820 w 314"/>
                <a:gd name="T31" fmla="*/ 124099053 h 296"/>
                <a:gd name="T32" fmla="*/ 387087689 w 314"/>
                <a:gd name="T33" fmla="*/ 125218346 h 296"/>
                <a:gd name="T34" fmla="*/ 434913090 w 314"/>
                <a:gd name="T35" fmla="*/ 133680016 h 296"/>
                <a:gd name="T36" fmla="*/ 439588707 w 314"/>
                <a:gd name="T37" fmla="*/ 124099053 h 296"/>
                <a:gd name="T38" fmla="*/ 463586757 w 314"/>
                <a:gd name="T39" fmla="*/ 118081164 h 296"/>
                <a:gd name="T40" fmla="*/ 484554747 w 314"/>
                <a:gd name="T41" fmla="*/ 110289014 h 296"/>
                <a:gd name="T42" fmla="*/ 503449042 w 314"/>
                <a:gd name="T43" fmla="*/ 99555927 h 296"/>
                <a:gd name="T44" fmla="*/ 531232234 w 314"/>
                <a:gd name="T45" fmla="*/ 83012284 h 296"/>
                <a:gd name="T46" fmla="*/ 517290457 w 314"/>
                <a:gd name="T47" fmla="*/ 69788015 h 296"/>
                <a:gd name="T48" fmla="*/ 531232234 w 314"/>
                <a:gd name="T49" fmla="*/ 59248846 h 296"/>
                <a:gd name="T50" fmla="*/ 535237840 w 314"/>
                <a:gd name="T51" fmla="*/ 51576330 h 296"/>
                <a:gd name="T52" fmla="*/ 524437883 w 314"/>
                <a:gd name="T53" fmla="*/ 24479214 h 296"/>
                <a:gd name="T54" fmla="*/ 513422745 w 314"/>
                <a:gd name="T55" fmla="*/ 16838524 h 296"/>
                <a:gd name="T56" fmla="*/ 474001666 w 314"/>
                <a:gd name="T57" fmla="*/ 13452643 h 296"/>
                <a:gd name="T58" fmla="*/ 403887993 w 314"/>
                <a:gd name="T59" fmla="*/ 5906367 h 296"/>
                <a:gd name="T60" fmla="*/ 351691121 w 314"/>
                <a:gd name="T61" fmla="*/ 0 h 296"/>
                <a:gd name="T62" fmla="*/ 298884568 w 314"/>
                <a:gd name="T63" fmla="*/ 4 h 296"/>
                <a:gd name="T64" fmla="*/ 266659359 w 314"/>
                <a:gd name="T65" fmla="*/ 3498072 h 296"/>
                <a:gd name="T66" fmla="*/ 245545690 w 314"/>
                <a:gd name="T67" fmla="*/ 5906367 h 296"/>
                <a:gd name="T68" fmla="*/ 238505437 w 314"/>
                <a:gd name="T69" fmla="*/ 16838524 h 296"/>
                <a:gd name="T70" fmla="*/ 238505437 w 314"/>
                <a:gd name="T71" fmla="*/ 18146911 h 296"/>
                <a:gd name="T72" fmla="*/ 253291539 w 314"/>
                <a:gd name="T73" fmla="*/ 19556959 h 296"/>
                <a:gd name="T74" fmla="*/ 257372487 w 314"/>
                <a:gd name="T75" fmla="*/ 21259746 h 296"/>
                <a:gd name="T76" fmla="*/ 245545690 w 314"/>
                <a:gd name="T77" fmla="*/ 22911683 h 296"/>
                <a:gd name="T78" fmla="*/ 220653273 w 314"/>
                <a:gd name="T79" fmla="*/ 22911683 h 296"/>
                <a:gd name="T80" fmla="*/ 214768997 w 314"/>
                <a:gd name="T81" fmla="*/ 24479214 h 296"/>
                <a:gd name="T82" fmla="*/ 201936907 w 314"/>
                <a:gd name="T83" fmla="*/ 25780647 h 296"/>
                <a:gd name="T84" fmla="*/ 197763937 w 314"/>
                <a:gd name="T85" fmla="*/ 27783863 h 296"/>
                <a:gd name="T86" fmla="*/ 190351565 w 314"/>
                <a:gd name="T87" fmla="*/ 28678304 h 296"/>
                <a:gd name="T88" fmla="*/ 182105293 w 314"/>
                <a:gd name="T89" fmla="*/ 30546298 h 296"/>
                <a:gd name="T90" fmla="*/ 175279805 w 314"/>
                <a:gd name="T91" fmla="*/ 32269346 h 296"/>
                <a:gd name="T92" fmla="*/ 161624797 w 314"/>
                <a:gd name="T93" fmla="*/ 34776754 h 296"/>
                <a:gd name="T94" fmla="*/ 154409258 w 314"/>
                <a:gd name="T95" fmla="*/ 36223435 h 296"/>
                <a:gd name="T96" fmla="*/ 148621869 w 314"/>
                <a:gd name="T97" fmla="*/ 38234479 h 296"/>
                <a:gd name="T98" fmla="*/ 142259723 w 314"/>
                <a:gd name="T99" fmla="*/ 40755475 h 296"/>
                <a:gd name="T100" fmla="*/ 133883203 w 314"/>
                <a:gd name="T101" fmla="*/ 42071444 h 296"/>
                <a:gd name="T102" fmla="*/ 123282512 w 314"/>
                <a:gd name="T103" fmla="*/ 42071444 h 2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4"/>
                <a:gd name="T157" fmla="*/ 0 h 296"/>
                <a:gd name="T158" fmla="*/ 314 w 314"/>
                <a:gd name="T159" fmla="*/ 296 h 2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4" h="296">
                  <a:moveTo>
                    <a:pt x="71" y="101"/>
                  </a:moveTo>
                  <a:lnTo>
                    <a:pt x="60" y="101"/>
                  </a:lnTo>
                  <a:lnTo>
                    <a:pt x="60" y="104"/>
                  </a:lnTo>
                  <a:lnTo>
                    <a:pt x="57" y="104"/>
                  </a:lnTo>
                  <a:lnTo>
                    <a:pt x="55" y="101"/>
                  </a:lnTo>
                  <a:lnTo>
                    <a:pt x="55" y="98"/>
                  </a:lnTo>
                  <a:lnTo>
                    <a:pt x="29" y="98"/>
                  </a:lnTo>
                  <a:lnTo>
                    <a:pt x="25" y="98"/>
                  </a:lnTo>
                  <a:lnTo>
                    <a:pt x="0" y="94"/>
                  </a:lnTo>
                  <a:lnTo>
                    <a:pt x="0" y="101"/>
                  </a:lnTo>
                  <a:lnTo>
                    <a:pt x="13" y="121"/>
                  </a:lnTo>
                  <a:lnTo>
                    <a:pt x="19" y="127"/>
                  </a:lnTo>
                  <a:lnTo>
                    <a:pt x="22" y="134"/>
                  </a:lnTo>
                  <a:lnTo>
                    <a:pt x="25" y="145"/>
                  </a:lnTo>
                  <a:lnTo>
                    <a:pt x="35" y="161"/>
                  </a:lnTo>
                  <a:lnTo>
                    <a:pt x="57" y="181"/>
                  </a:lnTo>
                  <a:lnTo>
                    <a:pt x="71" y="184"/>
                  </a:lnTo>
                  <a:lnTo>
                    <a:pt x="79" y="191"/>
                  </a:lnTo>
                  <a:lnTo>
                    <a:pt x="87" y="201"/>
                  </a:lnTo>
                  <a:lnTo>
                    <a:pt x="95" y="205"/>
                  </a:lnTo>
                  <a:lnTo>
                    <a:pt x="102" y="211"/>
                  </a:lnTo>
                  <a:lnTo>
                    <a:pt x="102" y="225"/>
                  </a:lnTo>
                  <a:lnTo>
                    <a:pt x="105" y="241"/>
                  </a:lnTo>
                  <a:lnTo>
                    <a:pt x="111" y="248"/>
                  </a:lnTo>
                  <a:lnTo>
                    <a:pt x="114" y="255"/>
                  </a:lnTo>
                  <a:lnTo>
                    <a:pt x="121" y="258"/>
                  </a:lnTo>
                  <a:lnTo>
                    <a:pt x="140" y="262"/>
                  </a:lnTo>
                  <a:lnTo>
                    <a:pt x="150" y="265"/>
                  </a:lnTo>
                  <a:lnTo>
                    <a:pt x="159" y="268"/>
                  </a:lnTo>
                  <a:lnTo>
                    <a:pt x="163" y="272"/>
                  </a:lnTo>
                  <a:lnTo>
                    <a:pt x="165" y="275"/>
                  </a:lnTo>
                  <a:lnTo>
                    <a:pt x="188" y="275"/>
                  </a:lnTo>
                  <a:lnTo>
                    <a:pt x="198" y="278"/>
                  </a:lnTo>
                  <a:lnTo>
                    <a:pt x="226" y="278"/>
                  </a:lnTo>
                  <a:lnTo>
                    <a:pt x="239" y="282"/>
                  </a:lnTo>
                  <a:lnTo>
                    <a:pt x="253" y="295"/>
                  </a:lnTo>
                  <a:lnTo>
                    <a:pt x="255" y="295"/>
                  </a:lnTo>
                  <a:lnTo>
                    <a:pt x="258" y="275"/>
                  </a:lnTo>
                  <a:lnTo>
                    <a:pt x="265" y="268"/>
                  </a:lnTo>
                  <a:lnTo>
                    <a:pt x="271" y="262"/>
                  </a:lnTo>
                  <a:lnTo>
                    <a:pt x="277" y="258"/>
                  </a:lnTo>
                  <a:lnTo>
                    <a:pt x="284" y="244"/>
                  </a:lnTo>
                  <a:lnTo>
                    <a:pt x="290" y="235"/>
                  </a:lnTo>
                  <a:lnTo>
                    <a:pt x="294" y="221"/>
                  </a:lnTo>
                  <a:lnTo>
                    <a:pt x="296" y="211"/>
                  </a:lnTo>
                  <a:lnTo>
                    <a:pt x="310" y="184"/>
                  </a:lnTo>
                  <a:lnTo>
                    <a:pt x="306" y="164"/>
                  </a:lnTo>
                  <a:lnTo>
                    <a:pt x="303" y="155"/>
                  </a:lnTo>
                  <a:lnTo>
                    <a:pt x="303" y="145"/>
                  </a:lnTo>
                  <a:lnTo>
                    <a:pt x="310" y="131"/>
                  </a:lnTo>
                  <a:lnTo>
                    <a:pt x="310" y="124"/>
                  </a:lnTo>
                  <a:lnTo>
                    <a:pt x="313" y="114"/>
                  </a:lnTo>
                  <a:lnTo>
                    <a:pt x="313" y="77"/>
                  </a:lnTo>
                  <a:lnTo>
                    <a:pt x="306" y="54"/>
                  </a:lnTo>
                  <a:lnTo>
                    <a:pt x="306" y="43"/>
                  </a:lnTo>
                  <a:lnTo>
                    <a:pt x="300" y="37"/>
                  </a:lnTo>
                  <a:lnTo>
                    <a:pt x="290" y="34"/>
                  </a:lnTo>
                  <a:lnTo>
                    <a:pt x="277" y="30"/>
                  </a:lnTo>
                  <a:lnTo>
                    <a:pt x="258" y="20"/>
                  </a:lnTo>
                  <a:lnTo>
                    <a:pt x="237" y="14"/>
                  </a:lnTo>
                  <a:lnTo>
                    <a:pt x="204" y="17"/>
                  </a:lnTo>
                  <a:lnTo>
                    <a:pt x="204" y="0"/>
                  </a:lnTo>
                  <a:lnTo>
                    <a:pt x="204" y="4"/>
                  </a:lnTo>
                  <a:lnTo>
                    <a:pt x="175" y="4"/>
                  </a:lnTo>
                  <a:lnTo>
                    <a:pt x="159" y="7"/>
                  </a:lnTo>
                  <a:lnTo>
                    <a:pt x="156" y="7"/>
                  </a:lnTo>
                  <a:lnTo>
                    <a:pt x="150" y="14"/>
                  </a:lnTo>
                  <a:lnTo>
                    <a:pt x="144" y="14"/>
                  </a:lnTo>
                  <a:lnTo>
                    <a:pt x="140" y="17"/>
                  </a:lnTo>
                  <a:lnTo>
                    <a:pt x="140" y="37"/>
                  </a:lnTo>
                  <a:lnTo>
                    <a:pt x="137" y="40"/>
                  </a:lnTo>
                  <a:lnTo>
                    <a:pt x="140" y="40"/>
                  </a:lnTo>
                  <a:lnTo>
                    <a:pt x="144" y="40"/>
                  </a:lnTo>
                  <a:lnTo>
                    <a:pt x="147" y="43"/>
                  </a:lnTo>
                  <a:lnTo>
                    <a:pt x="147" y="47"/>
                  </a:lnTo>
                  <a:lnTo>
                    <a:pt x="150" y="47"/>
                  </a:lnTo>
                  <a:lnTo>
                    <a:pt x="147" y="51"/>
                  </a:lnTo>
                  <a:lnTo>
                    <a:pt x="144" y="51"/>
                  </a:lnTo>
                  <a:lnTo>
                    <a:pt x="144" y="54"/>
                  </a:lnTo>
                  <a:lnTo>
                    <a:pt x="130" y="51"/>
                  </a:lnTo>
                  <a:lnTo>
                    <a:pt x="128" y="54"/>
                  </a:lnTo>
                  <a:lnTo>
                    <a:pt x="124" y="54"/>
                  </a:lnTo>
                  <a:lnTo>
                    <a:pt x="121" y="54"/>
                  </a:lnTo>
                  <a:lnTo>
                    <a:pt x="118" y="57"/>
                  </a:lnTo>
                  <a:lnTo>
                    <a:pt x="114" y="57"/>
                  </a:lnTo>
                  <a:lnTo>
                    <a:pt x="114" y="61"/>
                  </a:lnTo>
                  <a:lnTo>
                    <a:pt x="114" y="64"/>
                  </a:lnTo>
                  <a:lnTo>
                    <a:pt x="111" y="64"/>
                  </a:lnTo>
                  <a:lnTo>
                    <a:pt x="105" y="64"/>
                  </a:lnTo>
                  <a:lnTo>
                    <a:pt x="105" y="67"/>
                  </a:lnTo>
                  <a:lnTo>
                    <a:pt x="102" y="67"/>
                  </a:lnTo>
                  <a:lnTo>
                    <a:pt x="102" y="71"/>
                  </a:lnTo>
                  <a:lnTo>
                    <a:pt x="99" y="71"/>
                  </a:lnTo>
                  <a:lnTo>
                    <a:pt x="95" y="77"/>
                  </a:lnTo>
                  <a:lnTo>
                    <a:pt x="92" y="81"/>
                  </a:lnTo>
                  <a:lnTo>
                    <a:pt x="89" y="81"/>
                  </a:lnTo>
                  <a:lnTo>
                    <a:pt x="89" y="84"/>
                  </a:lnTo>
                  <a:lnTo>
                    <a:pt x="87" y="84"/>
                  </a:lnTo>
                  <a:lnTo>
                    <a:pt x="83" y="87"/>
                  </a:lnTo>
                  <a:lnTo>
                    <a:pt x="83" y="90"/>
                  </a:lnTo>
                  <a:lnTo>
                    <a:pt x="79" y="90"/>
                  </a:lnTo>
                  <a:lnTo>
                    <a:pt x="79" y="94"/>
                  </a:lnTo>
                  <a:lnTo>
                    <a:pt x="76" y="94"/>
                  </a:lnTo>
                  <a:lnTo>
                    <a:pt x="73" y="94"/>
                  </a:lnTo>
                  <a:lnTo>
                    <a:pt x="71" y="101"/>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12" name="Freeform 134"/>
            <p:cNvSpPr>
              <a:spLocks/>
            </p:cNvSpPr>
            <p:nvPr/>
          </p:nvSpPr>
          <p:spPr bwMode="auto">
            <a:xfrm>
              <a:off x="5703" y="3267"/>
              <a:ext cx="141" cy="59"/>
            </a:xfrm>
            <a:custGeom>
              <a:avLst/>
              <a:gdLst>
                <a:gd name="T0" fmla="*/ 2147483647 w 17"/>
                <a:gd name="T1" fmla="*/ 2147483647 h 24"/>
                <a:gd name="T2" fmla="*/ 0 w 17"/>
                <a:gd name="T3" fmla="*/ 2147483647 h 24"/>
                <a:gd name="T4" fmla="*/ 2147483647 w 17"/>
                <a:gd name="T5" fmla="*/ 2147483647 h 24"/>
                <a:gd name="T6" fmla="*/ 2147483647 w 17"/>
                <a:gd name="T7" fmla="*/ 0 h 24"/>
                <a:gd name="T8" fmla="*/ 2147483647 w 17"/>
                <a:gd name="T9" fmla="*/ 2147483647 h 24"/>
                <a:gd name="T10" fmla="*/ 2147483647 w 17"/>
                <a:gd name="T11" fmla="*/ 0 h 24"/>
                <a:gd name="T12" fmla="*/ 2147483647 w 17"/>
                <a:gd name="T13" fmla="*/ 2147483647 h 24"/>
                <a:gd name="T14" fmla="*/ 2147483647 w 17"/>
                <a:gd name="T15" fmla="*/ 2147483647 h 24"/>
                <a:gd name="T16" fmla="*/ 2147483647 w 17"/>
                <a:gd name="T17" fmla="*/ 2147483647 h 24"/>
                <a:gd name="T18" fmla="*/ 2147483647 w 17"/>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4"/>
                <a:gd name="T32" fmla="*/ 17 w 17"/>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4">
                  <a:moveTo>
                    <a:pt x="10" y="23"/>
                  </a:moveTo>
                  <a:lnTo>
                    <a:pt x="0" y="19"/>
                  </a:lnTo>
                  <a:lnTo>
                    <a:pt x="5" y="9"/>
                  </a:lnTo>
                  <a:lnTo>
                    <a:pt x="5" y="0"/>
                  </a:lnTo>
                  <a:lnTo>
                    <a:pt x="5" y="3"/>
                  </a:lnTo>
                  <a:lnTo>
                    <a:pt x="10" y="0"/>
                  </a:lnTo>
                  <a:lnTo>
                    <a:pt x="10" y="6"/>
                  </a:lnTo>
                  <a:lnTo>
                    <a:pt x="10" y="9"/>
                  </a:lnTo>
                  <a:lnTo>
                    <a:pt x="16" y="13"/>
                  </a:lnTo>
                  <a:lnTo>
                    <a:pt x="10" y="23"/>
                  </a:lnTo>
                </a:path>
              </a:pathLst>
            </a:custGeom>
            <a:grpFill/>
            <a:ln w="12700">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13" name="Freeform 135"/>
            <p:cNvSpPr>
              <a:spLocks/>
            </p:cNvSpPr>
            <p:nvPr/>
          </p:nvSpPr>
          <p:spPr bwMode="auto">
            <a:xfrm>
              <a:off x="4221" y="3364"/>
              <a:ext cx="709" cy="569"/>
            </a:xfrm>
            <a:custGeom>
              <a:avLst/>
              <a:gdLst>
                <a:gd name="T0" fmla="*/ 144662693 w 654"/>
                <a:gd name="T1" fmla="*/ 124373583 h 528"/>
                <a:gd name="T2" fmla="*/ 79846431 w 654"/>
                <a:gd name="T3" fmla="*/ 129278154 h 528"/>
                <a:gd name="T4" fmla="*/ 52130257 w 654"/>
                <a:gd name="T5" fmla="*/ 121699078 h 528"/>
                <a:gd name="T6" fmla="*/ 20234575 w 654"/>
                <a:gd name="T7" fmla="*/ 115370904 h 528"/>
                <a:gd name="T8" fmla="*/ 0 w 654"/>
                <a:gd name="T9" fmla="*/ 123210755 h 528"/>
                <a:gd name="T10" fmla="*/ 20234575 w 654"/>
                <a:gd name="T11" fmla="*/ 135701851 h 528"/>
                <a:gd name="T12" fmla="*/ 30682742 w 654"/>
                <a:gd name="T13" fmla="*/ 150160962 h 528"/>
                <a:gd name="T14" fmla="*/ 61266996 w 654"/>
                <a:gd name="T15" fmla="*/ 167741605 h 528"/>
                <a:gd name="T16" fmla="*/ 85148206 w 654"/>
                <a:gd name="T17" fmla="*/ 180061105 h 528"/>
                <a:gd name="T18" fmla="*/ 85148206 w 654"/>
                <a:gd name="T19" fmla="*/ 202305891 h 528"/>
                <a:gd name="T20" fmla="*/ 72450059 w 654"/>
                <a:gd name="T21" fmla="*/ 203843363 h 528"/>
                <a:gd name="T22" fmla="*/ 74583927 w 654"/>
                <a:gd name="T23" fmla="*/ 208842284 h 528"/>
                <a:gd name="T24" fmla="*/ 101627597 w 654"/>
                <a:gd name="T25" fmla="*/ 219637830 h 528"/>
                <a:gd name="T26" fmla="*/ 104732938 w 654"/>
                <a:gd name="T27" fmla="*/ 231333016 h 528"/>
                <a:gd name="T28" fmla="*/ 116888775 w 654"/>
                <a:gd name="T29" fmla="*/ 231333016 h 528"/>
                <a:gd name="T30" fmla="*/ 140373414 w 654"/>
                <a:gd name="T31" fmla="*/ 234944267 h 528"/>
                <a:gd name="T32" fmla="*/ 196546487 w 654"/>
                <a:gd name="T33" fmla="*/ 232709650 h 528"/>
                <a:gd name="T34" fmla="*/ 269697983 w 654"/>
                <a:gd name="T35" fmla="*/ 231333016 h 528"/>
                <a:gd name="T36" fmla="*/ 290335452 w 654"/>
                <a:gd name="T37" fmla="*/ 225348380 h 528"/>
                <a:gd name="T38" fmla="*/ 381220563 w 654"/>
                <a:gd name="T39" fmla="*/ 225348380 h 528"/>
                <a:gd name="T40" fmla="*/ 433347993 w 654"/>
                <a:gd name="T41" fmla="*/ 224116444 h 528"/>
                <a:gd name="T42" fmla="*/ 467318091 w 654"/>
                <a:gd name="T43" fmla="*/ 221068123 h 528"/>
                <a:gd name="T44" fmla="*/ 573970523 w 654"/>
                <a:gd name="T45" fmla="*/ 207323158 h 528"/>
                <a:gd name="T46" fmla="*/ 655817834 w 654"/>
                <a:gd name="T47" fmla="*/ 179076770 h 528"/>
                <a:gd name="T48" fmla="*/ 689247306 w 654"/>
                <a:gd name="T49" fmla="*/ 170818066 h 528"/>
                <a:gd name="T50" fmla="*/ 639858810 w 654"/>
                <a:gd name="T51" fmla="*/ 146082372 h 528"/>
                <a:gd name="T52" fmla="*/ 608725612 w 654"/>
                <a:gd name="T53" fmla="*/ 151443246 h 528"/>
                <a:gd name="T54" fmla="*/ 574490335 w 654"/>
                <a:gd name="T55" fmla="*/ 159313512 h 528"/>
                <a:gd name="T56" fmla="*/ 543728194 w 654"/>
                <a:gd name="T57" fmla="*/ 146082372 h 528"/>
                <a:gd name="T58" fmla="*/ 549223822 w 654"/>
                <a:gd name="T59" fmla="*/ 133536617 h 528"/>
                <a:gd name="T60" fmla="*/ 598973800 w 654"/>
                <a:gd name="T61" fmla="*/ 120181745 h 528"/>
                <a:gd name="T62" fmla="*/ 636016144 w 654"/>
                <a:gd name="T63" fmla="*/ 124373583 h 528"/>
                <a:gd name="T64" fmla="*/ 651675437 w 654"/>
                <a:gd name="T65" fmla="*/ 135701851 h 528"/>
                <a:gd name="T66" fmla="*/ 639858810 w 654"/>
                <a:gd name="T67" fmla="*/ 146082372 h 528"/>
                <a:gd name="T68" fmla="*/ 717096226 w 654"/>
                <a:gd name="T69" fmla="*/ 155654809 h 528"/>
                <a:gd name="T70" fmla="*/ 759819587 w 654"/>
                <a:gd name="T71" fmla="*/ 130404843 h 528"/>
                <a:gd name="T72" fmla="*/ 795330527 w 654"/>
                <a:gd name="T73" fmla="*/ 123210755 h 528"/>
                <a:gd name="T74" fmla="*/ 814186398 w 654"/>
                <a:gd name="T75" fmla="*/ 106540511 h 528"/>
                <a:gd name="T76" fmla="*/ 826767341 w 654"/>
                <a:gd name="T77" fmla="*/ 87502745 h 528"/>
                <a:gd name="T78" fmla="*/ 777468208 w 654"/>
                <a:gd name="T79" fmla="*/ 91739966 h 528"/>
                <a:gd name="T80" fmla="*/ 731298493 w 654"/>
                <a:gd name="T81" fmla="*/ 87502745 h 528"/>
                <a:gd name="T82" fmla="*/ 743520312 w 654"/>
                <a:gd name="T83" fmla="*/ 69105449 h 528"/>
                <a:gd name="T84" fmla="*/ 783763675 w 654"/>
                <a:gd name="T85" fmla="*/ 69105449 h 528"/>
                <a:gd name="T86" fmla="*/ 769178419 w 654"/>
                <a:gd name="T87" fmla="*/ 21131814 h 528"/>
                <a:gd name="T88" fmla="*/ 754180754 w 654"/>
                <a:gd name="T89" fmla="*/ 9191204 h 528"/>
                <a:gd name="T90" fmla="*/ 689247306 w 654"/>
                <a:gd name="T91" fmla="*/ 4 h 528"/>
                <a:gd name="T92" fmla="*/ 648900703 w 654"/>
                <a:gd name="T93" fmla="*/ 4 h 528"/>
                <a:gd name="T94" fmla="*/ 587677262 w 654"/>
                <a:gd name="T95" fmla="*/ 10674034 h 528"/>
                <a:gd name="T96" fmla="*/ 538293899 w 654"/>
                <a:gd name="T97" fmla="*/ 25621653 h 528"/>
                <a:gd name="T98" fmla="*/ 499187018 w 654"/>
                <a:gd name="T99" fmla="*/ 41726596 h 528"/>
                <a:gd name="T100" fmla="*/ 467318091 w 654"/>
                <a:gd name="T101" fmla="*/ 55866687 h 528"/>
                <a:gd name="T102" fmla="*/ 447274118 w 654"/>
                <a:gd name="T103" fmla="*/ 64879747 h 528"/>
                <a:gd name="T104" fmla="*/ 403848886 w 654"/>
                <a:gd name="T105" fmla="*/ 65892601 h 528"/>
                <a:gd name="T106" fmla="*/ 358724621 w 654"/>
                <a:gd name="T107" fmla="*/ 60204776 h 528"/>
                <a:gd name="T108" fmla="*/ 330897071 w 654"/>
                <a:gd name="T109" fmla="*/ 68021453 h 528"/>
                <a:gd name="T110" fmla="*/ 314751825 w 654"/>
                <a:gd name="T111" fmla="*/ 76523188 h 528"/>
                <a:gd name="T112" fmla="*/ 284993714 w 654"/>
                <a:gd name="T113" fmla="*/ 85542903 h 528"/>
                <a:gd name="T114" fmla="*/ 211999299 w 654"/>
                <a:gd name="T115" fmla="*/ 85542903 h 528"/>
                <a:gd name="T116" fmla="*/ 221189670 w 654"/>
                <a:gd name="T117" fmla="*/ 72770204 h 528"/>
                <a:gd name="T118" fmla="*/ 199815778 w 654"/>
                <a:gd name="T119" fmla="*/ 58856315 h 528"/>
                <a:gd name="T120" fmla="*/ 178272871 w 654"/>
                <a:gd name="T121" fmla="*/ 50223934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54"/>
                <a:gd name="T184" fmla="*/ 0 h 528"/>
                <a:gd name="T185" fmla="*/ 654 w 654"/>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54" h="528">
                  <a:moveTo>
                    <a:pt x="137" y="269"/>
                  </a:moveTo>
                  <a:lnTo>
                    <a:pt x="124" y="272"/>
                  </a:lnTo>
                  <a:lnTo>
                    <a:pt x="115" y="279"/>
                  </a:lnTo>
                  <a:lnTo>
                    <a:pt x="102" y="289"/>
                  </a:lnTo>
                  <a:lnTo>
                    <a:pt x="72" y="285"/>
                  </a:lnTo>
                  <a:lnTo>
                    <a:pt x="64" y="289"/>
                  </a:lnTo>
                  <a:lnTo>
                    <a:pt x="51" y="289"/>
                  </a:lnTo>
                  <a:lnTo>
                    <a:pt x="41" y="279"/>
                  </a:lnTo>
                  <a:lnTo>
                    <a:pt x="41" y="272"/>
                  </a:lnTo>
                  <a:lnTo>
                    <a:pt x="38" y="269"/>
                  </a:lnTo>
                  <a:lnTo>
                    <a:pt x="25" y="258"/>
                  </a:lnTo>
                  <a:lnTo>
                    <a:pt x="16" y="258"/>
                  </a:lnTo>
                  <a:lnTo>
                    <a:pt x="13" y="269"/>
                  </a:lnTo>
                  <a:lnTo>
                    <a:pt x="3" y="275"/>
                  </a:lnTo>
                  <a:lnTo>
                    <a:pt x="0" y="275"/>
                  </a:lnTo>
                  <a:lnTo>
                    <a:pt x="3" y="282"/>
                  </a:lnTo>
                  <a:lnTo>
                    <a:pt x="9" y="292"/>
                  </a:lnTo>
                  <a:lnTo>
                    <a:pt x="16" y="303"/>
                  </a:lnTo>
                  <a:lnTo>
                    <a:pt x="16" y="308"/>
                  </a:lnTo>
                  <a:lnTo>
                    <a:pt x="25" y="329"/>
                  </a:lnTo>
                  <a:lnTo>
                    <a:pt x="25" y="336"/>
                  </a:lnTo>
                  <a:lnTo>
                    <a:pt x="38" y="359"/>
                  </a:lnTo>
                  <a:lnTo>
                    <a:pt x="41" y="366"/>
                  </a:lnTo>
                  <a:lnTo>
                    <a:pt x="48" y="376"/>
                  </a:lnTo>
                  <a:lnTo>
                    <a:pt x="51" y="382"/>
                  </a:lnTo>
                  <a:lnTo>
                    <a:pt x="60" y="396"/>
                  </a:lnTo>
                  <a:lnTo>
                    <a:pt x="67" y="402"/>
                  </a:lnTo>
                  <a:lnTo>
                    <a:pt x="70" y="413"/>
                  </a:lnTo>
                  <a:lnTo>
                    <a:pt x="72" y="439"/>
                  </a:lnTo>
                  <a:lnTo>
                    <a:pt x="67" y="450"/>
                  </a:lnTo>
                  <a:lnTo>
                    <a:pt x="57" y="446"/>
                  </a:lnTo>
                  <a:lnTo>
                    <a:pt x="54" y="456"/>
                  </a:lnTo>
                  <a:lnTo>
                    <a:pt x="57" y="456"/>
                  </a:lnTo>
                  <a:lnTo>
                    <a:pt x="60" y="460"/>
                  </a:lnTo>
                  <a:lnTo>
                    <a:pt x="64" y="466"/>
                  </a:lnTo>
                  <a:lnTo>
                    <a:pt x="60" y="466"/>
                  </a:lnTo>
                  <a:lnTo>
                    <a:pt x="64" y="473"/>
                  </a:lnTo>
                  <a:lnTo>
                    <a:pt x="67" y="473"/>
                  </a:lnTo>
                  <a:lnTo>
                    <a:pt x="80" y="490"/>
                  </a:lnTo>
                  <a:lnTo>
                    <a:pt x="76" y="510"/>
                  </a:lnTo>
                  <a:lnTo>
                    <a:pt x="80" y="517"/>
                  </a:lnTo>
                  <a:lnTo>
                    <a:pt x="83" y="517"/>
                  </a:lnTo>
                  <a:lnTo>
                    <a:pt x="83" y="503"/>
                  </a:lnTo>
                  <a:lnTo>
                    <a:pt x="92" y="503"/>
                  </a:lnTo>
                  <a:lnTo>
                    <a:pt x="92" y="517"/>
                  </a:lnTo>
                  <a:lnTo>
                    <a:pt x="111" y="517"/>
                  </a:lnTo>
                  <a:lnTo>
                    <a:pt x="115" y="520"/>
                  </a:lnTo>
                  <a:lnTo>
                    <a:pt x="111" y="523"/>
                  </a:lnTo>
                  <a:lnTo>
                    <a:pt x="115" y="523"/>
                  </a:lnTo>
                  <a:lnTo>
                    <a:pt x="149" y="527"/>
                  </a:lnTo>
                  <a:lnTo>
                    <a:pt x="156" y="520"/>
                  </a:lnTo>
                  <a:lnTo>
                    <a:pt x="191" y="517"/>
                  </a:lnTo>
                  <a:lnTo>
                    <a:pt x="195" y="517"/>
                  </a:lnTo>
                  <a:lnTo>
                    <a:pt x="213" y="517"/>
                  </a:lnTo>
                  <a:lnTo>
                    <a:pt x="217" y="510"/>
                  </a:lnTo>
                  <a:lnTo>
                    <a:pt x="222" y="510"/>
                  </a:lnTo>
                  <a:lnTo>
                    <a:pt x="229" y="503"/>
                  </a:lnTo>
                  <a:lnTo>
                    <a:pt x="271" y="507"/>
                  </a:lnTo>
                  <a:lnTo>
                    <a:pt x="277" y="500"/>
                  </a:lnTo>
                  <a:lnTo>
                    <a:pt x="302" y="503"/>
                  </a:lnTo>
                  <a:lnTo>
                    <a:pt x="325" y="510"/>
                  </a:lnTo>
                  <a:lnTo>
                    <a:pt x="334" y="510"/>
                  </a:lnTo>
                  <a:lnTo>
                    <a:pt x="341" y="500"/>
                  </a:lnTo>
                  <a:lnTo>
                    <a:pt x="369" y="503"/>
                  </a:lnTo>
                  <a:lnTo>
                    <a:pt x="366" y="493"/>
                  </a:lnTo>
                  <a:lnTo>
                    <a:pt x="369" y="493"/>
                  </a:lnTo>
                  <a:lnTo>
                    <a:pt x="411" y="486"/>
                  </a:lnTo>
                  <a:lnTo>
                    <a:pt x="426" y="480"/>
                  </a:lnTo>
                  <a:lnTo>
                    <a:pt x="453" y="463"/>
                  </a:lnTo>
                  <a:lnTo>
                    <a:pt x="471" y="446"/>
                  </a:lnTo>
                  <a:lnTo>
                    <a:pt x="484" y="439"/>
                  </a:lnTo>
                  <a:lnTo>
                    <a:pt x="519" y="400"/>
                  </a:lnTo>
                  <a:lnTo>
                    <a:pt x="526" y="396"/>
                  </a:lnTo>
                  <a:lnTo>
                    <a:pt x="535" y="389"/>
                  </a:lnTo>
                  <a:lnTo>
                    <a:pt x="544" y="382"/>
                  </a:lnTo>
                  <a:lnTo>
                    <a:pt x="550" y="372"/>
                  </a:lnTo>
                  <a:lnTo>
                    <a:pt x="557" y="363"/>
                  </a:lnTo>
                  <a:lnTo>
                    <a:pt x="506" y="326"/>
                  </a:lnTo>
                  <a:lnTo>
                    <a:pt x="500" y="332"/>
                  </a:lnTo>
                  <a:lnTo>
                    <a:pt x="493" y="336"/>
                  </a:lnTo>
                  <a:lnTo>
                    <a:pt x="481" y="339"/>
                  </a:lnTo>
                  <a:lnTo>
                    <a:pt x="477" y="339"/>
                  </a:lnTo>
                  <a:lnTo>
                    <a:pt x="471" y="349"/>
                  </a:lnTo>
                  <a:lnTo>
                    <a:pt x="455" y="356"/>
                  </a:lnTo>
                  <a:lnTo>
                    <a:pt x="442" y="342"/>
                  </a:lnTo>
                  <a:lnTo>
                    <a:pt x="434" y="332"/>
                  </a:lnTo>
                  <a:lnTo>
                    <a:pt x="430" y="326"/>
                  </a:lnTo>
                  <a:lnTo>
                    <a:pt x="423" y="316"/>
                  </a:lnTo>
                  <a:lnTo>
                    <a:pt x="426" y="308"/>
                  </a:lnTo>
                  <a:lnTo>
                    <a:pt x="434" y="299"/>
                  </a:lnTo>
                  <a:lnTo>
                    <a:pt x="446" y="285"/>
                  </a:lnTo>
                  <a:lnTo>
                    <a:pt x="455" y="279"/>
                  </a:lnTo>
                  <a:lnTo>
                    <a:pt x="474" y="269"/>
                  </a:lnTo>
                  <a:lnTo>
                    <a:pt x="487" y="269"/>
                  </a:lnTo>
                  <a:lnTo>
                    <a:pt x="493" y="272"/>
                  </a:lnTo>
                  <a:lnTo>
                    <a:pt x="503" y="279"/>
                  </a:lnTo>
                  <a:lnTo>
                    <a:pt x="512" y="295"/>
                  </a:lnTo>
                  <a:lnTo>
                    <a:pt x="516" y="295"/>
                  </a:lnTo>
                  <a:lnTo>
                    <a:pt x="516" y="303"/>
                  </a:lnTo>
                  <a:lnTo>
                    <a:pt x="519" y="299"/>
                  </a:lnTo>
                  <a:lnTo>
                    <a:pt x="519" y="305"/>
                  </a:lnTo>
                  <a:lnTo>
                    <a:pt x="506" y="326"/>
                  </a:lnTo>
                  <a:lnTo>
                    <a:pt x="557" y="363"/>
                  </a:lnTo>
                  <a:lnTo>
                    <a:pt x="563" y="356"/>
                  </a:lnTo>
                  <a:lnTo>
                    <a:pt x="566" y="349"/>
                  </a:lnTo>
                  <a:lnTo>
                    <a:pt x="580" y="329"/>
                  </a:lnTo>
                  <a:lnTo>
                    <a:pt x="592" y="305"/>
                  </a:lnTo>
                  <a:lnTo>
                    <a:pt x="601" y="292"/>
                  </a:lnTo>
                  <a:lnTo>
                    <a:pt x="608" y="289"/>
                  </a:lnTo>
                  <a:lnTo>
                    <a:pt x="615" y="285"/>
                  </a:lnTo>
                  <a:lnTo>
                    <a:pt x="630" y="275"/>
                  </a:lnTo>
                  <a:lnTo>
                    <a:pt x="636" y="265"/>
                  </a:lnTo>
                  <a:lnTo>
                    <a:pt x="640" y="245"/>
                  </a:lnTo>
                  <a:lnTo>
                    <a:pt x="643" y="238"/>
                  </a:lnTo>
                  <a:lnTo>
                    <a:pt x="646" y="218"/>
                  </a:lnTo>
                  <a:lnTo>
                    <a:pt x="650" y="211"/>
                  </a:lnTo>
                  <a:lnTo>
                    <a:pt x="653" y="195"/>
                  </a:lnTo>
                  <a:lnTo>
                    <a:pt x="624" y="195"/>
                  </a:lnTo>
                  <a:lnTo>
                    <a:pt x="617" y="195"/>
                  </a:lnTo>
                  <a:lnTo>
                    <a:pt x="615" y="205"/>
                  </a:lnTo>
                  <a:lnTo>
                    <a:pt x="608" y="211"/>
                  </a:lnTo>
                  <a:lnTo>
                    <a:pt x="582" y="208"/>
                  </a:lnTo>
                  <a:lnTo>
                    <a:pt x="577" y="195"/>
                  </a:lnTo>
                  <a:lnTo>
                    <a:pt x="573" y="188"/>
                  </a:lnTo>
                  <a:lnTo>
                    <a:pt x="582" y="164"/>
                  </a:lnTo>
                  <a:lnTo>
                    <a:pt x="589" y="154"/>
                  </a:lnTo>
                  <a:lnTo>
                    <a:pt x="598" y="151"/>
                  </a:lnTo>
                  <a:lnTo>
                    <a:pt x="615" y="161"/>
                  </a:lnTo>
                  <a:lnTo>
                    <a:pt x="620" y="154"/>
                  </a:lnTo>
                  <a:lnTo>
                    <a:pt x="617" y="91"/>
                  </a:lnTo>
                  <a:lnTo>
                    <a:pt x="608" y="57"/>
                  </a:lnTo>
                  <a:lnTo>
                    <a:pt x="608" y="47"/>
                  </a:lnTo>
                  <a:lnTo>
                    <a:pt x="605" y="34"/>
                  </a:lnTo>
                  <a:lnTo>
                    <a:pt x="601" y="20"/>
                  </a:lnTo>
                  <a:lnTo>
                    <a:pt x="598" y="20"/>
                  </a:lnTo>
                  <a:lnTo>
                    <a:pt x="585" y="7"/>
                  </a:lnTo>
                  <a:lnTo>
                    <a:pt x="573" y="4"/>
                  </a:lnTo>
                  <a:lnTo>
                    <a:pt x="544" y="4"/>
                  </a:lnTo>
                  <a:lnTo>
                    <a:pt x="535" y="0"/>
                  </a:lnTo>
                  <a:lnTo>
                    <a:pt x="512" y="0"/>
                  </a:lnTo>
                  <a:lnTo>
                    <a:pt x="512" y="4"/>
                  </a:lnTo>
                  <a:lnTo>
                    <a:pt x="503" y="7"/>
                  </a:lnTo>
                  <a:lnTo>
                    <a:pt x="493" y="14"/>
                  </a:lnTo>
                  <a:lnTo>
                    <a:pt x="465" y="24"/>
                  </a:lnTo>
                  <a:lnTo>
                    <a:pt x="455" y="37"/>
                  </a:lnTo>
                  <a:lnTo>
                    <a:pt x="439" y="43"/>
                  </a:lnTo>
                  <a:lnTo>
                    <a:pt x="426" y="57"/>
                  </a:lnTo>
                  <a:lnTo>
                    <a:pt x="417" y="74"/>
                  </a:lnTo>
                  <a:lnTo>
                    <a:pt x="404" y="88"/>
                  </a:lnTo>
                  <a:lnTo>
                    <a:pt x="395" y="94"/>
                  </a:lnTo>
                  <a:lnTo>
                    <a:pt x="385" y="101"/>
                  </a:lnTo>
                  <a:lnTo>
                    <a:pt x="376" y="114"/>
                  </a:lnTo>
                  <a:lnTo>
                    <a:pt x="369" y="125"/>
                  </a:lnTo>
                  <a:lnTo>
                    <a:pt x="366" y="138"/>
                  </a:lnTo>
                  <a:lnTo>
                    <a:pt x="360" y="141"/>
                  </a:lnTo>
                  <a:lnTo>
                    <a:pt x="354" y="145"/>
                  </a:lnTo>
                  <a:lnTo>
                    <a:pt x="341" y="148"/>
                  </a:lnTo>
                  <a:lnTo>
                    <a:pt x="327" y="151"/>
                  </a:lnTo>
                  <a:lnTo>
                    <a:pt x="319" y="148"/>
                  </a:lnTo>
                  <a:lnTo>
                    <a:pt x="302" y="141"/>
                  </a:lnTo>
                  <a:lnTo>
                    <a:pt x="292" y="138"/>
                  </a:lnTo>
                  <a:lnTo>
                    <a:pt x="283" y="135"/>
                  </a:lnTo>
                  <a:lnTo>
                    <a:pt x="274" y="138"/>
                  </a:lnTo>
                  <a:lnTo>
                    <a:pt x="267" y="145"/>
                  </a:lnTo>
                  <a:lnTo>
                    <a:pt x="261" y="151"/>
                  </a:lnTo>
                  <a:lnTo>
                    <a:pt x="254" y="158"/>
                  </a:lnTo>
                  <a:lnTo>
                    <a:pt x="252" y="164"/>
                  </a:lnTo>
                  <a:lnTo>
                    <a:pt x="248" y="171"/>
                  </a:lnTo>
                  <a:lnTo>
                    <a:pt x="238" y="174"/>
                  </a:lnTo>
                  <a:lnTo>
                    <a:pt x="235" y="178"/>
                  </a:lnTo>
                  <a:lnTo>
                    <a:pt x="226" y="191"/>
                  </a:lnTo>
                  <a:lnTo>
                    <a:pt x="213" y="195"/>
                  </a:lnTo>
                  <a:lnTo>
                    <a:pt x="179" y="195"/>
                  </a:lnTo>
                  <a:lnTo>
                    <a:pt x="168" y="191"/>
                  </a:lnTo>
                  <a:lnTo>
                    <a:pt x="168" y="188"/>
                  </a:lnTo>
                  <a:lnTo>
                    <a:pt x="168" y="181"/>
                  </a:lnTo>
                  <a:lnTo>
                    <a:pt x="175" y="161"/>
                  </a:lnTo>
                  <a:lnTo>
                    <a:pt x="172" y="148"/>
                  </a:lnTo>
                  <a:lnTo>
                    <a:pt x="168" y="138"/>
                  </a:lnTo>
                  <a:lnTo>
                    <a:pt x="159" y="131"/>
                  </a:lnTo>
                  <a:lnTo>
                    <a:pt x="156" y="125"/>
                  </a:lnTo>
                  <a:lnTo>
                    <a:pt x="146" y="117"/>
                  </a:lnTo>
                  <a:lnTo>
                    <a:pt x="140" y="111"/>
                  </a:lnTo>
                  <a:lnTo>
                    <a:pt x="137" y="111"/>
                  </a:lnTo>
                  <a:lnTo>
                    <a:pt x="137" y="269"/>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14" name="Freeform 136"/>
            <p:cNvSpPr>
              <a:spLocks noChangeAspect="1"/>
            </p:cNvSpPr>
            <p:nvPr/>
          </p:nvSpPr>
          <p:spPr bwMode="auto">
            <a:xfrm>
              <a:off x="5424" y="2914"/>
              <a:ext cx="48" cy="41"/>
            </a:xfrm>
            <a:custGeom>
              <a:avLst/>
              <a:gdLst>
                <a:gd name="T0" fmla="*/ 2147483647 w 34"/>
                <a:gd name="T1" fmla="*/ 0 h 42"/>
                <a:gd name="T2" fmla="*/ 2147483647 w 34"/>
                <a:gd name="T3" fmla="*/ 3 h 42"/>
                <a:gd name="T4" fmla="*/ 0 w 34"/>
                <a:gd name="T5" fmla="*/ 14 h 42"/>
                <a:gd name="T6" fmla="*/ 2147483647 w 34"/>
                <a:gd name="T7" fmla="*/ 21 h 42"/>
                <a:gd name="T8" fmla="*/ 2147483647 w 34"/>
                <a:gd name="T9" fmla="*/ 18 h 42"/>
                <a:gd name="T10" fmla="*/ 2147483647 w 34"/>
                <a:gd name="T11" fmla="*/ 0 h 42"/>
                <a:gd name="T12" fmla="*/ 0 60000 65536"/>
                <a:gd name="T13" fmla="*/ 0 60000 65536"/>
                <a:gd name="T14" fmla="*/ 0 60000 65536"/>
                <a:gd name="T15" fmla="*/ 0 60000 65536"/>
                <a:gd name="T16" fmla="*/ 0 60000 65536"/>
                <a:gd name="T17" fmla="*/ 0 60000 65536"/>
                <a:gd name="T18" fmla="*/ 0 w 34"/>
                <a:gd name="T19" fmla="*/ 0 h 42"/>
                <a:gd name="T20" fmla="*/ 34 w 34"/>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34" h="42">
                  <a:moveTo>
                    <a:pt x="29" y="0"/>
                  </a:moveTo>
                  <a:lnTo>
                    <a:pt x="4" y="3"/>
                  </a:lnTo>
                  <a:lnTo>
                    <a:pt x="0" y="14"/>
                  </a:lnTo>
                  <a:lnTo>
                    <a:pt x="17" y="41"/>
                  </a:lnTo>
                  <a:lnTo>
                    <a:pt x="33" y="18"/>
                  </a:lnTo>
                  <a:lnTo>
                    <a:pt x="29" y="0"/>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15" name="Freeform 137"/>
            <p:cNvSpPr>
              <a:spLocks noChangeAspect="1"/>
            </p:cNvSpPr>
            <p:nvPr/>
          </p:nvSpPr>
          <p:spPr bwMode="auto">
            <a:xfrm>
              <a:off x="5358" y="2880"/>
              <a:ext cx="29" cy="33"/>
            </a:xfrm>
            <a:custGeom>
              <a:avLst/>
              <a:gdLst>
                <a:gd name="T0" fmla="*/ 2147483647 w 22"/>
                <a:gd name="T1" fmla="*/ 0 h 15"/>
                <a:gd name="T2" fmla="*/ 2147483647 w 22"/>
                <a:gd name="T3" fmla="*/ 2147483647 h 15"/>
                <a:gd name="T4" fmla="*/ 0 w 22"/>
                <a:gd name="T5" fmla="*/ 2147483647 h 15"/>
                <a:gd name="T6" fmla="*/ 2147483647 w 22"/>
                <a:gd name="T7" fmla="*/ 2147483647 h 15"/>
                <a:gd name="T8" fmla="*/ 2147483647 w 22"/>
                <a:gd name="T9" fmla="*/ 2147483647 h 15"/>
                <a:gd name="T10" fmla="*/ 2147483647 w 22"/>
                <a:gd name="T11" fmla="*/ 0 h 15"/>
                <a:gd name="T12" fmla="*/ 0 60000 65536"/>
                <a:gd name="T13" fmla="*/ 0 60000 65536"/>
                <a:gd name="T14" fmla="*/ 0 60000 65536"/>
                <a:gd name="T15" fmla="*/ 0 60000 65536"/>
                <a:gd name="T16" fmla="*/ 0 60000 65536"/>
                <a:gd name="T17" fmla="*/ 0 60000 65536"/>
                <a:gd name="T18" fmla="*/ 0 w 22"/>
                <a:gd name="T19" fmla="*/ 0 h 15"/>
                <a:gd name="T20" fmla="*/ 22 w 2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22" h="15">
                  <a:moveTo>
                    <a:pt x="18" y="0"/>
                  </a:moveTo>
                  <a:lnTo>
                    <a:pt x="3" y="4"/>
                  </a:lnTo>
                  <a:lnTo>
                    <a:pt x="0" y="10"/>
                  </a:lnTo>
                  <a:lnTo>
                    <a:pt x="9" y="14"/>
                  </a:lnTo>
                  <a:lnTo>
                    <a:pt x="21" y="11"/>
                  </a:lnTo>
                  <a:lnTo>
                    <a:pt x="18" y="0"/>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16" name="Freeform 138"/>
            <p:cNvSpPr>
              <a:spLocks/>
            </p:cNvSpPr>
            <p:nvPr/>
          </p:nvSpPr>
          <p:spPr bwMode="auto">
            <a:xfrm>
              <a:off x="4841" y="3526"/>
              <a:ext cx="56" cy="66"/>
            </a:xfrm>
            <a:custGeom>
              <a:avLst/>
              <a:gdLst>
                <a:gd name="T0" fmla="*/ 598217 w 53"/>
                <a:gd name="T1" fmla="*/ 8816492 h 61"/>
                <a:gd name="T2" fmla="*/ 381512 w 53"/>
                <a:gd name="T3" fmla="*/ 0 h 61"/>
                <a:gd name="T4" fmla="*/ 219982 w 53"/>
                <a:gd name="T5" fmla="*/ 3 h 61"/>
                <a:gd name="T6" fmla="*/ 158094 w 53"/>
                <a:gd name="T7" fmla="*/ 11167037 h 61"/>
                <a:gd name="T8" fmla="*/ 0 w 53"/>
                <a:gd name="T9" fmla="*/ 33646030 h 61"/>
                <a:gd name="T10" fmla="*/ 3 w 53"/>
                <a:gd name="T11" fmla="*/ 39387803 h 61"/>
                <a:gd name="T12" fmla="*/ 158094 w 53"/>
                <a:gd name="T13" fmla="*/ 50605810 h 61"/>
                <a:gd name="T14" fmla="*/ 502422 w 53"/>
                <a:gd name="T15" fmla="*/ 53978119 h 61"/>
                <a:gd name="T16" fmla="*/ 598217 w 53"/>
                <a:gd name="T17" fmla="*/ 46772046 h 61"/>
                <a:gd name="T18" fmla="*/ 661653 w 53"/>
                <a:gd name="T19" fmla="*/ 39387803 h 61"/>
                <a:gd name="T20" fmla="*/ 745602 w 53"/>
                <a:gd name="T21" fmla="*/ 39387803 h 61"/>
                <a:gd name="T22" fmla="*/ 699105 w 53"/>
                <a:gd name="T23" fmla="*/ 3 h 61"/>
                <a:gd name="T24" fmla="*/ 598217 w 53"/>
                <a:gd name="T25" fmla="*/ 8816492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1"/>
                <a:gd name="T41" fmla="*/ 53 w 53"/>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1">
                  <a:moveTo>
                    <a:pt x="42" y="10"/>
                  </a:moveTo>
                  <a:lnTo>
                    <a:pt x="26" y="0"/>
                  </a:lnTo>
                  <a:lnTo>
                    <a:pt x="16" y="3"/>
                  </a:lnTo>
                  <a:lnTo>
                    <a:pt x="10" y="13"/>
                  </a:lnTo>
                  <a:lnTo>
                    <a:pt x="0" y="37"/>
                  </a:lnTo>
                  <a:lnTo>
                    <a:pt x="3" y="43"/>
                  </a:lnTo>
                  <a:lnTo>
                    <a:pt x="10" y="57"/>
                  </a:lnTo>
                  <a:lnTo>
                    <a:pt x="35" y="60"/>
                  </a:lnTo>
                  <a:lnTo>
                    <a:pt x="42" y="53"/>
                  </a:lnTo>
                  <a:lnTo>
                    <a:pt x="45" y="43"/>
                  </a:lnTo>
                  <a:lnTo>
                    <a:pt x="52" y="43"/>
                  </a:lnTo>
                  <a:lnTo>
                    <a:pt x="48" y="3"/>
                  </a:lnTo>
                  <a:lnTo>
                    <a:pt x="42" y="10"/>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17" name="Freeform 139"/>
            <p:cNvSpPr>
              <a:spLocks/>
            </p:cNvSpPr>
            <p:nvPr/>
          </p:nvSpPr>
          <p:spPr bwMode="auto">
            <a:xfrm>
              <a:off x="4679" y="3654"/>
              <a:ext cx="106" cy="97"/>
            </a:xfrm>
            <a:custGeom>
              <a:avLst/>
              <a:gdLst>
                <a:gd name="T0" fmla="*/ 488933077 w 97"/>
                <a:gd name="T1" fmla="*/ 17210868 h 90"/>
                <a:gd name="T2" fmla="*/ 418469859 w 97"/>
                <a:gd name="T3" fmla="*/ 26639131 h 90"/>
                <a:gd name="T4" fmla="*/ 382939615 w 97"/>
                <a:gd name="T5" fmla="*/ 29359200 h 90"/>
                <a:gd name="T6" fmla="*/ 350425941 w 97"/>
                <a:gd name="T7" fmla="*/ 31335447 h 90"/>
                <a:gd name="T8" fmla="*/ 289330865 w 97"/>
                <a:gd name="T9" fmla="*/ 33251235 h 90"/>
                <a:gd name="T10" fmla="*/ 268530848 w 97"/>
                <a:gd name="T11" fmla="*/ 33251235 h 90"/>
                <a:gd name="T12" fmla="*/ 242285168 w 97"/>
                <a:gd name="T13" fmla="*/ 37835281 h 90"/>
                <a:gd name="T14" fmla="*/ 155473775 w 97"/>
                <a:gd name="T15" fmla="*/ 40941936 h 90"/>
                <a:gd name="T16" fmla="*/ 98927439 w 97"/>
                <a:gd name="T17" fmla="*/ 34103783 h 90"/>
                <a:gd name="T18" fmla="*/ 44515423 w 97"/>
                <a:gd name="T19" fmla="*/ 29359200 h 90"/>
                <a:gd name="T20" fmla="*/ 34112118 w 97"/>
                <a:gd name="T21" fmla="*/ 26639131 h 90"/>
                <a:gd name="T22" fmla="*/ 0 w 97"/>
                <a:gd name="T23" fmla="*/ 21758438 h 90"/>
                <a:gd name="T24" fmla="*/ 2 w 97"/>
                <a:gd name="T25" fmla="*/ 18549489 h 90"/>
                <a:gd name="T26" fmla="*/ 44515423 w 97"/>
                <a:gd name="T27" fmla="*/ 14346989 h 90"/>
                <a:gd name="T28" fmla="*/ 108106258 w 97"/>
                <a:gd name="T29" fmla="*/ 7456329 h 90"/>
                <a:gd name="T30" fmla="*/ 155473775 w 97"/>
                <a:gd name="T31" fmla="*/ 4413890 h 90"/>
                <a:gd name="T32" fmla="*/ 254888158 w 97"/>
                <a:gd name="T33" fmla="*/ 0 h 90"/>
                <a:gd name="T34" fmla="*/ 316534766 w 97"/>
                <a:gd name="T35" fmla="*/ 0 h 90"/>
                <a:gd name="T36" fmla="*/ 350425941 w 97"/>
                <a:gd name="T37" fmla="*/ 4 h 90"/>
                <a:gd name="T38" fmla="*/ 397209230 w 97"/>
                <a:gd name="T39" fmla="*/ 4413890 h 90"/>
                <a:gd name="T40" fmla="*/ 450883661 w 97"/>
                <a:gd name="T41" fmla="*/ 12351014 h 90"/>
                <a:gd name="T42" fmla="*/ 467426545 w 97"/>
                <a:gd name="T43" fmla="*/ 12351014 h 90"/>
                <a:gd name="T44" fmla="*/ 467426545 w 97"/>
                <a:gd name="T45" fmla="*/ 15769440 h 90"/>
                <a:gd name="T46" fmla="*/ 488933077 w 97"/>
                <a:gd name="T47" fmla="*/ 14346989 h 90"/>
                <a:gd name="T48" fmla="*/ 488933077 w 97"/>
                <a:gd name="T49" fmla="*/ 1721086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
                <a:gd name="T76" fmla="*/ 0 h 90"/>
                <a:gd name="T77" fmla="*/ 97 w 97"/>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 h="90">
                  <a:moveTo>
                    <a:pt x="96" y="38"/>
                  </a:moveTo>
                  <a:lnTo>
                    <a:pt x="83" y="58"/>
                  </a:lnTo>
                  <a:lnTo>
                    <a:pt x="76" y="65"/>
                  </a:lnTo>
                  <a:lnTo>
                    <a:pt x="70" y="69"/>
                  </a:lnTo>
                  <a:lnTo>
                    <a:pt x="57" y="72"/>
                  </a:lnTo>
                  <a:lnTo>
                    <a:pt x="54" y="72"/>
                  </a:lnTo>
                  <a:lnTo>
                    <a:pt x="48" y="82"/>
                  </a:lnTo>
                  <a:lnTo>
                    <a:pt x="31" y="89"/>
                  </a:lnTo>
                  <a:lnTo>
                    <a:pt x="19" y="75"/>
                  </a:lnTo>
                  <a:lnTo>
                    <a:pt x="9" y="65"/>
                  </a:lnTo>
                  <a:lnTo>
                    <a:pt x="6" y="58"/>
                  </a:lnTo>
                  <a:lnTo>
                    <a:pt x="0" y="48"/>
                  </a:lnTo>
                  <a:lnTo>
                    <a:pt x="2" y="41"/>
                  </a:lnTo>
                  <a:lnTo>
                    <a:pt x="9" y="31"/>
                  </a:lnTo>
                  <a:lnTo>
                    <a:pt x="21" y="17"/>
                  </a:lnTo>
                  <a:lnTo>
                    <a:pt x="31" y="10"/>
                  </a:lnTo>
                  <a:lnTo>
                    <a:pt x="50" y="0"/>
                  </a:lnTo>
                  <a:lnTo>
                    <a:pt x="63" y="0"/>
                  </a:lnTo>
                  <a:lnTo>
                    <a:pt x="70" y="4"/>
                  </a:lnTo>
                  <a:lnTo>
                    <a:pt x="79" y="10"/>
                  </a:lnTo>
                  <a:lnTo>
                    <a:pt x="89" y="27"/>
                  </a:lnTo>
                  <a:lnTo>
                    <a:pt x="93" y="27"/>
                  </a:lnTo>
                  <a:lnTo>
                    <a:pt x="93" y="34"/>
                  </a:lnTo>
                  <a:lnTo>
                    <a:pt x="96" y="31"/>
                  </a:lnTo>
                  <a:lnTo>
                    <a:pt x="96" y="38"/>
                  </a:lnTo>
                </a:path>
              </a:pathLst>
            </a:custGeom>
            <a:grpFill/>
            <a:ln w="12700">
              <a:solidFill>
                <a:srgbClr val="000000"/>
              </a:solidFill>
              <a:round/>
              <a:headEnd/>
              <a:tailEnd/>
            </a:ln>
          </p:spPr>
          <p:txBody>
            <a:bodyPr wrap="none" anchor="ct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18" name="Freeform 140"/>
            <p:cNvSpPr>
              <a:spLocks/>
            </p:cNvSpPr>
            <p:nvPr/>
          </p:nvSpPr>
          <p:spPr bwMode="auto">
            <a:xfrm>
              <a:off x="5349" y="2925"/>
              <a:ext cx="313" cy="598"/>
            </a:xfrm>
            <a:custGeom>
              <a:avLst/>
              <a:gdLst>
                <a:gd name="T0" fmla="*/ 0 w 285"/>
                <a:gd name="T1" fmla="*/ 34993 h 583"/>
                <a:gd name="T2" fmla="*/ 686100907 w 285"/>
                <a:gd name="T3" fmla="*/ 26831 h 583"/>
                <a:gd name="T4" fmla="*/ 517952653 w 285"/>
                <a:gd name="T5" fmla="*/ 19546 h 583"/>
                <a:gd name="T6" fmla="*/ 791807969 w 285"/>
                <a:gd name="T7" fmla="*/ 13412 h 583"/>
                <a:gd name="T8" fmla="*/ 1751381968 w 285"/>
                <a:gd name="T9" fmla="*/ 12116 h 583"/>
                <a:gd name="T10" fmla="*/ 2147483647 w 285"/>
                <a:gd name="T11" fmla="*/ 4615 h 583"/>
                <a:gd name="T12" fmla="*/ 2147483647 w 285"/>
                <a:gd name="T13" fmla="*/ 3766 h 583"/>
                <a:gd name="T14" fmla="*/ 2147483647 w 285"/>
                <a:gd name="T15" fmla="*/ 0 h 583"/>
                <a:gd name="T16" fmla="*/ 2147483647 w 285"/>
                <a:gd name="T17" fmla="*/ 2509 h 583"/>
                <a:gd name="T18" fmla="*/ 2147483647 w 285"/>
                <a:gd name="T19" fmla="*/ 10779 h 583"/>
                <a:gd name="T20" fmla="*/ 1843976159 w 285"/>
                <a:gd name="T21" fmla="*/ 44908 h 583"/>
                <a:gd name="T22" fmla="*/ 893085219 w 285"/>
                <a:gd name="T23" fmla="*/ 48248 h 583"/>
                <a:gd name="T24" fmla="*/ 0 w 285"/>
                <a:gd name="T25" fmla="*/ 42961 h 583"/>
                <a:gd name="T26" fmla="*/ 0 w 285"/>
                <a:gd name="T27" fmla="*/ 34993 h 5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5"/>
                <a:gd name="T43" fmla="*/ 0 h 583"/>
                <a:gd name="T44" fmla="*/ 285 w 285"/>
                <a:gd name="T45" fmla="*/ 583 h 5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5" h="583">
                  <a:moveTo>
                    <a:pt x="0" y="421"/>
                  </a:moveTo>
                  <a:lnTo>
                    <a:pt x="56" y="323"/>
                  </a:lnTo>
                  <a:lnTo>
                    <a:pt x="42" y="235"/>
                  </a:lnTo>
                  <a:lnTo>
                    <a:pt x="66" y="162"/>
                  </a:lnTo>
                  <a:lnTo>
                    <a:pt x="145" y="146"/>
                  </a:lnTo>
                  <a:lnTo>
                    <a:pt x="195" y="56"/>
                  </a:lnTo>
                  <a:lnTo>
                    <a:pt x="227" y="48"/>
                  </a:lnTo>
                  <a:lnTo>
                    <a:pt x="227" y="0"/>
                  </a:lnTo>
                  <a:lnTo>
                    <a:pt x="284" y="32"/>
                  </a:lnTo>
                  <a:lnTo>
                    <a:pt x="284" y="130"/>
                  </a:lnTo>
                  <a:lnTo>
                    <a:pt x="153" y="541"/>
                  </a:lnTo>
                  <a:lnTo>
                    <a:pt x="73" y="582"/>
                  </a:lnTo>
                  <a:lnTo>
                    <a:pt x="0" y="517"/>
                  </a:lnTo>
                  <a:lnTo>
                    <a:pt x="0" y="421"/>
                  </a:lnTo>
                </a:path>
              </a:pathLst>
            </a:custGeom>
            <a:grpFill/>
            <a:ln w="12700" cap="rnd">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grpSp>
      <p:sp>
        <p:nvSpPr>
          <p:cNvPr id="41022" name="Text Box 141"/>
          <p:cNvSpPr txBox="1">
            <a:spLocks noChangeArrowheads="1"/>
          </p:cNvSpPr>
          <p:nvPr/>
        </p:nvSpPr>
        <p:spPr bwMode="auto">
          <a:xfrm>
            <a:off x="6743700" y="5246688"/>
            <a:ext cx="347663" cy="96837"/>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Namibia</a:t>
            </a:r>
          </a:p>
        </p:txBody>
      </p:sp>
      <p:sp>
        <p:nvSpPr>
          <p:cNvPr id="41023" name="Text Box 142"/>
          <p:cNvSpPr txBox="1">
            <a:spLocks noChangeArrowheads="1"/>
          </p:cNvSpPr>
          <p:nvPr/>
        </p:nvSpPr>
        <p:spPr bwMode="auto">
          <a:xfrm>
            <a:off x="7259638" y="4826000"/>
            <a:ext cx="315912" cy="96838"/>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Zambia</a:t>
            </a:r>
          </a:p>
        </p:txBody>
      </p:sp>
      <p:sp>
        <p:nvSpPr>
          <p:cNvPr id="41024" name="Text Box 143"/>
          <p:cNvSpPr txBox="1">
            <a:spLocks noChangeArrowheads="1"/>
          </p:cNvSpPr>
          <p:nvPr/>
        </p:nvSpPr>
        <p:spPr bwMode="auto">
          <a:xfrm>
            <a:off x="7135813" y="5227638"/>
            <a:ext cx="417512" cy="96837"/>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Botswana</a:t>
            </a:r>
          </a:p>
        </p:txBody>
      </p:sp>
      <p:sp>
        <p:nvSpPr>
          <p:cNvPr id="41025" name="Text Box 144"/>
          <p:cNvSpPr txBox="1">
            <a:spLocks noChangeArrowheads="1"/>
          </p:cNvSpPr>
          <p:nvPr/>
        </p:nvSpPr>
        <p:spPr bwMode="auto">
          <a:xfrm>
            <a:off x="7551738" y="5129213"/>
            <a:ext cx="436562" cy="96837"/>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Zimbabwe</a:t>
            </a:r>
          </a:p>
        </p:txBody>
      </p:sp>
      <p:sp>
        <p:nvSpPr>
          <p:cNvPr id="41026" name="Text Box 145"/>
          <p:cNvSpPr txBox="1">
            <a:spLocks noChangeArrowheads="1"/>
          </p:cNvSpPr>
          <p:nvPr/>
        </p:nvSpPr>
        <p:spPr bwMode="auto">
          <a:xfrm>
            <a:off x="8012113" y="5199063"/>
            <a:ext cx="544512" cy="96837"/>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Mozambique</a:t>
            </a:r>
          </a:p>
        </p:txBody>
      </p:sp>
      <p:sp>
        <p:nvSpPr>
          <p:cNvPr id="41027" name="Text Box 146"/>
          <p:cNvSpPr txBox="1">
            <a:spLocks noChangeArrowheads="1"/>
          </p:cNvSpPr>
          <p:nvPr/>
        </p:nvSpPr>
        <p:spPr bwMode="auto">
          <a:xfrm>
            <a:off x="7219950" y="5705475"/>
            <a:ext cx="247650" cy="193675"/>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South</a:t>
            </a:r>
          </a:p>
          <a:p>
            <a:pPr>
              <a:lnSpc>
                <a:spcPct val="70000"/>
              </a:lnSpc>
            </a:pPr>
            <a:r>
              <a:rPr lang="en-US" sz="900">
                <a:solidFill>
                  <a:srgbClr val="000000"/>
                </a:solidFill>
                <a:latin typeface="Arial Narrow" pitchFamily="34" charset="0"/>
                <a:ea typeface="ＭＳ Ｐゴシック" pitchFamily="34" charset="-128"/>
              </a:rPr>
              <a:t>Africa</a:t>
            </a:r>
          </a:p>
        </p:txBody>
      </p:sp>
      <p:sp>
        <p:nvSpPr>
          <p:cNvPr id="41028" name="Text Box 147"/>
          <p:cNvSpPr txBox="1">
            <a:spLocks noChangeArrowheads="1"/>
          </p:cNvSpPr>
          <p:nvPr/>
        </p:nvSpPr>
        <p:spPr bwMode="auto">
          <a:xfrm>
            <a:off x="8577263" y="5645150"/>
            <a:ext cx="523875" cy="96838"/>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Madagascar</a:t>
            </a:r>
          </a:p>
        </p:txBody>
      </p:sp>
      <p:sp>
        <p:nvSpPr>
          <p:cNvPr id="41029" name="Text Box 148"/>
          <p:cNvSpPr txBox="1">
            <a:spLocks noChangeArrowheads="1"/>
          </p:cNvSpPr>
          <p:nvPr/>
        </p:nvSpPr>
        <p:spPr bwMode="auto">
          <a:xfrm>
            <a:off x="8524875" y="4602163"/>
            <a:ext cx="387350" cy="96837"/>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Comoros</a:t>
            </a:r>
          </a:p>
        </p:txBody>
      </p:sp>
      <p:sp>
        <p:nvSpPr>
          <p:cNvPr id="41030" name="Text Box 149"/>
          <p:cNvSpPr txBox="1">
            <a:spLocks noChangeArrowheads="1"/>
          </p:cNvSpPr>
          <p:nvPr/>
        </p:nvSpPr>
        <p:spPr bwMode="auto">
          <a:xfrm>
            <a:off x="7775575" y="5895975"/>
            <a:ext cx="338138" cy="96838"/>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Lesotho</a:t>
            </a:r>
          </a:p>
        </p:txBody>
      </p:sp>
      <p:sp>
        <p:nvSpPr>
          <p:cNvPr id="41031" name="Text Box 150"/>
          <p:cNvSpPr txBox="1">
            <a:spLocks noChangeArrowheads="1"/>
          </p:cNvSpPr>
          <p:nvPr/>
        </p:nvSpPr>
        <p:spPr bwMode="auto">
          <a:xfrm>
            <a:off x="8015288" y="5602288"/>
            <a:ext cx="433387" cy="96837"/>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Swaziland</a:t>
            </a:r>
          </a:p>
        </p:txBody>
      </p:sp>
      <p:sp>
        <p:nvSpPr>
          <p:cNvPr id="629" name="Line 151"/>
          <p:cNvSpPr>
            <a:spLocks noChangeShapeType="1"/>
          </p:cNvSpPr>
          <p:nvPr/>
        </p:nvSpPr>
        <p:spPr bwMode="auto">
          <a:xfrm flipH="1">
            <a:off x="7785100" y="5637213"/>
            <a:ext cx="219075" cy="7937"/>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41033" name="Text Box 152"/>
          <p:cNvSpPr txBox="1">
            <a:spLocks noChangeArrowheads="1"/>
          </p:cNvSpPr>
          <p:nvPr/>
        </p:nvSpPr>
        <p:spPr bwMode="auto">
          <a:xfrm>
            <a:off x="8007350" y="4506913"/>
            <a:ext cx="295275" cy="96837"/>
          </a:xfrm>
          <a:prstGeom prst="rect">
            <a:avLst/>
          </a:prstGeom>
          <a:noFill/>
          <a:ln w="9525">
            <a:noFill/>
            <a:miter lim="800000"/>
            <a:headEnd/>
            <a:tailEnd/>
          </a:ln>
        </p:spPr>
        <p:txBody>
          <a:bodyPr wrap="none" lIns="0" tIns="0" rIns="0" bIns="0">
            <a:spAutoFit/>
          </a:bodyPr>
          <a:lstStyle/>
          <a:p>
            <a:pPr>
              <a:lnSpc>
                <a:spcPct val="70000"/>
              </a:lnSpc>
            </a:pPr>
            <a:r>
              <a:rPr lang="en-US" sz="900">
                <a:solidFill>
                  <a:srgbClr val="000000"/>
                </a:solidFill>
                <a:latin typeface="Arial Narrow" pitchFamily="34" charset="0"/>
                <a:ea typeface="ＭＳ Ｐゴシック" pitchFamily="34" charset="-128"/>
              </a:rPr>
              <a:t>Malawi</a:t>
            </a:r>
          </a:p>
        </p:txBody>
      </p:sp>
      <p:sp>
        <p:nvSpPr>
          <p:cNvPr id="631" name="Freeform 153"/>
          <p:cNvSpPr>
            <a:spLocks/>
          </p:cNvSpPr>
          <p:nvPr/>
        </p:nvSpPr>
        <p:spPr bwMode="auto">
          <a:xfrm>
            <a:off x="7912100" y="4602163"/>
            <a:ext cx="106363" cy="166687"/>
          </a:xfrm>
          <a:custGeom>
            <a:avLst/>
            <a:gdLst>
              <a:gd name="T0" fmla="*/ 2147483647 w 76"/>
              <a:gd name="T1" fmla="*/ 0 h 116"/>
              <a:gd name="T2" fmla="*/ 0 w 76"/>
              <a:gd name="T3" fmla="*/ 2147483647 h 116"/>
              <a:gd name="T4" fmla="*/ 0 60000 65536"/>
              <a:gd name="T5" fmla="*/ 0 60000 65536"/>
              <a:gd name="T6" fmla="*/ 0 w 76"/>
              <a:gd name="T7" fmla="*/ 0 h 116"/>
              <a:gd name="T8" fmla="*/ 76 w 76"/>
              <a:gd name="T9" fmla="*/ 116 h 116"/>
            </a:gdLst>
            <a:ahLst/>
            <a:cxnLst>
              <a:cxn ang="T4">
                <a:pos x="T0" y="T1"/>
              </a:cxn>
              <a:cxn ang="T5">
                <a:pos x="T2" y="T3"/>
              </a:cxn>
            </a:cxnLst>
            <a:rect l="T6" t="T7" r="T8" b="T9"/>
            <a:pathLst>
              <a:path w="76" h="116">
                <a:moveTo>
                  <a:pt x="76" y="0"/>
                </a:moveTo>
                <a:lnTo>
                  <a:pt x="0" y="116"/>
                </a:lnTo>
              </a:path>
            </a:pathLst>
          </a:cu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32" name="Line 154"/>
          <p:cNvSpPr>
            <a:spLocks noChangeShapeType="1"/>
          </p:cNvSpPr>
          <p:nvPr/>
        </p:nvSpPr>
        <p:spPr bwMode="auto">
          <a:xfrm>
            <a:off x="8624888" y="5475288"/>
            <a:ext cx="133350" cy="138112"/>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33" name="Line 155"/>
          <p:cNvSpPr>
            <a:spLocks noChangeShapeType="1"/>
          </p:cNvSpPr>
          <p:nvPr/>
        </p:nvSpPr>
        <p:spPr bwMode="auto">
          <a:xfrm>
            <a:off x="8088313" y="5060950"/>
            <a:ext cx="66675" cy="138113"/>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634" name="Line 95"/>
          <p:cNvSpPr>
            <a:spLocks noChangeShapeType="1"/>
          </p:cNvSpPr>
          <p:nvPr/>
        </p:nvSpPr>
        <p:spPr bwMode="auto">
          <a:xfrm flipV="1">
            <a:off x="6324600" y="3819525"/>
            <a:ext cx="161925" cy="214313"/>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41038" name="Text Box 110"/>
          <p:cNvSpPr txBox="1">
            <a:spLocks noChangeArrowheads="1"/>
          </p:cNvSpPr>
          <p:nvPr/>
        </p:nvSpPr>
        <p:spPr bwMode="auto">
          <a:xfrm>
            <a:off x="7489825" y="3336925"/>
            <a:ext cx="346075" cy="12382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Narrow" pitchFamily="34" charset="0"/>
                <a:ea typeface="ＭＳ Ｐゴシック" pitchFamily="34" charset="-128"/>
              </a:rPr>
              <a:t>S. Sudan</a:t>
            </a:r>
          </a:p>
        </p:txBody>
      </p:sp>
      <p:sp>
        <p:nvSpPr>
          <p:cNvPr id="636" name="Freeform 635"/>
          <p:cNvSpPr/>
          <p:nvPr/>
        </p:nvSpPr>
        <p:spPr bwMode="auto">
          <a:xfrm>
            <a:off x="7820025" y="3127375"/>
            <a:ext cx="130175" cy="163513"/>
          </a:xfrm>
          <a:custGeom>
            <a:avLst/>
            <a:gdLst>
              <a:gd name="connsiteX0" fmla="*/ 129654 w 129654"/>
              <a:gd name="connsiteY0" fmla="*/ 163773 h 163773"/>
              <a:gd name="connsiteX1" fmla="*/ 109182 w 129654"/>
              <a:gd name="connsiteY1" fmla="*/ 156950 h 163773"/>
              <a:gd name="connsiteX2" fmla="*/ 102358 w 129654"/>
              <a:gd name="connsiteY2" fmla="*/ 136478 h 163773"/>
              <a:gd name="connsiteX3" fmla="*/ 95535 w 129654"/>
              <a:gd name="connsiteY3" fmla="*/ 88711 h 163773"/>
              <a:gd name="connsiteX4" fmla="*/ 54591 w 129654"/>
              <a:gd name="connsiteY4" fmla="*/ 75063 h 163773"/>
              <a:gd name="connsiteX5" fmla="*/ 47767 w 129654"/>
              <a:gd name="connsiteY5" fmla="*/ 27296 h 163773"/>
              <a:gd name="connsiteX6" fmla="*/ 40944 w 129654"/>
              <a:gd name="connsiteY6" fmla="*/ 6824 h 163773"/>
              <a:gd name="connsiteX7" fmla="*/ 13648 w 129654"/>
              <a:gd name="connsiteY7" fmla="*/ 0 h 163773"/>
              <a:gd name="connsiteX8" fmla="*/ 6824 w 129654"/>
              <a:gd name="connsiteY8" fmla="*/ 34120 h 163773"/>
              <a:gd name="connsiteX9" fmla="*/ 0 w 129654"/>
              <a:gd name="connsiteY9" fmla="*/ 54591 h 163773"/>
              <a:gd name="connsiteX10" fmla="*/ 6824 w 129654"/>
              <a:gd name="connsiteY10" fmla="*/ 75063 h 163773"/>
              <a:gd name="connsiteX11" fmla="*/ 6824 w 129654"/>
              <a:gd name="connsiteY11" fmla="*/ 81887 h 16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654" h="163773">
                <a:moveTo>
                  <a:pt x="129654" y="163773"/>
                </a:moveTo>
                <a:cubicBezTo>
                  <a:pt x="122830" y="161499"/>
                  <a:pt x="114268" y="162036"/>
                  <a:pt x="109182" y="156950"/>
                </a:cubicBezTo>
                <a:cubicBezTo>
                  <a:pt x="104096" y="151864"/>
                  <a:pt x="103769" y="143531"/>
                  <a:pt x="102358" y="136478"/>
                </a:cubicBezTo>
                <a:cubicBezTo>
                  <a:pt x="99204" y="120706"/>
                  <a:pt x="105410" y="101407"/>
                  <a:pt x="95535" y="88711"/>
                </a:cubicBezTo>
                <a:cubicBezTo>
                  <a:pt x="86703" y="77355"/>
                  <a:pt x="54591" y="75063"/>
                  <a:pt x="54591" y="75063"/>
                </a:cubicBezTo>
                <a:cubicBezTo>
                  <a:pt x="52316" y="59141"/>
                  <a:pt x="50921" y="43068"/>
                  <a:pt x="47767" y="27296"/>
                </a:cubicBezTo>
                <a:cubicBezTo>
                  <a:pt x="46356" y="20243"/>
                  <a:pt x="46561" y="11318"/>
                  <a:pt x="40944" y="6824"/>
                </a:cubicBezTo>
                <a:cubicBezTo>
                  <a:pt x="33621" y="965"/>
                  <a:pt x="22747" y="2275"/>
                  <a:pt x="13648" y="0"/>
                </a:cubicBezTo>
                <a:cubicBezTo>
                  <a:pt x="11373" y="11373"/>
                  <a:pt x="9637" y="22868"/>
                  <a:pt x="6824" y="34120"/>
                </a:cubicBezTo>
                <a:cubicBezTo>
                  <a:pt x="5079" y="41098"/>
                  <a:pt x="0" y="47398"/>
                  <a:pt x="0" y="54591"/>
                </a:cubicBezTo>
                <a:cubicBezTo>
                  <a:pt x="0" y="61784"/>
                  <a:pt x="5079" y="68085"/>
                  <a:pt x="6824" y="75063"/>
                </a:cubicBezTo>
                <a:cubicBezTo>
                  <a:pt x="7376" y="77270"/>
                  <a:pt x="6824" y="79612"/>
                  <a:pt x="6824" y="81887"/>
                </a:cubicBezTo>
              </a:path>
            </a:pathLst>
          </a:custGeom>
          <a:noFill/>
          <a:ln w="12700" cap="flat" cmpd="sng" algn="ctr">
            <a:solidFill>
              <a:srgbClr val="000000"/>
            </a:solidFill>
            <a:prstDash val="solid"/>
            <a:round/>
            <a:headEnd type="none" w="med" len="med"/>
            <a:tailEnd type="none" w="med" len="med"/>
          </a:ln>
          <a:effectLst/>
        </p:spPr>
        <p:txBody>
          <a:bodyPr/>
          <a:lstStyle/>
          <a:p>
            <a:pPr defTabSz="966788">
              <a:defRPr/>
            </a:pPr>
            <a:endParaRPr lang="en-US" sz="800" kern="0">
              <a:solidFill>
                <a:srgbClr val="000000"/>
              </a:solidFill>
              <a:ea typeface="ＭＳ Ｐゴシック" pitchFamily="34" charset="-128"/>
            </a:endParaRPr>
          </a:p>
        </p:txBody>
      </p:sp>
      <p:sp>
        <p:nvSpPr>
          <p:cNvPr id="637" name="Freeform 636"/>
          <p:cNvSpPr/>
          <p:nvPr/>
        </p:nvSpPr>
        <p:spPr bwMode="auto">
          <a:xfrm>
            <a:off x="7416800" y="3252788"/>
            <a:ext cx="76200" cy="133350"/>
          </a:xfrm>
          <a:custGeom>
            <a:avLst/>
            <a:gdLst>
              <a:gd name="connsiteX0" fmla="*/ 0 w 75063"/>
              <a:gd name="connsiteY0" fmla="*/ 133363 h 133363"/>
              <a:gd name="connsiteX1" fmla="*/ 6824 w 75063"/>
              <a:gd name="connsiteY1" fmla="*/ 51476 h 133363"/>
              <a:gd name="connsiteX2" fmla="*/ 13648 w 75063"/>
              <a:gd name="connsiteY2" fmla="*/ 10533 h 133363"/>
              <a:gd name="connsiteX3" fmla="*/ 75063 w 75063"/>
              <a:gd name="connsiteY3" fmla="*/ 10533 h 133363"/>
            </a:gdLst>
            <a:ahLst/>
            <a:cxnLst>
              <a:cxn ang="0">
                <a:pos x="connsiteX0" y="connsiteY0"/>
              </a:cxn>
              <a:cxn ang="0">
                <a:pos x="connsiteX1" y="connsiteY1"/>
              </a:cxn>
              <a:cxn ang="0">
                <a:pos x="connsiteX2" y="connsiteY2"/>
              </a:cxn>
              <a:cxn ang="0">
                <a:pos x="connsiteX3" y="connsiteY3"/>
              </a:cxn>
            </a:cxnLst>
            <a:rect l="l" t="t" r="r" b="b"/>
            <a:pathLst>
              <a:path w="75063" h="133363">
                <a:moveTo>
                  <a:pt x="0" y="133363"/>
                </a:moveTo>
                <a:cubicBezTo>
                  <a:pt x="2275" y="106067"/>
                  <a:pt x="3799" y="78699"/>
                  <a:pt x="6824" y="51476"/>
                </a:cubicBezTo>
                <a:cubicBezTo>
                  <a:pt x="8352" y="37725"/>
                  <a:pt x="1784" y="17651"/>
                  <a:pt x="13648" y="10533"/>
                </a:cubicBezTo>
                <a:cubicBezTo>
                  <a:pt x="31202" y="0"/>
                  <a:pt x="54591" y="10533"/>
                  <a:pt x="75063" y="10533"/>
                </a:cubicBezTo>
              </a:path>
            </a:pathLst>
          </a:custGeom>
          <a:noFill/>
          <a:ln w="12700" cap="flat" cmpd="sng" algn="ctr">
            <a:solidFill>
              <a:srgbClr val="000000"/>
            </a:solidFill>
            <a:prstDash val="solid"/>
            <a:round/>
            <a:headEnd type="none" w="med" len="med"/>
            <a:tailEnd type="none" w="med" len="med"/>
          </a:ln>
          <a:effectLst/>
        </p:spPr>
        <p:txBody>
          <a:bodyPr/>
          <a:lstStyle/>
          <a:p>
            <a:pPr defTabSz="966788">
              <a:defRPr/>
            </a:pPr>
            <a:endParaRPr lang="en-US" sz="800" kern="0">
              <a:solidFill>
                <a:srgbClr val="000000"/>
              </a:solidFill>
              <a:ea typeface="ＭＳ Ｐゴシック" pitchFamily="34" charset="-128"/>
            </a:endParaRPr>
          </a:p>
        </p:txBody>
      </p:sp>
      <p:sp>
        <p:nvSpPr>
          <p:cNvPr id="638" name="Freeform 637"/>
          <p:cNvSpPr/>
          <p:nvPr/>
        </p:nvSpPr>
        <p:spPr bwMode="auto">
          <a:xfrm>
            <a:off x="7485063" y="3208338"/>
            <a:ext cx="352425" cy="133350"/>
          </a:xfrm>
          <a:custGeom>
            <a:avLst/>
            <a:gdLst>
              <a:gd name="connsiteX0" fmla="*/ 0 w 351045"/>
              <a:gd name="connsiteY0" fmla="*/ 54592 h 133643"/>
              <a:gd name="connsiteX1" fmla="*/ 20472 w 351045"/>
              <a:gd name="connsiteY1" fmla="*/ 116006 h 133643"/>
              <a:gd name="connsiteX2" fmla="*/ 75063 w 351045"/>
              <a:gd name="connsiteY2" fmla="*/ 109183 h 133643"/>
              <a:gd name="connsiteX3" fmla="*/ 218364 w 351045"/>
              <a:gd name="connsiteY3" fmla="*/ 116006 h 133643"/>
              <a:gd name="connsiteX4" fmla="*/ 225188 w 351045"/>
              <a:gd name="connsiteY4" fmla="*/ 81887 h 133643"/>
              <a:gd name="connsiteX5" fmla="*/ 232012 w 351045"/>
              <a:gd name="connsiteY5" fmla="*/ 54592 h 133643"/>
              <a:gd name="connsiteX6" fmla="*/ 252484 w 351045"/>
              <a:gd name="connsiteY6" fmla="*/ 61415 h 133643"/>
              <a:gd name="connsiteX7" fmla="*/ 293427 w 351045"/>
              <a:gd name="connsiteY7" fmla="*/ 81887 h 133643"/>
              <a:gd name="connsiteX8" fmla="*/ 320722 w 351045"/>
              <a:gd name="connsiteY8" fmla="*/ 75063 h 133643"/>
              <a:gd name="connsiteX9" fmla="*/ 327546 w 351045"/>
              <a:gd name="connsiteY9" fmla="*/ 47768 h 133643"/>
              <a:gd name="connsiteX10" fmla="*/ 348018 w 351045"/>
              <a:gd name="connsiteY10" fmla="*/ 6824 h 133643"/>
              <a:gd name="connsiteX11" fmla="*/ 334370 w 351045"/>
              <a:gd name="connsiteY11" fmla="*/ 0 h 133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1045" h="133643">
                <a:moveTo>
                  <a:pt x="0" y="54592"/>
                </a:moveTo>
                <a:cubicBezTo>
                  <a:pt x="110" y="55249"/>
                  <a:pt x="3928" y="112697"/>
                  <a:pt x="20472" y="116006"/>
                </a:cubicBezTo>
                <a:cubicBezTo>
                  <a:pt x="38454" y="119603"/>
                  <a:pt x="56866" y="111457"/>
                  <a:pt x="75063" y="109183"/>
                </a:cubicBezTo>
                <a:cubicBezTo>
                  <a:pt x="148446" y="133643"/>
                  <a:pt x="101652" y="123787"/>
                  <a:pt x="218364" y="116006"/>
                </a:cubicBezTo>
                <a:cubicBezTo>
                  <a:pt x="220639" y="104633"/>
                  <a:pt x="222672" y="93209"/>
                  <a:pt x="225188" y="81887"/>
                </a:cubicBezTo>
                <a:cubicBezTo>
                  <a:pt x="227223" y="72732"/>
                  <a:pt x="224509" y="60219"/>
                  <a:pt x="232012" y="54592"/>
                </a:cubicBezTo>
                <a:cubicBezTo>
                  <a:pt x="237766" y="50276"/>
                  <a:pt x="245660" y="59141"/>
                  <a:pt x="252484" y="61415"/>
                </a:cubicBezTo>
                <a:cubicBezTo>
                  <a:pt x="262835" y="68316"/>
                  <a:pt x="279300" y="81887"/>
                  <a:pt x="293427" y="81887"/>
                </a:cubicBezTo>
                <a:cubicBezTo>
                  <a:pt x="302805" y="81887"/>
                  <a:pt x="311624" y="77338"/>
                  <a:pt x="320722" y="75063"/>
                </a:cubicBezTo>
                <a:cubicBezTo>
                  <a:pt x="322997" y="65965"/>
                  <a:pt x="323852" y="56388"/>
                  <a:pt x="327546" y="47768"/>
                </a:cubicBezTo>
                <a:cubicBezTo>
                  <a:pt x="330995" y="39720"/>
                  <a:pt x="351045" y="18931"/>
                  <a:pt x="348018" y="6824"/>
                </a:cubicBezTo>
                <a:cubicBezTo>
                  <a:pt x="346784" y="1890"/>
                  <a:pt x="338919" y="2275"/>
                  <a:pt x="334370" y="0"/>
                </a:cubicBezTo>
              </a:path>
            </a:pathLst>
          </a:custGeom>
          <a:noFill/>
          <a:ln w="12700" cap="flat" cmpd="sng" algn="ctr">
            <a:solidFill>
              <a:srgbClr val="000000"/>
            </a:solidFill>
            <a:prstDash val="solid"/>
            <a:round/>
            <a:headEnd type="none" w="med" len="med"/>
            <a:tailEnd type="none" w="med" len="med"/>
          </a:ln>
          <a:effectLst/>
        </p:spPr>
        <p:txBody>
          <a:bodyPr/>
          <a:lstStyle/>
          <a:p>
            <a:pPr defTabSz="966788">
              <a:defRPr/>
            </a:pPr>
            <a:endParaRPr lang="en-US" sz="800" kern="0">
              <a:solidFill>
                <a:srgbClr val="000000"/>
              </a:solidFill>
              <a:ea typeface="ＭＳ Ｐゴシック" pitchFamily="34" charset="-128"/>
            </a:endParaRPr>
          </a:p>
        </p:txBody>
      </p:sp>
      <p:sp>
        <p:nvSpPr>
          <p:cNvPr id="639" name="Oval 202"/>
          <p:cNvSpPr>
            <a:spLocks noChangeArrowheads="1"/>
          </p:cNvSpPr>
          <p:nvPr/>
        </p:nvSpPr>
        <p:spPr bwMode="auto">
          <a:xfrm>
            <a:off x="8040688" y="5308600"/>
            <a:ext cx="160337"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1</a:t>
            </a:r>
          </a:p>
        </p:txBody>
      </p:sp>
      <p:sp>
        <p:nvSpPr>
          <p:cNvPr id="640" name="Oval 202"/>
          <p:cNvSpPr>
            <a:spLocks noChangeArrowheads="1"/>
          </p:cNvSpPr>
          <p:nvPr/>
        </p:nvSpPr>
        <p:spPr bwMode="auto">
          <a:xfrm>
            <a:off x="7002463" y="3600450"/>
            <a:ext cx="160337"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1</a:t>
            </a:r>
          </a:p>
        </p:txBody>
      </p:sp>
      <p:sp>
        <p:nvSpPr>
          <p:cNvPr id="641" name="Oval 202"/>
          <p:cNvSpPr>
            <a:spLocks noChangeArrowheads="1"/>
          </p:cNvSpPr>
          <p:nvPr/>
        </p:nvSpPr>
        <p:spPr bwMode="auto">
          <a:xfrm>
            <a:off x="6781800" y="4775200"/>
            <a:ext cx="160338"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1</a:t>
            </a:r>
          </a:p>
        </p:txBody>
      </p:sp>
      <p:sp>
        <p:nvSpPr>
          <p:cNvPr id="642" name="Oval 202"/>
          <p:cNvSpPr>
            <a:spLocks noChangeArrowheads="1"/>
          </p:cNvSpPr>
          <p:nvPr/>
        </p:nvSpPr>
        <p:spPr bwMode="auto">
          <a:xfrm>
            <a:off x="6477000" y="3571875"/>
            <a:ext cx="160338"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2</a:t>
            </a:r>
          </a:p>
        </p:txBody>
      </p:sp>
      <p:sp>
        <p:nvSpPr>
          <p:cNvPr id="643" name="Oval 202"/>
          <p:cNvSpPr>
            <a:spLocks noChangeArrowheads="1"/>
          </p:cNvSpPr>
          <p:nvPr/>
        </p:nvSpPr>
        <p:spPr bwMode="auto">
          <a:xfrm>
            <a:off x="7840663" y="4257675"/>
            <a:ext cx="160337"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1</a:t>
            </a:r>
          </a:p>
        </p:txBody>
      </p:sp>
      <p:sp>
        <p:nvSpPr>
          <p:cNvPr id="644" name="Oval 202"/>
          <p:cNvSpPr>
            <a:spLocks noChangeArrowheads="1"/>
          </p:cNvSpPr>
          <p:nvPr/>
        </p:nvSpPr>
        <p:spPr bwMode="auto">
          <a:xfrm>
            <a:off x="7535863" y="2813050"/>
            <a:ext cx="160337"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2</a:t>
            </a:r>
          </a:p>
        </p:txBody>
      </p:sp>
      <p:sp>
        <p:nvSpPr>
          <p:cNvPr id="645" name="Oval 202"/>
          <p:cNvSpPr>
            <a:spLocks noChangeArrowheads="1"/>
          </p:cNvSpPr>
          <p:nvPr/>
        </p:nvSpPr>
        <p:spPr bwMode="auto">
          <a:xfrm>
            <a:off x="5764213" y="3362325"/>
            <a:ext cx="160337"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2</a:t>
            </a:r>
          </a:p>
        </p:txBody>
      </p:sp>
      <p:sp>
        <p:nvSpPr>
          <p:cNvPr id="646" name="Line 46"/>
          <p:cNvSpPr>
            <a:spLocks noChangeShapeType="1"/>
          </p:cNvSpPr>
          <p:nvPr/>
        </p:nvSpPr>
        <p:spPr bwMode="auto">
          <a:xfrm flipH="1" flipV="1">
            <a:off x="5976938" y="3463925"/>
            <a:ext cx="68262" cy="138113"/>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41050" name="Text Box 45"/>
          <p:cNvSpPr txBox="1">
            <a:spLocks noChangeArrowheads="1"/>
          </p:cNvSpPr>
          <p:nvPr/>
        </p:nvSpPr>
        <p:spPr bwMode="auto">
          <a:xfrm>
            <a:off x="6030913" y="3595688"/>
            <a:ext cx="217487" cy="138112"/>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Togo</a:t>
            </a:r>
          </a:p>
        </p:txBody>
      </p:sp>
      <p:sp>
        <p:nvSpPr>
          <p:cNvPr id="648" name="Line 54"/>
          <p:cNvSpPr>
            <a:spLocks noChangeShapeType="1"/>
          </p:cNvSpPr>
          <p:nvPr/>
        </p:nvSpPr>
        <p:spPr bwMode="auto">
          <a:xfrm flipH="1">
            <a:off x="5686425" y="3521075"/>
            <a:ext cx="152400" cy="212725"/>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dirty="0">
              <a:solidFill>
                <a:srgbClr val="000000"/>
              </a:solidFill>
              <a:ea typeface="ＭＳ Ｐゴシック" pitchFamily="34" charset="-128"/>
            </a:endParaRPr>
          </a:p>
        </p:txBody>
      </p:sp>
      <p:sp>
        <p:nvSpPr>
          <p:cNvPr id="41052" name="Text Box 47"/>
          <p:cNvSpPr txBox="1">
            <a:spLocks noChangeArrowheads="1"/>
          </p:cNvSpPr>
          <p:nvPr/>
        </p:nvSpPr>
        <p:spPr bwMode="auto">
          <a:xfrm>
            <a:off x="5543550" y="3676650"/>
            <a:ext cx="284163" cy="139700"/>
          </a:xfrm>
          <a:prstGeom prst="rect">
            <a:avLst/>
          </a:prstGeom>
          <a:noFill/>
          <a:ln w="9525">
            <a:noFill/>
            <a:miter lim="800000"/>
            <a:headEnd/>
            <a:tailEnd/>
          </a:ln>
        </p:spPr>
        <p:txBody>
          <a:bodyPr wrap="none" lIns="0" tIns="0" rIns="0" bIns="0">
            <a:spAutoFit/>
          </a:bodyPr>
          <a:lstStyle/>
          <a:p>
            <a:pPr algn="ctr"/>
            <a:r>
              <a:rPr lang="en-US" sz="900">
                <a:solidFill>
                  <a:srgbClr val="000000"/>
                </a:solidFill>
                <a:latin typeface="Arial Narrow" pitchFamily="34" charset="0"/>
                <a:ea typeface="ＭＳ Ｐゴシック" pitchFamily="34" charset="-128"/>
              </a:rPr>
              <a:t>Ghana</a:t>
            </a:r>
          </a:p>
        </p:txBody>
      </p:sp>
      <p:sp>
        <p:nvSpPr>
          <p:cNvPr id="650" name="Oval 202"/>
          <p:cNvSpPr>
            <a:spLocks noChangeArrowheads="1"/>
          </p:cNvSpPr>
          <p:nvPr/>
        </p:nvSpPr>
        <p:spPr bwMode="auto">
          <a:xfrm>
            <a:off x="5868988" y="3590925"/>
            <a:ext cx="160337"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1</a:t>
            </a:r>
          </a:p>
        </p:txBody>
      </p:sp>
      <p:sp>
        <p:nvSpPr>
          <p:cNvPr id="651" name="Oval 202"/>
          <p:cNvSpPr>
            <a:spLocks noChangeArrowheads="1"/>
          </p:cNvSpPr>
          <p:nvPr/>
        </p:nvSpPr>
        <p:spPr bwMode="auto">
          <a:xfrm>
            <a:off x="5486400" y="3048000"/>
            <a:ext cx="160338"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1</a:t>
            </a:r>
          </a:p>
        </p:txBody>
      </p:sp>
      <p:sp>
        <p:nvSpPr>
          <p:cNvPr id="652" name="Oval 202"/>
          <p:cNvSpPr>
            <a:spLocks noChangeArrowheads="1"/>
          </p:cNvSpPr>
          <p:nvPr/>
        </p:nvSpPr>
        <p:spPr bwMode="auto">
          <a:xfrm>
            <a:off x="6164263" y="3352800"/>
            <a:ext cx="160337"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1</a:t>
            </a:r>
          </a:p>
        </p:txBody>
      </p:sp>
      <p:sp>
        <p:nvSpPr>
          <p:cNvPr id="653" name="Oval 202"/>
          <p:cNvSpPr>
            <a:spLocks noChangeArrowheads="1"/>
          </p:cNvSpPr>
          <p:nvPr/>
        </p:nvSpPr>
        <p:spPr bwMode="auto">
          <a:xfrm>
            <a:off x="4953000" y="3695700"/>
            <a:ext cx="160338"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1</a:t>
            </a:r>
          </a:p>
        </p:txBody>
      </p:sp>
      <p:sp>
        <p:nvSpPr>
          <p:cNvPr id="654" name="Oval 202"/>
          <p:cNvSpPr>
            <a:spLocks noChangeArrowheads="1"/>
          </p:cNvSpPr>
          <p:nvPr/>
        </p:nvSpPr>
        <p:spPr bwMode="auto">
          <a:xfrm>
            <a:off x="4610100" y="2819400"/>
            <a:ext cx="160338"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1</a:t>
            </a:r>
          </a:p>
        </p:txBody>
      </p:sp>
      <p:sp>
        <p:nvSpPr>
          <p:cNvPr id="655" name="Oval 202"/>
          <p:cNvSpPr>
            <a:spLocks noChangeArrowheads="1"/>
          </p:cNvSpPr>
          <p:nvPr/>
        </p:nvSpPr>
        <p:spPr bwMode="auto">
          <a:xfrm>
            <a:off x="7840663" y="4648200"/>
            <a:ext cx="160337"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1</a:t>
            </a:r>
          </a:p>
        </p:txBody>
      </p:sp>
      <p:sp>
        <p:nvSpPr>
          <p:cNvPr id="656" name="Oval 202"/>
          <p:cNvSpPr>
            <a:spLocks noChangeArrowheads="1"/>
          </p:cNvSpPr>
          <p:nvPr/>
        </p:nvSpPr>
        <p:spPr bwMode="auto">
          <a:xfrm>
            <a:off x="7154863" y="5346700"/>
            <a:ext cx="160337"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2</a:t>
            </a:r>
          </a:p>
        </p:txBody>
      </p:sp>
      <p:sp>
        <p:nvSpPr>
          <p:cNvPr id="657" name="Oval 202"/>
          <p:cNvSpPr>
            <a:spLocks noChangeArrowheads="1"/>
          </p:cNvSpPr>
          <p:nvPr/>
        </p:nvSpPr>
        <p:spPr bwMode="auto">
          <a:xfrm>
            <a:off x="6926263" y="3041650"/>
            <a:ext cx="160337"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1</a:t>
            </a:r>
          </a:p>
        </p:txBody>
      </p:sp>
      <p:sp>
        <p:nvSpPr>
          <p:cNvPr id="658" name="Oval 202"/>
          <p:cNvSpPr>
            <a:spLocks noChangeArrowheads="1"/>
          </p:cNvSpPr>
          <p:nvPr/>
        </p:nvSpPr>
        <p:spPr bwMode="auto">
          <a:xfrm>
            <a:off x="7086600" y="4191000"/>
            <a:ext cx="160338"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2</a:t>
            </a:r>
          </a:p>
        </p:txBody>
      </p:sp>
      <p:sp>
        <p:nvSpPr>
          <p:cNvPr id="659" name="Oval 202"/>
          <p:cNvSpPr>
            <a:spLocks noChangeArrowheads="1"/>
          </p:cNvSpPr>
          <p:nvPr/>
        </p:nvSpPr>
        <p:spPr bwMode="auto">
          <a:xfrm>
            <a:off x="5478463" y="1822450"/>
            <a:ext cx="160337" cy="168275"/>
          </a:xfrm>
          <a:prstGeom prst="ellipse">
            <a:avLst/>
          </a:prstGeom>
          <a:solidFill>
            <a:srgbClr val="000000"/>
          </a:solidFill>
          <a:ln w="9525">
            <a:solidFill>
              <a:srgbClr val="000000"/>
            </a:solidFill>
            <a:round/>
            <a:headEnd/>
            <a:tailEnd/>
          </a:ln>
        </p:spPr>
        <p:txBody>
          <a:bodyPr wrap="none" anchor="ctr"/>
          <a:lstStyle/>
          <a:p>
            <a:pPr algn="ctr">
              <a:defRPr/>
            </a:pPr>
            <a:r>
              <a:rPr lang="en-US" sz="1200" b="1" kern="0" dirty="0">
                <a:solidFill>
                  <a:srgbClr val="FFFFFF"/>
                </a:solidFill>
                <a:ea typeface="ＭＳ Ｐゴシック" pitchFamily="34" charset="-128"/>
              </a:rPr>
              <a:t>2</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5379" y="304800"/>
            <a:ext cx="7303910" cy="1015663"/>
          </a:xfrm>
          <a:prstGeom prst="rect">
            <a:avLst/>
          </a:prstGeom>
          <a:noFill/>
          <a:ln w="6350">
            <a:noFill/>
          </a:ln>
        </p:spPr>
        <p:txBody>
          <a:bodyPr wrap="square" rtlCol="0">
            <a:spAutoFit/>
          </a:bodyPr>
          <a:lstStyle/>
          <a:p>
            <a:pPr algn="ctr"/>
            <a:r>
              <a:rPr lang="en-US" sz="3200" b="1" dirty="0" smtClean="0">
                <a:latin typeface="Arial" pitchFamily="34" charset="0"/>
                <a:cs typeface="Arial" pitchFamily="34" charset="0"/>
              </a:rPr>
              <a:t>FORSCOM CDR SPECIFIED TASKS</a:t>
            </a:r>
          </a:p>
          <a:p>
            <a:pPr algn="ctr"/>
            <a:r>
              <a:rPr lang="en-US" sz="2800" b="1" dirty="0" smtClean="0">
                <a:latin typeface="Arial" pitchFamily="34" charset="0"/>
                <a:cs typeface="Arial" pitchFamily="34" charset="0"/>
              </a:rPr>
              <a:t>(GENERAL)</a:t>
            </a:r>
            <a:endParaRPr lang="en-US" sz="2800" b="1" dirty="0">
              <a:latin typeface="Arial" pitchFamily="34" charset="0"/>
              <a:cs typeface="Arial" pitchFamily="34" charset="0"/>
            </a:endParaRPr>
          </a:p>
        </p:txBody>
      </p:sp>
      <p:sp>
        <p:nvSpPr>
          <p:cNvPr id="5" name="TextBox 4"/>
          <p:cNvSpPr txBox="1"/>
          <p:nvPr/>
        </p:nvSpPr>
        <p:spPr>
          <a:xfrm>
            <a:off x="381000" y="1459600"/>
            <a:ext cx="8001000" cy="3139321"/>
          </a:xfrm>
          <a:prstGeom prst="rect">
            <a:avLst/>
          </a:prstGeom>
          <a:noFill/>
          <a:ln w="6350">
            <a:noFill/>
          </a:ln>
        </p:spPr>
        <p:txBody>
          <a:bodyPr wrap="square" rtlCol="0">
            <a:spAutoFit/>
          </a:bodyPr>
          <a:lstStyle/>
          <a:p>
            <a:pPr>
              <a:buFont typeface="Arial" pitchFamily="34" charset="0"/>
              <a:buChar char="•"/>
            </a:pPr>
            <a:r>
              <a:rPr lang="en-US" dirty="0" smtClean="0">
                <a:latin typeface="Arial" pitchFamily="34" charset="0"/>
                <a:cs typeface="Arial" pitchFamily="34" charset="0"/>
              </a:rPr>
              <a:t>  Brigade Commanders and their subordinate Commanders are responsible for training their teams. </a:t>
            </a:r>
            <a:r>
              <a:rPr lang="en-US" i="1" dirty="0" smtClean="0">
                <a:latin typeface="Arial" pitchFamily="34" charset="0"/>
                <a:cs typeface="Arial" pitchFamily="34" charset="0"/>
              </a:rPr>
              <a:t>(T6/SFAT BDE CDRs)</a:t>
            </a: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Prepare SFA/SC forces to train Command and Control with systems which are sustainable by host nation forces (acetate graphics and analog </a:t>
            </a:r>
            <a:r>
              <a:rPr lang="en-US" dirty="0" err="1" smtClean="0">
                <a:latin typeface="Arial" pitchFamily="34" charset="0"/>
                <a:cs typeface="Arial" pitchFamily="34" charset="0"/>
              </a:rPr>
              <a:t>comms</a:t>
            </a:r>
            <a:r>
              <a:rPr lang="en-US" dirty="0" smtClean="0">
                <a:latin typeface="Arial" pitchFamily="34" charset="0"/>
                <a:cs typeface="Arial" pitchFamily="34" charset="0"/>
              </a:rPr>
              <a:t>). </a:t>
            </a:r>
            <a:r>
              <a:rPr lang="en-US" i="1" dirty="0" smtClean="0">
                <a:latin typeface="Arial" pitchFamily="34" charset="0"/>
                <a:cs typeface="Arial" pitchFamily="34" charset="0"/>
              </a:rPr>
              <a:t>(SFA BN/JRTC)</a:t>
            </a: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Identify and select leaders with strong influence, coaching skills, and practical experience for service in 162d and reinforce these traits during training. </a:t>
            </a:r>
            <a:r>
              <a:rPr lang="en-US" i="1" dirty="0" smtClean="0">
                <a:latin typeface="Arial" pitchFamily="34" charset="0"/>
                <a:cs typeface="Arial" pitchFamily="34" charset="0"/>
              </a:rPr>
              <a:t>(S1/G1)</a:t>
            </a:r>
          </a:p>
          <a:p>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41429"/>
            <a:ext cx="6324600" cy="1446550"/>
          </a:xfrm>
          <a:prstGeom prst="rect">
            <a:avLst/>
          </a:prstGeom>
          <a:noFill/>
          <a:ln w="6350">
            <a:noFill/>
          </a:ln>
        </p:spPr>
        <p:txBody>
          <a:bodyPr wrap="square" rtlCol="0">
            <a:spAutoFit/>
          </a:bodyPr>
          <a:lstStyle/>
          <a:p>
            <a:pPr algn="ctr"/>
            <a:r>
              <a:rPr lang="en-US" sz="3200" b="1" dirty="0" smtClean="0">
                <a:latin typeface="Arial" pitchFamily="34" charset="0"/>
                <a:cs typeface="Arial" pitchFamily="34" charset="0"/>
              </a:rPr>
              <a:t>FORSCOM CDR</a:t>
            </a:r>
          </a:p>
          <a:p>
            <a:pPr algn="ctr"/>
            <a:r>
              <a:rPr lang="en-US" sz="3200" b="1" dirty="0" smtClean="0">
                <a:latin typeface="Arial" pitchFamily="34" charset="0"/>
                <a:cs typeface="Arial" pitchFamily="34" charset="0"/>
              </a:rPr>
              <a:t>SPECIFIED TASKS/NEAR TERM</a:t>
            </a:r>
          </a:p>
          <a:p>
            <a:pPr algn="ctr"/>
            <a:r>
              <a:rPr lang="en-US" sz="2400" dirty="0" smtClean="0">
                <a:latin typeface="Arial" pitchFamily="34" charset="0"/>
                <a:cs typeface="Arial" pitchFamily="34" charset="0"/>
              </a:rPr>
              <a:t>(2012-2014)</a:t>
            </a:r>
            <a:endParaRPr lang="en-US" sz="2400" dirty="0">
              <a:latin typeface="Arial" pitchFamily="34" charset="0"/>
              <a:cs typeface="Arial" pitchFamily="34" charset="0"/>
            </a:endParaRPr>
          </a:p>
        </p:txBody>
      </p:sp>
      <p:sp>
        <p:nvSpPr>
          <p:cNvPr id="5" name="TextBox 4"/>
          <p:cNvSpPr txBox="1"/>
          <p:nvPr/>
        </p:nvSpPr>
        <p:spPr>
          <a:xfrm>
            <a:off x="381000" y="1827556"/>
            <a:ext cx="8001000" cy="4247317"/>
          </a:xfrm>
          <a:prstGeom prst="rect">
            <a:avLst/>
          </a:prstGeom>
          <a:noFill/>
          <a:ln w="6350">
            <a:noFill/>
          </a:ln>
        </p:spPr>
        <p:txBody>
          <a:bodyPr wrap="square" rtlCol="0">
            <a:spAutoFit/>
          </a:bodyPr>
          <a:lstStyle/>
          <a:p>
            <a:pPr>
              <a:buFont typeface="Arial" pitchFamily="34" charset="0"/>
              <a:buChar char="•"/>
            </a:pPr>
            <a:r>
              <a:rPr lang="en-US" dirty="0" smtClean="0">
                <a:latin typeface="Arial" pitchFamily="34" charset="0"/>
                <a:cs typeface="Arial" pitchFamily="34" charset="0"/>
              </a:rPr>
              <a:t> Establish and sustain direct coordination with IJC Headquarters to clearly identify readiness requirements for the SFAT elements. </a:t>
            </a:r>
            <a:r>
              <a:rPr lang="en-US" i="1" dirty="0" smtClean="0">
                <a:latin typeface="Arial" pitchFamily="34" charset="0"/>
                <a:cs typeface="Arial" pitchFamily="34" charset="0"/>
              </a:rPr>
              <a:t>(S3/G3)</a:t>
            </a:r>
          </a:p>
          <a:p>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Create a database of the RC South and RC East BSO orders and inform SFAT training and preparation.  </a:t>
            </a:r>
            <a:r>
              <a:rPr lang="en-US" i="1" dirty="0" smtClean="0">
                <a:latin typeface="Arial" pitchFamily="34" charset="0"/>
                <a:cs typeface="Arial" pitchFamily="34" charset="0"/>
              </a:rPr>
              <a:t>(S3/SFA BN)</a:t>
            </a:r>
          </a:p>
          <a:p>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ICW Leadership in Afghanistan, identify the Afghan equipment required at JRTC to familiarize SFATs and enhance their readiness. Submit list of required equipment through FORSCOM G4. </a:t>
            </a:r>
            <a:r>
              <a:rPr lang="en-US" i="1" dirty="0" smtClean="0">
                <a:latin typeface="Arial" pitchFamily="34" charset="0"/>
                <a:cs typeface="Arial" pitchFamily="34" charset="0"/>
              </a:rPr>
              <a:t>(S4/G4)</a:t>
            </a:r>
          </a:p>
          <a:p>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Work with theater to develop a profile of each “real world” key individual by battalion operation to include their real-world strengths and weaknesses.  Populate CENTRIX database and train roll-players. </a:t>
            </a:r>
            <a:r>
              <a:rPr lang="en-US" i="1" dirty="0" smtClean="0">
                <a:latin typeface="Arial" pitchFamily="34" charset="0"/>
                <a:cs typeface="Arial" pitchFamily="34" charset="0"/>
              </a:rPr>
              <a:t>(SFA BN/Ops </a:t>
            </a:r>
            <a:r>
              <a:rPr lang="en-US" i="1" dirty="0" err="1" smtClean="0">
                <a:latin typeface="Arial" pitchFamily="34" charset="0"/>
                <a:cs typeface="Arial" pitchFamily="34" charset="0"/>
              </a:rPr>
              <a:t>Grp</a:t>
            </a:r>
            <a:r>
              <a:rPr lang="en-US" i="1" dirty="0" smtClean="0">
                <a:latin typeface="Arial" pitchFamily="34" charset="0"/>
                <a:cs typeface="Arial" pitchFamily="34" charset="0"/>
              </a:rPr>
              <a:t>)</a:t>
            </a:r>
          </a:p>
          <a:p>
            <a:pPr>
              <a:buFont typeface="Arial" pitchFamily="34" charset="0"/>
              <a:buChar char="•"/>
            </a:pP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0" y="241429"/>
            <a:ext cx="6324600" cy="1446550"/>
          </a:xfrm>
          <a:prstGeom prst="rect">
            <a:avLst/>
          </a:prstGeom>
          <a:noFill/>
          <a:ln w="6350">
            <a:noFill/>
          </a:ln>
        </p:spPr>
        <p:txBody>
          <a:bodyPr wrap="square" rtlCol="0">
            <a:spAutoFit/>
          </a:bodyPr>
          <a:lstStyle/>
          <a:p>
            <a:pPr algn="ctr"/>
            <a:r>
              <a:rPr lang="en-US" sz="3200" b="1" dirty="0" smtClean="0">
                <a:latin typeface="Arial" pitchFamily="34" charset="0"/>
                <a:cs typeface="Arial" pitchFamily="34" charset="0"/>
              </a:rPr>
              <a:t>FORSCOM CDR SPECIFIED TASKS/NEAR TERM</a:t>
            </a:r>
          </a:p>
          <a:p>
            <a:pPr algn="ctr"/>
            <a:r>
              <a:rPr lang="en-US" sz="2400" dirty="0" smtClean="0">
                <a:latin typeface="Arial" pitchFamily="34" charset="0"/>
                <a:cs typeface="Arial" pitchFamily="34" charset="0"/>
              </a:rPr>
              <a:t>(2012-2014)</a:t>
            </a:r>
            <a:endParaRPr lang="en-US" sz="2400" dirty="0">
              <a:latin typeface="Arial" pitchFamily="34" charset="0"/>
              <a:cs typeface="Arial" pitchFamily="34" charset="0"/>
            </a:endParaRPr>
          </a:p>
        </p:txBody>
      </p:sp>
      <p:sp>
        <p:nvSpPr>
          <p:cNvPr id="6" name="Rectangle 5"/>
          <p:cNvSpPr/>
          <p:nvPr/>
        </p:nvSpPr>
        <p:spPr>
          <a:xfrm>
            <a:off x="588475" y="1797085"/>
            <a:ext cx="8211493" cy="3139321"/>
          </a:xfrm>
          <a:prstGeom prst="rect">
            <a:avLst/>
          </a:prstGeom>
        </p:spPr>
        <p:txBody>
          <a:bodyPr wrap="square">
            <a:spAutoFit/>
          </a:bodyPr>
          <a:lstStyle/>
          <a:p>
            <a:pPr>
              <a:buFont typeface="Arial" pitchFamily="34" charset="0"/>
              <a:buChar char="•"/>
            </a:pPr>
            <a:r>
              <a:rPr lang="en-US" dirty="0" smtClean="0">
                <a:latin typeface="Arial" pitchFamily="34" charset="0"/>
                <a:cs typeface="Arial" pitchFamily="34" charset="0"/>
              </a:rPr>
              <a:t> Partner with USASOC to enhance scenarios by integrating their unique capabilities into SFAT training. </a:t>
            </a:r>
            <a:r>
              <a:rPr lang="en-US" i="1" dirty="0" smtClean="0">
                <a:latin typeface="Arial" pitchFamily="34" charset="0"/>
                <a:cs typeface="Arial" pitchFamily="34" charset="0"/>
              </a:rPr>
              <a:t>(SFA BN/Ops GRP)</a:t>
            </a:r>
          </a:p>
          <a:p>
            <a:r>
              <a:rPr lang="en-US" dirty="0" smtClean="0">
                <a:latin typeface="Arial" pitchFamily="34" charset="0"/>
                <a:cs typeface="Arial" pitchFamily="34" charset="0"/>
              </a:rPr>
              <a:t>  </a:t>
            </a:r>
          </a:p>
          <a:p>
            <a:pPr>
              <a:buFont typeface="Arial" pitchFamily="34" charset="0"/>
              <a:buChar char="•"/>
            </a:pPr>
            <a:r>
              <a:rPr lang="en-US" dirty="0" smtClean="0">
                <a:latin typeface="Arial" pitchFamily="34" charset="0"/>
                <a:cs typeface="Arial" pitchFamily="34" charset="0"/>
              </a:rPr>
              <a:t> Provide HRC and FORSCOM G1 a list of required leadership positions and Soldier skill sets with Afghanistan experience to enhance the 162d Brigade.  FORSCOM G1 will work with you to secure these personnel over next two manning cycles. </a:t>
            </a:r>
            <a:r>
              <a:rPr lang="en-US" i="1" dirty="0" smtClean="0">
                <a:latin typeface="Arial" pitchFamily="34" charset="0"/>
                <a:cs typeface="Arial" pitchFamily="34" charset="0"/>
              </a:rPr>
              <a:t>(S1/G1)</a:t>
            </a:r>
          </a:p>
          <a:p>
            <a:r>
              <a:rPr lang="en-US" dirty="0" smtClean="0">
                <a:latin typeface="Arial" pitchFamily="34" charset="0"/>
                <a:cs typeface="Arial" pitchFamily="34" charset="0"/>
              </a:rPr>
              <a:t> </a:t>
            </a:r>
          </a:p>
          <a:p>
            <a:pPr>
              <a:buFont typeface="Arial" pitchFamily="34" charset="0"/>
              <a:buChar char="•"/>
            </a:pPr>
            <a:r>
              <a:rPr lang="en-US" dirty="0" smtClean="0">
                <a:latin typeface="Arial" pitchFamily="34" charset="0"/>
                <a:cs typeface="Arial" pitchFamily="34" charset="0"/>
              </a:rPr>
              <a:t> NLT 01OCT12, ICW FORSCOM, coordinate with USARPAC to determine the requirements for building Security Cooperation capabilities at JRTC to better prepare Regionally Aligned Forces for the Pacific Theater. </a:t>
            </a:r>
            <a:r>
              <a:rPr lang="en-US" i="1" dirty="0" smtClean="0">
                <a:latin typeface="Arial" pitchFamily="34" charset="0"/>
                <a:cs typeface="Arial" pitchFamily="34" charset="0"/>
              </a:rPr>
              <a:t>(S5/Ops </a:t>
            </a:r>
            <a:r>
              <a:rPr lang="en-US" i="1" dirty="0" err="1" smtClean="0">
                <a:latin typeface="Arial" pitchFamily="34" charset="0"/>
                <a:cs typeface="Arial" pitchFamily="34" charset="0"/>
              </a:rPr>
              <a:t>Grp</a:t>
            </a:r>
            <a:r>
              <a:rPr lang="en-US" i="1" dirty="0" smtClean="0">
                <a:latin typeface="Arial" pitchFamily="34" charset="0"/>
                <a:cs typeface="Arial" pitchFamily="34" charset="0"/>
              </a:rPr>
              <a:t>)</a:t>
            </a:r>
            <a:endParaRPr lang="en-US"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04800"/>
            <a:ext cx="6324600" cy="1446550"/>
          </a:xfrm>
          <a:prstGeom prst="rect">
            <a:avLst/>
          </a:prstGeom>
          <a:noFill/>
          <a:ln w="6350">
            <a:noFill/>
          </a:ln>
        </p:spPr>
        <p:txBody>
          <a:bodyPr wrap="square" rtlCol="0">
            <a:spAutoFit/>
          </a:bodyPr>
          <a:lstStyle/>
          <a:p>
            <a:pPr algn="ctr"/>
            <a:r>
              <a:rPr lang="en-US" sz="3200" b="1" dirty="0" smtClean="0">
                <a:latin typeface="Arial" pitchFamily="34" charset="0"/>
                <a:cs typeface="Arial" pitchFamily="34" charset="0"/>
              </a:rPr>
              <a:t>FORSCOM CDR </a:t>
            </a:r>
          </a:p>
          <a:p>
            <a:pPr algn="ctr"/>
            <a:r>
              <a:rPr lang="en-US" sz="3200" b="1" dirty="0" smtClean="0">
                <a:latin typeface="Arial" pitchFamily="34" charset="0"/>
                <a:cs typeface="Arial" pitchFamily="34" charset="0"/>
              </a:rPr>
              <a:t>SPECIFIED TASKS/MID TERM</a:t>
            </a:r>
          </a:p>
          <a:p>
            <a:pPr algn="ctr"/>
            <a:r>
              <a:rPr lang="en-US" sz="2400" dirty="0" smtClean="0">
                <a:latin typeface="Arial" pitchFamily="34" charset="0"/>
                <a:cs typeface="Arial" pitchFamily="34" charset="0"/>
              </a:rPr>
              <a:t>(2015-2020)</a:t>
            </a:r>
            <a:endParaRPr lang="en-US" sz="2400" dirty="0">
              <a:latin typeface="Arial" pitchFamily="34" charset="0"/>
              <a:cs typeface="Arial" pitchFamily="34" charset="0"/>
            </a:endParaRPr>
          </a:p>
        </p:txBody>
      </p:sp>
      <p:sp>
        <p:nvSpPr>
          <p:cNvPr id="5" name="TextBox 4"/>
          <p:cNvSpPr txBox="1"/>
          <p:nvPr/>
        </p:nvSpPr>
        <p:spPr>
          <a:xfrm>
            <a:off x="381000" y="1766748"/>
            <a:ext cx="8001000" cy="4801314"/>
          </a:xfrm>
          <a:prstGeom prst="rect">
            <a:avLst/>
          </a:prstGeom>
          <a:noFill/>
          <a:ln w="6350">
            <a:noFill/>
          </a:ln>
        </p:spPr>
        <p:txBody>
          <a:bodyPr wrap="square" rtlCol="0">
            <a:spAutoFit/>
          </a:bodyPr>
          <a:lstStyle/>
          <a:p>
            <a:pPr>
              <a:buFont typeface="Arial" pitchFamily="34" charset="0"/>
              <a:buChar char="•"/>
            </a:pPr>
            <a:r>
              <a:rPr lang="en-US" dirty="0" smtClean="0">
                <a:latin typeface="Arial" pitchFamily="34" charset="0"/>
                <a:cs typeface="Arial" pitchFamily="34" charset="0"/>
              </a:rPr>
              <a:t> ICW FORSCOM, develop a flexible training construct that is adaptable to each Geographic Combatant Command based on their unique requirements to prepare SFA and SC forces. </a:t>
            </a:r>
            <a:r>
              <a:rPr lang="en-US" i="1" dirty="0" smtClean="0">
                <a:latin typeface="Arial" pitchFamily="34" charset="0"/>
                <a:cs typeface="Arial" pitchFamily="34" charset="0"/>
              </a:rPr>
              <a:t>(S3/S5/SFA BN)</a:t>
            </a:r>
          </a:p>
          <a:p>
            <a:r>
              <a:rPr lang="en-US" dirty="0" smtClean="0">
                <a:latin typeface="Arial" pitchFamily="34" charset="0"/>
                <a:cs typeface="Arial" pitchFamily="34" charset="0"/>
              </a:rPr>
              <a:t>  </a:t>
            </a:r>
          </a:p>
          <a:p>
            <a:pPr>
              <a:buFont typeface="Arial" pitchFamily="34" charset="0"/>
              <a:buChar char="•"/>
            </a:pPr>
            <a:r>
              <a:rPr lang="en-US" dirty="0" smtClean="0">
                <a:latin typeface="Arial" pitchFamily="34" charset="0"/>
                <a:cs typeface="Arial" pitchFamily="34" charset="0"/>
              </a:rPr>
              <a:t> Work with FORSCOM staff to identify the requirements to improve the 162</a:t>
            </a:r>
            <a:r>
              <a:rPr lang="en-US" baseline="30000" dirty="0" smtClean="0">
                <a:latin typeface="Arial" pitchFamily="34" charset="0"/>
                <a:cs typeface="Arial" pitchFamily="34" charset="0"/>
              </a:rPr>
              <a:t>nd</a:t>
            </a:r>
            <a:r>
              <a:rPr lang="en-US" dirty="0" smtClean="0">
                <a:latin typeface="Arial" pitchFamily="34" charset="0"/>
                <a:cs typeface="Arial" pitchFamily="34" charset="0"/>
              </a:rPr>
              <a:t> Brigade training facilities to accommodate this expanded mission set. </a:t>
            </a:r>
            <a:r>
              <a:rPr lang="en-US" i="1" dirty="0" smtClean="0">
                <a:latin typeface="Arial" pitchFamily="34" charset="0"/>
                <a:cs typeface="Arial" pitchFamily="34" charset="0"/>
              </a:rPr>
              <a:t>(ALL)</a:t>
            </a:r>
          </a:p>
          <a:p>
            <a:r>
              <a:rPr lang="en-US" dirty="0" smtClean="0">
                <a:latin typeface="Arial" pitchFamily="34" charset="0"/>
                <a:cs typeface="Arial" pitchFamily="34" charset="0"/>
              </a:rPr>
              <a:t>  </a:t>
            </a:r>
          </a:p>
          <a:p>
            <a:pPr>
              <a:buFont typeface="Arial" pitchFamily="34" charset="0"/>
              <a:buChar char="•"/>
            </a:pPr>
            <a:r>
              <a:rPr lang="en-US" dirty="0" smtClean="0">
                <a:latin typeface="Arial" pitchFamily="34" charset="0"/>
                <a:cs typeface="Arial" pitchFamily="34" charset="0"/>
              </a:rPr>
              <a:t> Create the model for a mobile training capability to be utilized if required to help prepare SFA or SC forces. </a:t>
            </a:r>
            <a:r>
              <a:rPr lang="en-US" i="1" dirty="0" smtClean="0">
                <a:latin typeface="Arial" pitchFamily="34" charset="0"/>
                <a:cs typeface="Arial" pitchFamily="34" charset="0"/>
              </a:rPr>
              <a:t>(S3/S5/SFA BN)</a:t>
            </a:r>
          </a:p>
          <a:p>
            <a:r>
              <a:rPr lang="en-US" dirty="0" smtClean="0">
                <a:latin typeface="Arial" pitchFamily="34" charset="0"/>
                <a:cs typeface="Arial" pitchFamily="34" charset="0"/>
              </a:rPr>
              <a:t>  </a:t>
            </a:r>
          </a:p>
          <a:p>
            <a:pPr>
              <a:buFont typeface="Arial" pitchFamily="34" charset="0"/>
              <a:buChar char="•"/>
            </a:pPr>
            <a:r>
              <a:rPr lang="en-US" dirty="0" smtClean="0">
                <a:latin typeface="Arial" pitchFamily="34" charset="0"/>
                <a:cs typeface="Arial" pitchFamily="34" charset="0"/>
              </a:rPr>
              <a:t> Develop the model and requirements to produce and sustain up to ten SFA/SC training rotations per year to meet potential COCOM requirements. </a:t>
            </a:r>
            <a:r>
              <a:rPr lang="en-US" i="1" dirty="0" smtClean="0">
                <a:latin typeface="Arial" pitchFamily="34" charset="0"/>
                <a:cs typeface="Arial" pitchFamily="34" charset="0"/>
              </a:rPr>
              <a:t>(SFA BN/Ops </a:t>
            </a:r>
            <a:r>
              <a:rPr lang="en-US" i="1" dirty="0" err="1" smtClean="0">
                <a:latin typeface="Arial" pitchFamily="34" charset="0"/>
                <a:cs typeface="Arial" pitchFamily="34" charset="0"/>
              </a:rPr>
              <a:t>Grp</a:t>
            </a:r>
            <a:r>
              <a:rPr lang="en-US" i="1" dirty="0" smtClean="0">
                <a:latin typeface="Arial" pitchFamily="34" charset="0"/>
                <a:cs typeface="Arial" pitchFamily="34" charset="0"/>
              </a:rPr>
              <a:t>/G3) </a:t>
            </a: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Create the conditions to select quality replacements from the Regionally Aligned Force Pool retaining the talent to remain current and relevant. </a:t>
            </a:r>
            <a:r>
              <a:rPr lang="en-US" i="1" dirty="0" smtClean="0">
                <a:latin typeface="Arial" pitchFamily="34" charset="0"/>
                <a:cs typeface="Arial" pitchFamily="34" charset="0"/>
              </a:rPr>
              <a:t>(S1/G1)</a:t>
            </a:r>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0"/>
          <p:cNvGrpSpPr/>
          <p:nvPr/>
        </p:nvGrpSpPr>
        <p:grpSpPr>
          <a:xfrm>
            <a:off x="1638053" y="4452741"/>
            <a:ext cx="4823645" cy="1835133"/>
            <a:chOff x="775222" y="4497103"/>
            <a:chExt cx="4823645" cy="1835133"/>
          </a:xfrm>
        </p:grpSpPr>
        <p:grpSp>
          <p:nvGrpSpPr>
            <p:cNvPr id="3" name="Group 107"/>
            <p:cNvGrpSpPr/>
            <p:nvPr/>
          </p:nvGrpSpPr>
          <p:grpSpPr>
            <a:xfrm>
              <a:off x="775222" y="4497103"/>
              <a:ext cx="2479718" cy="1835133"/>
              <a:chOff x="1699549" y="4497103"/>
              <a:chExt cx="2479718" cy="1835133"/>
            </a:xfrm>
          </p:grpSpPr>
          <p:grpSp>
            <p:nvGrpSpPr>
              <p:cNvPr id="9" name="Group 157"/>
              <p:cNvGrpSpPr/>
              <p:nvPr/>
            </p:nvGrpSpPr>
            <p:grpSpPr>
              <a:xfrm>
                <a:off x="1699549" y="4497103"/>
                <a:ext cx="2479718" cy="1819574"/>
                <a:chOff x="1937674" y="4695517"/>
                <a:chExt cx="2479718" cy="1819574"/>
              </a:xfrm>
            </p:grpSpPr>
            <p:sp>
              <p:nvSpPr>
                <p:cNvPr id="69" name="TextBox 68"/>
                <p:cNvSpPr txBox="1"/>
                <p:nvPr/>
              </p:nvSpPr>
              <p:spPr>
                <a:xfrm>
                  <a:off x="1937674" y="4695517"/>
                  <a:ext cx="2479718" cy="1384995"/>
                </a:xfrm>
                <a:prstGeom prst="rect">
                  <a:avLst/>
                </a:prstGeom>
                <a:noFill/>
              </p:spPr>
              <p:txBody>
                <a:bodyPr wrap="none" rtlCol="0">
                  <a:spAutoFit/>
                </a:bodyPr>
                <a:lstStyle/>
                <a:p>
                  <a:r>
                    <a:rPr lang="en-US" sz="1200" b="1" u="sng" dirty="0" smtClean="0">
                      <a:solidFill>
                        <a:schemeClr val="tx1"/>
                      </a:solidFill>
                      <a:latin typeface="Arial" pitchFamily="34" charset="0"/>
                      <a:cs typeface="Arial" pitchFamily="34" charset="0"/>
                    </a:rPr>
                    <a:t>Resident Training</a:t>
                  </a:r>
                </a:p>
                <a:p>
                  <a:pPr>
                    <a:buFontTx/>
                    <a:buChar char="-"/>
                  </a:pPr>
                  <a:r>
                    <a:rPr lang="en-US" sz="1200" dirty="0" smtClean="0">
                      <a:solidFill>
                        <a:schemeClr val="tx1"/>
                      </a:solidFill>
                      <a:latin typeface="Arial" pitchFamily="34" charset="0"/>
                      <a:cs typeface="Arial" pitchFamily="34" charset="0"/>
                    </a:rPr>
                    <a:t>Joint Sourced Teams</a:t>
                  </a:r>
                </a:p>
                <a:p>
                  <a:pPr>
                    <a:buFontTx/>
                    <a:buChar char="-"/>
                  </a:pPr>
                  <a:r>
                    <a:rPr lang="en-US" sz="1200" dirty="0" smtClean="0">
                      <a:latin typeface="Arial" pitchFamily="34" charset="0"/>
                      <a:cs typeface="Arial" pitchFamily="34" charset="0"/>
                    </a:rPr>
                    <a:t>10-week</a:t>
                  </a:r>
                  <a:r>
                    <a:rPr lang="en-US" sz="1200" dirty="0" smtClean="0">
                      <a:solidFill>
                        <a:schemeClr val="tx1"/>
                      </a:solidFill>
                      <a:latin typeface="Arial" pitchFamily="34" charset="0"/>
                      <a:cs typeface="Arial" pitchFamily="34" charset="0"/>
                    </a:rPr>
                    <a:t> </a:t>
                  </a:r>
                  <a:r>
                    <a:rPr lang="en-US" sz="1200" dirty="0" smtClean="0">
                      <a:latin typeface="Arial" pitchFamily="34" charset="0"/>
                      <a:cs typeface="Arial" pitchFamily="34" charset="0"/>
                    </a:rPr>
                    <a:t>T</a:t>
                  </a:r>
                  <a:r>
                    <a:rPr lang="en-US" sz="1200" dirty="0" smtClean="0">
                      <a:solidFill>
                        <a:schemeClr val="tx1"/>
                      </a:solidFill>
                      <a:latin typeface="Arial" pitchFamily="34" charset="0"/>
                      <a:cs typeface="Arial" pitchFamily="34" charset="0"/>
                    </a:rPr>
                    <a:t>raining at Ft Polk</a:t>
                  </a:r>
                </a:p>
                <a:p>
                  <a:pPr>
                    <a:buFontTx/>
                    <a:buChar char="-"/>
                  </a:pPr>
                  <a:r>
                    <a:rPr lang="en-US" sz="1200" dirty="0" smtClean="0">
                      <a:solidFill>
                        <a:schemeClr val="tx1"/>
                      </a:solidFill>
                      <a:latin typeface="Arial" pitchFamily="34" charset="0"/>
                      <a:cs typeface="Arial" pitchFamily="34" charset="0"/>
                    </a:rPr>
                    <a:t>Operational/Service HQ Advisors</a:t>
                  </a:r>
                </a:p>
                <a:p>
                  <a:pPr>
                    <a:buFontTx/>
                    <a:buChar char="-"/>
                  </a:pPr>
                  <a:r>
                    <a:rPr lang="en-US" sz="1200" dirty="0" smtClean="0">
                      <a:solidFill>
                        <a:schemeClr val="tx1"/>
                      </a:solidFill>
                      <a:latin typeface="Arial" pitchFamily="34" charset="0"/>
                      <a:cs typeface="Arial" pitchFamily="34" charset="0"/>
                    </a:rPr>
                    <a:t>Logistics Depot Advisors</a:t>
                  </a:r>
                </a:p>
                <a:p>
                  <a:pPr>
                    <a:buFontTx/>
                    <a:buChar char="-"/>
                  </a:pPr>
                  <a:r>
                    <a:rPr lang="en-US" sz="1200" dirty="0" smtClean="0">
                      <a:solidFill>
                        <a:schemeClr val="tx1"/>
                      </a:solidFill>
                      <a:latin typeface="Arial" pitchFamily="34" charset="0"/>
                      <a:cs typeface="Arial" pitchFamily="34" charset="0"/>
                    </a:rPr>
                    <a:t>Medical Advisors</a:t>
                  </a:r>
                </a:p>
                <a:p>
                  <a:pPr>
                    <a:buFontTx/>
                    <a:buChar char="-"/>
                  </a:pPr>
                  <a:r>
                    <a:rPr lang="en-US" sz="1200" dirty="0" smtClean="0">
                      <a:solidFill>
                        <a:schemeClr val="tx1"/>
                      </a:solidFill>
                      <a:latin typeface="Arial" pitchFamily="34" charset="0"/>
                      <a:cs typeface="Arial" pitchFamily="34" charset="0"/>
                    </a:rPr>
                    <a:t>NATO OMLT Augmentees</a:t>
                  </a:r>
                </a:p>
              </p:txBody>
            </p:sp>
            <p:pic>
              <p:nvPicPr>
                <p:cNvPr id="70" name="Picture 5" descr="162 INFANTRY BDE-SSI 2"/>
                <p:cNvPicPr>
                  <a:picLocks noChangeAspect="1" noChangeArrowheads="1"/>
                </p:cNvPicPr>
                <p:nvPr/>
              </p:nvPicPr>
              <p:blipFill>
                <a:blip r:embed="rId3" cstate="print"/>
                <a:srcRect/>
                <a:stretch>
                  <a:fillRect/>
                </a:stretch>
              </p:blipFill>
              <p:spPr bwMode="auto">
                <a:xfrm>
                  <a:off x="2323369" y="6227461"/>
                  <a:ext cx="228399" cy="287630"/>
                </a:xfrm>
                <a:prstGeom prst="rect">
                  <a:avLst/>
                </a:prstGeom>
                <a:noFill/>
                <a:ln w="9525">
                  <a:noFill/>
                  <a:miter lim="800000"/>
                  <a:headEnd/>
                  <a:tailEnd/>
                </a:ln>
              </p:spPr>
            </p:pic>
          </p:grpSp>
          <p:pic>
            <p:nvPicPr>
              <p:cNvPr id="76" name="Picture 8" descr="United States Army Element of Multi-National Force Iraq Shoulder Sleeve Insignia"/>
              <p:cNvPicPr>
                <a:picLocks noChangeAspect="1" noChangeArrowheads="1"/>
              </p:cNvPicPr>
              <p:nvPr/>
            </p:nvPicPr>
            <p:blipFill>
              <a:blip r:embed="rId4" cstate="print"/>
              <a:srcRect/>
              <a:stretch>
                <a:fillRect/>
              </a:stretch>
            </p:blipFill>
            <p:spPr bwMode="auto">
              <a:xfrm>
                <a:off x="2385312" y="5965860"/>
                <a:ext cx="304800" cy="366376"/>
              </a:xfrm>
              <a:prstGeom prst="rect">
                <a:avLst/>
              </a:prstGeom>
              <a:noFill/>
            </p:spPr>
          </p:pic>
          <p:pic>
            <p:nvPicPr>
              <p:cNvPr id="77" name="Picture 6" descr="U.S. Army Element of the United States Forces - Afghanistan Shoulder Sleeve Insignia"/>
              <p:cNvPicPr>
                <a:picLocks noChangeAspect="1" noChangeArrowheads="1"/>
              </p:cNvPicPr>
              <p:nvPr/>
            </p:nvPicPr>
            <p:blipFill>
              <a:blip r:embed="rId5" cstate="print"/>
              <a:srcRect/>
              <a:stretch>
                <a:fillRect/>
              </a:stretch>
            </p:blipFill>
            <p:spPr bwMode="auto">
              <a:xfrm>
                <a:off x="2766312" y="6027436"/>
                <a:ext cx="207666" cy="304800"/>
              </a:xfrm>
              <a:prstGeom prst="rect">
                <a:avLst/>
              </a:prstGeom>
              <a:noFill/>
            </p:spPr>
          </p:pic>
        </p:grpSp>
        <p:grpSp>
          <p:nvGrpSpPr>
            <p:cNvPr id="11" name="Group 108"/>
            <p:cNvGrpSpPr/>
            <p:nvPr/>
          </p:nvGrpSpPr>
          <p:grpSpPr>
            <a:xfrm>
              <a:off x="3320201" y="4497103"/>
              <a:ext cx="2278666" cy="1807925"/>
              <a:chOff x="5278184" y="4497103"/>
              <a:chExt cx="2278666" cy="1807925"/>
            </a:xfrm>
          </p:grpSpPr>
          <p:sp>
            <p:nvSpPr>
              <p:cNvPr id="67" name="TextBox 66"/>
              <p:cNvSpPr txBox="1"/>
              <p:nvPr/>
            </p:nvSpPr>
            <p:spPr>
              <a:xfrm>
                <a:off x="5282930" y="4497103"/>
                <a:ext cx="2239267" cy="1200329"/>
              </a:xfrm>
              <a:prstGeom prst="rect">
                <a:avLst/>
              </a:prstGeom>
              <a:noFill/>
            </p:spPr>
            <p:txBody>
              <a:bodyPr wrap="none" rtlCol="0">
                <a:spAutoFit/>
              </a:bodyPr>
              <a:lstStyle/>
              <a:p>
                <a:r>
                  <a:rPr lang="en-US" sz="1200" b="1" u="sng" dirty="0" smtClean="0">
                    <a:latin typeface="Arial" pitchFamily="34" charset="0"/>
                    <a:cs typeface="Arial" pitchFamily="34" charset="0"/>
                  </a:rPr>
                  <a:t>OEF SF</a:t>
                </a:r>
                <a:r>
                  <a:rPr lang="en-US" sz="1200" b="1" u="sng" dirty="0" smtClean="0">
                    <a:solidFill>
                      <a:schemeClr val="tx1"/>
                    </a:solidFill>
                    <a:latin typeface="Arial" pitchFamily="34" charset="0"/>
                    <a:cs typeface="Arial" pitchFamily="34" charset="0"/>
                  </a:rPr>
                  <a:t>AB Training</a:t>
                </a:r>
              </a:p>
              <a:p>
                <a:pPr>
                  <a:buFontTx/>
                  <a:buChar char="-"/>
                </a:pPr>
                <a:r>
                  <a:rPr lang="en-US" sz="1200" dirty="0" smtClean="0">
                    <a:solidFill>
                      <a:schemeClr val="tx1"/>
                    </a:solidFill>
                    <a:latin typeface="Arial" pitchFamily="34" charset="0"/>
                    <a:cs typeface="Arial" pitchFamily="34" charset="0"/>
                  </a:rPr>
                  <a:t>Army Sourced Advisors</a:t>
                </a:r>
              </a:p>
              <a:p>
                <a:pPr>
                  <a:buFontTx/>
                  <a:buChar char="-"/>
                </a:pPr>
                <a:r>
                  <a:rPr lang="en-US" sz="1200" dirty="0" smtClean="0">
                    <a:solidFill>
                      <a:schemeClr val="tx1"/>
                    </a:solidFill>
                    <a:latin typeface="Arial" pitchFamily="34" charset="0"/>
                    <a:cs typeface="Arial" pitchFamily="34" charset="0"/>
                  </a:rPr>
                  <a:t>Mobile Training Team</a:t>
                </a:r>
              </a:p>
              <a:p>
                <a:pPr>
                  <a:buFontTx/>
                  <a:buChar char="-"/>
                </a:pPr>
                <a:r>
                  <a:rPr lang="en-US" sz="1200" dirty="0" smtClean="0">
                    <a:solidFill>
                      <a:schemeClr val="tx1"/>
                    </a:solidFill>
                    <a:latin typeface="Arial" pitchFamily="34" charset="0"/>
                    <a:cs typeface="Arial" pitchFamily="34" charset="0"/>
                  </a:rPr>
                  <a:t>Brigade Combat Team Based</a:t>
                </a:r>
              </a:p>
              <a:p>
                <a:pPr>
                  <a:buFontTx/>
                  <a:buChar char="-"/>
                </a:pPr>
                <a:r>
                  <a:rPr lang="en-US" sz="1200" dirty="0" smtClean="0">
                    <a:solidFill>
                      <a:schemeClr val="tx1"/>
                    </a:solidFill>
                    <a:latin typeface="Arial" pitchFamily="34" charset="0"/>
                    <a:cs typeface="Arial" pitchFamily="34" charset="0"/>
                  </a:rPr>
                  <a:t>Brigade/Division HQ Advisors</a:t>
                </a:r>
              </a:p>
              <a:p>
                <a:pPr>
                  <a:buFontTx/>
                  <a:buChar char="-"/>
                </a:pPr>
                <a:endParaRPr lang="en-US" sz="1200" dirty="0">
                  <a:solidFill>
                    <a:schemeClr val="tx1"/>
                  </a:solidFill>
                  <a:latin typeface="Arial" pitchFamily="34" charset="0"/>
                  <a:cs typeface="Arial" pitchFamily="34" charset="0"/>
                </a:endParaRPr>
              </a:p>
            </p:txBody>
          </p:sp>
          <p:grpSp>
            <p:nvGrpSpPr>
              <p:cNvPr id="13" name="Group 77"/>
              <p:cNvGrpSpPr/>
              <p:nvPr/>
            </p:nvGrpSpPr>
            <p:grpSpPr>
              <a:xfrm>
                <a:off x="5278184" y="5663154"/>
                <a:ext cx="2278666" cy="641874"/>
                <a:chOff x="5278184" y="6033018"/>
                <a:chExt cx="2278666" cy="641874"/>
              </a:xfrm>
            </p:grpSpPr>
            <p:grpSp>
              <p:nvGrpSpPr>
                <p:cNvPr id="15" name="Group 100"/>
                <p:cNvGrpSpPr/>
                <p:nvPr/>
              </p:nvGrpSpPr>
              <p:grpSpPr>
                <a:xfrm>
                  <a:off x="5278184" y="6033018"/>
                  <a:ext cx="1862920" cy="641874"/>
                  <a:chOff x="4859084" y="6033018"/>
                  <a:chExt cx="1862920" cy="641874"/>
                </a:xfrm>
              </p:grpSpPr>
              <p:grpSp>
                <p:nvGrpSpPr>
                  <p:cNvPr id="17" name="Group 99"/>
                  <p:cNvGrpSpPr/>
                  <p:nvPr/>
                </p:nvGrpSpPr>
                <p:grpSpPr>
                  <a:xfrm>
                    <a:off x="4872780" y="6378029"/>
                    <a:ext cx="1849224" cy="296863"/>
                    <a:chOff x="4872780" y="6378029"/>
                    <a:chExt cx="1849224" cy="296863"/>
                  </a:xfrm>
                </p:grpSpPr>
                <p:pic>
                  <p:nvPicPr>
                    <p:cNvPr id="106" name="Picture 93"/>
                    <p:cNvPicPr preferRelativeResize="0">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923064" y="6395492"/>
                      <a:ext cx="184150" cy="261936"/>
                    </a:xfrm>
                    <a:prstGeom prst="rect">
                      <a:avLst/>
                    </a:prstGeom>
                    <a:noFill/>
                    <a:ln w="9525">
                      <a:noFill/>
                      <a:miter lim="800000"/>
                      <a:headEnd/>
                      <a:tailEnd/>
                    </a:ln>
                  </p:spPr>
                </p:pic>
                <p:pic>
                  <p:nvPicPr>
                    <p:cNvPr id="99" name="Picture 95"/>
                    <p:cNvPicPr preferRelativeResize="0">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872780" y="6402635"/>
                      <a:ext cx="247650" cy="247650"/>
                    </a:xfrm>
                    <a:prstGeom prst="rect">
                      <a:avLst/>
                    </a:prstGeom>
                    <a:noFill/>
                    <a:ln w="9525">
                      <a:noFill/>
                      <a:miter lim="800000"/>
                      <a:headEnd/>
                      <a:tailEnd/>
                    </a:ln>
                  </p:spPr>
                </p:pic>
                <p:pic>
                  <p:nvPicPr>
                    <p:cNvPr id="100" name="Picture 75"/>
                    <p:cNvPicPr preferRelativeResize="0">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260973" y="6397873"/>
                      <a:ext cx="200025" cy="257175"/>
                    </a:xfrm>
                    <a:prstGeom prst="rect">
                      <a:avLst/>
                    </a:prstGeom>
                    <a:noFill/>
                    <a:ln w="9525">
                      <a:noFill/>
                      <a:miter lim="800000"/>
                      <a:headEnd/>
                      <a:tailEnd/>
                    </a:ln>
                  </p:spPr>
                </p:pic>
                <p:pic>
                  <p:nvPicPr>
                    <p:cNvPr id="101" name="Picture 10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601542" y="6397873"/>
                      <a:ext cx="180975" cy="257175"/>
                    </a:xfrm>
                    <a:prstGeom prst="rect">
                      <a:avLst/>
                    </a:prstGeom>
                    <a:noFill/>
                    <a:ln w="9525">
                      <a:noFill/>
                      <a:miter lim="800000"/>
                      <a:headEnd/>
                      <a:tailEnd/>
                    </a:ln>
                  </p:spPr>
                </p:pic>
                <p:grpSp>
                  <p:nvGrpSpPr>
                    <p:cNvPr id="19" name="Group 135"/>
                    <p:cNvGrpSpPr/>
                    <p:nvPr/>
                  </p:nvGrpSpPr>
                  <p:grpSpPr>
                    <a:xfrm>
                      <a:off x="6247754" y="6378029"/>
                      <a:ext cx="474250" cy="296863"/>
                      <a:chOff x="6688550" y="4550740"/>
                      <a:chExt cx="474250" cy="296863"/>
                    </a:xfrm>
                  </p:grpSpPr>
                  <p:sp>
                    <p:nvSpPr>
                      <p:cNvPr id="103" name="Rounded Rectangle 102"/>
                      <p:cNvSpPr/>
                      <p:nvPr/>
                    </p:nvSpPr>
                    <p:spPr>
                      <a:xfrm>
                        <a:off x="7010400" y="4648200"/>
                        <a:ext cx="1524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itchFamily="34" charset="0"/>
                        </a:endParaRPr>
                      </a:p>
                    </p:txBody>
                  </p:sp>
                  <p:pic>
                    <p:nvPicPr>
                      <p:cNvPr id="104" name="Picture 11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688550" y="4550740"/>
                        <a:ext cx="228600" cy="296863"/>
                      </a:xfrm>
                      <a:prstGeom prst="rect">
                        <a:avLst/>
                      </a:prstGeom>
                      <a:noFill/>
                      <a:ln w="9525">
                        <a:noFill/>
                        <a:miter lim="800000"/>
                        <a:headEnd/>
                        <a:tailEnd/>
                      </a:ln>
                    </p:spPr>
                  </p:pic>
                </p:grpSp>
              </p:grpSp>
              <p:grpSp>
                <p:nvGrpSpPr>
                  <p:cNvPr id="21" name="Group 84"/>
                  <p:cNvGrpSpPr/>
                  <p:nvPr/>
                </p:nvGrpSpPr>
                <p:grpSpPr>
                  <a:xfrm>
                    <a:off x="4859084" y="6033018"/>
                    <a:ext cx="1606380" cy="282057"/>
                    <a:chOff x="4859084" y="6033018"/>
                    <a:chExt cx="1606380" cy="282057"/>
                  </a:xfrm>
                </p:grpSpPr>
                <p:pic>
                  <p:nvPicPr>
                    <p:cNvPr id="86" name="Picture 77"/>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859084" y="6045459"/>
                      <a:ext cx="257175" cy="257175"/>
                    </a:xfrm>
                    <a:prstGeom prst="rect">
                      <a:avLst/>
                    </a:prstGeom>
                    <a:noFill/>
                    <a:ln w="9525" algn="ctr">
                      <a:noFill/>
                      <a:miter lim="800000"/>
                      <a:headEnd/>
                      <a:tailEnd/>
                    </a:ln>
                  </p:spPr>
                </p:pic>
                <p:grpSp>
                  <p:nvGrpSpPr>
                    <p:cNvPr id="23" name="Group 114"/>
                    <p:cNvGrpSpPr>
                      <a:grpSpLocks/>
                    </p:cNvGrpSpPr>
                    <p:nvPr/>
                  </p:nvGrpSpPr>
                  <p:grpSpPr bwMode="auto">
                    <a:xfrm>
                      <a:off x="5248906" y="6050221"/>
                      <a:ext cx="216946" cy="247060"/>
                      <a:chOff x="-396" y="0"/>
                      <a:chExt cx="305" cy="419"/>
                    </a:xfrm>
                  </p:grpSpPr>
                  <p:sp>
                    <p:nvSpPr>
                      <p:cNvPr id="93" name="Freeform 116"/>
                      <p:cNvSpPr>
                        <a:spLocks/>
                      </p:cNvSpPr>
                      <p:nvPr/>
                    </p:nvSpPr>
                    <p:spPr bwMode="auto">
                      <a:xfrm>
                        <a:off x="-396" y="0"/>
                        <a:ext cx="305" cy="419"/>
                      </a:xfrm>
                      <a:custGeom>
                        <a:avLst/>
                        <a:gdLst>
                          <a:gd name="T0" fmla="*/ 0 w 2120"/>
                          <a:gd name="T1" fmla="*/ 0 h 2886"/>
                          <a:gd name="T2" fmla="*/ 0 w 2120"/>
                          <a:gd name="T3" fmla="*/ 0 h 2886"/>
                          <a:gd name="T4" fmla="*/ 0 w 2120"/>
                          <a:gd name="T5" fmla="*/ 0 h 2886"/>
                          <a:gd name="T6" fmla="*/ 0 w 2120"/>
                          <a:gd name="T7" fmla="*/ 0 h 2886"/>
                          <a:gd name="T8" fmla="*/ 0 w 2120"/>
                          <a:gd name="T9" fmla="*/ 0 h 2886"/>
                          <a:gd name="T10" fmla="*/ 0 w 2120"/>
                          <a:gd name="T11" fmla="*/ 0 h 2886"/>
                          <a:gd name="T12" fmla="*/ 0 w 2120"/>
                          <a:gd name="T13" fmla="*/ 0 h 2886"/>
                          <a:gd name="T14" fmla="*/ 0 w 2120"/>
                          <a:gd name="T15" fmla="*/ 0 h 2886"/>
                          <a:gd name="T16" fmla="*/ 0 w 2120"/>
                          <a:gd name="T17" fmla="*/ 0 h 2886"/>
                          <a:gd name="T18" fmla="*/ 0 w 2120"/>
                          <a:gd name="T19" fmla="*/ 0 h 2886"/>
                          <a:gd name="T20" fmla="*/ 0 w 2120"/>
                          <a:gd name="T21" fmla="*/ 0 h 2886"/>
                          <a:gd name="T22" fmla="*/ 0 w 2120"/>
                          <a:gd name="T23" fmla="*/ 0 h 2886"/>
                          <a:gd name="T24" fmla="*/ 0 w 2120"/>
                          <a:gd name="T25" fmla="*/ 0 h 2886"/>
                          <a:gd name="T26" fmla="*/ 0 w 2120"/>
                          <a:gd name="T27" fmla="*/ 0 h 2886"/>
                          <a:gd name="T28" fmla="*/ 0 w 2120"/>
                          <a:gd name="T29" fmla="*/ 0 h 2886"/>
                          <a:gd name="T30" fmla="*/ 0 w 2120"/>
                          <a:gd name="T31" fmla="*/ 0 h 2886"/>
                          <a:gd name="T32" fmla="*/ 0 w 2120"/>
                          <a:gd name="T33" fmla="*/ 0 h 2886"/>
                          <a:gd name="T34" fmla="*/ 0 w 2120"/>
                          <a:gd name="T35" fmla="*/ 0 h 2886"/>
                          <a:gd name="T36" fmla="*/ 0 w 2120"/>
                          <a:gd name="T37" fmla="*/ 0 h 2886"/>
                          <a:gd name="T38" fmla="*/ 0 w 2120"/>
                          <a:gd name="T39" fmla="*/ 0 h 2886"/>
                          <a:gd name="T40" fmla="*/ 0 w 2120"/>
                          <a:gd name="T41" fmla="*/ 0 h 2886"/>
                          <a:gd name="T42" fmla="*/ 0 w 2120"/>
                          <a:gd name="T43" fmla="*/ 0 h 2886"/>
                          <a:gd name="T44" fmla="*/ 0 w 2120"/>
                          <a:gd name="T45" fmla="*/ 0 h 2886"/>
                          <a:gd name="T46" fmla="*/ 0 w 2120"/>
                          <a:gd name="T47" fmla="*/ 0 h 2886"/>
                          <a:gd name="T48" fmla="*/ 0 w 2120"/>
                          <a:gd name="T49" fmla="*/ 0 h 2886"/>
                          <a:gd name="T50" fmla="*/ 0 w 2120"/>
                          <a:gd name="T51" fmla="*/ 0 h 2886"/>
                          <a:gd name="T52" fmla="*/ 0 w 2120"/>
                          <a:gd name="T53" fmla="*/ 0 h 2886"/>
                          <a:gd name="T54" fmla="*/ 0 w 2120"/>
                          <a:gd name="T55" fmla="*/ 0 h 2886"/>
                          <a:gd name="T56" fmla="*/ 0 w 2120"/>
                          <a:gd name="T57" fmla="*/ 0 h 2886"/>
                          <a:gd name="T58" fmla="*/ 0 w 2120"/>
                          <a:gd name="T59" fmla="*/ 0 h 2886"/>
                          <a:gd name="T60" fmla="*/ 0 w 2120"/>
                          <a:gd name="T61" fmla="*/ 0 h 2886"/>
                          <a:gd name="T62" fmla="*/ 0 w 2120"/>
                          <a:gd name="T63" fmla="*/ 0 h 2886"/>
                          <a:gd name="T64" fmla="*/ 0 w 2120"/>
                          <a:gd name="T65" fmla="*/ 0 h 2886"/>
                          <a:gd name="T66" fmla="*/ 0 w 2120"/>
                          <a:gd name="T67" fmla="*/ 0 h 2886"/>
                          <a:gd name="T68" fmla="*/ 0 w 2120"/>
                          <a:gd name="T69" fmla="*/ 0 h 2886"/>
                          <a:gd name="T70" fmla="*/ 0 w 2120"/>
                          <a:gd name="T71" fmla="*/ 0 h 2886"/>
                          <a:gd name="T72" fmla="*/ 0 w 2120"/>
                          <a:gd name="T73" fmla="*/ 0 h 2886"/>
                          <a:gd name="T74" fmla="*/ 0 w 2120"/>
                          <a:gd name="T75" fmla="*/ 0 h 2886"/>
                          <a:gd name="T76" fmla="*/ 0 w 2120"/>
                          <a:gd name="T77" fmla="*/ 0 h 2886"/>
                          <a:gd name="T78" fmla="*/ 0 w 2120"/>
                          <a:gd name="T79" fmla="*/ 0 h 2886"/>
                          <a:gd name="T80" fmla="*/ 0 w 2120"/>
                          <a:gd name="T81" fmla="*/ 0 h 2886"/>
                          <a:gd name="T82" fmla="*/ 0 w 2120"/>
                          <a:gd name="T83" fmla="*/ 0 h 2886"/>
                          <a:gd name="T84" fmla="*/ 0 w 2120"/>
                          <a:gd name="T85" fmla="*/ 0 h 2886"/>
                          <a:gd name="T86" fmla="*/ 0 w 2120"/>
                          <a:gd name="T87" fmla="*/ 0 h 2886"/>
                          <a:gd name="T88" fmla="*/ 0 w 2120"/>
                          <a:gd name="T89" fmla="*/ 0 h 2886"/>
                          <a:gd name="T90" fmla="*/ 0 w 2120"/>
                          <a:gd name="T91" fmla="*/ 0 h 2886"/>
                          <a:gd name="T92" fmla="*/ 0 w 2120"/>
                          <a:gd name="T93" fmla="*/ 0 h 2886"/>
                          <a:gd name="T94" fmla="*/ 0 w 2120"/>
                          <a:gd name="T95" fmla="*/ 0 h 2886"/>
                          <a:gd name="T96" fmla="*/ 0 w 2120"/>
                          <a:gd name="T97" fmla="*/ 0 h 2886"/>
                          <a:gd name="T98" fmla="*/ 0 w 2120"/>
                          <a:gd name="T99" fmla="*/ 0 h 28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20"/>
                          <a:gd name="T151" fmla="*/ 0 h 2886"/>
                          <a:gd name="T152" fmla="*/ 2120 w 2120"/>
                          <a:gd name="T153" fmla="*/ 2886 h 28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20" h="2886">
                            <a:moveTo>
                              <a:pt x="1192" y="2818"/>
                            </a:moveTo>
                            <a:lnTo>
                              <a:pt x="1194" y="2816"/>
                            </a:lnTo>
                            <a:lnTo>
                              <a:pt x="1202" y="2808"/>
                            </a:lnTo>
                            <a:lnTo>
                              <a:pt x="1215" y="2796"/>
                            </a:lnTo>
                            <a:lnTo>
                              <a:pt x="1233" y="2779"/>
                            </a:lnTo>
                            <a:lnTo>
                              <a:pt x="1256" y="2756"/>
                            </a:lnTo>
                            <a:lnTo>
                              <a:pt x="1284" y="2728"/>
                            </a:lnTo>
                            <a:lnTo>
                              <a:pt x="1317" y="2693"/>
                            </a:lnTo>
                            <a:lnTo>
                              <a:pt x="1353" y="2652"/>
                            </a:lnTo>
                            <a:lnTo>
                              <a:pt x="1395" y="2606"/>
                            </a:lnTo>
                            <a:lnTo>
                              <a:pt x="1440" y="2551"/>
                            </a:lnTo>
                            <a:lnTo>
                              <a:pt x="1457" y="2534"/>
                            </a:lnTo>
                            <a:lnTo>
                              <a:pt x="1502" y="2480"/>
                            </a:lnTo>
                            <a:lnTo>
                              <a:pt x="1569" y="2389"/>
                            </a:lnTo>
                            <a:lnTo>
                              <a:pt x="1652" y="2258"/>
                            </a:lnTo>
                            <a:lnTo>
                              <a:pt x="1744" y="2088"/>
                            </a:lnTo>
                            <a:lnTo>
                              <a:pt x="1840" y="1877"/>
                            </a:lnTo>
                            <a:lnTo>
                              <a:pt x="1931" y="1622"/>
                            </a:lnTo>
                            <a:lnTo>
                              <a:pt x="2012" y="1322"/>
                            </a:lnTo>
                            <a:lnTo>
                              <a:pt x="2077" y="978"/>
                            </a:lnTo>
                            <a:lnTo>
                              <a:pt x="2117" y="586"/>
                            </a:lnTo>
                            <a:lnTo>
                              <a:pt x="2119" y="576"/>
                            </a:lnTo>
                            <a:lnTo>
                              <a:pt x="2120" y="548"/>
                            </a:lnTo>
                            <a:lnTo>
                              <a:pt x="2119" y="506"/>
                            </a:lnTo>
                            <a:lnTo>
                              <a:pt x="2113" y="454"/>
                            </a:lnTo>
                            <a:lnTo>
                              <a:pt x="2102" y="395"/>
                            </a:lnTo>
                            <a:lnTo>
                              <a:pt x="2083" y="334"/>
                            </a:lnTo>
                            <a:lnTo>
                              <a:pt x="2054" y="276"/>
                            </a:lnTo>
                            <a:lnTo>
                              <a:pt x="2012" y="223"/>
                            </a:lnTo>
                            <a:lnTo>
                              <a:pt x="1955" y="180"/>
                            </a:lnTo>
                            <a:lnTo>
                              <a:pt x="1883" y="150"/>
                            </a:lnTo>
                            <a:lnTo>
                              <a:pt x="1872" y="147"/>
                            </a:lnTo>
                            <a:lnTo>
                              <a:pt x="1841" y="135"/>
                            </a:lnTo>
                            <a:lnTo>
                              <a:pt x="1792" y="118"/>
                            </a:lnTo>
                            <a:lnTo>
                              <a:pt x="1726" y="99"/>
                            </a:lnTo>
                            <a:lnTo>
                              <a:pt x="1645" y="76"/>
                            </a:lnTo>
                            <a:lnTo>
                              <a:pt x="1549" y="54"/>
                            </a:lnTo>
                            <a:lnTo>
                              <a:pt x="1443" y="34"/>
                            </a:lnTo>
                            <a:lnTo>
                              <a:pt x="1325" y="18"/>
                            </a:lnTo>
                            <a:lnTo>
                              <a:pt x="1199" y="6"/>
                            </a:lnTo>
                            <a:lnTo>
                              <a:pt x="1067" y="0"/>
                            </a:lnTo>
                            <a:lnTo>
                              <a:pt x="1053" y="0"/>
                            </a:lnTo>
                            <a:lnTo>
                              <a:pt x="921" y="6"/>
                            </a:lnTo>
                            <a:lnTo>
                              <a:pt x="795" y="18"/>
                            </a:lnTo>
                            <a:lnTo>
                              <a:pt x="677" y="34"/>
                            </a:lnTo>
                            <a:lnTo>
                              <a:pt x="571" y="54"/>
                            </a:lnTo>
                            <a:lnTo>
                              <a:pt x="475" y="76"/>
                            </a:lnTo>
                            <a:lnTo>
                              <a:pt x="394" y="99"/>
                            </a:lnTo>
                            <a:lnTo>
                              <a:pt x="328" y="118"/>
                            </a:lnTo>
                            <a:lnTo>
                              <a:pt x="279" y="135"/>
                            </a:lnTo>
                            <a:lnTo>
                              <a:pt x="248" y="147"/>
                            </a:lnTo>
                            <a:lnTo>
                              <a:pt x="237" y="150"/>
                            </a:lnTo>
                            <a:lnTo>
                              <a:pt x="165" y="180"/>
                            </a:lnTo>
                            <a:lnTo>
                              <a:pt x="108" y="223"/>
                            </a:lnTo>
                            <a:lnTo>
                              <a:pt x="66" y="276"/>
                            </a:lnTo>
                            <a:lnTo>
                              <a:pt x="37" y="334"/>
                            </a:lnTo>
                            <a:lnTo>
                              <a:pt x="18" y="395"/>
                            </a:lnTo>
                            <a:lnTo>
                              <a:pt x="7" y="454"/>
                            </a:lnTo>
                            <a:lnTo>
                              <a:pt x="1" y="506"/>
                            </a:lnTo>
                            <a:lnTo>
                              <a:pt x="0" y="548"/>
                            </a:lnTo>
                            <a:lnTo>
                              <a:pt x="1" y="576"/>
                            </a:lnTo>
                            <a:lnTo>
                              <a:pt x="3" y="586"/>
                            </a:lnTo>
                            <a:lnTo>
                              <a:pt x="38" y="940"/>
                            </a:lnTo>
                            <a:lnTo>
                              <a:pt x="101" y="1262"/>
                            </a:lnTo>
                            <a:lnTo>
                              <a:pt x="186" y="1552"/>
                            </a:lnTo>
                            <a:lnTo>
                              <a:pt x="282" y="1808"/>
                            </a:lnTo>
                            <a:lnTo>
                              <a:pt x="385" y="2030"/>
                            </a:lnTo>
                            <a:lnTo>
                              <a:pt x="486" y="2213"/>
                            </a:lnTo>
                            <a:lnTo>
                              <a:pt x="577" y="2359"/>
                            </a:lnTo>
                            <a:lnTo>
                              <a:pt x="653" y="2465"/>
                            </a:lnTo>
                            <a:lnTo>
                              <a:pt x="702" y="2530"/>
                            </a:lnTo>
                            <a:lnTo>
                              <a:pt x="721" y="2551"/>
                            </a:lnTo>
                            <a:lnTo>
                              <a:pt x="770" y="2612"/>
                            </a:lnTo>
                            <a:lnTo>
                              <a:pt x="813" y="2664"/>
                            </a:lnTo>
                            <a:lnTo>
                              <a:pt x="849" y="2708"/>
                            </a:lnTo>
                            <a:lnTo>
                              <a:pt x="881" y="2742"/>
                            </a:lnTo>
                            <a:lnTo>
                              <a:pt x="908" y="2770"/>
                            </a:lnTo>
                            <a:lnTo>
                              <a:pt x="928" y="2792"/>
                            </a:lnTo>
                            <a:lnTo>
                              <a:pt x="944" y="2807"/>
                            </a:lnTo>
                            <a:lnTo>
                              <a:pt x="955" y="2817"/>
                            </a:lnTo>
                            <a:lnTo>
                              <a:pt x="961" y="2824"/>
                            </a:lnTo>
                            <a:lnTo>
                              <a:pt x="963" y="2825"/>
                            </a:lnTo>
                            <a:lnTo>
                              <a:pt x="995" y="2859"/>
                            </a:lnTo>
                            <a:lnTo>
                              <a:pt x="1027" y="2879"/>
                            </a:lnTo>
                            <a:lnTo>
                              <a:pt x="1058" y="2886"/>
                            </a:lnTo>
                            <a:lnTo>
                              <a:pt x="1089" y="2884"/>
                            </a:lnTo>
                            <a:lnTo>
                              <a:pt x="1116" y="2876"/>
                            </a:lnTo>
                            <a:lnTo>
                              <a:pt x="1141" y="2862"/>
                            </a:lnTo>
                            <a:lnTo>
                              <a:pt x="1162" y="2846"/>
                            </a:lnTo>
                            <a:lnTo>
                              <a:pt x="1177" y="2832"/>
                            </a:lnTo>
                            <a:lnTo>
                              <a:pt x="1187" y="2822"/>
                            </a:lnTo>
                            <a:lnTo>
                              <a:pt x="1192" y="2818"/>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94" name="Freeform 118"/>
                      <p:cNvSpPr>
                        <a:spLocks/>
                      </p:cNvSpPr>
                      <p:nvPr/>
                    </p:nvSpPr>
                    <p:spPr bwMode="auto">
                      <a:xfrm>
                        <a:off x="-384" y="13"/>
                        <a:ext cx="284" cy="390"/>
                      </a:xfrm>
                      <a:custGeom>
                        <a:avLst/>
                        <a:gdLst>
                          <a:gd name="T0" fmla="*/ 0 w 1958"/>
                          <a:gd name="T1" fmla="*/ 0 h 2694"/>
                          <a:gd name="T2" fmla="*/ 0 w 1958"/>
                          <a:gd name="T3" fmla="*/ 0 h 2694"/>
                          <a:gd name="T4" fmla="*/ 0 w 1958"/>
                          <a:gd name="T5" fmla="*/ 0 h 2694"/>
                          <a:gd name="T6" fmla="*/ 0 w 1958"/>
                          <a:gd name="T7" fmla="*/ 0 h 2694"/>
                          <a:gd name="T8" fmla="*/ 0 w 1958"/>
                          <a:gd name="T9" fmla="*/ 0 h 2694"/>
                          <a:gd name="T10" fmla="*/ 0 w 1958"/>
                          <a:gd name="T11" fmla="*/ 0 h 2694"/>
                          <a:gd name="T12" fmla="*/ 0 w 1958"/>
                          <a:gd name="T13" fmla="*/ 0 h 2694"/>
                          <a:gd name="T14" fmla="*/ 0 w 1958"/>
                          <a:gd name="T15" fmla="*/ 0 h 2694"/>
                          <a:gd name="T16" fmla="*/ 0 w 1958"/>
                          <a:gd name="T17" fmla="*/ 0 h 2694"/>
                          <a:gd name="T18" fmla="*/ 0 w 1958"/>
                          <a:gd name="T19" fmla="*/ 0 h 2694"/>
                          <a:gd name="T20" fmla="*/ 0 w 1958"/>
                          <a:gd name="T21" fmla="*/ 0 h 2694"/>
                          <a:gd name="T22" fmla="*/ 0 w 1958"/>
                          <a:gd name="T23" fmla="*/ 0 h 2694"/>
                          <a:gd name="T24" fmla="*/ 0 w 1958"/>
                          <a:gd name="T25" fmla="*/ 0 h 2694"/>
                          <a:gd name="T26" fmla="*/ 0 w 1958"/>
                          <a:gd name="T27" fmla="*/ 0 h 2694"/>
                          <a:gd name="T28" fmla="*/ 0 w 1958"/>
                          <a:gd name="T29" fmla="*/ 0 h 2694"/>
                          <a:gd name="T30" fmla="*/ 0 w 1958"/>
                          <a:gd name="T31" fmla="*/ 0 h 2694"/>
                          <a:gd name="T32" fmla="*/ 0 w 1958"/>
                          <a:gd name="T33" fmla="*/ 0 h 2694"/>
                          <a:gd name="T34" fmla="*/ 0 w 1958"/>
                          <a:gd name="T35" fmla="*/ 0 h 2694"/>
                          <a:gd name="T36" fmla="*/ 0 w 1958"/>
                          <a:gd name="T37" fmla="*/ 0 h 2694"/>
                          <a:gd name="T38" fmla="*/ 0 w 1958"/>
                          <a:gd name="T39" fmla="*/ 0 h 2694"/>
                          <a:gd name="T40" fmla="*/ 0 w 1958"/>
                          <a:gd name="T41" fmla="*/ 0 h 2694"/>
                          <a:gd name="T42" fmla="*/ 0 w 1958"/>
                          <a:gd name="T43" fmla="*/ 0 h 2694"/>
                          <a:gd name="T44" fmla="*/ 0 w 1958"/>
                          <a:gd name="T45" fmla="*/ 0 h 2694"/>
                          <a:gd name="T46" fmla="*/ 0 w 1958"/>
                          <a:gd name="T47" fmla="*/ 0 h 2694"/>
                          <a:gd name="T48" fmla="*/ 0 w 1958"/>
                          <a:gd name="T49" fmla="*/ 0 h 2694"/>
                          <a:gd name="T50" fmla="*/ 0 w 1958"/>
                          <a:gd name="T51" fmla="*/ 0 h 2694"/>
                          <a:gd name="T52" fmla="*/ 0 w 1958"/>
                          <a:gd name="T53" fmla="*/ 0 h 2694"/>
                          <a:gd name="T54" fmla="*/ 0 w 1958"/>
                          <a:gd name="T55" fmla="*/ 0 h 2694"/>
                          <a:gd name="T56" fmla="*/ 0 w 1958"/>
                          <a:gd name="T57" fmla="*/ 0 h 2694"/>
                          <a:gd name="T58" fmla="*/ 0 w 1958"/>
                          <a:gd name="T59" fmla="*/ 0 h 2694"/>
                          <a:gd name="T60" fmla="*/ 0 w 1958"/>
                          <a:gd name="T61" fmla="*/ 0 h 2694"/>
                          <a:gd name="T62" fmla="*/ 0 w 1958"/>
                          <a:gd name="T63" fmla="*/ 0 h 2694"/>
                          <a:gd name="T64" fmla="*/ 0 w 1958"/>
                          <a:gd name="T65" fmla="*/ 0 h 2694"/>
                          <a:gd name="T66" fmla="*/ 0 w 1958"/>
                          <a:gd name="T67" fmla="*/ 0 h 2694"/>
                          <a:gd name="T68" fmla="*/ 0 w 1958"/>
                          <a:gd name="T69" fmla="*/ 0 h 2694"/>
                          <a:gd name="T70" fmla="*/ 0 w 1958"/>
                          <a:gd name="T71" fmla="*/ 0 h 2694"/>
                          <a:gd name="T72" fmla="*/ 0 w 1958"/>
                          <a:gd name="T73" fmla="*/ 0 h 2694"/>
                          <a:gd name="T74" fmla="*/ 0 w 1958"/>
                          <a:gd name="T75" fmla="*/ 0 h 2694"/>
                          <a:gd name="T76" fmla="*/ 0 w 1958"/>
                          <a:gd name="T77" fmla="*/ 0 h 2694"/>
                          <a:gd name="T78" fmla="*/ 0 w 1958"/>
                          <a:gd name="T79" fmla="*/ 0 h 2694"/>
                          <a:gd name="T80" fmla="*/ 0 w 1958"/>
                          <a:gd name="T81" fmla="*/ 0 h 2694"/>
                          <a:gd name="T82" fmla="*/ 0 w 1958"/>
                          <a:gd name="T83" fmla="*/ 0 h 2694"/>
                          <a:gd name="T84" fmla="*/ 0 w 1958"/>
                          <a:gd name="T85" fmla="*/ 0 h 2694"/>
                          <a:gd name="T86" fmla="*/ 0 w 1958"/>
                          <a:gd name="T87" fmla="*/ 0 h 2694"/>
                          <a:gd name="T88" fmla="*/ 0 w 1958"/>
                          <a:gd name="T89" fmla="*/ 0 h 2694"/>
                          <a:gd name="T90" fmla="*/ 0 w 1958"/>
                          <a:gd name="T91" fmla="*/ 0 h 2694"/>
                          <a:gd name="T92" fmla="*/ 0 w 1958"/>
                          <a:gd name="T93" fmla="*/ 0 h 2694"/>
                          <a:gd name="T94" fmla="*/ 0 w 1958"/>
                          <a:gd name="T95" fmla="*/ 0 h 2694"/>
                          <a:gd name="T96" fmla="*/ 0 w 1958"/>
                          <a:gd name="T97" fmla="*/ 0 h 2694"/>
                          <a:gd name="T98" fmla="*/ 0 w 1958"/>
                          <a:gd name="T99" fmla="*/ 0 h 26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58"/>
                          <a:gd name="T151" fmla="*/ 0 h 2694"/>
                          <a:gd name="T152" fmla="*/ 1958 w 1958"/>
                          <a:gd name="T153" fmla="*/ 2694 h 26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58" h="2694">
                            <a:moveTo>
                              <a:pt x="1106" y="2620"/>
                            </a:moveTo>
                            <a:lnTo>
                              <a:pt x="1109" y="2618"/>
                            </a:lnTo>
                            <a:lnTo>
                              <a:pt x="1116" y="2611"/>
                            </a:lnTo>
                            <a:lnTo>
                              <a:pt x="1128" y="2601"/>
                            </a:lnTo>
                            <a:lnTo>
                              <a:pt x="1145" y="2584"/>
                            </a:lnTo>
                            <a:lnTo>
                              <a:pt x="1167" y="2564"/>
                            </a:lnTo>
                            <a:lnTo>
                              <a:pt x="1193" y="2537"/>
                            </a:lnTo>
                            <a:lnTo>
                              <a:pt x="1223" y="2505"/>
                            </a:lnTo>
                            <a:lnTo>
                              <a:pt x="1257" y="2467"/>
                            </a:lnTo>
                            <a:lnTo>
                              <a:pt x="1295" y="2423"/>
                            </a:lnTo>
                            <a:lnTo>
                              <a:pt x="1338" y="2373"/>
                            </a:lnTo>
                            <a:lnTo>
                              <a:pt x="1353" y="2355"/>
                            </a:lnTo>
                            <a:lnTo>
                              <a:pt x="1395" y="2303"/>
                            </a:lnTo>
                            <a:lnTo>
                              <a:pt x="1456" y="2216"/>
                            </a:lnTo>
                            <a:lnTo>
                              <a:pt x="1532" y="2091"/>
                            </a:lnTo>
                            <a:lnTo>
                              <a:pt x="1616" y="1929"/>
                            </a:lnTo>
                            <a:lnTo>
                              <a:pt x="1703" y="1730"/>
                            </a:lnTo>
                            <a:lnTo>
                              <a:pt x="1787" y="1491"/>
                            </a:lnTo>
                            <a:lnTo>
                              <a:pt x="1860" y="1213"/>
                            </a:lnTo>
                            <a:lnTo>
                              <a:pt x="1918" y="897"/>
                            </a:lnTo>
                            <a:lnTo>
                              <a:pt x="1954" y="539"/>
                            </a:lnTo>
                            <a:lnTo>
                              <a:pt x="1955" y="529"/>
                            </a:lnTo>
                            <a:lnTo>
                              <a:pt x="1957" y="503"/>
                            </a:lnTo>
                            <a:lnTo>
                              <a:pt x="1958" y="465"/>
                            </a:lnTo>
                            <a:lnTo>
                              <a:pt x="1955" y="417"/>
                            </a:lnTo>
                            <a:lnTo>
                              <a:pt x="1947" y="364"/>
                            </a:lnTo>
                            <a:lnTo>
                              <a:pt x="1931" y="309"/>
                            </a:lnTo>
                            <a:lnTo>
                              <a:pt x="1905" y="254"/>
                            </a:lnTo>
                            <a:lnTo>
                              <a:pt x="1868" y="207"/>
                            </a:lnTo>
                            <a:lnTo>
                              <a:pt x="1816" y="167"/>
                            </a:lnTo>
                            <a:lnTo>
                              <a:pt x="1749" y="140"/>
                            </a:lnTo>
                            <a:lnTo>
                              <a:pt x="1739" y="136"/>
                            </a:lnTo>
                            <a:lnTo>
                              <a:pt x="1711" y="125"/>
                            </a:lnTo>
                            <a:lnTo>
                              <a:pt x="1665" y="110"/>
                            </a:lnTo>
                            <a:lnTo>
                              <a:pt x="1603" y="92"/>
                            </a:lnTo>
                            <a:lnTo>
                              <a:pt x="1528" y="71"/>
                            </a:lnTo>
                            <a:lnTo>
                              <a:pt x="1440" y="51"/>
                            </a:lnTo>
                            <a:lnTo>
                              <a:pt x="1340" y="31"/>
                            </a:lnTo>
                            <a:lnTo>
                              <a:pt x="1231" y="16"/>
                            </a:lnTo>
                            <a:lnTo>
                              <a:pt x="1114" y="5"/>
                            </a:lnTo>
                            <a:lnTo>
                              <a:pt x="991" y="0"/>
                            </a:lnTo>
                            <a:lnTo>
                              <a:pt x="978" y="0"/>
                            </a:lnTo>
                            <a:lnTo>
                              <a:pt x="854" y="5"/>
                            </a:lnTo>
                            <a:lnTo>
                              <a:pt x="738" y="16"/>
                            </a:lnTo>
                            <a:lnTo>
                              <a:pt x="628" y="31"/>
                            </a:lnTo>
                            <a:lnTo>
                              <a:pt x="529" y="51"/>
                            </a:lnTo>
                            <a:lnTo>
                              <a:pt x="441" y="71"/>
                            </a:lnTo>
                            <a:lnTo>
                              <a:pt x="365" y="92"/>
                            </a:lnTo>
                            <a:lnTo>
                              <a:pt x="303" y="110"/>
                            </a:lnTo>
                            <a:lnTo>
                              <a:pt x="259" y="125"/>
                            </a:lnTo>
                            <a:lnTo>
                              <a:pt x="230" y="136"/>
                            </a:lnTo>
                            <a:lnTo>
                              <a:pt x="220" y="140"/>
                            </a:lnTo>
                            <a:lnTo>
                              <a:pt x="152" y="167"/>
                            </a:lnTo>
                            <a:lnTo>
                              <a:pt x="99" y="208"/>
                            </a:lnTo>
                            <a:lnTo>
                              <a:pt x="60" y="257"/>
                            </a:lnTo>
                            <a:lnTo>
                              <a:pt x="33" y="311"/>
                            </a:lnTo>
                            <a:lnTo>
                              <a:pt x="15" y="367"/>
                            </a:lnTo>
                            <a:lnTo>
                              <a:pt x="5" y="422"/>
                            </a:lnTo>
                            <a:lnTo>
                              <a:pt x="1" y="470"/>
                            </a:lnTo>
                            <a:lnTo>
                              <a:pt x="0" y="509"/>
                            </a:lnTo>
                            <a:lnTo>
                              <a:pt x="1" y="535"/>
                            </a:lnTo>
                            <a:lnTo>
                              <a:pt x="1" y="545"/>
                            </a:lnTo>
                            <a:lnTo>
                              <a:pt x="34" y="874"/>
                            </a:lnTo>
                            <a:lnTo>
                              <a:pt x="93" y="1173"/>
                            </a:lnTo>
                            <a:lnTo>
                              <a:pt x="171" y="1443"/>
                            </a:lnTo>
                            <a:lnTo>
                              <a:pt x="262" y="1682"/>
                            </a:lnTo>
                            <a:lnTo>
                              <a:pt x="357" y="1887"/>
                            </a:lnTo>
                            <a:lnTo>
                              <a:pt x="450" y="2058"/>
                            </a:lnTo>
                            <a:lnTo>
                              <a:pt x="536" y="2194"/>
                            </a:lnTo>
                            <a:lnTo>
                              <a:pt x="605" y="2293"/>
                            </a:lnTo>
                            <a:lnTo>
                              <a:pt x="652" y="2352"/>
                            </a:lnTo>
                            <a:lnTo>
                              <a:pt x="670" y="2373"/>
                            </a:lnTo>
                            <a:lnTo>
                              <a:pt x="715" y="2429"/>
                            </a:lnTo>
                            <a:lnTo>
                              <a:pt x="753" y="2477"/>
                            </a:lnTo>
                            <a:lnTo>
                              <a:pt x="786" y="2516"/>
                            </a:lnTo>
                            <a:lnTo>
                              <a:pt x="814" y="2547"/>
                            </a:lnTo>
                            <a:lnTo>
                              <a:pt x="835" y="2572"/>
                            </a:lnTo>
                            <a:lnTo>
                              <a:pt x="853" y="2592"/>
                            </a:lnTo>
                            <a:lnTo>
                              <a:pt x="865" y="2605"/>
                            </a:lnTo>
                            <a:lnTo>
                              <a:pt x="874" y="2614"/>
                            </a:lnTo>
                            <a:lnTo>
                              <a:pt x="879" y="2619"/>
                            </a:lnTo>
                            <a:lnTo>
                              <a:pt x="880" y="2620"/>
                            </a:lnTo>
                            <a:lnTo>
                              <a:pt x="912" y="2661"/>
                            </a:lnTo>
                            <a:lnTo>
                              <a:pt x="944" y="2684"/>
                            </a:lnTo>
                            <a:lnTo>
                              <a:pt x="975" y="2694"/>
                            </a:lnTo>
                            <a:lnTo>
                              <a:pt x="1004" y="2693"/>
                            </a:lnTo>
                            <a:lnTo>
                              <a:pt x="1032" y="2683"/>
                            </a:lnTo>
                            <a:lnTo>
                              <a:pt x="1057" y="2669"/>
                            </a:lnTo>
                            <a:lnTo>
                              <a:pt x="1077" y="2653"/>
                            </a:lnTo>
                            <a:lnTo>
                              <a:pt x="1093" y="2636"/>
                            </a:lnTo>
                            <a:lnTo>
                              <a:pt x="1103" y="2626"/>
                            </a:lnTo>
                            <a:lnTo>
                              <a:pt x="1106" y="2620"/>
                            </a:lnTo>
                            <a:close/>
                          </a:path>
                        </a:pathLst>
                      </a:custGeom>
                      <a:solidFill>
                        <a:srgbClr val="FFB10F"/>
                      </a:solidFill>
                      <a:ln w="9525">
                        <a:noFill/>
                        <a:round/>
                        <a:headEnd/>
                        <a:tailEnd/>
                      </a:ln>
                    </p:spPr>
                    <p:txBody>
                      <a:bodyPr/>
                      <a:lstStyle/>
                      <a:p>
                        <a:endParaRPr lang="en-US" dirty="0">
                          <a:latin typeface="Calibri" pitchFamily="34" charset="0"/>
                        </a:endParaRPr>
                      </a:p>
                    </p:txBody>
                  </p:sp>
                  <p:sp>
                    <p:nvSpPr>
                      <p:cNvPr id="95" name="Freeform 119"/>
                      <p:cNvSpPr>
                        <a:spLocks/>
                      </p:cNvSpPr>
                      <p:nvPr/>
                    </p:nvSpPr>
                    <p:spPr bwMode="auto">
                      <a:xfrm>
                        <a:off x="-377" y="31"/>
                        <a:ext cx="262" cy="281"/>
                      </a:xfrm>
                      <a:custGeom>
                        <a:avLst/>
                        <a:gdLst>
                          <a:gd name="T0" fmla="*/ 0 w 1810"/>
                          <a:gd name="T1" fmla="*/ 0 h 1934"/>
                          <a:gd name="T2" fmla="*/ 0 w 1810"/>
                          <a:gd name="T3" fmla="*/ 0 h 1934"/>
                          <a:gd name="T4" fmla="*/ 0 w 1810"/>
                          <a:gd name="T5" fmla="*/ 0 h 1934"/>
                          <a:gd name="T6" fmla="*/ 0 w 1810"/>
                          <a:gd name="T7" fmla="*/ 0 h 1934"/>
                          <a:gd name="T8" fmla="*/ 0 w 1810"/>
                          <a:gd name="T9" fmla="*/ 0 h 1934"/>
                          <a:gd name="T10" fmla="*/ 0 w 1810"/>
                          <a:gd name="T11" fmla="*/ 0 h 1934"/>
                          <a:gd name="T12" fmla="*/ 0 60000 65536"/>
                          <a:gd name="T13" fmla="*/ 0 60000 65536"/>
                          <a:gd name="T14" fmla="*/ 0 60000 65536"/>
                          <a:gd name="T15" fmla="*/ 0 60000 65536"/>
                          <a:gd name="T16" fmla="*/ 0 60000 65536"/>
                          <a:gd name="T17" fmla="*/ 0 60000 65536"/>
                          <a:gd name="T18" fmla="*/ 0 w 1810"/>
                          <a:gd name="T19" fmla="*/ 0 h 1934"/>
                          <a:gd name="T20" fmla="*/ 1810 w 1810"/>
                          <a:gd name="T21" fmla="*/ 1934 h 1934"/>
                        </a:gdLst>
                        <a:ahLst/>
                        <a:cxnLst>
                          <a:cxn ang="T12">
                            <a:pos x="T0" y="T1"/>
                          </a:cxn>
                          <a:cxn ang="T13">
                            <a:pos x="T2" y="T3"/>
                          </a:cxn>
                          <a:cxn ang="T14">
                            <a:pos x="T4" y="T5"/>
                          </a:cxn>
                          <a:cxn ang="T15">
                            <a:pos x="T6" y="T7"/>
                          </a:cxn>
                          <a:cxn ang="T16">
                            <a:pos x="T8" y="T9"/>
                          </a:cxn>
                          <a:cxn ang="T17">
                            <a:pos x="T10" y="T11"/>
                          </a:cxn>
                        </a:cxnLst>
                        <a:rect l="T18" t="T19" r="T20" b="T21"/>
                        <a:pathLst>
                          <a:path w="1810" h="1934">
                            <a:moveTo>
                              <a:pt x="153" y="0"/>
                            </a:moveTo>
                            <a:lnTo>
                              <a:pt x="0" y="321"/>
                            </a:lnTo>
                            <a:lnTo>
                              <a:pt x="1645" y="1934"/>
                            </a:lnTo>
                            <a:lnTo>
                              <a:pt x="1810" y="1564"/>
                            </a:lnTo>
                            <a:lnTo>
                              <a:pt x="153"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96" name="Freeform 122"/>
                      <p:cNvSpPr>
                        <a:spLocks/>
                      </p:cNvSpPr>
                      <p:nvPr/>
                    </p:nvSpPr>
                    <p:spPr bwMode="auto">
                      <a:xfrm>
                        <a:off x="-241" y="34"/>
                        <a:ext cx="147" cy="140"/>
                      </a:xfrm>
                      <a:custGeom>
                        <a:avLst/>
                        <a:gdLst>
                          <a:gd name="T0" fmla="*/ 0 w 1013"/>
                          <a:gd name="T1" fmla="*/ 0 h 973"/>
                          <a:gd name="T2" fmla="*/ 0 w 1013"/>
                          <a:gd name="T3" fmla="*/ 0 h 973"/>
                          <a:gd name="T4" fmla="*/ 0 w 1013"/>
                          <a:gd name="T5" fmla="*/ 0 h 973"/>
                          <a:gd name="T6" fmla="*/ 0 w 1013"/>
                          <a:gd name="T7" fmla="*/ 0 h 973"/>
                          <a:gd name="T8" fmla="*/ 0 w 1013"/>
                          <a:gd name="T9" fmla="*/ 0 h 973"/>
                          <a:gd name="T10" fmla="*/ 0 w 1013"/>
                          <a:gd name="T11" fmla="*/ 0 h 973"/>
                          <a:gd name="T12" fmla="*/ 0 w 1013"/>
                          <a:gd name="T13" fmla="*/ 0 h 973"/>
                          <a:gd name="T14" fmla="*/ 0 w 1013"/>
                          <a:gd name="T15" fmla="*/ 0 h 973"/>
                          <a:gd name="T16" fmla="*/ 0 w 1013"/>
                          <a:gd name="T17" fmla="*/ 0 h 973"/>
                          <a:gd name="T18" fmla="*/ 0 w 1013"/>
                          <a:gd name="T19" fmla="*/ 0 h 973"/>
                          <a:gd name="T20" fmla="*/ 0 w 1013"/>
                          <a:gd name="T21" fmla="*/ 0 h 973"/>
                          <a:gd name="T22" fmla="*/ 0 w 1013"/>
                          <a:gd name="T23" fmla="*/ 0 h 973"/>
                          <a:gd name="T24" fmla="*/ 0 w 1013"/>
                          <a:gd name="T25" fmla="*/ 0 h 973"/>
                          <a:gd name="T26" fmla="*/ 0 w 1013"/>
                          <a:gd name="T27" fmla="*/ 0 h 973"/>
                          <a:gd name="T28" fmla="*/ 0 w 1013"/>
                          <a:gd name="T29" fmla="*/ 0 h 973"/>
                          <a:gd name="T30" fmla="*/ 0 w 1013"/>
                          <a:gd name="T31" fmla="*/ 0 h 973"/>
                          <a:gd name="T32" fmla="*/ 0 w 1013"/>
                          <a:gd name="T33" fmla="*/ 0 h 973"/>
                          <a:gd name="T34" fmla="*/ 0 w 1013"/>
                          <a:gd name="T35" fmla="*/ 0 h 973"/>
                          <a:gd name="T36" fmla="*/ 0 w 1013"/>
                          <a:gd name="T37" fmla="*/ 0 h 973"/>
                          <a:gd name="T38" fmla="*/ 0 w 1013"/>
                          <a:gd name="T39" fmla="*/ 0 h 973"/>
                          <a:gd name="T40" fmla="*/ 0 w 1013"/>
                          <a:gd name="T41" fmla="*/ 0 h 973"/>
                          <a:gd name="T42" fmla="*/ 0 w 1013"/>
                          <a:gd name="T43" fmla="*/ 0 h 973"/>
                          <a:gd name="T44" fmla="*/ 0 w 1013"/>
                          <a:gd name="T45" fmla="*/ 0 h 973"/>
                          <a:gd name="T46" fmla="*/ 0 w 1013"/>
                          <a:gd name="T47" fmla="*/ 0 h 973"/>
                          <a:gd name="T48" fmla="*/ 0 w 1013"/>
                          <a:gd name="T49" fmla="*/ 0 h 973"/>
                          <a:gd name="T50" fmla="*/ 0 w 1013"/>
                          <a:gd name="T51" fmla="*/ 0 h 973"/>
                          <a:gd name="T52" fmla="*/ 0 w 1013"/>
                          <a:gd name="T53" fmla="*/ 0 h 973"/>
                          <a:gd name="T54" fmla="*/ 0 w 1013"/>
                          <a:gd name="T55" fmla="*/ 0 h 973"/>
                          <a:gd name="T56" fmla="*/ 0 w 1013"/>
                          <a:gd name="T57" fmla="*/ 0 h 973"/>
                          <a:gd name="T58" fmla="*/ 0 w 1013"/>
                          <a:gd name="T59" fmla="*/ 0 h 973"/>
                          <a:gd name="T60" fmla="*/ 0 w 1013"/>
                          <a:gd name="T61" fmla="*/ 0 h 973"/>
                          <a:gd name="T62" fmla="*/ 0 w 1013"/>
                          <a:gd name="T63" fmla="*/ 0 h 973"/>
                          <a:gd name="T64" fmla="*/ 0 w 1013"/>
                          <a:gd name="T65" fmla="*/ 0 h 973"/>
                          <a:gd name="T66" fmla="*/ 0 w 1013"/>
                          <a:gd name="T67" fmla="*/ 0 h 973"/>
                          <a:gd name="T68" fmla="*/ 0 w 1013"/>
                          <a:gd name="T69" fmla="*/ 0 h 973"/>
                          <a:gd name="T70" fmla="*/ 0 w 1013"/>
                          <a:gd name="T71" fmla="*/ 0 h 973"/>
                          <a:gd name="T72" fmla="*/ 0 w 1013"/>
                          <a:gd name="T73" fmla="*/ 0 h 973"/>
                          <a:gd name="T74" fmla="*/ 0 w 1013"/>
                          <a:gd name="T75" fmla="*/ 0 h 973"/>
                          <a:gd name="T76" fmla="*/ 0 w 1013"/>
                          <a:gd name="T77" fmla="*/ 0 h 973"/>
                          <a:gd name="T78" fmla="*/ 0 w 1013"/>
                          <a:gd name="T79" fmla="*/ 0 h 973"/>
                          <a:gd name="T80" fmla="*/ 0 w 1013"/>
                          <a:gd name="T81" fmla="*/ 0 h 973"/>
                          <a:gd name="T82" fmla="*/ 0 w 1013"/>
                          <a:gd name="T83" fmla="*/ 0 h 973"/>
                          <a:gd name="T84" fmla="*/ 0 w 1013"/>
                          <a:gd name="T85" fmla="*/ 0 h 973"/>
                          <a:gd name="T86" fmla="*/ 0 w 1013"/>
                          <a:gd name="T87" fmla="*/ 0 h 973"/>
                          <a:gd name="T88" fmla="*/ 0 w 1013"/>
                          <a:gd name="T89" fmla="*/ 0 h 973"/>
                          <a:gd name="T90" fmla="*/ 0 w 1013"/>
                          <a:gd name="T91" fmla="*/ 0 h 973"/>
                          <a:gd name="T92" fmla="*/ 0 w 1013"/>
                          <a:gd name="T93" fmla="*/ 0 h 973"/>
                          <a:gd name="T94" fmla="*/ 0 w 1013"/>
                          <a:gd name="T95" fmla="*/ 0 h 973"/>
                          <a:gd name="T96" fmla="*/ 0 w 1013"/>
                          <a:gd name="T97" fmla="*/ 0 h 973"/>
                          <a:gd name="T98" fmla="*/ 0 w 1013"/>
                          <a:gd name="T99" fmla="*/ 0 h 973"/>
                          <a:gd name="T100" fmla="*/ 0 w 1013"/>
                          <a:gd name="T101" fmla="*/ 0 h 973"/>
                          <a:gd name="T102" fmla="*/ 0 w 1013"/>
                          <a:gd name="T103" fmla="*/ 0 h 973"/>
                          <a:gd name="T104" fmla="*/ 0 w 1013"/>
                          <a:gd name="T105" fmla="*/ 0 h 9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13"/>
                          <a:gd name="T160" fmla="*/ 0 h 973"/>
                          <a:gd name="T161" fmla="*/ 1013 w 1013"/>
                          <a:gd name="T162" fmla="*/ 973 h 9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13" h="973">
                            <a:moveTo>
                              <a:pt x="634" y="973"/>
                            </a:moveTo>
                            <a:lnTo>
                              <a:pt x="635" y="963"/>
                            </a:lnTo>
                            <a:lnTo>
                              <a:pt x="637" y="951"/>
                            </a:lnTo>
                            <a:lnTo>
                              <a:pt x="639" y="937"/>
                            </a:lnTo>
                            <a:lnTo>
                              <a:pt x="644" y="922"/>
                            </a:lnTo>
                            <a:lnTo>
                              <a:pt x="649" y="903"/>
                            </a:lnTo>
                            <a:lnTo>
                              <a:pt x="656" y="884"/>
                            </a:lnTo>
                            <a:lnTo>
                              <a:pt x="663" y="862"/>
                            </a:lnTo>
                            <a:lnTo>
                              <a:pt x="673" y="839"/>
                            </a:lnTo>
                            <a:lnTo>
                              <a:pt x="683" y="814"/>
                            </a:lnTo>
                            <a:lnTo>
                              <a:pt x="696" y="788"/>
                            </a:lnTo>
                            <a:lnTo>
                              <a:pt x="725" y="740"/>
                            </a:lnTo>
                            <a:lnTo>
                              <a:pt x="761" y="696"/>
                            </a:lnTo>
                            <a:lnTo>
                              <a:pt x="802" y="657"/>
                            </a:lnTo>
                            <a:lnTo>
                              <a:pt x="843" y="625"/>
                            </a:lnTo>
                            <a:lnTo>
                              <a:pt x="886" y="596"/>
                            </a:lnTo>
                            <a:lnTo>
                              <a:pt x="926" y="573"/>
                            </a:lnTo>
                            <a:lnTo>
                              <a:pt x="961" y="555"/>
                            </a:lnTo>
                            <a:lnTo>
                              <a:pt x="989" y="542"/>
                            </a:lnTo>
                            <a:lnTo>
                              <a:pt x="1007" y="535"/>
                            </a:lnTo>
                            <a:lnTo>
                              <a:pt x="1013" y="531"/>
                            </a:lnTo>
                            <a:lnTo>
                              <a:pt x="953" y="443"/>
                            </a:lnTo>
                            <a:lnTo>
                              <a:pt x="886" y="369"/>
                            </a:lnTo>
                            <a:lnTo>
                              <a:pt x="816" y="305"/>
                            </a:lnTo>
                            <a:lnTo>
                              <a:pt x="746" y="251"/>
                            </a:lnTo>
                            <a:lnTo>
                              <a:pt x="678" y="209"/>
                            </a:lnTo>
                            <a:lnTo>
                              <a:pt x="615" y="177"/>
                            </a:lnTo>
                            <a:lnTo>
                              <a:pt x="561" y="153"/>
                            </a:lnTo>
                            <a:lnTo>
                              <a:pt x="520" y="137"/>
                            </a:lnTo>
                            <a:lnTo>
                              <a:pt x="492" y="127"/>
                            </a:lnTo>
                            <a:lnTo>
                              <a:pt x="482" y="124"/>
                            </a:lnTo>
                            <a:lnTo>
                              <a:pt x="473" y="90"/>
                            </a:lnTo>
                            <a:lnTo>
                              <a:pt x="459" y="63"/>
                            </a:lnTo>
                            <a:lnTo>
                              <a:pt x="444" y="42"/>
                            </a:lnTo>
                            <a:lnTo>
                              <a:pt x="429" y="26"/>
                            </a:lnTo>
                            <a:lnTo>
                              <a:pt x="413" y="15"/>
                            </a:lnTo>
                            <a:lnTo>
                              <a:pt x="399" y="7"/>
                            </a:lnTo>
                            <a:lnTo>
                              <a:pt x="386" y="3"/>
                            </a:lnTo>
                            <a:lnTo>
                              <a:pt x="376" y="1"/>
                            </a:lnTo>
                            <a:lnTo>
                              <a:pt x="368" y="0"/>
                            </a:lnTo>
                            <a:lnTo>
                              <a:pt x="366" y="0"/>
                            </a:lnTo>
                            <a:lnTo>
                              <a:pt x="356" y="57"/>
                            </a:lnTo>
                            <a:lnTo>
                              <a:pt x="289" y="14"/>
                            </a:lnTo>
                            <a:lnTo>
                              <a:pt x="278" y="33"/>
                            </a:lnTo>
                            <a:lnTo>
                              <a:pt x="272" y="55"/>
                            </a:lnTo>
                            <a:lnTo>
                              <a:pt x="270" y="79"/>
                            </a:lnTo>
                            <a:lnTo>
                              <a:pt x="270" y="102"/>
                            </a:lnTo>
                            <a:lnTo>
                              <a:pt x="273" y="124"/>
                            </a:lnTo>
                            <a:lnTo>
                              <a:pt x="276" y="143"/>
                            </a:lnTo>
                            <a:lnTo>
                              <a:pt x="281" y="160"/>
                            </a:lnTo>
                            <a:lnTo>
                              <a:pt x="285" y="174"/>
                            </a:lnTo>
                            <a:lnTo>
                              <a:pt x="288" y="183"/>
                            </a:lnTo>
                            <a:lnTo>
                              <a:pt x="289" y="186"/>
                            </a:lnTo>
                            <a:lnTo>
                              <a:pt x="207" y="276"/>
                            </a:lnTo>
                            <a:lnTo>
                              <a:pt x="207" y="315"/>
                            </a:lnTo>
                            <a:lnTo>
                              <a:pt x="33" y="497"/>
                            </a:lnTo>
                            <a:lnTo>
                              <a:pt x="15" y="518"/>
                            </a:lnTo>
                            <a:lnTo>
                              <a:pt x="5" y="540"/>
                            </a:lnTo>
                            <a:lnTo>
                              <a:pt x="0" y="563"/>
                            </a:lnTo>
                            <a:lnTo>
                              <a:pt x="0" y="584"/>
                            </a:lnTo>
                            <a:lnTo>
                              <a:pt x="2" y="604"/>
                            </a:lnTo>
                            <a:lnTo>
                              <a:pt x="6" y="622"/>
                            </a:lnTo>
                            <a:lnTo>
                              <a:pt x="12" y="638"/>
                            </a:lnTo>
                            <a:lnTo>
                              <a:pt x="17" y="650"/>
                            </a:lnTo>
                            <a:lnTo>
                              <a:pt x="22" y="657"/>
                            </a:lnTo>
                            <a:lnTo>
                              <a:pt x="23" y="659"/>
                            </a:lnTo>
                            <a:lnTo>
                              <a:pt x="44" y="676"/>
                            </a:lnTo>
                            <a:lnTo>
                              <a:pt x="62" y="685"/>
                            </a:lnTo>
                            <a:lnTo>
                              <a:pt x="78" y="690"/>
                            </a:lnTo>
                            <a:lnTo>
                              <a:pt x="92" y="692"/>
                            </a:lnTo>
                            <a:lnTo>
                              <a:pt x="103" y="690"/>
                            </a:lnTo>
                            <a:lnTo>
                              <a:pt x="113" y="686"/>
                            </a:lnTo>
                            <a:lnTo>
                              <a:pt x="120" y="682"/>
                            </a:lnTo>
                            <a:lnTo>
                              <a:pt x="125" y="679"/>
                            </a:lnTo>
                            <a:lnTo>
                              <a:pt x="128" y="676"/>
                            </a:lnTo>
                            <a:lnTo>
                              <a:pt x="129" y="675"/>
                            </a:lnTo>
                            <a:lnTo>
                              <a:pt x="441" y="507"/>
                            </a:lnTo>
                            <a:lnTo>
                              <a:pt x="450" y="561"/>
                            </a:lnTo>
                            <a:lnTo>
                              <a:pt x="462" y="606"/>
                            </a:lnTo>
                            <a:lnTo>
                              <a:pt x="475" y="647"/>
                            </a:lnTo>
                            <a:lnTo>
                              <a:pt x="489" y="681"/>
                            </a:lnTo>
                            <a:lnTo>
                              <a:pt x="502" y="710"/>
                            </a:lnTo>
                            <a:lnTo>
                              <a:pt x="515" y="734"/>
                            </a:lnTo>
                            <a:lnTo>
                              <a:pt x="526" y="752"/>
                            </a:lnTo>
                            <a:lnTo>
                              <a:pt x="536" y="765"/>
                            </a:lnTo>
                            <a:lnTo>
                              <a:pt x="542" y="772"/>
                            </a:lnTo>
                            <a:lnTo>
                              <a:pt x="544" y="774"/>
                            </a:lnTo>
                            <a:lnTo>
                              <a:pt x="555" y="810"/>
                            </a:lnTo>
                            <a:lnTo>
                              <a:pt x="566" y="843"/>
                            </a:lnTo>
                            <a:lnTo>
                              <a:pt x="578" y="872"/>
                            </a:lnTo>
                            <a:lnTo>
                              <a:pt x="590" y="898"/>
                            </a:lnTo>
                            <a:lnTo>
                              <a:pt x="602" y="920"/>
                            </a:lnTo>
                            <a:lnTo>
                              <a:pt x="612" y="939"/>
                            </a:lnTo>
                            <a:lnTo>
                              <a:pt x="621" y="953"/>
                            </a:lnTo>
                            <a:lnTo>
                              <a:pt x="627" y="964"/>
                            </a:lnTo>
                            <a:lnTo>
                              <a:pt x="633" y="971"/>
                            </a:lnTo>
                            <a:lnTo>
                              <a:pt x="634" y="973"/>
                            </a:lnTo>
                            <a:close/>
                          </a:path>
                        </a:pathLst>
                      </a:custGeom>
                      <a:solidFill>
                        <a:srgbClr val="000000"/>
                      </a:solidFill>
                      <a:ln w="9525">
                        <a:noFill/>
                        <a:round/>
                        <a:headEnd/>
                        <a:tailEnd/>
                      </a:ln>
                    </p:spPr>
                    <p:txBody>
                      <a:bodyPr/>
                      <a:lstStyle/>
                      <a:p>
                        <a:endParaRPr lang="en-US" dirty="0">
                          <a:latin typeface="Calibri" pitchFamily="34" charset="0"/>
                        </a:endParaRPr>
                      </a:p>
                    </p:txBody>
                  </p:sp>
                </p:grpSp>
                <p:pic>
                  <p:nvPicPr>
                    <p:cNvPr id="88" name="Picture 74"/>
                    <p:cNvPicPr>
                      <a:picLocks noChangeAspect="1" noChangeArrowheads="1"/>
                    </p:cNvPicPr>
                    <p:nvPr/>
                  </p:nvPicPr>
                  <p:blipFill>
                    <a:blip r:embed="rId12" cstate="print"/>
                    <a:srcRect/>
                    <a:stretch>
                      <a:fillRect/>
                    </a:stretch>
                  </p:blipFill>
                  <p:spPr bwMode="auto">
                    <a:xfrm>
                      <a:off x="6265439" y="6074034"/>
                      <a:ext cx="200025" cy="200025"/>
                    </a:xfrm>
                    <a:prstGeom prst="rect">
                      <a:avLst/>
                    </a:prstGeom>
                    <a:noFill/>
                    <a:ln w="9525">
                      <a:noFill/>
                      <a:miter lim="800000"/>
                      <a:headEnd/>
                      <a:tailEnd/>
                    </a:ln>
                  </p:spPr>
                </p:pic>
                <p:pic>
                  <p:nvPicPr>
                    <p:cNvPr id="89" name="Picture 110"/>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5637244" y="6050221"/>
                      <a:ext cx="171450" cy="247650"/>
                    </a:xfrm>
                    <a:prstGeom prst="rect">
                      <a:avLst/>
                    </a:prstGeom>
                    <a:noFill/>
                    <a:ln w="9525">
                      <a:noFill/>
                      <a:miter lim="800000"/>
                      <a:headEnd/>
                      <a:tailEnd/>
                    </a:ln>
                  </p:spPr>
                </p:pic>
                <p:pic>
                  <p:nvPicPr>
                    <p:cNvPr id="92" name="Picture 91" descr="2id"/>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5903081" y="6033018"/>
                      <a:ext cx="230249" cy="282057"/>
                    </a:xfrm>
                    <a:prstGeom prst="rect">
                      <a:avLst/>
                    </a:prstGeom>
                    <a:noFill/>
                    <a:ln w="9525">
                      <a:noFill/>
                      <a:miter lim="800000"/>
                      <a:headEnd/>
                      <a:tailEnd/>
                    </a:ln>
                  </p:spPr>
                </p:pic>
              </p:grpSp>
            </p:grpSp>
            <p:pic>
              <p:nvPicPr>
                <p:cNvPr id="80" name="Picture 79" descr="images"/>
                <p:cNvPicPr>
                  <a:picLocks noChangeAspect="1" noChangeArrowheads="1"/>
                </p:cNvPicPr>
                <p:nvPr/>
              </p:nvPicPr>
              <p:blipFill>
                <a:blip r:embed="rId15" cstate="print"/>
                <a:srcRect l="14743" t="5397" r="14743" b="6152"/>
                <a:stretch>
                  <a:fillRect/>
                </a:stretch>
              </p:blipFill>
              <p:spPr bwMode="auto">
                <a:xfrm>
                  <a:off x="7288256" y="6382399"/>
                  <a:ext cx="268594" cy="26859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1" name="Picture 80" descr="2d Cavalry Regiment Shoulder Sleeve Insignia"/>
                <p:cNvPicPr>
                  <a:picLocks noChangeAspect="1" noChangeArrowheads="1"/>
                </p:cNvPicPr>
                <p:nvPr/>
              </p:nvPicPr>
              <p:blipFill>
                <a:blip r:embed="rId16" cstate="print"/>
                <a:srcRect/>
                <a:stretch>
                  <a:fillRect/>
                </a:stretch>
              </p:blipFill>
              <p:spPr bwMode="auto">
                <a:xfrm>
                  <a:off x="6959832" y="6384108"/>
                  <a:ext cx="254569" cy="26517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2" name="Picture 81" descr="170ibct.jpg"/>
                <p:cNvPicPr>
                  <a:picLocks noChangeAspect="1"/>
                </p:cNvPicPr>
                <p:nvPr/>
              </p:nvPicPr>
              <p:blipFill>
                <a:blip r:embed="rId17" cstate="print">
                  <a:clrChange>
                    <a:clrFrom>
                      <a:srgbClr val="FEFFFF"/>
                    </a:clrFrom>
                    <a:clrTo>
                      <a:srgbClr val="FEFFFF">
                        <a:alpha val="0"/>
                      </a:srgbClr>
                    </a:clrTo>
                  </a:clrChange>
                </a:blip>
                <a:srcRect/>
                <a:stretch>
                  <a:fillRect/>
                </a:stretch>
              </p:blipFill>
              <p:spPr bwMode="auto">
                <a:xfrm>
                  <a:off x="7004882" y="6048375"/>
                  <a:ext cx="168682" cy="278274"/>
                </a:xfrm>
                <a:prstGeom prst="rect">
                  <a:avLst/>
                </a:prstGeom>
                <a:noFill/>
                <a:ln w="9525">
                  <a:noFill/>
                  <a:miter lim="800000"/>
                  <a:headEnd/>
                  <a:tailEnd/>
                </a:ln>
              </p:spPr>
            </p:pic>
            <p:pic>
              <p:nvPicPr>
                <p:cNvPr id="83" name="Picture 82" descr="172nd Infantry Brigade - shoulder sleeve insignia"/>
                <p:cNvPicPr>
                  <a:picLocks noChangeAspect="1" noChangeArrowheads="1"/>
                </p:cNvPicPr>
                <p:nvPr/>
              </p:nvPicPr>
              <p:blipFill>
                <a:blip r:embed="rId18" cstate="print"/>
                <a:srcRect/>
                <a:stretch>
                  <a:fillRect/>
                </a:stretch>
              </p:blipFill>
              <p:spPr bwMode="auto">
                <a:xfrm>
                  <a:off x="7320759" y="6039391"/>
                  <a:ext cx="180266" cy="297662"/>
                </a:xfrm>
                <a:prstGeom prst="rect">
                  <a:avLst/>
                </a:prstGeom>
                <a:noFill/>
                <a:ln w="9525">
                  <a:noFill/>
                  <a:miter lim="800000"/>
                  <a:headEnd/>
                  <a:tailEnd/>
                </a:ln>
              </p:spPr>
            </p:pic>
          </p:grpSp>
        </p:grpSp>
      </p:grpSp>
      <p:sp>
        <p:nvSpPr>
          <p:cNvPr id="111" name="TextBox 110"/>
          <p:cNvSpPr txBox="1"/>
          <p:nvPr/>
        </p:nvSpPr>
        <p:spPr>
          <a:xfrm>
            <a:off x="6629717" y="4469525"/>
            <a:ext cx="2239716" cy="1384995"/>
          </a:xfrm>
          <a:prstGeom prst="rect">
            <a:avLst/>
          </a:prstGeom>
          <a:noFill/>
        </p:spPr>
        <p:txBody>
          <a:bodyPr wrap="none" rtlCol="0">
            <a:spAutoFit/>
          </a:bodyPr>
          <a:lstStyle/>
          <a:p>
            <a:r>
              <a:rPr lang="en-US" sz="1200" b="1" u="sng" dirty="0" smtClean="0">
                <a:latin typeface="Arial" pitchFamily="34" charset="0"/>
                <a:cs typeface="Arial" pitchFamily="34" charset="0"/>
              </a:rPr>
              <a:t>GCC/ASCC Support</a:t>
            </a:r>
            <a:endParaRPr lang="en-US" sz="1200" b="1" u="sng" dirty="0" smtClean="0">
              <a:solidFill>
                <a:schemeClr val="tx1"/>
              </a:solidFill>
              <a:latin typeface="Arial" pitchFamily="34" charset="0"/>
              <a:cs typeface="Arial" pitchFamily="34" charset="0"/>
            </a:endParaRPr>
          </a:p>
          <a:p>
            <a:pPr>
              <a:buFontTx/>
              <a:buChar char="-"/>
            </a:pPr>
            <a:r>
              <a:rPr lang="en-US" sz="1200" dirty="0" smtClean="0">
                <a:solidFill>
                  <a:schemeClr val="tx1"/>
                </a:solidFill>
                <a:latin typeface="Arial" pitchFamily="34" charset="0"/>
                <a:cs typeface="Arial" pitchFamily="34" charset="0"/>
              </a:rPr>
              <a:t>Army Sourced Advisors</a:t>
            </a:r>
          </a:p>
          <a:p>
            <a:pPr>
              <a:buFontTx/>
              <a:buChar char="-"/>
            </a:pPr>
            <a:r>
              <a:rPr lang="en-US" sz="1200" dirty="0" smtClean="0">
                <a:solidFill>
                  <a:schemeClr val="tx1"/>
                </a:solidFill>
                <a:latin typeface="Arial" pitchFamily="34" charset="0"/>
                <a:cs typeface="Arial" pitchFamily="34" charset="0"/>
              </a:rPr>
              <a:t>Mobile Training Team</a:t>
            </a:r>
          </a:p>
          <a:p>
            <a:pPr>
              <a:buFontTx/>
              <a:buChar char="-"/>
            </a:pPr>
            <a:r>
              <a:rPr lang="en-US" sz="1200" dirty="0" smtClean="0">
                <a:latin typeface="Arial" pitchFamily="34" charset="0"/>
                <a:cs typeface="Arial" pitchFamily="34" charset="0"/>
              </a:rPr>
              <a:t>Regionally Aligned Brigades</a:t>
            </a:r>
            <a:endParaRPr lang="en-US" sz="1200" dirty="0" smtClean="0">
              <a:solidFill>
                <a:schemeClr val="tx1"/>
              </a:solidFill>
              <a:latin typeface="Arial" pitchFamily="34" charset="0"/>
              <a:cs typeface="Arial" pitchFamily="34" charset="0"/>
            </a:endParaRPr>
          </a:p>
          <a:p>
            <a:pPr>
              <a:buFontTx/>
              <a:buChar char="-"/>
            </a:pPr>
            <a:r>
              <a:rPr lang="en-US" sz="1200" dirty="0" smtClean="0">
                <a:latin typeface="Arial" pitchFamily="34" charset="0"/>
                <a:cs typeface="Arial" pitchFamily="34" charset="0"/>
              </a:rPr>
              <a:t>Theater Security Cooperation</a:t>
            </a:r>
          </a:p>
          <a:p>
            <a:pPr>
              <a:buFontTx/>
              <a:buChar char="-"/>
            </a:pPr>
            <a:r>
              <a:rPr lang="en-US" sz="1200" b="1" u="dbl" dirty="0" smtClean="0">
                <a:solidFill>
                  <a:srgbClr val="FF0000"/>
                </a:solidFill>
                <a:latin typeface="Arial" pitchFamily="34" charset="0"/>
                <a:cs typeface="Arial" pitchFamily="34" charset="0"/>
              </a:rPr>
              <a:t>Phase 0 SFA</a:t>
            </a:r>
          </a:p>
          <a:p>
            <a:pPr>
              <a:buFontTx/>
              <a:buChar char="-"/>
            </a:pPr>
            <a:endParaRPr lang="en-US" sz="1200" dirty="0">
              <a:solidFill>
                <a:schemeClr val="tx1"/>
              </a:solidFill>
              <a:latin typeface="Arial" pitchFamily="34" charset="0"/>
              <a:cs typeface="Arial" pitchFamily="34" charset="0"/>
            </a:endParaRPr>
          </a:p>
        </p:txBody>
      </p:sp>
      <p:sp>
        <p:nvSpPr>
          <p:cNvPr id="119" name="Rectangle 118"/>
          <p:cNvSpPr/>
          <p:nvPr/>
        </p:nvSpPr>
        <p:spPr>
          <a:xfrm>
            <a:off x="6333704" y="4226402"/>
            <a:ext cx="2339102" cy="923330"/>
          </a:xfrm>
          <a:prstGeom prst="rect">
            <a:avLst/>
          </a:prstGeom>
          <a:noFill/>
        </p:spPr>
        <p:txBody>
          <a:bodyPr wrap="none" lIns="91440" tIns="45720" rIns="91440" bIns="45720">
            <a:prstTxWarp prst="textArchUp">
              <a:avLst/>
            </a:prstTxWarp>
            <a:spAutoFit/>
          </a:bodyPr>
          <a:lstStyle/>
          <a:p>
            <a:pPr algn="ctr"/>
            <a:r>
              <a:rPr lang="en-US" sz="4000" b="1" cap="none" spc="0" dirty="0" smtClean="0">
                <a:ln w="11430"/>
                <a:solidFill>
                  <a:srgbClr val="FF0000"/>
                </a:solidFill>
                <a:effectLst>
                  <a:outerShdw blurRad="80000" dist="40000" dir="5040000" sx="101000" sy="101000" algn="tl">
                    <a:srgbClr val="000000">
                      <a:alpha val="72000"/>
                    </a:srgbClr>
                  </a:outerShdw>
                </a:effectLst>
              </a:rPr>
              <a:t>Future</a:t>
            </a:r>
            <a:endParaRPr lang="en-US" sz="4000" b="1" cap="none" spc="0" dirty="0">
              <a:ln w="11430"/>
              <a:solidFill>
                <a:srgbClr val="FF0000"/>
              </a:solidFill>
              <a:effectLst>
                <a:outerShdw blurRad="80000" dist="40000" dir="5040000" sx="101000" sy="101000" algn="tl">
                  <a:srgbClr val="000000">
                    <a:alpha val="72000"/>
                  </a:srgbClr>
                </a:outerShdw>
              </a:effectLst>
            </a:endParaRPr>
          </a:p>
        </p:txBody>
      </p:sp>
      <p:sp>
        <p:nvSpPr>
          <p:cNvPr id="141" name="Title 50"/>
          <p:cNvSpPr txBox="1">
            <a:spLocks/>
          </p:cNvSpPr>
          <p:nvPr/>
        </p:nvSpPr>
        <p:spPr>
          <a:xfrm>
            <a:off x="409700" y="237875"/>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Brigade Mission</a:t>
            </a:r>
            <a:endParaRPr kumimoji="0" lang="en-US" sz="32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pSp>
        <p:nvGrpSpPr>
          <p:cNvPr id="68" name="Group 174"/>
          <p:cNvGrpSpPr/>
          <p:nvPr/>
        </p:nvGrpSpPr>
        <p:grpSpPr>
          <a:xfrm>
            <a:off x="171450" y="4559939"/>
            <a:ext cx="1447800" cy="1676400"/>
            <a:chOff x="438150" y="1990725"/>
            <a:chExt cx="1404937" cy="1652260"/>
          </a:xfrm>
        </p:grpSpPr>
        <p:grpSp>
          <p:nvGrpSpPr>
            <p:cNvPr id="71" name="Group 12"/>
            <p:cNvGrpSpPr/>
            <p:nvPr/>
          </p:nvGrpSpPr>
          <p:grpSpPr>
            <a:xfrm>
              <a:off x="457200" y="1990725"/>
              <a:ext cx="723900" cy="461635"/>
              <a:chOff x="400050" y="1990725"/>
              <a:chExt cx="723900" cy="461635"/>
            </a:xfrm>
          </p:grpSpPr>
          <p:pic>
            <p:nvPicPr>
              <p:cNvPr id="178" name="Picture 6" descr="D:\Users\michael.leslie.evans\Pictures\800px-Flag_of_Slovenia_svg.png"/>
              <p:cNvPicPr>
                <a:picLocks noChangeArrowheads="1"/>
              </p:cNvPicPr>
              <p:nvPr/>
            </p:nvPicPr>
            <p:blipFill>
              <a:blip r:embed="rId19" cstate="print"/>
              <a:srcRect/>
              <a:stretch>
                <a:fillRect/>
              </a:stretch>
            </p:blipFill>
            <p:spPr bwMode="auto">
              <a:xfrm>
                <a:off x="493453" y="1990725"/>
                <a:ext cx="502193" cy="225093"/>
              </a:xfrm>
              <a:prstGeom prst="rect">
                <a:avLst/>
              </a:prstGeom>
              <a:noFill/>
              <a:ln>
                <a:solidFill>
                  <a:schemeClr val="tx1"/>
                </a:solidFill>
              </a:ln>
            </p:spPr>
          </p:pic>
          <p:sp>
            <p:nvSpPr>
              <p:cNvPr id="179" name="TextBox 11"/>
              <p:cNvSpPr txBox="1"/>
              <p:nvPr/>
            </p:nvSpPr>
            <p:spPr>
              <a:xfrm>
                <a:off x="400050" y="2190750"/>
                <a:ext cx="723900" cy="261610"/>
              </a:xfrm>
              <a:prstGeom prst="rect">
                <a:avLst/>
              </a:prstGeom>
              <a:noFill/>
            </p:spPr>
            <p:txBody>
              <a:bodyPr wrap="square" rtlCol="0">
                <a:spAutoFit/>
              </a:bodyPr>
              <a:lstStyle/>
              <a:p>
                <a:pPr algn="ctr"/>
                <a:r>
                  <a:rPr lang="en-US" sz="1100" dirty="0" smtClean="0"/>
                  <a:t>Slovenia</a:t>
                </a:r>
                <a:endParaRPr lang="en-US" sz="1100" dirty="0"/>
              </a:p>
            </p:txBody>
          </p:sp>
        </p:grpSp>
        <p:grpSp>
          <p:nvGrpSpPr>
            <p:cNvPr id="72" name="Group 14"/>
            <p:cNvGrpSpPr/>
            <p:nvPr/>
          </p:nvGrpSpPr>
          <p:grpSpPr>
            <a:xfrm>
              <a:off x="457200" y="2400938"/>
              <a:ext cx="723900" cy="451472"/>
              <a:chOff x="438150" y="2400938"/>
              <a:chExt cx="723900" cy="451472"/>
            </a:xfrm>
          </p:grpSpPr>
          <p:pic>
            <p:nvPicPr>
              <p:cNvPr id="176" name="Picture 2" descr="D:\Users\michael.leslie.evans\Pictures\700px-Flag_of_Albania_svg.png"/>
              <p:cNvPicPr preferRelativeResize="0">
                <a:picLocks noChangeArrowheads="1"/>
              </p:cNvPicPr>
              <p:nvPr/>
            </p:nvPicPr>
            <p:blipFill>
              <a:blip r:embed="rId20" cstate="print"/>
              <a:srcRect/>
              <a:stretch>
                <a:fillRect/>
              </a:stretch>
            </p:blipFill>
            <p:spPr bwMode="auto">
              <a:xfrm>
                <a:off x="549004" y="2400938"/>
                <a:ext cx="502193" cy="225093"/>
              </a:xfrm>
              <a:prstGeom prst="rect">
                <a:avLst/>
              </a:prstGeom>
              <a:noFill/>
              <a:ln>
                <a:solidFill>
                  <a:schemeClr val="tx1"/>
                </a:solidFill>
              </a:ln>
            </p:spPr>
          </p:pic>
          <p:sp>
            <p:nvSpPr>
              <p:cNvPr id="177" name="TextBox 13"/>
              <p:cNvSpPr txBox="1"/>
              <p:nvPr/>
            </p:nvSpPr>
            <p:spPr>
              <a:xfrm>
                <a:off x="438150" y="2590800"/>
                <a:ext cx="723900" cy="261610"/>
              </a:xfrm>
              <a:prstGeom prst="rect">
                <a:avLst/>
              </a:prstGeom>
              <a:noFill/>
            </p:spPr>
            <p:txBody>
              <a:bodyPr wrap="square" rtlCol="0">
                <a:spAutoFit/>
              </a:bodyPr>
              <a:lstStyle/>
              <a:p>
                <a:pPr algn="ctr"/>
                <a:r>
                  <a:rPr lang="en-US" sz="1100" dirty="0" smtClean="0"/>
                  <a:t>Albania</a:t>
                </a:r>
                <a:endParaRPr lang="en-US" sz="1100" dirty="0"/>
              </a:p>
            </p:txBody>
          </p:sp>
        </p:grpSp>
        <p:grpSp>
          <p:nvGrpSpPr>
            <p:cNvPr id="78" name="Group 25"/>
            <p:cNvGrpSpPr/>
            <p:nvPr/>
          </p:nvGrpSpPr>
          <p:grpSpPr>
            <a:xfrm>
              <a:off x="1119187" y="3199237"/>
              <a:ext cx="723900" cy="443748"/>
              <a:chOff x="1133475" y="3199237"/>
              <a:chExt cx="723900" cy="443748"/>
            </a:xfrm>
          </p:grpSpPr>
          <p:pic>
            <p:nvPicPr>
              <p:cNvPr id="174" name="Picture 4" descr="D:\Users\michael.leslie.evans\Pictures\800px-Flag_of_Bulgaria_svg.png"/>
              <p:cNvPicPr preferRelativeResize="0">
                <a:picLocks noChangeArrowheads="1"/>
              </p:cNvPicPr>
              <p:nvPr/>
            </p:nvPicPr>
            <p:blipFill>
              <a:blip r:embed="rId21" cstate="print"/>
              <a:srcRect/>
              <a:stretch>
                <a:fillRect/>
              </a:stretch>
            </p:blipFill>
            <p:spPr bwMode="auto">
              <a:xfrm>
                <a:off x="1244329" y="3199237"/>
                <a:ext cx="502193" cy="243019"/>
              </a:xfrm>
              <a:prstGeom prst="rect">
                <a:avLst/>
              </a:prstGeom>
              <a:noFill/>
              <a:ln>
                <a:solidFill>
                  <a:schemeClr val="tx1"/>
                </a:solidFill>
              </a:ln>
            </p:spPr>
          </p:pic>
          <p:sp>
            <p:nvSpPr>
              <p:cNvPr id="175" name="TextBox 174"/>
              <p:cNvSpPr txBox="1"/>
              <p:nvPr/>
            </p:nvSpPr>
            <p:spPr>
              <a:xfrm>
                <a:off x="1133475" y="3381375"/>
                <a:ext cx="723900" cy="261610"/>
              </a:xfrm>
              <a:prstGeom prst="rect">
                <a:avLst/>
              </a:prstGeom>
              <a:noFill/>
            </p:spPr>
            <p:txBody>
              <a:bodyPr wrap="square" rtlCol="0">
                <a:spAutoFit/>
              </a:bodyPr>
              <a:lstStyle/>
              <a:p>
                <a:pPr algn="ctr"/>
                <a:r>
                  <a:rPr lang="en-US" sz="1100" dirty="0" smtClean="0"/>
                  <a:t>Bulgaria</a:t>
                </a:r>
                <a:endParaRPr lang="en-US" sz="1100" dirty="0"/>
              </a:p>
            </p:txBody>
          </p:sp>
        </p:grpSp>
        <p:grpSp>
          <p:nvGrpSpPr>
            <p:cNvPr id="79" name="Group 17"/>
            <p:cNvGrpSpPr/>
            <p:nvPr/>
          </p:nvGrpSpPr>
          <p:grpSpPr>
            <a:xfrm>
              <a:off x="1119187" y="1990725"/>
              <a:ext cx="723900" cy="471160"/>
              <a:chOff x="1104900" y="1990725"/>
              <a:chExt cx="723900" cy="471160"/>
            </a:xfrm>
          </p:grpSpPr>
          <p:pic>
            <p:nvPicPr>
              <p:cNvPr id="172" name="Picture 9" descr="D:\Users\michael.leslie.evans\Pictures\800px-Flag_of_Hungary_svg.png"/>
              <p:cNvPicPr preferRelativeResize="0">
                <a:picLocks noChangeArrowheads="1"/>
              </p:cNvPicPr>
              <p:nvPr/>
            </p:nvPicPr>
            <p:blipFill>
              <a:blip r:embed="rId22" cstate="print"/>
              <a:srcRect/>
              <a:stretch>
                <a:fillRect/>
              </a:stretch>
            </p:blipFill>
            <p:spPr bwMode="auto">
              <a:xfrm>
                <a:off x="1215754" y="1990725"/>
                <a:ext cx="502193" cy="243019"/>
              </a:xfrm>
              <a:prstGeom prst="rect">
                <a:avLst/>
              </a:prstGeom>
              <a:noFill/>
              <a:ln>
                <a:solidFill>
                  <a:schemeClr val="tx1"/>
                </a:solidFill>
              </a:ln>
            </p:spPr>
          </p:pic>
          <p:sp>
            <p:nvSpPr>
              <p:cNvPr id="173" name="TextBox 172"/>
              <p:cNvSpPr txBox="1"/>
              <p:nvPr/>
            </p:nvSpPr>
            <p:spPr>
              <a:xfrm>
                <a:off x="1104900" y="2200275"/>
                <a:ext cx="723900" cy="261610"/>
              </a:xfrm>
              <a:prstGeom prst="rect">
                <a:avLst/>
              </a:prstGeom>
              <a:noFill/>
            </p:spPr>
            <p:txBody>
              <a:bodyPr wrap="square" rtlCol="0">
                <a:spAutoFit/>
              </a:bodyPr>
              <a:lstStyle/>
              <a:p>
                <a:pPr algn="ctr"/>
                <a:r>
                  <a:rPr lang="en-US" sz="1100" dirty="0" smtClean="0"/>
                  <a:t>Hungary</a:t>
                </a:r>
                <a:endParaRPr lang="en-US" sz="1100" dirty="0"/>
              </a:p>
            </p:txBody>
          </p:sp>
        </p:grpSp>
        <p:grpSp>
          <p:nvGrpSpPr>
            <p:cNvPr id="84" name="Group 26"/>
            <p:cNvGrpSpPr/>
            <p:nvPr/>
          </p:nvGrpSpPr>
          <p:grpSpPr>
            <a:xfrm>
              <a:off x="457200" y="3192790"/>
              <a:ext cx="723900" cy="440670"/>
              <a:chOff x="457200" y="3192790"/>
              <a:chExt cx="723900" cy="440670"/>
            </a:xfrm>
          </p:grpSpPr>
          <p:pic>
            <p:nvPicPr>
              <p:cNvPr id="170" name="Picture 3" descr="D:\Users\michael.leslie.evans\Pictures\800px-Flag_of_Latvia_svg.png"/>
              <p:cNvPicPr preferRelativeResize="0">
                <a:picLocks noChangeArrowheads="1"/>
              </p:cNvPicPr>
              <p:nvPr/>
            </p:nvPicPr>
            <p:blipFill>
              <a:blip r:embed="rId23" cstate="print"/>
              <a:srcRect/>
              <a:stretch>
                <a:fillRect/>
              </a:stretch>
            </p:blipFill>
            <p:spPr bwMode="auto">
              <a:xfrm>
                <a:off x="568054" y="3192790"/>
                <a:ext cx="502193" cy="225093"/>
              </a:xfrm>
              <a:prstGeom prst="rect">
                <a:avLst/>
              </a:prstGeom>
              <a:noFill/>
              <a:ln>
                <a:solidFill>
                  <a:schemeClr val="tx1"/>
                </a:solidFill>
              </a:ln>
            </p:spPr>
          </p:pic>
          <p:sp>
            <p:nvSpPr>
              <p:cNvPr id="171" name="TextBox 170"/>
              <p:cNvSpPr txBox="1"/>
              <p:nvPr/>
            </p:nvSpPr>
            <p:spPr>
              <a:xfrm>
                <a:off x="457200" y="3371850"/>
                <a:ext cx="723900" cy="261610"/>
              </a:xfrm>
              <a:prstGeom prst="rect">
                <a:avLst/>
              </a:prstGeom>
              <a:noFill/>
            </p:spPr>
            <p:txBody>
              <a:bodyPr wrap="square" rtlCol="0">
                <a:spAutoFit/>
              </a:bodyPr>
              <a:lstStyle/>
              <a:p>
                <a:pPr algn="ctr"/>
                <a:r>
                  <a:rPr lang="en-US" sz="1100" dirty="0" smtClean="0"/>
                  <a:t>Latvia</a:t>
                </a:r>
                <a:endParaRPr lang="en-US" sz="1100" dirty="0"/>
              </a:p>
            </p:txBody>
          </p:sp>
        </p:grpSp>
        <p:grpSp>
          <p:nvGrpSpPr>
            <p:cNvPr id="85" name="Group 24"/>
            <p:cNvGrpSpPr/>
            <p:nvPr/>
          </p:nvGrpSpPr>
          <p:grpSpPr>
            <a:xfrm>
              <a:off x="1119187" y="2802750"/>
              <a:ext cx="723900" cy="459235"/>
              <a:chOff x="1133475" y="2802750"/>
              <a:chExt cx="723900" cy="459235"/>
            </a:xfrm>
          </p:grpSpPr>
          <p:pic>
            <p:nvPicPr>
              <p:cNvPr id="168" name="Picture 8" descr="D:\Users\michael.leslie.evans\Pictures\1000px-Flag_of_Croatia_svg.png"/>
              <p:cNvPicPr preferRelativeResize="0">
                <a:picLocks noChangeArrowheads="1"/>
              </p:cNvPicPr>
              <p:nvPr/>
            </p:nvPicPr>
            <p:blipFill>
              <a:blip r:embed="rId24" cstate="print"/>
              <a:srcRect/>
              <a:stretch>
                <a:fillRect/>
              </a:stretch>
            </p:blipFill>
            <p:spPr bwMode="auto">
              <a:xfrm>
                <a:off x="1244329" y="2802750"/>
                <a:ext cx="502193" cy="243019"/>
              </a:xfrm>
              <a:prstGeom prst="rect">
                <a:avLst/>
              </a:prstGeom>
              <a:noFill/>
              <a:ln>
                <a:solidFill>
                  <a:schemeClr val="tx1"/>
                </a:solidFill>
              </a:ln>
            </p:spPr>
          </p:pic>
          <p:sp>
            <p:nvSpPr>
              <p:cNvPr id="169" name="TextBox 168"/>
              <p:cNvSpPr txBox="1"/>
              <p:nvPr/>
            </p:nvSpPr>
            <p:spPr>
              <a:xfrm>
                <a:off x="1133475" y="3000375"/>
                <a:ext cx="723900" cy="261610"/>
              </a:xfrm>
              <a:prstGeom prst="rect">
                <a:avLst/>
              </a:prstGeom>
              <a:noFill/>
            </p:spPr>
            <p:txBody>
              <a:bodyPr wrap="square" rtlCol="0">
                <a:spAutoFit/>
              </a:bodyPr>
              <a:lstStyle/>
              <a:p>
                <a:pPr algn="ctr"/>
                <a:r>
                  <a:rPr lang="en-US" sz="1100" dirty="0" smtClean="0"/>
                  <a:t>Croatia</a:t>
                </a:r>
                <a:endParaRPr lang="en-US" sz="1100" dirty="0"/>
              </a:p>
            </p:txBody>
          </p:sp>
        </p:grpSp>
        <p:grpSp>
          <p:nvGrpSpPr>
            <p:cNvPr id="87" name="Group 23"/>
            <p:cNvGrpSpPr/>
            <p:nvPr/>
          </p:nvGrpSpPr>
          <p:grpSpPr>
            <a:xfrm>
              <a:off x="438150" y="2801626"/>
              <a:ext cx="762000" cy="450834"/>
              <a:chOff x="438150" y="2801626"/>
              <a:chExt cx="762000" cy="450834"/>
            </a:xfrm>
          </p:grpSpPr>
          <p:pic>
            <p:nvPicPr>
              <p:cNvPr id="166" name="Picture 5" descr="D:\Users\michael.leslie.evans\Pictures\800px-Flag_of_Lithuania_svg.png"/>
              <p:cNvPicPr preferRelativeResize="0">
                <a:picLocks noChangeArrowheads="1"/>
              </p:cNvPicPr>
              <p:nvPr/>
            </p:nvPicPr>
            <p:blipFill>
              <a:blip r:embed="rId25" cstate="print"/>
              <a:srcRect/>
              <a:stretch>
                <a:fillRect/>
              </a:stretch>
            </p:blipFill>
            <p:spPr bwMode="auto">
              <a:xfrm>
                <a:off x="568054" y="2801626"/>
                <a:ext cx="502193" cy="225093"/>
              </a:xfrm>
              <a:prstGeom prst="rect">
                <a:avLst/>
              </a:prstGeom>
              <a:noFill/>
              <a:ln>
                <a:solidFill>
                  <a:schemeClr val="tx1"/>
                </a:solidFill>
              </a:ln>
            </p:spPr>
          </p:pic>
          <p:sp>
            <p:nvSpPr>
              <p:cNvPr id="167" name="TextBox 166"/>
              <p:cNvSpPr txBox="1"/>
              <p:nvPr/>
            </p:nvSpPr>
            <p:spPr>
              <a:xfrm>
                <a:off x="438150" y="2990850"/>
                <a:ext cx="762000" cy="261610"/>
              </a:xfrm>
              <a:prstGeom prst="rect">
                <a:avLst/>
              </a:prstGeom>
              <a:noFill/>
            </p:spPr>
            <p:txBody>
              <a:bodyPr wrap="square" rtlCol="0">
                <a:spAutoFit/>
              </a:bodyPr>
              <a:lstStyle/>
              <a:p>
                <a:pPr algn="ctr"/>
                <a:r>
                  <a:rPr lang="en-US" sz="1100" dirty="0" smtClean="0"/>
                  <a:t>Lithuania</a:t>
                </a:r>
                <a:endParaRPr lang="en-US" sz="1100" dirty="0"/>
              </a:p>
            </p:txBody>
          </p:sp>
        </p:grpSp>
        <p:grpSp>
          <p:nvGrpSpPr>
            <p:cNvPr id="90" name="Group 22"/>
            <p:cNvGrpSpPr/>
            <p:nvPr/>
          </p:nvGrpSpPr>
          <p:grpSpPr>
            <a:xfrm>
              <a:off x="1119187" y="2406262"/>
              <a:ext cx="723900" cy="455673"/>
              <a:chOff x="1123950" y="2406262"/>
              <a:chExt cx="723900" cy="455673"/>
            </a:xfrm>
          </p:grpSpPr>
          <p:pic>
            <p:nvPicPr>
              <p:cNvPr id="164" name="Picture 7" descr="D:\Users\michael.leslie.evans\Pictures\800px-Flag_of_Poland_svg.png"/>
              <p:cNvPicPr preferRelativeResize="0">
                <a:picLocks noChangeArrowheads="1"/>
              </p:cNvPicPr>
              <p:nvPr/>
            </p:nvPicPr>
            <p:blipFill>
              <a:blip r:embed="rId26" cstate="print"/>
              <a:srcRect/>
              <a:stretch>
                <a:fillRect/>
              </a:stretch>
            </p:blipFill>
            <p:spPr bwMode="auto">
              <a:xfrm>
                <a:off x="1234804" y="2406262"/>
                <a:ext cx="502193" cy="243019"/>
              </a:xfrm>
              <a:prstGeom prst="rect">
                <a:avLst/>
              </a:prstGeom>
              <a:noFill/>
              <a:ln>
                <a:solidFill>
                  <a:schemeClr val="tx1"/>
                </a:solidFill>
              </a:ln>
            </p:spPr>
          </p:pic>
          <p:sp>
            <p:nvSpPr>
              <p:cNvPr id="165" name="TextBox 164"/>
              <p:cNvSpPr txBox="1"/>
              <p:nvPr/>
            </p:nvSpPr>
            <p:spPr>
              <a:xfrm>
                <a:off x="1123950" y="2600325"/>
                <a:ext cx="723900" cy="261610"/>
              </a:xfrm>
              <a:prstGeom prst="rect">
                <a:avLst/>
              </a:prstGeom>
              <a:noFill/>
            </p:spPr>
            <p:txBody>
              <a:bodyPr wrap="square" rtlCol="0">
                <a:spAutoFit/>
              </a:bodyPr>
              <a:lstStyle/>
              <a:p>
                <a:pPr algn="ctr"/>
                <a:r>
                  <a:rPr lang="en-US" sz="1100" dirty="0" smtClean="0"/>
                  <a:t>Poland</a:t>
                </a:r>
                <a:endParaRPr lang="en-US" sz="1100" dirty="0"/>
              </a:p>
            </p:txBody>
          </p:sp>
        </p:grpSp>
      </p:grpSp>
      <p:sp>
        <p:nvSpPr>
          <p:cNvPr id="155" name="Rectangle 3"/>
          <p:cNvSpPr txBox="1">
            <a:spLocks noChangeArrowheads="1"/>
          </p:cNvSpPr>
          <p:nvPr/>
        </p:nvSpPr>
        <p:spPr bwMode="auto">
          <a:xfrm>
            <a:off x="0" y="3166320"/>
            <a:ext cx="9143999" cy="92861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lvl="0" indent="-342900">
              <a:lnSpc>
                <a:spcPct val="110000"/>
              </a:lnSpc>
              <a:spcBef>
                <a:spcPts val="600"/>
              </a:spcBef>
              <a:spcAft>
                <a:spcPts val="600"/>
              </a:spcAft>
              <a:defRPr/>
            </a:pPr>
            <a:r>
              <a:rPr lang="en-US" b="1" kern="0" dirty="0" smtClean="0">
                <a:effectLst>
                  <a:outerShdw blurRad="38100" dist="38100" dir="2700000" algn="tl">
                    <a:srgbClr val="C0C0C0"/>
                  </a:outerShdw>
                </a:effectLst>
                <a:latin typeface="Arial" pitchFamily="34" charset="0"/>
                <a:cs typeface="Arial" pitchFamily="34" charset="0"/>
              </a:rPr>
              <a:t>	</a:t>
            </a:r>
            <a:r>
              <a:rPr lang="en-US" b="1" dirty="0" smtClean="0">
                <a:latin typeface="Arial" pitchFamily="34" charset="0"/>
                <a:cs typeface="Arial" pitchFamily="34" charset="0"/>
              </a:rPr>
              <a:t> </a:t>
            </a:r>
            <a:r>
              <a:rPr lang="en-US" sz="1600" b="1" dirty="0" smtClean="0">
                <a:latin typeface="Arial" pitchFamily="34" charset="0"/>
                <a:cs typeface="Arial" pitchFamily="34" charset="0"/>
              </a:rPr>
              <a:t>The 162d Infantry Brigade trains Advisor Skills, Combat Skills, and Security Force Assistance skills to provide Army and Joint Force Commanders with trained personnel and units to build security capacity in designated countries.</a:t>
            </a:r>
            <a:endParaRPr kumimoji="0" lang="en-US" sz="1600" b="1" i="0" u="none" strike="noStrike" kern="0" cap="none" spc="0" normalizeH="0" baseline="0" noProof="0" dirty="0" smtClean="0">
              <a:ln>
                <a:noFill/>
              </a:ln>
              <a:effectLst/>
              <a:uLnTx/>
              <a:uFillTx/>
              <a:latin typeface="Arial" pitchFamily="34" charset="0"/>
              <a:cs typeface="Arial" pitchFamily="34" charset="0"/>
            </a:endParaRPr>
          </a:p>
        </p:txBody>
      </p:sp>
      <p:grpSp>
        <p:nvGrpSpPr>
          <p:cNvPr id="91" name="Group 185"/>
          <p:cNvGrpSpPr/>
          <p:nvPr/>
        </p:nvGrpSpPr>
        <p:grpSpPr>
          <a:xfrm>
            <a:off x="180975" y="862394"/>
            <a:ext cx="8508873" cy="2353159"/>
            <a:chOff x="180975" y="1159269"/>
            <a:chExt cx="8508873" cy="2353159"/>
          </a:xfrm>
        </p:grpSpPr>
        <p:grpSp>
          <p:nvGrpSpPr>
            <p:cNvPr id="97" name="Group 153"/>
            <p:cNvGrpSpPr/>
            <p:nvPr/>
          </p:nvGrpSpPr>
          <p:grpSpPr>
            <a:xfrm>
              <a:off x="3821337" y="1159269"/>
              <a:ext cx="1252229" cy="629127"/>
              <a:chOff x="3821337" y="1336028"/>
              <a:chExt cx="1252229" cy="629127"/>
            </a:xfrm>
          </p:grpSpPr>
          <p:sp>
            <p:nvSpPr>
              <p:cNvPr id="4" name="AutoShape 14"/>
              <p:cNvSpPr>
                <a:spLocks noChangeArrowheads="1"/>
              </p:cNvSpPr>
              <p:nvPr/>
            </p:nvSpPr>
            <p:spPr bwMode="auto">
              <a:xfrm>
                <a:off x="4161283" y="1519209"/>
                <a:ext cx="912283" cy="445946"/>
              </a:xfrm>
              <a:prstGeom prst="flowChartProcess">
                <a:avLst/>
              </a:prstGeom>
              <a:solidFill>
                <a:srgbClr val="00B0F0"/>
              </a:solidFill>
              <a:ln w="19050">
                <a:solidFill>
                  <a:srgbClr val="000000"/>
                </a:solidFill>
                <a:round/>
                <a:headEnd/>
                <a:tailEnd/>
              </a:ln>
            </p:spPr>
            <p:txBody>
              <a:bodyPr wrap="none" anchor="ctr"/>
              <a:lstStyle/>
              <a:p>
                <a:endParaRPr lang="en-US" sz="1200" b="1" dirty="0">
                  <a:solidFill>
                    <a:schemeClr val="tx1"/>
                  </a:solidFill>
                  <a:latin typeface="Calibri" pitchFamily="34" charset="0"/>
                </a:endParaRPr>
              </a:p>
            </p:txBody>
          </p:sp>
          <p:sp>
            <p:nvSpPr>
              <p:cNvPr id="7" name="TextBox 142"/>
              <p:cNvSpPr txBox="1">
                <a:spLocks noChangeArrowheads="1"/>
              </p:cNvSpPr>
              <p:nvPr/>
            </p:nvSpPr>
            <p:spPr bwMode="auto">
              <a:xfrm>
                <a:off x="4469567" y="1336028"/>
                <a:ext cx="304800" cy="246221"/>
              </a:xfrm>
              <a:prstGeom prst="rect">
                <a:avLst/>
              </a:prstGeom>
              <a:noFill/>
              <a:ln w="9525">
                <a:noFill/>
                <a:miter lim="800000"/>
                <a:headEnd/>
                <a:tailEnd/>
              </a:ln>
            </p:spPr>
            <p:txBody>
              <a:bodyPr>
                <a:spAutoFit/>
              </a:bodyPr>
              <a:lstStyle/>
              <a:p>
                <a:pPr algn="ctr"/>
                <a:r>
                  <a:rPr lang="en-US" sz="1000" b="1" dirty="0">
                    <a:solidFill>
                      <a:schemeClr val="tx1"/>
                    </a:solidFill>
                  </a:rPr>
                  <a:t>X</a:t>
                </a:r>
              </a:p>
            </p:txBody>
          </p:sp>
          <p:sp>
            <p:nvSpPr>
              <p:cNvPr id="8" name="TextBox 143"/>
              <p:cNvSpPr txBox="1">
                <a:spLocks noChangeArrowheads="1"/>
              </p:cNvSpPr>
              <p:nvPr/>
            </p:nvSpPr>
            <p:spPr bwMode="auto">
              <a:xfrm>
                <a:off x="3821337" y="1609701"/>
                <a:ext cx="533400" cy="253916"/>
              </a:xfrm>
              <a:prstGeom prst="rect">
                <a:avLst/>
              </a:prstGeom>
              <a:noFill/>
              <a:ln w="9525">
                <a:noFill/>
                <a:miter lim="800000"/>
                <a:headEnd/>
                <a:tailEnd/>
              </a:ln>
            </p:spPr>
            <p:txBody>
              <a:bodyPr>
                <a:spAutoFit/>
              </a:bodyPr>
              <a:lstStyle/>
              <a:p>
                <a:r>
                  <a:rPr lang="en-US" sz="1050" dirty="0" smtClean="0">
                    <a:solidFill>
                      <a:schemeClr val="tx1"/>
                    </a:solidFill>
                    <a:latin typeface="Arial" pitchFamily="34" charset="0"/>
                    <a:cs typeface="Arial" pitchFamily="34" charset="0"/>
                  </a:rPr>
                  <a:t>162</a:t>
                </a:r>
                <a:endParaRPr lang="en-US" sz="1050" dirty="0">
                  <a:solidFill>
                    <a:schemeClr val="tx1"/>
                  </a:solidFill>
                  <a:latin typeface="Arial" pitchFamily="34" charset="0"/>
                  <a:cs typeface="Arial" pitchFamily="34" charset="0"/>
                </a:endParaRPr>
              </a:p>
            </p:txBody>
          </p:sp>
        </p:grpSp>
        <p:cxnSp>
          <p:nvCxnSpPr>
            <p:cNvPr id="5" name="Straight Connector 139"/>
            <p:cNvCxnSpPr>
              <a:cxnSpLocks noChangeShapeType="1"/>
            </p:cNvCxnSpPr>
            <p:nvPr/>
          </p:nvCxnSpPr>
          <p:spPr bwMode="auto">
            <a:xfrm rot="10800000" flipV="1">
              <a:off x="4161283" y="1333306"/>
              <a:ext cx="914400" cy="444116"/>
            </a:xfrm>
            <a:prstGeom prst="line">
              <a:avLst/>
            </a:prstGeom>
            <a:noFill/>
            <a:ln w="15875" algn="ctr">
              <a:solidFill>
                <a:schemeClr val="tx1"/>
              </a:solidFill>
              <a:round/>
              <a:headEnd/>
              <a:tailEnd/>
            </a:ln>
          </p:spPr>
        </p:cxnSp>
        <p:cxnSp>
          <p:nvCxnSpPr>
            <p:cNvPr id="6" name="Straight Connector 140"/>
            <p:cNvCxnSpPr>
              <a:cxnSpLocks noChangeShapeType="1"/>
            </p:cNvCxnSpPr>
            <p:nvPr/>
          </p:nvCxnSpPr>
          <p:spPr bwMode="auto">
            <a:xfrm>
              <a:off x="4161283" y="1333306"/>
              <a:ext cx="914400" cy="444116"/>
            </a:xfrm>
            <a:prstGeom prst="line">
              <a:avLst/>
            </a:prstGeom>
            <a:noFill/>
            <a:ln w="15875" algn="ctr">
              <a:solidFill>
                <a:schemeClr val="tx1"/>
              </a:solidFill>
              <a:round/>
              <a:headEnd/>
              <a:tailEnd/>
            </a:ln>
          </p:spPr>
        </p:cxnSp>
        <p:grpSp>
          <p:nvGrpSpPr>
            <p:cNvPr id="98" name="Group 39"/>
            <p:cNvGrpSpPr>
              <a:grpSpLocks/>
            </p:cNvGrpSpPr>
            <p:nvPr/>
          </p:nvGrpSpPr>
          <p:grpSpPr bwMode="auto">
            <a:xfrm>
              <a:off x="306204" y="2225349"/>
              <a:ext cx="1141596" cy="465080"/>
              <a:chOff x="2383629" y="2057400"/>
              <a:chExt cx="1141596" cy="534970"/>
            </a:xfrm>
          </p:grpSpPr>
          <p:sp>
            <p:nvSpPr>
              <p:cNvPr id="61" name="AutoShape 14"/>
              <p:cNvSpPr>
                <a:spLocks noChangeArrowheads="1"/>
              </p:cNvSpPr>
              <p:nvPr/>
            </p:nvSpPr>
            <p:spPr bwMode="auto">
              <a:xfrm>
                <a:off x="2514600" y="2209800"/>
                <a:ext cx="684212" cy="382570"/>
              </a:xfrm>
              <a:prstGeom prst="flowChartProcess">
                <a:avLst/>
              </a:prstGeom>
              <a:solidFill>
                <a:srgbClr val="00B0F0"/>
              </a:solidFill>
              <a:ln w="19050">
                <a:solidFill>
                  <a:srgbClr val="000000"/>
                </a:solidFill>
                <a:round/>
                <a:headEnd/>
                <a:tailEnd/>
              </a:ln>
            </p:spPr>
            <p:txBody>
              <a:bodyPr wrap="none" anchor="ctr"/>
              <a:lstStyle/>
              <a:p>
                <a:endParaRPr lang="en-US" sz="1200" b="1" dirty="0">
                  <a:solidFill>
                    <a:schemeClr val="tx1"/>
                  </a:solidFill>
                  <a:latin typeface="Calibri" pitchFamily="34" charset="0"/>
                </a:endParaRPr>
              </a:p>
            </p:txBody>
          </p:sp>
          <p:cxnSp>
            <p:nvCxnSpPr>
              <p:cNvPr id="62" name="Straight Connector 8"/>
              <p:cNvCxnSpPr>
                <a:cxnSpLocks noChangeShapeType="1"/>
              </p:cNvCxnSpPr>
              <p:nvPr/>
            </p:nvCxnSpPr>
            <p:spPr bwMode="auto">
              <a:xfrm rot="10800000" flipV="1">
                <a:off x="2514600" y="2209800"/>
                <a:ext cx="685800" cy="381000"/>
              </a:xfrm>
              <a:prstGeom prst="line">
                <a:avLst/>
              </a:prstGeom>
              <a:noFill/>
              <a:ln w="15875" algn="ctr">
                <a:solidFill>
                  <a:schemeClr val="tx1"/>
                </a:solidFill>
                <a:round/>
                <a:headEnd/>
                <a:tailEnd/>
              </a:ln>
            </p:spPr>
          </p:cxnSp>
          <p:cxnSp>
            <p:nvCxnSpPr>
              <p:cNvPr id="63" name="Straight Connector 21"/>
              <p:cNvCxnSpPr>
                <a:cxnSpLocks noChangeShapeType="1"/>
              </p:cNvCxnSpPr>
              <p:nvPr/>
            </p:nvCxnSpPr>
            <p:spPr bwMode="auto">
              <a:xfrm>
                <a:off x="2514600" y="2209800"/>
                <a:ext cx="685800" cy="381000"/>
              </a:xfrm>
              <a:prstGeom prst="line">
                <a:avLst/>
              </a:prstGeom>
              <a:noFill/>
              <a:ln w="15875" algn="ctr">
                <a:solidFill>
                  <a:schemeClr val="tx1"/>
                </a:solidFill>
                <a:round/>
                <a:headEnd/>
                <a:tailEnd/>
              </a:ln>
            </p:spPr>
          </p:cxnSp>
          <p:sp>
            <p:nvSpPr>
              <p:cNvPr id="64" name="TextBox 22"/>
              <p:cNvSpPr txBox="1">
                <a:spLocks noChangeArrowheads="1"/>
              </p:cNvSpPr>
              <p:nvPr/>
            </p:nvSpPr>
            <p:spPr bwMode="auto">
              <a:xfrm rot="10800000" flipV="1">
                <a:off x="2383629" y="2266142"/>
                <a:ext cx="152400" cy="265520"/>
              </a:xfrm>
              <a:prstGeom prst="rect">
                <a:avLst/>
              </a:prstGeom>
              <a:noFill/>
              <a:ln w="9525">
                <a:noFill/>
                <a:miter lim="800000"/>
                <a:headEnd/>
                <a:tailEnd/>
              </a:ln>
            </p:spPr>
            <p:txBody>
              <a:bodyPr>
                <a:spAutoFit/>
              </a:bodyPr>
              <a:lstStyle/>
              <a:p>
                <a:pPr algn="ctr"/>
                <a:r>
                  <a:rPr lang="en-US" sz="900" dirty="0">
                    <a:solidFill>
                      <a:schemeClr val="tx1"/>
                    </a:solidFill>
                    <a:latin typeface="Arial" pitchFamily="34" charset="0"/>
                    <a:cs typeface="Arial" pitchFamily="34" charset="0"/>
                  </a:rPr>
                  <a:t>1</a:t>
                </a:r>
              </a:p>
            </p:txBody>
          </p:sp>
          <p:sp>
            <p:nvSpPr>
              <p:cNvPr id="65" name="TextBox 23"/>
              <p:cNvSpPr txBox="1">
                <a:spLocks noChangeArrowheads="1"/>
              </p:cNvSpPr>
              <p:nvPr/>
            </p:nvSpPr>
            <p:spPr bwMode="auto">
              <a:xfrm rot="10800000" flipH="1" flipV="1">
                <a:off x="3120915" y="2266142"/>
                <a:ext cx="404310" cy="265520"/>
              </a:xfrm>
              <a:prstGeom prst="rect">
                <a:avLst/>
              </a:prstGeom>
              <a:noFill/>
              <a:ln w="9525">
                <a:noFill/>
                <a:miter lim="800000"/>
                <a:headEnd/>
                <a:tailEnd/>
              </a:ln>
            </p:spPr>
            <p:txBody>
              <a:bodyPr wrap="square">
                <a:spAutoFit/>
              </a:bodyPr>
              <a:lstStyle/>
              <a:p>
                <a:r>
                  <a:rPr lang="en-US" sz="900" dirty="0">
                    <a:solidFill>
                      <a:schemeClr val="tx1"/>
                    </a:solidFill>
                    <a:latin typeface="Arial" pitchFamily="34" charset="0"/>
                    <a:cs typeface="Arial" pitchFamily="34" charset="0"/>
                  </a:rPr>
                  <a:t>353</a:t>
                </a:r>
              </a:p>
            </p:txBody>
          </p:sp>
          <p:cxnSp>
            <p:nvCxnSpPr>
              <p:cNvPr id="66" name="Straight Connector 29"/>
              <p:cNvCxnSpPr>
                <a:cxnSpLocks noChangeShapeType="1"/>
                <a:endCxn id="61" idx="0"/>
              </p:cNvCxnSpPr>
              <p:nvPr/>
            </p:nvCxnSpPr>
            <p:spPr bwMode="auto">
              <a:xfrm rot="16200000" flipH="1">
                <a:off x="2761853" y="2114947"/>
                <a:ext cx="152400" cy="37306"/>
              </a:xfrm>
              <a:prstGeom prst="line">
                <a:avLst/>
              </a:prstGeom>
              <a:noFill/>
              <a:ln w="9525" algn="ctr">
                <a:noFill/>
                <a:round/>
                <a:headEnd/>
                <a:tailEnd/>
              </a:ln>
            </p:spPr>
          </p:cxnSp>
        </p:grpSp>
        <p:cxnSp>
          <p:nvCxnSpPr>
            <p:cNvPr id="10" name="Straight Connector 160"/>
            <p:cNvCxnSpPr>
              <a:cxnSpLocks noChangeShapeType="1"/>
            </p:cNvCxnSpPr>
            <p:nvPr/>
          </p:nvCxnSpPr>
          <p:spPr bwMode="auto">
            <a:xfrm rot="5400000">
              <a:off x="714009" y="2153083"/>
              <a:ext cx="132490" cy="1588"/>
            </a:xfrm>
            <a:prstGeom prst="line">
              <a:avLst/>
            </a:prstGeom>
            <a:noFill/>
            <a:ln w="31750" algn="ctr">
              <a:solidFill>
                <a:schemeClr val="tx1"/>
              </a:solidFill>
              <a:round/>
              <a:headEnd/>
              <a:tailEnd/>
            </a:ln>
          </p:spPr>
        </p:cxnSp>
        <p:grpSp>
          <p:nvGrpSpPr>
            <p:cNvPr id="102" name="Group 116"/>
            <p:cNvGrpSpPr>
              <a:grpSpLocks/>
            </p:cNvGrpSpPr>
            <p:nvPr/>
          </p:nvGrpSpPr>
          <p:grpSpPr bwMode="auto">
            <a:xfrm>
              <a:off x="1374697" y="2357421"/>
              <a:ext cx="1139902" cy="332590"/>
              <a:chOff x="2383629" y="2697985"/>
              <a:chExt cx="1139902" cy="382570"/>
            </a:xfrm>
          </p:grpSpPr>
          <p:sp>
            <p:nvSpPr>
              <p:cNvPr id="56" name="AutoShape 14"/>
              <p:cNvSpPr>
                <a:spLocks noChangeArrowheads="1"/>
              </p:cNvSpPr>
              <p:nvPr/>
            </p:nvSpPr>
            <p:spPr bwMode="auto">
              <a:xfrm>
                <a:off x="2514600" y="2697985"/>
                <a:ext cx="684212" cy="382570"/>
              </a:xfrm>
              <a:prstGeom prst="flowChartProcess">
                <a:avLst/>
              </a:prstGeom>
              <a:solidFill>
                <a:srgbClr val="00B0F0"/>
              </a:solidFill>
              <a:ln w="19050">
                <a:solidFill>
                  <a:srgbClr val="000000"/>
                </a:solidFill>
                <a:round/>
                <a:headEnd/>
                <a:tailEnd/>
              </a:ln>
            </p:spPr>
            <p:txBody>
              <a:bodyPr wrap="none" anchor="ctr"/>
              <a:lstStyle/>
              <a:p>
                <a:endParaRPr lang="en-US" sz="1200" b="1" dirty="0">
                  <a:solidFill>
                    <a:schemeClr val="tx1"/>
                  </a:solidFill>
                  <a:latin typeface="Calibri" pitchFamily="34" charset="0"/>
                </a:endParaRPr>
              </a:p>
            </p:txBody>
          </p:sp>
          <p:cxnSp>
            <p:nvCxnSpPr>
              <p:cNvPr id="57" name="Straight Connector 42"/>
              <p:cNvCxnSpPr>
                <a:cxnSpLocks noChangeShapeType="1"/>
              </p:cNvCxnSpPr>
              <p:nvPr/>
            </p:nvCxnSpPr>
            <p:spPr bwMode="auto">
              <a:xfrm rot="10800000" flipV="1">
                <a:off x="2514600" y="2697985"/>
                <a:ext cx="685800" cy="381000"/>
              </a:xfrm>
              <a:prstGeom prst="line">
                <a:avLst/>
              </a:prstGeom>
              <a:noFill/>
              <a:ln w="15875" algn="ctr">
                <a:solidFill>
                  <a:schemeClr val="tx1"/>
                </a:solidFill>
                <a:round/>
                <a:headEnd/>
                <a:tailEnd/>
              </a:ln>
            </p:spPr>
          </p:cxnSp>
          <p:cxnSp>
            <p:nvCxnSpPr>
              <p:cNvPr id="58" name="Straight Connector 43"/>
              <p:cNvCxnSpPr>
                <a:cxnSpLocks noChangeShapeType="1"/>
              </p:cNvCxnSpPr>
              <p:nvPr/>
            </p:nvCxnSpPr>
            <p:spPr bwMode="auto">
              <a:xfrm>
                <a:off x="2514600" y="2697985"/>
                <a:ext cx="685800" cy="381000"/>
              </a:xfrm>
              <a:prstGeom prst="line">
                <a:avLst/>
              </a:prstGeom>
              <a:noFill/>
              <a:ln w="15875" algn="ctr">
                <a:solidFill>
                  <a:schemeClr val="tx1"/>
                </a:solidFill>
                <a:round/>
                <a:headEnd/>
                <a:tailEnd/>
              </a:ln>
            </p:spPr>
          </p:cxnSp>
          <p:sp>
            <p:nvSpPr>
              <p:cNvPr id="59" name="TextBox 44"/>
              <p:cNvSpPr txBox="1">
                <a:spLocks noChangeArrowheads="1"/>
              </p:cNvSpPr>
              <p:nvPr/>
            </p:nvSpPr>
            <p:spPr bwMode="auto">
              <a:xfrm rot="10800000" flipV="1">
                <a:off x="2383629" y="2754809"/>
                <a:ext cx="152400" cy="265520"/>
              </a:xfrm>
              <a:prstGeom prst="rect">
                <a:avLst/>
              </a:prstGeom>
              <a:noFill/>
              <a:ln w="9525">
                <a:noFill/>
                <a:miter lim="800000"/>
                <a:headEnd/>
                <a:tailEnd/>
              </a:ln>
            </p:spPr>
            <p:txBody>
              <a:bodyPr>
                <a:spAutoFit/>
              </a:bodyPr>
              <a:lstStyle/>
              <a:p>
                <a:pPr algn="ctr"/>
                <a:r>
                  <a:rPr lang="en-US" sz="900" dirty="0">
                    <a:solidFill>
                      <a:schemeClr val="tx1"/>
                    </a:solidFill>
                    <a:latin typeface="Arial" pitchFamily="34" charset="0"/>
                    <a:cs typeface="Arial" pitchFamily="34" charset="0"/>
                  </a:rPr>
                  <a:t>2</a:t>
                </a:r>
              </a:p>
            </p:txBody>
          </p:sp>
          <p:sp>
            <p:nvSpPr>
              <p:cNvPr id="60" name="TextBox 45"/>
              <p:cNvSpPr txBox="1">
                <a:spLocks noChangeArrowheads="1"/>
              </p:cNvSpPr>
              <p:nvPr/>
            </p:nvSpPr>
            <p:spPr bwMode="auto">
              <a:xfrm rot="10800000" flipH="1" flipV="1">
                <a:off x="3120914" y="2754807"/>
                <a:ext cx="402617" cy="265520"/>
              </a:xfrm>
              <a:prstGeom prst="rect">
                <a:avLst/>
              </a:prstGeom>
              <a:noFill/>
              <a:ln w="9525">
                <a:noFill/>
                <a:miter lim="800000"/>
                <a:headEnd/>
                <a:tailEnd/>
              </a:ln>
            </p:spPr>
            <p:txBody>
              <a:bodyPr wrap="square">
                <a:spAutoFit/>
              </a:bodyPr>
              <a:lstStyle/>
              <a:p>
                <a:r>
                  <a:rPr lang="en-US" sz="900" dirty="0">
                    <a:solidFill>
                      <a:schemeClr val="tx1"/>
                    </a:solidFill>
                    <a:latin typeface="Arial" pitchFamily="34" charset="0"/>
                    <a:cs typeface="Arial" pitchFamily="34" charset="0"/>
                  </a:rPr>
                  <a:t>353</a:t>
                </a:r>
              </a:p>
            </p:txBody>
          </p:sp>
        </p:grpSp>
        <p:cxnSp>
          <p:nvCxnSpPr>
            <p:cNvPr id="12" name="Straight Connector 166"/>
            <p:cNvCxnSpPr>
              <a:cxnSpLocks noChangeShapeType="1"/>
            </p:cNvCxnSpPr>
            <p:nvPr/>
          </p:nvCxnSpPr>
          <p:spPr bwMode="auto">
            <a:xfrm rot="5400000">
              <a:off x="1774449" y="2150361"/>
              <a:ext cx="132490" cy="1588"/>
            </a:xfrm>
            <a:prstGeom prst="line">
              <a:avLst/>
            </a:prstGeom>
            <a:noFill/>
            <a:ln w="31750" algn="ctr">
              <a:solidFill>
                <a:schemeClr val="tx1"/>
              </a:solidFill>
              <a:round/>
              <a:headEnd/>
              <a:tailEnd/>
            </a:ln>
          </p:spPr>
        </p:cxnSp>
        <p:grpSp>
          <p:nvGrpSpPr>
            <p:cNvPr id="105" name="Group 59"/>
            <p:cNvGrpSpPr>
              <a:grpSpLocks/>
            </p:cNvGrpSpPr>
            <p:nvPr/>
          </p:nvGrpSpPr>
          <p:grpSpPr bwMode="auto">
            <a:xfrm>
              <a:off x="2474904" y="2357435"/>
              <a:ext cx="1182696" cy="332590"/>
              <a:chOff x="1371600" y="2209800"/>
              <a:chExt cx="1182696" cy="382570"/>
            </a:xfrm>
          </p:grpSpPr>
          <p:sp>
            <p:nvSpPr>
              <p:cNvPr id="52" name="AutoShape 14"/>
              <p:cNvSpPr>
                <a:spLocks noChangeArrowheads="1"/>
              </p:cNvSpPr>
              <p:nvPr/>
            </p:nvSpPr>
            <p:spPr bwMode="auto">
              <a:xfrm>
                <a:off x="1502571" y="2209800"/>
                <a:ext cx="684212" cy="382570"/>
              </a:xfrm>
              <a:prstGeom prst="flowChartProcess">
                <a:avLst/>
              </a:prstGeom>
              <a:solidFill>
                <a:srgbClr val="FFFF00"/>
              </a:solidFill>
              <a:ln w="19050">
                <a:solidFill>
                  <a:srgbClr val="000000"/>
                </a:solidFill>
                <a:round/>
                <a:headEnd/>
                <a:tailEnd/>
              </a:ln>
            </p:spPr>
            <p:txBody>
              <a:bodyPr wrap="none" anchor="ctr"/>
              <a:lstStyle/>
              <a:p>
                <a:endParaRPr lang="en-US" sz="1200" b="1" dirty="0">
                  <a:solidFill>
                    <a:schemeClr val="tx1"/>
                  </a:solidFill>
                  <a:latin typeface="Calibri" pitchFamily="34" charset="0"/>
                </a:endParaRPr>
              </a:p>
            </p:txBody>
          </p:sp>
          <p:sp>
            <p:nvSpPr>
              <p:cNvPr id="53" name="TextBox 53"/>
              <p:cNvSpPr txBox="1">
                <a:spLocks noChangeArrowheads="1"/>
              </p:cNvSpPr>
              <p:nvPr/>
            </p:nvSpPr>
            <p:spPr bwMode="auto">
              <a:xfrm rot="10800000" flipV="1">
                <a:off x="1371600" y="2266606"/>
                <a:ext cx="152400" cy="265520"/>
              </a:xfrm>
              <a:prstGeom prst="rect">
                <a:avLst/>
              </a:prstGeom>
              <a:noFill/>
              <a:ln w="9525">
                <a:noFill/>
                <a:miter lim="800000"/>
                <a:headEnd/>
                <a:tailEnd/>
              </a:ln>
            </p:spPr>
            <p:txBody>
              <a:bodyPr>
                <a:spAutoFit/>
              </a:bodyPr>
              <a:lstStyle/>
              <a:p>
                <a:pPr algn="ctr"/>
                <a:r>
                  <a:rPr lang="en-US" sz="900" dirty="0">
                    <a:solidFill>
                      <a:schemeClr val="tx1"/>
                    </a:solidFill>
                    <a:latin typeface="Arial" pitchFamily="34" charset="0"/>
                    <a:cs typeface="Arial" pitchFamily="34" charset="0"/>
                  </a:rPr>
                  <a:t>3</a:t>
                </a:r>
              </a:p>
            </p:txBody>
          </p:sp>
          <p:sp>
            <p:nvSpPr>
              <p:cNvPr id="54" name="TextBox 54"/>
              <p:cNvSpPr txBox="1">
                <a:spLocks noChangeArrowheads="1"/>
              </p:cNvSpPr>
              <p:nvPr/>
            </p:nvSpPr>
            <p:spPr bwMode="auto">
              <a:xfrm rot="10800000" flipH="1" flipV="1">
                <a:off x="2108886" y="2266604"/>
                <a:ext cx="445410" cy="265520"/>
              </a:xfrm>
              <a:prstGeom prst="rect">
                <a:avLst/>
              </a:prstGeom>
              <a:noFill/>
              <a:ln w="9525">
                <a:noFill/>
                <a:miter lim="800000"/>
                <a:headEnd/>
                <a:tailEnd/>
              </a:ln>
            </p:spPr>
            <p:txBody>
              <a:bodyPr wrap="square">
                <a:spAutoFit/>
              </a:bodyPr>
              <a:lstStyle/>
              <a:p>
                <a:r>
                  <a:rPr lang="en-US" sz="900" dirty="0">
                    <a:solidFill>
                      <a:schemeClr val="tx1"/>
                    </a:solidFill>
                    <a:latin typeface="Arial" pitchFamily="34" charset="0"/>
                    <a:cs typeface="Arial" pitchFamily="34" charset="0"/>
                  </a:rPr>
                  <a:t>353</a:t>
                </a:r>
              </a:p>
            </p:txBody>
          </p:sp>
          <p:sp>
            <p:nvSpPr>
              <p:cNvPr id="55" name="Oval 58"/>
              <p:cNvSpPr>
                <a:spLocks noChangeArrowheads="1"/>
              </p:cNvSpPr>
              <p:nvPr/>
            </p:nvSpPr>
            <p:spPr bwMode="auto">
              <a:xfrm>
                <a:off x="1600200" y="2286000"/>
                <a:ext cx="457200" cy="228600"/>
              </a:xfrm>
              <a:prstGeom prst="ellipse">
                <a:avLst/>
              </a:prstGeom>
              <a:noFill/>
              <a:ln w="15875" algn="ctr">
                <a:solidFill>
                  <a:schemeClr val="tx1"/>
                </a:solidFill>
                <a:round/>
                <a:headEnd/>
                <a:tailEnd/>
              </a:ln>
            </p:spPr>
            <p:txBody>
              <a:bodyPr anchor="ctr"/>
              <a:lstStyle/>
              <a:p>
                <a:pPr algn="ctr" eaLnBrk="0" hangingPunct="0"/>
                <a:endParaRPr lang="en-US" sz="4000" dirty="0">
                  <a:solidFill>
                    <a:schemeClr val="tx1"/>
                  </a:solidFill>
                </a:endParaRPr>
              </a:p>
            </p:txBody>
          </p:sp>
        </p:grpSp>
        <p:cxnSp>
          <p:nvCxnSpPr>
            <p:cNvPr id="14" name="Straight Connector 172"/>
            <p:cNvCxnSpPr>
              <a:cxnSpLocks noChangeShapeType="1"/>
            </p:cNvCxnSpPr>
            <p:nvPr/>
          </p:nvCxnSpPr>
          <p:spPr bwMode="auto">
            <a:xfrm rot="5400000">
              <a:off x="2879355" y="2146206"/>
              <a:ext cx="132490" cy="1588"/>
            </a:xfrm>
            <a:prstGeom prst="line">
              <a:avLst/>
            </a:prstGeom>
            <a:noFill/>
            <a:ln w="31750" algn="ctr">
              <a:solidFill>
                <a:schemeClr val="tx1"/>
              </a:solidFill>
              <a:round/>
              <a:headEnd/>
              <a:tailEnd/>
            </a:ln>
          </p:spPr>
        </p:cxnSp>
        <p:grpSp>
          <p:nvGrpSpPr>
            <p:cNvPr id="107" name="Group 60"/>
            <p:cNvGrpSpPr>
              <a:grpSpLocks/>
            </p:cNvGrpSpPr>
            <p:nvPr/>
          </p:nvGrpSpPr>
          <p:grpSpPr bwMode="auto">
            <a:xfrm>
              <a:off x="3508847" y="2361569"/>
              <a:ext cx="1215553" cy="332590"/>
              <a:chOff x="1362547" y="2209800"/>
              <a:chExt cx="1215553" cy="382570"/>
            </a:xfrm>
          </p:grpSpPr>
          <p:sp>
            <p:nvSpPr>
              <p:cNvPr id="48" name="AutoShape 14"/>
              <p:cNvSpPr>
                <a:spLocks noChangeArrowheads="1"/>
              </p:cNvSpPr>
              <p:nvPr/>
            </p:nvSpPr>
            <p:spPr bwMode="auto">
              <a:xfrm>
                <a:off x="1502571" y="2209800"/>
                <a:ext cx="684212" cy="382570"/>
              </a:xfrm>
              <a:prstGeom prst="flowChartProcess">
                <a:avLst/>
              </a:prstGeom>
              <a:solidFill>
                <a:srgbClr val="FFFF00"/>
              </a:solidFill>
              <a:ln w="19050">
                <a:solidFill>
                  <a:srgbClr val="000000"/>
                </a:solidFill>
                <a:round/>
                <a:headEnd/>
                <a:tailEnd/>
              </a:ln>
            </p:spPr>
            <p:txBody>
              <a:bodyPr wrap="none" anchor="ctr"/>
              <a:lstStyle/>
              <a:p>
                <a:endParaRPr lang="en-US" sz="1200" b="1" dirty="0">
                  <a:solidFill>
                    <a:schemeClr val="tx1"/>
                  </a:solidFill>
                  <a:latin typeface="Calibri" pitchFamily="34" charset="0"/>
                </a:endParaRPr>
              </a:p>
            </p:txBody>
          </p:sp>
          <p:sp>
            <p:nvSpPr>
              <p:cNvPr id="49" name="TextBox 62"/>
              <p:cNvSpPr txBox="1">
                <a:spLocks noChangeArrowheads="1"/>
              </p:cNvSpPr>
              <p:nvPr/>
            </p:nvSpPr>
            <p:spPr bwMode="auto">
              <a:xfrm rot="10800000" flipV="1">
                <a:off x="1362547" y="2261851"/>
                <a:ext cx="152400" cy="265520"/>
              </a:xfrm>
              <a:prstGeom prst="rect">
                <a:avLst/>
              </a:prstGeom>
              <a:noFill/>
              <a:ln w="9525">
                <a:noFill/>
                <a:miter lim="800000"/>
                <a:headEnd/>
                <a:tailEnd/>
              </a:ln>
            </p:spPr>
            <p:txBody>
              <a:bodyPr>
                <a:spAutoFit/>
              </a:bodyPr>
              <a:lstStyle/>
              <a:p>
                <a:pPr algn="ctr"/>
                <a:r>
                  <a:rPr lang="en-US" sz="900" dirty="0">
                    <a:solidFill>
                      <a:schemeClr val="tx1"/>
                    </a:solidFill>
                    <a:latin typeface="Arial" pitchFamily="34" charset="0"/>
                    <a:cs typeface="Arial" pitchFamily="34" charset="0"/>
                  </a:rPr>
                  <a:t>4</a:t>
                </a:r>
              </a:p>
            </p:txBody>
          </p:sp>
          <p:sp>
            <p:nvSpPr>
              <p:cNvPr id="50" name="TextBox 63"/>
              <p:cNvSpPr txBox="1">
                <a:spLocks noChangeArrowheads="1"/>
              </p:cNvSpPr>
              <p:nvPr/>
            </p:nvSpPr>
            <p:spPr bwMode="auto">
              <a:xfrm rot="10800000" flipH="1" flipV="1">
                <a:off x="2108886" y="2261851"/>
                <a:ext cx="469214" cy="265520"/>
              </a:xfrm>
              <a:prstGeom prst="rect">
                <a:avLst/>
              </a:prstGeom>
              <a:noFill/>
              <a:ln w="9525">
                <a:noFill/>
                <a:miter lim="800000"/>
                <a:headEnd/>
                <a:tailEnd/>
              </a:ln>
            </p:spPr>
            <p:txBody>
              <a:bodyPr wrap="square">
                <a:spAutoFit/>
              </a:bodyPr>
              <a:lstStyle/>
              <a:p>
                <a:r>
                  <a:rPr lang="en-US" sz="900" dirty="0">
                    <a:solidFill>
                      <a:schemeClr val="tx1"/>
                    </a:solidFill>
                    <a:latin typeface="Arial" pitchFamily="34" charset="0"/>
                    <a:cs typeface="Arial" pitchFamily="34" charset="0"/>
                  </a:rPr>
                  <a:t>353</a:t>
                </a:r>
              </a:p>
            </p:txBody>
          </p:sp>
          <p:sp>
            <p:nvSpPr>
              <p:cNvPr id="51" name="Oval 66"/>
              <p:cNvSpPr>
                <a:spLocks noChangeArrowheads="1"/>
              </p:cNvSpPr>
              <p:nvPr/>
            </p:nvSpPr>
            <p:spPr bwMode="auto">
              <a:xfrm>
                <a:off x="1600200" y="2286000"/>
                <a:ext cx="457200" cy="228600"/>
              </a:xfrm>
              <a:prstGeom prst="ellipse">
                <a:avLst/>
              </a:prstGeom>
              <a:noFill/>
              <a:ln w="15875" algn="ctr">
                <a:solidFill>
                  <a:schemeClr val="tx1"/>
                </a:solidFill>
                <a:round/>
                <a:headEnd/>
                <a:tailEnd/>
              </a:ln>
            </p:spPr>
            <p:txBody>
              <a:bodyPr anchor="ctr"/>
              <a:lstStyle/>
              <a:p>
                <a:pPr algn="ctr" eaLnBrk="0" hangingPunct="0"/>
                <a:endParaRPr lang="en-US" sz="4000" dirty="0">
                  <a:solidFill>
                    <a:schemeClr val="tx1"/>
                  </a:solidFill>
                </a:endParaRPr>
              </a:p>
            </p:txBody>
          </p:sp>
        </p:grpSp>
        <p:cxnSp>
          <p:nvCxnSpPr>
            <p:cNvPr id="16" name="Straight Connector 175"/>
            <p:cNvCxnSpPr>
              <a:cxnSpLocks noChangeShapeType="1"/>
            </p:cNvCxnSpPr>
            <p:nvPr/>
          </p:nvCxnSpPr>
          <p:spPr bwMode="auto">
            <a:xfrm rot="5400000">
              <a:off x="3912904" y="2146193"/>
              <a:ext cx="132490" cy="1588"/>
            </a:xfrm>
            <a:prstGeom prst="line">
              <a:avLst/>
            </a:prstGeom>
            <a:noFill/>
            <a:ln w="31750" algn="ctr">
              <a:solidFill>
                <a:schemeClr val="tx1"/>
              </a:solidFill>
              <a:round/>
              <a:headEnd/>
              <a:tailEnd/>
            </a:ln>
          </p:spPr>
        </p:cxnSp>
        <p:grpSp>
          <p:nvGrpSpPr>
            <p:cNvPr id="108" name="Group 75"/>
            <p:cNvGrpSpPr>
              <a:grpSpLocks/>
            </p:cNvGrpSpPr>
            <p:nvPr/>
          </p:nvGrpSpPr>
          <p:grpSpPr bwMode="auto">
            <a:xfrm>
              <a:off x="4623272" y="2365710"/>
              <a:ext cx="1167927" cy="332590"/>
              <a:chOff x="1362547" y="1674805"/>
              <a:chExt cx="1167927" cy="382570"/>
            </a:xfrm>
          </p:grpSpPr>
          <p:sp>
            <p:nvSpPr>
              <p:cNvPr id="45" name="AutoShape 14"/>
              <p:cNvSpPr>
                <a:spLocks noChangeArrowheads="1"/>
              </p:cNvSpPr>
              <p:nvPr/>
            </p:nvSpPr>
            <p:spPr bwMode="auto">
              <a:xfrm>
                <a:off x="1502571" y="1674805"/>
                <a:ext cx="684212" cy="382570"/>
              </a:xfrm>
              <a:prstGeom prst="flowChartProcess">
                <a:avLst/>
              </a:prstGeom>
              <a:solidFill>
                <a:srgbClr val="FF0000"/>
              </a:solidFill>
              <a:ln w="19050">
                <a:solidFill>
                  <a:srgbClr val="000000"/>
                </a:solidFill>
                <a:round/>
                <a:headEnd/>
                <a:tailEnd/>
              </a:ln>
            </p:spPr>
            <p:txBody>
              <a:bodyPr wrap="none" anchor="ctr"/>
              <a:lstStyle/>
              <a:p>
                <a:endParaRPr lang="en-US" sz="1200" b="1" dirty="0">
                  <a:solidFill>
                    <a:schemeClr val="tx1"/>
                  </a:solidFill>
                  <a:latin typeface="Calibri" pitchFamily="34" charset="0"/>
                </a:endParaRPr>
              </a:p>
            </p:txBody>
          </p:sp>
          <p:sp>
            <p:nvSpPr>
              <p:cNvPr id="46" name="TextBox 69"/>
              <p:cNvSpPr txBox="1">
                <a:spLocks noChangeArrowheads="1"/>
              </p:cNvSpPr>
              <p:nvPr/>
            </p:nvSpPr>
            <p:spPr bwMode="auto">
              <a:xfrm rot="10800000" flipV="1">
                <a:off x="1362547" y="1722093"/>
                <a:ext cx="152400" cy="265520"/>
              </a:xfrm>
              <a:prstGeom prst="rect">
                <a:avLst/>
              </a:prstGeom>
              <a:noFill/>
              <a:ln w="9525">
                <a:noFill/>
                <a:miter lim="800000"/>
                <a:headEnd/>
                <a:tailEnd/>
              </a:ln>
            </p:spPr>
            <p:txBody>
              <a:bodyPr>
                <a:spAutoFit/>
              </a:bodyPr>
              <a:lstStyle/>
              <a:p>
                <a:pPr algn="ctr"/>
                <a:r>
                  <a:rPr lang="en-US" sz="900" dirty="0">
                    <a:solidFill>
                      <a:schemeClr val="tx1"/>
                    </a:solidFill>
                    <a:latin typeface="Arial" pitchFamily="34" charset="0"/>
                    <a:cs typeface="Arial" pitchFamily="34" charset="0"/>
                  </a:rPr>
                  <a:t>5</a:t>
                </a:r>
              </a:p>
            </p:txBody>
          </p:sp>
          <p:sp>
            <p:nvSpPr>
              <p:cNvPr id="47" name="TextBox 70"/>
              <p:cNvSpPr txBox="1">
                <a:spLocks noChangeArrowheads="1"/>
              </p:cNvSpPr>
              <p:nvPr/>
            </p:nvSpPr>
            <p:spPr bwMode="auto">
              <a:xfrm rot="10800000" flipH="1" flipV="1">
                <a:off x="2108885" y="1722093"/>
                <a:ext cx="421589" cy="265520"/>
              </a:xfrm>
              <a:prstGeom prst="rect">
                <a:avLst/>
              </a:prstGeom>
              <a:noFill/>
              <a:ln w="9525">
                <a:noFill/>
                <a:miter lim="800000"/>
                <a:headEnd/>
                <a:tailEnd/>
              </a:ln>
            </p:spPr>
            <p:txBody>
              <a:bodyPr wrap="square">
                <a:spAutoFit/>
              </a:bodyPr>
              <a:lstStyle/>
              <a:p>
                <a:r>
                  <a:rPr lang="en-US" sz="900" dirty="0">
                    <a:solidFill>
                      <a:schemeClr val="tx1"/>
                    </a:solidFill>
                    <a:latin typeface="Arial" pitchFamily="34" charset="0"/>
                    <a:cs typeface="Arial" pitchFamily="34" charset="0"/>
                  </a:rPr>
                  <a:t>353</a:t>
                </a:r>
              </a:p>
            </p:txBody>
          </p:sp>
        </p:grpSp>
        <p:cxnSp>
          <p:nvCxnSpPr>
            <p:cNvPr id="18" name="Straight Connector 176"/>
            <p:cNvCxnSpPr>
              <a:cxnSpLocks noChangeShapeType="1"/>
            </p:cNvCxnSpPr>
            <p:nvPr/>
          </p:nvCxnSpPr>
          <p:spPr bwMode="auto">
            <a:xfrm rot="5400000">
              <a:off x="5032188" y="2146179"/>
              <a:ext cx="132490" cy="1588"/>
            </a:xfrm>
            <a:prstGeom prst="line">
              <a:avLst/>
            </a:prstGeom>
            <a:noFill/>
            <a:ln w="31750" algn="ctr">
              <a:solidFill>
                <a:schemeClr val="tx1"/>
              </a:solidFill>
              <a:round/>
              <a:headEnd/>
              <a:tailEnd/>
            </a:ln>
          </p:spPr>
        </p:cxnSp>
        <p:grpSp>
          <p:nvGrpSpPr>
            <p:cNvPr id="109" name="Group 76"/>
            <p:cNvGrpSpPr>
              <a:grpSpLocks/>
            </p:cNvGrpSpPr>
            <p:nvPr/>
          </p:nvGrpSpPr>
          <p:grpSpPr bwMode="auto">
            <a:xfrm>
              <a:off x="5709120" y="2365722"/>
              <a:ext cx="1225079" cy="332590"/>
              <a:chOff x="1362547" y="1674805"/>
              <a:chExt cx="1225079" cy="382570"/>
            </a:xfrm>
          </p:grpSpPr>
          <p:sp>
            <p:nvSpPr>
              <p:cNvPr id="42" name="AutoShape 14"/>
              <p:cNvSpPr>
                <a:spLocks noChangeArrowheads="1"/>
              </p:cNvSpPr>
              <p:nvPr/>
            </p:nvSpPr>
            <p:spPr bwMode="auto">
              <a:xfrm>
                <a:off x="1502571" y="1674805"/>
                <a:ext cx="684212" cy="382570"/>
              </a:xfrm>
              <a:prstGeom prst="flowChartProcess">
                <a:avLst/>
              </a:prstGeom>
              <a:solidFill>
                <a:srgbClr val="990033"/>
              </a:solidFill>
              <a:ln w="19050">
                <a:solidFill>
                  <a:srgbClr val="000000"/>
                </a:solidFill>
                <a:round/>
                <a:headEnd/>
                <a:tailEnd/>
              </a:ln>
            </p:spPr>
            <p:txBody>
              <a:bodyPr wrap="none" anchor="ctr"/>
              <a:lstStyle/>
              <a:p>
                <a:endParaRPr lang="en-US" sz="1200" b="1" dirty="0">
                  <a:solidFill>
                    <a:schemeClr val="tx1"/>
                  </a:solidFill>
                  <a:latin typeface="Calibri" pitchFamily="34" charset="0"/>
                </a:endParaRPr>
              </a:p>
            </p:txBody>
          </p:sp>
          <p:sp>
            <p:nvSpPr>
              <p:cNvPr id="43" name="TextBox 78"/>
              <p:cNvSpPr txBox="1">
                <a:spLocks noChangeArrowheads="1"/>
              </p:cNvSpPr>
              <p:nvPr/>
            </p:nvSpPr>
            <p:spPr bwMode="auto">
              <a:xfrm rot="10800000" flipV="1">
                <a:off x="1362547" y="1722079"/>
                <a:ext cx="152400" cy="265520"/>
              </a:xfrm>
              <a:prstGeom prst="rect">
                <a:avLst/>
              </a:prstGeom>
              <a:noFill/>
              <a:ln w="9525">
                <a:noFill/>
                <a:miter lim="800000"/>
                <a:headEnd/>
                <a:tailEnd/>
              </a:ln>
            </p:spPr>
            <p:txBody>
              <a:bodyPr>
                <a:spAutoFit/>
              </a:bodyPr>
              <a:lstStyle/>
              <a:p>
                <a:pPr algn="ctr"/>
                <a:r>
                  <a:rPr lang="en-US" sz="900" dirty="0">
                    <a:solidFill>
                      <a:schemeClr val="tx1"/>
                    </a:solidFill>
                    <a:latin typeface="Arial" pitchFamily="34" charset="0"/>
                    <a:cs typeface="Arial" pitchFamily="34" charset="0"/>
                  </a:rPr>
                  <a:t>6</a:t>
                </a:r>
              </a:p>
            </p:txBody>
          </p:sp>
          <p:sp>
            <p:nvSpPr>
              <p:cNvPr id="44" name="TextBox 79"/>
              <p:cNvSpPr txBox="1">
                <a:spLocks noChangeArrowheads="1"/>
              </p:cNvSpPr>
              <p:nvPr/>
            </p:nvSpPr>
            <p:spPr bwMode="auto">
              <a:xfrm rot="10800000" flipH="1" flipV="1">
                <a:off x="2108885" y="1722079"/>
                <a:ext cx="478741" cy="265520"/>
              </a:xfrm>
              <a:prstGeom prst="rect">
                <a:avLst/>
              </a:prstGeom>
              <a:noFill/>
              <a:ln w="9525">
                <a:noFill/>
                <a:miter lim="800000"/>
                <a:headEnd/>
                <a:tailEnd/>
              </a:ln>
            </p:spPr>
            <p:txBody>
              <a:bodyPr wrap="square">
                <a:spAutoFit/>
              </a:bodyPr>
              <a:lstStyle/>
              <a:p>
                <a:r>
                  <a:rPr lang="en-US" sz="900" dirty="0">
                    <a:solidFill>
                      <a:schemeClr val="tx1"/>
                    </a:solidFill>
                    <a:latin typeface="Arial" pitchFamily="34" charset="0"/>
                    <a:cs typeface="Arial" pitchFamily="34" charset="0"/>
                  </a:rPr>
                  <a:t>353</a:t>
                </a:r>
              </a:p>
            </p:txBody>
          </p:sp>
        </p:grpSp>
        <p:cxnSp>
          <p:nvCxnSpPr>
            <p:cNvPr id="20" name="Straight Connector 177"/>
            <p:cNvCxnSpPr>
              <a:cxnSpLocks noChangeShapeType="1"/>
            </p:cNvCxnSpPr>
            <p:nvPr/>
          </p:nvCxnSpPr>
          <p:spPr bwMode="auto">
            <a:xfrm rot="5400000">
              <a:off x="6119448" y="2146864"/>
              <a:ext cx="132490" cy="1588"/>
            </a:xfrm>
            <a:prstGeom prst="line">
              <a:avLst/>
            </a:prstGeom>
            <a:noFill/>
            <a:ln w="31750" algn="ctr">
              <a:solidFill>
                <a:schemeClr val="tx1"/>
              </a:solidFill>
              <a:round/>
              <a:headEnd/>
              <a:tailEnd/>
            </a:ln>
          </p:spPr>
        </p:cxnSp>
        <p:grpSp>
          <p:nvGrpSpPr>
            <p:cNvPr id="110" name="Group 147"/>
            <p:cNvGrpSpPr>
              <a:grpSpLocks/>
            </p:cNvGrpSpPr>
            <p:nvPr/>
          </p:nvGrpSpPr>
          <p:grpSpPr bwMode="auto">
            <a:xfrm>
              <a:off x="6930231" y="2365039"/>
              <a:ext cx="684212" cy="332590"/>
              <a:chOff x="3450429" y="2514600"/>
              <a:chExt cx="684212" cy="382570"/>
            </a:xfrm>
          </p:grpSpPr>
          <p:sp>
            <p:nvSpPr>
              <p:cNvPr id="40" name="AutoShape 14"/>
              <p:cNvSpPr>
                <a:spLocks noChangeArrowheads="1"/>
              </p:cNvSpPr>
              <p:nvPr/>
            </p:nvSpPr>
            <p:spPr bwMode="auto">
              <a:xfrm>
                <a:off x="3450429" y="2514600"/>
                <a:ext cx="684212" cy="382570"/>
              </a:xfrm>
              <a:prstGeom prst="flowChartProcess">
                <a:avLst/>
              </a:prstGeom>
              <a:solidFill>
                <a:srgbClr val="FF9933"/>
              </a:solidFill>
              <a:ln w="19050">
                <a:solidFill>
                  <a:srgbClr val="000000"/>
                </a:solidFill>
                <a:round/>
                <a:headEnd/>
                <a:tailEnd/>
              </a:ln>
            </p:spPr>
            <p:txBody>
              <a:bodyPr wrap="none" anchor="ctr"/>
              <a:lstStyle/>
              <a:p>
                <a:endParaRPr lang="en-US" sz="1200" b="1" dirty="0">
                  <a:solidFill>
                    <a:schemeClr val="tx1"/>
                  </a:solidFill>
                  <a:latin typeface="Calibri" pitchFamily="34" charset="0"/>
                </a:endParaRPr>
              </a:p>
            </p:txBody>
          </p:sp>
          <p:sp>
            <p:nvSpPr>
              <p:cNvPr id="41" name="TextBox 126"/>
              <p:cNvSpPr txBox="1">
                <a:spLocks noChangeArrowheads="1"/>
              </p:cNvSpPr>
              <p:nvPr/>
            </p:nvSpPr>
            <p:spPr bwMode="auto">
              <a:xfrm>
                <a:off x="3524248" y="2560969"/>
                <a:ext cx="533400" cy="318625"/>
              </a:xfrm>
              <a:prstGeom prst="rect">
                <a:avLst/>
              </a:prstGeom>
              <a:noFill/>
              <a:ln w="9525">
                <a:noFill/>
                <a:miter lim="800000"/>
                <a:headEnd/>
                <a:tailEnd/>
              </a:ln>
            </p:spPr>
            <p:txBody>
              <a:bodyPr>
                <a:spAutoFit/>
              </a:bodyPr>
              <a:lstStyle/>
              <a:p>
                <a:pPr algn="ctr"/>
                <a:r>
                  <a:rPr lang="en-US" sz="1200" dirty="0">
                    <a:solidFill>
                      <a:schemeClr val="tx1"/>
                    </a:solidFill>
                  </a:rPr>
                  <a:t>DCC</a:t>
                </a:r>
              </a:p>
            </p:txBody>
          </p:sp>
        </p:grpSp>
        <p:cxnSp>
          <p:nvCxnSpPr>
            <p:cNvPr id="22" name="Straight Connector 179"/>
            <p:cNvCxnSpPr>
              <a:cxnSpLocks noChangeShapeType="1"/>
            </p:cNvCxnSpPr>
            <p:nvPr/>
          </p:nvCxnSpPr>
          <p:spPr bwMode="auto">
            <a:xfrm rot="5400000">
              <a:off x="7205303" y="2146850"/>
              <a:ext cx="132490" cy="1588"/>
            </a:xfrm>
            <a:prstGeom prst="line">
              <a:avLst/>
            </a:prstGeom>
            <a:noFill/>
            <a:ln w="31750" algn="ctr">
              <a:solidFill>
                <a:schemeClr val="tx1"/>
              </a:solidFill>
              <a:round/>
              <a:headEnd/>
              <a:tailEnd/>
            </a:ln>
          </p:spPr>
        </p:cxnSp>
        <p:grpSp>
          <p:nvGrpSpPr>
            <p:cNvPr id="112" name="Group 136"/>
            <p:cNvGrpSpPr>
              <a:grpSpLocks/>
            </p:cNvGrpSpPr>
            <p:nvPr/>
          </p:nvGrpSpPr>
          <p:grpSpPr bwMode="auto">
            <a:xfrm>
              <a:off x="8001794" y="2213677"/>
              <a:ext cx="684212" cy="486527"/>
              <a:chOff x="3447824" y="1507046"/>
              <a:chExt cx="684212" cy="559640"/>
            </a:xfrm>
          </p:grpSpPr>
          <p:sp>
            <p:nvSpPr>
              <p:cNvPr id="38" name="AutoShape 14"/>
              <p:cNvSpPr>
                <a:spLocks noChangeArrowheads="1"/>
              </p:cNvSpPr>
              <p:nvPr/>
            </p:nvSpPr>
            <p:spPr bwMode="auto">
              <a:xfrm>
                <a:off x="3447824" y="1684116"/>
                <a:ext cx="684212" cy="382570"/>
              </a:xfrm>
              <a:prstGeom prst="flowChartProcess">
                <a:avLst/>
              </a:prstGeom>
              <a:solidFill>
                <a:srgbClr val="00B0F0"/>
              </a:solidFill>
              <a:ln w="19050">
                <a:solidFill>
                  <a:srgbClr val="000000"/>
                </a:solidFill>
                <a:round/>
                <a:headEnd/>
                <a:tailEnd/>
              </a:ln>
            </p:spPr>
            <p:txBody>
              <a:bodyPr wrap="none" anchor="ctr"/>
              <a:lstStyle/>
              <a:p>
                <a:pPr algn="ctr"/>
                <a:r>
                  <a:rPr lang="en-US" sz="1200" b="1" dirty="0" smtClean="0">
                    <a:solidFill>
                      <a:schemeClr val="tx1"/>
                    </a:solidFill>
                    <a:latin typeface="Calibri" pitchFamily="34" charset="0"/>
                  </a:rPr>
                  <a:t>HHC</a:t>
                </a:r>
                <a:endParaRPr lang="en-US" sz="1200" b="1" dirty="0">
                  <a:solidFill>
                    <a:schemeClr val="tx1"/>
                  </a:solidFill>
                  <a:latin typeface="Calibri" pitchFamily="34" charset="0"/>
                </a:endParaRPr>
              </a:p>
            </p:txBody>
          </p:sp>
          <p:sp>
            <p:nvSpPr>
              <p:cNvPr id="39" name="TextBox 112"/>
              <p:cNvSpPr txBox="1">
                <a:spLocks noChangeArrowheads="1"/>
              </p:cNvSpPr>
              <p:nvPr/>
            </p:nvSpPr>
            <p:spPr bwMode="auto">
              <a:xfrm>
                <a:off x="3679037" y="1507046"/>
                <a:ext cx="228600" cy="265520"/>
              </a:xfrm>
              <a:prstGeom prst="rect">
                <a:avLst/>
              </a:prstGeom>
              <a:noFill/>
              <a:ln w="9525">
                <a:noFill/>
                <a:miter lim="800000"/>
                <a:headEnd/>
                <a:tailEnd/>
              </a:ln>
            </p:spPr>
            <p:txBody>
              <a:bodyPr>
                <a:spAutoFit/>
              </a:bodyPr>
              <a:lstStyle/>
              <a:p>
                <a:pPr algn="ctr"/>
                <a:r>
                  <a:rPr lang="en-US" sz="900" b="1" dirty="0">
                    <a:solidFill>
                      <a:schemeClr val="tx1"/>
                    </a:solidFill>
                  </a:rPr>
                  <a:t>I</a:t>
                </a:r>
              </a:p>
            </p:txBody>
          </p:sp>
        </p:grpSp>
        <p:cxnSp>
          <p:nvCxnSpPr>
            <p:cNvPr id="24" name="Straight Connector 180"/>
            <p:cNvCxnSpPr>
              <a:cxnSpLocks noChangeShapeType="1"/>
            </p:cNvCxnSpPr>
            <p:nvPr/>
          </p:nvCxnSpPr>
          <p:spPr bwMode="auto">
            <a:xfrm rot="5400000">
              <a:off x="8280036" y="2142709"/>
              <a:ext cx="132490" cy="1588"/>
            </a:xfrm>
            <a:prstGeom prst="line">
              <a:avLst/>
            </a:prstGeom>
            <a:noFill/>
            <a:ln w="31750" algn="ctr">
              <a:solidFill>
                <a:schemeClr val="tx1"/>
              </a:solidFill>
              <a:round/>
              <a:headEnd/>
              <a:tailEnd/>
            </a:ln>
          </p:spPr>
        </p:cxnSp>
        <p:cxnSp>
          <p:nvCxnSpPr>
            <p:cNvPr id="25" name="Straight Connector 197"/>
            <p:cNvCxnSpPr>
              <a:cxnSpLocks noChangeShapeType="1"/>
            </p:cNvCxnSpPr>
            <p:nvPr/>
          </p:nvCxnSpPr>
          <p:spPr bwMode="auto">
            <a:xfrm>
              <a:off x="761967" y="2072888"/>
              <a:ext cx="7575643" cy="1380"/>
            </a:xfrm>
            <a:prstGeom prst="line">
              <a:avLst/>
            </a:prstGeom>
            <a:noFill/>
            <a:ln w="28575" algn="ctr">
              <a:solidFill>
                <a:schemeClr val="tx1"/>
              </a:solidFill>
              <a:round/>
              <a:headEnd/>
              <a:tailEnd/>
            </a:ln>
          </p:spPr>
        </p:cxnSp>
        <p:cxnSp>
          <p:nvCxnSpPr>
            <p:cNvPr id="26" name="Straight Connector 207"/>
            <p:cNvCxnSpPr>
              <a:cxnSpLocks noChangeShapeType="1"/>
              <a:stCxn id="4" idx="2"/>
            </p:cNvCxnSpPr>
            <p:nvPr/>
          </p:nvCxnSpPr>
          <p:spPr bwMode="auto">
            <a:xfrm flipH="1">
              <a:off x="4614863" y="1788396"/>
              <a:ext cx="2562" cy="283292"/>
            </a:xfrm>
            <a:prstGeom prst="line">
              <a:avLst/>
            </a:prstGeom>
            <a:noFill/>
            <a:ln w="31750" algn="ctr">
              <a:solidFill>
                <a:schemeClr val="tx1"/>
              </a:solidFill>
              <a:round/>
              <a:headEnd/>
              <a:tailEnd/>
            </a:ln>
          </p:spPr>
        </p:cxnSp>
        <p:sp>
          <p:nvSpPr>
            <p:cNvPr id="27" name="TextBox 112"/>
            <p:cNvSpPr txBox="1">
              <a:spLocks noChangeArrowheads="1"/>
            </p:cNvSpPr>
            <p:nvPr/>
          </p:nvSpPr>
          <p:spPr bwMode="auto">
            <a:xfrm>
              <a:off x="6049612" y="2203112"/>
              <a:ext cx="278759" cy="230832"/>
            </a:xfrm>
            <a:prstGeom prst="rect">
              <a:avLst/>
            </a:prstGeom>
            <a:noFill/>
            <a:ln w="9525">
              <a:noFill/>
              <a:miter lim="800000"/>
              <a:headEnd/>
              <a:tailEnd/>
            </a:ln>
          </p:spPr>
          <p:txBody>
            <a:bodyPr wrap="square">
              <a:spAutoFit/>
            </a:bodyPr>
            <a:lstStyle/>
            <a:p>
              <a:pPr algn="ctr"/>
              <a:r>
                <a:rPr lang="en-US" sz="900" b="1" dirty="0" smtClean="0">
                  <a:solidFill>
                    <a:schemeClr val="tx1"/>
                  </a:solidFill>
                </a:rPr>
                <a:t>II</a:t>
              </a:r>
              <a:endParaRPr lang="en-US" sz="900" b="1" dirty="0">
                <a:solidFill>
                  <a:schemeClr val="tx1"/>
                </a:solidFill>
              </a:endParaRPr>
            </a:p>
          </p:txBody>
        </p:sp>
        <p:cxnSp>
          <p:nvCxnSpPr>
            <p:cNvPr id="28" name="Straight Connector 27"/>
            <p:cNvCxnSpPr>
              <a:stCxn id="42" idx="1"/>
              <a:endCxn id="42" idx="3"/>
            </p:cNvCxnSpPr>
            <p:nvPr/>
          </p:nvCxnSpPr>
          <p:spPr bwMode="auto">
            <a:xfrm rot="10800000" flipH="1">
              <a:off x="5849144" y="2532017"/>
              <a:ext cx="684212" cy="1588"/>
            </a:xfrm>
            <a:prstGeom prst="line">
              <a:avLst/>
            </a:prstGeom>
            <a:solidFill>
              <a:schemeClr val="accent2"/>
            </a:solidFill>
            <a:ln w="9525" cap="flat" cmpd="sng" algn="ctr">
              <a:noFill/>
              <a:prstDash val="solid"/>
              <a:round/>
              <a:headEnd type="none" w="med" len="med"/>
              <a:tailEnd type="none" w="med" len="med"/>
            </a:ln>
            <a:effectLst/>
          </p:spPr>
        </p:cxnSp>
        <p:cxnSp>
          <p:nvCxnSpPr>
            <p:cNvPr id="29" name="Straight Connector 28"/>
            <p:cNvCxnSpPr/>
            <p:nvPr/>
          </p:nvCxnSpPr>
          <p:spPr bwMode="auto">
            <a:xfrm rot="10800000" flipH="1">
              <a:off x="5849144" y="2622547"/>
              <a:ext cx="684212" cy="1588"/>
            </a:xfrm>
            <a:prstGeom prst="line">
              <a:avLst/>
            </a:prstGeom>
            <a:solidFill>
              <a:schemeClr val="accent2"/>
            </a:solidFill>
            <a:ln w="19050" cap="flat" cmpd="sng" algn="ctr">
              <a:solidFill>
                <a:schemeClr val="tx1"/>
              </a:solidFill>
              <a:prstDash val="solid"/>
              <a:round/>
              <a:headEnd type="none" w="med" len="med"/>
              <a:tailEnd type="none" w="med" len="med"/>
            </a:ln>
            <a:effectLst/>
          </p:spPr>
        </p:cxnSp>
        <p:sp>
          <p:nvSpPr>
            <p:cNvPr id="30" name="TextBox 112"/>
            <p:cNvSpPr txBox="1">
              <a:spLocks noChangeArrowheads="1"/>
            </p:cNvSpPr>
            <p:nvPr/>
          </p:nvSpPr>
          <p:spPr bwMode="auto">
            <a:xfrm>
              <a:off x="4970804" y="2201611"/>
              <a:ext cx="278759" cy="230832"/>
            </a:xfrm>
            <a:prstGeom prst="rect">
              <a:avLst/>
            </a:prstGeom>
            <a:noFill/>
            <a:ln w="9525">
              <a:noFill/>
              <a:miter lim="800000"/>
              <a:headEnd/>
              <a:tailEnd/>
            </a:ln>
          </p:spPr>
          <p:txBody>
            <a:bodyPr wrap="square">
              <a:spAutoFit/>
            </a:bodyPr>
            <a:lstStyle/>
            <a:p>
              <a:pPr algn="ctr"/>
              <a:r>
                <a:rPr lang="en-US" sz="900" b="1" dirty="0" smtClean="0">
                  <a:solidFill>
                    <a:schemeClr val="tx1"/>
                  </a:solidFill>
                </a:rPr>
                <a:t>II</a:t>
              </a:r>
              <a:endParaRPr lang="en-US" sz="900" b="1" dirty="0">
                <a:solidFill>
                  <a:schemeClr val="tx1"/>
                </a:solidFill>
              </a:endParaRPr>
            </a:p>
          </p:txBody>
        </p:sp>
        <p:sp>
          <p:nvSpPr>
            <p:cNvPr id="31" name="Oval 30"/>
            <p:cNvSpPr/>
            <p:nvPr/>
          </p:nvSpPr>
          <p:spPr bwMode="auto">
            <a:xfrm>
              <a:off x="5033727" y="2447342"/>
              <a:ext cx="135802" cy="135802"/>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charset="0"/>
              </a:endParaRPr>
            </a:p>
          </p:txBody>
        </p:sp>
        <p:sp>
          <p:nvSpPr>
            <p:cNvPr id="32" name="TextBox 31"/>
            <p:cNvSpPr txBox="1">
              <a:spLocks noChangeArrowheads="1"/>
            </p:cNvSpPr>
            <p:nvPr/>
          </p:nvSpPr>
          <p:spPr bwMode="auto">
            <a:xfrm>
              <a:off x="3837678" y="2200110"/>
              <a:ext cx="278759" cy="230832"/>
            </a:xfrm>
            <a:prstGeom prst="rect">
              <a:avLst/>
            </a:prstGeom>
            <a:noFill/>
            <a:ln w="9525">
              <a:noFill/>
              <a:miter lim="800000"/>
              <a:headEnd/>
              <a:tailEnd/>
            </a:ln>
          </p:spPr>
          <p:txBody>
            <a:bodyPr wrap="square">
              <a:spAutoFit/>
            </a:bodyPr>
            <a:lstStyle/>
            <a:p>
              <a:pPr algn="ctr"/>
              <a:r>
                <a:rPr lang="en-US" sz="900" b="1" dirty="0" smtClean="0">
                  <a:solidFill>
                    <a:schemeClr val="tx1"/>
                  </a:solidFill>
                </a:rPr>
                <a:t>II</a:t>
              </a:r>
              <a:endParaRPr lang="en-US" sz="900" b="1" dirty="0">
                <a:solidFill>
                  <a:schemeClr val="tx1"/>
                </a:solidFill>
              </a:endParaRPr>
            </a:p>
          </p:txBody>
        </p:sp>
        <p:sp>
          <p:nvSpPr>
            <p:cNvPr id="33" name="TextBox 32"/>
            <p:cNvSpPr txBox="1">
              <a:spLocks noChangeArrowheads="1"/>
            </p:cNvSpPr>
            <p:nvPr/>
          </p:nvSpPr>
          <p:spPr bwMode="auto">
            <a:xfrm>
              <a:off x="2804135" y="2189556"/>
              <a:ext cx="278759" cy="230832"/>
            </a:xfrm>
            <a:prstGeom prst="rect">
              <a:avLst/>
            </a:prstGeom>
            <a:noFill/>
            <a:ln w="9525">
              <a:noFill/>
              <a:miter lim="800000"/>
              <a:headEnd/>
              <a:tailEnd/>
            </a:ln>
          </p:spPr>
          <p:txBody>
            <a:bodyPr wrap="square">
              <a:spAutoFit/>
            </a:bodyPr>
            <a:lstStyle/>
            <a:p>
              <a:pPr algn="ctr"/>
              <a:r>
                <a:rPr lang="en-US" sz="900" b="1" dirty="0" smtClean="0">
                  <a:solidFill>
                    <a:schemeClr val="tx1"/>
                  </a:solidFill>
                </a:rPr>
                <a:t>II</a:t>
              </a:r>
              <a:endParaRPr lang="en-US" sz="900" b="1" dirty="0">
                <a:solidFill>
                  <a:schemeClr val="tx1"/>
                </a:solidFill>
              </a:endParaRPr>
            </a:p>
          </p:txBody>
        </p:sp>
        <p:sp>
          <p:nvSpPr>
            <p:cNvPr id="34" name="TextBox 33"/>
            <p:cNvSpPr txBox="1">
              <a:spLocks noChangeArrowheads="1"/>
            </p:cNvSpPr>
            <p:nvPr/>
          </p:nvSpPr>
          <p:spPr bwMode="auto">
            <a:xfrm>
              <a:off x="1698168" y="2197108"/>
              <a:ext cx="278759" cy="230832"/>
            </a:xfrm>
            <a:prstGeom prst="rect">
              <a:avLst/>
            </a:prstGeom>
            <a:noFill/>
            <a:ln w="9525">
              <a:noFill/>
              <a:miter lim="800000"/>
              <a:headEnd/>
              <a:tailEnd/>
            </a:ln>
          </p:spPr>
          <p:txBody>
            <a:bodyPr wrap="square">
              <a:spAutoFit/>
            </a:bodyPr>
            <a:lstStyle/>
            <a:p>
              <a:pPr algn="ctr"/>
              <a:r>
                <a:rPr lang="en-US" sz="900" b="1" dirty="0" smtClean="0">
                  <a:solidFill>
                    <a:schemeClr val="tx1"/>
                  </a:solidFill>
                </a:rPr>
                <a:t>II</a:t>
              </a:r>
              <a:endParaRPr lang="en-US" sz="900" b="1" dirty="0">
                <a:solidFill>
                  <a:schemeClr val="tx1"/>
                </a:solidFill>
              </a:endParaRPr>
            </a:p>
          </p:txBody>
        </p:sp>
        <p:sp>
          <p:nvSpPr>
            <p:cNvPr id="35" name="TextBox 34"/>
            <p:cNvSpPr txBox="1">
              <a:spLocks noChangeArrowheads="1"/>
            </p:cNvSpPr>
            <p:nvPr/>
          </p:nvSpPr>
          <p:spPr bwMode="auto">
            <a:xfrm>
              <a:off x="637466" y="2204660"/>
              <a:ext cx="278759" cy="230832"/>
            </a:xfrm>
            <a:prstGeom prst="rect">
              <a:avLst/>
            </a:prstGeom>
            <a:noFill/>
            <a:ln w="9525">
              <a:noFill/>
              <a:miter lim="800000"/>
              <a:headEnd/>
              <a:tailEnd/>
            </a:ln>
          </p:spPr>
          <p:txBody>
            <a:bodyPr wrap="square">
              <a:spAutoFit/>
            </a:bodyPr>
            <a:lstStyle/>
            <a:p>
              <a:pPr algn="ctr"/>
              <a:r>
                <a:rPr lang="en-US" sz="900" b="1" dirty="0" smtClean="0">
                  <a:solidFill>
                    <a:schemeClr val="tx1"/>
                  </a:solidFill>
                </a:rPr>
                <a:t>II</a:t>
              </a:r>
              <a:endParaRPr lang="en-US" sz="900" b="1" dirty="0">
                <a:solidFill>
                  <a:schemeClr val="tx1"/>
                </a:solidFill>
              </a:endParaRPr>
            </a:p>
          </p:txBody>
        </p:sp>
        <p:sp>
          <p:nvSpPr>
            <p:cNvPr id="36" name="Oval 35"/>
            <p:cNvSpPr/>
            <p:nvPr/>
          </p:nvSpPr>
          <p:spPr bwMode="auto">
            <a:xfrm>
              <a:off x="7206558" y="2279098"/>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charset="0"/>
              </a:endParaRPr>
            </a:p>
          </p:txBody>
        </p:sp>
        <p:sp>
          <p:nvSpPr>
            <p:cNvPr id="37" name="Oval 36"/>
            <p:cNvSpPr/>
            <p:nvPr/>
          </p:nvSpPr>
          <p:spPr bwMode="auto">
            <a:xfrm>
              <a:off x="7295587" y="2279098"/>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charset="0"/>
              </a:endParaRPr>
            </a:p>
          </p:txBody>
        </p:sp>
        <p:grpSp>
          <p:nvGrpSpPr>
            <p:cNvPr id="113" name="Group 110"/>
            <p:cNvGrpSpPr/>
            <p:nvPr/>
          </p:nvGrpSpPr>
          <p:grpSpPr>
            <a:xfrm>
              <a:off x="180975" y="2821880"/>
              <a:ext cx="932656" cy="486019"/>
              <a:chOff x="180975" y="2253290"/>
              <a:chExt cx="932656" cy="486019"/>
            </a:xfrm>
          </p:grpSpPr>
          <p:sp>
            <p:nvSpPr>
              <p:cNvPr id="73" name="AutoShape 14"/>
              <p:cNvSpPr>
                <a:spLocks noChangeArrowheads="1"/>
              </p:cNvSpPr>
              <p:nvPr/>
            </p:nvSpPr>
            <p:spPr bwMode="auto">
              <a:xfrm>
                <a:off x="429419" y="2406719"/>
                <a:ext cx="684212" cy="332590"/>
              </a:xfrm>
              <a:prstGeom prst="flowChartProcess">
                <a:avLst/>
              </a:prstGeom>
              <a:solidFill>
                <a:srgbClr val="0070C0"/>
              </a:solidFill>
              <a:ln w="19050">
                <a:solidFill>
                  <a:srgbClr val="000000"/>
                </a:solidFill>
                <a:round/>
                <a:headEnd/>
                <a:tailEnd/>
              </a:ln>
            </p:spPr>
            <p:txBody>
              <a:bodyPr wrap="none" anchor="ctr"/>
              <a:lstStyle/>
              <a:p>
                <a:pPr algn="ctr"/>
                <a:r>
                  <a:rPr lang="en-US" sz="1600" b="1" dirty="0" smtClean="0">
                    <a:solidFill>
                      <a:schemeClr val="bg1">
                        <a:lumMod val="85000"/>
                      </a:schemeClr>
                    </a:solidFill>
                    <a:latin typeface="Calibri" pitchFamily="34" charset="0"/>
                  </a:rPr>
                  <a:t>MI</a:t>
                </a:r>
                <a:endParaRPr lang="en-US" sz="1600" b="1" dirty="0">
                  <a:solidFill>
                    <a:schemeClr val="bg1">
                      <a:lumMod val="85000"/>
                    </a:schemeClr>
                  </a:solidFill>
                  <a:latin typeface="Calibri" pitchFamily="34" charset="0"/>
                </a:endParaRPr>
              </a:p>
            </p:txBody>
          </p:sp>
          <p:sp>
            <p:nvSpPr>
              <p:cNvPr id="74" name="TextBox 73"/>
              <p:cNvSpPr txBox="1">
                <a:spLocks noChangeArrowheads="1"/>
              </p:cNvSpPr>
              <p:nvPr/>
            </p:nvSpPr>
            <p:spPr bwMode="auto">
              <a:xfrm>
                <a:off x="646991" y="2253290"/>
                <a:ext cx="278759" cy="230832"/>
              </a:xfrm>
              <a:prstGeom prst="rect">
                <a:avLst/>
              </a:prstGeom>
              <a:noFill/>
              <a:ln w="9525">
                <a:noFill/>
                <a:miter lim="800000"/>
                <a:headEnd/>
                <a:tailEnd/>
              </a:ln>
            </p:spPr>
            <p:txBody>
              <a:bodyPr wrap="square">
                <a:spAutoFit/>
              </a:bodyPr>
              <a:lstStyle/>
              <a:p>
                <a:pPr algn="ctr"/>
                <a:r>
                  <a:rPr lang="en-US" sz="900" b="1" dirty="0" smtClean="0">
                    <a:solidFill>
                      <a:schemeClr val="tx1"/>
                    </a:solidFill>
                  </a:rPr>
                  <a:t>I</a:t>
                </a:r>
                <a:endParaRPr lang="en-US" sz="900" b="1" dirty="0">
                  <a:solidFill>
                    <a:schemeClr val="tx1"/>
                  </a:solidFill>
                </a:endParaRPr>
              </a:p>
            </p:txBody>
          </p:sp>
          <p:sp>
            <p:nvSpPr>
              <p:cNvPr id="75" name="TextBox 74"/>
              <p:cNvSpPr txBox="1"/>
              <p:nvPr/>
            </p:nvSpPr>
            <p:spPr>
              <a:xfrm>
                <a:off x="180975" y="2457450"/>
                <a:ext cx="312906" cy="230832"/>
              </a:xfrm>
              <a:prstGeom prst="rect">
                <a:avLst/>
              </a:prstGeom>
              <a:noFill/>
            </p:spPr>
            <p:txBody>
              <a:bodyPr wrap="none" rtlCol="0">
                <a:spAutoFit/>
              </a:bodyPr>
              <a:lstStyle/>
              <a:p>
                <a:r>
                  <a:rPr lang="en-US" sz="900" dirty="0" smtClean="0">
                    <a:latin typeface="Arial" pitchFamily="34" charset="0"/>
                    <a:cs typeface="Arial" pitchFamily="34" charset="0"/>
                  </a:rPr>
                  <a:t>52</a:t>
                </a:r>
                <a:endParaRPr lang="en-US" sz="900" dirty="0">
                  <a:latin typeface="Arial" pitchFamily="34" charset="0"/>
                  <a:cs typeface="Arial" pitchFamily="34" charset="0"/>
                </a:endParaRPr>
              </a:p>
            </p:txBody>
          </p:sp>
        </p:grpSp>
        <p:sp>
          <p:nvSpPr>
            <p:cNvPr id="191" name="TextBox 79"/>
            <p:cNvSpPr txBox="1">
              <a:spLocks noChangeArrowheads="1"/>
            </p:cNvSpPr>
            <p:nvPr/>
          </p:nvSpPr>
          <p:spPr bwMode="auto">
            <a:xfrm rot="10800000" flipH="1" flipV="1">
              <a:off x="5087223" y="1353637"/>
              <a:ext cx="670766" cy="230832"/>
            </a:xfrm>
            <a:prstGeom prst="rect">
              <a:avLst/>
            </a:prstGeom>
            <a:noFill/>
            <a:ln w="9525">
              <a:noFill/>
              <a:miter lim="800000"/>
              <a:headEnd/>
              <a:tailEnd/>
            </a:ln>
          </p:spPr>
          <p:txBody>
            <a:bodyPr wrap="square">
              <a:spAutoFit/>
            </a:bodyPr>
            <a:lstStyle/>
            <a:p>
              <a:r>
                <a:rPr lang="en-US" sz="900" dirty="0" smtClean="0">
                  <a:solidFill>
                    <a:schemeClr val="tx1"/>
                  </a:solidFill>
                  <a:latin typeface="Arial" pitchFamily="34" charset="0"/>
                  <a:cs typeface="Arial" pitchFamily="34" charset="0"/>
                </a:rPr>
                <a:t>733/1000</a:t>
              </a:r>
              <a:endParaRPr lang="en-US" sz="900" dirty="0">
                <a:solidFill>
                  <a:schemeClr val="tx1"/>
                </a:solidFill>
                <a:latin typeface="Arial" pitchFamily="34" charset="0"/>
                <a:cs typeface="Arial" pitchFamily="34" charset="0"/>
              </a:endParaRPr>
            </a:p>
          </p:txBody>
        </p:sp>
        <p:sp>
          <p:nvSpPr>
            <p:cNvPr id="192" name="TextBox 79"/>
            <p:cNvSpPr txBox="1">
              <a:spLocks noChangeArrowheads="1"/>
            </p:cNvSpPr>
            <p:nvPr/>
          </p:nvSpPr>
          <p:spPr bwMode="auto">
            <a:xfrm rot="10800000" flipH="1" flipV="1">
              <a:off x="450898" y="2671996"/>
              <a:ext cx="670766" cy="230832"/>
            </a:xfrm>
            <a:prstGeom prst="rect">
              <a:avLst/>
            </a:prstGeom>
            <a:noFill/>
            <a:ln w="9525">
              <a:noFill/>
              <a:miter lim="800000"/>
              <a:headEnd/>
              <a:tailEnd/>
            </a:ln>
          </p:spPr>
          <p:txBody>
            <a:bodyPr wrap="square">
              <a:spAutoFit/>
            </a:bodyPr>
            <a:lstStyle/>
            <a:p>
              <a:pPr algn="ctr"/>
              <a:r>
                <a:rPr lang="en-US" sz="900" dirty="0" smtClean="0">
                  <a:solidFill>
                    <a:schemeClr val="tx1"/>
                  </a:solidFill>
                  <a:latin typeface="Arial" pitchFamily="34" charset="0"/>
                  <a:cs typeface="Arial" pitchFamily="34" charset="0"/>
                </a:rPr>
                <a:t>71/113</a:t>
              </a:r>
              <a:endParaRPr lang="en-US" sz="900" dirty="0">
                <a:solidFill>
                  <a:schemeClr val="tx1"/>
                </a:solidFill>
                <a:latin typeface="Arial" pitchFamily="34" charset="0"/>
                <a:cs typeface="Arial" pitchFamily="34" charset="0"/>
              </a:endParaRPr>
            </a:p>
          </p:txBody>
        </p:sp>
        <p:sp>
          <p:nvSpPr>
            <p:cNvPr id="193" name="TextBox 79"/>
            <p:cNvSpPr txBox="1">
              <a:spLocks noChangeArrowheads="1"/>
            </p:cNvSpPr>
            <p:nvPr/>
          </p:nvSpPr>
          <p:spPr bwMode="auto">
            <a:xfrm rot="10800000" flipH="1" flipV="1">
              <a:off x="1508554" y="2671996"/>
              <a:ext cx="670766" cy="230832"/>
            </a:xfrm>
            <a:prstGeom prst="rect">
              <a:avLst/>
            </a:prstGeom>
            <a:noFill/>
            <a:ln w="9525">
              <a:noFill/>
              <a:miter lim="800000"/>
              <a:headEnd/>
              <a:tailEnd/>
            </a:ln>
          </p:spPr>
          <p:txBody>
            <a:bodyPr wrap="square">
              <a:spAutoFit/>
            </a:bodyPr>
            <a:lstStyle/>
            <a:p>
              <a:pPr algn="ctr"/>
              <a:r>
                <a:rPr lang="en-US" sz="900" dirty="0" smtClean="0">
                  <a:solidFill>
                    <a:schemeClr val="tx1"/>
                  </a:solidFill>
                  <a:latin typeface="Arial" pitchFamily="34" charset="0"/>
                  <a:cs typeface="Arial" pitchFamily="34" charset="0"/>
                </a:rPr>
                <a:t>73/113</a:t>
              </a:r>
              <a:endParaRPr lang="en-US" sz="900" dirty="0">
                <a:solidFill>
                  <a:schemeClr val="tx1"/>
                </a:solidFill>
                <a:latin typeface="Arial" pitchFamily="34" charset="0"/>
                <a:cs typeface="Arial" pitchFamily="34" charset="0"/>
              </a:endParaRPr>
            </a:p>
          </p:txBody>
        </p:sp>
        <p:sp>
          <p:nvSpPr>
            <p:cNvPr id="194" name="TextBox 79"/>
            <p:cNvSpPr txBox="1">
              <a:spLocks noChangeArrowheads="1"/>
            </p:cNvSpPr>
            <p:nvPr/>
          </p:nvSpPr>
          <p:spPr bwMode="auto">
            <a:xfrm rot="10800000" flipH="1" flipV="1">
              <a:off x="2611930" y="2671996"/>
              <a:ext cx="670766" cy="230832"/>
            </a:xfrm>
            <a:prstGeom prst="rect">
              <a:avLst/>
            </a:prstGeom>
            <a:noFill/>
            <a:ln w="9525">
              <a:noFill/>
              <a:miter lim="800000"/>
              <a:headEnd/>
              <a:tailEnd/>
            </a:ln>
          </p:spPr>
          <p:txBody>
            <a:bodyPr wrap="square">
              <a:spAutoFit/>
            </a:bodyPr>
            <a:lstStyle/>
            <a:p>
              <a:pPr algn="ctr"/>
              <a:r>
                <a:rPr lang="en-US" sz="900" dirty="0" smtClean="0">
                  <a:solidFill>
                    <a:schemeClr val="tx1"/>
                  </a:solidFill>
                  <a:latin typeface="Arial" pitchFamily="34" charset="0"/>
                  <a:cs typeface="Arial" pitchFamily="34" charset="0"/>
                </a:rPr>
                <a:t>72/113</a:t>
              </a:r>
              <a:endParaRPr lang="en-US" sz="900" dirty="0">
                <a:solidFill>
                  <a:schemeClr val="tx1"/>
                </a:solidFill>
                <a:latin typeface="Arial" pitchFamily="34" charset="0"/>
                <a:cs typeface="Arial" pitchFamily="34" charset="0"/>
              </a:endParaRPr>
            </a:p>
          </p:txBody>
        </p:sp>
        <p:sp>
          <p:nvSpPr>
            <p:cNvPr id="195" name="TextBox 79"/>
            <p:cNvSpPr txBox="1">
              <a:spLocks noChangeArrowheads="1"/>
            </p:cNvSpPr>
            <p:nvPr/>
          </p:nvSpPr>
          <p:spPr bwMode="auto">
            <a:xfrm rot="10800000" flipH="1" flipV="1">
              <a:off x="3651298" y="2671996"/>
              <a:ext cx="670766" cy="230832"/>
            </a:xfrm>
            <a:prstGeom prst="rect">
              <a:avLst/>
            </a:prstGeom>
            <a:noFill/>
            <a:ln w="9525">
              <a:noFill/>
              <a:miter lim="800000"/>
              <a:headEnd/>
              <a:tailEnd/>
            </a:ln>
          </p:spPr>
          <p:txBody>
            <a:bodyPr wrap="square">
              <a:spAutoFit/>
            </a:bodyPr>
            <a:lstStyle/>
            <a:p>
              <a:pPr algn="ctr"/>
              <a:r>
                <a:rPr lang="en-US" sz="900" dirty="0" smtClean="0">
                  <a:solidFill>
                    <a:schemeClr val="tx1"/>
                  </a:solidFill>
                  <a:latin typeface="Arial" pitchFamily="34" charset="0"/>
                  <a:cs typeface="Arial" pitchFamily="34" charset="0"/>
                </a:rPr>
                <a:t>75/113</a:t>
              </a:r>
              <a:endParaRPr lang="en-US" sz="900" dirty="0">
                <a:solidFill>
                  <a:schemeClr val="tx1"/>
                </a:solidFill>
                <a:latin typeface="Arial" pitchFamily="34" charset="0"/>
                <a:cs typeface="Arial" pitchFamily="34" charset="0"/>
              </a:endParaRPr>
            </a:p>
          </p:txBody>
        </p:sp>
        <p:sp>
          <p:nvSpPr>
            <p:cNvPr id="196" name="TextBox 79"/>
            <p:cNvSpPr txBox="1">
              <a:spLocks noChangeArrowheads="1"/>
            </p:cNvSpPr>
            <p:nvPr/>
          </p:nvSpPr>
          <p:spPr bwMode="auto">
            <a:xfrm rot="10800000" flipH="1" flipV="1">
              <a:off x="4772962" y="2671996"/>
              <a:ext cx="670766" cy="230832"/>
            </a:xfrm>
            <a:prstGeom prst="rect">
              <a:avLst/>
            </a:prstGeom>
            <a:noFill/>
            <a:ln w="9525">
              <a:noFill/>
              <a:miter lim="800000"/>
              <a:headEnd/>
              <a:tailEnd/>
            </a:ln>
          </p:spPr>
          <p:txBody>
            <a:bodyPr wrap="square">
              <a:spAutoFit/>
            </a:bodyPr>
            <a:lstStyle/>
            <a:p>
              <a:pPr algn="ctr"/>
              <a:r>
                <a:rPr lang="en-US" sz="900" dirty="0" smtClean="0">
                  <a:solidFill>
                    <a:schemeClr val="tx1"/>
                  </a:solidFill>
                  <a:latin typeface="Arial" pitchFamily="34" charset="0"/>
                  <a:cs typeface="Arial" pitchFamily="34" charset="0"/>
                </a:rPr>
                <a:t>66/113</a:t>
              </a:r>
              <a:endParaRPr lang="en-US" sz="900" dirty="0">
                <a:solidFill>
                  <a:schemeClr val="tx1"/>
                </a:solidFill>
                <a:latin typeface="Arial" pitchFamily="34" charset="0"/>
                <a:cs typeface="Arial" pitchFamily="34" charset="0"/>
              </a:endParaRPr>
            </a:p>
          </p:txBody>
        </p:sp>
        <p:sp>
          <p:nvSpPr>
            <p:cNvPr id="197" name="TextBox 79"/>
            <p:cNvSpPr txBox="1">
              <a:spLocks noChangeArrowheads="1"/>
            </p:cNvSpPr>
            <p:nvPr/>
          </p:nvSpPr>
          <p:spPr bwMode="auto">
            <a:xfrm rot="10800000" flipH="1" flipV="1">
              <a:off x="5848906" y="2671996"/>
              <a:ext cx="670766" cy="230832"/>
            </a:xfrm>
            <a:prstGeom prst="rect">
              <a:avLst/>
            </a:prstGeom>
            <a:noFill/>
            <a:ln w="9525">
              <a:noFill/>
              <a:miter lim="800000"/>
              <a:headEnd/>
              <a:tailEnd/>
            </a:ln>
          </p:spPr>
          <p:txBody>
            <a:bodyPr wrap="square">
              <a:spAutoFit/>
            </a:bodyPr>
            <a:lstStyle/>
            <a:p>
              <a:pPr algn="ctr"/>
              <a:r>
                <a:rPr lang="en-US" sz="900" dirty="0" smtClean="0">
                  <a:solidFill>
                    <a:schemeClr val="tx1"/>
                  </a:solidFill>
                  <a:latin typeface="Arial" pitchFamily="34" charset="0"/>
                  <a:cs typeface="Arial" pitchFamily="34" charset="0"/>
                </a:rPr>
                <a:t>209/239</a:t>
              </a:r>
              <a:endParaRPr lang="en-US" sz="900" dirty="0">
                <a:solidFill>
                  <a:schemeClr val="tx1"/>
                </a:solidFill>
                <a:latin typeface="Arial" pitchFamily="34" charset="0"/>
                <a:cs typeface="Arial" pitchFamily="34" charset="0"/>
              </a:endParaRPr>
            </a:p>
          </p:txBody>
        </p:sp>
        <p:sp>
          <p:nvSpPr>
            <p:cNvPr id="198" name="TextBox 79"/>
            <p:cNvSpPr txBox="1">
              <a:spLocks noChangeArrowheads="1"/>
            </p:cNvSpPr>
            <p:nvPr/>
          </p:nvSpPr>
          <p:spPr bwMode="auto">
            <a:xfrm rot="10800000" flipH="1" flipV="1">
              <a:off x="6943138" y="2671996"/>
              <a:ext cx="670766" cy="230832"/>
            </a:xfrm>
            <a:prstGeom prst="rect">
              <a:avLst/>
            </a:prstGeom>
            <a:noFill/>
            <a:ln w="9525">
              <a:noFill/>
              <a:miter lim="800000"/>
              <a:headEnd/>
              <a:tailEnd/>
            </a:ln>
          </p:spPr>
          <p:txBody>
            <a:bodyPr wrap="square">
              <a:spAutoFit/>
            </a:bodyPr>
            <a:lstStyle/>
            <a:p>
              <a:pPr algn="ctr"/>
              <a:r>
                <a:rPr lang="en-US" sz="900" dirty="0" smtClean="0">
                  <a:solidFill>
                    <a:schemeClr val="tx1"/>
                  </a:solidFill>
                  <a:latin typeface="Arial" pitchFamily="34" charset="0"/>
                  <a:cs typeface="Arial" pitchFamily="34" charset="0"/>
                </a:rPr>
                <a:t>21/31</a:t>
              </a:r>
              <a:endParaRPr lang="en-US" sz="900" dirty="0">
                <a:solidFill>
                  <a:schemeClr val="tx1"/>
                </a:solidFill>
                <a:latin typeface="Arial" pitchFamily="34" charset="0"/>
                <a:cs typeface="Arial" pitchFamily="34" charset="0"/>
              </a:endParaRPr>
            </a:p>
          </p:txBody>
        </p:sp>
        <p:sp>
          <p:nvSpPr>
            <p:cNvPr id="199" name="TextBox 79"/>
            <p:cNvSpPr txBox="1">
              <a:spLocks noChangeArrowheads="1"/>
            </p:cNvSpPr>
            <p:nvPr/>
          </p:nvSpPr>
          <p:spPr bwMode="auto">
            <a:xfrm rot="10800000" flipH="1" flipV="1">
              <a:off x="8019082" y="2671996"/>
              <a:ext cx="670766" cy="230832"/>
            </a:xfrm>
            <a:prstGeom prst="rect">
              <a:avLst/>
            </a:prstGeom>
            <a:noFill/>
            <a:ln w="9525">
              <a:noFill/>
              <a:miter lim="800000"/>
              <a:headEnd/>
              <a:tailEnd/>
            </a:ln>
          </p:spPr>
          <p:txBody>
            <a:bodyPr wrap="square">
              <a:spAutoFit/>
            </a:bodyPr>
            <a:lstStyle/>
            <a:p>
              <a:pPr algn="ctr"/>
              <a:r>
                <a:rPr lang="en-US" sz="900" dirty="0" smtClean="0">
                  <a:solidFill>
                    <a:schemeClr val="tx1"/>
                  </a:solidFill>
                  <a:latin typeface="Arial" pitchFamily="34" charset="0"/>
                  <a:cs typeface="Arial" pitchFamily="34" charset="0"/>
                </a:rPr>
                <a:t>146/184</a:t>
              </a:r>
              <a:endParaRPr lang="en-US" sz="900" dirty="0">
                <a:solidFill>
                  <a:schemeClr val="tx1"/>
                </a:solidFill>
                <a:latin typeface="Arial" pitchFamily="34" charset="0"/>
                <a:cs typeface="Arial" pitchFamily="34" charset="0"/>
              </a:endParaRPr>
            </a:p>
          </p:txBody>
        </p:sp>
        <p:sp>
          <p:nvSpPr>
            <p:cNvPr id="200" name="TextBox 79"/>
            <p:cNvSpPr txBox="1">
              <a:spLocks noChangeArrowheads="1"/>
            </p:cNvSpPr>
            <p:nvPr/>
          </p:nvSpPr>
          <p:spPr bwMode="auto">
            <a:xfrm rot="10800000" flipH="1" flipV="1">
              <a:off x="453946" y="3281596"/>
              <a:ext cx="670766" cy="230832"/>
            </a:xfrm>
            <a:prstGeom prst="rect">
              <a:avLst/>
            </a:prstGeom>
            <a:noFill/>
            <a:ln w="9525">
              <a:noFill/>
              <a:miter lim="800000"/>
              <a:headEnd/>
              <a:tailEnd/>
            </a:ln>
          </p:spPr>
          <p:txBody>
            <a:bodyPr wrap="square">
              <a:spAutoFit/>
            </a:bodyPr>
            <a:lstStyle/>
            <a:p>
              <a:pPr algn="ctr"/>
              <a:r>
                <a:rPr lang="en-US" sz="900" dirty="0" smtClean="0">
                  <a:solidFill>
                    <a:schemeClr val="tx1"/>
                  </a:solidFill>
                  <a:latin typeface="Arial" pitchFamily="34" charset="0"/>
                  <a:cs typeface="Arial" pitchFamily="34" charset="0"/>
                </a:rPr>
                <a:t>165/158</a:t>
              </a:r>
              <a:endParaRPr lang="en-US" sz="900" dirty="0">
                <a:solidFill>
                  <a:schemeClr val="tx1"/>
                </a:solidFill>
                <a:latin typeface="Arial" pitchFamily="34" charset="0"/>
                <a:cs typeface="Arial" pitchFamily="34" charset="0"/>
              </a:endParaRPr>
            </a:p>
          </p:txBody>
        </p:sp>
      </p:grpSp>
      <p:grpSp>
        <p:nvGrpSpPr>
          <p:cNvPr id="114" name="Group 161"/>
          <p:cNvGrpSpPr/>
          <p:nvPr/>
        </p:nvGrpSpPr>
        <p:grpSpPr>
          <a:xfrm>
            <a:off x="6564421" y="5720686"/>
            <a:ext cx="2455400" cy="733640"/>
            <a:chOff x="6575710" y="5923888"/>
            <a:chExt cx="2455400" cy="733640"/>
          </a:xfrm>
        </p:grpSpPr>
        <p:pic>
          <p:nvPicPr>
            <p:cNvPr id="143" name="Picture 22" descr="http://www.tioh.hqda.pentagon.mil/ImageProxy.ashx?n=1&amp;t=original&amp;id=5330"/>
            <p:cNvPicPr>
              <a:picLocks noChangeAspect="1" noChangeArrowheads="1"/>
            </p:cNvPicPr>
            <p:nvPr/>
          </p:nvPicPr>
          <p:blipFill>
            <a:blip r:embed="rId27" cstate="print"/>
            <a:srcRect/>
            <a:stretch>
              <a:fillRect/>
            </a:stretch>
          </p:blipFill>
          <p:spPr bwMode="auto">
            <a:xfrm>
              <a:off x="7073918" y="5923888"/>
              <a:ext cx="319617" cy="319617"/>
            </a:xfrm>
            <a:prstGeom prst="rect">
              <a:avLst/>
            </a:prstGeom>
            <a:noFill/>
          </p:spPr>
        </p:pic>
        <p:pic>
          <p:nvPicPr>
            <p:cNvPr id="142" name="Picture 12" descr="http://scmilitarynews.com/wp-content/uploads/2011/01/3rd-army-logo.gif"/>
            <p:cNvPicPr>
              <a:picLocks noChangeAspect="1" noChangeArrowheads="1"/>
            </p:cNvPicPr>
            <p:nvPr/>
          </p:nvPicPr>
          <p:blipFill>
            <a:blip r:embed="rId28" cstate="print"/>
            <a:srcRect/>
            <a:stretch>
              <a:fillRect/>
            </a:stretch>
          </p:blipFill>
          <p:spPr bwMode="auto">
            <a:xfrm>
              <a:off x="6658667" y="5984896"/>
              <a:ext cx="310490" cy="310490"/>
            </a:xfrm>
            <a:prstGeom prst="rect">
              <a:avLst/>
            </a:prstGeom>
            <a:noFill/>
          </p:spPr>
        </p:pic>
        <p:pic>
          <p:nvPicPr>
            <p:cNvPr id="144" name="Picture 18" descr="http://www.tioh.hqda.pentagon.mil/ImageProxy.ashx?n=1&amp;t=original&amp;id=5216"/>
            <p:cNvPicPr>
              <a:picLocks noChangeAspect="1" noChangeArrowheads="1"/>
            </p:cNvPicPr>
            <p:nvPr/>
          </p:nvPicPr>
          <p:blipFill>
            <a:blip r:embed="rId29" cstate="print"/>
            <a:srcRect/>
            <a:stretch>
              <a:fillRect/>
            </a:stretch>
          </p:blipFill>
          <p:spPr bwMode="auto">
            <a:xfrm>
              <a:off x="7566031" y="5991481"/>
              <a:ext cx="319899" cy="319900"/>
            </a:xfrm>
            <a:prstGeom prst="rect">
              <a:avLst/>
            </a:prstGeom>
            <a:noFill/>
          </p:spPr>
        </p:pic>
        <p:pic>
          <p:nvPicPr>
            <p:cNvPr id="145" name="Picture 24" descr="http://www.tioh.hqda.pentagon.mil/ImageProxy.ashx?n=1&amp;t=original&amp;id=5169"/>
            <p:cNvPicPr>
              <a:picLocks noChangeAspect="1" noChangeArrowheads="1"/>
            </p:cNvPicPr>
            <p:nvPr/>
          </p:nvPicPr>
          <p:blipFill>
            <a:blip r:embed="rId30" cstate="print"/>
            <a:srcRect/>
            <a:stretch>
              <a:fillRect/>
            </a:stretch>
          </p:blipFill>
          <p:spPr bwMode="auto">
            <a:xfrm>
              <a:off x="8001981" y="5964415"/>
              <a:ext cx="322617" cy="374031"/>
            </a:xfrm>
            <a:prstGeom prst="rect">
              <a:avLst/>
            </a:prstGeom>
            <a:noFill/>
          </p:spPr>
        </p:pic>
        <p:pic>
          <p:nvPicPr>
            <p:cNvPr id="146" name="Picture 20" descr="http://www.tioh.hqda.pentagon.mil/ImageProxy.ashx?n=1&amp;t=original&amp;id=11837"/>
            <p:cNvPicPr>
              <a:picLocks noChangeAspect="1" noChangeArrowheads="1"/>
            </p:cNvPicPr>
            <p:nvPr/>
          </p:nvPicPr>
          <p:blipFill>
            <a:blip r:embed="rId31" cstate="print"/>
            <a:srcRect/>
            <a:stretch>
              <a:fillRect/>
            </a:stretch>
          </p:blipFill>
          <p:spPr bwMode="auto">
            <a:xfrm>
              <a:off x="8497094" y="6016849"/>
              <a:ext cx="239386" cy="314318"/>
            </a:xfrm>
            <a:prstGeom prst="rect">
              <a:avLst/>
            </a:prstGeom>
            <a:noFill/>
          </p:spPr>
        </p:pic>
        <p:sp>
          <p:nvSpPr>
            <p:cNvPr id="152" name="TextBox 151"/>
            <p:cNvSpPr txBox="1"/>
            <p:nvPr/>
          </p:nvSpPr>
          <p:spPr>
            <a:xfrm>
              <a:off x="6575710" y="6395918"/>
              <a:ext cx="534255" cy="261610"/>
            </a:xfrm>
            <a:prstGeom prst="rect">
              <a:avLst/>
            </a:prstGeom>
            <a:gradFill>
              <a:gsLst>
                <a:gs pos="0">
                  <a:schemeClr val="accent1">
                    <a:tint val="66000"/>
                    <a:satMod val="160000"/>
                    <a:alpha val="86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1100" b="1" dirty="0" smtClean="0"/>
                <a:t>1</a:t>
              </a:r>
              <a:r>
                <a:rPr lang="en-US" sz="1100" b="1" baseline="30000" dirty="0" smtClean="0"/>
                <a:t>st</a:t>
              </a:r>
              <a:r>
                <a:rPr lang="en-US" sz="1100" b="1" dirty="0" smtClean="0"/>
                <a:t> BN </a:t>
              </a:r>
              <a:endParaRPr lang="en-US" sz="1100" b="1" dirty="0"/>
            </a:p>
          </p:txBody>
        </p:sp>
        <p:sp>
          <p:nvSpPr>
            <p:cNvPr id="153" name="TextBox 152"/>
            <p:cNvSpPr txBox="1"/>
            <p:nvPr/>
          </p:nvSpPr>
          <p:spPr>
            <a:xfrm>
              <a:off x="6992194" y="6395918"/>
              <a:ext cx="579729" cy="261610"/>
            </a:xfrm>
            <a:prstGeom prst="rect">
              <a:avLst/>
            </a:prstGeom>
            <a:gradFill>
              <a:gsLst>
                <a:gs pos="0">
                  <a:schemeClr val="accent1">
                    <a:tint val="66000"/>
                    <a:satMod val="160000"/>
                    <a:alpha val="86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1100" b="1" dirty="0" smtClean="0"/>
                <a:t>2</a:t>
              </a:r>
              <a:r>
                <a:rPr lang="en-US" sz="1100" b="1" baseline="30000" dirty="0" smtClean="0"/>
                <a:t>nd</a:t>
              </a:r>
              <a:r>
                <a:rPr lang="en-US" sz="1100" b="1" dirty="0" smtClean="0"/>
                <a:t> BN </a:t>
              </a:r>
              <a:endParaRPr lang="en-US" sz="1100" b="1" dirty="0"/>
            </a:p>
          </p:txBody>
        </p:sp>
        <p:sp>
          <p:nvSpPr>
            <p:cNvPr id="156" name="TextBox 155"/>
            <p:cNvSpPr txBox="1"/>
            <p:nvPr/>
          </p:nvSpPr>
          <p:spPr>
            <a:xfrm>
              <a:off x="7445589" y="6395918"/>
              <a:ext cx="626723" cy="261610"/>
            </a:xfrm>
            <a:prstGeom prst="rect">
              <a:avLst/>
            </a:prstGeom>
            <a:gradFill>
              <a:gsLst>
                <a:gs pos="0">
                  <a:schemeClr val="accent1">
                    <a:tint val="66000"/>
                    <a:satMod val="160000"/>
                    <a:alpha val="86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1100" b="1" dirty="0" smtClean="0"/>
                <a:t>3</a:t>
              </a:r>
              <a:r>
                <a:rPr lang="en-US" sz="1100" b="1" baseline="30000" dirty="0" smtClean="0"/>
                <a:t>rd</a:t>
              </a:r>
              <a:r>
                <a:rPr lang="en-US" sz="1100" b="1" dirty="0" smtClean="0"/>
                <a:t> BN </a:t>
              </a:r>
              <a:endParaRPr lang="en-US" sz="1100" b="1" dirty="0"/>
            </a:p>
          </p:txBody>
        </p:sp>
        <p:sp>
          <p:nvSpPr>
            <p:cNvPr id="159" name="TextBox 158"/>
            <p:cNvSpPr txBox="1"/>
            <p:nvPr/>
          </p:nvSpPr>
          <p:spPr>
            <a:xfrm>
              <a:off x="8404387" y="6395918"/>
              <a:ext cx="626723" cy="261610"/>
            </a:xfrm>
            <a:prstGeom prst="rect">
              <a:avLst/>
            </a:prstGeom>
            <a:gradFill>
              <a:gsLst>
                <a:gs pos="0">
                  <a:schemeClr val="accent1">
                    <a:tint val="66000"/>
                    <a:satMod val="160000"/>
                    <a:alpha val="86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1100" b="1" dirty="0" smtClean="0"/>
                <a:t>5</a:t>
              </a:r>
              <a:r>
                <a:rPr lang="en-US" sz="1100" b="1" baseline="30000" dirty="0" smtClean="0"/>
                <a:t>th</a:t>
              </a:r>
              <a:r>
                <a:rPr lang="en-US" sz="1100" b="1" dirty="0" smtClean="0"/>
                <a:t> BN </a:t>
              </a:r>
              <a:endParaRPr lang="en-US" sz="1100" b="1" dirty="0"/>
            </a:p>
          </p:txBody>
        </p:sp>
        <p:sp>
          <p:nvSpPr>
            <p:cNvPr id="157" name="TextBox 156"/>
            <p:cNvSpPr txBox="1"/>
            <p:nvPr/>
          </p:nvSpPr>
          <p:spPr>
            <a:xfrm>
              <a:off x="7906214" y="6395918"/>
              <a:ext cx="549163" cy="261610"/>
            </a:xfrm>
            <a:prstGeom prst="rect">
              <a:avLst/>
            </a:prstGeom>
            <a:gradFill>
              <a:gsLst>
                <a:gs pos="0">
                  <a:schemeClr val="accent1">
                    <a:tint val="66000"/>
                    <a:satMod val="160000"/>
                    <a:alpha val="86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1100" b="1" dirty="0" smtClean="0"/>
                <a:t>4</a:t>
              </a:r>
              <a:r>
                <a:rPr lang="en-US" sz="1100" b="1" baseline="30000" dirty="0" smtClean="0"/>
                <a:t>th</a:t>
              </a:r>
              <a:r>
                <a:rPr lang="en-US" sz="1100" b="1" dirty="0" smtClean="0"/>
                <a:t> BN </a:t>
              </a:r>
              <a:endParaRPr lang="en-US" sz="1100" b="1" dirty="0"/>
            </a:p>
          </p:txBody>
        </p:sp>
        <p:pic>
          <p:nvPicPr>
            <p:cNvPr id="158" name="Picture 2" descr="D:\Users\michael.leslie.evans\Pictures\USARNORTH.gif"/>
            <p:cNvPicPr>
              <a:picLocks noChangeAspect="1" noChangeArrowheads="1"/>
            </p:cNvPicPr>
            <p:nvPr/>
          </p:nvPicPr>
          <p:blipFill>
            <a:blip r:embed="rId32" cstate="print"/>
            <a:srcRect/>
            <a:stretch>
              <a:fillRect/>
            </a:stretch>
          </p:blipFill>
          <p:spPr bwMode="auto">
            <a:xfrm>
              <a:off x="7202333" y="6072822"/>
              <a:ext cx="264266" cy="293629"/>
            </a:xfrm>
            <a:prstGeom prst="rect">
              <a:avLst/>
            </a:prstGeom>
            <a:noFill/>
          </p:spPr>
        </p:pic>
      </p:grpSp>
      <p:sp>
        <p:nvSpPr>
          <p:cNvPr id="160" name="Slide Number Placeholder 159"/>
          <p:cNvSpPr>
            <a:spLocks noGrp="1"/>
          </p:cNvSpPr>
          <p:nvPr>
            <p:ph type="sldNum" sz="quarter" idx="12"/>
          </p:nvPr>
        </p:nvSpPr>
        <p:spPr/>
        <p:txBody>
          <a:bodyPr/>
          <a:lstStyle/>
          <a:p>
            <a:fld id="{E76A33F6-E8AE-4DB8-9A8F-F4CC95E97532}" type="slidenum">
              <a:rPr lang="en-US" smtClean="0"/>
              <a:pPr/>
              <a:t>9</a:t>
            </a:fld>
            <a:endParaRPr lang="en-US"/>
          </a:p>
        </p:txBody>
      </p:sp>
    </p:spTree>
  </p:cSld>
  <p:clrMapOvr>
    <a:masterClrMapping/>
  </p:clrMapOvr>
  <p:transition advClick="0">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20976</TotalTime>
  <Words>5478</Words>
  <Application>Microsoft Office PowerPoint</Application>
  <PresentationFormat>On-screen Show (4:3)</PresentationFormat>
  <Paragraphs>1320</Paragraphs>
  <Slides>44</Slides>
  <Notes>18</Notes>
  <HiddenSlides>1</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Slide 1</vt:lpstr>
      <vt:lpstr>Slide 2</vt:lpstr>
      <vt:lpstr>Slide 3</vt:lpstr>
      <vt:lpstr>Slide 4</vt:lpstr>
      <vt:lpstr>Slide 5</vt:lpstr>
      <vt:lpstr>Slide 6</vt:lpstr>
      <vt:lpstr>Slide 7</vt:lpstr>
      <vt:lpstr>Slide 8</vt:lpstr>
      <vt:lpstr>Slide 9</vt:lpstr>
      <vt:lpstr>SFAT Training Overview </vt:lpstr>
      <vt:lpstr>Resident Training</vt:lpstr>
      <vt:lpstr>Resident Combat Advisor Training –  Achieving Balance</vt:lpstr>
      <vt:lpstr>Slide 13</vt:lpstr>
      <vt:lpstr>Advisor Academy-ARMY Focus</vt:lpstr>
      <vt:lpstr>Slide 15</vt:lpstr>
      <vt:lpstr>Language and Culture Instruction</vt:lpstr>
      <vt:lpstr>Security Force Assistance Brigade (SFAB) Training</vt:lpstr>
      <vt:lpstr>Slide 18</vt:lpstr>
      <vt:lpstr>Slide 19</vt:lpstr>
      <vt:lpstr>Slide 20</vt:lpstr>
      <vt:lpstr>Slide 21</vt:lpstr>
      <vt:lpstr>Slide 22</vt:lpstr>
      <vt:lpstr>Slide 23</vt:lpstr>
      <vt:lpstr>Slide 24</vt:lpstr>
      <vt:lpstr>Slide 25</vt:lpstr>
      <vt:lpstr>162d AFRICOM Cell</vt:lpstr>
      <vt:lpstr>Slide 27</vt:lpstr>
      <vt:lpstr>162d AFRICOM RAF Training  Task Organization</vt:lpstr>
      <vt:lpstr>AFRICOM RAF Quarterly Training Packages</vt:lpstr>
      <vt:lpstr>Slide 30</vt:lpstr>
      <vt:lpstr>Security Force Assistance  Advisor Development Course</vt:lpstr>
      <vt:lpstr>Slide 32</vt:lpstr>
      <vt:lpstr>162d Internal Certification </vt:lpstr>
      <vt:lpstr>POI Development and Validation  </vt:lpstr>
      <vt:lpstr>Slide 35</vt:lpstr>
      <vt:lpstr>Slide 36</vt:lpstr>
      <vt:lpstr>AFRICOM RAF 2QTR FY 13Training Packages</vt:lpstr>
      <vt:lpstr>AFRICOM RAF 3QTR FY 13Training Packages</vt:lpstr>
      <vt:lpstr>AFRICOM RAF 4QTR FY 13Training Packages</vt:lpstr>
      <vt:lpstr>QUESTIONS?</vt:lpstr>
      <vt:lpstr>Back-Up Slides</vt:lpstr>
      <vt:lpstr>Slide 42</vt:lpstr>
      <vt:lpstr>Slide 43</vt:lpstr>
      <vt:lpstr>Slide 44</vt:lpstr>
    </vt:vector>
  </TitlesOfParts>
  <Company>United States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janet.tucker</dc:creator>
  <cp:lastModifiedBy>Curtis.McMahan</cp:lastModifiedBy>
  <cp:revision>3498</cp:revision>
  <dcterms:created xsi:type="dcterms:W3CDTF">2010-03-12T21:12:27Z</dcterms:created>
  <dcterms:modified xsi:type="dcterms:W3CDTF">2012-09-10T14:04:34Z</dcterms:modified>
</cp:coreProperties>
</file>