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6.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0"/>
  </p:notesMasterIdLst>
  <p:handoutMasterIdLst>
    <p:handoutMasterId r:id="rId21"/>
  </p:handoutMasterIdLst>
  <p:sldIdLst>
    <p:sldId id="2866" r:id="rId2"/>
    <p:sldId id="3873" r:id="rId3"/>
    <p:sldId id="3875" r:id="rId4"/>
    <p:sldId id="3882" r:id="rId5"/>
    <p:sldId id="3878" r:id="rId6"/>
    <p:sldId id="3880" r:id="rId7"/>
    <p:sldId id="3889" r:id="rId8"/>
    <p:sldId id="3877" r:id="rId9"/>
    <p:sldId id="3892" r:id="rId10"/>
    <p:sldId id="3881" r:id="rId11"/>
    <p:sldId id="3866" r:id="rId12"/>
    <p:sldId id="3867" r:id="rId13"/>
    <p:sldId id="3885" r:id="rId14"/>
    <p:sldId id="3886" r:id="rId15"/>
    <p:sldId id="3887" r:id="rId16"/>
    <p:sldId id="3888" r:id="rId17"/>
    <p:sldId id="3863" r:id="rId18"/>
    <p:sldId id="3876" r:id="rId19"/>
  </p:sldIdLst>
  <p:sldSz cx="9509125" cy="6858000"/>
  <p:notesSz cx="7010400" cy="9296400"/>
  <p:defaultTextStyle>
    <a:defPPr>
      <a:defRPr lang="en-US"/>
    </a:defPPr>
    <a:lvl1pPr algn="l" rtl="0" fontAlgn="base">
      <a:spcBef>
        <a:spcPct val="0"/>
      </a:spcBef>
      <a:spcAft>
        <a:spcPct val="0"/>
      </a:spcAft>
      <a:defRPr b="1" kern="1200">
        <a:solidFill>
          <a:schemeClr val="accent1"/>
        </a:solidFill>
        <a:latin typeface="Arial" charset="0"/>
        <a:ea typeface="+mn-ea"/>
        <a:cs typeface="Arial" charset="0"/>
      </a:defRPr>
    </a:lvl1pPr>
    <a:lvl2pPr marL="457200" algn="l" rtl="0" fontAlgn="base">
      <a:spcBef>
        <a:spcPct val="0"/>
      </a:spcBef>
      <a:spcAft>
        <a:spcPct val="0"/>
      </a:spcAft>
      <a:defRPr b="1" kern="1200">
        <a:solidFill>
          <a:schemeClr val="accent1"/>
        </a:solidFill>
        <a:latin typeface="Arial" charset="0"/>
        <a:ea typeface="+mn-ea"/>
        <a:cs typeface="Arial" charset="0"/>
      </a:defRPr>
    </a:lvl2pPr>
    <a:lvl3pPr marL="914400" algn="l" rtl="0" fontAlgn="base">
      <a:spcBef>
        <a:spcPct val="0"/>
      </a:spcBef>
      <a:spcAft>
        <a:spcPct val="0"/>
      </a:spcAft>
      <a:defRPr b="1" kern="1200">
        <a:solidFill>
          <a:schemeClr val="accent1"/>
        </a:solidFill>
        <a:latin typeface="Arial" charset="0"/>
        <a:ea typeface="+mn-ea"/>
        <a:cs typeface="Arial" charset="0"/>
      </a:defRPr>
    </a:lvl3pPr>
    <a:lvl4pPr marL="1371600" algn="l" rtl="0" fontAlgn="base">
      <a:spcBef>
        <a:spcPct val="0"/>
      </a:spcBef>
      <a:spcAft>
        <a:spcPct val="0"/>
      </a:spcAft>
      <a:defRPr b="1" kern="1200">
        <a:solidFill>
          <a:schemeClr val="accent1"/>
        </a:solidFill>
        <a:latin typeface="Arial" charset="0"/>
        <a:ea typeface="+mn-ea"/>
        <a:cs typeface="Arial" charset="0"/>
      </a:defRPr>
    </a:lvl4pPr>
    <a:lvl5pPr marL="1828800" algn="l" rtl="0" fontAlgn="base">
      <a:spcBef>
        <a:spcPct val="0"/>
      </a:spcBef>
      <a:spcAft>
        <a:spcPct val="0"/>
      </a:spcAft>
      <a:defRPr b="1" kern="1200">
        <a:solidFill>
          <a:schemeClr val="accent1"/>
        </a:solidFill>
        <a:latin typeface="Arial" charset="0"/>
        <a:ea typeface="+mn-ea"/>
        <a:cs typeface="Arial" charset="0"/>
      </a:defRPr>
    </a:lvl5pPr>
    <a:lvl6pPr marL="2286000" algn="l" defTabSz="914400" rtl="0" eaLnBrk="1" latinLnBrk="0" hangingPunct="1">
      <a:defRPr b="1" kern="1200">
        <a:solidFill>
          <a:schemeClr val="accent1"/>
        </a:solidFill>
        <a:latin typeface="Arial" charset="0"/>
        <a:ea typeface="+mn-ea"/>
        <a:cs typeface="Arial" charset="0"/>
      </a:defRPr>
    </a:lvl6pPr>
    <a:lvl7pPr marL="2743200" algn="l" defTabSz="914400" rtl="0" eaLnBrk="1" latinLnBrk="0" hangingPunct="1">
      <a:defRPr b="1" kern="1200">
        <a:solidFill>
          <a:schemeClr val="accent1"/>
        </a:solidFill>
        <a:latin typeface="Arial" charset="0"/>
        <a:ea typeface="+mn-ea"/>
        <a:cs typeface="Arial" charset="0"/>
      </a:defRPr>
    </a:lvl7pPr>
    <a:lvl8pPr marL="3200400" algn="l" defTabSz="914400" rtl="0" eaLnBrk="1" latinLnBrk="0" hangingPunct="1">
      <a:defRPr b="1" kern="1200">
        <a:solidFill>
          <a:schemeClr val="accent1"/>
        </a:solidFill>
        <a:latin typeface="Arial" charset="0"/>
        <a:ea typeface="+mn-ea"/>
        <a:cs typeface="Arial" charset="0"/>
      </a:defRPr>
    </a:lvl8pPr>
    <a:lvl9pPr marL="3657600" algn="l" defTabSz="914400" rtl="0" eaLnBrk="1" latinLnBrk="0" hangingPunct="1">
      <a:defRPr b="1" kern="1200">
        <a:solidFill>
          <a:schemeClr val="accent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99"/>
    <a:srgbClr val="009900"/>
    <a:srgbClr val="00FF00"/>
    <a:srgbClr val="D22EB3"/>
    <a:srgbClr val="C00000"/>
    <a:srgbClr val="663300"/>
    <a:srgbClr val="336600"/>
    <a:srgbClr val="33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6479" autoAdjust="0"/>
  </p:normalViewPr>
  <p:slideViewPr>
    <p:cSldViewPr snapToGrid="0">
      <p:cViewPr varScale="1">
        <p:scale>
          <a:sx n="69" d="100"/>
          <a:sy n="69" d="100"/>
        </p:scale>
        <p:origin x="-1060" y="-80"/>
      </p:cViewPr>
      <p:guideLst>
        <p:guide orient="horz" pos="1013"/>
        <p:guide pos="5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00" d="100"/>
          <a:sy n="100" d="100"/>
        </p:scale>
        <p:origin x="-1584"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01" tIns="46550" rIns="93101" bIns="46550" numCol="1" anchor="t" anchorCtr="0" compatLnSpc="1">
            <a:prstTxWarp prst="textNoShape">
              <a:avLst/>
            </a:prstTxWarp>
          </a:bodyPr>
          <a:lstStyle>
            <a:lvl1pPr algn="l" defTabSz="931587" eaLnBrk="0" hangingPunct="0">
              <a:defRPr sz="1200" b="0">
                <a:solidFill>
                  <a:schemeClr val="tx1"/>
                </a:solidFill>
                <a:latin typeface="Times New Roman" pitchFamily="18" charset="0"/>
                <a:cs typeface="+mn-cs"/>
              </a:defRPr>
            </a:lvl1pPr>
          </a:lstStyle>
          <a:p>
            <a:pPr>
              <a:defRPr/>
            </a:pPr>
            <a:endParaRPr lang="en-US"/>
          </a:p>
        </p:txBody>
      </p:sp>
      <p:sp>
        <p:nvSpPr>
          <p:cNvPr id="13926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01" tIns="46550" rIns="93101" bIns="46550" numCol="1" anchor="t" anchorCtr="0" compatLnSpc="1">
            <a:prstTxWarp prst="textNoShape">
              <a:avLst/>
            </a:prstTxWarp>
          </a:bodyPr>
          <a:lstStyle>
            <a:lvl1pPr algn="r" defTabSz="931587" eaLnBrk="0" hangingPunct="0">
              <a:defRPr sz="1200" b="0">
                <a:solidFill>
                  <a:schemeClr val="tx1"/>
                </a:solidFill>
                <a:latin typeface="Times New Roman" pitchFamily="18" charset="0"/>
                <a:cs typeface="+mn-cs"/>
              </a:defRPr>
            </a:lvl1pPr>
          </a:lstStyle>
          <a:p>
            <a:pPr>
              <a:defRPr/>
            </a:pPr>
            <a:endParaRPr lang="en-US"/>
          </a:p>
        </p:txBody>
      </p:sp>
      <p:sp>
        <p:nvSpPr>
          <p:cNvPr id="13926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01" tIns="46550" rIns="93101" bIns="46550" numCol="1" anchor="b" anchorCtr="0" compatLnSpc="1">
            <a:prstTxWarp prst="textNoShape">
              <a:avLst/>
            </a:prstTxWarp>
          </a:bodyPr>
          <a:lstStyle>
            <a:lvl1pPr algn="l" defTabSz="931587" eaLnBrk="0" hangingPunct="0">
              <a:defRPr sz="1200" b="0">
                <a:solidFill>
                  <a:schemeClr val="tx1"/>
                </a:solidFill>
                <a:latin typeface="Times New Roman" pitchFamily="18" charset="0"/>
                <a:cs typeface="+mn-cs"/>
              </a:defRPr>
            </a:lvl1pPr>
          </a:lstStyle>
          <a:p>
            <a:pPr>
              <a:defRPr/>
            </a:pPr>
            <a:endParaRPr lang="en-US"/>
          </a:p>
        </p:txBody>
      </p:sp>
      <p:sp>
        <p:nvSpPr>
          <p:cNvPr id="13926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01" tIns="46550" rIns="93101" bIns="46550" numCol="1" anchor="b" anchorCtr="0" compatLnSpc="1">
            <a:prstTxWarp prst="textNoShape">
              <a:avLst/>
            </a:prstTxWarp>
          </a:bodyPr>
          <a:lstStyle>
            <a:lvl1pPr algn="r" defTabSz="931587" eaLnBrk="0" hangingPunct="0">
              <a:defRPr sz="1200" b="0">
                <a:solidFill>
                  <a:schemeClr val="tx1"/>
                </a:solidFill>
                <a:latin typeface="Times New Roman" pitchFamily="18" charset="0"/>
                <a:cs typeface="+mn-cs"/>
              </a:defRPr>
            </a:lvl1pPr>
          </a:lstStyle>
          <a:p>
            <a:pPr>
              <a:defRPr/>
            </a:pPr>
            <a:fld id="{32E27170-564C-4DA6-9A2E-A5C83ACBBC6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01" tIns="46550" rIns="93101" bIns="46550" numCol="1" anchor="t" anchorCtr="0" compatLnSpc="1">
            <a:prstTxWarp prst="textNoShape">
              <a:avLst/>
            </a:prstTxWarp>
          </a:bodyPr>
          <a:lstStyle>
            <a:lvl1pPr algn="l" defTabSz="931587" eaLnBrk="0" hangingPunct="0">
              <a:defRPr sz="1200" b="0">
                <a:solidFill>
                  <a:schemeClr val="tx1"/>
                </a:solidFill>
                <a:latin typeface="Times New Roman" pitchFamily="18" charset="0"/>
                <a:cs typeface="+mn-cs"/>
              </a:defRPr>
            </a:lvl1pPr>
          </a:lstStyle>
          <a:p>
            <a:pPr>
              <a:defRPr/>
            </a:pPr>
            <a:endParaRPr lang="en-US"/>
          </a:p>
        </p:txBody>
      </p:sp>
      <p:sp>
        <p:nvSpPr>
          <p:cNvPr id="71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01" tIns="46550" rIns="93101" bIns="46550" numCol="1" anchor="t" anchorCtr="0" compatLnSpc="1">
            <a:prstTxWarp prst="textNoShape">
              <a:avLst/>
            </a:prstTxWarp>
          </a:bodyPr>
          <a:lstStyle>
            <a:lvl1pPr algn="r" defTabSz="931587" eaLnBrk="0" hangingPunct="0">
              <a:defRPr sz="1200" b="0">
                <a:solidFill>
                  <a:schemeClr val="tx1"/>
                </a:solidFill>
                <a:latin typeface="Times New Roman" pitchFamily="18"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092200" y="696913"/>
            <a:ext cx="483235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35038" y="4416425"/>
            <a:ext cx="5140325" cy="4184650"/>
          </a:xfrm>
          <a:prstGeom prst="rect">
            <a:avLst/>
          </a:prstGeom>
          <a:noFill/>
          <a:ln w="9525">
            <a:noFill/>
            <a:miter lim="800000"/>
            <a:headEnd/>
            <a:tailEnd/>
          </a:ln>
          <a:effectLst/>
        </p:spPr>
        <p:txBody>
          <a:bodyPr vert="horz" wrap="square" lIns="93101" tIns="46550" rIns="93101" bIns="465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01" tIns="46550" rIns="93101" bIns="46550" numCol="1" anchor="b" anchorCtr="0" compatLnSpc="1">
            <a:prstTxWarp prst="textNoShape">
              <a:avLst/>
            </a:prstTxWarp>
          </a:bodyPr>
          <a:lstStyle>
            <a:lvl1pPr algn="l" defTabSz="931587" eaLnBrk="0" hangingPunct="0">
              <a:defRPr sz="1200" b="0">
                <a:solidFill>
                  <a:schemeClr val="tx1"/>
                </a:solidFill>
                <a:latin typeface="Times New Roman" pitchFamily="18" charset="0"/>
                <a:cs typeface="+mn-cs"/>
              </a:defRPr>
            </a:lvl1pPr>
          </a:lstStyle>
          <a:p>
            <a:pPr>
              <a:defRPr/>
            </a:pPr>
            <a:r>
              <a:rPr lang="en-US"/>
              <a:t>1</a:t>
            </a:r>
            <a:r>
              <a:rPr lang="en-US" baseline="30000"/>
              <a:t>st</a:t>
            </a:r>
            <a:r>
              <a:rPr lang="en-US"/>
              <a:t> QTR FY11 Quarterly Training Brief</a:t>
            </a:r>
          </a:p>
        </p:txBody>
      </p:sp>
      <p:sp>
        <p:nvSpPr>
          <p:cNvPr id="71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01" tIns="46550" rIns="93101" bIns="46550" numCol="1" anchor="b" anchorCtr="0" compatLnSpc="1">
            <a:prstTxWarp prst="textNoShape">
              <a:avLst/>
            </a:prstTxWarp>
          </a:bodyPr>
          <a:lstStyle>
            <a:lvl1pPr algn="r" defTabSz="931587" eaLnBrk="0" hangingPunct="0">
              <a:defRPr sz="1200" b="0">
                <a:solidFill>
                  <a:schemeClr val="tx1"/>
                </a:solidFill>
                <a:latin typeface="Times New Roman" pitchFamily="18" charset="0"/>
                <a:cs typeface="+mn-cs"/>
              </a:defRPr>
            </a:lvl1pPr>
          </a:lstStyle>
          <a:p>
            <a:pPr>
              <a:defRPr/>
            </a:pPr>
            <a:fld id="{9F8D5043-C38F-4166-B9A6-0D46B564D98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BBCEA7EF-84CD-4991-9350-B1F264E666DC}" type="slidenum">
              <a:rPr lang="en-US" smtClean="0"/>
              <a:pPr defTabSz="930275">
                <a:defRPr/>
              </a:pPr>
              <a:t>1</a:t>
            </a:fld>
            <a:endParaRPr lang="en-US" dirty="0" smtClean="0"/>
          </a:p>
        </p:txBody>
      </p:sp>
      <p:sp>
        <p:nvSpPr>
          <p:cNvPr id="27651" name="Rectangle 2"/>
          <p:cNvSpPr>
            <a:spLocks noGrp="1" noRot="1" noChangeAspect="1" noChangeArrowheads="1" noTextEdit="1"/>
          </p:cNvSpPr>
          <p:nvPr>
            <p:ph type="sldImg"/>
          </p:nvPr>
        </p:nvSpPr>
        <p:spPr>
          <a:xfrm>
            <a:off x="1119188" y="715963"/>
            <a:ext cx="4795837" cy="3459162"/>
          </a:xfrm>
          <a:ln/>
        </p:spPr>
      </p:sp>
      <p:sp>
        <p:nvSpPr>
          <p:cNvPr id="27652"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B15860EF-D3BA-4986-A5C4-921AC2DF9234}" type="slidenum">
              <a:rPr lang="en-US" smtClean="0"/>
              <a:pPr defTabSz="930275">
                <a:defRPr/>
              </a:pPr>
              <a:t>6</a:t>
            </a:fld>
            <a:endParaRPr lang="en-US" dirty="0" smtClean="0"/>
          </a:p>
        </p:txBody>
      </p:sp>
      <p:sp>
        <p:nvSpPr>
          <p:cNvPr id="28675" name="Rectangle 2"/>
          <p:cNvSpPr>
            <a:spLocks noGrp="1" noRot="1" noChangeAspect="1" noChangeArrowheads="1" noTextEdit="1"/>
          </p:cNvSpPr>
          <p:nvPr>
            <p:ph type="sldImg"/>
          </p:nvPr>
        </p:nvSpPr>
        <p:spPr>
          <a:xfrm>
            <a:off x="1119188" y="715963"/>
            <a:ext cx="4795837" cy="3459162"/>
          </a:xfrm>
          <a:ln/>
        </p:spPr>
      </p:sp>
      <p:sp>
        <p:nvSpPr>
          <p:cNvPr id="28676"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0EABEBCB-AE6D-4D2E-8C18-A6BE34E92662}" type="slidenum">
              <a:rPr lang="en-US" smtClean="0"/>
              <a:pPr defTabSz="930275">
                <a:defRPr/>
              </a:pPr>
              <a:t>8</a:t>
            </a:fld>
            <a:endParaRPr lang="en-US" dirty="0" smtClean="0"/>
          </a:p>
        </p:txBody>
      </p:sp>
      <p:sp>
        <p:nvSpPr>
          <p:cNvPr id="29699" name="Rectangle 2"/>
          <p:cNvSpPr>
            <a:spLocks noGrp="1" noRot="1" noChangeAspect="1" noChangeArrowheads="1" noTextEdit="1"/>
          </p:cNvSpPr>
          <p:nvPr>
            <p:ph type="sldImg"/>
          </p:nvPr>
        </p:nvSpPr>
        <p:spPr>
          <a:xfrm>
            <a:off x="1119188" y="715963"/>
            <a:ext cx="4795837" cy="3459162"/>
          </a:xfrm>
          <a:ln/>
        </p:spPr>
      </p:sp>
      <p:sp>
        <p:nvSpPr>
          <p:cNvPr id="29700"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E66B7F23-03B7-4F0B-BE64-F399323F9B00}" type="slidenum">
              <a:rPr lang="en-US" smtClean="0"/>
              <a:pPr defTabSz="930275">
                <a:defRPr/>
              </a:pPr>
              <a:t>10</a:t>
            </a:fld>
            <a:endParaRPr lang="en-US" dirty="0" smtClean="0"/>
          </a:p>
        </p:txBody>
      </p:sp>
      <p:sp>
        <p:nvSpPr>
          <p:cNvPr id="30723" name="Rectangle 2"/>
          <p:cNvSpPr>
            <a:spLocks noGrp="1" noRot="1" noChangeAspect="1" noChangeArrowheads="1" noTextEdit="1"/>
          </p:cNvSpPr>
          <p:nvPr>
            <p:ph type="sldImg"/>
          </p:nvPr>
        </p:nvSpPr>
        <p:spPr>
          <a:xfrm>
            <a:off x="1119188" y="715963"/>
            <a:ext cx="4795837" cy="3459162"/>
          </a:xfrm>
          <a:ln/>
        </p:spPr>
      </p:sp>
      <p:sp>
        <p:nvSpPr>
          <p:cNvPr id="30724"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0AD7D6ED-0BD8-4059-AC7F-7A2B649A3DE2}" type="slidenum">
              <a:rPr lang="en-US" smtClean="0"/>
              <a:pPr defTabSz="930275">
                <a:defRPr/>
              </a:pPr>
              <a:t>12</a:t>
            </a:fld>
            <a:endParaRPr lang="en-US" dirty="0" smtClean="0"/>
          </a:p>
        </p:txBody>
      </p:sp>
      <p:sp>
        <p:nvSpPr>
          <p:cNvPr id="31747" name="Rectangle 2"/>
          <p:cNvSpPr>
            <a:spLocks noGrp="1" noRot="1" noChangeAspect="1" noChangeArrowheads="1" noTextEdit="1"/>
          </p:cNvSpPr>
          <p:nvPr>
            <p:ph type="sldImg"/>
          </p:nvPr>
        </p:nvSpPr>
        <p:spPr>
          <a:xfrm>
            <a:off x="1119188" y="715963"/>
            <a:ext cx="4795837" cy="3459162"/>
          </a:xfrm>
          <a:ln/>
        </p:spPr>
      </p:sp>
      <p:sp>
        <p:nvSpPr>
          <p:cNvPr id="31748"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defTabSz="930275">
              <a:defRPr/>
            </a:pPr>
            <a:fld id="{CDBEE24A-2BF3-4203-8B03-23867397541C}" type="slidenum">
              <a:rPr lang="en-US" smtClean="0"/>
              <a:pPr defTabSz="930275">
                <a:defRPr/>
              </a:pPr>
              <a:t>17</a:t>
            </a:fld>
            <a:endParaRPr lang="en-US" dirty="0" smtClean="0"/>
          </a:p>
        </p:txBody>
      </p:sp>
      <p:sp>
        <p:nvSpPr>
          <p:cNvPr id="32771" name="Rectangle 2"/>
          <p:cNvSpPr>
            <a:spLocks noGrp="1" noRot="1" noChangeAspect="1" noChangeArrowheads="1" noTextEdit="1"/>
          </p:cNvSpPr>
          <p:nvPr>
            <p:ph type="sldImg"/>
          </p:nvPr>
        </p:nvSpPr>
        <p:spPr>
          <a:xfrm>
            <a:off x="1119188" y="715963"/>
            <a:ext cx="4795837" cy="3459162"/>
          </a:xfrm>
          <a:ln/>
        </p:spPr>
      </p:sp>
      <p:sp>
        <p:nvSpPr>
          <p:cNvPr id="32772" name="Rectangle 3"/>
          <p:cNvSpPr>
            <a:spLocks noGrp="1" noChangeArrowheads="1"/>
          </p:cNvSpPr>
          <p:nvPr>
            <p:ph type="body" idx="1"/>
          </p:nvPr>
        </p:nvSpPr>
        <p:spPr>
          <a:xfrm>
            <a:off x="1154113" y="4508500"/>
            <a:ext cx="4673600" cy="4179888"/>
          </a:xfrm>
          <a:noFill/>
          <a:ln/>
        </p:spPr>
        <p:txBody>
          <a:bodyPr lIns="88786" tIns="44397" rIns="88786" bIns="44397"/>
          <a:lstStyle/>
          <a:p>
            <a:pPr defTabSz="436563" eaLnBrk="1" hangingPunct="1"/>
            <a:endParaRPr lang="en-US" sz="1700"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15"/>
          <p:cNvSpPr>
            <a:spLocks noGrp="1" noChangeArrowheads="1"/>
          </p:cNvSpPr>
          <p:nvPr>
            <p:ph type="title"/>
          </p:nvPr>
        </p:nvSpPr>
        <p:spPr bwMode="auto">
          <a:xfrm>
            <a:off x="0" y="0"/>
            <a:ext cx="9509125" cy="1003299"/>
          </a:xfrm>
          <a:prstGeom prst="rect">
            <a:avLst/>
          </a:prstGeom>
          <a:noFill/>
          <a:ln w="9525">
            <a:noFill/>
            <a:miter lim="800000"/>
            <a:headEnd/>
            <a:tailEnd/>
          </a:ln>
        </p:spPr>
        <p:txBody>
          <a:bodyPr/>
          <a:lstStyle/>
          <a:p>
            <a:pPr lvl="0"/>
            <a:r>
              <a:rPr lang="en-US" dirty="0" smtClean="0"/>
              <a:t>Click to edit Master title style</a:t>
            </a:r>
          </a:p>
        </p:txBody>
      </p:sp>
      <p:sp>
        <p:nvSpPr>
          <p:cNvPr id="11" name="Rectangle 2"/>
          <p:cNvSpPr>
            <a:spLocks noGrp="1" noChangeArrowheads="1"/>
          </p:cNvSpPr>
          <p:nvPr>
            <p:ph idx="1"/>
          </p:nvPr>
        </p:nvSpPr>
        <p:spPr bwMode="auto">
          <a:xfrm>
            <a:off x="314325" y="1243013"/>
            <a:ext cx="8953501" cy="5194300"/>
          </a:xfrm>
          <a:prstGeom prst="rect">
            <a:avLst/>
          </a:prstGeom>
          <a:noFill/>
          <a:ln w="9525">
            <a:noFill/>
            <a:miter lim="800000"/>
            <a:headEnd/>
            <a:tailEnd/>
          </a:ln>
        </p:spPr>
        <p:txBody>
          <a:bodyPr/>
          <a:lstStyle>
            <a:lvl1pPr marL="228600" indent="-228600">
              <a:spcBef>
                <a:spcPts val="600"/>
              </a:spcBef>
              <a:buFont typeface="Arial" pitchFamily="34" charset="0"/>
              <a:buChar char="•"/>
              <a:defRPr sz="2000" b="0"/>
            </a:lvl1pPr>
            <a:lvl2pPr marL="685800" indent="-228600">
              <a:spcBef>
                <a:spcPts val="600"/>
              </a:spcBef>
              <a:buFont typeface="Arial" pitchFamily="34" charset="0"/>
              <a:buChar char="•"/>
              <a:defRPr/>
            </a:lvl2pPr>
            <a:lvl3pPr marL="1143000" indent="-228600">
              <a:spcBef>
                <a:spcPts val="600"/>
              </a:spcBef>
              <a:buFont typeface="Wingdings" pitchFamily="2" charset="2"/>
              <a:buChar char="Ø"/>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5"/>
          <p:cNvSpPr>
            <a:spLocks noGrp="1" noChangeArrowheads="1"/>
          </p:cNvSpPr>
          <p:nvPr>
            <p:ph type="sldNum" sz="quarter" idx="10"/>
          </p:nvPr>
        </p:nvSpPr>
        <p:spPr>
          <a:ln/>
        </p:spPr>
        <p:txBody>
          <a:bodyPr/>
          <a:lstStyle>
            <a:lvl1pPr>
              <a:defRPr/>
            </a:lvl1pPr>
          </a:lstStyle>
          <a:p>
            <a:pPr>
              <a:defRPr/>
            </a:pPr>
            <a:fld id="{6E2DCD41-B897-42B6-9009-04237F718415}"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Rectangle 2"/>
          <p:cNvSpPr>
            <a:spLocks noGrp="1" noChangeArrowheads="1"/>
          </p:cNvSpPr>
          <p:nvPr>
            <p:ph idx="1"/>
          </p:nvPr>
        </p:nvSpPr>
        <p:spPr bwMode="auto">
          <a:xfrm>
            <a:off x="314325" y="1243013"/>
            <a:ext cx="8953501" cy="5194300"/>
          </a:xfrm>
          <a:prstGeom prst="rect">
            <a:avLst/>
          </a:prstGeom>
          <a:noFill/>
          <a:ln w="9525">
            <a:noFill/>
            <a:miter lim="800000"/>
            <a:headEnd/>
            <a:tailEnd/>
          </a:ln>
        </p:spPr>
        <p:txBody>
          <a:bodyPr/>
          <a:lstStyle>
            <a:lvl1pPr marL="228600" indent="-228600">
              <a:spcBef>
                <a:spcPts val="600"/>
              </a:spcBef>
              <a:buFont typeface="Arial" pitchFamily="34" charset="0"/>
              <a:buChar char="•"/>
              <a:defRPr sz="2000" b="0"/>
            </a:lvl1pPr>
            <a:lvl2pPr marL="685800" indent="-228600">
              <a:spcBef>
                <a:spcPts val="600"/>
              </a:spcBef>
              <a:buFont typeface="Arial" pitchFamily="34" charset="0"/>
              <a:buChar char="•"/>
              <a:defRPr/>
            </a:lvl2pPr>
            <a:lvl3pPr marL="1143000" indent="-228600">
              <a:spcBef>
                <a:spcPts val="600"/>
              </a:spcBef>
              <a:buFont typeface="Wingdings" pitchFamily="2" charset="2"/>
              <a:buChar char="Ø"/>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5"/>
          <p:cNvSpPr>
            <a:spLocks noGrp="1" noChangeArrowheads="1"/>
          </p:cNvSpPr>
          <p:nvPr>
            <p:ph type="sldNum" sz="quarter" idx="10"/>
          </p:nvPr>
        </p:nvSpPr>
        <p:spPr>
          <a:ln/>
        </p:spPr>
        <p:txBody>
          <a:bodyPr/>
          <a:lstStyle>
            <a:lvl1pPr>
              <a:defRPr/>
            </a:lvl1pPr>
          </a:lstStyle>
          <a:p>
            <a:pPr>
              <a:defRPr/>
            </a:pPr>
            <a:fld id="{7E3183EA-7518-4D5C-B832-BAAF3BC03E9C}"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2"/>
          <p:cNvSpPr>
            <a:spLocks noGrp="1" noChangeArrowheads="1"/>
          </p:cNvSpPr>
          <p:nvPr>
            <p:ph idx="1"/>
          </p:nvPr>
        </p:nvSpPr>
        <p:spPr bwMode="auto">
          <a:xfrm>
            <a:off x="314325" y="1243013"/>
            <a:ext cx="8953501" cy="5194300"/>
          </a:xfrm>
          <a:prstGeom prst="rect">
            <a:avLst/>
          </a:prstGeom>
          <a:noFill/>
          <a:ln w="9525">
            <a:noFill/>
            <a:miter lim="800000"/>
            <a:headEnd/>
            <a:tailEnd/>
          </a:ln>
        </p:spPr>
        <p:txBody>
          <a:bodyPr/>
          <a:lstStyle>
            <a:lvl1pPr marL="228600" indent="-228600">
              <a:spcBef>
                <a:spcPts val="600"/>
              </a:spcBef>
              <a:buFont typeface="Arial" pitchFamily="34" charset="0"/>
              <a:buChar char="•"/>
              <a:defRPr sz="2000" b="0"/>
            </a:lvl1pPr>
            <a:lvl2pPr marL="685800" indent="-228600">
              <a:spcBef>
                <a:spcPts val="600"/>
              </a:spcBef>
              <a:buFont typeface="Arial" pitchFamily="34" charset="0"/>
              <a:buChar char="•"/>
              <a:defRPr/>
            </a:lvl2pPr>
            <a:lvl3pPr marL="1143000" indent="-228600">
              <a:spcBef>
                <a:spcPts val="600"/>
              </a:spcBef>
              <a:buFont typeface="Wingdings" pitchFamily="2" charset="2"/>
              <a:buChar char="Ø"/>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5"/>
          <p:cNvSpPr>
            <a:spLocks noGrp="1" noChangeArrowheads="1"/>
          </p:cNvSpPr>
          <p:nvPr>
            <p:ph type="sldNum" sz="quarter" idx="10"/>
          </p:nvPr>
        </p:nvSpPr>
        <p:spPr>
          <a:ln/>
        </p:spPr>
        <p:txBody>
          <a:bodyPr/>
          <a:lstStyle>
            <a:lvl1pPr>
              <a:defRPr/>
            </a:lvl1pPr>
          </a:lstStyle>
          <a:p>
            <a:pPr>
              <a:defRPr/>
            </a:pPr>
            <a:fld id="{E0FA6DA2-4C51-4203-90C7-8CE98CEA7CDF}"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AutoShape 11"/>
          <p:cNvSpPr>
            <a:spLocks noChangeArrowheads="1"/>
          </p:cNvSpPr>
          <p:nvPr userDrawn="1"/>
        </p:nvSpPr>
        <p:spPr bwMode="auto">
          <a:xfrm>
            <a:off x="79375" y="76200"/>
            <a:ext cx="9350375" cy="6705600"/>
          </a:xfrm>
          <a:prstGeom prst="roundRect">
            <a:avLst>
              <a:gd name="adj" fmla="val 4977"/>
            </a:avLst>
          </a:prstGeom>
          <a:noFill/>
          <a:ln w="25400">
            <a:solidFill>
              <a:srgbClr val="114FFB"/>
            </a:solidFill>
            <a:round/>
            <a:headEnd/>
            <a:tailEnd/>
          </a:ln>
          <a:effectLst/>
        </p:spPr>
        <p:txBody>
          <a:bodyPr wrap="none" anchor="ctr"/>
          <a:lstStyle/>
          <a:p>
            <a:pPr fontAlgn="auto">
              <a:spcBef>
                <a:spcPts val="0"/>
              </a:spcBef>
              <a:spcAft>
                <a:spcPts val="0"/>
              </a:spcAft>
              <a:defRPr/>
            </a:pPr>
            <a:endParaRPr lang="en-US" b="0" dirty="0">
              <a:solidFill>
                <a:prstClr val="black"/>
              </a:solidFill>
              <a:latin typeface="Arial" pitchFamily="34" charset="0"/>
              <a:cs typeface="Arial" pitchFamily="34" charset="0"/>
            </a:endParaRPr>
          </a:p>
        </p:txBody>
      </p:sp>
      <p:pic>
        <p:nvPicPr>
          <p:cNvPr id="5" name="Picture 14" descr="2ID-SSIa"/>
          <p:cNvPicPr>
            <a:picLocks noChangeAspect="1" noChangeArrowheads="1"/>
          </p:cNvPicPr>
          <p:nvPr userDrawn="1"/>
        </p:nvPicPr>
        <p:blipFill>
          <a:blip r:embed="rId2" cstate="print"/>
          <a:srcRect l="-902"/>
          <a:stretch>
            <a:fillRect/>
          </a:stretch>
        </p:blipFill>
        <p:spPr bwMode="auto">
          <a:xfrm>
            <a:off x="0" y="0"/>
            <a:ext cx="601663" cy="685800"/>
          </a:xfrm>
          <a:prstGeom prst="rect">
            <a:avLst/>
          </a:prstGeom>
          <a:noFill/>
          <a:ln w="9525">
            <a:noFill/>
            <a:miter lim="800000"/>
            <a:headEnd/>
            <a:tailEnd/>
          </a:ln>
        </p:spPr>
      </p:pic>
      <p:pic>
        <p:nvPicPr>
          <p:cNvPr id="6" name="Picture 15" descr="2ID-DUIa"/>
          <p:cNvPicPr>
            <a:picLocks noChangeAspect="1" noChangeArrowheads="1"/>
          </p:cNvPicPr>
          <p:nvPr userDrawn="1"/>
        </p:nvPicPr>
        <p:blipFill>
          <a:blip r:embed="rId3" cstate="print"/>
          <a:srcRect/>
          <a:stretch>
            <a:fillRect/>
          </a:stretch>
        </p:blipFill>
        <p:spPr bwMode="auto">
          <a:xfrm>
            <a:off x="8829675" y="0"/>
            <a:ext cx="679450" cy="685800"/>
          </a:xfrm>
          <a:prstGeom prst="rect">
            <a:avLst/>
          </a:prstGeom>
          <a:noFill/>
          <a:ln w="9525">
            <a:noFill/>
            <a:miter lim="800000"/>
            <a:headEnd/>
            <a:tailEnd/>
          </a:ln>
        </p:spPr>
      </p:pic>
      <p:sp>
        <p:nvSpPr>
          <p:cNvPr id="7" name="AutoShape 13"/>
          <p:cNvSpPr>
            <a:spLocks noChangeArrowheads="1"/>
          </p:cNvSpPr>
          <p:nvPr userDrawn="1"/>
        </p:nvSpPr>
        <p:spPr bwMode="auto">
          <a:xfrm>
            <a:off x="6561138" y="6624638"/>
            <a:ext cx="1033462" cy="233362"/>
          </a:xfrm>
          <a:prstGeom prst="roundRect">
            <a:avLst>
              <a:gd name="adj" fmla="val 12495"/>
            </a:avLst>
          </a:prstGeom>
          <a:solidFill>
            <a:schemeClr val="bg1"/>
          </a:solidFill>
          <a:ln w="25400">
            <a:solidFill>
              <a:srgbClr val="114FFB"/>
            </a:solidFill>
            <a:round/>
            <a:headEnd/>
            <a:tailEnd/>
          </a:ln>
          <a:effectLst/>
        </p:spPr>
        <p:txBody>
          <a:bodyPr wrap="none" lIns="92075" tIns="46038" rIns="92075" bIns="46038">
            <a:spAutoFit/>
          </a:bodyPr>
          <a:lstStyle/>
          <a:p>
            <a:pPr eaLnBrk="0" fontAlgn="auto" hangingPunct="0">
              <a:spcBef>
                <a:spcPts val="0"/>
              </a:spcBef>
              <a:spcAft>
                <a:spcPts val="0"/>
              </a:spcAft>
              <a:defRPr/>
            </a:pPr>
            <a:r>
              <a:rPr lang="en-US" sz="800" i="1" dirty="0">
                <a:solidFill>
                  <a:prstClr val="black"/>
                </a:solidFill>
                <a:latin typeface="Arial" pitchFamily="34" charset="0"/>
                <a:cs typeface="Arial" pitchFamily="34" charset="0"/>
              </a:rPr>
              <a:t>FIGHT TONIGHT</a:t>
            </a:r>
          </a:p>
        </p:txBody>
      </p:sp>
      <p:sp>
        <p:nvSpPr>
          <p:cNvPr id="8" name="AutoShape 13"/>
          <p:cNvSpPr>
            <a:spLocks noChangeArrowheads="1"/>
          </p:cNvSpPr>
          <p:nvPr userDrawn="1"/>
        </p:nvSpPr>
        <p:spPr bwMode="auto">
          <a:xfrm>
            <a:off x="1663700" y="6624638"/>
            <a:ext cx="992188" cy="233362"/>
          </a:xfrm>
          <a:prstGeom prst="roundRect">
            <a:avLst>
              <a:gd name="adj" fmla="val 12495"/>
            </a:avLst>
          </a:prstGeom>
          <a:solidFill>
            <a:schemeClr val="bg1"/>
          </a:solidFill>
          <a:ln w="25400">
            <a:solidFill>
              <a:srgbClr val="114FFB"/>
            </a:solidFill>
            <a:round/>
            <a:headEnd/>
            <a:tailEnd/>
          </a:ln>
          <a:effectLst/>
        </p:spPr>
        <p:txBody>
          <a:bodyPr wrap="none" lIns="92075" tIns="46038" rIns="92075" bIns="46038">
            <a:spAutoFit/>
          </a:bodyPr>
          <a:lstStyle/>
          <a:p>
            <a:pPr eaLnBrk="0" fontAlgn="auto" hangingPunct="0">
              <a:spcBef>
                <a:spcPts val="0"/>
              </a:spcBef>
              <a:spcAft>
                <a:spcPts val="0"/>
              </a:spcAft>
              <a:defRPr/>
            </a:pPr>
            <a:r>
              <a:rPr lang="en-US" sz="800" i="1" dirty="0">
                <a:solidFill>
                  <a:prstClr val="black"/>
                </a:solidFill>
                <a:latin typeface="Arial" pitchFamily="34" charset="0"/>
                <a:cs typeface="Arial" pitchFamily="34" charset="0"/>
              </a:rPr>
              <a:t>2ID WARRIORS</a:t>
            </a:r>
          </a:p>
        </p:txBody>
      </p:sp>
      <p:sp>
        <p:nvSpPr>
          <p:cNvPr id="9" name="Rectangle 8"/>
          <p:cNvSpPr/>
          <p:nvPr userDrawn="1"/>
        </p:nvSpPr>
        <p:spPr>
          <a:xfrm>
            <a:off x="4386263" y="6651625"/>
            <a:ext cx="623887" cy="206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cs typeface="Arial" pitchFamily="34" charset="0"/>
              </a:rPr>
              <a:t>FOUO</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74663" y="6356350"/>
            <a:ext cx="2219325" cy="365125"/>
          </a:xfrm>
          <a:prstGeom prst="rect">
            <a:avLst/>
          </a:prstGeom>
        </p:spPr>
        <p:txBody>
          <a:bodyPr/>
          <a:lstStyle>
            <a:lvl1pPr>
              <a:defRPr/>
            </a:lvl1pPr>
          </a:lstStyle>
          <a:p>
            <a:pPr>
              <a:defRPr/>
            </a:pPr>
            <a:fld id="{3788F25B-85BB-46D4-BDB9-EA660B325532}" type="datetimeFigureOut">
              <a:rPr lang="en-US"/>
              <a:pPr>
                <a:defRPr/>
              </a:pPr>
              <a:t>10/19/2012</a:t>
            </a:fld>
            <a:endParaRPr lang="en-US"/>
          </a:p>
        </p:txBody>
      </p:sp>
      <p:sp>
        <p:nvSpPr>
          <p:cNvPr id="4" name="Footer Placeholder 4"/>
          <p:cNvSpPr>
            <a:spLocks noGrp="1"/>
          </p:cNvSpPr>
          <p:nvPr>
            <p:ph type="ftr" sz="quarter" idx="11"/>
          </p:nvPr>
        </p:nvSpPr>
        <p:spPr>
          <a:xfrm>
            <a:off x="3249613" y="6356350"/>
            <a:ext cx="30099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0C9CBF-6824-4C0E-AD29-986AEB4F3A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4663" y="6356350"/>
            <a:ext cx="2219325" cy="365125"/>
          </a:xfrm>
          <a:prstGeom prst="rect">
            <a:avLst/>
          </a:prstGeom>
        </p:spPr>
        <p:txBody>
          <a:bodyPr/>
          <a:lstStyle>
            <a:lvl1pPr>
              <a:defRPr/>
            </a:lvl1pPr>
          </a:lstStyle>
          <a:p>
            <a:pPr>
              <a:defRPr/>
            </a:pPr>
            <a:fld id="{E0CB79D3-3047-42CF-AB6C-D7BC80C152EF}" type="datetimeFigureOut">
              <a:rPr lang="en-US"/>
              <a:pPr>
                <a:defRPr/>
              </a:pPr>
              <a:t>10/19/2012</a:t>
            </a:fld>
            <a:endParaRPr lang="en-US"/>
          </a:p>
        </p:txBody>
      </p:sp>
      <p:sp>
        <p:nvSpPr>
          <p:cNvPr id="5" name="Footer Placeholder 4"/>
          <p:cNvSpPr>
            <a:spLocks noGrp="1"/>
          </p:cNvSpPr>
          <p:nvPr>
            <p:ph type="ftr" sz="quarter" idx="11"/>
          </p:nvPr>
        </p:nvSpPr>
        <p:spPr>
          <a:xfrm>
            <a:off x="3249613" y="6356350"/>
            <a:ext cx="30099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C4937-AADD-4B99-88DB-638C26E391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14325" y="1243013"/>
            <a:ext cx="8953500" cy="519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746245" name="Rectangle 5"/>
          <p:cNvSpPr>
            <a:spLocks noGrp="1" noChangeArrowheads="1"/>
          </p:cNvSpPr>
          <p:nvPr>
            <p:ph type="sldNum" sz="quarter" idx="4"/>
          </p:nvPr>
        </p:nvSpPr>
        <p:spPr bwMode="auto">
          <a:xfrm>
            <a:off x="9055100" y="6526213"/>
            <a:ext cx="4381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solidFill>
                  <a:schemeClr val="tx1"/>
                </a:solidFill>
                <a:latin typeface="Arial" charset="0"/>
                <a:cs typeface="+mn-cs"/>
              </a:defRPr>
            </a:lvl1pPr>
          </a:lstStyle>
          <a:p>
            <a:pPr>
              <a:defRPr/>
            </a:pPr>
            <a:fld id="{B5DE6C75-18F9-4726-A202-A7E7E9A8A553}" type="slidenum">
              <a:rPr lang="en-US"/>
              <a:pPr>
                <a:defRPr/>
              </a:pPr>
              <a:t>‹#›</a:t>
            </a:fld>
            <a:endParaRPr lang="en-US" dirty="0"/>
          </a:p>
        </p:txBody>
      </p:sp>
      <p:sp>
        <p:nvSpPr>
          <p:cNvPr id="4100" name="Rectangle 15"/>
          <p:cNvSpPr>
            <a:spLocks noGrp="1" noChangeArrowheads="1"/>
          </p:cNvSpPr>
          <p:nvPr>
            <p:ph type="title"/>
          </p:nvPr>
        </p:nvSpPr>
        <p:spPr bwMode="auto">
          <a:xfrm>
            <a:off x="0" y="0"/>
            <a:ext cx="9509125" cy="1003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4101" name="Straight Connector 13"/>
          <p:cNvCxnSpPr>
            <a:cxnSpLocks noChangeShapeType="1"/>
          </p:cNvCxnSpPr>
          <p:nvPr userDrawn="1"/>
        </p:nvCxnSpPr>
        <p:spPr bwMode="auto">
          <a:xfrm rot="10800000">
            <a:off x="0" y="6680200"/>
            <a:ext cx="8890000" cy="1588"/>
          </a:xfrm>
          <a:prstGeom prst="line">
            <a:avLst/>
          </a:prstGeom>
          <a:noFill/>
          <a:ln w="76200" cmpd="dbl" algn="ctr">
            <a:solidFill>
              <a:schemeClr val="tx1"/>
            </a:solidFill>
            <a:round/>
            <a:headEnd/>
            <a:tailEnd/>
          </a:ln>
        </p:spPr>
      </p:cxnSp>
      <p:pic>
        <p:nvPicPr>
          <p:cNvPr id="4102" name="Picture 4" descr="IRNHSE"/>
          <p:cNvPicPr>
            <a:picLocks noChangeAspect="1" noChangeArrowheads="1"/>
          </p:cNvPicPr>
          <p:nvPr userDrawn="1"/>
        </p:nvPicPr>
        <p:blipFill>
          <a:blip r:embed="rId9" cstate="print"/>
          <a:srcRect/>
          <a:stretch>
            <a:fillRect/>
          </a:stretch>
        </p:blipFill>
        <p:spPr bwMode="auto">
          <a:xfrm>
            <a:off x="0" y="0"/>
            <a:ext cx="841375" cy="1066800"/>
          </a:xfrm>
          <a:prstGeom prst="rect">
            <a:avLst/>
          </a:prstGeom>
          <a:noFill/>
          <a:ln w="9525">
            <a:noFill/>
            <a:miter lim="800000"/>
            <a:headEnd/>
            <a:tailEnd/>
          </a:ln>
        </p:spPr>
      </p:pic>
      <p:pic>
        <p:nvPicPr>
          <p:cNvPr id="4103" name="Picture 7" descr="allons"/>
          <p:cNvPicPr>
            <a:picLocks noChangeAspect="1" noChangeArrowheads="1"/>
          </p:cNvPicPr>
          <p:nvPr userDrawn="1"/>
        </p:nvPicPr>
        <p:blipFill>
          <a:blip r:embed="rId10" cstate="print"/>
          <a:srcRect/>
          <a:stretch>
            <a:fillRect/>
          </a:stretch>
        </p:blipFill>
        <p:spPr bwMode="auto">
          <a:xfrm>
            <a:off x="8813800" y="0"/>
            <a:ext cx="647700" cy="1057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75" r:id="rId1"/>
    <p:sldLayoutId id="2147486876" r:id="rId2"/>
    <p:sldLayoutId id="2147486877" r:id="rId3"/>
    <p:sldLayoutId id="2147486878" r:id="rId4"/>
    <p:sldLayoutId id="2147486879" r:id="rId5"/>
    <p:sldLayoutId id="2147486880" r:id="rId6"/>
    <p:sldLayoutId id="2147486881" r:id="rId7"/>
  </p:sldLayoutIdLst>
  <p:transition>
    <p:fade thruBlk="1"/>
  </p:transition>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i="1">
          <a:solidFill>
            <a:schemeClr val="accent2"/>
          </a:solidFill>
          <a:latin typeface="Arial" charset="0"/>
        </a:defRPr>
      </a:lvl6pPr>
      <a:lvl7pPr marL="914400" algn="ctr" rtl="0" fontAlgn="base">
        <a:spcBef>
          <a:spcPct val="0"/>
        </a:spcBef>
        <a:spcAft>
          <a:spcPct val="0"/>
        </a:spcAft>
        <a:defRPr sz="2800" b="1" i="1">
          <a:solidFill>
            <a:schemeClr val="accent2"/>
          </a:solidFill>
          <a:latin typeface="Arial" charset="0"/>
        </a:defRPr>
      </a:lvl7pPr>
      <a:lvl8pPr marL="1371600" algn="ctr" rtl="0" fontAlgn="base">
        <a:spcBef>
          <a:spcPct val="0"/>
        </a:spcBef>
        <a:spcAft>
          <a:spcPct val="0"/>
        </a:spcAft>
        <a:defRPr sz="2800" b="1" i="1">
          <a:solidFill>
            <a:schemeClr val="accent2"/>
          </a:solidFill>
          <a:latin typeface="Arial" charset="0"/>
        </a:defRPr>
      </a:lvl8pPr>
      <a:lvl9pPr marL="1828800" algn="ctr" rtl="0" fontAlgn="base">
        <a:spcBef>
          <a:spcPct val="0"/>
        </a:spcBef>
        <a:spcAft>
          <a:spcPct val="0"/>
        </a:spcAft>
        <a:defRPr sz="2800" b="1" i="1">
          <a:solidFill>
            <a:schemeClr val="accent2"/>
          </a:solidFill>
          <a:latin typeface="Arial" charset="0"/>
        </a:defRPr>
      </a:lvl9pPr>
    </p:titleStyle>
    <p:bodyStyle>
      <a:lvl1pPr marL="228600" indent="-228600" algn="l" rtl="0" eaLnBrk="0" fontAlgn="base" hangingPunct="0">
        <a:spcBef>
          <a:spcPts val="600"/>
        </a:spcBef>
        <a:spcAft>
          <a:spcPct val="0"/>
        </a:spcAft>
        <a:buFont typeface="Arial" charset="0"/>
        <a:buChar char="•"/>
        <a:defRPr sz="2000">
          <a:solidFill>
            <a:schemeClr val="tx1"/>
          </a:solidFill>
          <a:latin typeface="+mn-lt"/>
          <a:ea typeface="+mn-ea"/>
          <a:cs typeface="+mn-cs"/>
        </a:defRPr>
      </a:lvl1pPr>
      <a:lvl2pPr marL="685800" indent="-228600" algn="l" rtl="0" eaLnBrk="0" fontAlgn="base" hangingPunct="0">
        <a:spcBef>
          <a:spcPts val="600"/>
        </a:spcBef>
        <a:spcAft>
          <a:spcPct val="0"/>
        </a:spcAft>
        <a:buFont typeface="Arial" charset="0"/>
        <a:buChar char="•"/>
        <a:defRPr>
          <a:solidFill>
            <a:schemeClr val="tx1"/>
          </a:solidFill>
          <a:latin typeface="+mn-lt"/>
        </a:defRPr>
      </a:lvl2pPr>
      <a:lvl3pPr marL="1143000" indent="-228600" algn="l" rtl="0" eaLnBrk="0" fontAlgn="base" hangingPunct="0">
        <a:spcBef>
          <a:spcPts val="600"/>
        </a:spcBef>
        <a:spcAft>
          <a:spcPct val="0"/>
        </a:spcAft>
        <a:buFont typeface="Wingdings" pitchFamily="2" charset="2"/>
        <a:buChar char="Ø"/>
        <a:defRPr sz="1600">
          <a:solidFill>
            <a:schemeClr val="tx1"/>
          </a:solidFill>
          <a:latin typeface="+mn-lt"/>
        </a:defRPr>
      </a:lvl3pPr>
      <a:lvl4pPr marL="1600200" indent="-228600" algn="l" rtl="0" eaLnBrk="0" fontAlgn="base" hangingPunct="0">
        <a:lnSpc>
          <a:spcPct val="110000"/>
        </a:lnSpc>
        <a:spcBef>
          <a:spcPct val="30000"/>
        </a:spcBef>
        <a:spcAft>
          <a:spcPct val="0"/>
        </a:spcAft>
        <a:buChar char="–"/>
        <a:defRPr sz="2000" b="1">
          <a:solidFill>
            <a:schemeClr val="tx1"/>
          </a:solidFill>
          <a:latin typeface="+mn-lt"/>
        </a:defRPr>
      </a:lvl4pPr>
      <a:lvl5pPr marL="2057400" indent="-228600" algn="l" rtl="0" eaLnBrk="0" fontAlgn="base" hangingPunct="0">
        <a:lnSpc>
          <a:spcPct val="110000"/>
        </a:lnSpc>
        <a:spcBef>
          <a:spcPct val="30000"/>
        </a:spcBef>
        <a:spcAft>
          <a:spcPct val="0"/>
        </a:spcAft>
        <a:buChar char="»"/>
        <a:defRPr sz="2000" b="1">
          <a:solidFill>
            <a:schemeClr val="tx1"/>
          </a:solidFill>
          <a:latin typeface="+mn-lt"/>
        </a:defRPr>
      </a:lvl5pPr>
      <a:lvl6pPr marL="2514600" indent="-228600" algn="l" rtl="0" fontAlgn="base">
        <a:lnSpc>
          <a:spcPct val="110000"/>
        </a:lnSpc>
        <a:spcBef>
          <a:spcPct val="30000"/>
        </a:spcBef>
        <a:spcAft>
          <a:spcPct val="0"/>
        </a:spcAft>
        <a:buChar char="»"/>
        <a:defRPr sz="2000" b="1">
          <a:solidFill>
            <a:schemeClr val="tx1"/>
          </a:solidFill>
          <a:latin typeface="+mn-lt"/>
        </a:defRPr>
      </a:lvl6pPr>
      <a:lvl7pPr marL="2971800" indent="-228600" algn="l" rtl="0" fontAlgn="base">
        <a:lnSpc>
          <a:spcPct val="110000"/>
        </a:lnSpc>
        <a:spcBef>
          <a:spcPct val="30000"/>
        </a:spcBef>
        <a:spcAft>
          <a:spcPct val="0"/>
        </a:spcAft>
        <a:buChar char="»"/>
        <a:defRPr sz="2000" b="1">
          <a:solidFill>
            <a:schemeClr val="tx1"/>
          </a:solidFill>
          <a:latin typeface="+mn-lt"/>
        </a:defRPr>
      </a:lvl7pPr>
      <a:lvl8pPr marL="3429000" indent="-228600" algn="l" rtl="0" fontAlgn="base">
        <a:lnSpc>
          <a:spcPct val="110000"/>
        </a:lnSpc>
        <a:spcBef>
          <a:spcPct val="30000"/>
        </a:spcBef>
        <a:spcAft>
          <a:spcPct val="0"/>
        </a:spcAft>
        <a:buChar char="»"/>
        <a:defRPr sz="2000" b="1">
          <a:solidFill>
            <a:schemeClr val="tx1"/>
          </a:solidFill>
          <a:latin typeface="+mn-lt"/>
        </a:defRPr>
      </a:lvl8pPr>
      <a:lvl9pPr marL="3886200" indent="-228600" algn="l" rtl="0" fontAlgn="base">
        <a:lnSpc>
          <a:spcPct val="110000"/>
        </a:lnSpc>
        <a:spcBef>
          <a:spcPct val="3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E3BF4D1E-5371-4E34-914C-488DC4A1ACFD}" type="slidenum">
              <a:rPr lang="en-US"/>
              <a:pPr>
                <a:defRPr/>
              </a:pPr>
              <a:t>1</a:t>
            </a:fld>
            <a:endParaRPr lang="en-US" dirty="0"/>
          </a:p>
        </p:txBody>
      </p:sp>
      <p:sp>
        <p:nvSpPr>
          <p:cNvPr id="9220" name="Title 6"/>
          <p:cNvSpPr>
            <a:spLocks noGrp="1"/>
          </p:cNvSpPr>
          <p:nvPr>
            <p:ph type="title"/>
          </p:nvPr>
        </p:nvSpPr>
        <p:spPr>
          <a:xfrm>
            <a:off x="0" y="1866900"/>
            <a:ext cx="9509125" cy="2438400"/>
          </a:xfrm>
        </p:spPr>
        <p:txBody>
          <a:bodyPr/>
          <a:lstStyle/>
          <a:p>
            <a:r>
              <a:rPr lang="en-US" sz="4800" dirty="0" smtClean="0"/>
              <a:t>Gunnery Brief</a:t>
            </a:r>
            <a:br>
              <a:rPr lang="en-US" sz="4800" dirty="0" smtClean="0"/>
            </a:br>
            <a:r>
              <a:rPr lang="en-US" sz="4000" dirty="0" smtClean="0"/>
              <a:t>C&amp; D, 1/11 ACR Tank Gunnery</a:t>
            </a:r>
            <a:endParaRPr lang="en-US" sz="3600" dirty="0" smtClean="0"/>
          </a:p>
        </p:txBody>
      </p:sp>
      <p:sp>
        <p:nvSpPr>
          <p:cNvPr id="6149" name="TextBox 6"/>
          <p:cNvSpPr txBox="1">
            <a:spLocks noChangeArrowheads="1"/>
          </p:cNvSpPr>
          <p:nvPr/>
        </p:nvSpPr>
        <p:spPr bwMode="auto">
          <a:xfrm>
            <a:off x="3705239" y="4022725"/>
            <a:ext cx="2098651" cy="46166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400" kern="0" dirty="0" smtClean="0">
                <a:solidFill>
                  <a:srgbClr val="000000"/>
                </a:solidFill>
                <a:latin typeface="Calibri"/>
                <a:cs typeface="+mn-cs"/>
              </a:rPr>
              <a:t>1-17 NOV </a:t>
            </a:r>
            <a:r>
              <a:rPr lang="en-US" sz="2400" kern="0" dirty="0">
                <a:solidFill>
                  <a:srgbClr val="000000"/>
                </a:solidFill>
                <a:latin typeface="Calibri"/>
                <a:cs typeface="+mn-cs"/>
              </a:rPr>
              <a:t>2011</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32067DFF-FB30-4FCE-AB8D-98BAA77B44B2}" type="slidenum">
              <a:rPr lang="en-US"/>
              <a:pPr>
                <a:defRPr/>
              </a:pPr>
              <a:t>10</a:t>
            </a:fld>
            <a:endParaRPr lang="en-US" dirty="0"/>
          </a:p>
        </p:txBody>
      </p:sp>
      <p:sp>
        <p:nvSpPr>
          <p:cNvPr id="18436" name="Title 6"/>
          <p:cNvSpPr>
            <a:spLocks noGrp="1"/>
          </p:cNvSpPr>
          <p:nvPr>
            <p:ph type="title"/>
          </p:nvPr>
        </p:nvSpPr>
        <p:spPr>
          <a:xfrm>
            <a:off x="0" y="1866900"/>
            <a:ext cx="9509125" cy="2438400"/>
          </a:xfrm>
        </p:spPr>
        <p:txBody>
          <a:bodyPr/>
          <a:lstStyle/>
          <a:p>
            <a:r>
              <a:rPr lang="en-US" sz="4800" smtClean="0"/>
              <a:t>LAND AND AMMO</a:t>
            </a:r>
            <a:endParaRPr lang="en-US" sz="4400" smtClean="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09125" cy="1003300"/>
          </a:xfrm>
        </p:spPr>
        <p:txBody>
          <a:bodyPr/>
          <a:lstStyle/>
          <a:p>
            <a:pPr>
              <a:defRPr/>
            </a:pPr>
            <a:r>
              <a:rPr lang="en-US" dirty="0" smtClean="0">
                <a:effectLst>
                  <a:outerShdw blurRad="38100" dist="38100" dir="2700000" algn="tl">
                    <a:srgbClr val="000000">
                      <a:alpha val="43137"/>
                    </a:srgbClr>
                  </a:outerShdw>
                </a:effectLst>
              </a:rPr>
              <a:t>Land &amp; Ammo</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2BFA67E4-36D2-454C-995B-584737D97A81}" type="slidenum">
              <a:rPr lang="en-US" smtClean="0"/>
              <a:pPr>
                <a:defRPr/>
              </a:pPr>
              <a:t>11</a:t>
            </a:fld>
            <a:endParaRPr lang="en-US" dirty="0"/>
          </a:p>
        </p:txBody>
      </p:sp>
      <p:graphicFrame>
        <p:nvGraphicFramePr>
          <p:cNvPr id="9" name="Table 8"/>
          <p:cNvGraphicFramePr>
            <a:graphicFrameLocks noGrp="1"/>
          </p:cNvGraphicFramePr>
          <p:nvPr/>
        </p:nvGraphicFramePr>
        <p:xfrm>
          <a:off x="1857375" y="1270000"/>
          <a:ext cx="5793180" cy="3017520"/>
        </p:xfrm>
        <a:graphic>
          <a:graphicData uri="http://schemas.openxmlformats.org/drawingml/2006/table">
            <a:tbl>
              <a:tblPr firstRow="1" bandRow="1">
                <a:tableStyleId>{2D5ABB26-0587-4C30-8999-92F81FD0307C}</a:tableStyleId>
              </a:tblPr>
              <a:tblGrid>
                <a:gridCol w="1448295"/>
                <a:gridCol w="1448295"/>
                <a:gridCol w="1448295"/>
                <a:gridCol w="1448295"/>
              </a:tblGrid>
              <a:tr h="228942">
                <a:tc rowSpan="2">
                  <a:txBody>
                    <a:bodyPr/>
                    <a:lstStyle/>
                    <a:p>
                      <a:r>
                        <a:rPr lang="en-US" sz="1600" b="1" dirty="0" smtClean="0">
                          <a:solidFill>
                            <a:schemeClr val="bg1"/>
                          </a:solidFill>
                        </a:rPr>
                        <a:t>M2A2</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gridSpan="3">
                  <a:txBody>
                    <a:bodyPr/>
                    <a:lstStyle/>
                    <a:p>
                      <a:r>
                        <a:rPr lang="en-US" sz="1600" b="1" dirty="0" smtClean="0">
                          <a:solidFill>
                            <a:schemeClr val="bg1"/>
                          </a:solidFill>
                        </a:rPr>
                        <a:t>Required</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hMerge="1">
                  <a:txBody>
                    <a:bodyPr/>
                    <a:lstStyle/>
                    <a:p>
                      <a:endParaRPr lang="en-US" dirty="0"/>
                    </a:p>
                  </a:txBody>
                  <a:tcPr/>
                </a:tc>
                <a:tc hMerge="1">
                  <a:txBody>
                    <a:bodyPr/>
                    <a:lstStyle/>
                    <a:p>
                      <a:endParaRPr lang="en-US" dirty="0"/>
                    </a:p>
                  </a:txBody>
                  <a:tcPr/>
                </a:tc>
              </a:tr>
              <a:tr h="228942">
                <a:tc vMerge="1">
                  <a:txBody>
                    <a:bodyPr/>
                    <a:lstStyle/>
                    <a:p>
                      <a:endParaRPr lang="en-US" dirty="0"/>
                    </a:p>
                  </a:txBody>
                  <a:tcPr/>
                </a:tc>
                <a:tc>
                  <a:txBody>
                    <a:bodyPr/>
                    <a:lstStyle/>
                    <a:p>
                      <a:r>
                        <a:rPr lang="en-US" sz="1600" b="1" dirty="0" smtClean="0">
                          <a:solidFill>
                            <a:schemeClr val="bg1"/>
                          </a:solidFill>
                        </a:rPr>
                        <a:t>7.62mm</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c>
                  <a:txBody>
                    <a:bodyPr/>
                    <a:lstStyle/>
                    <a:p>
                      <a:r>
                        <a:rPr lang="en-US" sz="1600" b="1" dirty="0" smtClean="0">
                          <a:solidFill>
                            <a:schemeClr val="bg1"/>
                          </a:solidFill>
                        </a:rPr>
                        <a:t>AP</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c>
                  <a:txBody>
                    <a:bodyPr/>
                    <a:lstStyle/>
                    <a:p>
                      <a:r>
                        <a:rPr lang="en-US" sz="1600" b="1" dirty="0" smtClean="0">
                          <a:solidFill>
                            <a:schemeClr val="bg1"/>
                          </a:solidFill>
                        </a:rPr>
                        <a:t>HE</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00"/>
                    </a:solidFill>
                  </a:tcPr>
                </a:tc>
              </a:tr>
              <a:tr h="228942">
                <a:tc>
                  <a:txBody>
                    <a:bodyPr/>
                    <a:lstStyle/>
                    <a:p>
                      <a:r>
                        <a:rPr lang="en-US" sz="1600" b="1" dirty="0" smtClean="0"/>
                        <a:t>GT II</a:t>
                      </a:r>
                      <a:endParaRPr lang="en-US" sz="16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Dry</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Dry</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Dry</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GT III</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450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r>
                        <a:rPr lang="en-US" sz="1600" b="1" dirty="0" smtClean="0"/>
                        <a:t>GT IV</a:t>
                      </a:r>
                      <a:endParaRPr lang="en-US" sz="16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100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24</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24</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r>
                        <a:rPr lang="en-US" sz="1600" b="1" dirty="0" smtClean="0"/>
                        <a:t>GT V</a:t>
                      </a:r>
                      <a:endParaRPr lang="en-US" sz="16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600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40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24</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r>
                        <a:rPr lang="en-US" sz="1600" b="1" dirty="0" smtClean="0"/>
                        <a:t>GT VI</a:t>
                      </a:r>
                      <a:endParaRPr lang="en-US" sz="16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450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32</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48</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r>
                        <a:rPr lang="en-US" sz="1600" b="1" dirty="0" smtClean="0"/>
                        <a:t>Total</a:t>
                      </a:r>
                      <a:endParaRPr lang="en-US" sz="16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sz="1600" b="0" dirty="0" smtClean="0"/>
                        <a:t>1,650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104</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104</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942">
                <a:tc>
                  <a:txBody>
                    <a:bodyPr/>
                    <a:lstStyle/>
                    <a:p>
                      <a:r>
                        <a:rPr lang="en-US" sz="1600" b="1" dirty="0" smtClean="0">
                          <a:solidFill>
                            <a:schemeClr val="bg1"/>
                          </a:solidFill>
                        </a:rPr>
                        <a:t>Drawn</a:t>
                      </a:r>
                      <a:endParaRPr lang="en-US" sz="1600" b="1" dirty="0">
                        <a:solidFill>
                          <a:schemeClr val="bg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600" b="0" dirty="0" smtClean="0"/>
                        <a:t>40,000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7000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6000</a:t>
                      </a:r>
                      <a:endParaRPr lang="en-US" sz="1600" b="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1866900" y="4800600"/>
          <a:ext cx="2351046" cy="1626115"/>
        </p:xfrm>
        <a:graphic>
          <a:graphicData uri="http://schemas.openxmlformats.org/drawingml/2006/table">
            <a:tbl>
              <a:tblPr firstRow="1" bandRow="1">
                <a:tableStyleId>{2D5ABB26-0587-4C30-8999-92F81FD0307C}</a:tableStyleId>
              </a:tblPr>
              <a:tblGrid>
                <a:gridCol w="1175523"/>
                <a:gridCol w="1175523"/>
              </a:tblGrid>
              <a:tr h="325223">
                <a:tc>
                  <a:txBody>
                    <a:bodyPr/>
                    <a:lstStyle/>
                    <a:p>
                      <a:pPr algn="ctr"/>
                      <a:r>
                        <a:rPr lang="en-US" sz="1100" b="1" dirty="0" smtClean="0">
                          <a:solidFill>
                            <a:schemeClr val="bg1"/>
                          </a:solidFill>
                        </a:rPr>
                        <a:t>Table</a:t>
                      </a:r>
                      <a:endParaRPr lang="en-US" sz="11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en-US" sz="1100" b="1" dirty="0" smtClean="0">
                          <a:solidFill>
                            <a:schemeClr val="bg1"/>
                          </a:solidFill>
                        </a:rPr>
                        <a:t>Range</a:t>
                      </a:r>
                      <a:endParaRPr lang="en-US" sz="11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r>
              <a:tr h="325223">
                <a:tc>
                  <a:txBody>
                    <a:bodyPr/>
                    <a:lstStyle/>
                    <a:p>
                      <a:pPr algn="ctr"/>
                      <a:r>
                        <a:rPr lang="en-US" sz="1100" b="1" baseline="0" dirty="0" smtClean="0"/>
                        <a:t> GT II</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100" dirty="0" smtClean="0"/>
                        <a:t>RG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223">
                <a:tc>
                  <a:txBody>
                    <a:bodyPr/>
                    <a:lstStyle/>
                    <a:p>
                      <a:pPr algn="ctr"/>
                      <a:r>
                        <a:rPr lang="en-US" sz="1100" b="1" dirty="0" smtClean="0"/>
                        <a:t>GT III/IV</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100" dirty="0" smtClean="0"/>
                        <a:t>RG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223">
                <a:tc>
                  <a:txBody>
                    <a:bodyPr/>
                    <a:lstStyle/>
                    <a:p>
                      <a:pPr algn="ctr"/>
                      <a:r>
                        <a:rPr lang="en-US" sz="1100" b="1" dirty="0" smtClean="0"/>
                        <a:t>GT V</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100" dirty="0" smtClean="0"/>
                        <a:t>RG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223">
                <a:tc>
                  <a:txBody>
                    <a:bodyPr/>
                    <a:lstStyle/>
                    <a:p>
                      <a:pPr algn="ctr"/>
                      <a:r>
                        <a:rPr lang="en-US" sz="1100" b="1" dirty="0" smtClean="0"/>
                        <a:t>GT VI</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100" dirty="0" smtClean="0"/>
                        <a:t>RG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529" name="TextBox 13"/>
          <p:cNvSpPr txBox="1">
            <a:spLocks noChangeArrowheads="1"/>
          </p:cNvSpPr>
          <p:nvPr/>
        </p:nvSpPr>
        <p:spPr bwMode="auto">
          <a:xfrm>
            <a:off x="4624388" y="5459413"/>
            <a:ext cx="4413250" cy="739775"/>
          </a:xfrm>
          <a:prstGeom prst="rect">
            <a:avLst/>
          </a:prstGeom>
          <a:solidFill>
            <a:srgbClr val="FFFF99"/>
          </a:solidFill>
          <a:ln w="9525">
            <a:noFill/>
            <a:miter lim="800000"/>
            <a:headEnd/>
            <a:tailEnd/>
          </a:ln>
        </p:spPr>
        <p:txBody>
          <a:bodyPr>
            <a:spAutoFit/>
          </a:bodyPr>
          <a:lstStyle/>
          <a:p>
            <a:r>
              <a:rPr lang="en-US" sz="1400">
                <a:solidFill>
                  <a:schemeClr val="tx1"/>
                </a:solidFill>
              </a:rPr>
              <a:t>Notes:</a:t>
            </a:r>
          </a:p>
          <a:p>
            <a:pPr>
              <a:buFont typeface="Arial" charset="0"/>
              <a:buChar char="•"/>
            </a:pPr>
            <a:r>
              <a:rPr lang="en-US" sz="1400" b="0">
                <a:solidFill>
                  <a:schemeClr val="tx1"/>
                </a:solidFill>
              </a:rPr>
              <a:t> Land locked in</a:t>
            </a:r>
          </a:p>
          <a:p>
            <a:pPr>
              <a:buFont typeface="Arial" charset="0"/>
              <a:buChar char="•"/>
            </a:pPr>
            <a:r>
              <a:rPr lang="en-US" sz="1400" b="0">
                <a:solidFill>
                  <a:schemeClr val="tx1"/>
                </a:solidFill>
              </a:rPr>
              <a:t> Ammo draw has 10% overage to account for refires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E580A666-3246-45C1-AFE2-ADFF587202C9}" type="slidenum">
              <a:rPr lang="en-US"/>
              <a:pPr>
                <a:defRPr/>
              </a:pPr>
              <a:t>12</a:t>
            </a:fld>
            <a:endParaRPr lang="en-US" dirty="0"/>
          </a:p>
        </p:txBody>
      </p:sp>
      <p:sp>
        <p:nvSpPr>
          <p:cNvPr id="20484" name="Title 6"/>
          <p:cNvSpPr>
            <a:spLocks noGrp="1"/>
          </p:cNvSpPr>
          <p:nvPr>
            <p:ph type="title"/>
          </p:nvPr>
        </p:nvSpPr>
        <p:spPr>
          <a:xfrm>
            <a:off x="0" y="1866900"/>
            <a:ext cx="9509125" cy="2438400"/>
          </a:xfrm>
        </p:spPr>
        <p:txBody>
          <a:bodyPr/>
          <a:lstStyle/>
          <a:p>
            <a:r>
              <a:rPr lang="en-US" sz="4800" smtClean="0"/>
              <a:t>RANGE 1</a:t>
            </a:r>
            <a:br>
              <a:rPr lang="en-US" sz="4800" smtClean="0"/>
            </a:br>
            <a:r>
              <a:rPr lang="en-US" sz="4800" smtClean="0"/>
              <a:t>OVERVIEW</a:t>
            </a:r>
            <a:endParaRPr lang="en-US" sz="4400" smtClean="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1116B8-2D44-488B-8DBF-C2FB730F3D8A}" type="slidenum">
              <a:rPr lang="en-US" smtClean="0"/>
              <a:pPr>
                <a:defRPr/>
              </a:pPr>
              <a:t>13</a:t>
            </a:fld>
            <a:endParaRPr lang="en-US" dirty="0"/>
          </a:p>
        </p:txBody>
      </p:sp>
      <p:sp>
        <p:nvSpPr>
          <p:cNvPr id="5"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Range 1</a:t>
            </a:r>
            <a:endParaRPr lang="en-US" dirty="0">
              <a:effectLst>
                <a:outerShdw blurRad="38100" dist="38100" dir="2700000" algn="tl">
                  <a:srgbClr val="000000">
                    <a:alpha val="43137"/>
                  </a:srgbClr>
                </a:outerShdw>
              </a:effectLst>
            </a:endParaRPr>
          </a:p>
        </p:txBody>
      </p:sp>
      <p:pic>
        <p:nvPicPr>
          <p:cNvPr id="21508" name="Picture 3"/>
          <p:cNvPicPr>
            <a:picLocks noChangeAspect="1" noChangeArrowheads="1"/>
          </p:cNvPicPr>
          <p:nvPr/>
        </p:nvPicPr>
        <p:blipFill>
          <a:blip r:embed="rId2" cstate="print"/>
          <a:srcRect l="14566" t="19792" r="65450" b="5682"/>
          <a:stretch>
            <a:fillRect/>
          </a:stretch>
        </p:blipFill>
        <p:spPr bwMode="auto">
          <a:xfrm>
            <a:off x="1239838" y="838200"/>
            <a:ext cx="7242175" cy="5791200"/>
          </a:xfrm>
          <a:prstGeom prst="rect">
            <a:avLst/>
          </a:prstGeom>
          <a:noFill/>
          <a:ln w="9525">
            <a:noFill/>
            <a:miter lim="800000"/>
            <a:headEnd/>
            <a:tailEnd/>
          </a:ln>
        </p:spPr>
      </p:pic>
      <p:sp>
        <p:nvSpPr>
          <p:cNvPr id="21509" name="TextBox 20"/>
          <p:cNvSpPr txBox="1">
            <a:spLocks noChangeArrowheads="1"/>
          </p:cNvSpPr>
          <p:nvPr/>
        </p:nvSpPr>
        <p:spPr bwMode="auto">
          <a:xfrm>
            <a:off x="2165350" y="842963"/>
            <a:ext cx="569913" cy="368300"/>
          </a:xfrm>
          <a:prstGeom prst="rect">
            <a:avLst/>
          </a:prstGeom>
          <a:noFill/>
          <a:ln w="9525">
            <a:noFill/>
            <a:miter lim="800000"/>
            <a:headEnd/>
            <a:tailEnd/>
          </a:ln>
        </p:spPr>
        <p:txBody>
          <a:bodyPr wrap="none">
            <a:spAutoFit/>
          </a:bodyPr>
          <a:lstStyle/>
          <a:p>
            <a:r>
              <a:rPr lang="en-US">
                <a:solidFill>
                  <a:schemeClr val="tx1"/>
                </a:solidFill>
              </a:rPr>
              <a:t>210</a:t>
            </a:r>
          </a:p>
        </p:txBody>
      </p:sp>
      <p:sp>
        <p:nvSpPr>
          <p:cNvPr id="21510" name="TextBox 21"/>
          <p:cNvSpPr txBox="1">
            <a:spLocks noChangeArrowheads="1"/>
          </p:cNvSpPr>
          <p:nvPr/>
        </p:nvSpPr>
        <p:spPr bwMode="auto">
          <a:xfrm>
            <a:off x="7226300" y="838200"/>
            <a:ext cx="569913" cy="369888"/>
          </a:xfrm>
          <a:prstGeom prst="rect">
            <a:avLst/>
          </a:prstGeom>
          <a:noFill/>
          <a:ln w="9525">
            <a:noFill/>
            <a:miter lim="800000"/>
            <a:headEnd/>
            <a:tailEnd/>
          </a:ln>
        </p:spPr>
        <p:txBody>
          <a:bodyPr wrap="none">
            <a:spAutoFit/>
          </a:bodyPr>
          <a:lstStyle/>
          <a:p>
            <a:r>
              <a:rPr lang="en-US">
                <a:solidFill>
                  <a:schemeClr val="tx1"/>
                </a:solidFill>
              </a:rPr>
              <a:t>240</a:t>
            </a:r>
          </a:p>
        </p:txBody>
      </p:sp>
      <p:sp>
        <p:nvSpPr>
          <p:cNvPr id="21511" name="TextBox 22"/>
          <p:cNvSpPr txBox="1">
            <a:spLocks noChangeArrowheads="1"/>
          </p:cNvSpPr>
          <p:nvPr/>
        </p:nvSpPr>
        <p:spPr bwMode="auto">
          <a:xfrm>
            <a:off x="5538788" y="846138"/>
            <a:ext cx="569912" cy="369887"/>
          </a:xfrm>
          <a:prstGeom prst="rect">
            <a:avLst/>
          </a:prstGeom>
          <a:noFill/>
          <a:ln w="9525">
            <a:noFill/>
            <a:miter lim="800000"/>
            <a:headEnd/>
            <a:tailEnd/>
          </a:ln>
        </p:spPr>
        <p:txBody>
          <a:bodyPr wrap="none">
            <a:spAutoFit/>
          </a:bodyPr>
          <a:lstStyle/>
          <a:p>
            <a:r>
              <a:rPr lang="en-US">
                <a:solidFill>
                  <a:schemeClr val="tx1"/>
                </a:solidFill>
              </a:rPr>
              <a:t>230</a:t>
            </a:r>
          </a:p>
        </p:txBody>
      </p:sp>
      <p:sp>
        <p:nvSpPr>
          <p:cNvPr id="21512" name="TextBox 23"/>
          <p:cNvSpPr txBox="1">
            <a:spLocks noChangeArrowheads="1"/>
          </p:cNvSpPr>
          <p:nvPr/>
        </p:nvSpPr>
        <p:spPr bwMode="auto">
          <a:xfrm>
            <a:off x="3873500" y="830263"/>
            <a:ext cx="569913" cy="369887"/>
          </a:xfrm>
          <a:prstGeom prst="rect">
            <a:avLst/>
          </a:prstGeom>
          <a:noFill/>
          <a:ln w="9525">
            <a:noFill/>
            <a:miter lim="800000"/>
            <a:headEnd/>
            <a:tailEnd/>
          </a:ln>
        </p:spPr>
        <p:txBody>
          <a:bodyPr wrap="none">
            <a:spAutoFit/>
          </a:bodyPr>
          <a:lstStyle/>
          <a:p>
            <a:r>
              <a:rPr lang="en-US">
                <a:solidFill>
                  <a:schemeClr val="tx1"/>
                </a:solidFill>
              </a:rPr>
              <a:t>220</a:t>
            </a:r>
          </a:p>
        </p:txBody>
      </p:sp>
      <p:sp>
        <p:nvSpPr>
          <p:cNvPr id="21513" name="TextBox 24"/>
          <p:cNvSpPr txBox="1">
            <a:spLocks noChangeArrowheads="1"/>
          </p:cNvSpPr>
          <p:nvPr/>
        </p:nvSpPr>
        <p:spPr bwMode="auto">
          <a:xfrm>
            <a:off x="958850" y="1355725"/>
            <a:ext cx="568325" cy="369888"/>
          </a:xfrm>
          <a:prstGeom prst="rect">
            <a:avLst/>
          </a:prstGeom>
          <a:noFill/>
          <a:ln w="9525">
            <a:noFill/>
            <a:miter lim="800000"/>
            <a:headEnd/>
            <a:tailEnd/>
          </a:ln>
        </p:spPr>
        <p:txBody>
          <a:bodyPr wrap="none">
            <a:spAutoFit/>
          </a:bodyPr>
          <a:lstStyle/>
          <a:p>
            <a:r>
              <a:rPr lang="en-US">
                <a:solidFill>
                  <a:schemeClr val="tx1"/>
                </a:solidFill>
              </a:rPr>
              <a:t>080</a:t>
            </a:r>
          </a:p>
        </p:txBody>
      </p:sp>
      <p:sp>
        <p:nvSpPr>
          <p:cNvPr id="21514" name="TextBox 25"/>
          <p:cNvSpPr txBox="1">
            <a:spLocks noChangeArrowheads="1"/>
          </p:cNvSpPr>
          <p:nvPr/>
        </p:nvSpPr>
        <p:spPr bwMode="auto">
          <a:xfrm>
            <a:off x="977900" y="2506663"/>
            <a:ext cx="569913" cy="369887"/>
          </a:xfrm>
          <a:prstGeom prst="rect">
            <a:avLst/>
          </a:prstGeom>
          <a:noFill/>
          <a:ln w="9525">
            <a:noFill/>
            <a:miter lim="800000"/>
            <a:headEnd/>
            <a:tailEnd/>
          </a:ln>
        </p:spPr>
        <p:txBody>
          <a:bodyPr wrap="none">
            <a:spAutoFit/>
          </a:bodyPr>
          <a:lstStyle/>
          <a:p>
            <a:r>
              <a:rPr lang="en-US">
                <a:solidFill>
                  <a:schemeClr val="tx1"/>
                </a:solidFill>
              </a:rPr>
              <a:t>070</a:t>
            </a:r>
          </a:p>
        </p:txBody>
      </p:sp>
      <p:sp>
        <p:nvSpPr>
          <p:cNvPr id="21515" name="TextBox 26"/>
          <p:cNvSpPr txBox="1">
            <a:spLocks noChangeArrowheads="1"/>
          </p:cNvSpPr>
          <p:nvPr/>
        </p:nvSpPr>
        <p:spPr bwMode="auto">
          <a:xfrm>
            <a:off x="950913" y="3670300"/>
            <a:ext cx="568325" cy="368300"/>
          </a:xfrm>
          <a:prstGeom prst="rect">
            <a:avLst/>
          </a:prstGeom>
          <a:noFill/>
          <a:ln w="9525">
            <a:noFill/>
            <a:miter lim="800000"/>
            <a:headEnd/>
            <a:tailEnd/>
          </a:ln>
        </p:spPr>
        <p:txBody>
          <a:bodyPr wrap="none">
            <a:spAutoFit/>
          </a:bodyPr>
          <a:lstStyle/>
          <a:p>
            <a:r>
              <a:rPr lang="en-US">
                <a:solidFill>
                  <a:schemeClr val="tx1"/>
                </a:solidFill>
              </a:rPr>
              <a:t>060</a:t>
            </a:r>
          </a:p>
        </p:txBody>
      </p:sp>
      <p:sp>
        <p:nvSpPr>
          <p:cNvPr id="21516" name="TextBox 27"/>
          <p:cNvSpPr txBox="1">
            <a:spLocks noChangeArrowheads="1"/>
          </p:cNvSpPr>
          <p:nvPr/>
        </p:nvSpPr>
        <p:spPr bwMode="auto">
          <a:xfrm>
            <a:off x="946150" y="4808538"/>
            <a:ext cx="569913" cy="369887"/>
          </a:xfrm>
          <a:prstGeom prst="rect">
            <a:avLst/>
          </a:prstGeom>
          <a:noFill/>
          <a:ln w="9525">
            <a:noFill/>
            <a:miter lim="800000"/>
            <a:headEnd/>
            <a:tailEnd/>
          </a:ln>
        </p:spPr>
        <p:txBody>
          <a:bodyPr wrap="none">
            <a:spAutoFit/>
          </a:bodyPr>
          <a:lstStyle/>
          <a:p>
            <a:r>
              <a:rPr lang="en-US">
                <a:solidFill>
                  <a:schemeClr val="tx1"/>
                </a:solidFill>
              </a:rPr>
              <a:t>050</a:t>
            </a:r>
          </a:p>
        </p:txBody>
      </p:sp>
      <p:sp>
        <p:nvSpPr>
          <p:cNvPr id="21517" name="TextBox 28"/>
          <p:cNvSpPr txBox="1">
            <a:spLocks noChangeArrowheads="1"/>
          </p:cNvSpPr>
          <p:nvPr/>
        </p:nvSpPr>
        <p:spPr bwMode="auto">
          <a:xfrm>
            <a:off x="942975" y="5983288"/>
            <a:ext cx="568325" cy="369887"/>
          </a:xfrm>
          <a:prstGeom prst="rect">
            <a:avLst/>
          </a:prstGeom>
          <a:noFill/>
          <a:ln w="9525">
            <a:noFill/>
            <a:miter lim="800000"/>
            <a:headEnd/>
            <a:tailEnd/>
          </a:ln>
        </p:spPr>
        <p:txBody>
          <a:bodyPr wrap="none">
            <a:spAutoFit/>
          </a:bodyPr>
          <a:lstStyle/>
          <a:p>
            <a:r>
              <a:rPr lang="en-US">
                <a:solidFill>
                  <a:schemeClr val="tx1"/>
                </a:solidFill>
              </a:rPr>
              <a:t>040</a:t>
            </a:r>
          </a:p>
        </p:txBody>
      </p:sp>
      <p:pic>
        <p:nvPicPr>
          <p:cNvPr id="21518" name="Picture 4"/>
          <p:cNvPicPr>
            <a:picLocks noChangeAspect="1" noChangeArrowheads="1"/>
          </p:cNvPicPr>
          <p:nvPr/>
        </p:nvPicPr>
        <p:blipFill>
          <a:blip r:embed="rId3" cstate="print"/>
          <a:srcRect l="39366" t="77118" r="56511" b="7410"/>
          <a:stretch>
            <a:fillRect/>
          </a:stretch>
        </p:blipFill>
        <p:spPr bwMode="auto">
          <a:xfrm>
            <a:off x="7026275" y="3967163"/>
            <a:ext cx="2178050" cy="2554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74663" y="0"/>
            <a:ext cx="8559800" cy="1143000"/>
          </a:xfrm>
        </p:spPr>
        <p:txBody>
          <a:bodyPr/>
          <a:lstStyle/>
          <a:p>
            <a:pPr eaLnBrk="1" hangingPunct="1"/>
            <a:r>
              <a:rPr lang="en-US" smtClean="0"/>
              <a:t>Overview</a:t>
            </a:r>
          </a:p>
        </p:txBody>
      </p:sp>
      <p:pic>
        <p:nvPicPr>
          <p:cNvPr id="22531" name="Picture 2"/>
          <p:cNvPicPr>
            <a:picLocks noChangeAspect="1" noChangeArrowheads="1"/>
          </p:cNvPicPr>
          <p:nvPr/>
        </p:nvPicPr>
        <p:blipFill>
          <a:blip r:embed="rId2" cstate="print"/>
          <a:srcRect/>
          <a:stretch>
            <a:fillRect/>
          </a:stretch>
        </p:blipFill>
        <p:spPr bwMode="auto">
          <a:xfrm>
            <a:off x="669925" y="947738"/>
            <a:ext cx="8186738" cy="5686425"/>
          </a:xfrm>
          <a:prstGeom prst="rect">
            <a:avLst/>
          </a:prstGeom>
          <a:noFill/>
          <a:ln w="9525">
            <a:noFill/>
            <a:miter lim="800000"/>
            <a:headEnd/>
            <a:tailEnd/>
          </a:ln>
        </p:spPr>
      </p:pic>
      <p:sp>
        <p:nvSpPr>
          <p:cNvPr id="29" name="Freeform 28"/>
          <p:cNvSpPr/>
          <p:nvPr/>
        </p:nvSpPr>
        <p:spPr>
          <a:xfrm>
            <a:off x="631825" y="4043363"/>
            <a:ext cx="795338" cy="1027112"/>
          </a:xfrm>
          <a:custGeom>
            <a:avLst/>
            <a:gdLst>
              <a:gd name="connsiteX0" fmla="*/ 888642 w 888642"/>
              <a:gd name="connsiteY0" fmla="*/ 0 h 1159099"/>
              <a:gd name="connsiteX1" fmla="*/ 0 w 888642"/>
              <a:gd name="connsiteY1" fmla="*/ 386367 h 1159099"/>
              <a:gd name="connsiteX2" fmla="*/ 0 w 888642"/>
              <a:gd name="connsiteY2" fmla="*/ 708338 h 1159099"/>
              <a:gd name="connsiteX3" fmla="*/ 399245 w 888642"/>
              <a:gd name="connsiteY3" fmla="*/ 1159099 h 1159099"/>
              <a:gd name="connsiteX4" fmla="*/ 592428 w 888642"/>
              <a:gd name="connsiteY4" fmla="*/ 1146220 h 1159099"/>
              <a:gd name="connsiteX5" fmla="*/ 888642 w 888642"/>
              <a:gd name="connsiteY5" fmla="*/ 0 h 11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642" h="1159099">
                <a:moveTo>
                  <a:pt x="888642" y="0"/>
                </a:moveTo>
                <a:lnTo>
                  <a:pt x="0" y="386367"/>
                </a:lnTo>
                <a:lnTo>
                  <a:pt x="0" y="708338"/>
                </a:lnTo>
                <a:lnTo>
                  <a:pt x="399245" y="1159099"/>
                </a:lnTo>
                <a:lnTo>
                  <a:pt x="592428" y="1146220"/>
                </a:lnTo>
                <a:lnTo>
                  <a:pt x="888642" y="0"/>
                </a:lnTo>
                <a:close/>
              </a:path>
            </a:pathLst>
          </a:custGeom>
          <a:solidFill>
            <a:srgbClr val="92D050">
              <a:alpha val="14000"/>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3" name="TextBox 5"/>
          <p:cNvSpPr txBox="1">
            <a:spLocks noChangeArrowheads="1"/>
          </p:cNvSpPr>
          <p:nvPr/>
        </p:nvSpPr>
        <p:spPr bwMode="auto">
          <a:xfrm>
            <a:off x="592138" y="4405313"/>
            <a:ext cx="687387" cy="400050"/>
          </a:xfrm>
          <a:prstGeom prst="rect">
            <a:avLst/>
          </a:prstGeom>
          <a:noFill/>
          <a:ln w="9525">
            <a:noFill/>
            <a:miter lim="800000"/>
            <a:headEnd/>
            <a:tailEnd/>
          </a:ln>
        </p:spPr>
        <p:txBody>
          <a:bodyPr>
            <a:spAutoFit/>
          </a:bodyPr>
          <a:lstStyle/>
          <a:p>
            <a:r>
              <a:rPr lang="en-US" sz="1000">
                <a:latin typeface="Calibri" pitchFamily="34" charset="0"/>
              </a:rPr>
              <a:t>Ammo Pad</a:t>
            </a:r>
          </a:p>
        </p:txBody>
      </p:sp>
      <p:sp>
        <p:nvSpPr>
          <p:cNvPr id="31" name="Freeform 30"/>
          <p:cNvSpPr/>
          <p:nvPr/>
        </p:nvSpPr>
        <p:spPr>
          <a:xfrm>
            <a:off x="4206875" y="3944938"/>
            <a:ext cx="2860675" cy="1630362"/>
          </a:xfrm>
          <a:custGeom>
            <a:avLst/>
            <a:gdLst>
              <a:gd name="connsiteX0" fmla="*/ 1043188 w 3193960"/>
              <a:gd name="connsiteY0" fmla="*/ 1751527 h 1841679"/>
              <a:gd name="connsiteX1" fmla="*/ 1146219 w 3193960"/>
              <a:gd name="connsiteY1" fmla="*/ 1841679 h 1841679"/>
              <a:gd name="connsiteX2" fmla="*/ 1609859 w 3193960"/>
              <a:gd name="connsiteY2" fmla="*/ 1468192 h 1841679"/>
              <a:gd name="connsiteX3" fmla="*/ 1738648 w 3193960"/>
              <a:gd name="connsiteY3" fmla="*/ 1622738 h 1841679"/>
              <a:gd name="connsiteX4" fmla="*/ 2253802 w 3193960"/>
              <a:gd name="connsiteY4" fmla="*/ 1275009 h 1841679"/>
              <a:gd name="connsiteX5" fmla="*/ 2150771 w 3193960"/>
              <a:gd name="connsiteY5" fmla="*/ 1107583 h 1841679"/>
              <a:gd name="connsiteX6" fmla="*/ 3193960 w 3193960"/>
              <a:gd name="connsiteY6" fmla="*/ 412124 h 1841679"/>
              <a:gd name="connsiteX7" fmla="*/ 2897746 w 3193960"/>
              <a:gd name="connsiteY7" fmla="*/ 0 h 1841679"/>
              <a:gd name="connsiteX8" fmla="*/ 2369712 w 3193960"/>
              <a:gd name="connsiteY8" fmla="*/ 244699 h 1841679"/>
              <a:gd name="connsiteX9" fmla="*/ 2009104 w 3193960"/>
              <a:gd name="connsiteY9" fmla="*/ 321972 h 1841679"/>
              <a:gd name="connsiteX10" fmla="*/ 1622738 w 3193960"/>
              <a:gd name="connsiteY10" fmla="*/ 321972 h 1841679"/>
              <a:gd name="connsiteX11" fmla="*/ 1313645 w 3193960"/>
              <a:gd name="connsiteY11" fmla="*/ 283335 h 1841679"/>
              <a:gd name="connsiteX12" fmla="*/ 1133340 w 3193960"/>
              <a:gd name="connsiteY12" fmla="*/ 206062 h 1841679"/>
              <a:gd name="connsiteX13" fmla="*/ 759853 w 3193960"/>
              <a:gd name="connsiteY13" fmla="*/ 476518 h 1841679"/>
              <a:gd name="connsiteX14" fmla="*/ 360608 w 3193960"/>
              <a:gd name="connsiteY14" fmla="*/ 901521 h 1841679"/>
              <a:gd name="connsiteX15" fmla="*/ 90152 w 3193960"/>
              <a:gd name="connsiteY15" fmla="*/ 1249251 h 1841679"/>
              <a:gd name="connsiteX16" fmla="*/ 0 w 3193960"/>
              <a:gd name="connsiteY16" fmla="*/ 1313645 h 1841679"/>
              <a:gd name="connsiteX17" fmla="*/ 115909 w 3193960"/>
              <a:gd name="connsiteY17" fmla="*/ 1455313 h 1841679"/>
              <a:gd name="connsiteX18" fmla="*/ 463639 w 3193960"/>
              <a:gd name="connsiteY18" fmla="*/ 1403797 h 1841679"/>
              <a:gd name="connsiteX19" fmla="*/ 682580 w 3193960"/>
              <a:gd name="connsiteY19" fmla="*/ 1403797 h 1841679"/>
              <a:gd name="connsiteX20" fmla="*/ 1004552 w 3193960"/>
              <a:gd name="connsiteY20" fmla="*/ 1442434 h 1841679"/>
              <a:gd name="connsiteX21" fmla="*/ 1043188 w 3193960"/>
              <a:gd name="connsiteY21" fmla="*/ 1751527 h 184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3960" h="1841679">
                <a:moveTo>
                  <a:pt x="1043188" y="1751527"/>
                </a:moveTo>
                <a:lnTo>
                  <a:pt x="1146219" y="1841679"/>
                </a:lnTo>
                <a:lnTo>
                  <a:pt x="1609859" y="1468192"/>
                </a:lnTo>
                <a:lnTo>
                  <a:pt x="1738648" y="1622738"/>
                </a:lnTo>
                <a:lnTo>
                  <a:pt x="2253802" y="1275009"/>
                </a:lnTo>
                <a:lnTo>
                  <a:pt x="2150771" y="1107583"/>
                </a:lnTo>
                <a:lnTo>
                  <a:pt x="3193960" y="412124"/>
                </a:lnTo>
                <a:lnTo>
                  <a:pt x="2897746" y="0"/>
                </a:lnTo>
                <a:lnTo>
                  <a:pt x="2369712" y="244699"/>
                </a:lnTo>
                <a:lnTo>
                  <a:pt x="2009104" y="321972"/>
                </a:lnTo>
                <a:lnTo>
                  <a:pt x="1622738" y="321972"/>
                </a:lnTo>
                <a:lnTo>
                  <a:pt x="1313645" y="283335"/>
                </a:lnTo>
                <a:lnTo>
                  <a:pt x="1133340" y="206062"/>
                </a:lnTo>
                <a:lnTo>
                  <a:pt x="759853" y="476518"/>
                </a:lnTo>
                <a:lnTo>
                  <a:pt x="360608" y="901521"/>
                </a:lnTo>
                <a:lnTo>
                  <a:pt x="90152" y="1249251"/>
                </a:lnTo>
                <a:lnTo>
                  <a:pt x="0" y="1313645"/>
                </a:lnTo>
                <a:lnTo>
                  <a:pt x="115909" y="1455313"/>
                </a:lnTo>
                <a:lnTo>
                  <a:pt x="463639" y="1403797"/>
                </a:lnTo>
                <a:lnTo>
                  <a:pt x="682580" y="1403797"/>
                </a:lnTo>
                <a:lnTo>
                  <a:pt x="1004552" y="1442434"/>
                </a:lnTo>
                <a:lnTo>
                  <a:pt x="1043188" y="1751527"/>
                </a:lnTo>
                <a:close/>
              </a:path>
            </a:pathLst>
          </a:custGeom>
          <a:solidFill>
            <a:srgbClr val="FF0000">
              <a:alpha val="17000"/>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rot="2575938">
            <a:off x="4600575" y="4506913"/>
            <a:ext cx="223838" cy="536575"/>
          </a:xfrm>
          <a:prstGeom prst="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6" name="TextBox 8"/>
          <p:cNvSpPr txBox="1">
            <a:spLocks noChangeArrowheads="1"/>
          </p:cNvSpPr>
          <p:nvPr/>
        </p:nvSpPr>
        <p:spPr bwMode="auto">
          <a:xfrm>
            <a:off x="4267200" y="5551488"/>
            <a:ext cx="2325688" cy="460375"/>
          </a:xfrm>
          <a:prstGeom prst="rect">
            <a:avLst/>
          </a:prstGeom>
          <a:noFill/>
          <a:ln w="9525">
            <a:noFill/>
            <a:miter lim="800000"/>
            <a:headEnd/>
            <a:tailEnd/>
          </a:ln>
        </p:spPr>
        <p:txBody>
          <a:bodyPr>
            <a:spAutoFit/>
          </a:bodyPr>
          <a:lstStyle/>
          <a:p>
            <a:r>
              <a:rPr lang="en-US" sz="1200">
                <a:latin typeface="Calibri" pitchFamily="34" charset="0"/>
              </a:rPr>
              <a:t>Ground Guide Area (2.5 Ton &amp; Above)</a:t>
            </a:r>
          </a:p>
        </p:txBody>
      </p:sp>
      <p:sp>
        <p:nvSpPr>
          <p:cNvPr id="22537" name="TextBox 9"/>
          <p:cNvSpPr txBox="1">
            <a:spLocks noChangeArrowheads="1"/>
          </p:cNvSpPr>
          <p:nvPr/>
        </p:nvSpPr>
        <p:spPr bwMode="auto">
          <a:xfrm>
            <a:off x="3644900" y="3570288"/>
            <a:ext cx="1217613" cy="460375"/>
          </a:xfrm>
          <a:prstGeom prst="rect">
            <a:avLst/>
          </a:prstGeom>
          <a:noFill/>
          <a:ln w="9525">
            <a:noFill/>
            <a:miter lim="800000"/>
            <a:headEnd/>
            <a:tailEnd/>
          </a:ln>
        </p:spPr>
        <p:txBody>
          <a:bodyPr>
            <a:spAutoFit/>
          </a:bodyPr>
          <a:lstStyle/>
          <a:p>
            <a:r>
              <a:rPr lang="en-US" sz="1200">
                <a:latin typeface="Calibri" pitchFamily="34" charset="0"/>
              </a:rPr>
              <a:t>Maintenance Area</a:t>
            </a:r>
          </a:p>
        </p:txBody>
      </p:sp>
      <p:cxnSp>
        <p:nvCxnSpPr>
          <p:cNvPr id="35" name="Straight Arrow Connector 34"/>
          <p:cNvCxnSpPr/>
          <p:nvPr/>
        </p:nvCxnSpPr>
        <p:spPr>
          <a:xfrm rot="16200000" flipH="1">
            <a:off x="4591844" y="4106069"/>
            <a:ext cx="739775" cy="68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39" name="TextBox 13"/>
          <p:cNvSpPr txBox="1">
            <a:spLocks noChangeArrowheads="1"/>
          </p:cNvSpPr>
          <p:nvPr/>
        </p:nvSpPr>
        <p:spPr bwMode="auto">
          <a:xfrm>
            <a:off x="5394325" y="1893888"/>
            <a:ext cx="906463" cy="460375"/>
          </a:xfrm>
          <a:prstGeom prst="rect">
            <a:avLst/>
          </a:prstGeom>
          <a:noFill/>
          <a:ln w="9525">
            <a:noFill/>
            <a:miter lim="800000"/>
            <a:headEnd/>
            <a:tailEnd/>
          </a:ln>
        </p:spPr>
        <p:txBody>
          <a:bodyPr>
            <a:spAutoFit/>
          </a:bodyPr>
          <a:lstStyle/>
          <a:p>
            <a:r>
              <a:rPr lang="en-US" sz="1200">
                <a:latin typeface="Calibri" pitchFamily="34" charset="0"/>
              </a:rPr>
              <a:t>RNG 1 Tower</a:t>
            </a:r>
          </a:p>
        </p:txBody>
      </p:sp>
      <p:cxnSp>
        <p:nvCxnSpPr>
          <p:cNvPr id="37" name="Straight Arrow Connector 36"/>
          <p:cNvCxnSpPr/>
          <p:nvPr/>
        </p:nvCxnSpPr>
        <p:spPr>
          <a:xfrm rot="16200000" flipH="1">
            <a:off x="6115051" y="2405062"/>
            <a:ext cx="741362" cy="682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Cross 37"/>
          <p:cNvSpPr/>
          <p:nvPr/>
        </p:nvSpPr>
        <p:spPr>
          <a:xfrm>
            <a:off x="5807075" y="3222625"/>
            <a:ext cx="136525" cy="134938"/>
          </a:xfrm>
          <a:prstGeom prst="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a:xfrm>
            <a:off x="6226175" y="4251325"/>
            <a:ext cx="204788" cy="201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a:xfrm rot="3350187">
            <a:off x="5988844" y="4863306"/>
            <a:ext cx="174625" cy="4683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44" name="TextBox 18"/>
          <p:cNvSpPr txBox="1">
            <a:spLocks noChangeArrowheads="1"/>
          </p:cNvSpPr>
          <p:nvPr/>
        </p:nvSpPr>
        <p:spPr bwMode="auto">
          <a:xfrm>
            <a:off x="7610475" y="4179888"/>
            <a:ext cx="427038" cy="276225"/>
          </a:xfrm>
          <a:prstGeom prst="rect">
            <a:avLst/>
          </a:prstGeom>
          <a:noFill/>
          <a:ln w="9525">
            <a:noFill/>
            <a:miter lim="800000"/>
            <a:headEnd/>
            <a:tailEnd/>
          </a:ln>
        </p:spPr>
        <p:txBody>
          <a:bodyPr>
            <a:spAutoFit/>
          </a:bodyPr>
          <a:lstStyle/>
          <a:p>
            <a:r>
              <a:rPr lang="en-US" sz="1200">
                <a:latin typeface="Calibri" pitchFamily="34" charset="0"/>
              </a:rPr>
              <a:t>CP</a:t>
            </a:r>
          </a:p>
        </p:txBody>
      </p:sp>
      <p:cxnSp>
        <p:nvCxnSpPr>
          <p:cNvPr id="42" name="Straight Arrow Connector 41"/>
          <p:cNvCxnSpPr>
            <a:stCxn id="22544" idx="1"/>
          </p:cNvCxnSpPr>
          <p:nvPr/>
        </p:nvCxnSpPr>
        <p:spPr>
          <a:xfrm rot="10800000" flipV="1">
            <a:off x="6519863" y="4318000"/>
            <a:ext cx="1090612" cy="11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6" name="TextBox 20"/>
          <p:cNvSpPr txBox="1">
            <a:spLocks noChangeArrowheads="1"/>
          </p:cNvSpPr>
          <p:nvPr/>
        </p:nvSpPr>
        <p:spPr bwMode="auto">
          <a:xfrm>
            <a:off x="6764338" y="4941888"/>
            <a:ext cx="650875" cy="460375"/>
          </a:xfrm>
          <a:prstGeom prst="rect">
            <a:avLst/>
          </a:prstGeom>
          <a:noFill/>
          <a:ln w="9525">
            <a:noFill/>
            <a:miter lim="800000"/>
            <a:headEnd/>
            <a:tailEnd/>
          </a:ln>
        </p:spPr>
        <p:txBody>
          <a:bodyPr>
            <a:spAutoFit/>
          </a:bodyPr>
          <a:lstStyle/>
          <a:p>
            <a:r>
              <a:rPr lang="en-US" sz="1200">
                <a:latin typeface="Calibri" pitchFamily="34" charset="0"/>
              </a:rPr>
              <a:t>Fuel Site</a:t>
            </a:r>
          </a:p>
        </p:txBody>
      </p:sp>
      <p:cxnSp>
        <p:nvCxnSpPr>
          <p:cNvPr id="44" name="Straight Arrow Connector 43"/>
          <p:cNvCxnSpPr/>
          <p:nvPr/>
        </p:nvCxnSpPr>
        <p:spPr>
          <a:xfrm rot="16200000" flipV="1">
            <a:off x="6767513" y="5065713"/>
            <a:ext cx="15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8" name="TextBox 23"/>
          <p:cNvSpPr txBox="1">
            <a:spLocks noChangeArrowheads="1"/>
          </p:cNvSpPr>
          <p:nvPr/>
        </p:nvSpPr>
        <p:spPr bwMode="auto">
          <a:xfrm>
            <a:off x="6913563" y="1208088"/>
            <a:ext cx="417512" cy="460375"/>
          </a:xfrm>
          <a:prstGeom prst="rect">
            <a:avLst/>
          </a:prstGeom>
          <a:noFill/>
          <a:ln w="9525">
            <a:noFill/>
            <a:miter lim="800000"/>
            <a:headEnd/>
            <a:tailEnd/>
          </a:ln>
        </p:spPr>
        <p:txBody>
          <a:bodyPr>
            <a:spAutoFit/>
          </a:bodyPr>
          <a:lstStyle/>
          <a:p>
            <a:r>
              <a:rPr lang="en-US" sz="1200">
                <a:latin typeface="Calibri" pitchFamily="34" charset="0"/>
              </a:rPr>
              <a:t>BP 1</a:t>
            </a:r>
          </a:p>
        </p:txBody>
      </p:sp>
      <p:cxnSp>
        <p:nvCxnSpPr>
          <p:cNvPr id="46" name="Straight Arrow Connector 45"/>
          <p:cNvCxnSpPr/>
          <p:nvPr/>
        </p:nvCxnSpPr>
        <p:spPr>
          <a:xfrm>
            <a:off x="7223125" y="1409700"/>
            <a:ext cx="8874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0" name="TextBox 27"/>
          <p:cNvSpPr txBox="1">
            <a:spLocks noChangeArrowheads="1"/>
          </p:cNvSpPr>
          <p:nvPr/>
        </p:nvSpPr>
        <p:spPr bwMode="auto">
          <a:xfrm>
            <a:off x="6770688" y="1817688"/>
            <a:ext cx="1290637" cy="460375"/>
          </a:xfrm>
          <a:prstGeom prst="rect">
            <a:avLst/>
          </a:prstGeom>
          <a:noFill/>
          <a:ln w="9525">
            <a:noFill/>
            <a:miter lim="800000"/>
            <a:headEnd/>
            <a:tailEnd/>
          </a:ln>
        </p:spPr>
        <p:txBody>
          <a:bodyPr>
            <a:spAutoFit/>
          </a:bodyPr>
          <a:lstStyle/>
          <a:p>
            <a:r>
              <a:rPr lang="en-US" sz="1200">
                <a:latin typeface="Calibri" pitchFamily="34" charset="0"/>
              </a:rPr>
              <a:t>Boresight/Zero Line</a:t>
            </a:r>
          </a:p>
        </p:txBody>
      </p:sp>
      <p:cxnSp>
        <p:nvCxnSpPr>
          <p:cNvPr id="48" name="Straight Arrow Connector 47"/>
          <p:cNvCxnSpPr/>
          <p:nvPr/>
        </p:nvCxnSpPr>
        <p:spPr>
          <a:xfrm flipV="1">
            <a:off x="8128000" y="1789113"/>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2" name="TextBox 30"/>
          <p:cNvSpPr txBox="1">
            <a:spLocks noChangeArrowheads="1"/>
          </p:cNvSpPr>
          <p:nvPr/>
        </p:nvSpPr>
        <p:spPr bwMode="auto">
          <a:xfrm>
            <a:off x="8216900" y="2732088"/>
            <a:ext cx="1169988" cy="460375"/>
          </a:xfrm>
          <a:prstGeom prst="rect">
            <a:avLst/>
          </a:prstGeom>
          <a:noFill/>
          <a:ln w="9525">
            <a:noFill/>
            <a:miter lim="800000"/>
            <a:headEnd/>
            <a:tailEnd/>
          </a:ln>
        </p:spPr>
        <p:txBody>
          <a:bodyPr>
            <a:spAutoFit/>
          </a:bodyPr>
          <a:lstStyle/>
          <a:p>
            <a:r>
              <a:rPr lang="en-US" sz="1200">
                <a:latin typeface="Calibri" pitchFamily="34" charset="0"/>
              </a:rPr>
              <a:t>RSO’s Clearing Pit</a:t>
            </a:r>
          </a:p>
        </p:txBody>
      </p:sp>
      <p:cxnSp>
        <p:nvCxnSpPr>
          <p:cNvPr id="50" name="Straight Arrow Connector 49"/>
          <p:cNvCxnSpPr/>
          <p:nvPr/>
        </p:nvCxnSpPr>
        <p:spPr>
          <a:xfrm rot="5400000" flipH="1" flipV="1">
            <a:off x="8318500" y="2132013"/>
            <a:ext cx="838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677150" y="3084513"/>
            <a:ext cx="4905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52950" y="2932113"/>
            <a:ext cx="476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7850187" y="3260726"/>
            <a:ext cx="555625"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08400" y="3008313"/>
            <a:ext cx="762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8" name="TextBox 39"/>
          <p:cNvSpPr txBox="1">
            <a:spLocks noChangeArrowheads="1"/>
          </p:cNvSpPr>
          <p:nvPr/>
        </p:nvSpPr>
        <p:spPr bwMode="auto">
          <a:xfrm>
            <a:off x="3108325" y="3033713"/>
            <a:ext cx="887413" cy="246062"/>
          </a:xfrm>
          <a:prstGeom prst="rect">
            <a:avLst/>
          </a:prstGeom>
          <a:noFill/>
          <a:ln w="9525">
            <a:noFill/>
            <a:miter lim="800000"/>
            <a:headEnd/>
            <a:tailEnd/>
          </a:ln>
        </p:spPr>
        <p:txBody>
          <a:bodyPr>
            <a:spAutoFit/>
          </a:bodyPr>
          <a:lstStyle/>
          <a:p>
            <a:r>
              <a:rPr lang="en-US" sz="1000">
                <a:latin typeface="Calibri" pitchFamily="34" charset="0"/>
              </a:rPr>
              <a:t>Fire Line</a:t>
            </a:r>
          </a:p>
        </p:txBody>
      </p:sp>
      <p:sp>
        <p:nvSpPr>
          <p:cNvPr id="22559" name="TextBox 40"/>
          <p:cNvSpPr txBox="1">
            <a:spLocks noChangeArrowheads="1"/>
          </p:cNvSpPr>
          <p:nvPr/>
        </p:nvSpPr>
        <p:spPr bwMode="auto">
          <a:xfrm>
            <a:off x="8278813" y="3611563"/>
            <a:ext cx="887412" cy="246062"/>
          </a:xfrm>
          <a:prstGeom prst="rect">
            <a:avLst/>
          </a:prstGeom>
          <a:noFill/>
          <a:ln w="9525">
            <a:noFill/>
            <a:miter lim="800000"/>
            <a:headEnd/>
            <a:tailEnd/>
          </a:ln>
        </p:spPr>
        <p:txBody>
          <a:bodyPr>
            <a:spAutoFit/>
          </a:bodyPr>
          <a:lstStyle/>
          <a:p>
            <a:r>
              <a:rPr lang="en-US" sz="1000">
                <a:latin typeface="Calibri" pitchFamily="34" charset="0"/>
              </a:rPr>
              <a:t>Fire Line</a:t>
            </a:r>
          </a:p>
        </p:txBody>
      </p:sp>
      <p:sp>
        <p:nvSpPr>
          <p:cNvPr id="22560" name="TextBox 33"/>
          <p:cNvSpPr txBox="1">
            <a:spLocks noChangeArrowheads="1"/>
          </p:cNvSpPr>
          <p:nvPr/>
        </p:nvSpPr>
        <p:spPr bwMode="auto">
          <a:xfrm>
            <a:off x="5318125" y="4630738"/>
            <a:ext cx="817563" cy="215900"/>
          </a:xfrm>
          <a:prstGeom prst="rect">
            <a:avLst/>
          </a:prstGeom>
          <a:noFill/>
          <a:ln w="9525">
            <a:noFill/>
            <a:miter lim="800000"/>
            <a:headEnd/>
            <a:tailEnd/>
          </a:ln>
        </p:spPr>
        <p:txBody>
          <a:bodyPr>
            <a:spAutoFit/>
          </a:bodyPr>
          <a:lstStyle/>
          <a:p>
            <a:r>
              <a:rPr lang="en-US" sz="800"/>
              <a:t>AAR Shack</a:t>
            </a:r>
          </a:p>
        </p:txBody>
      </p:sp>
      <p:sp>
        <p:nvSpPr>
          <p:cNvPr id="22561" name="TextBox 34"/>
          <p:cNvSpPr txBox="1">
            <a:spLocks noChangeArrowheads="1"/>
          </p:cNvSpPr>
          <p:nvPr/>
        </p:nvSpPr>
        <p:spPr bwMode="auto">
          <a:xfrm>
            <a:off x="4329113" y="5892800"/>
            <a:ext cx="1023937" cy="646113"/>
          </a:xfrm>
          <a:prstGeom prst="rect">
            <a:avLst/>
          </a:prstGeom>
          <a:noFill/>
          <a:ln w="9525">
            <a:noFill/>
            <a:miter lim="800000"/>
            <a:headEnd/>
            <a:tailEnd/>
          </a:ln>
        </p:spPr>
        <p:txBody>
          <a:bodyPr>
            <a:spAutoFit/>
          </a:bodyPr>
          <a:lstStyle/>
          <a:p>
            <a:r>
              <a:rPr lang="en-US"/>
              <a:t>Gate Guard</a:t>
            </a:r>
          </a:p>
        </p:txBody>
      </p:sp>
      <p:sp>
        <p:nvSpPr>
          <p:cNvPr id="22562" name="TextBox 18"/>
          <p:cNvSpPr txBox="1">
            <a:spLocks noChangeArrowheads="1"/>
          </p:cNvSpPr>
          <p:nvPr/>
        </p:nvSpPr>
        <p:spPr bwMode="auto">
          <a:xfrm>
            <a:off x="5273675" y="3300413"/>
            <a:ext cx="1436688" cy="276225"/>
          </a:xfrm>
          <a:prstGeom prst="rect">
            <a:avLst/>
          </a:prstGeom>
          <a:noFill/>
          <a:ln w="9525">
            <a:noFill/>
            <a:miter lim="800000"/>
            <a:headEnd/>
            <a:tailEnd/>
          </a:ln>
        </p:spPr>
        <p:txBody>
          <a:bodyPr>
            <a:spAutoFit/>
          </a:bodyPr>
          <a:lstStyle/>
          <a:p>
            <a:r>
              <a:rPr lang="en-US" sz="1200">
                <a:latin typeface="Calibri" pitchFamily="34" charset="0"/>
              </a:rPr>
              <a:t>CASEVAC Vehicle</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Detailed</a:t>
            </a:r>
          </a:p>
        </p:txBody>
      </p:sp>
      <p:pic>
        <p:nvPicPr>
          <p:cNvPr id="23555" name="Picture 2" descr="C:\Users\Public\Documents\MG\Gunnery2011\Range1-Pics\Small.jpg"/>
          <p:cNvPicPr>
            <a:picLocks noChangeAspect="1" noChangeArrowheads="1"/>
          </p:cNvPicPr>
          <p:nvPr/>
        </p:nvPicPr>
        <p:blipFill>
          <a:blip r:embed="rId2" cstate="print"/>
          <a:srcRect/>
          <a:stretch>
            <a:fillRect/>
          </a:stretch>
        </p:blipFill>
        <p:spPr bwMode="auto">
          <a:xfrm>
            <a:off x="633413" y="1219200"/>
            <a:ext cx="8083550" cy="5453063"/>
          </a:xfrm>
          <a:prstGeom prst="rect">
            <a:avLst/>
          </a:prstGeom>
          <a:noFill/>
          <a:ln w="9525">
            <a:noFill/>
            <a:miter lim="800000"/>
            <a:headEnd/>
            <a:tailEnd/>
          </a:ln>
        </p:spPr>
      </p:pic>
      <p:sp>
        <p:nvSpPr>
          <p:cNvPr id="4" name="Right Arrow 3"/>
          <p:cNvSpPr/>
          <p:nvPr/>
        </p:nvSpPr>
        <p:spPr>
          <a:xfrm rot="14548804">
            <a:off x="3041650" y="1606550"/>
            <a:ext cx="457200" cy="158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57" name="TextBox 4"/>
          <p:cNvSpPr txBox="1">
            <a:spLocks noChangeArrowheads="1"/>
          </p:cNvSpPr>
          <p:nvPr/>
        </p:nvSpPr>
        <p:spPr bwMode="auto">
          <a:xfrm>
            <a:off x="3090863" y="1905000"/>
            <a:ext cx="871537" cy="646113"/>
          </a:xfrm>
          <a:prstGeom prst="rect">
            <a:avLst/>
          </a:prstGeom>
          <a:noFill/>
          <a:ln w="9525">
            <a:noFill/>
            <a:miter lim="800000"/>
            <a:headEnd/>
            <a:tailEnd/>
          </a:ln>
        </p:spPr>
        <p:txBody>
          <a:bodyPr>
            <a:spAutoFit/>
          </a:bodyPr>
          <a:lstStyle/>
          <a:p>
            <a:r>
              <a:rPr lang="en-US">
                <a:solidFill>
                  <a:schemeClr val="tx1"/>
                </a:solidFill>
                <a:latin typeface="Calibri" pitchFamily="34" charset="0"/>
              </a:rPr>
              <a:t>To Left</a:t>
            </a:r>
          </a:p>
          <a:p>
            <a:r>
              <a:rPr lang="en-US">
                <a:solidFill>
                  <a:schemeClr val="tx1"/>
                </a:solidFill>
                <a:latin typeface="Calibri" pitchFamily="34" charset="0"/>
              </a:rPr>
              <a:t>Lane</a:t>
            </a:r>
          </a:p>
        </p:txBody>
      </p:sp>
      <p:sp>
        <p:nvSpPr>
          <p:cNvPr id="6" name="Right Arrow 5"/>
          <p:cNvSpPr/>
          <p:nvPr/>
        </p:nvSpPr>
        <p:spPr>
          <a:xfrm rot="19250492">
            <a:off x="8078788" y="2184400"/>
            <a:ext cx="476250"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59" name="TextBox 6"/>
          <p:cNvSpPr txBox="1">
            <a:spLocks noChangeArrowheads="1"/>
          </p:cNvSpPr>
          <p:nvPr/>
        </p:nvSpPr>
        <p:spPr bwMode="auto">
          <a:xfrm>
            <a:off x="7527925" y="2362200"/>
            <a:ext cx="950913" cy="646113"/>
          </a:xfrm>
          <a:prstGeom prst="rect">
            <a:avLst/>
          </a:prstGeom>
          <a:noFill/>
          <a:ln w="9525">
            <a:noFill/>
            <a:miter lim="800000"/>
            <a:headEnd/>
            <a:tailEnd/>
          </a:ln>
        </p:spPr>
        <p:txBody>
          <a:bodyPr wrap="none">
            <a:spAutoFit/>
          </a:bodyPr>
          <a:lstStyle/>
          <a:p>
            <a:r>
              <a:rPr lang="en-US">
                <a:solidFill>
                  <a:schemeClr val="tx1"/>
                </a:solidFill>
                <a:latin typeface="Calibri" pitchFamily="34" charset="0"/>
              </a:rPr>
              <a:t>To Right</a:t>
            </a:r>
          </a:p>
          <a:p>
            <a:r>
              <a:rPr lang="en-US">
                <a:solidFill>
                  <a:schemeClr val="tx1"/>
                </a:solidFill>
                <a:latin typeface="Calibri" pitchFamily="34" charset="0"/>
              </a:rPr>
              <a:t>Lane</a:t>
            </a:r>
          </a:p>
        </p:txBody>
      </p:sp>
      <p:sp>
        <p:nvSpPr>
          <p:cNvPr id="8" name="Freeform 7"/>
          <p:cNvSpPr/>
          <p:nvPr/>
        </p:nvSpPr>
        <p:spPr>
          <a:xfrm>
            <a:off x="4605338" y="4298950"/>
            <a:ext cx="2384425" cy="1828800"/>
          </a:xfrm>
          <a:custGeom>
            <a:avLst/>
            <a:gdLst>
              <a:gd name="connsiteX0" fmla="*/ 0 w 2291938"/>
              <a:gd name="connsiteY0" fmla="*/ 1330036 h 1828800"/>
              <a:gd name="connsiteX1" fmla="*/ 380010 w 2291938"/>
              <a:gd name="connsiteY1" fmla="*/ 1828800 h 1828800"/>
              <a:gd name="connsiteX2" fmla="*/ 2291938 w 2291938"/>
              <a:gd name="connsiteY2" fmla="*/ 534389 h 1828800"/>
              <a:gd name="connsiteX3" fmla="*/ 1840675 w 2291938"/>
              <a:gd name="connsiteY3" fmla="*/ 0 h 1828800"/>
              <a:gd name="connsiteX4" fmla="*/ 0 w 2291938"/>
              <a:gd name="connsiteY4" fmla="*/ 1330036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938" h="1828800">
                <a:moveTo>
                  <a:pt x="0" y="1330036"/>
                </a:moveTo>
                <a:lnTo>
                  <a:pt x="380010" y="1828800"/>
                </a:lnTo>
                <a:lnTo>
                  <a:pt x="2291938" y="534389"/>
                </a:lnTo>
                <a:lnTo>
                  <a:pt x="1840675" y="0"/>
                </a:lnTo>
                <a:lnTo>
                  <a:pt x="0" y="1330036"/>
                </a:lnTo>
                <a:close/>
              </a:path>
            </a:pathLst>
          </a:custGeom>
          <a:solidFill>
            <a:schemeClr val="accent3">
              <a:lumMod val="50000"/>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61" name="TextBox 8"/>
          <p:cNvSpPr txBox="1">
            <a:spLocks noChangeArrowheads="1"/>
          </p:cNvSpPr>
          <p:nvPr/>
        </p:nvSpPr>
        <p:spPr bwMode="auto">
          <a:xfrm>
            <a:off x="5387975" y="4953000"/>
            <a:ext cx="674688" cy="646113"/>
          </a:xfrm>
          <a:prstGeom prst="rect">
            <a:avLst/>
          </a:prstGeom>
          <a:noFill/>
          <a:ln w="9525">
            <a:noFill/>
            <a:miter lim="800000"/>
            <a:headEnd/>
            <a:tailEnd/>
          </a:ln>
        </p:spPr>
        <p:txBody>
          <a:bodyPr wrap="none">
            <a:spAutoFit/>
          </a:bodyPr>
          <a:lstStyle/>
          <a:p>
            <a:pPr algn="ctr"/>
            <a:r>
              <a:rPr lang="en-US">
                <a:solidFill>
                  <a:schemeClr val="tx1"/>
                </a:solidFill>
                <a:latin typeface="Calibri" pitchFamily="34" charset="0"/>
              </a:rPr>
              <a:t>FUEL</a:t>
            </a:r>
          </a:p>
          <a:p>
            <a:pPr algn="ctr"/>
            <a:r>
              <a:rPr lang="en-US">
                <a:solidFill>
                  <a:schemeClr val="tx1"/>
                </a:solidFill>
                <a:latin typeface="Calibri" pitchFamily="34" charset="0"/>
              </a:rPr>
              <a:t>SITE</a:t>
            </a:r>
          </a:p>
        </p:txBody>
      </p:sp>
      <p:sp>
        <p:nvSpPr>
          <p:cNvPr id="10" name="Cross 9"/>
          <p:cNvSpPr/>
          <p:nvPr/>
        </p:nvSpPr>
        <p:spPr>
          <a:xfrm>
            <a:off x="5691188" y="1276350"/>
            <a:ext cx="238125" cy="228600"/>
          </a:xfrm>
          <a:prstGeom prst="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63" name="TextBox 11"/>
          <p:cNvSpPr txBox="1">
            <a:spLocks noChangeArrowheads="1"/>
          </p:cNvSpPr>
          <p:nvPr/>
        </p:nvSpPr>
        <p:spPr bwMode="auto">
          <a:xfrm>
            <a:off x="4845050" y="1200150"/>
            <a:ext cx="858838" cy="522288"/>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CASEVAC</a:t>
            </a:r>
          </a:p>
          <a:p>
            <a:r>
              <a:rPr lang="en-US" sz="1400">
                <a:solidFill>
                  <a:schemeClr val="tx1"/>
                </a:solidFill>
                <a:latin typeface="Calibri" pitchFamily="34" charset="0"/>
              </a:rPr>
              <a:t>at Tower</a:t>
            </a:r>
          </a:p>
        </p:txBody>
      </p:sp>
      <p:sp>
        <p:nvSpPr>
          <p:cNvPr id="15" name="Freeform 14"/>
          <p:cNvSpPr/>
          <p:nvPr/>
        </p:nvSpPr>
        <p:spPr>
          <a:xfrm>
            <a:off x="777875" y="3716338"/>
            <a:ext cx="1203325" cy="1770062"/>
          </a:xfrm>
          <a:custGeom>
            <a:avLst/>
            <a:gdLst>
              <a:gd name="connsiteX0" fmla="*/ 570016 w 1175658"/>
              <a:gd name="connsiteY0" fmla="*/ 0 h 1888176"/>
              <a:gd name="connsiteX1" fmla="*/ 0 w 1175658"/>
              <a:gd name="connsiteY1" fmla="*/ 1745672 h 1888176"/>
              <a:gd name="connsiteX2" fmla="*/ 653143 w 1175658"/>
              <a:gd name="connsiteY2" fmla="*/ 1888176 h 1888176"/>
              <a:gd name="connsiteX3" fmla="*/ 1175658 w 1175658"/>
              <a:gd name="connsiteY3" fmla="*/ 142504 h 1888176"/>
              <a:gd name="connsiteX4" fmla="*/ 570016 w 1175658"/>
              <a:gd name="connsiteY4" fmla="*/ 0 h 188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658" h="1888176">
                <a:moveTo>
                  <a:pt x="570016" y="0"/>
                </a:moveTo>
                <a:lnTo>
                  <a:pt x="0" y="1745672"/>
                </a:lnTo>
                <a:lnTo>
                  <a:pt x="653143" y="1888176"/>
                </a:lnTo>
                <a:lnTo>
                  <a:pt x="1175658" y="142504"/>
                </a:lnTo>
                <a:lnTo>
                  <a:pt x="570016" y="0"/>
                </a:lnTo>
                <a:close/>
              </a:path>
            </a:pathLst>
          </a:custGeom>
          <a:solidFill>
            <a:schemeClr val="accent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65" name="TextBox 15"/>
          <p:cNvSpPr txBox="1">
            <a:spLocks noChangeArrowheads="1"/>
          </p:cNvSpPr>
          <p:nvPr/>
        </p:nvSpPr>
        <p:spPr bwMode="auto">
          <a:xfrm>
            <a:off x="1109663" y="4267200"/>
            <a:ext cx="766762" cy="523875"/>
          </a:xfrm>
          <a:prstGeom prst="rect">
            <a:avLst/>
          </a:prstGeom>
          <a:noFill/>
          <a:ln w="9525">
            <a:noFill/>
            <a:miter lim="800000"/>
            <a:headEnd/>
            <a:tailEnd/>
          </a:ln>
        </p:spPr>
        <p:txBody>
          <a:bodyPr wrap="none">
            <a:spAutoFit/>
          </a:bodyPr>
          <a:lstStyle/>
          <a:p>
            <a:pPr algn="ctr"/>
            <a:r>
              <a:rPr lang="en-US" sz="1400">
                <a:solidFill>
                  <a:schemeClr val="tx1"/>
                </a:solidFill>
                <a:latin typeface="Calibri" pitchFamily="34" charset="0"/>
              </a:rPr>
              <a:t>MAINT.</a:t>
            </a:r>
          </a:p>
          <a:p>
            <a:pPr algn="ctr"/>
            <a:r>
              <a:rPr lang="en-US" sz="1400">
                <a:solidFill>
                  <a:schemeClr val="tx1"/>
                </a:solidFill>
                <a:latin typeface="Calibri" pitchFamily="34" charset="0"/>
              </a:rPr>
              <a:t>SITE</a:t>
            </a:r>
          </a:p>
        </p:txBody>
      </p:sp>
      <p:sp>
        <p:nvSpPr>
          <p:cNvPr id="17" name="Freeform 16"/>
          <p:cNvSpPr/>
          <p:nvPr/>
        </p:nvSpPr>
        <p:spPr>
          <a:xfrm>
            <a:off x="1581150" y="5165725"/>
            <a:ext cx="1555750" cy="723900"/>
          </a:xfrm>
          <a:custGeom>
            <a:avLst/>
            <a:gdLst>
              <a:gd name="connsiteX0" fmla="*/ 142503 w 1496290"/>
              <a:gd name="connsiteY0" fmla="*/ 0 h 724395"/>
              <a:gd name="connsiteX1" fmla="*/ 0 w 1496290"/>
              <a:gd name="connsiteY1" fmla="*/ 486889 h 724395"/>
              <a:gd name="connsiteX2" fmla="*/ 1389413 w 1496290"/>
              <a:gd name="connsiteY2" fmla="*/ 724395 h 724395"/>
              <a:gd name="connsiteX3" fmla="*/ 1496290 w 1496290"/>
              <a:gd name="connsiteY3" fmla="*/ 261257 h 724395"/>
              <a:gd name="connsiteX4" fmla="*/ 142503 w 1496290"/>
              <a:gd name="connsiteY4" fmla="*/ 0 h 72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290" h="724395">
                <a:moveTo>
                  <a:pt x="142503" y="0"/>
                </a:moveTo>
                <a:lnTo>
                  <a:pt x="0" y="486889"/>
                </a:lnTo>
                <a:lnTo>
                  <a:pt x="1389413" y="724395"/>
                </a:lnTo>
                <a:lnTo>
                  <a:pt x="1496290" y="261257"/>
                </a:lnTo>
                <a:lnTo>
                  <a:pt x="142503" y="0"/>
                </a:lnTo>
                <a:close/>
              </a:path>
            </a:pathLst>
          </a:cu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67" name="TextBox 17"/>
          <p:cNvSpPr txBox="1">
            <a:spLocks noChangeArrowheads="1"/>
          </p:cNvSpPr>
          <p:nvPr/>
        </p:nvSpPr>
        <p:spPr bwMode="auto">
          <a:xfrm>
            <a:off x="1743075" y="5410200"/>
            <a:ext cx="1119188"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RETRAINING</a:t>
            </a:r>
          </a:p>
        </p:txBody>
      </p:sp>
      <p:sp>
        <p:nvSpPr>
          <p:cNvPr id="19" name="Rectangle 18"/>
          <p:cNvSpPr/>
          <p:nvPr/>
        </p:nvSpPr>
        <p:spPr>
          <a:xfrm rot="1125698">
            <a:off x="3486150" y="3962400"/>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 name="Oval 19"/>
          <p:cNvSpPr/>
          <p:nvPr/>
        </p:nvSpPr>
        <p:spPr>
          <a:xfrm>
            <a:off x="3486150" y="3962400"/>
            <a:ext cx="2381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 name="Right Arrow 22"/>
          <p:cNvSpPr/>
          <p:nvPr/>
        </p:nvSpPr>
        <p:spPr>
          <a:xfrm rot="17225406">
            <a:off x="3525044" y="3974307"/>
            <a:ext cx="228600" cy="492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 name="Rectangle 27"/>
          <p:cNvSpPr/>
          <p:nvPr/>
        </p:nvSpPr>
        <p:spPr>
          <a:xfrm rot="1125698">
            <a:off x="3803650" y="4038600"/>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 name="Oval 28"/>
          <p:cNvSpPr/>
          <p:nvPr/>
        </p:nvSpPr>
        <p:spPr>
          <a:xfrm>
            <a:off x="3803650" y="4038600"/>
            <a:ext cx="2381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Right Arrow 29"/>
          <p:cNvSpPr/>
          <p:nvPr/>
        </p:nvSpPr>
        <p:spPr>
          <a:xfrm rot="17225406">
            <a:off x="3841751" y="4051300"/>
            <a:ext cx="228600" cy="476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1" name="Rectangle 30"/>
          <p:cNvSpPr/>
          <p:nvPr/>
        </p:nvSpPr>
        <p:spPr>
          <a:xfrm rot="1125698">
            <a:off x="4121150" y="4114800"/>
            <a:ext cx="23653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2" name="Oval 31"/>
          <p:cNvSpPr/>
          <p:nvPr/>
        </p:nvSpPr>
        <p:spPr>
          <a:xfrm>
            <a:off x="4121150" y="4114800"/>
            <a:ext cx="236538"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3" name="Right Arrow 32"/>
          <p:cNvSpPr/>
          <p:nvPr/>
        </p:nvSpPr>
        <p:spPr>
          <a:xfrm rot="17225406">
            <a:off x="4159251" y="4127500"/>
            <a:ext cx="228600" cy="476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4" name="Rectangle 33"/>
          <p:cNvSpPr/>
          <p:nvPr/>
        </p:nvSpPr>
        <p:spPr>
          <a:xfrm rot="1125698">
            <a:off x="4421188" y="4194175"/>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5" name="Oval 34"/>
          <p:cNvSpPr/>
          <p:nvPr/>
        </p:nvSpPr>
        <p:spPr>
          <a:xfrm>
            <a:off x="4421188" y="4194175"/>
            <a:ext cx="2381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Right Arrow 35"/>
          <p:cNvSpPr/>
          <p:nvPr/>
        </p:nvSpPr>
        <p:spPr>
          <a:xfrm rot="17225406">
            <a:off x="4460082" y="4207669"/>
            <a:ext cx="228600" cy="4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Rectangle 36"/>
          <p:cNvSpPr/>
          <p:nvPr/>
        </p:nvSpPr>
        <p:spPr>
          <a:xfrm rot="1125698">
            <a:off x="4738688" y="4270375"/>
            <a:ext cx="23653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8" name="Oval 37"/>
          <p:cNvSpPr/>
          <p:nvPr/>
        </p:nvSpPr>
        <p:spPr>
          <a:xfrm>
            <a:off x="4738688" y="4270375"/>
            <a:ext cx="236537"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9" name="Right Arrow 38"/>
          <p:cNvSpPr/>
          <p:nvPr/>
        </p:nvSpPr>
        <p:spPr>
          <a:xfrm rot="17225406">
            <a:off x="4777582" y="4283869"/>
            <a:ext cx="228600" cy="4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0" name="Rectangle 39"/>
          <p:cNvSpPr/>
          <p:nvPr/>
        </p:nvSpPr>
        <p:spPr>
          <a:xfrm rot="1125698">
            <a:off x="3170238" y="3886200"/>
            <a:ext cx="23653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 name="Oval 40"/>
          <p:cNvSpPr/>
          <p:nvPr/>
        </p:nvSpPr>
        <p:spPr>
          <a:xfrm>
            <a:off x="3170238" y="3886200"/>
            <a:ext cx="236537"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2" name="Right Arrow 41"/>
          <p:cNvSpPr/>
          <p:nvPr/>
        </p:nvSpPr>
        <p:spPr>
          <a:xfrm rot="17225406">
            <a:off x="3208338" y="3898900"/>
            <a:ext cx="228600" cy="476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86" name="TextBox 48"/>
          <p:cNvSpPr txBox="1">
            <a:spLocks noChangeArrowheads="1"/>
          </p:cNvSpPr>
          <p:nvPr/>
        </p:nvSpPr>
        <p:spPr bwMode="auto">
          <a:xfrm rot="825197">
            <a:off x="3844925" y="3716338"/>
            <a:ext cx="536575"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BFVs</a:t>
            </a:r>
          </a:p>
        </p:txBody>
      </p:sp>
      <p:sp>
        <p:nvSpPr>
          <p:cNvPr id="50" name="Rectangle 49"/>
          <p:cNvSpPr/>
          <p:nvPr/>
        </p:nvSpPr>
        <p:spPr>
          <a:xfrm rot="1125698">
            <a:off x="2884488" y="43735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1" name="Rectangle 50"/>
          <p:cNvSpPr/>
          <p:nvPr/>
        </p:nvSpPr>
        <p:spPr>
          <a:xfrm rot="1125698">
            <a:off x="3200400" y="44497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2" name="Rectangle 51"/>
          <p:cNvSpPr/>
          <p:nvPr/>
        </p:nvSpPr>
        <p:spPr>
          <a:xfrm rot="1125698">
            <a:off x="3517900" y="45259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3" name="Rectangle 52"/>
          <p:cNvSpPr/>
          <p:nvPr/>
        </p:nvSpPr>
        <p:spPr>
          <a:xfrm rot="1125698">
            <a:off x="3835400" y="46021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4" name="Rectangle 53"/>
          <p:cNvSpPr/>
          <p:nvPr/>
        </p:nvSpPr>
        <p:spPr>
          <a:xfrm rot="1125698">
            <a:off x="4151313" y="46783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5" name="Rectangle 54"/>
          <p:cNvSpPr/>
          <p:nvPr/>
        </p:nvSpPr>
        <p:spPr>
          <a:xfrm rot="1125698">
            <a:off x="4468813" y="4754563"/>
            <a:ext cx="23812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3593" name="TextBox 55"/>
          <p:cNvSpPr txBox="1">
            <a:spLocks noChangeArrowheads="1"/>
          </p:cNvSpPr>
          <p:nvPr/>
        </p:nvSpPr>
        <p:spPr bwMode="auto">
          <a:xfrm rot="838517">
            <a:off x="2819400" y="4838700"/>
            <a:ext cx="1612900"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TACTICAL VEHICLES</a:t>
            </a:r>
          </a:p>
        </p:txBody>
      </p:sp>
      <p:sp>
        <p:nvSpPr>
          <p:cNvPr id="57" name="Right Arrow 56"/>
          <p:cNvSpPr/>
          <p:nvPr/>
        </p:nvSpPr>
        <p:spPr>
          <a:xfrm rot="11701371">
            <a:off x="727075" y="5543550"/>
            <a:ext cx="474663" cy="152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95" name="TextBox 57"/>
          <p:cNvSpPr txBox="1">
            <a:spLocks noChangeArrowheads="1"/>
          </p:cNvSpPr>
          <p:nvPr/>
        </p:nvSpPr>
        <p:spPr bwMode="auto">
          <a:xfrm>
            <a:off x="633413" y="5715000"/>
            <a:ext cx="1370012"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To AMMO Point</a:t>
            </a:r>
          </a:p>
        </p:txBody>
      </p:sp>
      <p:sp>
        <p:nvSpPr>
          <p:cNvPr id="59" name="Right Arrow 58"/>
          <p:cNvSpPr/>
          <p:nvPr/>
        </p:nvSpPr>
        <p:spPr>
          <a:xfrm rot="7735261">
            <a:off x="3232150" y="6394450"/>
            <a:ext cx="457200" cy="158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97" name="TextBox 59"/>
          <p:cNvSpPr txBox="1">
            <a:spLocks noChangeArrowheads="1"/>
          </p:cNvSpPr>
          <p:nvPr/>
        </p:nvSpPr>
        <p:spPr bwMode="auto">
          <a:xfrm>
            <a:off x="3170238" y="6019800"/>
            <a:ext cx="1393825"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To Goldstone Rd</a:t>
            </a:r>
          </a:p>
        </p:txBody>
      </p:sp>
      <p:sp>
        <p:nvSpPr>
          <p:cNvPr id="61" name="Oval 60"/>
          <p:cNvSpPr/>
          <p:nvPr/>
        </p:nvSpPr>
        <p:spPr>
          <a:xfrm>
            <a:off x="4913313" y="3124200"/>
            <a:ext cx="554037" cy="533400"/>
          </a:xfrm>
          <a:prstGeom prst="ellipse">
            <a:avLst/>
          </a:prstGeom>
          <a:noFill/>
          <a:ln>
            <a:solidFill>
              <a:srgbClr val="FF0000">
                <a:alpha val="6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599" name="TextBox 61"/>
          <p:cNvSpPr txBox="1">
            <a:spLocks noChangeArrowheads="1"/>
          </p:cNvSpPr>
          <p:nvPr/>
        </p:nvSpPr>
        <p:spPr bwMode="auto">
          <a:xfrm>
            <a:off x="5387975" y="3352800"/>
            <a:ext cx="933450" cy="738188"/>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AAR &amp; </a:t>
            </a:r>
          </a:p>
          <a:p>
            <a:r>
              <a:rPr lang="en-US" sz="1400">
                <a:solidFill>
                  <a:schemeClr val="tx1"/>
                </a:solidFill>
                <a:latin typeface="Calibri" pitchFamily="34" charset="0"/>
              </a:rPr>
              <a:t>Warm Up </a:t>
            </a:r>
          </a:p>
          <a:p>
            <a:r>
              <a:rPr lang="en-US" sz="1400">
                <a:solidFill>
                  <a:schemeClr val="tx1"/>
                </a:solidFill>
                <a:latin typeface="Calibri" pitchFamily="34" charset="0"/>
              </a:rPr>
              <a:t>BLDG</a:t>
            </a:r>
          </a:p>
        </p:txBody>
      </p:sp>
      <p:sp>
        <p:nvSpPr>
          <p:cNvPr id="63" name="Rectangle 62"/>
          <p:cNvSpPr/>
          <p:nvPr/>
        </p:nvSpPr>
        <p:spPr>
          <a:xfrm>
            <a:off x="5943600" y="2590800"/>
            <a:ext cx="158750" cy="152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601" name="TextBox 63"/>
          <p:cNvSpPr txBox="1">
            <a:spLocks noChangeArrowheads="1"/>
          </p:cNvSpPr>
          <p:nvPr/>
        </p:nvSpPr>
        <p:spPr bwMode="auto">
          <a:xfrm>
            <a:off x="6102350" y="2438400"/>
            <a:ext cx="1030288" cy="307975"/>
          </a:xfrm>
          <a:prstGeom prst="rect">
            <a:avLst/>
          </a:prstGeom>
          <a:noFill/>
          <a:ln w="9525">
            <a:noFill/>
            <a:miter lim="800000"/>
            <a:headEnd/>
            <a:tailEnd/>
          </a:ln>
        </p:spPr>
        <p:txBody>
          <a:bodyPr wrap="none">
            <a:spAutoFit/>
          </a:bodyPr>
          <a:lstStyle/>
          <a:p>
            <a:r>
              <a:rPr lang="en-US" sz="1400">
                <a:solidFill>
                  <a:schemeClr val="tx1"/>
                </a:solidFill>
                <a:latin typeface="Calibri" pitchFamily="34" charset="0"/>
              </a:rPr>
              <a:t>Water Buff.</a:t>
            </a:r>
          </a:p>
        </p:txBody>
      </p:sp>
      <p:sp>
        <p:nvSpPr>
          <p:cNvPr id="23602" name="TextBox 55"/>
          <p:cNvSpPr txBox="1">
            <a:spLocks noChangeArrowheads="1"/>
          </p:cNvSpPr>
          <p:nvPr/>
        </p:nvSpPr>
        <p:spPr bwMode="auto">
          <a:xfrm>
            <a:off x="5151438" y="2514600"/>
            <a:ext cx="603250" cy="461963"/>
          </a:xfrm>
          <a:prstGeom prst="rect">
            <a:avLst/>
          </a:prstGeom>
          <a:noFill/>
          <a:ln w="9525">
            <a:noFill/>
            <a:miter lim="800000"/>
            <a:headEnd/>
            <a:tailEnd/>
          </a:ln>
        </p:spPr>
        <p:txBody>
          <a:bodyPr wrap="none">
            <a:spAutoFit/>
          </a:bodyPr>
          <a:lstStyle/>
          <a:p>
            <a:r>
              <a:rPr lang="en-US" sz="1200">
                <a:solidFill>
                  <a:schemeClr val="tx1"/>
                </a:solidFill>
              </a:rPr>
              <a:t>Chow</a:t>
            </a:r>
          </a:p>
          <a:p>
            <a:r>
              <a:rPr lang="en-US" sz="1200">
                <a:solidFill>
                  <a:schemeClr val="tx1"/>
                </a:solidFill>
              </a:rPr>
              <a:t>Area</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p:cNvGrpSpPr>
            <a:grpSpLocks/>
          </p:cNvGrpSpPr>
          <p:nvPr/>
        </p:nvGrpSpPr>
        <p:grpSpPr bwMode="auto">
          <a:xfrm>
            <a:off x="192088" y="1095375"/>
            <a:ext cx="9036050" cy="4764088"/>
            <a:chOff x="42029" y="1600200"/>
            <a:chExt cx="9101971" cy="5105400"/>
          </a:xfrm>
        </p:grpSpPr>
        <p:pic>
          <p:nvPicPr>
            <p:cNvPr id="24584" name="Picture 2"/>
            <p:cNvPicPr>
              <a:picLocks noChangeAspect="1" noChangeArrowheads="1"/>
            </p:cNvPicPr>
            <p:nvPr/>
          </p:nvPicPr>
          <p:blipFill>
            <a:blip r:embed="rId2" cstate="print"/>
            <a:srcRect/>
            <a:stretch>
              <a:fillRect/>
            </a:stretch>
          </p:blipFill>
          <p:spPr bwMode="auto">
            <a:xfrm>
              <a:off x="42029" y="1600200"/>
              <a:ext cx="9101971" cy="5105400"/>
            </a:xfrm>
            <a:prstGeom prst="rect">
              <a:avLst/>
            </a:prstGeom>
            <a:noFill/>
            <a:ln w="9525">
              <a:noFill/>
              <a:miter lim="800000"/>
              <a:headEnd/>
              <a:tailEnd/>
            </a:ln>
          </p:spPr>
        </p:pic>
        <p:sp>
          <p:nvSpPr>
            <p:cNvPr id="5" name="Freeform 4"/>
            <p:cNvSpPr/>
            <p:nvPr/>
          </p:nvSpPr>
          <p:spPr>
            <a:xfrm>
              <a:off x="747223" y="3823712"/>
              <a:ext cx="7880273" cy="1675714"/>
            </a:xfrm>
            <a:custGeom>
              <a:avLst/>
              <a:gdLst>
                <a:gd name="connsiteX0" fmla="*/ 7637171 w 7881870"/>
                <a:gd name="connsiteY0" fmla="*/ 1532586 h 1674254"/>
                <a:gd name="connsiteX1" fmla="*/ 7843233 w 7881870"/>
                <a:gd name="connsiteY1" fmla="*/ 1455313 h 1674254"/>
                <a:gd name="connsiteX2" fmla="*/ 7778839 w 7881870"/>
                <a:gd name="connsiteY2" fmla="*/ 1287888 h 1674254"/>
                <a:gd name="connsiteX3" fmla="*/ 7843233 w 7881870"/>
                <a:gd name="connsiteY3" fmla="*/ 1081826 h 1674254"/>
                <a:gd name="connsiteX4" fmla="*/ 7881870 w 7881870"/>
                <a:gd name="connsiteY4" fmla="*/ 850006 h 1674254"/>
                <a:gd name="connsiteX5" fmla="*/ 7753081 w 7881870"/>
                <a:gd name="connsiteY5" fmla="*/ 708338 h 1674254"/>
                <a:gd name="connsiteX6" fmla="*/ 7572777 w 7881870"/>
                <a:gd name="connsiteY6" fmla="*/ 643944 h 1674254"/>
                <a:gd name="connsiteX7" fmla="*/ 7276563 w 7881870"/>
                <a:gd name="connsiteY7" fmla="*/ 476519 h 1674254"/>
                <a:gd name="connsiteX8" fmla="*/ 7134895 w 7881870"/>
                <a:gd name="connsiteY8" fmla="*/ 334851 h 1674254"/>
                <a:gd name="connsiteX9" fmla="*/ 6890197 w 7881870"/>
                <a:gd name="connsiteY9" fmla="*/ 103031 h 1674254"/>
                <a:gd name="connsiteX10" fmla="*/ 6658377 w 7881870"/>
                <a:gd name="connsiteY10" fmla="*/ 0 h 1674254"/>
                <a:gd name="connsiteX11" fmla="*/ 6568225 w 7881870"/>
                <a:gd name="connsiteY11" fmla="*/ 167426 h 1674254"/>
                <a:gd name="connsiteX12" fmla="*/ 6349284 w 7881870"/>
                <a:gd name="connsiteY12" fmla="*/ 296214 h 1674254"/>
                <a:gd name="connsiteX13" fmla="*/ 6117464 w 7881870"/>
                <a:gd name="connsiteY13" fmla="*/ 399245 h 1674254"/>
                <a:gd name="connsiteX14" fmla="*/ 5872766 w 7881870"/>
                <a:gd name="connsiteY14" fmla="*/ 618186 h 1674254"/>
                <a:gd name="connsiteX15" fmla="*/ 5512157 w 7881870"/>
                <a:gd name="connsiteY15" fmla="*/ 875764 h 1674254"/>
                <a:gd name="connsiteX16" fmla="*/ 5293217 w 7881870"/>
                <a:gd name="connsiteY16" fmla="*/ 965916 h 1674254"/>
                <a:gd name="connsiteX17" fmla="*/ 5035639 w 7881870"/>
                <a:gd name="connsiteY17" fmla="*/ 1159099 h 1674254"/>
                <a:gd name="connsiteX18" fmla="*/ 4739425 w 7881870"/>
                <a:gd name="connsiteY18" fmla="*/ 1481071 h 1674254"/>
                <a:gd name="connsiteX19" fmla="*/ 4687910 w 7881870"/>
                <a:gd name="connsiteY19" fmla="*/ 1571223 h 1674254"/>
                <a:gd name="connsiteX20" fmla="*/ 4443211 w 7881870"/>
                <a:gd name="connsiteY20" fmla="*/ 1609860 h 1674254"/>
                <a:gd name="connsiteX21" fmla="*/ 4172755 w 7881870"/>
                <a:gd name="connsiteY21" fmla="*/ 1545465 h 1674254"/>
                <a:gd name="connsiteX22" fmla="*/ 4005329 w 7881870"/>
                <a:gd name="connsiteY22" fmla="*/ 1635617 h 1674254"/>
                <a:gd name="connsiteX23" fmla="*/ 3760631 w 7881870"/>
                <a:gd name="connsiteY23" fmla="*/ 1674254 h 1674254"/>
                <a:gd name="connsiteX24" fmla="*/ 2125014 w 7881870"/>
                <a:gd name="connsiteY24" fmla="*/ 1532586 h 1674254"/>
                <a:gd name="connsiteX25" fmla="*/ 1674253 w 7881870"/>
                <a:gd name="connsiteY25" fmla="*/ 1210614 h 1674254"/>
                <a:gd name="connsiteX26" fmla="*/ 1493949 w 7881870"/>
                <a:gd name="connsiteY26" fmla="*/ 1043189 h 1674254"/>
                <a:gd name="connsiteX27" fmla="*/ 965915 w 7881870"/>
                <a:gd name="connsiteY27" fmla="*/ 888643 h 1674254"/>
                <a:gd name="connsiteX28" fmla="*/ 296214 w 7881870"/>
                <a:gd name="connsiteY28" fmla="*/ 669702 h 1674254"/>
                <a:gd name="connsiteX29" fmla="*/ 0 w 7881870"/>
                <a:gd name="connsiteY29" fmla="*/ 540913 h 1674254"/>
                <a:gd name="connsiteX30" fmla="*/ 115910 w 7881870"/>
                <a:gd name="connsiteY30" fmla="*/ 321972 h 1674254"/>
                <a:gd name="connsiteX31" fmla="*/ 489397 w 7881870"/>
                <a:gd name="connsiteY31" fmla="*/ 103031 h 1674254"/>
                <a:gd name="connsiteX32" fmla="*/ 489397 w 7881870"/>
                <a:gd name="connsiteY32" fmla="*/ 103031 h 167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81870" h="1674254">
                  <a:moveTo>
                    <a:pt x="7637171" y="1532586"/>
                  </a:moveTo>
                  <a:lnTo>
                    <a:pt x="7843233" y="1455313"/>
                  </a:lnTo>
                  <a:lnTo>
                    <a:pt x="7778839" y="1287888"/>
                  </a:lnTo>
                  <a:lnTo>
                    <a:pt x="7843233" y="1081826"/>
                  </a:lnTo>
                  <a:lnTo>
                    <a:pt x="7881870" y="850006"/>
                  </a:lnTo>
                  <a:lnTo>
                    <a:pt x="7753081" y="708338"/>
                  </a:lnTo>
                  <a:lnTo>
                    <a:pt x="7572777" y="643944"/>
                  </a:lnTo>
                  <a:lnTo>
                    <a:pt x="7276563" y="476519"/>
                  </a:lnTo>
                  <a:lnTo>
                    <a:pt x="7134895" y="334851"/>
                  </a:lnTo>
                  <a:lnTo>
                    <a:pt x="6890197" y="103031"/>
                  </a:lnTo>
                  <a:lnTo>
                    <a:pt x="6658377" y="0"/>
                  </a:lnTo>
                  <a:lnTo>
                    <a:pt x="6568225" y="167426"/>
                  </a:lnTo>
                  <a:lnTo>
                    <a:pt x="6349284" y="296214"/>
                  </a:lnTo>
                  <a:lnTo>
                    <a:pt x="6117464" y="399245"/>
                  </a:lnTo>
                  <a:lnTo>
                    <a:pt x="5872766" y="618186"/>
                  </a:lnTo>
                  <a:lnTo>
                    <a:pt x="5512157" y="875764"/>
                  </a:lnTo>
                  <a:lnTo>
                    <a:pt x="5293217" y="965916"/>
                  </a:lnTo>
                  <a:lnTo>
                    <a:pt x="5035639" y="1159099"/>
                  </a:lnTo>
                  <a:lnTo>
                    <a:pt x="4739425" y="1481071"/>
                  </a:lnTo>
                  <a:lnTo>
                    <a:pt x="4687910" y="1571223"/>
                  </a:lnTo>
                  <a:lnTo>
                    <a:pt x="4443211" y="1609860"/>
                  </a:lnTo>
                  <a:lnTo>
                    <a:pt x="4172755" y="1545465"/>
                  </a:lnTo>
                  <a:lnTo>
                    <a:pt x="4005329" y="1635617"/>
                  </a:lnTo>
                  <a:lnTo>
                    <a:pt x="3760631" y="1674254"/>
                  </a:lnTo>
                  <a:lnTo>
                    <a:pt x="2125014" y="1532586"/>
                  </a:lnTo>
                  <a:lnTo>
                    <a:pt x="1674253" y="1210614"/>
                  </a:lnTo>
                  <a:lnTo>
                    <a:pt x="1493949" y="1043189"/>
                  </a:lnTo>
                  <a:lnTo>
                    <a:pt x="965915" y="888643"/>
                  </a:lnTo>
                  <a:lnTo>
                    <a:pt x="296214" y="669702"/>
                  </a:lnTo>
                  <a:lnTo>
                    <a:pt x="0" y="540913"/>
                  </a:lnTo>
                  <a:lnTo>
                    <a:pt x="115910" y="321972"/>
                  </a:lnTo>
                  <a:lnTo>
                    <a:pt x="489397" y="103031"/>
                  </a:lnTo>
                  <a:lnTo>
                    <a:pt x="489397" y="103031"/>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Freeform 5"/>
            <p:cNvSpPr/>
            <p:nvPr/>
          </p:nvSpPr>
          <p:spPr>
            <a:xfrm>
              <a:off x="734431" y="4366404"/>
              <a:ext cx="7752346" cy="1248705"/>
            </a:xfrm>
            <a:custGeom>
              <a:avLst/>
              <a:gdLst>
                <a:gd name="connsiteX0" fmla="*/ 7701566 w 7753081"/>
                <a:gd name="connsiteY0" fmla="*/ 978794 h 1249251"/>
                <a:gd name="connsiteX1" fmla="*/ 7753081 w 7753081"/>
                <a:gd name="connsiteY1" fmla="*/ 901521 h 1249251"/>
                <a:gd name="connsiteX2" fmla="*/ 7675808 w 7753081"/>
                <a:gd name="connsiteY2" fmla="*/ 540913 h 1249251"/>
                <a:gd name="connsiteX3" fmla="*/ 7431110 w 7753081"/>
                <a:gd name="connsiteY3" fmla="*/ 321972 h 1249251"/>
                <a:gd name="connsiteX4" fmla="*/ 7186411 w 7753081"/>
                <a:gd name="connsiteY4" fmla="*/ 154547 h 1249251"/>
                <a:gd name="connsiteX5" fmla="*/ 6439436 w 7753081"/>
                <a:gd name="connsiteY5" fmla="*/ 154547 h 1249251"/>
                <a:gd name="connsiteX6" fmla="*/ 6220496 w 7753081"/>
                <a:gd name="connsiteY6" fmla="*/ 90152 h 1249251"/>
                <a:gd name="connsiteX7" fmla="*/ 5872766 w 7753081"/>
                <a:gd name="connsiteY7" fmla="*/ 141668 h 1249251"/>
                <a:gd name="connsiteX8" fmla="*/ 5486400 w 7753081"/>
                <a:gd name="connsiteY8" fmla="*/ 425003 h 1249251"/>
                <a:gd name="connsiteX9" fmla="*/ 5228822 w 7753081"/>
                <a:gd name="connsiteY9" fmla="*/ 579549 h 1249251"/>
                <a:gd name="connsiteX10" fmla="*/ 5009881 w 7753081"/>
                <a:gd name="connsiteY10" fmla="*/ 901521 h 1249251"/>
                <a:gd name="connsiteX11" fmla="*/ 4868214 w 7753081"/>
                <a:gd name="connsiteY11" fmla="*/ 1249251 h 1249251"/>
                <a:gd name="connsiteX12" fmla="*/ 2266681 w 7753081"/>
                <a:gd name="connsiteY12" fmla="*/ 1107583 h 1249251"/>
                <a:gd name="connsiteX13" fmla="*/ 1725769 w 7753081"/>
                <a:gd name="connsiteY13" fmla="*/ 824248 h 1249251"/>
                <a:gd name="connsiteX14" fmla="*/ 1378039 w 7753081"/>
                <a:gd name="connsiteY14" fmla="*/ 579549 h 1249251"/>
                <a:gd name="connsiteX15" fmla="*/ 25758 w 7753081"/>
                <a:gd name="connsiteY15" fmla="*/ 90152 h 1249251"/>
                <a:gd name="connsiteX16" fmla="*/ 0 w 7753081"/>
                <a:gd name="connsiteY16" fmla="*/ 0 h 124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53081" h="1249251">
                  <a:moveTo>
                    <a:pt x="7701566" y="978794"/>
                  </a:moveTo>
                  <a:lnTo>
                    <a:pt x="7753081" y="901521"/>
                  </a:lnTo>
                  <a:lnTo>
                    <a:pt x="7675808" y="540913"/>
                  </a:lnTo>
                  <a:lnTo>
                    <a:pt x="7431110" y="321972"/>
                  </a:lnTo>
                  <a:lnTo>
                    <a:pt x="7186411" y="154547"/>
                  </a:lnTo>
                  <a:lnTo>
                    <a:pt x="6439436" y="154547"/>
                  </a:lnTo>
                  <a:lnTo>
                    <a:pt x="6220496" y="90152"/>
                  </a:lnTo>
                  <a:lnTo>
                    <a:pt x="5872766" y="141668"/>
                  </a:lnTo>
                  <a:lnTo>
                    <a:pt x="5486400" y="425003"/>
                  </a:lnTo>
                  <a:lnTo>
                    <a:pt x="5228822" y="579549"/>
                  </a:lnTo>
                  <a:lnTo>
                    <a:pt x="5009881" y="901521"/>
                  </a:lnTo>
                  <a:lnTo>
                    <a:pt x="4868214" y="1249251"/>
                  </a:lnTo>
                  <a:lnTo>
                    <a:pt x="2266681" y="1107583"/>
                  </a:lnTo>
                  <a:lnTo>
                    <a:pt x="1725769" y="824248"/>
                  </a:lnTo>
                  <a:lnTo>
                    <a:pt x="1378039" y="579549"/>
                  </a:lnTo>
                  <a:lnTo>
                    <a:pt x="25758" y="90152"/>
                  </a:lnTo>
                  <a:lnTo>
                    <a:pt x="0" y="0"/>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24579" name="TextBox 7"/>
          <p:cNvSpPr txBox="1">
            <a:spLocks noChangeArrowheads="1"/>
          </p:cNvSpPr>
          <p:nvPr/>
        </p:nvSpPr>
        <p:spPr bwMode="auto">
          <a:xfrm>
            <a:off x="0" y="276225"/>
            <a:ext cx="9509125" cy="523875"/>
          </a:xfrm>
          <a:prstGeom prst="rect">
            <a:avLst/>
          </a:prstGeom>
          <a:noFill/>
          <a:ln w="9525">
            <a:noFill/>
            <a:miter lim="800000"/>
            <a:headEnd/>
            <a:tailEnd/>
          </a:ln>
        </p:spPr>
        <p:txBody>
          <a:bodyPr>
            <a:spAutoFit/>
          </a:bodyPr>
          <a:lstStyle/>
          <a:p>
            <a:pPr algn="ctr"/>
            <a:r>
              <a:rPr lang="en-US" sz="2800">
                <a:solidFill>
                  <a:schemeClr val="tx1"/>
                </a:solidFill>
                <a:latin typeface="Calibri" pitchFamily="34" charset="0"/>
              </a:rPr>
              <a:t>Movement Routes to Range 1</a:t>
            </a:r>
          </a:p>
        </p:txBody>
      </p:sp>
      <p:cxnSp>
        <p:nvCxnSpPr>
          <p:cNvPr id="10" name="Straight Connector 9"/>
          <p:cNvCxnSpPr/>
          <p:nvPr/>
        </p:nvCxnSpPr>
        <p:spPr>
          <a:xfrm>
            <a:off x="158750" y="6019800"/>
            <a:ext cx="63341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8750" y="6553200"/>
            <a:ext cx="6334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582" name="TextBox 11"/>
          <p:cNvSpPr txBox="1">
            <a:spLocks noChangeArrowheads="1"/>
          </p:cNvSpPr>
          <p:nvPr/>
        </p:nvSpPr>
        <p:spPr bwMode="auto">
          <a:xfrm>
            <a:off x="792163" y="5791200"/>
            <a:ext cx="1925637" cy="923925"/>
          </a:xfrm>
          <a:prstGeom prst="rect">
            <a:avLst/>
          </a:prstGeom>
          <a:noFill/>
          <a:ln w="9525">
            <a:noFill/>
            <a:miter lim="800000"/>
            <a:headEnd/>
            <a:tailEnd/>
          </a:ln>
        </p:spPr>
        <p:txBody>
          <a:bodyPr wrap="none">
            <a:spAutoFit/>
          </a:bodyPr>
          <a:lstStyle/>
          <a:p>
            <a:r>
              <a:rPr lang="en-US">
                <a:solidFill>
                  <a:schemeClr val="tx1"/>
                </a:solidFill>
                <a:latin typeface="Calibri" pitchFamily="34" charset="0"/>
              </a:rPr>
              <a:t>Wheeled Vehicles</a:t>
            </a:r>
          </a:p>
          <a:p>
            <a:endParaRPr lang="en-US">
              <a:solidFill>
                <a:schemeClr val="tx1"/>
              </a:solidFill>
              <a:latin typeface="Calibri" pitchFamily="34" charset="0"/>
            </a:endParaRPr>
          </a:p>
          <a:p>
            <a:r>
              <a:rPr lang="en-US">
                <a:solidFill>
                  <a:schemeClr val="tx1"/>
                </a:solidFill>
                <a:latin typeface="Calibri" pitchFamily="34" charset="0"/>
              </a:rPr>
              <a:t>Tracked Vehicles</a:t>
            </a:r>
          </a:p>
        </p:txBody>
      </p:sp>
      <p:sp>
        <p:nvSpPr>
          <p:cNvPr id="24583" name="TextBox 12"/>
          <p:cNvSpPr txBox="1">
            <a:spLocks noChangeArrowheads="1"/>
          </p:cNvSpPr>
          <p:nvPr/>
        </p:nvSpPr>
        <p:spPr bwMode="auto">
          <a:xfrm>
            <a:off x="2819400" y="5791200"/>
            <a:ext cx="6324600" cy="862013"/>
          </a:xfrm>
          <a:prstGeom prst="rect">
            <a:avLst/>
          </a:prstGeom>
          <a:noFill/>
          <a:ln w="9525">
            <a:noFill/>
            <a:miter lim="800000"/>
            <a:headEnd/>
            <a:tailEnd/>
          </a:ln>
        </p:spPr>
        <p:txBody>
          <a:bodyPr>
            <a:spAutoFit/>
          </a:bodyPr>
          <a:lstStyle/>
          <a:p>
            <a:r>
              <a:rPr lang="en-US" sz="1600" b="0">
                <a:solidFill>
                  <a:schemeClr val="tx1"/>
                </a:solidFill>
              </a:rPr>
              <a:t>Serial 1 (ADVON): D7, D5 (OIC &amp; Ammo NCOIC) </a:t>
            </a:r>
          </a:p>
          <a:p>
            <a:r>
              <a:rPr lang="en-US" sz="1600" b="0">
                <a:solidFill>
                  <a:schemeClr val="tx1"/>
                </a:solidFill>
              </a:rPr>
              <a:t>Serial 2 (Tracks): D44, 4x M2, D77, D88, D6</a:t>
            </a:r>
          </a:p>
          <a:p>
            <a:r>
              <a:rPr lang="en-US" sz="1600" b="0">
                <a:solidFill>
                  <a:schemeClr val="tx1"/>
                </a:solidFill>
              </a:rPr>
              <a:t>Serial 3 (Wheels): D40, D8, D82</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D442D50F-282E-4BDA-9C71-5D46EFAD3186}" type="slidenum">
              <a:rPr lang="en-US"/>
              <a:pPr>
                <a:defRPr/>
              </a:pPr>
              <a:t>17</a:t>
            </a:fld>
            <a:endParaRPr lang="en-US" dirty="0"/>
          </a:p>
        </p:txBody>
      </p:sp>
      <p:sp>
        <p:nvSpPr>
          <p:cNvPr id="25604" name="Title 6"/>
          <p:cNvSpPr>
            <a:spLocks noGrp="1"/>
          </p:cNvSpPr>
          <p:nvPr>
            <p:ph type="title"/>
          </p:nvPr>
        </p:nvSpPr>
        <p:spPr>
          <a:xfrm>
            <a:off x="0" y="1866900"/>
            <a:ext cx="9509125" cy="2438400"/>
          </a:xfrm>
        </p:spPr>
        <p:txBody>
          <a:bodyPr/>
          <a:lstStyle/>
          <a:p>
            <a:r>
              <a:rPr lang="en-US" sz="4800" smtClean="0"/>
              <a:t>GT VI Scenario (T)</a:t>
            </a:r>
            <a:endParaRPr lang="en-US" sz="4400" smtClean="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04931C9-400B-4E56-BF62-F7B129498BDB}" type="slidenum">
              <a:rPr lang="en-US" smtClean="0"/>
              <a:pPr>
                <a:defRPr/>
              </a:pPr>
              <a:t>18</a:t>
            </a:fld>
            <a:endParaRPr lang="en-US" dirty="0"/>
          </a:p>
        </p:txBody>
      </p:sp>
      <p:sp>
        <p:nvSpPr>
          <p:cNvPr id="5"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Range 1 - GT VI</a:t>
            </a:r>
            <a:endParaRPr lang="en-US" dirty="0">
              <a:effectLst>
                <a:outerShdw blurRad="38100" dist="38100" dir="2700000" algn="tl">
                  <a:srgbClr val="000000">
                    <a:alpha val="43137"/>
                  </a:srgbClr>
                </a:outerShdw>
              </a:effectLst>
            </a:endParaRPr>
          </a:p>
        </p:txBody>
      </p:sp>
      <p:graphicFrame>
        <p:nvGraphicFramePr>
          <p:cNvPr id="3074" name="Object 4"/>
          <p:cNvGraphicFramePr>
            <a:graphicFrameLocks noChangeAspect="1"/>
          </p:cNvGraphicFramePr>
          <p:nvPr/>
        </p:nvGraphicFramePr>
        <p:xfrm>
          <a:off x="993775" y="1008063"/>
          <a:ext cx="7500938" cy="5673725"/>
        </p:xfrm>
        <a:graphic>
          <a:graphicData uri="http://schemas.openxmlformats.org/presentationml/2006/ole">
            <p:oleObj spid="_x0000_s3074" name="Worksheet" r:id="rId3" imgW="6496127" imgH="7248526" progId="Excel.Sheet.12">
              <p:embed/>
            </p:oleObj>
          </a:graphicData>
        </a:graphic>
      </p:graphicFrame>
      <p:graphicFrame>
        <p:nvGraphicFramePr>
          <p:cNvPr id="3075" name="Object 5"/>
          <p:cNvGraphicFramePr>
            <a:graphicFrameLocks noChangeAspect="1"/>
          </p:cNvGraphicFramePr>
          <p:nvPr/>
        </p:nvGraphicFramePr>
        <p:xfrm>
          <a:off x="-1166813" y="1773238"/>
          <a:ext cx="804863" cy="1030287"/>
        </p:xfrm>
        <a:graphic>
          <a:graphicData uri="http://schemas.openxmlformats.org/presentationml/2006/ole">
            <p:oleObj spid="_x0000_s3075" name="Worksheet" r:id="rId4" imgW="6276935" imgH="8010549" progId="Excel.Sheet.12">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D86EC8-BA04-4A70-AE72-78CF4EAAABD9}" type="slidenum">
              <a:rPr lang="en-US" smtClean="0"/>
              <a:pPr>
                <a:defRPr/>
              </a:pPr>
              <a:t>2</a:t>
            </a:fld>
            <a:endParaRPr lang="en-US" dirty="0"/>
          </a:p>
        </p:txBody>
      </p:sp>
      <p:sp>
        <p:nvSpPr>
          <p:cNvPr id="8" name="Rectangle 7"/>
          <p:cNvSpPr>
            <a:spLocks noChangeArrowheads="1"/>
          </p:cNvSpPr>
          <p:nvPr/>
        </p:nvSpPr>
        <p:spPr bwMode="auto">
          <a:xfrm>
            <a:off x="639763" y="1163638"/>
            <a:ext cx="8229600" cy="738664"/>
          </a:xfrm>
          <a:prstGeom prst="rect">
            <a:avLst/>
          </a:prstGeom>
          <a:solidFill>
            <a:srgbClr val="FFFFCC"/>
          </a:solidFill>
          <a:ln w="9525">
            <a:solidFill>
              <a:srgbClr val="000000"/>
            </a:solidFill>
            <a:miter lim="800000"/>
            <a:headEnd/>
            <a:tailEnd/>
          </a:ln>
        </p:spPr>
        <p:txBody>
          <a:bodyPr>
            <a:spAutoFit/>
          </a:bodyPr>
          <a:lstStyle/>
          <a:p>
            <a:pPr fontAlgn="auto">
              <a:spcBef>
                <a:spcPts val="0"/>
              </a:spcBef>
              <a:spcAft>
                <a:spcPts val="0"/>
              </a:spcAft>
              <a:defRPr/>
            </a:pPr>
            <a:r>
              <a:rPr lang="en-US" sz="1400" b="0" dirty="0">
                <a:solidFill>
                  <a:schemeClr val="tx1"/>
                </a:solidFill>
              </a:rPr>
              <a:t>1/11 ACR executes HBCT Level One M2A2 Gunnery from 05-20 OCT 11 and M1A1 Gunnery from 1-17 NOV 11 in order to qualify all crews and platoons on their combat platforms, increase proficiency in MOS skills and prepare units for success in Full Spectrum Operations.</a:t>
            </a:r>
            <a:endParaRPr lang="en-US" sz="1400" b="0" kern="0" dirty="0">
              <a:solidFill>
                <a:schemeClr val="tx1"/>
              </a:solidFill>
              <a:latin typeface="+mj-lt"/>
            </a:endParaRPr>
          </a:p>
        </p:txBody>
      </p:sp>
      <p:sp>
        <p:nvSpPr>
          <p:cNvPr id="9" name="Rectangle 7"/>
          <p:cNvSpPr>
            <a:spLocks noChangeArrowheads="1"/>
          </p:cNvSpPr>
          <p:nvPr/>
        </p:nvSpPr>
        <p:spPr bwMode="auto">
          <a:xfrm>
            <a:off x="639763" y="1968500"/>
            <a:ext cx="8229600" cy="375487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400" b="0" kern="0" dirty="0">
                <a:solidFill>
                  <a:schemeClr val="tx1"/>
                </a:solidFill>
                <a:latin typeface="+mj-lt"/>
              </a:rPr>
              <a:t>CDR’s Intent</a:t>
            </a:r>
          </a:p>
          <a:p>
            <a:pPr fontAlgn="auto">
              <a:spcBef>
                <a:spcPts val="0"/>
              </a:spcBef>
              <a:spcAft>
                <a:spcPts val="0"/>
              </a:spcAft>
              <a:defRPr/>
            </a:pPr>
            <a:endParaRPr lang="en-US" sz="1400" b="0" kern="0" dirty="0">
              <a:solidFill>
                <a:schemeClr val="tx1"/>
              </a:solidFill>
              <a:latin typeface="+mj-lt"/>
            </a:endParaRPr>
          </a:p>
          <a:p>
            <a:pPr fontAlgn="auto">
              <a:spcBef>
                <a:spcPts val="0"/>
              </a:spcBef>
              <a:spcAft>
                <a:spcPts val="0"/>
              </a:spcAft>
              <a:defRPr/>
            </a:pPr>
            <a:r>
              <a:rPr lang="en-US" sz="1400" kern="0" dirty="0">
                <a:solidFill>
                  <a:schemeClr val="tx1"/>
                </a:solidFill>
                <a:latin typeface="+mj-lt"/>
              </a:rPr>
              <a:t>Purpose</a:t>
            </a:r>
            <a:r>
              <a:rPr lang="en-US" sz="1400" b="0" kern="0" dirty="0">
                <a:solidFill>
                  <a:schemeClr val="tx1"/>
                </a:solidFill>
                <a:latin typeface="+mj-lt"/>
              </a:rPr>
              <a:t>: </a:t>
            </a:r>
            <a:r>
              <a:rPr lang="en-US" sz="1400" b="0" dirty="0">
                <a:solidFill>
                  <a:schemeClr val="tx1"/>
                </a:solidFill>
              </a:rPr>
              <a:t>IOT qualify lethal crews in a challenging and demanding training environment.</a:t>
            </a:r>
            <a:endParaRPr lang="en-US" sz="1400" b="0" kern="0" dirty="0">
              <a:solidFill>
                <a:schemeClr val="tx1"/>
              </a:solidFill>
              <a:latin typeface="+mj-lt"/>
            </a:endParaRPr>
          </a:p>
          <a:p>
            <a:pPr fontAlgn="auto">
              <a:spcBef>
                <a:spcPts val="0"/>
              </a:spcBef>
              <a:spcAft>
                <a:spcPts val="0"/>
              </a:spcAft>
              <a:defRPr/>
            </a:pPr>
            <a:endParaRPr lang="en-US" sz="1400" b="0" kern="0" dirty="0">
              <a:solidFill>
                <a:schemeClr val="tx1"/>
              </a:solidFill>
              <a:latin typeface="+mj-lt"/>
            </a:endParaRPr>
          </a:p>
          <a:p>
            <a:pPr fontAlgn="auto">
              <a:spcBef>
                <a:spcPts val="0"/>
              </a:spcBef>
              <a:spcAft>
                <a:spcPts val="0"/>
              </a:spcAft>
              <a:defRPr/>
            </a:pPr>
            <a:r>
              <a:rPr lang="en-US" sz="1400" kern="0" dirty="0">
                <a:solidFill>
                  <a:schemeClr val="tx1"/>
                </a:solidFill>
                <a:latin typeface="+mj-lt"/>
              </a:rPr>
              <a:t>Key Tasks</a:t>
            </a:r>
            <a:r>
              <a:rPr lang="en-US" sz="1400" b="0" kern="0" dirty="0">
                <a:solidFill>
                  <a:schemeClr val="tx1"/>
                </a:solidFill>
                <a:latin typeface="+mj-lt"/>
              </a:rPr>
              <a:t>:</a:t>
            </a:r>
          </a:p>
          <a:p>
            <a:pPr lvl="0">
              <a:buFont typeface="Arial" pitchFamily="34" charset="0"/>
              <a:buChar char="•"/>
            </a:pPr>
            <a:r>
              <a:rPr lang="en-US" sz="1400" b="0" dirty="0" smtClean="0">
                <a:solidFill>
                  <a:schemeClr val="tx1"/>
                </a:solidFill>
              </a:rPr>
              <a:t> Prepare </a:t>
            </a:r>
            <a:r>
              <a:rPr lang="en-US" sz="1400" b="0" dirty="0">
                <a:solidFill>
                  <a:schemeClr val="tx1"/>
                </a:solidFill>
              </a:rPr>
              <a:t>crews for PTDO and operational requirements</a:t>
            </a:r>
          </a:p>
          <a:p>
            <a:pPr lvl="0">
              <a:buFont typeface="Arial" pitchFamily="34" charset="0"/>
              <a:buChar char="•"/>
            </a:pPr>
            <a:r>
              <a:rPr lang="en-US" sz="1400" b="0" dirty="0" smtClean="0">
                <a:solidFill>
                  <a:schemeClr val="tx1"/>
                </a:solidFill>
              </a:rPr>
              <a:t> Conduct </a:t>
            </a:r>
            <a:r>
              <a:rPr lang="en-US" sz="1400" b="0" dirty="0">
                <a:solidFill>
                  <a:schemeClr val="tx1"/>
                </a:solidFill>
              </a:rPr>
              <a:t>thorough and complete pre-gunnery requirements as per FM 3-20.21</a:t>
            </a:r>
          </a:p>
          <a:p>
            <a:pPr lvl="0">
              <a:buFont typeface="Arial" pitchFamily="34" charset="0"/>
              <a:buChar char="•"/>
            </a:pPr>
            <a:r>
              <a:rPr lang="en-US" sz="1400" b="0" dirty="0" smtClean="0">
                <a:solidFill>
                  <a:schemeClr val="tx1"/>
                </a:solidFill>
              </a:rPr>
              <a:t> Pass </a:t>
            </a:r>
            <a:r>
              <a:rPr lang="en-US" sz="1400" b="0" dirty="0">
                <a:solidFill>
                  <a:schemeClr val="tx1"/>
                </a:solidFill>
              </a:rPr>
              <a:t>all gates to live fire exercises in AGTS/UCOFT prior to T-1 week to Troop/Company’s assigned gunnery </a:t>
            </a:r>
          </a:p>
          <a:p>
            <a:pPr lvl="0">
              <a:buFont typeface="Arial" pitchFamily="34" charset="0"/>
              <a:buChar char="•"/>
            </a:pPr>
            <a:r>
              <a:rPr lang="en-US" sz="1400" b="0" dirty="0" smtClean="0">
                <a:solidFill>
                  <a:schemeClr val="tx1"/>
                </a:solidFill>
              </a:rPr>
              <a:t> Complete </a:t>
            </a:r>
            <a:r>
              <a:rPr lang="en-US" sz="1400" b="0" dirty="0">
                <a:solidFill>
                  <a:schemeClr val="tx1"/>
                </a:solidFill>
              </a:rPr>
              <a:t>Troop/Company led TCGST/BCGST for all firing crews prior to T-1 week to Troop/Company’s assigned gunnery</a:t>
            </a:r>
          </a:p>
          <a:p>
            <a:pPr lvl="0">
              <a:buFont typeface="Arial" pitchFamily="34" charset="0"/>
              <a:buChar char="•"/>
            </a:pPr>
            <a:r>
              <a:rPr lang="en-US" sz="1400" b="0" dirty="0" smtClean="0">
                <a:solidFill>
                  <a:schemeClr val="tx1"/>
                </a:solidFill>
              </a:rPr>
              <a:t> Qualify </a:t>
            </a:r>
            <a:r>
              <a:rPr lang="en-US" sz="1400" b="0" dirty="0">
                <a:solidFill>
                  <a:schemeClr val="tx1"/>
                </a:solidFill>
              </a:rPr>
              <a:t>all crews </a:t>
            </a:r>
          </a:p>
          <a:p>
            <a:pPr lvl="0">
              <a:buFont typeface="Arial" pitchFamily="34" charset="0"/>
              <a:buChar char="•"/>
            </a:pPr>
            <a:r>
              <a:rPr lang="en-US" sz="1400" b="0" dirty="0" smtClean="0">
                <a:solidFill>
                  <a:schemeClr val="tx1"/>
                </a:solidFill>
              </a:rPr>
              <a:t> Conduct </a:t>
            </a:r>
            <a:r>
              <a:rPr lang="en-US" sz="1400" b="0" dirty="0">
                <a:solidFill>
                  <a:schemeClr val="tx1"/>
                </a:solidFill>
              </a:rPr>
              <a:t>thorough after operations PMCS and after operations maintenance</a:t>
            </a:r>
          </a:p>
          <a:p>
            <a:pPr fontAlgn="auto">
              <a:spcBef>
                <a:spcPts val="0"/>
              </a:spcBef>
              <a:spcAft>
                <a:spcPts val="0"/>
              </a:spcAft>
              <a:defRPr/>
            </a:pPr>
            <a:endParaRPr lang="en-US" sz="1400" b="0" kern="0" dirty="0">
              <a:solidFill>
                <a:schemeClr val="tx1"/>
              </a:solidFill>
              <a:latin typeface="+mj-lt"/>
            </a:endParaRPr>
          </a:p>
          <a:p>
            <a:pPr fontAlgn="auto">
              <a:spcBef>
                <a:spcPts val="0"/>
              </a:spcBef>
              <a:spcAft>
                <a:spcPts val="0"/>
              </a:spcAft>
              <a:defRPr/>
            </a:pPr>
            <a:r>
              <a:rPr lang="en-US" sz="1400" kern="0" dirty="0">
                <a:solidFill>
                  <a:schemeClr val="tx1"/>
                </a:solidFill>
                <a:latin typeface="+mj-lt"/>
              </a:rPr>
              <a:t>End State</a:t>
            </a:r>
            <a:r>
              <a:rPr lang="en-US" sz="1400" b="0" kern="0" dirty="0">
                <a:solidFill>
                  <a:schemeClr val="tx1"/>
                </a:solidFill>
                <a:latin typeface="+mj-lt"/>
              </a:rPr>
              <a:t>: </a:t>
            </a:r>
            <a:r>
              <a:rPr lang="en-US" sz="1400" b="0" dirty="0">
                <a:solidFill>
                  <a:schemeClr val="tx1"/>
                </a:solidFill>
              </a:rPr>
              <a:t>All crews qualified, detailed completion of PMCS completed on all vehicles and ancillary equipment, and all crews are qualified and prepared for future combat operations with no loss of personnel and equipment.</a:t>
            </a:r>
            <a:endParaRPr lang="en-US" sz="1400" b="0" kern="0" dirty="0">
              <a:solidFill>
                <a:schemeClr val="tx1"/>
              </a:solidFill>
              <a:latin typeface="+mj-lt"/>
            </a:endParaRPr>
          </a:p>
        </p:txBody>
      </p:sp>
      <p:sp>
        <p:nvSpPr>
          <p:cNvPr id="12" name="Title 6"/>
          <p:cNvSpPr txBox="1">
            <a:spLocks/>
          </p:cNvSpPr>
          <p:nvPr/>
        </p:nvSpPr>
        <p:spPr bwMode="auto">
          <a:xfrm>
            <a:off x="0" y="0"/>
            <a:ext cx="9509125" cy="1003300"/>
          </a:xfrm>
          <a:prstGeom prst="rect">
            <a:avLst/>
          </a:prstGeom>
          <a:noFill/>
          <a:ln w="9525">
            <a:noFill/>
            <a:miter lim="800000"/>
            <a:headEnd/>
            <a:tailEnd/>
          </a:ln>
        </p:spPr>
        <p:txBody>
          <a:bodyPr anchor="ctr"/>
          <a:lstStyle/>
          <a:p>
            <a:pPr algn="ctr" eaLnBrk="0" hangingPunct="0">
              <a:defRPr/>
            </a:pPr>
            <a:r>
              <a:rPr lang="en-US" sz="2800" kern="0" dirty="0" smtClean="0">
                <a:solidFill>
                  <a:srgbClr val="000000"/>
                </a:solidFill>
                <a:effectLst>
                  <a:outerShdw blurRad="38100" dist="38100" dir="2700000" algn="tl">
                    <a:srgbClr val="000000">
                      <a:alpha val="43137"/>
                    </a:srgbClr>
                  </a:outerShdw>
                </a:effectLst>
                <a:latin typeface="Arial"/>
                <a:ea typeface="+mj-ea"/>
                <a:cs typeface="+mj-cs"/>
              </a:rPr>
              <a:t>1/11 </a:t>
            </a:r>
            <a:r>
              <a:rPr lang="en-US" sz="2800" kern="0" dirty="0">
                <a:solidFill>
                  <a:srgbClr val="000000"/>
                </a:solidFill>
                <a:effectLst>
                  <a:outerShdw blurRad="38100" dist="38100" dir="2700000" algn="tl">
                    <a:srgbClr val="000000">
                      <a:alpha val="43137"/>
                    </a:srgbClr>
                  </a:outerShdw>
                </a:effectLst>
                <a:latin typeface="Arial"/>
                <a:ea typeface="+mj-ea"/>
                <a:cs typeface="+mj-cs"/>
              </a:rPr>
              <a:t>ACR Mission &amp; CDR’s Intent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Training Objectives &amp; Prep Tasks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591D47EB-FEC2-4F22-A56E-D5AE48443A6D}" type="slidenum">
              <a:rPr lang="en-US" smtClean="0"/>
              <a:pPr>
                <a:defRPr/>
              </a:pPr>
              <a:t>3</a:t>
            </a:fld>
            <a:endParaRPr lang="en-US" dirty="0"/>
          </a:p>
        </p:txBody>
      </p:sp>
      <p:sp>
        <p:nvSpPr>
          <p:cNvPr id="5" name="TextBox 4"/>
          <p:cNvSpPr txBox="1"/>
          <p:nvPr/>
        </p:nvSpPr>
        <p:spPr>
          <a:xfrm>
            <a:off x="708025" y="852488"/>
            <a:ext cx="8093075" cy="3170237"/>
          </a:xfrm>
          <a:prstGeom prst="rect">
            <a:avLst/>
          </a:prstGeom>
          <a:noFill/>
        </p:spPr>
        <p:txBody>
          <a:bodyPr>
            <a:spAutoFit/>
          </a:bodyPr>
          <a:lstStyle/>
          <a:p>
            <a:pPr marL="406400" indent="-342900" algn="ctr">
              <a:defRPr/>
            </a:pPr>
            <a:r>
              <a:rPr lang="en-US" sz="1600" dirty="0">
                <a:solidFill>
                  <a:prstClr val="black"/>
                </a:solidFill>
                <a:latin typeface="+mj-lt"/>
              </a:rPr>
              <a:t>Training Objectives</a:t>
            </a:r>
          </a:p>
          <a:p>
            <a:pPr marL="406400" indent="-342900" algn="ctr">
              <a:defRPr/>
            </a:pPr>
            <a:endParaRPr lang="en-US" sz="1600" dirty="0">
              <a:solidFill>
                <a:prstClr val="black"/>
              </a:solidFill>
              <a:latin typeface="+mj-lt"/>
            </a:endParaRPr>
          </a:p>
          <a:p>
            <a:pPr marL="406400" indent="-342900">
              <a:buFont typeface="Arial" pitchFamily="34" charset="0"/>
              <a:buChar char="•"/>
              <a:defRPr/>
            </a:pPr>
            <a:r>
              <a:rPr lang="en-US" sz="1400" b="0" dirty="0">
                <a:solidFill>
                  <a:prstClr val="black"/>
                </a:solidFill>
                <a:latin typeface="+mj-lt"/>
              </a:rPr>
              <a:t>All Crews are capable of executing react to contact drills IOT engage and destroy enemy. </a:t>
            </a:r>
          </a:p>
          <a:p>
            <a:pPr marL="406400" indent="-342900">
              <a:buFont typeface="Arial" pitchFamily="34" charset="0"/>
              <a:buChar char="•"/>
              <a:defRPr/>
            </a:pPr>
            <a:endParaRPr lang="en-US" sz="1400" b="0" dirty="0">
              <a:solidFill>
                <a:prstClr val="black"/>
              </a:solidFill>
              <a:latin typeface="+mj-lt"/>
            </a:endParaRPr>
          </a:p>
          <a:p>
            <a:pPr marL="406400" indent="-342900">
              <a:buFont typeface="Arial" pitchFamily="34" charset="0"/>
              <a:buChar char="•"/>
              <a:defRPr/>
            </a:pPr>
            <a:r>
              <a:rPr lang="en-US" sz="1400" b="0" dirty="0">
                <a:solidFill>
                  <a:prstClr val="black"/>
                </a:solidFill>
                <a:latin typeface="+mj-lt"/>
              </a:rPr>
              <a:t>Develop leaders that understand and are capable of massing weapon system’s effects on the objective.  </a:t>
            </a:r>
          </a:p>
          <a:p>
            <a:pPr marL="406400" indent="-342900">
              <a:buFont typeface="Arial" pitchFamily="34" charset="0"/>
              <a:buChar char="•"/>
              <a:defRPr/>
            </a:pPr>
            <a:endParaRPr lang="en-US" sz="1400" b="0" dirty="0">
              <a:solidFill>
                <a:prstClr val="black"/>
              </a:solidFill>
              <a:latin typeface="+mj-lt"/>
            </a:endParaRPr>
          </a:p>
          <a:p>
            <a:pPr marL="406400" indent="-342900">
              <a:buFont typeface="Arial" pitchFamily="34" charset="0"/>
              <a:buChar char="•"/>
              <a:defRPr/>
            </a:pPr>
            <a:r>
              <a:rPr lang="en-US" sz="1400" b="0" dirty="0">
                <a:solidFill>
                  <a:prstClr val="black"/>
                </a:solidFill>
                <a:latin typeface="+mj-lt"/>
              </a:rPr>
              <a:t>Leaders that understand a hybrid threat and operations on an asymmetrical battlefield.</a:t>
            </a:r>
          </a:p>
          <a:p>
            <a:pPr marL="406400" indent="-342900">
              <a:buFont typeface="Arial" pitchFamily="34" charset="0"/>
              <a:buChar char="•"/>
              <a:defRPr/>
            </a:pPr>
            <a:endParaRPr lang="en-US" sz="1400" b="0" dirty="0">
              <a:solidFill>
                <a:prstClr val="black"/>
              </a:solidFill>
              <a:latin typeface="+mj-lt"/>
            </a:endParaRPr>
          </a:p>
          <a:p>
            <a:pPr marL="406400" indent="-342900">
              <a:buFont typeface="Arial" pitchFamily="34" charset="0"/>
              <a:buChar char="•"/>
              <a:defRPr/>
            </a:pPr>
            <a:r>
              <a:rPr lang="en-US" sz="1400" b="0" dirty="0">
                <a:solidFill>
                  <a:prstClr val="black"/>
                </a:solidFill>
                <a:latin typeface="+mj-lt"/>
              </a:rPr>
              <a:t>Mechanized formation that is knowledgeable on crew served weapon systems and main gun weapon systems that matriculate to experts in engagement and target discrimination to mitigate collateral damage. </a:t>
            </a:r>
          </a:p>
          <a:p>
            <a:pPr marL="406400" indent="-342900">
              <a:buFont typeface="Arial" pitchFamily="34" charset="0"/>
              <a:buChar char="•"/>
              <a:defRPr/>
            </a:pPr>
            <a:endParaRPr lang="en-US" sz="1400" b="0" dirty="0">
              <a:solidFill>
                <a:prstClr val="black"/>
              </a:solidFill>
              <a:latin typeface="+mj-lt"/>
            </a:endParaRPr>
          </a:p>
          <a:p>
            <a:pPr marL="406400" indent="-342900">
              <a:buFont typeface="Arial" pitchFamily="34" charset="0"/>
              <a:buChar char="•"/>
              <a:defRPr/>
            </a:pPr>
            <a:r>
              <a:rPr lang="en-US" sz="1400" b="0" dirty="0">
                <a:solidFill>
                  <a:prstClr val="black"/>
                </a:solidFill>
                <a:latin typeface="+mj-lt"/>
              </a:rPr>
              <a:t>Platoons trained to “P” level in all identified critical crew tasks.</a:t>
            </a:r>
          </a:p>
        </p:txBody>
      </p:sp>
      <p:graphicFrame>
        <p:nvGraphicFramePr>
          <p:cNvPr id="7" name="Table 6"/>
          <p:cNvGraphicFramePr>
            <a:graphicFrameLocks noGrp="1"/>
          </p:cNvGraphicFramePr>
          <p:nvPr/>
        </p:nvGraphicFramePr>
        <p:xfrm>
          <a:off x="2883076" y="4443413"/>
          <a:ext cx="3742972" cy="1723290"/>
        </p:xfrm>
        <a:graphic>
          <a:graphicData uri="http://schemas.openxmlformats.org/drawingml/2006/table">
            <a:tbl>
              <a:tblPr firstRow="1" bandRow="1">
                <a:tableStyleId>{2D5ABB26-0587-4C30-8999-92F81FD0307C}</a:tableStyleId>
              </a:tblPr>
              <a:tblGrid>
                <a:gridCol w="1711529"/>
                <a:gridCol w="2031443"/>
              </a:tblGrid>
              <a:tr h="344658">
                <a:tc>
                  <a:txBody>
                    <a:bodyPr/>
                    <a:lstStyle/>
                    <a:p>
                      <a:pPr algn="ctr"/>
                      <a:r>
                        <a:rPr lang="en-US" sz="1200" b="1" dirty="0" smtClean="0"/>
                        <a:t>TASK</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dirty="0" smtClean="0"/>
                        <a:t>D</a:t>
                      </a:r>
                      <a:r>
                        <a:rPr lang="en-US" sz="1200" b="1" baseline="0" dirty="0" smtClean="0"/>
                        <a:t> CO</a:t>
                      </a:r>
                      <a:endParaRPr lang="en-US" sz="1200" b="1"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44658">
                <a:tc>
                  <a:txBody>
                    <a:bodyPr/>
                    <a:lstStyle/>
                    <a:p>
                      <a:pPr algn="ctr"/>
                      <a:r>
                        <a:rPr lang="en-US" sz="1200" b="1" dirty="0" smtClean="0"/>
                        <a:t>GST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smtClean="0"/>
                        <a:t>03-20 OCT 11</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658">
                <a:tc>
                  <a:txBody>
                    <a:bodyPr/>
                    <a:lstStyle/>
                    <a:p>
                      <a:pPr algn="ctr"/>
                      <a:r>
                        <a:rPr lang="en-US" sz="1200" b="1" dirty="0" smtClean="0"/>
                        <a:t>GT </a:t>
                      </a:r>
                      <a:r>
                        <a:rPr lang="en-US" sz="1200" b="1" baseline="0" dirty="0" smtClean="0"/>
                        <a:t>I</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smtClean="0"/>
                        <a:t>03-20 OCT 11</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658">
                <a:tc>
                  <a:txBody>
                    <a:bodyPr/>
                    <a:lstStyle/>
                    <a:p>
                      <a:pPr algn="ctr"/>
                      <a:r>
                        <a:rPr lang="en-US" sz="1200" b="1" dirty="0" smtClean="0"/>
                        <a:t>AGTS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aseline="0" dirty="0" smtClean="0"/>
                        <a:t>JUL – NOV 11</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658">
                <a:tc>
                  <a:txBody>
                    <a:bodyPr/>
                    <a:lstStyle/>
                    <a:p>
                      <a:pPr algn="ctr"/>
                      <a:r>
                        <a:rPr lang="en-US" sz="1200" b="1" dirty="0" smtClean="0">
                          <a:solidFill>
                            <a:schemeClr val="tx1"/>
                          </a:solidFill>
                        </a:rPr>
                        <a:t>VCE</a:t>
                      </a:r>
                      <a:r>
                        <a:rPr lang="en-US" sz="1200" b="1" baseline="0" dirty="0" smtClean="0">
                          <a:solidFill>
                            <a:schemeClr val="tx1"/>
                          </a:solidFill>
                        </a:rPr>
                        <a:t> Cert.</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smtClean="0">
                          <a:solidFill>
                            <a:schemeClr val="tx1"/>
                          </a:solidFill>
                        </a:rPr>
                        <a:t>24-25</a:t>
                      </a:r>
                      <a:r>
                        <a:rPr lang="en-US" sz="1200" baseline="0" dirty="0" smtClean="0">
                          <a:solidFill>
                            <a:schemeClr val="tx1"/>
                          </a:solidFill>
                        </a:rPr>
                        <a:t> OCT 11</a:t>
                      </a:r>
                      <a:endParaRPr lang="en-US" sz="1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763588" y="4022725"/>
            <a:ext cx="8091487" cy="338138"/>
          </a:xfrm>
          <a:prstGeom prst="rect">
            <a:avLst/>
          </a:prstGeom>
          <a:noFill/>
        </p:spPr>
        <p:txBody>
          <a:bodyPr>
            <a:spAutoFit/>
          </a:bodyPr>
          <a:lstStyle/>
          <a:p>
            <a:pPr marL="406400" indent="-342900" algn="ctr">
              <a:defRPr/>
            </a:pPr>
            <a:r>
              <a:rPr lang="en-US" sz="1600" dirty="0">
                <a:solidFill>
                  <a:prstClr val="black"/>
                </a:solidFill>
                <a:latin typeface="+mj-lt"/>
              </a:rPr>
              <a:t>Gunnery Prep Tasks</a:t>
            </a:r>
          </a:p>
        </p:txBody>
      </p:sp>
      <p:sp>
        <p:nvSpPr>
          <p:cNvPr id="11296" name="TextBox 7"/>
          <p:cNvSpPr txBox="1">
            <a:spLocks noChangeArrowheads="1"/>
          </p:cNvSpPr>
          <p:nvPr/>
        </p:nvSpPr>
        <p:spPr bwMode="auto">
          <a:xfrm>
            <a:off x="0" y="6373813"/>
            <a:ext cx="3670300" cy="246062"/>
          </a:xfrm>
          <a:prstGeom prst="rect">
            <a:avLst/>
          </a:prstGeom>
          <a:noFill/>
          <a:ln w="9525">
            <a:noFill/>
            <a:miter lim="800000"/>
            <a:headEnd/>
            <a:tailEnd/>
          </a:ln>
        </p:spPr>
        <p:txBody>
          <a:bodyPr>
            <a:spAutoFit/>
          </a:bodyPr>
          <a:lstStyle/>
          <a:p>
            <a:r>
              <a:rPr lang="en-US" sz="1000">
                <a:solidFill>
                  <a:schemeClr val="tx1"/>
                </a:solidFill>
              </a:rPr>
              <a:t>Reference: FM 3-20.21 (HBCT Gunnery)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Stabilized Platform Qualification Standards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527AE7CE-5F8C-471A-9F6D-62CAB63A03FD}" type="slidenum">
              <a:rPr lang="en-US" smtClean="0"/>
              <a:pPr>
                <a:defRPr/>
              </a:pPr>
              <a:t>4</a:t>
            </a:fld>
            <a:endParaRPr lang="en-US" dirty="0"/>
          </a:p>
        </p:txBody>
      </p:sp>
      <p:sp>
        <p:nvSpPr>
          <p:cNvPr id="5" name="TextBox 4"/>
          <p:cNvSpPr txBox="1"/>
          <p:nvPr/>
        </p:nvSpPr>
        <p:spPr>
          <a:xfrm>
            <a:off x="708025" y="1044575"/>
            <a:ext cx="8093075" cy="2124075"/>
          </a:xfrm>
          <a:prstGeom prst="rect">
            <a:avLst/>
          </a:prstGeom>
          <a:noFill/>
        </p:spPr>
        <p:txBody>
          <a:bodyPr>
            <a:spAutoFit/>
          </a:bodyPr>
          <a:lstStyle/>
          <a:p>
            <a:pPr marL="406400" indent="-342900">
              <a:buFont typeface="Arial" pitchFamily="34" charset="0"/>
              <a:buChar char="•"/>
              <a:defRPr/>
            </a:pPr>
            <a:r>
              <a:rPr lang="en-US" sz="1100" dirty="0">
                <a:solidFill>
                  <a:prstClr val="black"/>
                </a:solidFill>
                <a:latin typeface="+mj-lt"/>
              </a:rPr>
              <a:t>GT II</a:t>
            </a:r>
            <a:r>
              <a:rPr lang="en-US" sz="1100" b="0" dirty="0">
                <a:solidFill>
                  <a:prstClr val="black"/>
                </a:solidFill>
                <a:latin typeface="+mj-lt"/>
              </a:rPr>
              <a:t>: Crew scores at least 70 points on at least 7 of 10 engagement and attain 700 or more points overall. </a:t>
            </a:r>
          </a:p>
          <a:p>
            <a:pPr marL="406400" indent="-342900">
              <a:buFont typeface="Arial" pitchFamily="34" charset="0"/>
              <a:buChar char="•"/>
              <a:defRPr/>
            </a:pPr>
            <a:endParaRPr lang="en-US" sz="1100" b="0" dirty="0">
              <a:solidFill>
                <a:prstClr val="black"/>
              </a:solidFill>
              <a:latin typeface="+mj-lt"/>
            </a:endParaRPr>
          </a:p>
          <a:p>
            <a:pPr marL="406400" indent="-342900">
              <a:buFont typeface="Arial" pitchFamily="34" charset="0"/>
              <a:buChar char="•"/>
              <a:defRPr/>
            </a:pPr>
            <a:r>
              <a:rPr lang="en-US" sz="1100" dirty="0">
                <a:solidFill>
                  <a:prstClr val="black"/>
                </a:solidFill>
                <a:latin typeface="+mj-lt"/>
              </a:rPr>
              <a:t>GT III</a:t>
            </a:r>
            <a:r>
              <a:rPr lang="en-US" sz="1100" b="0" dirty="0">
                <a:solidFill>
                  <a:prstClr val="black"/>
                </a:solidFill>
                <a:latin typeface="+mj-lt"/>
              </a:rPr>
              <a:t>: Crew scores at least 70 points on at least 3 of 5 engagements and attain 350 or more points overall. </a:t>
            </a:r>
          </a:p>
          <a:p>
            <a:pPr marL="406400" indent="-342900">
              <a:buFont typeface="Arial" pitchFamily="34" charset="0"/>
              <a:buChar char="•"/>
              <a:defRPr/>
            </a:pPr>
            <a:endParaRPr lang="en-US" sz="1100" b="0" dirty="0">
              <a:solidFill>
                <a:prstClr val="black"/>
              </a:solidFill>
              <a:latin typeface="+mj-lt"/>
            </a:endParaRPr>
          </a:p>
          <a:p>
            <a:pPr marL="406400" indent="-342900">
              <a:buFont typeface="Arial" pitchFamily="34" charset="0"/>
              <a:buChar char="•"/>
              <a:defRPr/>
            </a:pPr>
            <a:r>
              <a:rPr lang="en-US" sz="1100" dirty="0">
                <a:solidFill>
                  <a:prstClr val="black"/>
                </a:solidFill>
                <a:latin typeface="+mj-lt"/>
              </a:rPr>
              <a:t>GT IV</a:t>
            </a:r>
            <a:r>
              <a:rPr lang="en-US" sz="1100" b="0" dirty="0">
                <a:solidFill>
                  <a:prstClr val="black"/>
                </a:solidFill>
                <a:latin typeface="+mj-lt"/>
              </a:rPr>
              <a:t>: Crew scores at least 70 points on at least 3 of 5 engagements and more than 350 points overall. </a:t>
            </a:r>
          </a:p>
          <a:p>
            <a:pPr marL="863600" lvl="1" indent="-342900">
              <a:buFont typeface="Arial" pitchFamily="34" charset="0"/>
              <a:buChar char="•"/>
              <a:defRPr/>
            </a:pPr>
            <a:endParaRPr lang="en-US" sz="1100" b="0" dirty="0">
              <a:solidFill>
                <a:prstClr val="black"/>
              </a:solidFill>
              <a:latin typeface="+mj-lt"/>
            </a:endParaRPr>
          </a:p>
          <a:p>
            <a:pPr marL="863600" lvl="1" indent="-342900">
              <a:buFont typeface="Arial" pitchFamily="34" charset="0"/>
              <a:buChar char="•"/>
              <a:defRPr/>
            </a:pPr>
            <a:r>
              <a:rPr lang="en-US" sz="1100" b="0" dirty="0">
                <a:solidFill>
                  <a:prstClr val="black"/>
                </a:solidFill>
                <a:latin typeface="+mj-lt"/>
              </a:rPr>
              <a:t>NOTE: If GT III and GT IV are fire together the crew must score at least 70 points on at least 7 or 10 engagements and attain 700 or more points overall. </a:t>
            </a:r>
          </a:p>
          <a:p>
            <a:pPr marL="406400" indent="-342900">
              <a:buFont typeface="Arial" pitchFamily="34" charset="0"/>
              <a:buChar char="•"/>
              <a:defRPr/>
            </a:pPr>
            <a:endParaRPr lang="en-US" sz="1100" b="0" dirty="0">
              <a:solidFill>
                <a:prstClr val="black"/>
              </a:solidFill>
              <a:latin typeface="+mj-lt"/>
            </a:endParaRPr>
          </a:p>
          <a:p>
            <a:pPr marL="406400" indent="-342900">
              <a:buFont typeface="Arial" pitchFamily="34" charset="0"/>
              <a:buChar char="•"/>
              <a:defRPr/>
            </a:pPr>
            <a:r>
              <a:rPr lang="en-US" sz="1100" dirty="0">
                <a:solidFill>
                  <a:prstClr val="black"/>
                </a:solidFill>
                <a:latin typeface="+mj-lt"/>
              </a:rPr>
              <a:t>GT V</a:t>
            </a:r>
            <a:r>
              <a:rPr lang="en-US" sz="1100" b="0" dirty="0">
                <a:solidFill>
                  <a:prstClr val="black"/>
                </a:solidFill>
                <a:latin typeface="+mj-lt"/>
              </a:rPr>
              <a:t>: Crew scores at least 70 points on at least 7 of 10 engagements and attain 700 or more points overall. </a:t>
            </a:r>
          </a:p>
          <a:p>
            <a:pPr marL="406400" indent="-342900">
              <a:buFont typeface="Arial" pitchFamily="34" charset="0"/>
              <a:buChar char="•"/>
              <a:defRPr/>
            </a:pPr>
            <a:endParaRPr lang="en-US" sz="1100" b="0" dirty="0">
              <a:solidFill>
                <a:prstClr val="black"/>
              </a:solidFill>
              <a:latin typeface="+mj-lt"/>
            </a:endParaRPr>
          </a:p>
          <a:p>
            <a:pPr marL="406400" indent="-342900">
              <a:buFont typeface="Arial" pitchFamily="34" charset="0"/>
              <a:buChar char="•"/>
              <a:defRPr/>
            </a:pPr>
            <a:r>
              <a:rPr lang="en-US" sz="1100" dirty="0">
                <a:solidFill>
                  <a:prstClr val="black"/>
                </a:solidFill>
                <a:latin typeface="+mj-lt"/>
              </a:rPr>
              <a:t>GT VI</a:t>
            </a:r>
            <a:r>
              <a:rPr lang="en-US" sz="1100" b="0" dirty="0">
                <a:solidFill>
                  <a:prstClr val="black"/>
                </a:solidFill>
                <a:latin typeface="+mj-lt"/>
              </a:rPr>
              <a:t>: Crew scores at least 70 points on at least 7 of 10 engagements and attain 700 or more points overall. </a:t>
            </a:r>
          </a:p>
        </p:txBody>
      </p:sp>
      <p:graphicFrame>
        <p:nvGraphicFramePr>
          <p:cNvPr id="8" name="Table 7"/>
          <p:cNvGraphicFramePr>
            <a:graphicFrameLocks noGrp="1"/>
          </p:cNvGraphicFramePr>
          <p:nvPr/>
        </p:nvGraphicFramePr>
        <p:xfrm>
          <a:off x="1584325" y="3144838"/>
          <a:ext cx="6339418" cy="2134801"/>
        </p:xfrm>
        <a:graphic>
          <a:graphicData uri="http://schemas.openxmlformats.org/drawingml/2006/table">
            <a:tbl>
              <a:tblPr firstRow="1" bandRow="1">
                <a:tableStyleId>{2D5ABB26-0587-4C30-8999-92F81FD0307C}</a:tableStyleId>
              </a:tblPr>
              <a:tblGrid>
                <a:gridCol w="1357129"/>
                <a:gridCol w="4982289"/>
              </a:tblGrid>
              <a:tr h="306001">
                <a:tc gridSpan="2">
                  <a:txBody>
                    <a:bodyPr/>
                    <a:lstStyle/>
                    <a:p>
                      <a:pPr algn="ctr"/>
                      <a:r>
                        <a:rPr lang="en-US" sz="1200" b="1" dirty="0" smtClean="0">
                          <a:solidFill>
                            <a:schemeClr val="bg1"/>
                          </a:solidFill>
                        </a:rPr>
                        <a:t>Crew</a:t>
                      </a:r>
                      <a:r>
                        <a:rPr lang="en-US" sz="1200" b="1" baseline="0" dirty="0" smtClean="0">
                          <a:solidFill>
                            <a:schemeClr val="bg1"/>
                          </a:solidFill>
                        </a:rPr>
                        <a:t> Qualification Criteria</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US" sz="1200" dirty="0"/>
                    </a:p>
                  </a:txBody>
                  <a:tcPr/>
                </a:tc>
              </a:tr>
              <a:tr h="432734">
                <a:tc>
                  <a:txBody>
                    <a:bodyPr/>
                    <a:lstStyle/>
                    <a:p>
                      <a:pPr algn="ctr"/>
                      <a:r>
                        <a:rPr lang="en-US" sz="1200" b="1" dirty="0" smtClean="0"/>
                        <a:t>Distinguished</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dirty="0" smtClean="0"/>
                        <a:t>Crew scored at least 70 points on at least 9 of 10 engagements</a:t>
                      </a:r>
                      <a:r>
                        <a:rPr lang="en-US" sz="1200" baseline="0" dirty="0" smtClean="0"/>
                        <a:t>  AND more than 900 points overall.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34">
                <a:tc>
                  <a:txBody>
                    <a:bodyPr/>
                    <a:lstStyle/>
                    <a:p>
                      <a:pPr algn="ctr"/>
                      <a:r>
                        <a:rPr lang="en-US" sz="1200" b="1" dirty="0" smtClean="0"/>
                        <a:t>Superior</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dirty="0" smtClean="0"/>
                        <a:t>Crew</a:t>
                      </a:r>
                      <a:r>
                        <a:rPr lang="en-US" sz="1200" baseline="0" dirty="0" smtClean="0"/>
                        <a:t> scored at least 70 points on at least 8 of 10 engagements  AND more than 800 points overall.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34">
                <a:tc>
                  <a:txBody>
                    <a:bodyPr/>
                    <a:lstStyle/>
                    <a:p>
                      <a:pPr algn="ctr"/>
                      <a:r>
                        <a:rPr lang="en-US" sz="1200" b="1" dirty="0" smtClean="0"/>
                        <a:t>Qualified</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dirty="0" smtClean="0"/>
                        <a:t>Crew scored at least 70 points on at least 7 of 10 engagements</a:t>
                      </a:r>
                      <a:r>
                        <a:rPr lang="en-US" sz="1200" baseline="0" dirty="0" smtClean="0"/>
                        <a:t>  AND</a:t>
                      </a:r>
                      <a:r>
                        <a:rPr lang="en-US" sz="1200" dirty="0" smtClean="0"/>
                        <a:t> more than 700 points overall.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34">
                <a:tc>
                  <a:txBody>
                    <a:bodyPr/>
                    <a:lstStyle/>
                    <a:p>
                      <a:pPr algn="ctr"/>
                      <a:r>
                        <a:rPr lang="en-US" sz="1200" b="1" dirty="0" smtClean="0"/>
                        <a:t>Unqualified</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dirty="0" smtClean="0"/>
                        <a:t>Crew failed to qualify</a:t>
                      </a:r>
                      <a:r>
                        <a:rPr lang="en-US" sz="1200" baseline="0" dirty="0" smtClean="0"/>
                        <a:t> on at least 7 engagements OR scored less than 700 points.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701675" y="5238750"/>
            <a:ext cx="8091488" cy="1447800"/>
          </a:xfrm>
          <a:prstGeom prst="rect">
            <a:avLst/>
          </a:prstGeom>
          <a:noFill/>
        </p:spPr>
        <p:txBody>
          <a:bodyPr>
            <a:spAutoFit/>
          </a:bodyPr>
          <a:lstStyle/>
          <a:p>
            <a:pPr marL="406400" indent="-342900">
              <a:defRPr/>
            </a:pPr>
            <a:r>
              <a:rPr lang="en-US" sz="1100" dirty="0">
                <a:solidFill>
                  <a:prstClr val="black"/>
                </a:solidFill>
                <a:latin typeface="+mj-lt"/>
              </a:rPr>
              <a:t>Note:</a:t>
            </a:r>
            <a:r>
              <a:rPr lang="en-US" sz="1100" b="0" dirty="0">
                <a:solidFill>
                  <a:prstClr val="black"/>
                </a:solidFill>
                <a:latin typeface="+mj-lt"/>
              </a:rPr>
              <a:t> </a:t>
            </a:r>
          </a:p>
          <a:p>
            <a:pPr marL="406400" indent="-342900">
              <a:buFont typeface="Arial" pitchFamily="34" charset="0"/>
              <a:buChar char="•"/>
              <a:defRPr/>
            </a:pPr>
            <a:r>
              <a:rPr lang="en-US" sz="1100" b="0" dirty="0">
                <a:solidFill>
                  <a:prstClr val="black"/>
                </a:solidFill>
                <a:latin typeface="+mj-lt"/>
              </a:rPr>
              <a:t>each target is scored separately and then averaged for the total engagement score. If a crew earns less than 70 points on a target within the engagement, then they fail the engagement, regardless of how many points they earn on the other target. Also, crews must qualify one engagement at night.</a:t>
            </a:r>
          </a:p>
          <a:p>
            <a:pPr marL="406400" indent="-342900">
              <a:buFont typeface="Arial" pitchFamily="34" charset="0"/>
              <a:buChar char="•"/>
              <a:defRPr/>
            </a:pPr>
            <a:endParaRPr lang="en-US" sz="1100" b="0" dirty="0">
              <a:solidFill>
                <a:prstClr val="black"/>
              </a:solidFill>
              <a:latin typeface="+mj-lt"/>
            </a:endParaRPr>
          </a:p>
          <a:p>
            <a:pPr marL="406400" indent="-342900">
              <a:buFont typeface="Arial" pitchFamily="34" charset="0"/>
              <a:buChar char="•"/>
              <a:defRPr/>
            </a:pPr>
            <a:r>
              <a:rPr lang="en-US" sz="1100" b="0" dirty="0">
                <a:solidFill>
                  <a:prstClr val="black"/>
                </a:solidFill>
                <a:latin typeface="+mj-lt"/>
              </a:rPr>
              <a:t>If a crew fails to qualify, that crew will re-fire for qualification. The highest rating that crew can ear when re-firing is “Qualified”. A crew re-fires only the engagement s with a score of 69 or fewer points. A crew re-fires only the number of  engagements required to obtain a qualified rating (700 points and 7 qualified engagements).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AGTS Statistics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pPr>
              <a:defRPr/>
            </a:pPr>
            <a:fld id="{7FB275B4-414F-4379-8C74-01DD91C3602F}" type="slidenum">
              <a:rPr lang="en-US" smtClean="0"/>
              <a:pPr>
                <a:defRPr/>
              </a:pPr>
              <a:t>5</a:t>
            </a:fld>
            <a:endParaRPr lang="en-US" dirty="0"/>
          </a:p>
        </p:txBody>
      </p:sp>
      <p:sp>
        <p:nvSpPr>
          <p:cNvPr id="1029" name="TextBox 11"/>
          <p:cNvSpPr txBox="1">
            <a:spLocks noChangeArrowheads="1"/>
          </p:cNvSpPr>
          <p:nvPr/>
        </p:nvSpPr>
        <p:spPr bwMode="auto">
          <a:xfrm>
            <a:off x="629214" y="5841081"/>
            <a:ext cx="7845425" cy="830997"/>
          </a:xfrm>
          <a:prstGeom prst="rect">
            <a:avLst/>
          </a:prstGeom>
          <a:noFill/>
          <a:ln w="9525">
            <a:noFill/>
            <a:miter lim="800000"/>
            <a:headEnd/>
            <a:tailEnd/>
          </a:ln>
        </p:spPr>
        <p:txBody>
          <a:bodyPr>
            <a:spAutoFit/>
          </a:bodyPr>
          <a:lstStyle/>
          <a:p>
            <a:r>
              <a:rPr lang="en-US" sz="1200" dirty="0">
                <a:solidFill>
                  <a:schemeClr val="tx1"/>
                </a:solidFill>
              </a:rPr>
              <a:t>Notes</a:t>
            </a:r>
          </a:p>
          <a:p>
            <a:pPr>
              <a:buFont typeface="Arial" charset="0"/>
              <a:buChar char="•"/>
            </a:pPr>
            <a:r>
              <a:rPr lang="en-US" sz="1200" b="0" dirty="0">
                <a:solidFill>
                  <a:schemeClr val="tx1"/>
                </a:solidFill>
              </a:rPr>
              <a:t> </a:t>
            </a:r>
            <a:r>
              <a:rPr lang="en-US" sz="1200" b="0" dirty="0" smtClean="0">
                <a:solidFill>
                  <a:schemeClr val="tx1"/>
                </a:solidFill>
              </a:rPr>
              <a:t>11/14 crews firing (D24, D32, &amp; D33 not firing)</a:t>
            </a:r>
          </a:p>
          <a:p>
            <a:pPr>
              <a:buFont typeface="Arial" charset="0"/>
              <a:buChar char="•"/>
            </a:pPr>
            <a:r>
              <a:rPr lang="en-US" sz="1200" b="0" dirty="0">
                <a:solidFill>
                  <a:schemeClr val="tx1"/>
                </a:solidFill>
              </a:rPr>
              <a:t> </a:t>
            </a:r>
            <a:r>
              <a:rPr lang="en-US" sz="1200" b="0" dirty="0" smtClean="0">
                <a:solidFill>
                  <a:schemeClr val="tx1"/>
                </a:solidFill>
              </a:rPr>
              <a:t>19/11 crews complete w/ AGTS as of 25 OCT</a:t>
            </a:r>
          </a:p>
          <a:p>
            <a:pPr>
              <a:buFont typeface="Arial" charset="0"/>
              <a:buChar char="•"/>
            </a:pPr>
            <a:r>
              <a:rPr lang="en-US" sz="1200" b="0" dirty="0">
                <a:solidFill>
                  <a:schemeClr val="tx1"/>
                </a:solidFill>
              </a:rPr>
              <a:t> </a:t>
            </a:r>
            <a:r>
              <a:rPr lang="en-US" sz="1200" b="0" dirty="0" smtClean="0">
                <a:solidFill>
                  <a:schemeClr val="tx1"/>
                </a:solidFill>
              </a:rPr>
              <a:t>D65 and D66 will complete AGTS during  Week 6 (gunnery support window to C TRP)</a:t>
            </a:r>
            <a:endParaRPr lang="en-US" sz="1200" b="0" dirty="0">
              <a:solidFill>
                <a:schemeClr val="tx1"/>
              </a:solidFill>
            </a:endParaRPr>
          </a:p>
        </p:txBody>
      </p:sp>
      <p:pic>
        <p:nvPicPr>
          <p:cNvPr id="21505" name="Picture 1"/>
          <p:cNvPicPr>
            <a:picLocks noChangeAspect="1" noChangeArrowheads="1"/>
          </p:cNvPicPr>
          <p:nvPr/>
        </p:nvPicPr>
        <p:blipFill>
          <a:blip r:embed="rId2" cstate="print"/>
          <a:srcRect/>
          <a:stretch>
            <a:fillRect/>
          </a:stretch>
        </p:blipFill>
        <p:spPr bwMode="auto">
          <a:xfrm>
            <a:off x="710103" y="1214189"/>
            <a:ext cx="8088918" cy="4572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109CAFC9-9068-4071-B79E-0351205D4DBE}" type="slidenum">
              <a:rPr lang="en-US"/>
              <a:pPr>
                <a:defRPr/>
              </a:pPr>
              <a:t>6</a:t>
            </a:fld>
            <a:endParaRPr lang="en-US" dirty="0"/>
          </a:p>
        </p:txBody>
      </p:sp>
      <p:sp>
        <p:nvSpPr>
          <p:cNvPr id="13316" name="Title 6"/>
          <p:cNvSpPr>
            <a:spLocks noGrp="1"/>
          </p:cNvSpPr>
          <p:nvPr>
            <p:ph type="title"/>
          </p:nvPr>
        </p:nvSpPr>
        <p:spPr>
          <a:xfrm>
            <a:off x="0" y="1866900"/>
            <a:ext cx="9509125" cy="2438400"/>
          </a:xfrm>
        </p:spPr>
        <p:txBody>
          <a:bodyPr/>
          <a:lstStyle/>
          <a:p>
            <a:r>
              <a:rPr lang="en-US" sz="4800" smtClean="0"/>
              <a:t>GUNNERY</a:t>
            </a:r>
            <a:br>
              <a:rPr lang="en-US" sz="4800" smtClean="0"/>
            </a:br>
            <a:r>
              <a:rPr lang="en-US" sz="4800" smtClean="0"/>
              <a:t>SCHEDULE</a:t>
            </a:r>
            <a:endParaRPr lang="en-US" sz="4400" smtClean="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4"/>
          <p:cNvSpPr txBox="1">
            <a:spLocks noChangeArrowheads="1"/>
          </p:cNvSpPr>
          <p:nvPr/>
        </p:nvSpPr>
        <p:spPr bwMode="auto">
          <a:xfrm>
            <a:off x="0" y="233363"/>
            <a:ext cx="9509125" cy="452437"/>
          </a:xfrm>
          <a:prstGeom prst="rect">
            <a:avLst/>
          </a:prstGeom>
          <a:noFill/>
          <a:ln>
            <a:miter lim="800000"/>
            <a:headEnd/>
            <a:tailEnd/>
          </a:ln>
        </p:spPr>
        <p:txBody>
          <a:bodyPr/>
          <a:lstStyle/>
          <a:p>
            <a:pPr algn="ctr">
              <a:defRPr/>
            </a:pPr>
            <a:r>
              <a:rPr lang="en-US" sz="2800" kern="0" dirty="0">
                <a:solidFill>
                  <a:srgbClr val="000000"/>
                </a:solidFill>
                <a:effectLst>
                  <a:outerShdw blurRad="38100" dist="38100" dir="2700000" algn="tl">
                    <a:srgbClr val="000000">
                      <a:alpha val="43137"/>
                    </a:srgbClr>
                  </a:outerShdw>
                </a:effectLst>
                <a:latin typeface="Arial"/>
              </a:rPr>
              <a:t>1/11 ACR Bradley Gunnery – Oct. 2011</a:t>
            </a:r>
          </a:p>
        </p:txBody>
      </p:sp>
      <p:sp>
        <p:nvSpPr>
          <p:cNvPr id="14339" name="Slide Number Placeholder 3"/>
          <p:cNvSpPr txBox="1">
            <a:spLocks/>
          </p:cNvSpPr>
          <p:nvPr/>
        </p:nvSpPr>
        <p:spPr bwMode="auto">
          <a:xfrm>
            <a:off x="9155113" y="6611938"/>
            <a:ext cx="438150" cy="323850"/>
          </a:xfrm>
          <a:prstGeom prst="rect">
            <a:avLst/>
          </a:prstGeom>
          <a:noFill/>
          <a:ln w="9525">
            <a:noFill/>
            <a:miter lim="800000"/>
            <a:headEnd/>
            <a:tailEnd/>
          </a:ln>
        </p:spPr>
        <p:txBody>
          <a:bodyPr/>
          <a:lstStyle/>
          <a:p>
            <a:pPr algn="r"/>
            <a:fld id="{01842DCC-9E7F-4D75-AD67-11D4E4BC1AA5}" type="slidenum">
              <a:rPr lang="en-US" sz="1400">
                <a:solidFill>
                  <a:srgbClr val="000000"/>
                </a:solidFill>
              </a:rPr>
              <a:pPr algn="r"/>
              <a:t>7</a:t>
            </a:fld>
            <a:endParaRPr lang="en-US" sz="1400">
              <a:solidFill>
                <a:srgbClr val="000000"/>
              </a:solidFill>
            </a:endParaRPr>
          </a:p>
        </p:txBody>
      </p:sp>
      <p:graphicFrame>
        <p:nvGraphicFramePr>
          <p:cNvPr id="27" name="Table 26"/>
          <p:cNvGraphicFramePr>
            <a:graphicFrameLocks noGrp="1"/>
          </p:cNvGraphicFramePr>
          <p:nvPr/>
        </p:nvGraphicFramePr>
        <p:xfrm>
          <a:off x="198438" y="1219200"/>
          <a:ext cx="9104247" cy="5353877"/>
        </p:xfrm>
        <a:graphic>
          <a:graphicData uri="http://schemas.openxmlformats.org/drawingml/2006/table">
            <a:tbl>
              <a:tblPr firstRow="1" bandRow="1">
                <a:tableStyleId>{2D5ABB26-0587-4C30-8999-92F81FD0307C}</a:tableStyleId>
              </a:tblPr>
              <a:tblGrid>
                <a:gridCol w="748249"/>
                <a:gridCol w="1193714"/>
                <a:gridCol w="1193714"/>
                <a:gridCol w="1193714"/>
                <a:gridCol w="1193714"/>
                <a:gridCol w="1193714"/>
                <a:gridCol w="1193714"/>
                <a:gridCol w="1193714"/>
              </a:tblGrid>
              <a:tr h="589632">
                <a:tc>
                  <a:txBody>
                    <a:bodyPr/>
                    <a:lstStyle/>
                    <a:p>
                      <a:pPr algn="ctr"/>
                      <a:r>
                        <a:rPr lang="en-US" sz="1400" b="1" dirty="0" smtClean="0">
                          <a:solidFill>
                            <a:schemeClr val="bg1"/>
                          </a:solidFill>
                        </a:rPr>
                        <a:t>Week</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Sunday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Monday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Tuesday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Wednesday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Thursday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Friday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1" dirty="0" smtClean="0">
                          <a:solidFill>
                            <a:schemeClr val="bg1"/>
                          </a:solidFill>
                        </a:rPr>
                        <a:t>Saturday</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952849">
                <a:tc>
                  <a:txBody>
                    <a:bodyPr/>
                    <a:lstStyle/>
                    <a:p>
                      <a:pPr algn="ctr"/>
                      <a:r>
                        <a:rPr lang="en-US" sz="1400" b="1" dirty="0" smtClean="0"/>
                        <a:t>1</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849">
                <a:tc>
                  <a:txBody>
                    <a:bodyPr/>
                    <a:lstStyle/>
                    <a:p>
                      <a:pPr algn="ctr"/>
                      <a:r>
                        <a:rPr lang="en-US" sz="1400" b="1" dirty="0" smtClean="0"/>
                        <a:t>2</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200" b="1" dirty="0" smtClean="0"/>
                        <a:t>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849">
                <a:tc>
                  <a:txBody>
                    <a:bodyPr/>
                    <a:lstStyle/>
                    <a:p>
                      <a:pPr algn="ctr"/>
                      <a:r>
                        <a:rPr lang="en-US" sz="1400" b="1" dirty="0" smtClean="0"/>
                        <a:t>3</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200" b="1" dirty="0" smtClean="0"/>
                        <a:t>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13</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14</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849">
                <a:tc>
                  <a:txBody>
                    <a:bodyPr/>
                    <a:lstStyle/>
                    <a:p>
                      <a:pPr algn="ctr"/>
                      <a:r>
                        <a:rPr lang="en-US" sz="1400" b="1" dirty="0" smtClean="0"/>
                        <a:t>4</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200" b="1" dirty="0" smtClean="0"/>
                        <a:t>16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19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20</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21</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22</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2849">
                <a:tc>
                  <a:txBody>
                    <a:bodyPr/>
                    <a:lstStyle/>
                    <a:p>
                      <a:pPr algn="ctr"/>
                      <a:r>
                        <a:rPr lang="en-US" sz="1400" b="1" dirty="0" smtClean="0"/>
                        <a:t>5</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200" b="1" dirty="0" smtClean="0"/>
                        <a:t>23/</a:t>
                      </a:r>
                      <a:r>
                        <a:rPr lang="en-US" sz="1000" b="1" dirty="0" smtClean="0"/>
                        <a:t>30</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24/</a:t>
                      </a:r>
                      <a:r>
                        <a:rPr lang="en-US" sz="1000" b="1" dirty="0" smtClean="0"/>
                        <a:t>31</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25</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26</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27</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28</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29</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405" name="Rectangle 33"/>
          <p:cNvSpPr>
            <a:spLocks noChangeArrowheads="1"/>
          </p:cNvSpPr>
          <p:nvPr/>
        </p:nvSpPr>
        <p:spPr bwMode="auto">
          <a:xfrm>
            <a:off x="4562475" y="3159125"/>
            <a:ext cx="4678363" cy="171450"/>
          </a:xfrm>
          <a:prstGeom prst="rect">
            <a:avLst/>
          </a:prstGeom>
          <a:solidFill>
            <a:srgbClr val="FFFF00"/>
          </a:solidFill>
          <a:ln w="9525" algn="ctr">
            <a:solidFill>
              <a:schemeClr val="tx1"/>
            </a:solidFill>
            <a:round/>
            <a:headEnd/>
            <a:tailEnd/>
          </a:ln>
        </p:spPr>
        <p:txBody>
          <a:bodyPr anchor="ctr" anchorCtr="1"/>
          <a:lstStyle/>
          <a:p>
            <a:pPr algn="ctr" eaLnBrk="0" hangingPunct="0"/>
            <a:r>
              <a:rPr lang="en-US" sz="800">
                <a:solidFill>
                  <a:schemeClr val="tx1"/>
                </a:solidFill>
              </a:rPr>
              <a:t>B TRP Gunnery Support</a:t>
            </a:r>
          </a:p>
        </p:txBody>
      </p:sp>
      <p:sp>
        <p:nvSpPr>
          <p:cNvPr id="14406" name="Rectangle 38"/>
          <p:cNvSpPr>
            <a:spLocks noChangeArrowheads="1"/>
          </p:cNvSpPr>
          <p:nvPr/>
        </p:nvSpPr>
        <p:spPr bwMode="auto">
          <a:xfrm>
            <a:off x="989013" y="4076700"/>
            <a:ext cx="4706937" cy="157163"/>
          </a:xfrm>
          <a:prstGeom prst="rect">
            <a:avLst/>
          </a:prstGeom>
          <a:solidFill>
            <a:srgbClr val="FFFF00"/>
          </a:solidFill>
          <a:ln w="9525" algn="ctr">
            <a:solidFill>
              <a:schemeClr val="tx1"/>
            </a:solidFill>
            <a:round/>
            <a:headEnd/>
            <a:tailEnd/>
          </a:ln>
        </p:spPr>
        <p:txBody>
          <a:bodyPr anchor="ctr" anchorCtr="1"/>
          <a:lstStyle/>
          <a:p>
            <a:pPr algn="ctr" eaLnBrk="0" hangingPunct="0"/>
            <a:r>
              <a:rPr lang="en-US" sz="800">
                <a:solidFill>
                  <a:schemeClr val="tx1"/>
                </a:solidFill>
              </a:rPr>
              <a:t>B TRP Gunnery Support</a:t>
            </a:r>
          </a:p>
        </p:txBody>
      </p:sp>
      <p:sp>
        <p:nvSpPr>
          <p:cNvPr id="14407" name="Rectangle 41"/>
          <p:cNvSpPr>
            <a:spLocks noChangeArrowheads="1"/>
          </p:cNvSpPr>
          <p:nvPr/>
        </p:nvSpPr>
        <p:spPr bwMode="auto">
          <a:xfrm>
            <a:off x="985838" y="5041900"/>
            <a:ext cx="5907087" cy="152400"/>
          </a:xfrm>
          <a:prstGeom prst="rect">
            <a:avLst/>
          </a:prstGeom>
          <a:solidFill>
            <a:srgbClr val="009900"/>
          </a:solidFill>
          <a:ln w="9525" algn="ctr">
            <a:solidFill>
              <a:schemeClr val="tx1"/>
            </a:solidFill>
            <a:round/>
            <a:headEnd/>
            <a:tailEnd/>
          </a:ln>
        </p:spPr>
        <p:txBody>
          <a:bodyPr anchor="ctr" anchorCtr="1"/>
          <a:lstStyle/>
          <a:p>
            <a:pPr algn="ctr" eaLnBrk="0" hangingPunct="0"/>
            <a:r>
              <a:rPr lang="en-US" sz="800">
                <a:solidFill>
                  <a:schemeClr val="bg1"/>
                </a:solidFill>
              </a:rPr>
              <a:t>A TRP Gunnery Support</a:t>
            </a:r>
          </a:p>
        </p:txBody>
      </p:sp>
      <p:sp>
        <p:nvSpPr>
          <p:cNvPr id="14408" name="Rectangle 42"/>
          <p:cNvSpPr>
            <a:spLocks noChangeArrowheads="1"/>
          </p:cNvSpPr>
          <p:nvPr/>
        </p:nvSpPr>
        <p:spPr bwMode="auto">
          <a:xfrm>
            <a:off x="4556125" y="3352800"/>
            <a:ext cx="1139825" cy="344488"/>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Boresight &amp; GT II</a:t>
            </a:r>
          </a:p>
        </p:txBody>
      </p:sp>
      <p:sp>
        <p:nvSpPr>
          <p:cNvPr id="14409" name="Rectangle 43"/>
          <p:cNvSpPr>
            <a:spLocks noChangeArrowheads="1"/>
          </p:cNvSpPr>
          <p:nvPr/>
        </p:nvSpPr>
        <p:spPr bwMode="auto">
          <a:xfrm>
            <a:off x="5749925" y="3352800"/>
            <a:ext cx="1139825" cy="341313"/>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GT III/IV</a:t>
            </a:r>
          </a:p>
        </p:txBody>
      </p:sp>
      <p:sp>
        <p:nvSpPr>
          <p:cNvPr id="14410" name="Rectangle 44"/>
          <p:cNvSpPr>
            <a:spLocks noChangeArrowheads="1"/>
          </p:cNvSpPr>
          <p:nvPr/>
        </p:nvSpPr>
        <p:spPr bwMode="auto">
          <a:xfrm>
            <a:off x="8139113" y="3352800"/>
            <a:ext cx="1139825" cy="341313"/>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GT V</a:t>
            </a:r>
          </a:p>
        </p:txBody>
      </p:sp>
      <p:sp>
        <p:nvSpPr>
          <p:cNvPr id="14411" name="Rectangle 45"/>
          <p:cNvSpPr>
            <a:spLocks noChangeArrowheads="1"/>
          </p:cNvSpPr>
          <p:nvPr/>
        </p:nvSpPr>
        <p:spPr bwMode="auto">
          <a:xfrm>
            <a:off x="2163763" y="4257675"/>
            <a:ext cx="1139825" cy="387350"/>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RETRAIN</a:t>
            </a:r>
          </a:p>
        </p:txBody>
      </p:sp>
      <p:sp>
        <p:nvSpPr>
          <p:cNvPr id="14412" name="Rectangle 47"/>
          <p:cNvSpPr>
            <a:spLocks noChangeArrowheads="1"/>
          </p:cNvSpPr>
          <p:nvPr/>
        </p:nvSpPr>
        <p:spPr bwMode="auto">
          <a:xfrm>
            <a:off x="3367088" y="4257675"/>
            <a:ext cx="1139825" cy="385763"/>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GT VI</a:t>
            </a:r>
          </a:p>
        </p:txBody>
      </p:sp>
      <p:sp>
        <p:nvSpPr>
          <p:cNvPr id="14413" name="Rectangle 48"/>
          <p:cNvSpPr>
            <a:spLocks noChangeArrowheads="1"/>
          </p:cNvSpPr>
          <p:nvPr/>
        </p:nvSpPr>
        <p:spPr bwMode="auto">
          <a:xfrm>
            <a:off x="5753100" y="4067175"/>
            <a:ext cx="3533775" cy="166688"/>
          </a:xfrm>
          <a:prstGeom prst="rect">
            <a:avLst/>
          </a:prstGeom>
          <a:solidFill>
            <a:srgbClr val="009900"/>
          </a:solidFill>
          <a:ln w="9525" algn="ctr">
            <a:solidFill>
              <a:schemeClr val="tx1"/>
            </a:solidFill>
            <a:round/>
            <a:headEnd/>
            <a:tailEnd/>
          </a:ln>
        </p:spPr>
        <p:txBody>
          <a:bodyPr anchor="ctr" anchorCtr="1"/>
          <a:lstStyle/>
          <a:p>
            <a:pPr algn="ctr" eaLnBrk="0" hangingPunct="0"/>
            <a:r>
              <a:rPr lang="en-US" sz="800">
                <a:solidFill>
                  <a:schemeClr val="bg1"/>
                </a:solidFill>
              </a:rPr>
              <a:t>A TRP Gunnery Support</a:t>
            </a:r>
          </a:p>
        </p:txBody>
      </p:sp>
      <p:sp>
        <p:nvSpPr>
          <p:cNvPr id="14414" name="Rectangle 43"/>
          <p:cNvSpPr>
            <a:spLocks noChangeArrowheads="1"/>
          </p:cNvSpPr>
          <p:nvPr/>
        </p:nvSpPr>
        <p:spPr bwMode="auto">
          <a:xfrm>
            <a:off x="6940550" y="3352800"/>
            <a:ext cx="1139825" cy="344488"/>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Make up /Maintenance</a:t>
            </a:r>
          </a:p>
        </p:txBody>
      </p:sp>
      <p:sp>
        <p:nvSpPr>
          <p:cNvPr id="14415" name="Rectangle 43"/>
          <p:cNvSpPr>
            <a:spLocks noChangeArrowheads="1"/>
          </p:cNvSpPr>
          <p:nvPr/>
        </p:nvSpPr>
        <p:spPr bwMode="auto">
          <a:xfrm>
            <a:off x="982663" y="4257675"/>
            <a:ext cx="1139825" cy="393700"/>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Make up /Maintenance</a:t>
            </a:r>
          </a:p>
        </p:txBody>
      </p:sp>
      <p:sp>
        <p:nvSpPr>
          <p:cNvPr id="14416" name="Rectangle 47"/>
          <p:cNvSpPr>
            <a:spLocks noChangeArrowheads="1"/>
          </p:cNvSpPr>
          <p:nvPr/>
        </p:nvSpPr>
        <p:spPr bwMode="auto">
          <a:xfrm>
            <a:off x="4557713" y="4257675"/>
            <a:ext cx="1139825" cy="388938"/>
          </a:xfrm>
          <a:prstGeom prst="rect">
            <a:avLst/>
          </a:prstGeom>
          <a:solidFill>
            <a:srgbClr val="FF0000"/>
          </a:solidFill>
          <a:ln w="9525" algn="ctr">
            <a:solidFill>
              <a:schemeClr val="tx1"/>
            </a:solidFill>
            <a:round/>
            <a:headEnd/>
            <a:tailEnd/>
          </a:ln>
        </p:spPr>
        <p:txBody>
          <a:bodyPr anchor="ctr" anchorCtr="1"/>
          <a:lstStyle/>
          <a:p>
            <a:pPr algn="ctr" eaLnBrk="0" hangingPunct="0"/>
            <a:r>
              <a:rPr lang="en-US" sz="800">
                <a:solidFill>
                  <a:schemeClr val="bg1"/>
                </a:solidFill>
              </a:rPr>
              <a:t>A TRP: GT VI Make up</a:t>
            </a:r>
          </a:p>
        </p:txBody>
      </p:sp>
      <p:sp>
        <p:nvSpPr>
          <p:cNvPr id="14417" name="Rectangle 42"/>
          <p:cNvSpPr>
            <a:spLocks noChangeArrowheads="1"/>
          </p:cNvSpPr>
          <p:nvPr/>
        </p:nvSpPr>
        <p:spPr bwMode="auto">
          <a:xfrm>
            <a:off x="5745163" y="4257675"/>
            <a:ext cx="1139825" cy="392113"/>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Boresight &amp; GT II</a:t>
            </a:r>
          </a:p>
        </p:txBody>
      </p:sp>
      <p:sp>
        <p:nvSpPr>
          <p:cNvPr id="14418" name="Rectangle 43"/>
          <p:cNvSpPr>
            <a:spLocks noChangeArrowheads="1"/>
          </p:cNvSpPr>
          <p:nvPr/>
        </p:nvSpPr>
        <p:spPr bwMode="auto">
          <a:xfrm>
            <a:off x="6958013" y="4257675"/>
            <a:ext cx="1139825" cy="390525"/>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GT III/IV</a:t>
            </a:r>
          </a:p>
        </p:txBody>
      </p:sp>
      <p:sp>
        <p:nvSpPr>
          <p:cNvPr id="14419" name="Rectangle 43"/>
          <p:cNvSpPr>
            <a:spLocks noChangeArrowheads="1"/>
          </p:cNvSpPr>
          <p:nvPr/>
        </p:nvSpPr>
        <p:spPr bwMode="auto">
          <a:xfrm>
            <a:off x="8148638" y="4257675"/>
            <a:ext cx="1139825" cy="393700"/>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Make up /Maintenance</a:t>
            </a:r>
          </a:p>
        </p:txBody>
      </p:sp>
      <p:sp>
        <p:nvSpPr>
          <p:cNvPr id="14420" name="Rectangle 44"/>
          <p:cNvSpPr>
            <a:spLocks noChangeArrowheads="1"/>
          </p:cNvSpPr>
          <p:nvPr/>
        </p:nvSpPr>
        <p:spPr bwMode="auto">
          <a:xfrm>
            <a:off x="976313" y="5210175"/>
            <a:ext cx="1139825" cy="385763"/>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GT V</a:t>
            </a:r>
          </a:p>
        </p:txBody>
      </p:sp>
      <p:sp>
        <p:nvSpPr>
          <p:cNvPr id="14421" name="Rectangle 43"/>
          <p:cNvSpPr>
            <a:spLocks noChangeArrowheads="1"/>
          </p:cNvSpPr>
          <p:nvPr/>
        </p:nvSpPr>
        <p:spPr bwMode="auto">
          <a:xfrm>
            <a:off x="2171700" y="5210175"/>
            <a:ext cx="1139825" cy="392113"/>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Make up /Maintenance</a:t>
            </a:r>
          </a:p>
        </p:txBody>
      </p:sp>
      <p:sp>
        <p:nvSpPr>
          <p:cNvPr id="14422" name="Rectangle 45"/>
          <p:cNvSpPr>
            <a:spLocks noChangeArrowheads="1"/>
          </p:cNvSpPr>
          <p:nvPr/>
        </p:nvSpPr>
        <p:spPr bwMode="auto">
          <a:xfrm>
            <a:off x="3371850" y="5210175"/>
            <a:ext cx="1139825" cy="387350"/>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RETRAIN</a:t>
            </a:r>
          </a:p>
        </p:txBody>
      </p:sp>
      <p:sp>
        <p:nvSpPr>
          <p:cNvPr id="14423" name="Rectangle 47"/>
          <p:cNvSpPr>
            <a:spLocks noChangeArrowheads="1"/>
          </p:cNvSpPr>
          <p:nvPr/>
        </p:nvSpPr>
        <p:spPr bwMode="auto">
          <a:xfrm>
            <a:off x="4557713" y="5210175"/>
            <a:ext cx="1139825" cy="385763"/>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GT VI</a:t>
            </a:r>
          </a:p>
        </p:txBody>
      </p:sp>
      <p:sp>
        <p:nvSpPr>
          <p:cNvPr id="14424" name="Rectangle 47"/>
          <p:cNvSpPr>
            <a:spLocks noChangeArrowheads="1"/>
          </p:cNvSpPr>
          <p:nvPr/>
        </p:nvSpPr>
        <p:spPr bwMode="auto">
          <a:xfrm>
            <a:off x="5756275" y="5210175"/>
            <a:ext cx="1139825" cy="379413"/>
          </a:xfrm>
          <a:prstGeom prst="rect">
            <a:avLst/>
          </a:prstGeom>
          <a:solidFill>
            <a:srgbClr val="FF3300"/>
          </a:solidFill>
          <a:ln w="9525" algn="ctr">
            <a:solidFill>
              <a:schemeClr val="tx1"/>
            </a:solidFill>
            <a:round/>
            <a:headEnd/>
            <a:tailEnd/>
          </a:ln>
        </p:spPr>
        <p:txBody>
          <a:bodyPr anchor="ctr" anchorCtr="1"/>
          <a:lstStyle/>
          <a:p>
            <a:pPr algn="ctr" eaLnBrk="0" hangingPunct="0"/>
            <a:r>
              <a:rPr lang="en-US" sz="800">
                <a:solidFill>
                  <a:schemeClr val="bg1"/>
                </a:solidFill>
              </a:rPr>
              <a:t>B TRP: GT VI Make up</a:t>
            </a:r>
          </a:p>
        </p:txBody>
      </p:sp>
      <p:sp>
        <p:nvSpPr>
          <p:cNvPr id="14425" name="Rectangle 48"/>
          <p:cNvSpPr>
            <a:spLocks noChangeArrowheads="1"/>
          </p:cNvSpPr>
          <p:nvPr/>
        </p:nvSpPr>
        <p:spPr bwMode="auto">
          <a:xfrm>
            <a:off x="3365500" y="3497263"/>
            <a:ext cx="1127125" cy="198437"/>
          </a:xfrm>
          <a:prstGeom prst="rect">
            <a:avLst/>
          </a:prstGeom>
          <a:solidFill>
            <a:srgbClr val="0070C0"/>
          </a:solidFill>
          <a:ln w="9525" algn="ctr">
            <a:solidFill>
              <a:schemeClr val="tx1"/>
            </a:solidFill>
            <a:round/>
            <a:headEnd/>
            <a:tailEnd/>
          </a:ln>
        </p:spPr>
        <p:txBody>
          <a:bodyPr anchor="ctr" anchorCtr="1"/>
          <a:lstStyle/>
          <a:p>
            <a:pPr algn="ctr" eaLnBrk="0" hangingPunct="0"/>
            <a:r>
              <a:rPr lang="en-US" sz="800">
                <a:solidFill>
                  <a:schemeClr val="bg1"/>
                </a:solidFill>
              </a:rPr>
              <a:t>Roll Out</a:t>
            </a:r>
          </a:p>
        </p:txBody>
      </p:sp>
      <p:sp>
        <p:nvSpPr>
          <p:cNvPr id="14426" name="Rectangle 33"/>
          <p:cNvSpPr>
            <a:spLocks noChangeArrowheads="1"/>
          </p:cNvSpPr>
          <p:nvPr/>
        </p:nvSpPr>
        <p:spPr bwMode="auto">
          <a:xfrm>
            <a:off x="4562475" y="2968625"/>
            <a:ext cx="4678363" cy="171450"/>
          </a:xfrm>
          <a:prstGeom prst="rect">
            <a:avLst/>
          </a:prstGeom>
          <a:solidFill>
            <a:srgbClr val="D22EB3"/>
          </a:solidFill>
          <a:ln w="9525" algn="ctr">
            <a:solidFill>
              <a:schemeClr val="tx1"/>
            </a:solidFill>
            <a:round/>
            <a:headEnd/>
            <a:tailEnd/>
          </a:ln>
        </p:spPr>
        <p:txBody>
          <a:bodyPr anchor="ctr" anchorCtr="1"/>
          <a:lstStyle/>
          <a:p>
            <a:pPr algn="ctr" eaLnBrk="0" hangingPunct="0"/>
            <a:r>
              <a:rPr lang="en-US" sz="800">
                <a:solidFill>
                  <a:schemeClr val="tx1"/>
                </a:solidFill>
              </a:rPr>
              <a:t>RSOI</a:t>
            </a:r>
          </a:p>
        </p:txBody>
      </p:sp>
      <p:sp>
        <p:nvSpPr>
          <p:cNvPr id="14427" name="Rectangle 33"/>
          <p:cNvSpPr>
            <a:spLocks noChangeArrowheads="1"/>
          </p:cNvSpPr>
          <p:nvPr/>
        </p:nvSpPr>
        <p:spPr bwMode="auto">
          <a:xfrm>
            <a:off x="990600" y="3876675"/>
            <a:ext cx="1114425" cy="177800"/>
          </a:xfrm>
          <a:prstGeom prst="rect">
            <a:avLst/>
          </a:prstGeom>
          <a:solidFill>
            <a:srgbClr val="D22EB3"/>
          </a:solidFill>
          <a:ln w="9525" algn="ctr">
            <a:solidFill>
              <a:schemeClr val="tx1"/>
            </a:solidFill>
            <a:round/>
            <a:headEnd/>
            <a:tailEnd/>
          </a:ln>
        </p:spPr>
        <p:txBody>
          <a:bodyPr anchor="ctr" anchorCtr="1"/>
          <a:lstStyle/>
          <a:p>
            <a:pPr algn="ctr" eaLnBrk="0" hangingPunct="0"/>
            <a:r>
              <a:rPr lang="en-US" sz="800">
                <a:solidFill>
                  <a:schemeClr val="tx1"/>
                </a:solidFill>
              </a:rPr>
              <a:t>RSOI</a:t>
            </a:r>
          </a:p>
        </p:txBody>
      </p:sp>
      <p:sp>
        <p:nvSpPr>
          <p:cNvPr id="14428" name="Rectangle 33"/>
          <p:cNvSpPr>
            <a:spLocks noChangeArrowheads="1"/>
          </p:cNvSpPr>
          <p:nvPr/>
        </p:nvSpPr>
        <p:spPr bwMode="auto">
          <a:xfrm>
            <a:off x="2171700" y="3876675"/>
            <a:ext cx="7105650" cy="177800"/>
          </a:xfrm>
          <a:prstGeom prst="rect">
            <a:avLst/>
          </a:prstGeom>
          <a:solidFill>
            <a:srgbClr val="04F6FC"/>
          </a:solidFill>
          <a:ln w="9525" algn="ctr">
            <a:solidFill>
              <a:schemeClr val="tx1"/>
            </a:solidFill>
            <a:round/>
            <a:headEnd/>
            <a:tailEnd/>
          </a:ln>
        </p:spPr>
        <p:txBody>
          <a:bodyPr anchor="ctr" anchorCtr="1"/>
          <a:lstStyle/>
          <a:p>
            <a:pPr algn="ctr" eaLnBrk="0" hangingPunct="0"/>
            <a:r>
              <a:rPr lang="en-US" sz="800">
                <a:solidFill>
                  <a:schemeClr val="tx1"/>
                </a:solidFill>
              </a:rPr>
              <a:t>12-01 Training Days</a:t>
            </a:r>
          </a:p>
        </p:txBody>
      </p:sp>
      <p:sp>
        <p:nvSpPr>
          <p:cNvPr id="14429" name="Rectangle 33"/>
          <p:cNvSpPr>
            <a:spLocks noChangeArrowheads="1"/>
          </p:cNvSpPr>
          <p:nvPr/>
        </p:nvSpPr>
        <p:spPr bwMode="auto">
          <a:xfrm>
            <a:off x="990600" y="4867275"/>
            <a:ext cx="5905500" cy="149225"/>
          </a:xfrm>
          <a:prstGeom prst="rect">
            <a:avLst/>
          </a:prstGeom>
          <a:solidFill>
            <a:srgbClr val="04F6FC"/>
          </a:solidFill>
          <a:ln w="9525" algn="ctr">
            <a:solidFill>
              <a:schemeClr val="tx1"/>
            </a:solidFill>
            <a:round/>
            <a:headEnd/>
            <a:tailEnd/>
          </a:ln>
        </p:spPr>
        <p:txBody>
          <a:bodyPr anchor="ctr" anchorCtr="1"/>
          <a:lstStyle/>
          <a:p>
            <a:pPr algn="ctr" eaLnBrk="0" hangingPunct="0"/>
            <a:r>
              <a:rPr lang="en-US" sz="800">
                <a:solidFill>
                  <a:schemeClr val="tx1"/>
                </a:solidFill>
              </a:rPr>
              <a:t>12-01 Training Days </a:t>
            </a:r>
          </a:p>
        </p:txBody>
      </p:sp>
      <p:sp>
        <p:nvSpPr>
          <p:cNvPr id="14430" name="Rectangle 48"/>
          <p:cNvSpPr>
            <a:spLocks noChangeArrowheads="1"/>
          </p:cNvSpPr>
          <p:nvPr/>
        </p:nvSpPr>
        <p:spPr bwMode="auto">
          <a:xfrm>
            <a:off x="6950075" y="5421313"/>
            <a:ext cx="1127125" cy="169862"/>
          </a:xfrm>
          <a:prstGeom prst="rect">
            <a:avLst/>
          </a:prstGeom>
          <a:solidFill>
            <a:srgbClr val="0070C0"/>
          </a:solidFill>
          <a:ln w="9525" algn="ctr">
            <a:solidFill>
              <a:schemeClr val="tx1"/>
            </a:solidFill>
            <a:round/>
            <a:headEnd/>
            <a:tailEnd/>
          </a:ln>
        </p:spPr>
        <p:txBody>
          <a:bodyPr anchor="ctr" anchorCtr="1"/>
          <a:lstStyle/>
          <a:p>
            <a:pPr algn="ctr" eaLnBrk="0" hangingPunct="0"/>
            <a:r>
              <a:rPr lang="en-US" sz="800">
                <a:solidFill>
                  <a:schemeClr val="bg1"/>
                </a:solidFill>
              </a:rPr>
              <a:t>Clean Up</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RNHSE"/>
          <p:cNvPicPr>
            <a:picLocks noChangeAspect="1" noChangeArrowheads="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2325699" y="533400"/>
            <a:ext cx="4456112" cy="58674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147" name="Slide Number Placeholder 4"/>
          <p:cNvSpPr>
            <a:spLocks noGrp="1"/>
          </p:cNvSpPr>
          <p:nvPr>
            <p:ph type="sldNum" sz="quarter" idx="10"/>
          </p:nvPr>
        </p:nvSpPr>
        <p:spPr/>
        <p:txBody>
          <a:bodyPr/>
          <a:lstStyle/>
          <a:p>
            <a:pPr>
              <a:defRPr/>
            </a:pPr>
            <a:fld id="{A737DCBA-772F-4A42-98B0-21BE6C108C32}" type="slidenum">
              <a:rPr lang="en-US"/>
              <a:pPr>
                <a:defRPr/>
              </a:pPr>
              <a:t>8</a:t>
            </a:fld>
            <a:endParaRPr lang="en-US" dirty="0"/>
          </a:p>
        </p:txBody>
      </p:sp>
      <p:sp>
        <p:nvSpPr>
          <p:cNvPr id="15364" name="Title 6"/>
          <p:cNvSpPr>
            <a:spLocks noGrp="1"/>
          </p:cNvSpPr>
          <p:nvPr>
            <p:ph type="title"/>
          </p:nvPr>
        </p:nvSpPr>
        <p:spPr>
          <a:xfrm>
            <a:off x="0" y="1866900"/>
            <a:ext cx="9509125" cy="2438400"/>
          </a:xfrm>
        </p:spPr>
        <p:txBody>
          <a:bodyPr/>
          <a:lstStyle/>
          <a:p>
            <a:r>
              <a:rPr lang="en-US" sz="4800" smtClean="0"/>
              <a:t>MANNING</a:t>
            </a:r>
            <a:br>
              <a:rPr lang="en-US" sz="4800" smtClean="0"/>
            </a:br>
            <a:r>
              <a:rPr lang="en-US" sz="4800" smtClean="0"/>
              <a:t>OVERVIEW</a:t>
            </a:r>
            <a:endParaRPr lang="en-US" sz="4400" smtClean="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rPr>
              <a:t>Crew Rosters</a:t>
            </a:r>
            <a:endParaRPr lang="en-US" dirty="0">
              <a:effectLst>
                <a:outerShdw blurRad="38100" dist="38100" dir="2700000" algn="tl">
                  <a:srgbClr val="000000">
                    <a:alpha val="43137"/>
                  </a:srgbClr>
                </a:outerShdw>
              </a:effectLst>
            </a:endParaRPr>
          </a:p>
        </p:txBody>
      </p:sp>
      <p:sp>
        <p:nvSpPr>
          <p:cNvPr id="20483" name="Slide Number Placeholder 3"/>
          <p:cNvSpPr>
            <a:spLocks noGrp="1"/>
          </p:cNvSpPr>
          <p:nvPr>
            <p:ph type="sldNum" sz="quarter" idx="10"/>
          </p:nvPr>
        </p:nvSpPr>
        <p:spPr/>
        <p:txBody>
          <a:bodyPr/>
          <a:lstStyle/>
          <a:p>
            <a:pPr>
              <a:defRPr/>
            </a:pPr>
            <a:fld id="{7A7763A3-B449-49B4-AE8B-613A8CA6E6B7}" type="slidenum">
              <a:rPr lang="en-US" smtClean="0"/>
              <a:pPr>
                <a:defRPr/>
              </a:pPr>
              <a:t>9</a:t>
            </a:fld>
            <a:endParaRPr lang="en-US" smtClean="0"/>
          </a:p>
        </p:txBody>
      </p:sp>
      <p:pic>
        <p:nvPicPr>
          <p:cNvPr id="17047" name="Picture 663"/>
          <p:cNvPicPr>
            <a:picLocks noChangeAspect="1" noChangeArrowheads="1"/>
          </p:cNvPicPr>
          <p:nvPr/>
        </p:nvPicPr>
        <p:blipFill>
          <a:blip r:embed="rId2" cstate="print"/>
          <a:srcRect l="18823"/>
          <a:stretch>
            <a:fillRect/>
          </a:stretch>
        </p:blipFill>
        <p:spPr bwMode="auto">
          <a:xfrm>
            <a:off x="60160" y="1177342"/>
            <a:ext cx="2853883" cy="365760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7048" name="Picture 664"/>
          <p:cNvPicPr>
            <a:picLocks noChangeAspect="1" noChangeArrowheads="1"/>
          </p:cNvPicPr>
          <p:nvPr/>
        </p:nvPicPr>
        <p:blipFill>
          <a:blip r:embed="rId3" cstate="print"/>
          <a:srcRect l="19846"/>
          <a:stretch>
            <a:fillRect/>
          </a:stretch>
        </p:blipFill>
        <p:spPr bwMode="auto">
          <a:xfrm>
            <a:off x="3333876" y="1177342"/>
            <a:ext cx="2839593" cy="365760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7049" name="Picture 665"/>
          <p:cNvPicPr>
            <a:picLocks noChangeAspect="1" noChangeArrowheads="1"/>
          </p:cNvPicPr>
          <p:nvPr/>
        </p:nvPicPr>
        <p:blipFill>
          <a:blip r:embed="rId4" cstate="print"/>
          <a:srcRect l="19114"/>
          <a:stretch>
            <a:fillRect/>
          </a:stretch>
        </p:blipFill>
        <p:spPr bwMode="auto">
          <a:xfrm>
            <a:off x="6593303" y="1177342"/>
            <a:ext cx="2843630" cy="3657600"/>
          </a:xfrm>
          <a:prstGeom prst="rect">
            <a:avLst/>
          </a:prstGeom>
          <a:noFill/>
          <a:ln w="12700">
            <a:solidFill>
              <a:schemeClr val="tx1"/>
            </a:solidFill>
            <a:miter lim="800000"/>
            <a:headEnd/>
            <a:tailEnd/>
          </a:ln>
        </p:spPr>
      </p:pic>
      <p:pic>
        <p:nvPicPr>
          <p:cNvPr id="17050" name="Picture 666"/>
          <p:cNvPicPr>
            <a:picLocks noChangeAspect="1" noChangeArrowheads="1"/>
          </p:cNvPicPr>
          <p:nvPr/>
        </p:nvPicPr>
        <p:blipFill>
          <a:blip r:embed="rId5" cstate="print"/>
          <a:srcRect l="18312"/>
          <a:stretch>
            <a:fillRect/>
          </a:stretch>
        </p:blipFill>
        <p:spPr bwMode="auto">
          <a:xfrm>
            <a:off x="60161" y="4894448"/>
            <a:ext cx="2827566" cy="1737360"/>
          </a:xfrm>
          <a:prstGeom prst="rect">
            <a:avLst/>
          </a:prstGeom>
          <a:noFill/>
          <a:ln w="9525">
            <a:solidFill>
              <a:schemeClr val="tx1"/>
            </a:solidFill>
            <a:miter lim="800000"/>
            <a:headEnd/>
            <a:tailEnd/>
          </a:ln>
        </p:spPr>
      </p:pic>
      <p:sp>
        <p:nvSpPr>
          <p:cNvPr id="23" name="Rectangle 22"/>
          <p:cNvSpPr/>
          <p:nvPr/>
        </p:nvSpPr>
        <p:spPr bwMode="auto">
          <a:xfrm>
            <a:off x="3404936" y="4186989"/>
            <a:ext cx="2743202" cy="625644"/>
          </a:xfrm>
          <a:prstGeom prst="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NOT FIRING</a:t>
            </a:r>
          </a:p>
        </p:txBody>
      </p:sp>
      <p:sp>
        <p:nvSpPr>
          <p:cNvPr id="24" name="Rectangle 23"/>
          <p:cNvSpPr/>
          <p:nvPr/>
        </p:nvSpPr>
        <p:spPr bwMode="auto">
          <a:xfrm>
            <a:off x="6657635" y="3256547"/>
            <a:ext cx="2743202" cy="625644"/>
          </a:xfrm>
          <a:prstGeom prst="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NOT FIRING</a:t>
            </a:r>
          </a:p>
        </p:txBody>
      </p:sp>
      <p:sp>
        <p:nvSpPr>
          <p:cNvPr id="25" name="TextBox 24"/>
          <p:cNvSpPr txBox="1"/>
          <p:nvPr/>
        </p:nvSpPr>
        <p:spPr>
          <a:xfrm>
            <a:off x="6376737" y="5991726"/>
            <a:ext cx="2959768" cy="523220"/>
          </a:xfrm>
          <a:prstGeom prst="rect">
            <a:avLst/>
          </a:prstGeom>
          <a:noFill/>
        </p:spPr>
        <p:txBody>
          <a:bodyPr wrap="square" rtlCol="0">
            <a:spAutoFit/>
          </a:bodyPr>
          <a:lstStyle/>
          <a:p>
            <a:r>
              <a:rPr lang="en-US" sz="1400" dirty="0" smtClean="0">
                <a:solidFill>
                  <a:schemeClr val="tx1"/>
                </a:solidFill>
              </a:rPr>
              <a:t>Note</a:t>
            </a:r>
            <a:r>
              <a:rPr lang="en-US" sz="1400" b="0" dirty="0" smtClean="0">
                <a:solidFill>
                  <a:schemeClr val="tx1"/>
                </a:solidFill>
              </a:rPr>
              <a:t>:</a:t>
            </a:r>
          </a:p>
          <a:p>
            <a:r>
              <a:rPr lang="en-US" sz="1400" b="0" dirty="0" smtClean="0">
                <a:solidFill>
                  <a:schemeClr val="tx1"/>
                </a:solidFill>
              </a:rPr>
              <a:t>12/14 crews firing</a:t>
            </a:r>
            <a:endParaRPr lang="en-US" sz="1400" b="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accent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50925</TotalTime>
  <Words>1150</Words>
  <Application>Microsoft Office PowerPoint</Application>
  <PresentationFormat>Custom</PresentationFormat>
  <Paragraphs>271</Paragraphs>
  <Slides>18</Slides>
  <Notes>6</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Worksheet</vt:lpstr>
      <vt:lpstr>Gunnery Brief C&amp; D, 1/11 ACR Tank Gunnery</vt:lpstr>
      <vt:lpstr>Slide 2</vt:lpstr>
      <vt:lpstr>Training Objectives &amp; Prep Tasks</vt:lpstr>
      <vt:lpstr>Stabilized Platform Qualification Standards</vt:lpstr>
      <vt:lpstr>AGTS Statistics</vt:lpstr>
      <vt:lpstr>GUNNERY SCHEDULE</vt:lpstr>
      <vt:lpstr>Slide 7</vt:lpstr>
      <vt:lpstr>MANNING OVERVIEW</vt:lpstr>
      <vt:lpstr>Crew Rosters</vt:lpstr>
      <vt:lpstr>LAND AND AMMO</vt:lpstr>
      <vt:lpstr>Land &amp; Ammo</vt:lpstr>
      <vt:lpstr>RANGE 1 OVERVIEW</vt:lpstr>
      <vt:lpstr>Range 1</vt:lpstr>
      <vt:lpstr>Overview</vt:lpstr>
      <vt:lpstr>Detailed</vt:lpstr>
      <vt:lpstr>Slide 16</vt:lpstr>
      <vt:lpstr>GT VI Scenario (T)</vt:lpstr>
      <vt:lpstr>Range 1 - GT VI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11-06 Gun Brief</dc:title>
  <dc:subject>Gunnery Execution Brief</dc:subject>
  <dc:creator>CPT FOX, AMOS C.</dc:creator>
  <cp:lastModifiedBy>Curtis.McMahan</cp:lastModifiedBy>
  <cp:revision>4275</cp:revision>
  <cp:lastPrinted>2002-03-12T17:43:48Z</cp:lastPrinted>
  <dcterms:created xsi:type="dcterms:W3CDTF">2000-07-31T05:57:50Z</dcterms:created>
  <dcterms:modified xsi:type="dcterms:W3CDTF">2012-10-19T12:39:27Z</dcterms:modified>
</cp:coreProperties>
</file>