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76" r:id="rId3"/>
    <p:sldId id="270" r:id="rId4"/>
    <p:sldId id="287" r:id="rId5"/>
    <p:sldId id="285" r:id="rId6"/>
    <p:sldId id="286" r:id="rId7"/>
    <p:sldId id="282" r:id="rId8"/>
    <p:sldId id="281" r:id="rId9"/>
    <p:sldId id="283" r:id="rId10"/>
    <p:sldId id="284" r:id="rId11"/>
  </p:sldIdLst>
  <p:sldSz cx="2743200" cy="4572000"/>
  <p:notesSz cx="6858000" cy="9144000"/>
  <p:defaultText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3322" y="-442"/>
      </p:cViewPr>
      <p:guideLst>
        <p:guide orient="horz" pos="1429"/>
        <p:guide pos="864"/>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 y="1420284"/>
            <a:ext cx="2331720" cy="980017"/>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 y="2590800"/>
            <a:ext cx="1920240" cy="1168400"/>
          </a:xfrm>
        </p:spPr>
        <p:txBody>
          <a:bodyPr/>
          <a:lstStyle>
            <a:lvl1pPr marL="0" indent="0" algn="ctr">
              <a:buNone/>
              <a:defRPr>
                <a:solidFill>
                  <a:schemeClr val="tx1">
                    <a:tint val="75000"/>
                  </a:schemeClr>
                </a:solidFill>
              </a:defRPr>
            </a:lvl1pPr>
            <a:lvl2pPr marL="208934" indent="0" algn="ctr">
              <a:buNone/>
              <a:defRPr>
                <a:solidFill>
                  <a:schemeClr val="tx1">
                    <a:tint val="75000"/>
                  </a:schemeClr>
                </a:solidFill>
              </a:defRPr>
            </a:lvl2pPr>
            <a:lvl3pPr marL="417869" indent="0" algn="ctr">
              <a:buNone/>
              <a:defRPr>
                <a:solidFill>
                  <a:schemeClr val="tx1">
                    <a:tint val="75000"/>
                  </a:schemeClr>
                </a:solidFill>
              </a:defRPr>
            </a:lvl3pPr>
            <a:lvl4pPr marL="626802" indent="0" algn="ctr">
              <a:buNone/>
              <a:defRPr>
                <a:solidFill>
                  <a:schemeClr val="tx1">
                    <a:tint val="75000"/>
                  </a:schemeClr>
                </a:solidFill>
              </a:defRPr>
            </a:lvl4pPr>
            <a:lvl5pPr marL="835738" indent="0" algn="ctr">
              <a:buNone/>
              <a:defRPr>
                <a:solidFill>
                  <a:schemeClr val="tx1">
                    <a:tint val="75000"/>
                  </a:schemeClr>
                </a:solidFill>
              </a:defRPr>
            </a:lvl5pPr>
            <a:lvl6pPr marL="1044671" indent="0" algn="ctr">
              <a:buNone/>
              <a:defRPr>
                <a:solidFill>
                  <a:schemeClr val="tx1">
                    <a:tint val="75000"/>
                  </a:schemeClr>
                </a:solidFill>
              </a:defRPr>
            </a:lvl6pPr>
            <a:lvl7pPr marL="1253605" indent="0" algn="ctr">
              <a:buNone/>
              <a:defRPr>
                <a:solidFill>
                  <a:schemeClr val="tx1">
                    <a:tint val="75000"/>
                  </a:schemeClr>
                </a:solidFill>
              </a:defRPr>
            </a:lvl7pPr>
            <a:lvl8pPr marL="1462540" indent="0" algn="ctr">
              <a:buNone/>
              <a:defRPr>
                <a:solidFill>
                  <a:schemeClr val="tx1">
                    <a:tint val="75000"/>
                  </a:schemeClr>
                </a:solidFill>
              </a:defRPr>
            </a:lvl8pPr>
            <a:lvl9pPr marL="167147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 y="183096"/>
            <a:ext cx="617220" cy="39010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 y="183096"/>
            <a:ext cx="1805940" cy="39010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5" y="2937933"/>
            <a:ext cx="2331720" cy="908050"/>
          </a:xfrm>
        </p:spPr>
        <p:txBody>
          <a:bodyPr anchor="t"/>
          <a:lstStyle>
            <a:lvl1pPr algn="l">
              <a:defRPr sz="1800" b="1" cap="all"/>
            </a:lvl1pPr>
          </a:lstStyle>
          <a:p>
            <a:r>
              <a:rPr lang="en-US" smtClean="0"/>
              <a:t>Click to edit Master title style</a:t>
            </a:r>
            <a:endParaRPr lang="en-US"/>
          </a:p>
        </p:txBody>
      </p:sp>
      <p:sp>
        <p:nvSpPr>
          <p:cNvPr id="3" name="Text Placeholder 2"/>
          <p:cNvSpPr>
            <a:spLocks noGrp="1"/>
          </p:cNvSpPr>
          <p:nvPr>
            <p:ph type="body" idx="1"/>
          </p:nvPr>
        </p:nvSpPr>
        <p:spPr>
          <a:xfrm>
            <a:off x="216695" y="1937810"/>
            <a:ext cx="2331720" cy="1000124"/>
          </a:xfrm>
        </p:spPr>
        <p:txBody>
          <a:bodyPr anchor="b"/>
          <a:lstStyle>
            <a:lvl1pPr marL="0" indent="0">
              <a:buNone/>
              <a:defRPr sz="1000">
                <a:solidFill>
                  <a:schemeClr val="tx1">
                    <a:tint val="75000"/>
                  </a:schemeClr>
                </a:solidFill>
              </a:defRPr>
            </a:lvl1pPr>
            <a:lvl2pPr marL="208934" indent="0">
              <a:buNone/>
              <a:defRPr sz="800">
                <a:solidFill>
                  <a:schemeClr val="tx1">
                    <a:tint val="75000"/>
                  </a:schemeClr>
                </a:solidFill>
              </a:defRPr>
            </a:lvl2pPr>
            <a:lvl3pPr marL="417869" indent="0">
              <a:buNone/>
              <a:defRPr sz="700">
                <a:solidFill>
                  <a:schemeClr val="tx1">
                    <a:tint val="75000"/>
                  </a:schemeClr>
                </a:solidFill>
              </a:defRPr>
            </a:lvl3pPr>
            <a:lvl4pPr marL="626802" indent="0">
              <a:buNone/>
              <a:defRPr sz="600">
                <a:solidFill>
                  <a:schemeClr val="tx1">
                    <a:tint val="75000"/>
                  </a:schemeClr>
                </a:solidFill>
              </a:defRPr>
            </a:lvl4pPr>
            <a:lvl5pPr marL="835738" indent="0">
              <a:buNone/>
              <a:defRPr sz="600">
                <a:solidFill>
                  <a:schemeClr val="tx1">
                    <a:tint val="75000"/>
                  </a:schemeClr>
                </a:solidFill>
              </a:defRPr>
            </a:lvl5pPr>
            <a:lvl6pPr marL="1044671" indent="0">
              <a:buNone/>
              <a:defRPr sz="600">
                <a:solidFill>
                  <a:schemeClr val="tx1">
                    <a:tint val="75000"/>
                  </a:schemeClr>
                </a:solidFill>
              </a:defRPr>
            </a:lvl6pPr>
            <a:lvl7pPr marL="1253605" indent="0">
              <a:buNone/>
              <a:defRPr sz="600">
                <a:solidFill>
                  <a:schemeClr val="tx1">
                    <a:tint val="75000"/>
                  </a:schemeClr>
                </a:solidFill>
              </a:defRPr>
            </a:lvl7pPr>
            <a:lvl8pPr marL="1462540" indent="0">
              <a:buNone/>
              <a:defRPr sz="600">
                <a:solidFill>
                  <a:schemeClr val="tx1">
                    <a:tint val="75000"/>
                  </a:schemeClr>
                </a:solidFill>
              </a:defRPr>
            </a:lvl8pPr>
            <a:lvl9pPr marL="1671473" indent="0">
              <a:buNone/>
              <a:defRPr sz="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E5FA1E-EBEB-4176-9F42-A05CD6083FC9}" type="datetimeFigureOut">
              <a:rPr lang="en-US" smtClean="0"/>
              <a:pPr/>
              <a:t>6/5/2014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 y="1066801"/>
            <a:ext cx="1211580" cy="3017308"/>
          </a:xfrm>
        </p:spPr>
        <p:txBody>
          <a:bodyPr/>
          <a:lstStyle>
            <a:lvl1pPr>
              <a:defRPr sz="1300"/>
            </a:lvl1pPr>
            <a:lvl2pPr>
              <a:defRPr sz="1000"/>
            </a:lvl2pPr>
            <a:lvl3pPr>
              <a:defRPr sz="10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94460" y="1066801"/>
            <a:ext cx="1211580" cy="3017308"/>
          </a:xfrm>
        </p:spPr>
        <p:txBody>
          <a:bodyPr/>
          <a:lstStyle>
            <a:lvl1pPr>
              <a:defRPr sz="1300"/>
            </a:lvl1pPr>
            <a:lvl2pPr>
              <a:defRPr sz="1000"/>
            </a:lvl2pPr>
            <a:lvl3pPr>
              <a:defRPr sz="10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1" y="1023409"/>
            <a:ext cx="1212056" cy="426508"/>
          </a:xfrm>
        </p:spPr>
        <p:txBody>
          <a:bodyPr anchor="b"/>
          <a:lstStyle>
            <a:lvl1pPr marL="0" indent="0">
              <a:buNone/>
              <a:defRPr sz="1000" b="1"/>
            </a:lvl1pPr>
            <a:lvl2pPr marL="208934" indent="0">
              <a:buNone/>
              <a:defRPr sz="1000" b="1"/>
            </a:lvl2pPr>
            <a:lvl3pPr marL="417869" indent="0">
              <a:buNone/>
              <a:defRPr sz="800" b="1"/>
            </a:lvl3pPr>
            <a:lvl4pPr marL="626802" indent="0">
              <a:buNone/>
              <a:defRPr sz="700" b="1"/>
            </a:lvl4pPr>
            <a:lvl5pPr marL="835738" indent="0">
              <a:buNone/>
              <a:defRPr sz="700" b="1"/>
            </a:lvl5pPr>
            <a:lvl6pPr marL="1044671" indent="0">
              <a:buNone/>
              <a:defRPr sz="700" b="1"/>
            </a:lvl6pPr>
            <a:lvl7pPr marL="1253605" indent="0">
              <a:buNone/>
              <a:defRPr sz="700" b="1"/>
            </a:lvl7pPr>
            <a:lvl8pPr marL="1462540" indent="0">
              <a:buNone/>
              <a:defRPr sz="700" b="1"/>
            </a:lvl8pPr>
            <a:lvl9pPr marL="1671473" indent="0">
              <a:buNone/>
              <a:defRPr sz="700" b="1"/>
            </a:lvl9pPr>
          </a:lstStyle>
          <a:p>
            <a:pPr lvl="0"/>
            <a:r>
              <a:rPr lang="en-US" smtClean="0"/>
              <a:t>Click to edit Master text styles</a:t>
            </a:r>
          </a:p>
        </p:txBody>
      </p:sp>
      <p:sp>
        <p:nvSpPr>
          <p:cNvPr id="4" name="Content Placeholder 3"/>
          <p:cNvSpPr>
            <a:spLocks noGrp="1"/>
          </p:cNvSpPr>
          <p:nvPr>
            <p:ph sz="half" idx="2"/>
          </p:nvPr>
        </p:nvSpPr>
        <p:spPr>
          <a:xfrm>
            <a:off x="137161" y="1449920"/>
            <a:ext cx="1212056" cy="2634193"/>
          </a:xfrm>
        </p:spPr>
        <p:txBody>
          <a:bodyPr/>
          <a:lstStyle>
            <a:lvl1pPr>
              <a:defRPr sz="1000"/>
            </a:lvl1pPr>
            <a:lvl2pPr>
              <a:defRPr sz="1000"/>
            </a:lvl2pPr>
            <a:lvl3pPr>
              <a:defRPr sz="800"/>
            </a:lvl3pPr>
            <a:lvl4pPr>
              <a:defRPr sz="700"/>
            </a:lvl4pPr>
            <a:lvl5pPr>
              <a:defRPr sz="700"/>
            </a:lvl5pPr>
            <a:lvl6pPr>
              <a:defRPr sz="700"/>
            </a:lvl6pPr>
            <a:lvl7pPr>
              <a:defRPr sz="700"/>
            </a:lvl7pPr>
            <a:lvl8pPr>
              <a:defRPr sz="700"/>
            </a:lvl8pPr>
            <a:lvl9pPr>
              <a:defRPr sz="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11" y="1023409"/>
            <a:ext cx="1212533" cy="426508"/>
          </a:xfrm>
        </p:spPr>
        <p:txBody>
          <a:bodyPr anchor="b"/>
          <a:lstStyle>
            <a:lvl1pPr marL="0" indent="0">
              <a:buNone/>
              <a:defRPr sz="1000" b="1"/>
            </a:lvl1pPr>
            <a:lvl2pPr marL="208934" indent="0">
              <a:buNone/>
              <a:defRPr sz="1000" b="1"/>
            </a:lvl2pPr>
            <a:lvl3pPr marL="417869" indent="0">
              <a:buNone/>
              <a:defRPr sz="800" b="1"/>
            </a:lvl3pPr>
            <a:lvl4pPr marL="626802" indent="0">
              <a:buNone/>
              <a:defRPr sz="700" b="1"/>
            </a:lvl4pPr>
            <a:lvl5pPr marL="835738" indent="0">
              <a:buNone/>
              <a:defRPr sz="700" b="1"/>
            </a:lvl5pPr>
            <a:lvl6pPr marL="1044671" indent="0">
              <a:buNone/>
              <a:defRPr sz="700" b="1"/>
            </a:lvl6pPr>
            <a:lvl7pPr marL="1253605" indent="0">
              <a:buNone/>
              <a:defRPr sz="700" b="1"/>
            </a:lvl7pPr>
            <a:lvl8pPr marL="1462540" indent="0">
              <a:buNone/>
              <a:defRPr sz="700" b="1"/>
            </a:lvl8pPr>
            <a:lvl9pPr marL="1671473" indent="0">
              <a:buNone/>
              <a:defRPr sz="700" b="1"/>
            </a:lvl9pPr>
          </a:lstStyle>
          <a:p>
            <a:pPr lvl="0"/>
            <a:r>
              <a:rPr lang="en-US" smtClean="0"/>
              <a:t>Click to edit Master text styles</a:t>
            </a:r>
          </a:p>
        </p:txBody>
      </p:sp>
      <p:sp>
        <p:nvSpPr>
          <p:cNvPr id="6" name="Content Placeholder 5"/>
          <p:cNvSpPr>
            <a:spLocks noGrp="1"/>
          </p:cNvSpPr>
          <p:nvPr>
            <p:ph sz="quarter" idx="4"/>
          </p:nvPr>
        </p:nvSpPr>
        <p:spPr>
          <a:xfrm>
            <a:off x="1393511" y="1449920"/>
            <a:ext cx="1212533" cy="2634193"/>
          </a:xfrm>
        </p:spPr>
        <p:txBody>
          <a:bodyPr/>
          <a:lstStyle>
            <a:lvl1pPr>
              <a:defRPr sz="1000"/>
            </a:lvl1pPr>
            <a:lvl2pPr>
              <a:defRPr sz="1000"/>
            </a:lvl2pPr>
            <a:lvl3pPr>
              <a:defRPr sz="800"/>
            </a:lvl3pPr>
            <a:lvl4pPr>
              <a:defRPr sz="700"/>
            </a:lvl4pPr>
            <a:lvl5pPr>
              <a:defRPr sz="700"/>
            </a:lvl5pPr>
            <a:lvl6pPr>
              <a:defRPr sz="700"/>
            </a:lvl6pPr>
            <a:lvl7pPr>
              <a:defRPr sz="700"/>
            </a:lvl7pPr>
            <a:lvl8pPr>
              <a:defRPr sz="700"/>
            </a:lvl8pPr>
            <a:lvl9pPr>
              <a:defRPr sz="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E5FA1E-EBEB-4176-9F42-A05CD6083FC9}" type="datetimeFigureOut">
              <a:rPr lang="en-US" smtClean="0"/>
              <a:pPr/>
              <a:t>6/5/2014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E5FA1E-EBEB-4176-9F42-A05CD6083FC9}" type="datetimeFigureOut">
              <a:rPr lang="en-US" smtClean="0"/>
              <a:pPr/>
              <a:t>6/5/2014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5FA1E-EBEB-4176-9F42-A05CD6083FC9}" type="datetimeFigureOut">
              <a:rPr lang="en-US" smtClean="0"/>
              <a:pPr/>
              <a:t>6/5/2014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3" y="182033"/>
            <a:ext cx="902495" cy="774700"/>
          </a:xfrm>
        </p:spPr>
        <p:txBody>
          <a:bodyPr anchor="b"/>
          <a:lstStyle>
            <a:lvl1pPr algn="l">
              <a:defRPr sz="1000" b="1"/>
            </a:lvl1pPr>
          </a:lstStyle>
          <a:p>
            <a:r>
              <a:rPr lang="en-US" smtClean="0"/>
              <a:t>Click to edit Master title style</a:t>
            </a:r>
            <a:endParaRPr lang="en-US"/>
          </a:p>
        </p:txBody>
      </p:sp>
      <p:sp>
        <p:nvSpPr>
          <p:cNvPr id="3" name="Content Placeholder 2"/>
          <p:cNvSpPr>
            <a:spLocks noGrp="1"/>
          </p:cNvSpPr>
          <p:nvPr>
            <p:ph idx="1"/>
          </p:nvPr>
        </p:nvSpPr>
        <p:spPr>
          <a:xfrm>
            <a:off x="1072518" y="182034"/>
            <a:ext cx="1533525" cy="3902076"/>
          </a:xfrm>
        </p:spPr>
        <p:txBody>
          <a:bodyPr/>
          <a:lstStyle>
            <a:lvl1pPr>
              <a:defRPr sz="1400"/>
            </a:lvl1pPr>
            <a:lvl2pPr>
              <a:defRPr sz="1300"/>
            </a:lvl2pPr>
            <a:lvl3pPr>
              <a:defRPr sz="10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3" y="956734"/>
            <a:ext cx="902495" cy="3127376"/>
          </a:xfrm>
        </p:spPr>
        <p:txBody>
          <a:bodyPr/>
          <a:lstStyle>
            <a:lvl1pPr marL="0" indent="0">
              <a:buNone/>
              <a:defRPr sz="600"/>
            </a:lvl1pPr>
            <a:lvl2pPr marL="208934" indent="0">
              <a:buNone/>
              <a:defRPr sz="600"/>
            </a:lvl2pPr>
            <a:lvl3pPr marL="417869" indent="0">
              <a:buNone/>
              <a:defRPr sz="500"/>
            </a:lvl3pPr>
            <a:lvl4pPr marL="626802" indent="0">
              <a:buNone/>
              <a:defRPr sz="400"/>
            </a:lvl4pPr>
            <a:lvl5pPr marL="835738" indent="0">
              <a:buNone/>
              <a:defRPr sz="400"/>
            </a:lvl5pPr>
            <a:lvl6pPr marL="1044671" indent="0">
              <a:buNone/>
              <a:defRPr sz="400"/>
            </a:lvl6pPr>
            <a:lvl7pPr marL="1253605" indent="0">
              <a:buNone/>
              <a:defRPr sz="400"/>
            </a:lvl7pPr>
            <a:lvl8pPr marL="1462540" indent="0">
              <a:buNone/>
              <a:defRPr sz="400"/>
            </a:lvl8pPr>
            <a:lvl9pPr marL="1671473" indent="0">
              <a:buNone/>
              <a:defRPr sz="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 y="3200400"/>
            <a:ext cx="1645920" cy="377826"/>
          </a:xfrm>
        </p:spPr>
        <p:txBody>
          <a:bodyPr anchor="b"/>
          <a:lstStyle>
            <a:lvl1pPr algn="l">
              <a:defRPr sz="1000" b="1"/>
            </a:lvl1pPr>
          </a:lstStyle>
          <a:p>
            <a:r>
              <a:rPr lang="en-US" smtClean="0"/>
              <a:t>Click to edit Master title style</a:t>
            </a:r>
            <a:endParaRPr lang="en-US"/>
          </a:p>
        </p:txBody>
      </p:sp>
      <p:sp>
        <p:nvSpPr>
          <p:cNvPr id="3" name="Picture Placeholder 2"/>
          <p:cNvSpPr>
            <a:spLocks noGrp="1"/>
          </p:cNvSpPr>
          <p:nvPr>
            <p:ph type="pic" idx="1"/>
          </p:nvPr>
        </p:nvSpPr>
        <p:spPr>
          <a:xfrm>
            <a:off x="537686" y="408517"/>
            <a:ext cx="1645920" cy="2743200"/>
          </a:xfrm>
        </p:spPr>
        <p:txBody>
          <a:bodyPr/>
          <a:lstStyle>
            <a:lvl1pPr marL="0" indent="0">
              <a:buNone/>
              <a:defRPr sz="1400"/>
            </a:lvl1pPr>
            <a:lvl2pPr marL="208934" indent="0">
              <a:buNone/>
              <a:defRPr sz="1300"/>
            </a:lvl2pPr>
            <a:lvl3pPr marL="417869" indent="0">
              <a:buNone/>
              <a:defRPr sz="1000"/>
            </a:lvl3pPr>
            <a:lvl4pPr marL="626802" indent="0">
              <a:buNone/>
              <a:defRPr sz="1000"/>
            </a:lvl4pPr>
            <a:lvl5pPr marL="835738" indent="0">
              <a:buNone/>
              <a:defRPr sz="1000"/>
            </a:lvl5pPr>
            <a:lvl6pPr marL="1044671" indent="0">
              <a:buNone/>
              <a:defRPr sz="1000"/>
            </a:lvl6pPr>
            <a:lvl7pPr marL="1253605" indent="0">
              <a:buNone/>
              <a:defRPr sz="1000"/>
            </a:lvl7pPr>
            <a:lvl8pPr marL="1462540" indent="0">
              <a:buNone/>
              <a:defRPr sz="1000"/>
            </a:lvl8pPr>
            <a:lvl9pPr marL="1671473" indent="0">
              <a:buNone/>
              <a:defRPr sz="1000"/>
            </a:lvl9pPr>
          </a:lstStyle>
          <a:p>
            <a:endParaRPr lang="en-US"/>
          </a:p>
        </p:txBody>
      </p:sp>
      <p:sp>
        <p:nvSpPr>
          <p:cNvPr id="4" name="Text Placeholder 3"/>
          <p:cNvSpPr>
            <a:spLocks noGrp="1"/>
          </p:cNvSpPr>
          <p:nvPr>
            <p:ph type="body" sz="half" idx="2"/>
          </p:nvPr>
        </p:nvSpPr>
        <p:spPr>
          <a:xfrm>
            <a:off x="537686" y="3578226"/>
            <a:ext cx="1645920" cy="536574"/>
          </a:xfrm>
        </p:spPr>
        <p:txBody>
          <a:bodyPr/>
          <a:lstStyle>
            <a:lvl1pPr marL="0" indent="0">
              <a:buNone/>
              <a:defRPr sz="600"/>
            </a:lvl1pPr>
            <a:lvl2pPr marL="208934" indent="0">
              <a:buNone/>
              <a:defRPr sz="600"/>
            </a:lvl2pPr>
            <a:lvl3pPr marL="417869" indent="0">
              <a:buNone/>
              <a:defRPr sz="500"/>
            </a:lvl3pPr>
            <a:lvl4pPr marL="626802" indent="0">
              <a:buNone/>
              <a:defRPr sz="400"/>
            </a:lvl4pPr>
            <a:lvl5pPr marL="835738" indent="0">
              <a:buNone/>
              <a:defRPr sz="400"/>
            </a:lvl5pPr>
            <a:lvl6pPr marL="1044671" indent="0">
              <a:buNone/>
              <a:defRPr sz="400"/>
            </a:lvl6pPr>
            <a:lvl7pPr marL="1253605" indent="0">
              <a:buNone/>
              <a:defRPr sz="400"/>
            </a:lvl7pPr>
            <a:lvl8pPr marL="1462540" indent="0">
              <a:buNone/>
              <a:defRPr sz="400"/>
            </a:lvl8pPr>
            <a:lvl9pPr marL="1671473" indent="0">
              <a:buNone/>
              <a:defRPr sz="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5FA1E-EBEB-4176-9F42-A05CD6083FC9}" type="datetimeFigureOut">
              <a:rPr lang="en-US" smtClean="0"/>
              <a:pPr/>
              <a:t>6/5/2014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2A5CB-2B67-46A6-B427-5FD0855400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 y="183093"/>
            <a:ext cx="2468880" cy="762000"/>
          </a:xfrm>
          <a:prstGeom prst="rect">
            <a:avLst/>
          </a:prstGeom>
        </p:spPr>
        <p:txBody>
          <a:bodyPr vert="horz" lIns="41786" tIns="20893" rIns="41786" bIns="2089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37160" y="1066801"/>
            <a:ext cx="2468880" cy="3017308"/>
          </a:xfrm>
          <a:prstGeom prst="rect">
            <a:avLst/>
          </a:prstGeom>
        </p:spPr>
        <p:txBody>
          <a:bodyPr vert="horz" lIns="41786" tIns="20893" rIns="41786" bIns="2089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37160" y="4237570"/>
            <a:ext cx="640080" cy="243417"/>
          </a:xfrm>
          <a:prstGeom prst="rect">
            <a:avLst/>
          </a:prstGeom>
        </p:spPr>
        <p:txBody>
          <a:bodyPr vert="horz" lIns="41786" tIns="20893" rIns="41786" bIns="20893" rtlCol="0" anchor="ctr"/>
          <a:lstStyle>
            <a:lvl1pPr algn="l">
              <a:defRPr sz="600">
                <a:solidFill>
                  <a:schemeClr val="tx1">
                    <a:tint val="75000"/>
                  </a:schemeClr>
                </a:solidFill>
              </a:defRPr>
            </a:lvl1pPr>
          </a:lstStyle>
          <a:p>
            <a:fld id="{65E5FA1E-EBEB-4176-9F42-A05CD6083FC9}" type="datetimeFigureOut">
              <a:rPr lang="en-US" smtClean="0"/>
              <a:pPr/>
              <a:t>6/5/2014</a:t>
            </a:fld>
            <a:endParaRPr lang="en-US"/>
          </a:p>
        </p:txBody>
      </p:sp>
      <p:sp>
        <p:nvSpPr>
          <p:cNvPr id="5" name="Footer Placeholder 4"/>
          <p:cNvSpPr>
            <a:spLocks noGrp="1"/>
          </p:cNvSpPr>
          <p:nvPr>
            <p:ph type="ftr" sz="quarter" idx="3"/>
          </p:nvPr>
        </p:nvSpPr>
        <p:spPr>
          <a:xfrm>
            <a:off x="937260" y="4237570"/>
            <a:ext cx="868680" cy="243417"/>
          </a:xfrm>
          <a:prstGeom prst="rect">
            <a:avLst/>
          </a:prstGeom>
        </p:spPr>
        <p:txBody>
          <a:bodyPr vert="horz" lIns="41786" tIns="20893" rIns="41786" bIns="20893" rtlCol="0" anchor="ctr"/>
          <a:lstStyle>
            <a:lvl1pPr algn="ctr">
              <a:defRPr sz="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5960" y="4237570"/>
            <a:ext cx="640080" cy="243417"/>
          </a:xfrm>
          <a:prstGeom prst="rect">
            <a:avLst/>
          </a:prstGeom>
        </p:spPr>
        <p:txBody>
          <a:bodyPr vert="horz" lIns="41786" tIns="20893" rIns="41786" bIns="20893" rtlCol="0" anchor="ctr"/>
          <a:lstStyle>
            <a:lvl1pPr algn="r">
              <a:defRPr sz="600">
                <a:solidFill>
                  <a:schemeClr val="tx1">
                    <a:tint val="75000"/>
                  </a:schemeClr>
                </a:solidFill>
              </a:defRPr>
            </a:lvl1pPr>
          </a:lstStyle>
          <a:p>
            <a:fld id="{1232A5CB-2B67-46A6-B427-5FD0855400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17869" rtl="0" eaLnBrk="1" latinLnBrk="0" hangingPunct="1">
        <a:spcBef>
          <a:spcPct val="0"/>
        </a:spcBef>
        <a:buNone/>
        <a:defRPr sz="2000" kern="1200">
          <a:solidFill>
            <a:schemeClr val="tx1"/>
          </a:solidFill>
          <a:latin typeface="+mj-lt"/>
          <a:ea typeface="+mj-ea"/>
          <a:cs typeface="+mj-cs"/>
        </a:defRPr>
      </a:lvl1pPr>
    </p:titleStyle>
    <p:bodyStyle>
      <a:lvl1pPr marL="156700" indent="-156700" algn="l" defTabSz="417869" rtl="0" eaLnBrk="1" latinLnBrk="0" hangingPunct="1">
        <a:spcBef>
          <a:spcPct val="20000"/>
        </a:spcBef>
        <a:buFont typeface="Arial" pitchFamily="34" charset="0"/>
        <a:buChar char="•"/>
        <a:defRPr sz="1400" kern="1200">
          <a:solidFill>
            <a:schemeClr val="tx1"/>
          </a:solidFill>
          <a:latin typeface="+mn-lt"/>
          <a:ea typeface="+mn-ea"/>
          <a:cs typeface="+mn-cs"/>
        </a:defRPr>
      </a:lvl1pPr>
      <a:lvl2pPr marL="339518" indent="-130585" algn="l" defTabSz="417869" rtl="0" eaLnBrk="1" latinLnBrk="0" hangingPunct="1">
        <a:spcBef>
          <a:spcPct val="20000"/>
        </a:spcBef>
        <a:buFont typeface="Arial" pitchFamily="34" charset="0"/>
        <a:buChar char="–"/>
        <a:defRPr sz="1300" kern="1200">
          <a:solidFill>
            <a:schemeClr val="tx1"/>
          </a:solidFill>
          <a:latin typeface="+mn-lt"/>
          <a:ea typeface="+mn-ea"/>
          <a:cs typeface="+mn-cs"/>
        </a:defRPr>
      </a:lvl2pPr>
      <a:lvl3pPr marL="522335"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3pPr>
      <a:lvl4pPr marL="731270"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940204"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1149138"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6pPr>
      <a:lvl7pPr marL="1358073"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7pPr>
      <a:lvl8pPr marL="1567006"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8pPr>
      <a:lvl9pPr marL="1775940" indent="-104467" algn="l" defTabSz="417869" rtl="0" eaLnBrk="1" latinLnBrk="0" hangingPunct="1">
        <a:spcBef>
          <a:spcPct val="20000"/>
        </a:spcBef>
        <a:buFont typeface="Arial" pitchFamily="34" charset="0"/>
        <a:buChar char="•"/>
        <a:defRPr sz="1000" kern="1200">
          <a:solidFill>
            <a:schemeClr val="tx1"/>
          </a:solidFill>
          <a:latin typeface="+mn-lt"/>
          <a:ea typeface="+mn-ea"/>
          <a:cs typeface="+mn-cs"/>
        </a:defRPr>
      </a:lvl9pPr>
    </p:bodyStyle>
    <p:otherStyle>
      <a:defPPr>
        <a:defRPr lang="en-US"/>
      </a:defPPr>
      <a:lvl1pPr marL="0" algn="l" defTabSz="417869" rtl="0" eaLnBrk="1" latinLnBrk="0" hangingPunct="1">
        <a:defRPr sz="800" kern="1200">
          <a:solidFill>
            <a:schemeClr val="tx1"/>
          </a:solidFill>
          <a:latin typeface="+mn-lt"/>
          <a:ea typeface="+mn-ea"/>
          <a:cs typeface="+mn-cs"/>
        </a:defRPr>
      </a:lvl1pPr>
      <a:lvl2pPr marL="208934" algn="l" defTabSz="417869" rtl="0" eaLnBrk="1" latinLnBrk="0" hangingPunct="1">
        <a:defRPr sz="800" kern="1200">
          <a:solidFill>
            <a:schemeClr val="tx1"/>
          </a:solidFill>
          <a:latin typeface="+mn-lt"/>
          <a:ea typeface="+mn-ea"/>
          <a:cs typeface="+mn-cs"/>
        </a:defRPr>
      </a:lvl2pPr>
      <a:lvl3pPr marL="417869" algn="l" defTabSz="417869" rtl="0" eaLnBrk="1" latinLnBrk="0" hangingPunct="1">
        <a:defRPr sz="800" kern="1200">
          <a:solidFill>
            <a:schemeClr val="tx1"/>
          </a:solidFill>
          <a:latin typeface="+mn-lt"/>
          <a:ea typeface="+mn-ea"/>
          <a:cs typeface="+mn-cs"/>
        </a:defRPr>
      </a:lvl3pPr>
      <a:lvl4pPr marL="626802" algn="l" defTabSz="417869" rtl="0" eaLnBrk="1" latinLnBrk="0" hangingPunct="1">
        <a:defRPr sz="800" kern="1200">
          <a:solidFill>
            <a:schemeClr val="tx1"/>
          </a:solidFill>
          <a:latin typeface="+mn-lt"/>
          <a:ea typeface="+mn-ea"/>
          <a:cs typeface="+mn-cs"/>
        </a:defRPr>
      </a:lvl4pPr>
      <a:lvl5pPr marL="835738" algn="l" defTabSz="417869" rtl="0" eaLnBrk="1" latinLnBrk="0" hangingPunct="1">
        <a:defRPr sz="800" kern="1200">
          <a:solidFill>
            <a:schemeClr val="tx1"/>
          </a:solidFill>
          <a:latin typeface="+mn-lt"/>
          <a:ea typeface="+mn-ea"/>
          <a:cs typeface="+mn-cs"/>
        </a:defRPr>
      </a:lvl5pPr>
      <a:lvl6pPr marL="1044671" algn="l" defTabSz="417869" rtl="0" eaLnBrk="1" latinLnBrk="0" hangingPunct="1">
        <a:defRPr sz="800" kern="1200">
          <a:solidFill>
            <a:schemeClr val="tx1"/>
          </a:solidFill>
          <a:latin typeface="+mn-lt"/>
          <a:ea typeface="+mn-ea"/>
          <a:cs typeface="+mn-cs"/>
        </a:defRPr>
      </a:lvl6pPr>
      <a:lvl7pPr marL="1253605" algn="l" defTabSz="417869" rtl="0" eaLnBrk="1" latinLnBrk="0" hangingPunct="1">
        <a:defRPr sz="800" kern="1200">
          <a:solidFill>
            <a:schemeClr val="tx1"/>
          </a:solidFill>
          <a:latin typeface="+mn-lt"/>
          <a:ea typeface="+mn-ea"/>
          <a:cs typeface="+mn-cs"/>
        </a:defRPr>
      </a:lvl7pPr>
      <a:lvl8pPr marL="1462540" algn="l" defTabSz="417869" rtl="0" eaLnBrk="1" latinLnBrk="0" hangingPunct="1">
        <a:defRPr sz="800" kern="1200">
          <a:solidFill>
            <a:schemeClr val="tx1"/>
          </a:solidFill>
          <a:latin typeface="+mn-lt"/>
          <a:ea typeface="+mn-ea"/>
          <a:cs typeface="+mn-cs"/>
        </a:defRPr>
      </a:lvl8pPr>
      <a:lvl9pPr marL="1671473" algn="l" defTabSz="417869" rtl="0" eaLnBrk="1" latinLnBrk="0" hangingPunct="1">
        <a:defRPr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7365" y="4360985"/>
            <a:ext cx="531649" cy="119150"/>
          </a:xfrm>
          <a:prstGeom prst="rect">
            <a:avLst/>
          </a:prstGeom>
          <a:noFill/>
        </p:spPr>
        <p:txBody>
          <a:bodyPr wrap="none" lIns="41797" tIns="20899" rIns="41797" bIns="20899" rtlCol="0">
            <a:spAutoFit/>
          </a:bodyPr>
          <a:lstStyle/>
          <a:p>
            <a:r>
              <a:rPr lang="en-US" sz="500" b="1" dirty="0" smtClean="0"/>
              <a:t>TSC GTA 17-0002</a:t>
            </a:r>
            <a:endParaRPr lang="en-US" sz="500" b="1" dirty="0"/>
          </a:p>
        </p:txBody>
      </p:sp>
      <p:sp>
        <p:nvSpPr>
          <p:cNvPr id="3" name="TextBox 2"/>
          <p:cNvSpPr txBox="1"/>
          <p:nvPr/>
        </p:nvSpPr>
        <p:spPr>
          <a:xfrm>
            <a:off x="46893" y="1365741"/>
            <a:ext cx="2649560" cy="1088646"/>
          </a:xfrm>
          <a:prstGeom prst="rect">
            <a:avLst/>
          </a:prstGeom>
          <a:noFill/>
        </p:spPr>
        <p:txBody>
          <a:bodyPr wrap="square" lIns="41797" tIns="20899" rIns="41797" bIns="20899" rtlCol="0">
            <a:spAutoFit/>
          </a:bodyPr>
          <a:lstStyle/>
          <a:p>
            <a:pPr algn="ctr"/>
            <a:r>
              <a:rPr lang="en-US" sz="1700" b="1" dirty="0" smtClean="0"/>
              <a:t>MILES XXI GRAPHICS TRAINING AID (GTA)</a:t>
            </a:r>
          </a:p>
          <a:p>
            <a:pPr algn="ctr"/>
            <a:r>
              <a:rPr lang="en-US" sz="1700" b="1" dirty="0" smtClean="0"/>
              <a:t>for M1A2 SEP TANK</a:t>
            </a:r>
          </a:p>
          <a:p>
            <a:pPr algn="ctr"/>
            <a:r>
              <a:rPr lang="en-US" sz="1700" b="1" dirty="0" smtClean="0"/>
              <a:t>TRAINING SUPPORT CENTER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 y="-12"/>
          <a:ext cx="2743203" cy="4477008"/>
        </p:xfrm>
        <a:graphic>
          <a:graphicData uri="http://schemas.openxmlformats.org/drawingml/2006/table">
            <a:tbl>
              <a:tblPr/>
              <a:tblGrid>
                <a:gridCol w="251327"/>
                <a:gridCol w="278063"/>
                <a:gridCol w="278063"/>
                <a:gridCol w="278063"/>
                <a:gridCol w="278063"/>
                <a:gridCol w="208547"/>
                <a:gridCol w="245980"/>
                <a:gridCol w="240633"/>
                <a:gridCol w="171116"/>
                <a:gridCol w="171116"/>
                <a:gridCol w="171116"/>
                <a:gridCol w="171116"/>
              </a:tblGrid>
              <a:tr h="117816">
                <a:tc gridSpan="5">
                  <a:txBody>
                    <a:bodyPr/>
                    <a:lstStyle/>
                    <a:p>
                      <a:pPr algn="ctr" fontAlgn="b"/>
                      <a:r>
                        <a:rPr lang="en-US" sz="600" b="1" i="0" u="none" strike="noStrike" dirty="0">
                          <a:latin typeface="+mn-lt"/>
                        </a:rPr>
                        <a:t>CATASTROPHIC PK FACTORS</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gridSpan="7">
                  <a:txBody>
                    <a:bodyPr/>
                    <a:lstStyle/>
                    <a:p>
                      <a:pPr algn="ctr" fontAlgn="b"/>
                      <a:r>
                        <a:rPr lang="en-US" sz="2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17816">
                <a:tc gridSpan="5">
                  <a:txBody>
                    <a:bodyPr/>
                    <a:lstStyle/>
                    <a:p>
                      <a:pPr algn="ctr" fontAlgn="b"/>
                      <a:r>
                        <a:rPr lang="en-US" sz="600" b="1" i="0" u="none" strike="noStrike" dirty="0">
                          <a:latin typeface="+mn-lt"/>
                        </a:rPr>
                        <a:t>M1 TANK - 120mm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17816">
                <a:tc>
                  <a:txBody>
                    <a:bodyPr/>
                    <a:lstStyle/>
                    <a:p>
                      <a:pPr algn="ctr" fontAlgn="b"/>
                      <a:r>
                        <a:rPr lang="en-US" sz="600" b="1" i="0" u="none" strike="noStrike" dirty="0">
                          <a:latin typeface="+mn-lt"/>
                        </a:rPr>
                        <a:t>MILES</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Front</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R SIDE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REAR</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latin typeface="+mn-lt"/>
                        </a:rPr>
                        <a:t>L SIDE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ctr" fontAlgn="b"/>
                      <a:r>
                        <a:rPr lang="en-US" sz="600" b="1" i="0" u="none" strike="noStrike">
                          <a:latin typeface="+mn-lt"/>
                        </a:rPr>
                        <a:t>SUB Pk FACTORS</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4">
                  <a:txBody>
                    <a:bodyPr/>
                    <a:lstStyle/>
                    <a:p>
                      <a:pPr algn="ctr" fontAlgn="b"/>
                      <a:r>
                        <a:rPr lang="en-US" sz="600" b="1" i="0" u="none" strike="noStrike">
                          <a:latin typeface="+mn-lt"/>
                        </a:rPr>
                        <a:t>AMMO FACTOR</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17816">
                <a:tc>
                  <a:txBody>
                    <a:bodyPr/>
                    <a:lstStyle/>
                    <a:p>
                      <a:pPr algn="ctr" fontAlgn="b"/>
                      <a:r>
                        <a:rPr lang="en-US" sz="600" b="1" i="0" u="none" strike="noStrike" dirty="0">
                          <a:latin typeface="+mn-lt"/>
                        </a:rPr>
                        <a:t>Code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ZONE 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dirty="0">
                          <a:latin typeface="+mn-lt"/>
                        </a:rPr>
                        <a:t>ZONE 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ZONE 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ZONE 4</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FpK</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MobK</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ComK</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A</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B</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C</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mn-lt"/>
                        </a:rPr>
                        <a:t>D</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dirty="0">
                          <a:latin typeface="+mn-lt"/>
                        </a:rPr>
                        <a:t>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dirty="0">
                          <a:latin typeface="+mn-lt"/>
                        </a:rPr>
                        <a:t>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60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90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90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0.80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90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0.80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4</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6</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7</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35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8</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9</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70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90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70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16.5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7</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1.75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14</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5.5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16</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14</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1.75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17</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8.5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8.00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18</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19</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3.00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5.00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33.30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5.00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5.00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24</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0.02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4.00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1.00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25</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26</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27</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28</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29</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30</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OP</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OP</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31</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NM</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32</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33</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816">
                <a:tc>
                  <a:txBody>
                    <a:bodyPr/>
                    <a:lstStyle/>
                    <a:p>
                      <a:pPr algn="ctr" fontAlgn="b"/>
                      <a:r>
                        <a:rPr lang="en-US" sz="600" b="1" i="0" u="none" strike="noStrike">
                          <a:latin typeface="+mn-lt"/>
                        </a:rPr>
                        <a:t>34</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NE</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dirty="0">
                          <a:latin typeface="+mn-lt"/>
                        </a:rPr>
                        <a:t> </a:t>
                      </a:r>
                    </a:p>
                  </a:txBody>
                  <a:tcPr marL="1492" marR="1492" marT="14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2146"/>
            <a:ext cx="2743200" cy="272143"/>
          </a:xfrm>
          <a:prstGeom prst="rect">
            <a:avLst/>
          </a:prstGeom>
        </p:spPr>
        <p:txBody>
          <a:bodyPr lIns="41784" tIns="20892" rIns="41784" bIns="20892"/>
          <a:lstStyle/>
          <a:p>
            <a:pPr marL="156694" indent="-156694" algn="ctr">
              <a:spcBef>
                <a:spcPct val="20000"/>
              </a:spcBef>
              <a:defRPr/>
            </a:pPr>
            <a:r>
              <a:rPr lang="en-US" sz="1400" dirty="0" smtClean="0"/>
              <a:t>    Installation Checks</a:t>
            </a:r>
            <a:endParaRPr lang="en-US" sz="1400" dirty="0"/>
          </a:p>
        </p:txBody>
      </p:sp>
      <p:sp>
        <p:nvSpPr>
          <p:cNvPr id="6" name="TextBox 5"/>
          <p:cNvSpPr txBox="1"/>
          <p:nvPr/>
        </p:nvSpPr>
        <p:spPr>
          <a:xfrm>
            <a:off x="6911" y="281946"/>
            <a:ext cx="2736293" cy="3920179"/>
          </a:xfrm>
          <a:prstGeom prst="rect">
            <a:avLst/>
          </a:prstGeom>
          <a:noFill/>
        </p:spPr>
        <p:txBody>
          <a:bodyPr wrap="square" lIns="41786" tIns="20893" rIns="41786" bIns="20893" rtlCol="0">
            <a:spAutoFit/>
          </a:bodyPr>
          <a:lstStyle/>
          <a:p>
            <a:r>
              <a:rPr lang="en-US" sz="1200" dirty="0" smtClean="0"/>
              <a:t>1. Ensure all cable connections are correct and secured.</a:t>
            </a:r>
          </a:p>
          <a:p>
            <a:endParaRPr lang="en-US" sz="1200" dirty="0" smtClean="0"/>
          </a:p>
          <a:p>
            <a:r>
              <a:rPr lang="en-US" sz="1200" dirty="0" smtClean="0"/>
              <a:t>2.  Ensure proper placement of belts using  Belt Amplifier Location.  Front  Amplifier is place above main gun mantle .  The Right  Amplifier is place center of turret on right side. The Left Amplifier is placed center left side of turret. The Rear Amplifier is placed lower center of bustle rack. </a:t>
            </a:r>
          </a:p>
          <a:p>
            <a:endParaRPr lang="en-US" sz="1200" dirty="0" smtClean="0"/>
          </a:p>
          <a:p>
            <a:r>
              <a:rPr lang="en-US" sz="1200" dirty="0" smtClean="0"/>
              <a:t>3. Ensure Velcro is place on Loaders Hatch and Loaders Hatch periscope is turned 180</a:t>
            </a:r>
            <a:r>
              <a:rPr lang="en-US" sz="1200" baseline="50000" dirty="0" smtClean="0"/>
              <a:t>o </a:t>
            </a:r>
            <a:r>
              <a:rPr lang="en-US" sz="1200" dirty="0" smtClean="0"/>
              <a:t> to face the rear of the vehicle.</a:t>
            </a:r>
          </a:p>
          <a:p>
            <a:endParaRPr lang="en-US" sz="1200" dirty="0" smtClean="0"/>
          </a:p>
          <a:p>
            <a:r>
              <a:rPr lang="en-US" sz="1200" dirty="0" smtClean="0"/>
              <a:t>4.  Ensure all Velcro is properly secured to vehicle.</a:t>
            </a:r>
          </a:p>
          <a:p>
            <a:endParaRPr lang="en-US" sz="1200" dirty="0" smtClean="0"/>
          </a:p>
          <a:p>
            <a:r>
              <a:rPr lang="en-US" sz="1200" dirty="0" smtClean="0"/>
              <a:t>5.  Ensure all cabling is properly routed and all excess cabling has been secured using zip-ties.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6287"/>
            <a:ext cx="2743200" cy="492477"/>
          </a:xfrm>
          <a:prstGeom prst="rect">
            <a:avLst/>
          </a:prstGeom>
        </p:spPr>
        <p:txBody>
          <a:bodyPr lIns="41784" tIns="20892" rIns="41784" bIns="20892"/>
          <a:lstStyle/>
          <a:p>
            <a:pPr marL="156694" indent="-156694" algn="ctr">
              <a:spcBef>
                <a:spcPct val="20000"/>
              </a:spcBef>
              <a:defRPr/>
            </a:pPr>
            <a:r>
              <a:rPr lang="en-US" sz="1400" dirty="0" smtClean="0"/>
              <a:t>    Vehicle Setup Procedures</a:t>
            </a:r>
          </a:p>
          <a:p>
            <a:pPr marL="156694" indent="-156694" algn="ctr">
              <a:spcBef>
                <a:spcPct val="20000"/>
              </a:spcBef>
              <a:defRPr/>
            </a:pPr>
            <a:r>
              <a:rPr lang="en-US" sz="1400" dirty="0" smtClean="0"/>
              <a:t>Vehicle Type</a:t>
            </a:r>
            <a:endParaRPr lang="en-US" sz="1400" dirty="0"/>
          </a:p>
        </p:txBody>
      </p:sp>
      <p:sp>
        <p:nvSpPr>
          <p:cNvPr id="7" name="TextBox 6"/>
          <p:cNvSpPr txBox="1"/>
          <p:nvPr/>
        </p:nvSpPr>
        <p:spPr>
          <a:xfrm>
            <a:off x="0" y="548416"/>
            <a:ext cx="2743200" cy="3427736"/>
          </a:xfrm>
          <a:prstGeom prst="rect">
            <a:avLst/>
          </a:prstGeom>
          <a:noFill/>
        </p:spPr>
        <p:txBody>
          <a:bodyPr wrap="square" lIns="41786" tIns="20893" rIns="41786" bIns="20893" rtlCol="0">
            <a:spAutoFit/>
          </a:bodyPr>
          <a:lstStyle/>
          <a:p>
            <a:r>
              <a:rPr lang="en-US" sz="1000" dirty="0" smtClean="0"/>
              <a:t>1.  Turn on Vehicle Control Unit (VCU) power , a BIT test starts and system will go to a DEAD status. Use a Universal Controller Device (UCD) to RESET the vehicle.</a:t>
            </a:r>
          </a:p>
          <a:p>
            <a:endParaRPr lang="en-US" sz="1000" dirty="0" smtClean="0"/>
          </a:p>
          <a:p>
            <a:r>
              <a:rPr lang="en-US" sz="1000" dirty="0" smtClean="0"/>
              <a:t>2.  The following menu will be displayed if system passes BIT </a:t>
            </a:r>
            <a:r>
              <a:rPr lang="en-US" sz="1000" b="1" u="sng" dirty="0" smtClean="0"/>
              <a:t>WPN TYP MAIN GUN, M1 ALIVE</a:t>
            </a:r>
          </a:p>
          <a:p>
            <a:endParaRPr lang="en-US" sz="1000" dirty="0" smtClean="0"/>
          </a:p>
          <a:p>
            <a:r>
              <a:rPr lang="en-US" sz="1000" dirty="0" smtClean="0"/>
              <a:t>3.  If vehicle type is not correct, use a UCD to put vehicle in </a:t>
            </a:r>
            <a:r>
              <a:rPr lang="en-US" sz="1000" b="1" u="sng" dirty="0" smtClean="0"/>
              <a:t>CONTROL MODE </a:t>
            </a:r>
            <a:r>
              <a:rPr lang="en-US" sz="1000" dirty="0" smtClean="0"/>
              <a:t>by shooting any detector belt sensor. VDA will read </a:t>
            </a:r>
            <a:r>
              <a:rPr lang="en-US" sz="1000" b="1" u="sng" dirty="0" smtClean="0"/>
              <a:t>ADMIN FUNCTIONS MENU</a:t>
            </a:r>
          </a:p>
          <a:p>
            <a:endParaRPr lang="en-US" sz="1000" dirty="0" smtClean="0"/>
          </a:p>
          <a:p>
            <a:r>
              <a:rPr lang="en-US" sz="1000" dirty="0" smtClean="0"/>
              <a:t>4.  Scroll up or down till VDA states </a:t>
            </a:r>
            <a:r>
              <a:rPr lang="en-US" sz="1000" b="1" u="sng" dirty="0" smtClean="0"/>
              <a:t>SELECT FOR CHOOSE VEHICLE TYPE</a:t>
            </a:r>
            <a:r>
              <a:rPr lang="en-US" sz="1000" dirty="0" smtClean="0">
                <a:solidFill>
                  <a:srgbClr val="FF0000"/>
                </a:solidFill>
              </a:rPr>
              <a:t> </a:t>
            </a:r>
            <a:r>
              <a:rPr lang="en-US" sz="1000" dirty="0" smtClean="0"/>
              <a:t>then press </a:t>
            </a:r>
            <a:r>
              <a:rPr lang="en-US" sz="1000" b="1" u="sng" dirty="0" smtClean="0"/>
              <a:t>SELECT</a:t>
            </a:r>
            <a:r>
              <a:rPr lang="en-US" sz="1000" dirty="0" smtClean="0"/>
              <a:t> and scroll to find M1 from displayed menu. </a:t>
            </a:r>
          </a:p>
          <a:p>
            <a:endParaRPr lang="en-US" sz="1000" dirty="0" smtClean="0"/>
          </a:p>
          <a:p>
            <a:pPr marL="228537" indent="-228537"/>
            <a:r>
              <a:rPr lang="en-US" sz="1000" dirty="0" smtClean="0"/>
              <a:t>5.  Once you find the vehicle press </a:t>
            </a:r>
            <a:r>
              <a:rPr lang="en-US" sz="1000" b="1" u="sng" dirty="0" smtClean="0"/>
              <a:t>SELECT</a:t>
            </a:r>
            <a:r>
              <a:rPr lang="en-US" sz="1000" dirty="0" smtClean="0">
                <a:solidFill>
                  <a:srgbClr val="FF0000"/>
                </a:solidFill>
              </a:rPr>
              <a:t> </a:t>
            </a:r>
            <a:r>
              <a:rPr lang="en-US" sz="1000" dirty="0" smtClean="0"/>
              <a:t>to </a:t>
            </a:r>
          </a:p>
          <a:p>
            <a:pPr marL="228537" indent="-228537"/>
            <a:r>
              <a:rPr lang="en-US" sz="1000" dirty="0" smtClean="0"/>
              <a:t>choose the vehicle then press </a:t>
            </a:r>
            <a:r>
              <a:rPr lang="en-US" sz="1000" b="1" u="sng" dirty="0" smtClean="0"/>
              <a:t>SELECT</a:t>
            </a:r>
            <a:r>
              <a:rPr lang="en-US" sz="1000" dirty="0" smtClean="0"/>
              <a:t> again to </a:t>
            </a:r>
          </a:p>
          <a:p>
            <a:pPr marL="228537" indent="-228537"/>
            <a:r>
              <a:rPr lang="en-US" sz="1000" dirty="0" smtClean="0"/>
              <a:t>confirm vehicle type. VDA with beep confirming </a:t>
            </a:r>
          </a:p>
          <a:p>
            <a:pPr marL="228537" indent="-228537"/>
            <a:r>
              <a:rPr lang="en-US" sz="1000" dirty="0" smtClean="0"/>
              <a:t>selection. Scroll up to </a:t>
            </a:r>
            <a:r>
              <a:rPr lang="en-US" sz="1000" b="1" u="sng" dirty="0" smtClean="0"/>
              <a:t>ADMIN FUNCTIONS</a:t>
            </a:r>
            <a:r>
              <a:rPr lang="en-US" sz="1000" dirty="0" smtClean="0"/>
              <a:t> to exit </a:t>
            </a:r>
          </a:p>
          <a:p>
            <a:pPr marL="228537" indent="-228537"/>
            <a:r>
              <a:rPr lang="en-US" sz="1000" dirty="0" smtClean="0"/>
              <a:t>then press </a:t>
            </a:r>
            <a:r>
              <a:rPr lang="en-US" sz="1000" b="1" u="sng" dirty="0" smtClean="0"/>
              <a:t>SELECT</a:t>
            </a:r>
            <a:r>
              <a:rPr lang="en-US" sz="1000" dirty="0" smtClean="0"/>
              <a:t> to exit.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6287"/>
            <a:ext cx="2743200" cy="272143"/>
          </a:xfrm>
          <a:prstGeom prst="rect">
            <a:avLst/>
          </a:prstGeom>
        </p:spPr>
        <p:txBody>
          <a:bodyPr lIns="41784" tIns="20892" rIns="41784" bIns="20892"/>
          <a:lstStyle/>
          <a:p>
            <a:pPr marL="156694" indent="-156694" algn="ctr">
              <a:spcBef>
                <a:spcPct val="20000"/>
              </a:spcBef>
              <a:defRPr/>
            </a:pPr>
            <a:r>
              <a:rPr lang="en-US" sz="1400" dirty="0" smtClean="0"/>
              <a:t>    Loading Procedures</a:t>
            </a:r>
          </a:p>
        </p:txBody>
      </p:sp>
      <p:sp>
        <p:nvSpPr>
          <p:cNvPr id="3" name="TextBox 2"/>
          <p:cNvSpPr txBox="1"/>
          <p:nvPr/>
        </p:nvSpPr>
        <p:spPr>
          <a:xfrm>
            <a:off x="0" y="463120"/>
            <a:ext cx="2743200" cy="3631763"/>
          </a:xfrm>
          <a:prstGeom prst="rect">
            <a:avLst/>
          </a:prstGeom>
          <a:noFill/>
        </p:spPr>
        <p:txBody>
          <a:bodyPr wrap="square" rtlCol="0">
            <a:spAutoFit/>
          </a:bodyPr>
          <a:lstStyle/>
          <a:p>
            <a:r>
              <a:rPr lang="en-US" sz="1000" dirty="0" smtClean="0"/>
              <a:t>1.  On VDA, scroll to </a:t>
            </a:r>
            <a:r>
              <a:rPr lang="en-US" sz="1000" b="1" u="sng" dirty="0" smtClean="0"/>
              <a:t>RELOAD MAIN GUN</a:t>
            </a:r>
            <a:r>
              <a:rPr lang="en-US" sz="1000" dirty="0" smtClean="0"/>
              <a:t>, press </a:t>
            </a:r>
            <a:r>
              <a:rPr lang="en-US" sz="1000" b="1" u="sng" dirty="0" smtClean="0"/>
              <a:t>SELECT</a:t>
            </a:r>
            <a:r>
              <a:rPr lang="en-US" sz="1000" dirty="0" smtClean="0"/>
              <a:t>.  This will load 1 round.  It will take 5 seconds to reload.</a:t>
            </a:r>
          </a:p>
          <a:p>
            <a:endParaRPr lang="en-US" sz="1000" dirty="0" smtClean="0"/>
          </a:p>
          <a:p>
            <a:r>
              <a:rPr lang="en-US" sz="1000" dirty="0" smtClean="0"/>
              <a:t>2.  For MAIN GUN, scroll to  </a:t>
            </a:r>
            <a:r>
              <a:rPr lang="en-US" sz="1000" b="1" u="sng" dirty="0" smtClean="0"/>
              <a:t>MAIN GUN</a:t>
            </a:r>
            <a:r>
              <a:rPr lang="en-US" sz="1000" dirty="0" smtClean="0"/>
              <a:t>, press </a:t>
            </a:r>
            <a:r>
              <a:rPr lang="en-US" sz="1000" b="1" u="sng" dirty="0" smtClean="0"/>
              <a:t>SELECT</a:t>
            </a:r>
            <a:r>
              <a:rPr lang="en-US" sz="1000" dirty="0" smtClean="0"/>
              <a:t>, then scroll to </a:t>
            </a:r>
            <a:r>
              <a:rPr lang="en-US" sz="1000" b="1" u="sng" dirty="0" smtClean="0"/>
              <a:t>AMMO TYPE</a:t>
            </a:r>
            <a:r>
              <a:rPr lang="en-US" sz="1000" dirty="0" smtClean="0"/>
              <a:t>, then press </a:t>
            </a:r>
            <a:r>
              <a:rPr lang="en-US" sz="1000" b="1" u="sng" dirty="0" smtClean="0"/>
              <a:t>SELECT</a:t>
            </a:r>
            <a:r>
              <a:rPr lang="en-US" sz="1000" dirty="0" smtClean="0"/>
              <a:t>, then scroll to choose </a:t>
            </a:r>
            <a:r>
              <a:rPr lang="en-US" sz="1000" b="1" u="sng" dirty="0" smtClean="0"/>
              <a:t>SABOT</a:t>
            </a:r>
            <a:r>
              <a:rPr lang="en-US" sz="1000" dirty="0" smtClean="0"/>
              <a:t> or </a:t>
            </a:r>
            <a:r>
              <a:rPr lang="en-US" sz="1000" b="1" u="sng" dirty="0" smtClean="0"/>
              <a:t>HEAT</a:t>
            </a:r>
            <a:r>
              <a:rPr lang="en-US" sz="1000" dirty="0" smtClean="0"/>
              <a:t>, then press </a:t>
            </a:r>
            <a:r>
              <a:rPr lang="en-US" sz="1000" b="1" u="sng" dirty="0" smtClean="0"/>
              <a:t>SELECT</a:t>
            </a:r>
            <a:r>
              <a:rPr lang="en-US" sz="1000" dirty="0" smtClean="0"/>
              <a:t>.  After pressing </a:t>
            </a:r>
            <a:r>
              <a:rPr lang="en-US" sz="1000" b="1" u="sng" dirty="0" smtClean="0"/>
              <a:t>SELECT</a:t>
            </a:r>
            <a:r>
              <a:rPr lang="en-US" sz="1000" dirty="0" smtClean="0"/>
              <a:t> for Ammo Type, VDA will go back to MAIN MENU.</a:t>
            </a:r>
          </a:p>
          <a:p>
            <a:endParaRPr lang="en-US" sz="1000" dirty="0" smtClean="0"/>
          </a:p>
          <a:p>
            <a:r>
              <a:rPr lang="en-US" sz="1000" dirty="0" smtClean="0"/>
              <a:t>3.  Scroll to </a:t>
            </a:r>
            <a:r>
              <a:rPr lang="en-US" sz="1000" b="1" u="sng" dirty="0" smtClean="0"/>
              <a:t>RELOAD MAIN GUN</a:t>
            </a:r>
            <a:r>
              <a:rPr lang="en-US" sz="1000" dirty="0" smtClean="0"/>
              <a:t>, then press </a:t>
            </a:r>
            <a:r>
              <a:rPr lang="en-US" sz="1000" b="1" u="sng" dirty="0" smtClean="0"/>
              <a:t>SELECT</a:t>
            </a:r>
            <a:r>
              <a:rPr lang="en-US" sz="1000" dirty="0" smtClean="0"/>
              <a:t>.</a:t>
            </a:r>
          </a:p>
          <a:p>
            <a:endParaRPr lang="en-US" sz="1000" dirty="0" smtClean="0"/>
          </a:p>
          <a:p>
            <a:r>
              <a:rPr lang="en-US" sz="1000" dirty="0" smtClean="0"/>
              <a:t>4.  Repeat steps 2 and 3 for what second Ammo Type</a:t>
            </a:r>
          </a:p>
          <a:p>
            <a:endParaRPr lang="en-US" sz="1000" dirty="0" smtClean="0"/>
          </a:p>
          <a:p>
            <a:r>
              <a:rPr lang="en-US" sz="1000" dirty="0" smtClean="0"/>
              <a:t>5.  </a:t>
            </a:r>
            <a:r>
              <a:rPr lang="en-US" sz="1000" b="1" dirty="0" smtClean="0"/>
              <a:t>Loader must repeat step 1 after each round is fired</a:t>
            </a:r>
            <a:r>
              <a:rPr lang="en-US" sz="1000" dirty="0" smtClean="0"/>
              <a:t>.</a:t>
            </a:r>
          </a:p>
          <a:p>
            <a:endParaRPr lang="en-US" sz="1000" dirty="0" smtClean="0"/>
          </a:p>
          <a:p>
            <a:r>
              <a:rPr lang="en-US" sz="1000" dirty="0" smtClean="0"/>
              <a:t>6.  Repeat steps 2 and 3 for </a:t>
            </a:r>
            <a:r>
              <a:rPr lang="en-US" sz="1000" b="1" u="sng" dirty="0" smtClean="0"/>
              <a:t>COAX</a:t>
            </a:r>
            <a:r>
              <a:rPr lang="en-US" sz="1000" dirty="0" smtClean="0"/>
              <a:t>.</a:t>
            </a:r>
          </a:p>
          <a:p>
            <a:endParaRPr lang="en-US" sz="1000" dirty="0" smtClean="0"/>
          </a:p>
          <a:p>
            <a:r>
              <a:rPr lang="en-US" sz="1000" b="1" i="1" dirty="0" smtClean="0"/>
              <a:t>NOTE:  Ammo loaded must match what Gunner has selected.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228600"/>
            <a:ext cx="2743200" cy="264226"/>
          </a:xfrm>
          <a:prstGeom prst="rect">
            <a:avLst/>
          </a:prstGeom>
        </p:spPr>
        <p:txBody>
          <a:bodyPr lIns="41787" tIns="20894" rIns="41787" bIns="20894"/>
          <a:lstStyle/>
          <a:p>
            <a:pPr marL="156703" indent="-156703" algn="ctr" fontAlgn="base">
              <a:spcBef>
                <a:spcPct val="20000"/>
              </a:spcBef>
              <a:spcAft>
                <a:spcPct val="0"/>
              </a:spcAft>
              <a:defRPr/>
            </a:pPr>
            <a:r>
              <a:rPr lang="en-US" sz="1050" kern="0" dirty="0" smtClean="0">
                <a:latin typeface="Calibri" pitchFamily="34" charset="0"/>
              </a:rPr>
              <a:t>Vehicle Display Assembly (VDA)Troubleshooting</a:t>
            </a:r>
          </a:p>
        </p:txBody>
      </p:sp>
      <p:sp>
        <p:nvSpPr>
          <p:cNvPr id="3" name="Title 1"/>
          <p:cNvSpPr txBox="1">
            <a:spLocks/>
          </p:cNvSpPr>
          <p:nvPr/>
        </p:nvSpPr>
        <p:spPr>
          <a:xfrm>
            <a:off x="0" y="0"/>
            <a:ext cx="2743200" cy="312208"/>
          </a:xfrm>
          <a:prstGeom prst="rect">
            <a:avLst/>
          </a:prstGeom>
        </p:spPr>
        <p:txBody>
          <a:bodyPr lIns="41787" tIns="20894" rIns="41787" bIns="20894"/>
          <a:lstStyle/>
          <a:p>
            <a:pPr algn="ctr">
              <a:spcBef>
                <a:spcPct val="0"/>
              </a:spcBef>
              <a:defRPr/>
            </a:pPr>
            <a:r>
              <a:rPr lang="en-US" sz="1500" b="1" dirty="0" smtClean="0"/>
              <a:t>M1A2 SEP MILES XXI</a:t>
            </a:r>
            <a:endParaRPr lang="en-US" sz="1500" dirty="0"/>
          </a:p>
        </p:txBody>
      </p:sp>
      <p:sp>
        <p:nvSpPr>
          <p:cNvPr id="4" name="TextBox 3"/>
          <p:cNvSpPr txBox="1"/>
          <p:nvPr/>
        </p:nvSpPr>
        <p:spPr>
          <a:xfrm>
            <a:off x="-4" y="480919"/>
            <a:ext cx="2743200" cy="3939540"/>
          </a:xfrm>
          <a:prstGeom prst="rect">
            <a:avLst/>
          </a:prstGeom>
          <a:noFill/>
        </p:spPr>
        <p:txBody>
          <a:bodyPr wrap="square" rtlCol="0">
            <a:spAutoFit/>
          </a:bodyPr>
          <a:lstStyle/>
          <a:p>
            <a:r>
              <a:rPr lang="en-US" sz="1000" dirty="0" smtClean="0"/>
              <a:t>Problem:  VDA has no display</a:t>
            </a:r>
          </a:p>
          <a:p>
            <a:endParaRPr lang="en-US" sz="1000" dirty="0" smtClean="0"/>
          </a:p>
          <a:p>
            <a:r>
              <a:rPr lang="en-US" sz="1000" dirty="0" smtClean="0"/>
              <a:t>1.  Turn Vehicle Control Unit (VCU) off then back on.  VDA runs BIT and goes into a KILLED status.  Use UCD to RESET.</a:t>
            </a:r>
          </a:p>
          <a:p>
            <a:endParaRPr lang="en-US" sz="1000" dirty="0" smtClean="0"/>
          </a:p>
          <a:p>
            <a:r>
              <a:rPr lang="en-US" sz="1000" dirty="0" smtClean="0"/>
              <a:t>2.  Is CVKI strobe light flashing?  </a:t>
            </a:r>
          </a:p>
          <a:p>
            <a:endParaRPr lang="en-US" sz="1000" dirty="0" smtClean="0"/>
          </a:p>
          <a:p>
            <a:r>
              <a:rPr lang="en-US" sz="1000" dirty="0" smtClean="0"/>
              <a:t>     A.  YES – Is problem solved?</a:t>
            </a:r>
          </a:p>
          <a:p>
            <a:endParaRPr lang="en-US" sz="1000" dirty="0" smtClean="0"/>
          </a:p>
          <a:p>
            <a:r>
              <a:rPr lang="en-US" sz="1000" dirty="0" smtClean="0"/>
              <a:t>          </a:t>
            </a:r>
            <a:r>
              <a:rPr lang="en-US" sz="1000" dirty="0" err="1" smtClean="0"/>
              <a:t>i</a:t>
            </a:r>
            <a:r>
              <a:rPr lang="en-US" sz="1000" dirty="0" smtClean="0"/>
              <a:t>.  YES – Verify system is operational</a:t>
            </a:r>
          </a:p>
          <a:p>
            <a:endParaRPr lang="en-US" sz="1000" dirty="0" smtClean="0"/>
          </a:p>
          <a:p>
            <a:r>
              <a:rPr lang="en-US" sz="1000" dirty="0" smtClean="0"/>
              <a:t>          ii.  NO – Turn off VCU and replace System Cable.  Does this solve the problem?</a:t>
            </a:r>
          </a:p>
          <a:p>
            <a:endParaRPr lang="en-US" sz="1000" dirty="0" smtClean="0"/>
          </a:p>
          <a:p>
            <a:r>
              <a:rPr lang="en-US" sz="1000" dirty="0" smtClean="0"/>
              <a:t>               a.  YES – Verify system is operational</a:t>
            </a:r>
          </a:p>
          <a:p>
            <a:endParaRPr lang="en-US" sz="1000" dirty="0" smtClean="0"/>
          </a:p>
          <a:p>
            <a:r>
              <a:rPr lang="en-US" sz="1000" dirty="0" smtClean="0"/>
              <a:t>               b.  NO – Turn off VCU then replace VDA, then turn on VCU.  Does this solve your problem?</a:t>
            </a:r>
          </a:p>
          <a:p>
            <a:endParaRPr lang="en-US" sz="1000" dirty="0" smtClean="0"/>
          </a:p>
          <a:p>
            <a:r>
              <a:rPr lang="en-US" sz="1000" dirty="0" smtClean="0"/>
              <a:t>                    </a:t>
            </a:r>
            <a:r>
              <a:rPr lang="en-US" sz="1000" dirty="0" err="1" smtClean="0"/>
              <a:t>i</a:t>
            </a:r>
            <a:r>
              <a:rPr lang="en-US" sz="1000" dirty="0" smtClean="0"/>
              <a:t>.  YES - Verify system is operational.</a:t>
            </a:r>
          </a:p>
          <a:p>
            <a:endParaRPr lang="en-US" sz="1000" dirty="0" smtClean="0"/>
          </a:p>
          <a:p>
            <a:r>
              <a:rPr lang="en-US" sz="1000" dirty="0" smtClean="0"/>
              <a:t>                    ii.  NO – SEE MILES CONTACT TEAM</a:t>
            </a:r>
          </a:p>
          <a:p>
            <a:endParaRPr lang="en-US" sz="1000" dirty="0" smtClean="0"/>
          </a:p>
          <a:p>
            <a:r>
              <a:rPr lang="en-US" sz="1000" dirty="0" smtClean="0"/>
              <a:t>     B.  NO – SEE MILES CONTACT TEAM</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264228"/>
            <a:ext cx="2743200" cy="264226"/>
          </a:xfrm>
          <a:prstGeom prst="rect">
            <a:avLst/>
          </a:prstGeom>
        </p:spPr>
        <p:txBody>
          <a:bodyPr lIns="41787" tIns="20894" rIns="41787" bIns="20894"/>
          <a:lstStyle/>
          <a:p>
            <a:pPr marL="156703" indent="-156703" algn="ctr" fontAlgn="base">
              <a:spcBef>
                <a:spcPct val="20000"/>
              </a:spcBef>
              <a:spcAft>
                <a:spcPct val="0"/>
              </a:spcAft>
              <a:defRPr/>
            </a:pPr>
            <a:r>
              <a:rPr lang="en-US" sz="1050" kern="0" dirty="0" smtClean="0">
                <a:latin typeface="Calibri" pitchFamily="34" charset="0"/>
              </a:rPr>
              <a:t>Vehicle Control Unit (VCU)Troubleshooting</a:t>
            </a:r>
          </a:p>
        </p:txBody>
      </p:sp>
      <p:sp>
        <p:nvSpPr>
          <p:cNvPr id="3" name="Title 1"/>
          <p:cNvSpPr txBox="1">
            <a:spLocks/>
          </p:cNvSpPr>
          <p:nvPr/>
        </p:nvSpPr>
        <p:spPr>
          <a:xfrm>
            <a:off x="0" y="0"/>
            <a:ext cx="2743200" cy="312208"/>
          </a:xfrm>
          <a:prstGeom prst="rect">
            <a:avLst/>
          </a:prstGeom>
        </p:spPr>
        <p:txBody>
          <a:bodyPr lIns="41787" tIns="20894" rIns="41787" bIns="20894"/>
          <a:lstStyle/>
          <a:p>
            <a:pPr algn="ctr">
              <a:spcBef>
                <a:spcPct val="0"/>
              </a:spcBef>
              <a:defRPr/>
            </a:pPr>
            <a:r>
              <a:rPr lang="en-US" sz="1500" b="1" dirty="0" smtClean="0"/>
              <a:t>M1A2 SEP MILES XXI</a:t>
            </a:r>
            <a:endParaRPr lang="en-US" sz="1500" dirty="0"/>
          </a:p>
        </p:txBody>
      </p:sp>
      <p:sp>
        <p:nvSpPr>
          <p:cNvPr id="4" name="TextBox 3"/>
          <p:cNvSpPr txBox="1"/>
          <p:nvPr/>
        </p:nvSpPr>
        <p:spPr>
          <a:xfrm>
            <a:off x="0" y="736258"/>
            <a:ext cx="2743199" cy="3323987"/>
          </a:xfrm>
          <a:prstGeom prst="rect">
            <a:avLst/>
          </a:prstGeom>
          <a:noFill/>
        </p:spPr>
        <p:txBody>
          <a:bodyPr wrap="square" rtlCol="0">
            <a:spAutoFit/>
          </a:bodyPr>
          <a:lstStyle/>
          <a:p>
            <a:r>
              <a:rPr lang="en-US" sz="1000" dirty="0" smtClean="0"/>
              <a:t>Problem:  VCU will not power up.</a:t>
            </a:r>
          </a:p>
          <a:p>
            <a:endParaRPr lang="en-US" sz="1000" dirty="0" smtClean="0"/>
          </a:p>
          <a:p>
            <a:r>
              <a:rPr lang="en-US" sz="1000" dirty="0" smtClean="0"/>
              <a:t>1.  Disconnect all cables from VCU.  Power on VCU and within 30 seconds strobe light should blink.  </a:t>
            </a:r>
          </a:p>
          <a:p>
            <a:endParaRPr lang="en-US" sz="1000" dirty="0" smtClean="0"/>
          </a:p>
          <a:p>
            <a:r>
              <a:rPr lang="en-US" sz="1000" dirty="0" smtClean="0"/>
              <a:t>     A.  If strobe light blinks replace Vehicle Control Interface (VCI). Then Retry. </a:t>
            </a:r>
          </a:p>
          <a:p>
            <a:endParaRPr lang="en-US" sz="1000" dirty="0" smtClean="0"/>
          </a:p>
          <a:p>
            <a:r>
              <a:rPr lang="en-US" sz="1000" dirty="0" smtClean="0"/>
              <a:t>     B.  If no blink strobe – SEE MILES CONTACT TEAM.</a:t>
            </a:r>
          </a:p>
          <a:p>
            <a:endParaRPr lang="en-US" sz="1000" dirty="0" smtClean="0"/>
          </a:p>
          <a:p>
            <a:r>
              <a:rPr lang="en-US" sz="1000" dirty="0" smtClean="0"/>
              <a:t>2.  Ensure system cable is connected to vehicle power.  </a:t>
            </a:r>
          </a:p>
          <a:p>
            <a:endParaRPr lang="en-US" sz="1000" dirty="0" smtClean="0"/>
          </a:p>
          <a:p>
            <a:r>
              <a:rPr lang="en-US" sz="1000" dirty="0" smtClean="0"/>
              <a:t>     A.  If not connected – connect and retry.</a:t>
            </a:r>
          </a:p>
          <a:p>
            <a:endParaRPr lang="en-US" sz="1000" dirty="0" smtClean="0"/>
          </a:p>
          <a:p>
            <a:r>
              <a:rPr lang="en-US" sz="1000" dirty="0" smtClean="0"/>
              <a:t>     B.  If connected – retry.  If retry does not work – SEE MILES CONTACT TEAM</a:t>
            </a:r>
          </a:p>
          <a:p>
            <a:endParaRPr lang="en-US" sz="1000" dirty="0" smtClean="0"/>
          </a:p>
          <a:p>
            <a:endParaRPr 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960"/>
            <a:ext cx="2743200" cy="489858"/>
          </a:xfrm>
          <a:prstGeom prst="rect">
            <a:avLst/>
          </a:prstGeom>
        </p:spPr>
        <p:txBody>
          <a:bodyPr lIns="41783" tIns="20892" rIns="41783" bIns="20892">
            <a:normAutofit/>
          </a:bodyPr>
          <a:lstStyle/>
          <a:p>
            <a:pPr algn="ctr">
              <a:spcBef>
                <a:spcPct val="0"/>
              </a:spcBef>
              <a:defRPr/>
            </a:pPr>
            <a:r>
              <a:rPr lang="en-US" sz="1500" b="1" dirty="0" smtClean="0">
                <a:latin typeface="+mj-lt"/>
                <a:ea typeface="+mj-ea"/>
                <a:cs typeface="+mj-cs"/>
              </a:rPr>
              <a:t>M1A2 SEP MILES XXI </a:t>
            </a:r>
            <a:br>
              <a:rPr lang="en-US" sz="1500" b="1" dirty="0" smtClean="0">
                <a:latin typeface="+mj-lt"/>
                <a:ea typeface="+mj-ea"/>
                <a:cs typeface="+mj-cs"/>
              </a:rPr>
            </a:br>
            <a:r>
              <a:rPr lang="en-US" sz="1300" b="1" dirty="0" err="1" smtClean="0">
                <a:latin typeface="+mj-lt"/>
                <a:ea typeface="+mj-ea"/>
                <a:cs typeface="+mj-cs"/>
              </a:rPr>
              <a:t>Boresight</a:t>
            </a:r>
            <a:r>
              <a:rPr lang="en-US" sz="1300" b="1" dirty="0" smtClean="0">
                <a:latin typeface="+mj-lt"/>
                <a:ea typeface="+mj-ea"/>
                <a:cs typeface="+mj-cs"/>
              </a:rPr>
              <a:t> Procedures</a:t>
            </a:r>
            <a:endParaRPr lang="en-US" sz="1500" b="1" dirty="0">
              <a:solidFill>
                <a:schemeClr val="tx2"/>
              </a:solidFill>
              <a:latin typeface="+mj-lt"/>
              <a:ea typeface="+mj-ea"/>
              <a:cs typeface="+mj-cs"/>
            </a:endParaRPr>
          </a:p>
        </p:txBody>
      </p:sp>
      <p:sp>
        <p:nvSpPr>
          <p:cNvPr id="4" name="Rectangle 1"/>
          <p:cNvSpPr>
            <a:spLocks noChangeArrowheads="1"/>
          </p:cNvSpPr>
          <p:nvPr/>
        </p:nvSpPr>
        <p:spPr bwMode="auto">
          <a:xfrm>
            <a:off x="0" y="401445"/>
            <a:ext cx="2743199" cy="4043301"/>
          </a:xfrm>
          <a:prstGeom prst="rect">
            <a:avLst/>
          </a:prstGeom>
          <a:noFill/>
          <a:ln w="9525">
            <a:noFill/>
            <a:miter lim="800000"/>
            <a:headEnd/>
            <a:tailEnd/>
          </a:ln>
          <a:effectLst/>
        </p:spPr>
        <p:txBody>
          <a:bodyPr vert="horz" wrap="square" lIns="41798" tIns="20899" rIns="41798" bIns="20899" numCol="1" anchor="ctr" anchorCtr="0" compatLnSpc="1">
            <a:prstTxWarp prst="textNoShape">
              <a:avLst/>
            </a:prstTxWarp>
            <a:spAutoFit/>
          </a:bodyPr>
          <a:lstStyle/>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1.  Position Tank on level ground with the main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gun over front slope. </a:t>
            </a:r>
          </a:p>
          <a:p>
            <a:pPr marL="228600" indent="-228600" eaLnBrk="0" fontAlgn="base" hangingPunct="0">
              <a:spcBef>
                <a:spcPct val="0"/>
              </a:spcBef>
              <a:spcAft>
                <a:spcPct val="0"/>
              </a:spcAft>
              <a:tabLst>
                <a:tab pos="313490" algn="l"/>
              </a:tabLst>
            </a:pPr>
            <a:r>
              <a:rPr lang="en-US" sz="1000" dirty="0" smtClean="0">
                <a:cs typeface="Arial" pitchFamily="34" charset="0"/>
              </a:rPr>
              <a:t>2.  Ensure MILES XXI has been properly </a:t>
            </a:r>
          </a:p>
          <a:p>
            <a:pPr marL="228600" indent="-228600" eaLnBrk="0" fontAlgn="base" hangingPunct="0">
              <a:spcBef>
                <a:spcPct val="0"/>
              </a:spcBef>
              <a:spcAft>
                <a:spcPct val="0"/>
              </a:spcAft>
              <a:tabLst>
                <a:tab pos="313490" algn="l"/>
              </a:tabLst>
            </a:pPr>
            <a:r>
              <a:rPr lang="en-US" sz="1000" dirty="0" smtClean="0">
                <a:cs typeface="Arial" pitchFamily="34" charset="0"/>
              </a:rPr>
              <a:t>installed and configured to M1.</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3.  Set a MILES equipped target at max allowable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distance based on terrain.</a:t>
            </a:r>
            <a:endParaRPr lang="en-US" sz="1000" dirty="0" smtClean="0">
              <a:cs typeface="Arial" pitchFamily="34" charset="0"/>
            </a:endParaRP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4.  Turn the Tank Master Power on.</a:t>
            </a:r>
          </a:p>
          <a:p>
            <a:pPr marL="228600" indent="-228600" eaLnBrk="0" fontAlgn="base" hangingPunct="0">
              <a:spcBef>
                <a:spcPct val="0"/>
              </a:spcBef>
              <a:spcAft>
                <a:spcPct val="0"/>
              </a:spcAft>
              <a:buAutoNum type="arabicPeriod" startAt="5"/>
              <a:tabLst>
                <a:tab pos="313490" algn="l"/>
              </a:tabLst>
            </a:pPr>
            <a:r>
              <a:rPr lang="en-US" sz="1000" dirty="0" smtClean="0">
                <a:ea typeface="Times New Roman" pitchFamily="18" charset="0"/>
                <a:cs typeface="Arial" pitchFamily="34" charset="0"/>
              </a:rPr>
              <a:t>Turn Turret Power on.</a:t>
            </a:r>
          </a:p>
          <a:p>
            <a:pPr marL="228600" indent="-228600" eaLnBrk="0" fontAlgn="base" hangingPunct="0">
              <a:spcBef>
                <a:spcPct val="0"/>
              </a:spcBef>
              <a:spcAft>
                <a:spcPct val="0"/>
              </a:spcAft>
              <a:tabLst>
                <a:tab pos="313490" algn="l"/>
              </a:tabLst>
            </a:pPr>
            <a:r>
              <a:rPr lang="en-US" sz="1000" dirty="0" smtClean="0">
                <a:cs typeface="Arial" pitchFamily="34" charset="0"/>
              </a:rPr>
              <a:t>6.  On the CITV “SELECT” PRE POST.</a:t>
            </a:r>
          </a:p>
          <a:p>
            <a:pPr marL="156745" indent="-156745" eaLnBrk="0" fontAlgn="base" hangingPunct="0">
              <a:spcBef>
                <a:spcPct val="0"/>
              </a:spcBef>
              <a:spcAft>
                <a:spcPct val="0"/>
              </a:spcAft>
              <a:tabLst>
                <a:tab pos="313490" algn="l"/>
              </a:tabLst>
            </a:pPr>
            <a:r>
              <a:rPr lang="en-US" sz="1000" dirty="0" smtClean="0">
                <a:cs typeface="Arial" pitchFamily="34" charset="0"/>
              </a:rPr>
              <a:t>7.  Then “SELECT” AUX SYSTEMS.</a:t>
            </a:r>
          </a:p>
          <a:p>
            <a:pPr marL="156745" indent="-156745" eaLnBrk="0" fontAlgn="base" hangingPunct="0">
              <a:spcBef>
                <a:spcPct val="0"/>
              </a:spcBef>
              <a:spcAft>
                <a:spcPct val="0"/>
              </a:spcAft>
              <a:tabLst>
                <a:tab pos="313490" algn="l"/>
              </a:tabLst>
            </a:pPr>
            <a:r>
              <a:rPr lang="en-US" sz="1000" dirty="0" smtClean="0">
                <a:cs typeface="Arial" pitchFamily="34" charset="0"/>
              </a:rPr>
              <a:t>8.  Then “SELECT “ AUX CONTROLS.</a:t>
            </a:r>
          </a:p>
          <a:p>
            <a:pPr marL="156745" indent="-156745" eaLnBrk="0" fontAlgn="base" hangingPunct="0">
              <a:spcBef>
                <a:spcPct val="0"/>
              </a:spcBef>
              <a:spcAft>
                <a:spcPct val="0"/>
              </a:spcAft>
              <a:tabLst>
                <a:tab pos="313490" algn="l"/>
              </a:tabLst>
            </a:pPr>
            <a:r>
              <a:rPr lang="en-US" sz="1000" dirty="0" smtClean="0">
                <a:cs typeface="Arial" pitchFamily="34" charset="0"/>
              </a:rPr>
              <a:t>9. Then “PRESS” TUR UTIL button to turn ON.</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10.  With the Engine Running, the Hydraulic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Pressure Gage should read between 1500-1700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PSI. (Engine not running you must turn on AUX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pump).</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11.  Set Thermal Mode to Stand-By.</a:t>
            </a:r>
            <a:endParaRPr lang="en-US" sz="1000" dirty="0" smtClean="0">
              <a:cs typeface="Arial" pitchFamily="34" charset="0"/>
            </a:endParaRP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12.  Set Main Gun switch to Main Gun, and Air /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Ground switch to Ground, High </a:t>
            </a:r>
            <a:r>
              <a:rPr lang="en-US" sz="1000" dirty="0" err="1" smtClean="0">
                <a:ea typeface="Times New Roman" pitchFamily="18" charset="0"/>
                <a:cs typeface="Arial" pitchFamily="34" charset="0"/>
              </a:rPr>
              <a:t>Mag</a:t>
            </a:r>
            <a:r>
              <a:rPr lang="en-US" sz="1000" dirty="0" smtClean="0">
                <a:ea typeface="Times New Roman" pitchFamily="18" charset="0"/>
                <a:cs typeface="Arial" pitchFamily="34" charset="0"/>
              </a:rPr>
              <a:t> and index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SABOT.</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13.  Push SENSORS, Push LEAD, Push MANUAL,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Enter 0.00, Push Enter, Return 1X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14.  Push ATTD, Push PITCH/ROLL, Push OFF,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Push CANT, Push MANUAL, Index 0.00, push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Enter, Return 3X.</a:t>
            </a:r>
            <a:endParaRPr lang="en-US" sz="1000" dirty="0" smtClean="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960"/>
            <a:ext cx="2743200" cy="489858"/>
          </a:xfrm>
          <a:prstGeom prst="rect">
            <a:avLst/>
          </a:prstGeom>
        </p:spPr>
        <p:txBody>
          <a:bodyPr lIns="41783" tIns="20892" rIns="41783" bIns="20892">
            <a:normAutofit/>
          </a:bodyPr>
          <a:lstStyle/>
          <a:p>
            <a:pPr algn="ctr">
              <a:spcBef>
                <a:spcPct val="0"/>
              </a:spcBef>
              <a:defRPr/>
            </a:pPr>
            <a:r>
              <a:rPr lang="en-US" sz="1500" b="1" dirty="0" smtClean="0">
                <a:latin typeface="+mj-lt"/>
                <a:ea typeface="+mj-ea"/>
                <a:cs typeface="+mj-cs"/>
              </a:rPr>
              <a:t>M1A2 SEP MILES XXI </a:t>
            </a:r>
            <a:br>
              <a:rPr lang="en-US" sz="1500" b="1" dirty="0" smtClean="0">
                <a:latin typeface="+mj-lt"/>
                <a:ea typeface="+mj-ea"/>
                <a:cs typeface="+mj-cs"/>
              </a:rPr>
            </a:br>
            <a:r>
              <a:rPr lang="en-US" sz="1300" b="1" dirty="0" err="1" smtClean="0">
                <a:latin typeface="+mj-lt"/>
                <a:ea typeface="+mj-ea"/>
                <a:cs typeface="+mj-cs"/>
              </a:rPr>
              <a:t>Boresight</a:t>
            </a:r>
            <a:r>
              <a:rPr lang="en-US" sz="1300" b="1" dirty="0" smtClean="0">
                <a:latin typeface="+mj-lt"/>
                <a:ea typeface="+mj-ea"/>
                <a:cs typeface="+mj-cs"/>
              </a:rPr>
              <a:t> Procedures</a:t>
            </a:r>
            <a:endParaRPr lang="en-US" sz="1500" b="1" dirty="0">
              <a:solidFill>
                <a:schemeClr val="tx2"/>
              </a:solidFill>
              <a:latin typeface="+mj-lt"/>
              <a:ea typeface="+mj-ea"/>
              <a:cs typeface="+mj-cs"/>
            </a:endParaRPr>
          </a:p>
        </p:txBody>
      </p:sp>
      <p:sp>
        <p:nvSpPr>
          <p:cNvPr id="4" name="Rectangle 3"/>
          <p:cNvSpPr/>
          <p:nvPr/>
        </p:nvSpPr>
        <p:spPr>
          <a:xfrm>
            <a:off x="0" y="424463"/>
            <a:ext cx="2743200" cy="3631763"/>
          </a:xfrm>
          <a:prstGeom prst="rect">
            <a:avLst/>
          </a:prstGeom>
        </p:spPr>
        <p:txBody>
          <a:bodyPr wrap="square">
            <a:spAutoFit/>
          </a:bodyPr>
          <a:lstStyle/>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15.  Push METRL DATA, Push CROSSWIND, Push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MANUAL, Index 00.00, Push Enter Return 2X.</a:t>
            </a:r>
            <a:endParaRPr lang="en-US" sz="1000" dirty="0" smtClean="0">
              <a:cs typeface="Arial" pitchFamily="34" charset="0"/>
            </a:endParaRP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16.  Push SENSORS, Push Range, INDEX RANGE,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Push Enter, Return 2X. </a:t>
            </a:r>
            <a:endParaRPr lang="en-US" sz="1000" dirty="0" smtClean="0">
              <a:cs typeface="Arial" pitchFamily="34" charset="0"/>
            </a:endParaRP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17.  Push ADJUST, Push AMMO SUBDES, Use the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arrow key to select MILES SUBDES,</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18.  Push Enter, Return 2X. </a:t>
            </a:r>
            <a:endParaRPr lang="en-US" sz="1000" dirty="0" smtClean="0">
              <a:cs typeface="Arial" pitchFamily="34" charset="0"/>
            </a:endParaRP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19.  Push ADJUST, Push ZERO, and enter 0.00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PUSH ENTER, 0.00 PUSH ENTER, Return 2X.</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20. Push ADJUST, Push BORESIGHT, Press GPS,</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Enter 0.00 PUSH ENTER, 0.00 PUSH ENTER, </a:t>
            </a: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Return 3X.</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21. Squeeze the Power Control Handles for 3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seconds to input all Data.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22.  Look through the GPS </a:t>
            </a:r>
            <a:r>
              <a:rPr lang="en-US" sz="1000" dirty="0" err="1" smtClean="0">
                <a:ea typeface="Times New Roman" pitchFamily="18" charset="0"/>
                <a:cs typeface="Arial" pitchFamily="34" charset="0"/>
              </a:rPr>
              <a:t>reticle</a:t>
            </a:r>
            <a:r>
              <a:rPr lang="en-US" sz="1000" dirty="0" smtClean="0">
                <a:ea typeface="Times New Roman" pitchFamily="18" charset="0"/>
                <a:cs typeface="Arial" pitchFamily="34" charset="0"/>
              </a:rPr>
              <a:t> and lay the Gun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center mass of the </a:t>
            </a:r>
            <a:r>
              <a:rPr lang="en-US" sz="1000" dirty="0" err="1" smtClean="0">
                <a:ea typeface="Times New Roman" pitchFamily="18" charset="0"/>
                <a:cs typeface="Arial" pitchFamily="34" charset="0"/>
              </a:rPr>
              <a:t>boresight</a:t>
            </a:r>
            <a:r>
              <a:rPr lang="en-US" sz="1000" dirty="0" smtClean="0">
                <a:ea typeface="Times New Roman" pitchFamily="18" charset="0"/>
                <a:cs typeface="Arial" pitchFamily="34" charset="0"/>
              </a:rPr>
              <a:t> target</a:t>
            </a:r>
            <a:endParaRPr lang="en-US" sz="1000" dirty="0" smtClean="0">
              <a:cs typeface="Arial" pitchFamily="34" charset="0"/>
            </a:endParaRPr>
          </a:p>
          <a:p>
            <a:pPr marL="228600" indent="-228600" eaLnBrk="0" fontAlgn="base" hangingPunct="0">
              <a:spcBef>
                <a:spcPct val="0"/>
              </a:spcBef>
              <a:spcAft>
                <a:spcPct val="0"/>
              </a:spcAft>
              <a:buAutoNum type="arabicPeriod" startAt="23"/>
              <a:tabLst>
                <a:tab pos="313490" algn="l"/>
              </a:tabLst>
            </a:pPr>
            <a:r>
              <a:rPr lang="en-US" sz="1000" dirty="0" smtClean="0">
                <a:ea typeface="Times New Roman" pitchFamily="18" charset="0"/>
                <a:cs typeface="Arial" pitchFamily="34" charset="0"/>
              </a:rPr>
              <a:t>Look through the MGLT Scope and lay the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MGLT crosshairs center mass of the </a:t>
            </a:r>
            <a:r>
              <a:rPr lang="en-US" sz="1000" dirty="0" err="1" smtClean="0">
                <a:ea typeface="Times New Roman" pitchFamily="18" charset="0"/>
                <a:cs typeface="Arial" pitchFamily="34" charset="0"/>
              </a:rPr>
              <a:t>boresight</a:t>
            </a:r>
            <a:r>
              <a:rPr lang="en-US" sz="1000" dirty="0" smtClean="0">
                <a:ea typeface="Times New Roman" pitchFamily="18" charset="0"/>
                <a:cs typeface="Arial" pitchFamily="34" charset="0"/>
              </a:rPr>
              <a:t>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target.  </a:t>
            </a:r>
            <a:endParaRPr lang="en-US" sz="1000" dirty="0" smtClean="0">
              <a:cs typeface="Arial" pitchFamily="34" charset="0"/>
            </a:endParaRPr>
          </a:p>
          <a:p>
            <a:pPr marL="156745" indent="-156745" eaLnBrk="0" fontAlgn="base" hangingPunct="0">
              <a:spcBef>
                <a:spcPct val="0"/>
              </a:spcBef>
              <a:spcAft>
                <a:spcPct val="0"/>
              </a:spcAft>
              <a:tabLst>
                <a:tab pos="313490" algn="l"/>
              </a:tabLst>
            </a:pPr>
            <a:r>
              <a:rPr lang="en-US" sz="1000" dirty="0" smtClean="0">
                <a:ea typeface="Times New Roman" pitchFamily="18" charset="0"/>
                <a:cs typeface="Arial" pitchFamily="34" charset="0"/>
              </a:rPr>
              <a:t>24.  </a:t>
            </a:r>
            <a:r>
              <a:rPr lang="en-US" sz="1000" dirty="0" err="1" smtClean="0">
                <a:ea typeface="Times New Roman" pitchFamily="18" charset="0"/>
                <a:cs typeface="Arial" pitchFamily="34" charset="0"/>
              </a:rPr>
              <a:t>Boresighting</a:t>
            </a:r>
            <a:r>
              <a:rPr lang="en-US" sz="1000" dirty="0" smtClean="0">
                <a:ea typeface="Times New Roman" pitchFamily="18" charset="0"/>
                <a:cs typeface="Arial" pitchFamily="34" charset="0"/>
              </a:rPr>
              <a:t> is now Completed.</a:t>
            </a:r>
            <a:endParaRPr lang="en-US" sz="1000" dirty="0" smtClean="0">
              <a:cs typeface="Arial" pitchFamily="34" charset="0"/>
            </a:endParaRP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25.  With the GPS </a:t>
            </a:r>
            <a:r>
              <a:rPr lang="en-US" sz="1000" dirty="0" err="1" smtClean="0">
                <a:ea typeface="Times New Roman" pitchFamily="18" charset="0"/>
                <a:cs typeface="Arial" pitchFamily="34" charset="0"/>
              </a:rPr>
              <a:t>reticle</a:t>
            </a:r>
            <a:r>
              <a:rPr lang="en-US" sz="1000" dirty="0" smtClean="0">
                <a:ea typeface="Times New Roman" pitchFamily="18" charset="0"/>
                <a:cs typeface="Arial" pitchFamily="34" charset="0"/>
              </a:rPr>
              <a:t> center mass, fire the</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main gun, if the light flashes (4 times) the Gun is </a:t>
            </a:r>
          </a:p>
          <a:p>
            <a:pPr marL="228600" indent="-228600" eaLnBrk="0" fontAlgn="base" hangingPunct="0">
              <a:spcBef>
                <a:spcPct val="0"/>
              </a:spcBef>
              <a:spcAft>
                <a:spcPct val="0"/>
              </a:spcAft>
              <a:tabLst>
                <a:tab pos="313490" algn="l"/>
              </a:tabLst>
            </a:pPr>
            <a:r>
              <a:rPr lang="en-US" sz="1000" dirty="0" smtClean="0">
                <a:ea typeface="Times New Roman" pitchFamily="18" charset="0"/>
                <a:cs typeface="Arial" pitchFamily="34" charset="0"/>
              </a:rPr>
              <a:t>“Zeroed”.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2743199" cy="4487279"/>
        </p:xfrm>
        <a:graphic>
          <a:graphicData uri="http://schemas.openxmlformats.org/drawingml/2006/table">
            <a:tbl>
              <a:tblPr/>
              <a:tblGrid>
                <a:gridCol w="575922"/>
                <a:gridCol w="1294442"/>
                <a:gridCol w="872835"/>
              </a:tblGrid>
              <a:tr h="151271">
                <a:tc gridSpan="3">
                  <a:txBody>
                    <a:bodyPr/>
                    <a:lstStyle/>
                    <a:p>
                      <a:pPr algn="ctr" fontAlgn="b"/>
                      <a:r>
                        <a:rPr lang="en-US" sz="1000" b="1" i="0" u="none" strike="noStrike" dirty="0">
                          <a:latin typeface="+mn-lt"/>
                        </a:rPr>
                        <a:t>MILES </a:t>
                      </a:r>
                      <a:r>
                        <a:rPr lang="en-US" sz="1000" b="1" i="0" u="none" strike="noStrike" dirty="0" smtClean="0">
                          <a:latin typeface="+mn-lt"/>
                        </a:rPr>
                        <a:t>XXI</a:t>
                      </a:r>
                      <a:endParaRPr lang="en-US" sz="1000" b="1" i="0" u="none" strike="noStrike" dirty="0">
                        <a:latin typeface="+mn-lt"/>
                      </a:endParaRPr>
                    </a:p>
                  </a:txBody>
                  <a:tcPr marL="1648" marR="1648" marT="1648" marB="0" anchor="b">
                    <a:lnL>
                      <a:noFill/>
                    </a:lnL>
                    <a:lnR>
                      <a:noFill/>
                    </a:lnR>
                    <a:lnT>
                      <a:noFill/>
                    </a:lnT>
                    <a:lnB>
                      <a:noFill/>
                    </a:lnB>
                  </a:tcPr>
                </a:tc>
                <a:tc hMerge="1">
                  <a:txBody>
                    <a:bodyPr/>
                    <a:lstStyle/>
                    <a:p>
                      <a:endParaRPr lang="en-US"/>
                    </a:p>
                  </a:txBody>
                  <a:tcPr/>
                </a:tc>
                <a:tc hMerge="1">
                  <a:txBody>
                    <a:bodyPr/>
                    <a:lstStyle/>
                    <a:p>
                      <a:endParaRPr lang="en-US"/>
                    </a:p>
                  </a:txBody>
                  <a:tcPr/>
                </a:tc>
              </a:tr>
              <a:tr h="144152">
                <a:tc gridSpan="3">
                  <a:txBody>
                    <a:bodyPr/>
                    <a:lstStyle/>
                    <a:p>
                      <a:pPr algn="ctr" fontAlgn="b"/>
                      <a:r>
                        <a:rPr lang="en-US" sz="1000" b="1" i="0" u="none" strike="noStrike" dirty="0">
                          <a:latin typeface="+mn-lt"/>
                        </a:rPr>
                        <a:t>DIRECT FIRE KILL CODES</a:t>
                      </a:r>
                    </a:p>
                  </a:txBody>
                  <a:tcPr marL="1648" marR="1648" marT="1648" marB="0" anchor="b">
                    <a:lnL>
                      <a:noFill/>
                    </a:lnL>
                    <a:lnR>
                      <a:noFill/>
                    </a:lnR>
                    <a:lnT>
                      <a:noFill/>
                    </a:lnT>
                    <a:lnB>
                      <a:noFill/>
                    </a:lnB>
                  </a:tcPr>
                </a:tc>
                <a:tc hMerge="1">
                  <a:txBody>
                    <a:bodyPr/>
                    <a:lstStyle/>
                    <a:p>
                      <a:endParaRPr lang="en-US"/>
                    </a:p>
                  </a:txBody>
                  <a:tcPr/>
                </a:tc>
                <a:tc hMerge="1">
                  <a:txBody>
                    <a:bodyPr/>
                    <a:lstStyle/>
                    <a:p>
                      <a:endParaRPr lang="en-US"/>
                    </a:p>
                  </a:txBody>
                  <a:tcPr/>
                </a:tc>
              </a:tr>
              <a:tr h="144152">
                <a:tc>
                  <a:txBody>
                    <a:bodyPr/>
                    <a:lstStyle/>
                    <a:p>
                      <a:pPr algn="l" fontAlgn="b"/>
                      <a:endParaRPr lang="en-US" sz="200" b="0" i="0" u="none" strike="noStrike" dirty="0">
                        <a:latin typeface="Arial"/>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latin typeface="+mn-lt"/>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200" b="0" i="0" u="none" strike="noStrike">
                        <a:latin typeface="Arial"/>
                      </a:endParaRPr>
                    </a:p>
                  </a:txBody>
                  <a:tcPr marL="1648" marR="1648" marT="1648" marB="0" anchor="b">
                    <a:lnL>
                      <a:noFill/>
                    </a:lnL>
                    <a:lnR>
                      <a:noFill/>
                    </a:lnR>
                    <a:lnT>
                      <a:noFill/>
                    </a:lnT>
                    <a:lnB w="12700" cap="flat" cmpd="sng" algn="ctr">
                      <a:solidFill>
                        <a:srgbClr val="000000"/>
                      </a:solidFill>
                      <a:prstDash val="solid"/>
                      <a:round/>
                      <a:headEnd type="none" w="med" len="med"/>
                      <a:tailEnd type="none" w="med" len="med"/>
                    </a:lnB>
                  </a:tcPr>
                </a:tc>
              </a:tr>
              <a:tr h="101369">
                <a:tc>
                  <a:txBody>
                    <a:bodyPr/>
                    <a:lstStyle/>
                    <a:p>
                      <a:pPr algn="l" fontAlgn="b"/>
                      <a:r>
                        <a:rPr lang="en-US" sz="700" b="0" i="0" u="none" strike="noStrike" dirty="0">
                          <a:latin typeface="+mn-lt"/>
                        </a:rPr>
                        <a:t> </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latin typeface="+mn-lt"/>
                        </a:rPr>
                        <a:t> </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latin typeface="+mn-lt"/>
                        </a:rPr>
                        <a:t>RANGE</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01369">
                <a:tc>
                  <a:txBody>
                    <a:bodyPr/>
                    <a:lstStyle/>
                    <a:p>
                      <a:pPr algn="ctr" fontAlgn="b"/>
                      <a:r>
                        <a:rPr lang="en-US" sz="700" b="1" i="0" u="none" strike="noStrike" dirty="0">
                          <a:latin typeface="+mn-lt"/>
                        </a:rPr>
                        <a:t>CODE</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latin typeface="+mn-lt"/>
                        </a:rPr>
                        <a:t>WPN</a:t>
                      </a: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dirty="0">
                          <a:latin typeface="+mn-lt"/>
                        </a:rPr>
                        <a:t>MILES </a:t>
                      </a:r>
                      <a:r>
                        <a:rPr lang="en-US" sz="700" b="1" i="0" u="none" strike="noStrike" dirty="0" smtClean="0">
                          <a:latin typeface="+mn-lt"/>
                        </a:rPr>
                        <a:t>XXI</a:t>
                      </a:r>
                      <a:endParaRPr lang="en-US" sz="700" b="1" i="0" u="none" strike="noStrike" dirty="0">
                        <a:latin typeface="+mn-lt"/>
                      </a:endParaRPr>
                    </a:p>
                  </a:txBody>
                  <a:tcPr marL="1648" marR="1648" marT="164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Controller Gun</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Hellfire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smtClean="0">
                          <a:latin typeface="+mn-lt"/>
                        </a:rPr>
                        <a:t>8000</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03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AT-3</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N/A</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TOW</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3750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Dragon</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09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F&amp;F</a:t>
                      </a:r>
                      <a:r>
                        <a:rPr lang="en-US" sz="700" b="0" i="0" u="none" strike="noStrike" baseline="0" dirty="0" smtClean="0">
                          <a:latin typeface="+mn-lt"/>
                        </a:rPr>
                        <a:t> MSL</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smtClean="0">
                          <a:latin typeface="+mn-lt"/>
                        </a:rPr>
                        <a:t>4000</a:t>
                      </a:r>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 </a:t>
                      </a:r>
                      <a:r>
                        <a:rPr lang="en-US" sz="700" b="0" i="0" u="none" strike="noStrike" dirty="0">
                          <a:latin typeface="+mn-lt"/>
                        </a:rPr>
                        <a:t>125MM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M18 </a:t>
                      </a:r>
                      <a:r>
                        <a:rPr lang="en-US" sz="700" b="0" i="0" u="none" strike="noStrike" dirty="0" smtClean="0">
                          <a:latin typeface="+mn-lt"/>
                        </a:rPr>
                        <a:t>Claymore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105MM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122MM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421">
                <a:tc>
                  <a:txBody>
                    <a:bodyPr/>
                    <a:lstStyle/>
                    <a:p>
                      <a:pPr algn="ctr" fontAlgn="b"/>
                      <a:r>
                        <a:rPr lang="en-US" sz="700" b="0" i="0" u="none" strike="noStrike">
                          <a:latin typeface="+mn-lt"/>
                        </a:rPr>
                        <a:t>14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Rocket</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AT-4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120MM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3750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90MM</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152MM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Miles Only</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19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Grenade</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SMAW</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21</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30MM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22</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25MM</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Vulcan</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1600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Heavy</a:t>
                      </a:r>
                      <a:r>
                        <a:rPr lang="en-US" sz="700" b="0" i="0" u="none" strike="noStrike" baseline="0" dirty="0" smtClean="0">
                          <a:latin typeface="+mn-lt"/>
                        </a:rPr>
                        <a:t> M</a:t>
                      </a:r>
                      <a:r>
                        <a:rPr lang="en-US" sz="700" b="0" i="0" u="none" strike="noStrike" dirty="0" smtClean="0">
                          <a:latin typeface="+mn-lt"/>
                        </a:rPr>
                        <a:t>achine Gun (M2MG)</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1600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25</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Chaparral</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6000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Stinger</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latin typeface="+mn-lt"/>
                        </a:rPr>
                        <a:t>4000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234">
                <a:tc>
                  <a:txBody>
                    <a:bodyPr/>
                    <a:lstStyle/>
                    <a:p>
                      <a:pPr algn="ctr" fontAlgn="b"/>
                      <a:r>
                        <a:rPr lang="en-US" sz="700" b="0" i="0" u="none" strike="noStrike">
                          <a:latin typeface="+mn-lt"/>
                        </a:rPr>
                        <a:t>27</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M16A1/A2, M60MG, M249, M240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160-800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28</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Heavy </a:t>
                      </a:r>
                      <a:r>
                        <a:rPr lang="en-US" sz="700" b="0" i="0" u="none" strike="noStrike" dirty="0" err="1">
                          <a:latin typeface="+mn-lt"/>
                        </a:rPr>
                        <a:t>wpn</a:t>
                      </a:r>
                      <a:r>
                        <a:rPr lang="en-US" sz="700" b="0" i="0" u="none" strike="noStrike" dirty="0">
                          <a:latin typeface="+mn-lt"/>
                        </a:rPr>
                        <a:t> Miss</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29</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Light </a:t>
                      </a:r>
                      <a:r>
                        <a:rPr lang="en-US" sz="700" b="0" i="0" u="none" strike="noStrike" dirty="0" err="1">
                          <a:latin typeface="+mn-lt"/>
                        </a:rPr>
                        <a:t>Wpn</a:t>
                      </a:r>
                      <a:r>
                        <a:rPr lang="en-US" sz="700" b="0" i="0" u="none" strike="noStrike" dirty="0">
                          <a:latin typeface="+mn-lt"/>
                        </a:rPr>
                        <a:t> Miss</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460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latin typeface="+mn-lt"/>
                        </a:rPr>
                        <a:t>Resurrection</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smtClean="0">
                          <a:latin typeface="+mn-lt"/>
                        </a:rPr>
                        <a:t>31</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smtClean="0">
                          <a:latin typeface="+mn-lt"/>
                        </a:rPr>
                        <a:t>Heavy</a:t>
                      </a:r>
                      <a:r>
                        <a:rPr lang="en-US" sz="700" b="0" i="0" u="none" strike="noStrike" baseline="0" dirty="0" smtClean="0">
                          <a:latin typeface="+mn-lt"/>
                        </a:rPr>
                        <a:t> SPR MS</a:t>
                      </a:r>
                      <a:endParaRPr lang="en-US" sz="700" b="0" i="0" u="none" strike="noStrike" dirty="0">
                        <a:latin typeface="+mn-lt"/>
                      </a:endParaRP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33</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SA-14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 </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a:latin typeface="+mn-lt"/>
                        </a:rPr>
                        <a:t>34</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ZSU 23-4 Radar Mode</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2800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369">
                <a:tc>
                  <a:txBody>
                    <a:bodyPr/>
                    <a:lstStyle/>
                    <a:p>
                      <a:pPr algn="ctr" fontAlgn="b"/>
                      <a:r>
                        <a:rPr lang="en-US" sz="700" b="0" i="0" u="none" strike="noStrike" dirty="0">
                          <a:latin typeface="+mn-lt"/>
                        </a:rPr>
                        <a:t>36</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latin typeface="+mn-lt"/>
                        </a:rPr>
                        <a:t>Reset</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latin typeface="+mn-lt"/>
                        </a:rPr>
                        <a:t>300-500</a:t>
                      </a:r>
                    </a:p>
                  </a:txBody>
                  <a:tcPr marL="1648" marR="1648" marT="164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TotalTime>
  <Words>1593</Words>
  <Application>Microsoft Office PowerPoint</Application>
  <PresentationFormat>Custom</PresentationFormat>
  <Paragraphs>673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Robert.Forshee</dc:creator>
  <cp:lastModifiedBy>Curtis.McMahan</cp:lastModifiedBy>
  <cp:revision>119</cp:revision>
  <dcterms:created xsi:type="dcterms:W3CDTF">2011-04-28T19:13:20Z</dcterms:created>
  <dcterms:modified xsi:type="dcterms:W3CDTF">2014-06-05T16:51:54Z</dcterms:modified>
</cp:coreProperties>
</file>